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8"/>
  </p:notesMasterIdLst>
  <p:sldIdLst>
    <p:sldId id="1888" r:id="rId2"/>
    <p:sldId id="2007" r:id="rId3"/>
    <p:sldId id="2008" r:id="rId4"/>
    <p:sldId id="2009" r:id="rId5"/>
    <p:sldId id="2010" r:id="rId6"/>
    <p:sldId id="2006" r:id="rId7"/>
    <p:sldId id="1985" r:id="rId8"/>
    <p:sldId id="1955" r:id="rId9"/>
    <p:sldId id="1957" r:id="rId10"/>
    <p:sldId id="1956" r:id="rId11"/>
    <p:sldId id="1958" r:id="rId12"/>
    <p:sldId id="1932" r:id="rId13"/>
    <p:sldId id="2005" r:id="rId14"/>
    <p:sldId id="1965" r:id="rId15"/>
    <p:sldId id="1963" r:id="rId16"/>
    <p:sldId id="2003" r:id="rId17"/>
    <p:sldId id="1933" r:id="rId18"/>
    <p:sldId id="2619" r:id="rId19"/>
    <p:sldId id="1960" r:id="rId20"/>
    <p:sldId id="1971" r:id="rId21"/>
    <p:sldId id="1972" r:id="rId22"/>
    <p:sldId id="1974" r:id="rId23"/>
    <p:sldId id="1975" r:id="rId24"/>
    <p:sldId id="1976" r:id="rId25"/>
    <p:sldId id="1977" r:id="rId26"/>
    <p:sldId id="1978" r:id="rId27"/>
    <p:sldId id="1979" r:id="rId28"/>
    <p:sldId id="1980" r:id="rId29"/>
    <p:sldId id="1983" r:id="rId30"/>
    <p:sldId id="2000" r:id="rId31"/>
    <p:sldId id="1984" r:id="rId32"/>
    <p:sldId id="1959" r:id="rId33"/>
    <p:sldId id="1986" r:id="rId34"/>
    <p:sldId id="1937" r:id="rId35"/>
    <p:sldId id="1994" r:id="rId36"/>
    <p:sldId id="1995" r:id="rId37"/>
    <p:sldId id="1996" r:id="rId38"/>
    <p:sldId id="1938" r:id="rId39"/>
    <p:sldId id="1939" r:id="rId40"/>
    <p:sldId id="1940" r:id="rId41"/>
    <p:sldId id="1941" r:id="rId42"/>
    <p:sldId id="1942" r:id="rId43"/>
    <p:sldId id="1943" r:id="rId44"/>
    <p:sldId id="1992" r:id="rId45"/>
    <p:sldId id="1949" r:id="rId46"/>
    <p:sldId id="1950" r:id="rId47"/>
    <p:sldId id="1951" r:id="rId48"/>
    <p:sldId id="1952" r:id="rId49"/>
    <p:sldId id="1953" r:id="rId50"/>
    <p:sldId id="1993" r:id="rId51"/>
    <p:sldId id="1997" r:id="rId52"/>
    <p:sldId id="1954" r:id="rId53"/>
    <p:sldId id="1998" r:id="rId54"/>
    <p:sldId id="2002" r:id="rId55"/>
    <p:sldId id="2610" r:id="rId56"/>
    <p:sldId id="2618" r:id="rId57"/>
    <p:sldId id="2614" r:id="rId58"/>
    <p:sldId id="2615" r:id="rId59"/>
    <p:sldId id="2616" r:id="rId60"/>
    <p:sldId id="2613" r:id="rId61"/>
    <p:sldId id="2600" r:id="rId62"/>
    <p:sldId id="2011" r:id="rId63"/>
    <p:sldId id="2612" r:id="rId64"/>
    <p:sldId id="2611" r:id="rId65"/>
    <p:sldId id="2016" r:id="rId66"/>
    <p:sldId id="1924" r:id="rId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FF"/>
    <a:srgbClr val="0432FF"/>
    <a:srgbClr val="047B06"/>
    <a:srgbClr val="4CB1C4"/>
    <a:srgbClr val="542378"/>
    <a:srgbClr val="FF2600"/>
    <a:srgbClr val="00A300"/>
    <a:srgbClr val="DDFEDB"/>
    <a:srgbClr val="76D6FF"/>
    <a:srgbClr val="4FB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44"/>
    <p:restoredTop sz="92149"/>
  </p:normalViewPr>
  <p:slideViewPr>
    <p:cSldViewPr snapToGrid="0" snapToObjects="1">
      <p:cViewPr varScale="1">
        <p:scale>
          <a:sx n="111" d="100"/>
          <a:sy n="111" d="100"/>
        </p:scale>
        <p:origin x="240" y="30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0137D5-22EE-044B-BDF9-2D17F7CD4D25}" type="datetimeFigureOut">
              <a:rPr lang="en-US" smtClean="0"/>
              <a:t>11/19/23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62104C-D876-7547-BD6A-DAEDAB4BECCE}" type="slidenum">
              <a:rPr lang="en-US" smtClean="0"/>
              <a:t>‹#›</a:t>
            </a:fld>
            <a:endParaRPr lang="en-US"/>
          </a:p>
        </p:txBody>
      </p:sp>
    </p:spTree>
    <p:extLst>
      <p:ext uri="{BB962C8B-B14F-4D97-AF65-F5344CB8AC3E}">
        <p14:creationId xmlns:p14="http://schemas.microsoft.com/office/powerpoint/2010/main" val="145667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2F62104C-D876-7547-BD6A-DAEDAB4BECCE}" type="slidenum">
              <a:rPr lang="en-US" smtClean="0"/>
              <a:t>1</a:t>
            </a:fld>
            <a:endParaRPr lang="en-US"/>
          </a:p>
        </p:txBody>
      </p:sp>
    </p:spTree>
    <p:extLst>
      <p:ext uri="{BB962C8B-B14F-4D97-AF65-F5344CB8AC3E}">
        <p14:creationId xmlns:p14="http://schemas.microsoft.com/office/powerpoint/2010/main" val="2560376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2F62104C-D876-7547-BD6A-DAEDAB4BECCE}" type="slidenum">
              <a:rPr lang="en-US" smtClean="0"/>
              <a:t>14</a:t>
            </a:fld>
            <a:endParaRPr lang="en-US"/>
          </a:p>
        </p:txBody>
      </p:sp>
    </p:spTree>
    <p:extLst>
      <p:ext uri="{BB962C8B-B14F-4D97-AF65-F5344CB8AC3E}">
        <p14:creationId xmlns:p14="http://schemas.microsoft.com/office/powerpoint/2010/main" val="3671739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err="1"/>
              <a:t>W_mu</a:t>
            </a:r>
            <a:r>
              <a:rPr lang="en-US" dirty="0"/>
              <a:t>+- : note the reason for this</a:t>
            </a:r>
            <a:r>
              <a:rPr lang="mr-IN" dirty="0"/>
              <a:t>…</a:t>
            </a:r>
            <a:r>
              <a:rPr lang="en-US" dirty="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Isospin </a:t>
            </a:r>
            <a:r>
              <a:rPr lang="en-US" dirty="0" err="1"/>
              <a:t>highering</a:t>
            </a:r>
            <a:r>
              <a:rPr lang="en-US" dirty="0"/>
              <a:t> and </a:t>
            </a:r>
            <a:r>
              <a:rPr lang="en-US" dirty="0" err="1"/>
              <a:t>isosping</a:t>
            </a:r>
            <a:r>
              <a:rPr lang="en-US" dirty="0"/>
              <a:t> lowering operators</a:t>
            </a:r>
          </a:p>
          <a:p>
            <a:pPr marL="0" marR="0" lvl="1"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1" indent="0" algn="l" defTabSz="914400" rtl="0" eaLnBrk="1" fontAlgn="auto" latinLnBrk="0" hangingPunct="1">
              <a:lnSpc>
                <a:spcPct val="100000"/>
              </a:lnSpc>
              <a:spcBef>
                <a:spcPts val="0"/>
              </a:spcBef>
              <a:spcAft>
                <a:spcPts val="0"/>
              </a:spcAft>
              <a:buClrTx/>
              <a:buSzTx/>
              <a:buFontTx/>
              <a:buNone/>
              <a:tabLst/>
              <a:defRPr/>
            </a:pPr>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2F62104C-D876-7547-BD6A-DAEDAB4BECCE}" type="slidenum">
              <a:rPr lang="en-US" smtClean="0"/>
              <a:t>15</a:t>
            </a:fld>
            <a:endParaRPr lang="en-US"/>
          </a:p>
        </p:txBody>
      </p:sp>
    </p:spTree>
    <p:extLst>
      <p:ext uri="{BB962C8B-B14F-4D97-AF65-F5344CB8AC3E}">
        <p14:creationId xmlns:p14="http://schemas.microsoft.com/office/powerpoint/2010/main" val="1939033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2F62104C-D876-7547-BD6A-DAEDAB4BECCE}" type="slidenum">
              <a:rPr lang="en-US" smtClean="0"/>
              <a:t>17</a:t>
            </a:fld>
            <a:endParaRPr lang="en-US"/>
          </a:p>
        </p:txBody>
      </p:sp>
    </p:spTree>
    <p:extLst>
      <p:ext uri="{BB962C8B-B14F-4D97-AF65-F5344CB8AC3E}">
        <p14:creationId xmlns:p14="http://schemas.microsoft.com/office/powerpoint/2010/main" val="2325355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aseline="0" dirty="0"/>
              <a:t> </a:t>
            </a:r>
            <a:r>
              <a:rPr lang="en-US" dirty="0"/>
              <a:t>and it has dome phi^4 interaction</a:t>
            </a:r>
          </a:p>
        </p:txBody>
      </p:sp>
      <p:sp>
        <p:nvSpPr>
          <p:cNvPr id="4" name="Slide Number Placeholder 3"/>
          <p:cNvSpPr>
            <a:spLocks noGrp="1"/>
          </p:cNvSpPr>
          <p:nvPr>
            <p:ph type="sldNum" sz="quarter" idx="10"/>
          </p:nvPr>
        </p:nvSpPr>
        <p:spPr/>
        <p:txBody>
          <a:bodyPr/>
          <a:lstStyle/>
          <a:p>
            <a:fld id="{2F62104C-D876-7547-BD6A-DAEDAB4BECCE}" type="slidenum">
              <a:rPr lang="en-US" smtClean="0"/>
              <a:t>21</a:t>
            </a:fld>
            <a:endParaRPr lang="en-US"/>
          </a:p>
        </p:txBody>
      </p:sp>
    </p:spTree>
    <p:extLst>
      <p:ext uri="{BB962C8B-B14F-4D97-AF65-F5344CB8AC3E}">
        <p14:creationId xmlns:p14="http://schemas.microsoft.com/office/powerpoint/2010/main" val="1486361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the vacuum has a field!</a:t>
            </a:r>
          </a:p>
        </p:txBody>
      </p:sp>
      <p:sp>
        <p:nvSpPr>
          <p:cNvPr id="4" name="Slide Number Placeholder 3"/>
          <p:cNvSpPr>
            <a:spLocks noGrp="1"/>
          </p:cNvSpPr>
          <p:nvPr>
            <p:ph type="sldNum" sz="quarter" idx="10"/>
          </p:nvPr>
        </p:nvSpPr>
        <p:spPr/>
        <p:txBody>
          <a:bodyPr/>
          <a:lstStyle/>
          <a:p>
            <a:fld id="{2F62104C-D876-7547-BD6A-DAEDAB4BECCE}" type="slidenum">
              <a:rPr lang="en-US" smtClean="0"/>
              <a:t>22</a:t>
            </a:fld>
            <a:endParaRPr lang="en-US"/>
          </a:p>
        </p:txBody>
      </p:sp>
    </p:spTree>
    <p:extLst>
      <p:ext uri="{BB962C8B-B14F-4D97-AF65-F5344CB8AC3E}">
        <p14:creationId xmlns:p14="http://schemas.microsoft.com/office/powerpoint/2010/main" val="179122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the vacuum</a:t>
            </a:r>
            <a:r>
              <a:rPr lang="en-US" baseline="0" dirty="0"/>
              <a:t> around the minimum!</a:t>
            </a:r>
          </a:p>
          <a:p>
            <a:r>
              <a:rPr lang="en-US" baseline="0" dirty="0"/>
              <a:t>Instead of phi a new scalar field \eta</a:t>
            </a:r>
          </a:p>
          <a:p>
            <a:endParaRPr lang="en-US" baseline="0" dirty="0"/>
          </a:p>
          <a:p>
            <a:r>
              <a:rPr lang="en-US" baseline="0" dirty="0"/>
              <a:t>Symmetry is spontaneously broken because lowest energy state is not symmetric.</a:t>
            </a:r>
            <a:endParaRPr lang="en-US" dirty="0"/>
          </a:p>
        </p:txBody>
      </p:sp>
      <p:sp>
        <p:nvSpPr>
          <p:cNvPr id="4" name="Slide Number Placeholder 3"/>
          <p:cNvSpPr>
            <a:spLocks noGrp="1"/>
          </p:cNvSpPr>
          <p:nvPr>
            <p:ph type="sldNum" sz="quarter" idx="10"/>
          </p:nvPr>
        </p:nvSpPr>
        <p:spPr/>
        <p:txBody>
          <a:bodyPr/>
          <a:lstStyle/>
          <a:p>
            <a:fld id="{2F62104C-D876-7547-BD6A-DAEDAB4BECCE}" type="slidenum">
              <a:rPr lang="en-US" smtClean="0"/>
              <a:t>23</a:t>
            </a:fld>
            <a:endParaRPr lang="en-US"/>
          </a:p>
        </p:txBody>
      </p:sp>
    </p:spTree>
    <p:extLst>
      <p:ext uri="{BB962C8B-B14F-4D97-AF65-F5344CB8AC3E}">
        <p14:creationId xmlns:p14="http://schemas.microsoft.com/office/powerpoint/2010/main" val="202244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62104C-D876-7547-BD6A-DAEDAB4BECCE}" type="slidenum">
              <a:rPr lang="en-US" smtClean="0"/>
              <a:t>24</a:t>
            </a:fld>
            <a:endParaRPr lang="en-US"/>
          </a:p>
        </p:txBody>
      </p:sp>
    </p:spTree>
    <p:extLst>
      <p:ext uri="{BB962C8B-B14F-4D97-AF65-F5344CB8AC3E}">
        <p14:creationId xmlns:p14="http://schemas.microsoft.com/office/powerpoint/2010/main" val="694531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2F62104C-D876-7547-BD6A-DAEDAB4BECCE}" type="slidenum">
              <a:rPr lang="en-US" smtClean="0"/>
              <a:t>31</a:t>
            </a:fld>
            <a:endParaRPr lang="en-US"/>
          </a:p>
        </p:txBody>
      </p:sp>
    </p:spTree>
    <p:extLst>
      <p:ext uri="{BB962C8B-B14F-4D97-AF65-F5344CB8AC3E}">
        <p14:creationId xmlns:p14="http://schemas.microsoft.com/office/powerpoint/2010/main" val="3575735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CPT </a:t>
            </a:r>
            <a:r>
              <a:rPr lang="en-US" dirty="0">
                <a:sym typeface="Wingdings"/>
              </a:rPr>
              <a:t> </a:t>
            </a:r>
            <a:r>
              <a:rPr lang="en-US" dirty="0" err="1">
                <a:sym typeface="Wingdings"/>
              </a:rPr>
              <a:t>Lagrangian</a:t>
            </a:r>
            <a:r>
              <a:rPr lang="en-US" dirty="0">
                <a:sym typeface="Wingdings"/>
              </a:rPr>
              <a:t> is Hermitian L(x)=&gt;L-dagger(-x)</a:t>
            </a:r>
            <a:endParaRPr lang="en-US" dirty="0"/>
          </a:p>
        </p:txBody>
      </p:sp>
      <p:sp>
        <p:nvSpPr>
          <p:cNvPr id="4" name="Slide Number Placeholder 3"/>
          <p:cNvSpPr>
            <a:spLocks noGrp="1"/>
          </p:cNvSpPr>
          <p:nvPr>
            <p:ph type="sldNum" sz="quarter" idx="10"/>
          </p:nvPr>
        </p:nvSpPr>
        <p:spPr/>
        <p:txBody>
          <a:bodyPr/>
          <a:lstStyle/>
          <a:p>
            <a:fld id="{2F62104C-D876-7547-BD6A-DAEDAB4BECCE}" type="slidenum">
              <a:rPr lang="en-US" smtClean="0"/>
              <a:t>34</a:t>
            </a:fld>
            <a:endParaRPr lang="en-US"/>
          </a:p>
        </p:txBody>
      </p:sp>
    </p:spTree>
    <p:extLst>
      <p:ext uri="{BB962C8B-B14F-4D97-AF65-F5344CB8AC3E}">
        <p14:creationId xmlns:p14="http://schemas.microsoft.com/office/powerpoint/2010/main" val="588803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Unitary </a:t>
            </a:r>
            <a:r>
              <a:rPr lang="en-US" dirty="0" err="1"/>
              <a:t>U^dagger</a:t>
            </a:r>
            <a:r>
              <a:rPr lang="en-US" dirty="0"/>
              <a:t> U = 1 or U ^dagger = U^-1.</a:t>
            </a:r>
          </a:p>
          <a:p>
            <a:r>
              <a:rPr lang="en-US" dirty="0"/>
              <a:t>Eigenvalues of unitary matrices are orthogonal,</a:t>
            </a:r>
            <a:r>
              <a:rPr lang="en-US" baseline="0" dirty="0"/>
              <a:t> but not necessarily real (like </a:t>
            </a:r>
            <a:r>
              <a:rPr lang="en-US" baseline="0" dirty="0" err="1"/>
              <a:t>Hermitean</a:t>
            </a:r>
            <a:r>
              <a:rPr lang="en-US" baseline="0" dirty="0"/>
              <a:t> matrices).</a:t>
            </a:r>
          </a:p>
          <a:p>
            <a:r>
              <a:rPr lang="en-US" baseline="0" dirty="0"/>
              <a:t>P\psi(r) = </a:t>
            </a:r>
            <a:r>
              <a:rPr lang="en-US" baseline="0" dirty="0" err="1"/>
              <a:t>e^iphi</a:t>
            </a:r>
            <a:r>
              <a:rPr lang="en-US" baseline="0" dirty="0"/>
              <a:t>/2 \psi(-r) , since an overall phase is unobservable.</a:t>
            </a:r>
            <a:endParaRPr lang="en-US" dirty="0"/>
          </a:p>
        </p:txBody>
      </p:sp>
      <p:sp>
        <p:nvSpPr>
          <p:cNvPr id="4" name="Slide Number Placeholder 3"/>
          <p:cNvSpPr>
            <a:spLocks noGrp="1"/>
          </p:cNvSpPr>
          <p:nvPr>
            <p:ph type="sldNum" sz="quarter" idx="10"/>
          </p:nvPr>
        </p:nvSpPr>
        <p:spPr/>
        <p:txBody>
          <a:bodyPr/>
          <a:lstStyle/>
          <a:p>
            <a:fld id="{E27E245B-6F3B-0345-9A2F-1BBBE026A2C6}" type="slidenum">
              <a:rPr lang="en-US" smtClean="0"/>
              <a:t>38</a:t>
            </a:fld>
            <a:endParaRPr lang="en-US"/>
          </a:p>
        </p:txBody>
      </p:sp>
    </p:spTree>
    <p:extLst>
      <p:ext uri="{BB962C8B-B14F-4D97-AF65-F5344CB8AC3E}">
        <p14:creationId xmlns:p14="http://schemas.microsoft.com/office/powerpoint/2010/main" val="1731680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2F62104C-D876-7547-BD6A-DAEDAB4BECCE}" type="slidenum">
              <a:rPr lang="en-US" smtClean="0"/>
              <a:t>4</a:t>
            </a:fld>
            <a:endParaRPr lang="en-US"/>
          </a:p>
        </p:txBody>
      </p:sp>
    </p:spTree>
    <p:extLst>
      <p:ext uri="{BB962C8B-B14F-4D97-AF65-F5344CB8AC3E}">
        <p14:creationId xmlns:p14="http://schemas.microsoft.com/office/powerpoint/2010/main" val="10549469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Macroscopic</a:t>
            </a:r>
            <a:r>
              <a:rPr lang="nl-NL" dirty="0"/>
              <a:t>: human body, </a:t>
            </a:r>
            <a:r>
              <a:rPr lang="nl-NL" dirty="0" err="1"/>
              <a:t>left</a:t>
            </a:r>
            <a:r>
              <a:rPr lang="nl-NL" dirty="0"/>
              <a:t> </a:t>
            </a:r>
            <a:r>
              <a:rPr lang="nl-NL" dirty="0" err="1"/>
              <a:t>handed</a:t>
            </a:r>
            <a:r>
              <a:rPr lang="nl-NL" dirty="0"/>
              <a:t> </a:t>
            </a:r>
            <a:r>
              <a:rPr lang="nl-NL" dirty="0" err="1"/>
              <a:t>molecules</a:t>
            </a:r>
            <a:r>
              <a:rPr lang="nl-NL" dirty="0"/>
              <a:t> etc.</a:t>
            </a:r>
          </a:p>
          <a:p>
            <a:r>
              <a:rPr lang="nl-NL" dirty="0"/>
              <a:t>Second </a:t>
            </a:r>
            <a:r>
              <a:rPr lang="nl-NL" dirty="0" err="1"/>
              <a:t>law</a:t>
            </a:r>
            <a:r>
              <a:rPr lang="nl-NL" dirty="0"/>
              <a:t> of </a:t>
            </a:r>
            <a:r>
              <a:rPr lang="nl-NL" dirty="0" err="1"/>
              <a:t>thermodynamics</a:t>
            </a:r>
            <a:endParaRPr lang="nl-NL" dirty="0"/>
          </a:p>
          <a:p>
            <a:endParaRPr lang="en-US" dirty="0"/>
          </a:p>
        </p:txBody>
      </p:sp>
      <p:sp>
        <p:nvSpPr>
          <p:cNvPr id="4" name="Slide Number Placeholder 3"/>
          <p:cNvSpPr>
            <a:spLocks noGrp="1"/>
          </p:cNvSpPr>
          <p:nvPr>
            <p:ph type="sldNum" sz="quarter" idx="10"/>
          </p:nvPr>
        </p:nvSpPr>
        <p:spPr/>
        <p:txBody>
          <a:bodyPr/>
          <a:lstStyle/>
          <a:p>
            <a:fld id="{E27E245B-6F3B-0345-9A2F-1BBBE026A2C6}" type="slidenum">
              <a:rPr lang="en-US" smtClean="0"/>
              <a:t>39</a:t>
            </a:fld>
            <a:endParaRPr lang="en-US"/>
          </a:p>
        </p:txBody>
      </p:sp>
    </p:spTree>
    <p:extLst>
      <p:ext uri="{BB962C8B-B14F-4D97-AF65-F5344CB8AC3E}">
        <p14:creationId xmlns:p14="http://schemas.microsoft.com/office/powerpoint/2010/main" val="16566078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dirty="0" err="1"/>
              <a:t>But</a:t>
            </a:r>
            <a:r>
              <a:rPr lang="nl-NL" dirty="0"/>
              <a:t> the</a:t>
            </a:r>
            <a:r>
              <a:rPr lang="nl-NL" baseline="0" dirty="0"/>
              <a:t> </a:t>
            </a:r>
            <a:r>
              <a:rPr lang="nl-NL" baseline="0" dirty="0" err="1"/>
              <a:t>microscopic</a:t>
            </a:r>
            <a:r>
              <a:rPr lang="nl-NL" baseline="0" dirty="0"/>
              <a:t> </a:t>
            </a:r>
            <a:r>
              <a:rPr lang="nl-NL" baseline="0" dirty="0" err="1"/>
              <a:t>laws</a:t>
            </a:r>
            <a:r>
              <a:rPr lang="nl-NL" baseline="0" dirty="0"/>
              <a:t> of </a:t>
            </a:r>
            <a:r>
              <a:rPr lang="nl-NL" baseline="0" dirty="0" err="1"/>
              <a:t>physics</a:t>
            </a:r>
            <a:r>
              <a:rPr lang="nl-NL" baseline="0" dirty="0"/>
              <a:t> </a:t>
            </a:r>
            <a:r>
              <a:rPr lang="nl-NL" baseline="0" dirty="0" err="1"/>
              <a:t>for</a:t>
            </a:r>
            <a:r>
              <a:rPr lang="nl-NL" baseline="0" dirty="0"/>
              <a:t> </a:t>
            </a:r>
            <a:r>
              <a:rPr lang="nl-NL" baseline="0" dirty="0" err="1"/>
              <a:t>each</a:t>
            </a:r>
            <a:r>
              <a:rPr lang="nl-NL" baseline="0" dirty="0"/>
              <a:t> </a:t>
            </a:r>
            <a:r>
              <a:rPr lang="nl-NL" baseline="0" dirty="0" err="1"/>
              <a:t>decision</a:t>
            </a:r>
            <a:r>
              <a:rPr lang="nl-NL" baseline="0" dirty="0"/>
              <a:t> (50%-50% </a:t>
            </a:r>
            <a:r>
              <a:rPr lang="nl-NL" baseline="0" dirty="0" err="1"/>
              <a:t>choice</a:t>
            </a:r>
            <a:r>
              <a:rPr lang="nl-NL" baseline="0" dirty="0"/>
              <a:t>) are time </a:t>
            </a:r>
            <a:r>
              <a:rPr lang="nl-NL" baseline="0" dirty="0" err="1"/>
              <a:t>inversion</a:t>
            </a:r>
            <a:r>
              <a:rPr lang="nl-NL" baseline="0" dirty="0"/>
              <a:t> invariant.</a:t>
            </a:r>
            <a:endParaRPr lang="nl-NL" dirty="0"/>
          </a:p>
        </p:txBody>
      </p:sp>
      <p:sp>
        <p:nvSpPr>
          <p:cNvPr id="4" name="Slide Number Placeholder 3"/>
          <p:cNvSpPr>
            <a:spLocks noGrp="1"/>
          </p:cNvSpPr>
          <p:nvPr>
            <p:ph type="sldNum" sz="quarter" idx="10"/>
          </p:nvPr>
        </p:nvSpPr>
        <p:spPr/>
        <p:txBody>
          <a:bodyPr/>
          <a:lstStyle/>
          <a:p>
            <a:fld id="{9CA4DB87-5ACC-43DF-B810-05D73D0CF2B1}" type="slidenum">
              <a:rPr lang="nl-NL" smtClean="0"/>
              <a:pPr/>
              <a:t>40</a:t>
            </a:fld>
            <a:endParaRPr lang="nl-NL"/>
          </a:p>
        </p:txBody>
      </p:sp>
    </p:spTree>
    <p:extLst>
      <p:ext uri="{BB962C8B-B14F-4D97-AF65-F5344CB8AC3E}">
        <p14:creationId xmlns:p14="http://schemas.microsoft.com/office/powerpoint/2010/main" val="21067154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nl-NL" dirty="0" err="1"/>
              <a:t>But</a:t>
            </a:r>
            <a:r>
              <a:rPr lang="nl-NL" dirty="0"/>
              <a:t> the</a:t>
            </a:r>
            <a:r>
              <a:rPr lang="nl-NL" baseline="0" dirty="0"/>
              <a:t> </a:t>
            </a:r>
            <a:r>
              <a:rPr lang="nl-NL" baseline="0" dirty="0" err="1"/>
              <a:t>microscopic</a:t>
            </a:r>
            <a:r>
              <a:rPr lang="nl-NL" baseline="0" dirty="0"/>
              <a:t> </a:t>
            </a:r>
            <a:r>
              <a:rPr lang="nl-NL" baseline="0" dirty="0" err="1"/>
              <a:t>laws</a:t>
            </a:r>
            <a:r>
              <a:rPr lang="nl-NL" baseline="0" dirty="0"/>
              <a:t> of </a:t>
            </a:r>
            <a:r>
              <a:rPr lang="nl-NL" baseline="0" dirty="0" err="1"/>
              <a:t>physics</a:t>
            </a:r>
            <a:r>
              <a:rPr lang="nl-NL" baseline="0" dirty="0"/>
              <a:t> </a:t>
            </a:r>
            <a:r>
              <a:rPr lang="nl-NL" baseline="0" dirty="0" err="1"/>
              <a:t>for</a:t>
            </a:r>
            <a:r>
              <a:rPr lang="nl-NL" baseline="0" dirty="0"/>
              <a:t> </a:t>
            </a:r>
            <a:r>
              <a:rPr lang="nl-NL" baseline="0" dirty="0" err="1"/>
              <a:t>each</a:t>
            </a:r>
            <a:r>
              <a:rPr lang="nl-NL" baseline="0" dirty="0"/>
              <a:t> </a:t>
            </a:r>
            <a:r>
              <a:rPr lang="nl-NL" baseline="0" dirty="0" err="1"/>
              <a:t>decision</a:t>
            </a:r>
            <a:r>
              <a:rPr lang="nl-NL" baseline="0" dirty="0"/>
              <a:t> (50%-50% </a:t>
            </a:r>
            <a:r>
              <a:rPr lang="nl-NL" baseline="0" dirty="0" err="1"/>
              <a:t>choice</a:t>
            </a:r>
            <a:r>
              <a:rPr lang="nl-NL" baseline="0" dirty="0"/>
              <a:t>) are time </a:t>
            </a:r>
            <a:r>
              <a:rPr lang="nl-NL" baseline="0" dirty="0" err="1"/>
              <a:t>inversion</a:t>
            </a:r>
            <a:r>
              <a:rPr lang="nl-NL" baseline="0" dirty="0"/>
              <a:t> invariant.</a:t>
            </a:r>
            <a:endParaRPr lang="nl-NL" dirty="0"/>
          </a:p>
        </p:txBody>
      </p:sp>
      <p:sp>
        <p:nvSpPr>
          <p:cNvPr id="4" name="Slide Number Placeholder 3"/>
          <p:cNvSpPr>
            <a:spLocks noGrp="1"/>
          </p:cNvSpPr>
          <p:nvPr>
            <p:ph type="sldNum" sz="quarter" idx="10"/>
          </p:nvPr>
        </p:nvSpPr>
        <p:spPr/>
        <p:txBody>
          <a:bodyPr/>
          <a:lstStyle/>
          <a:p>
            <a:fld id="{9CA4DB87-5ACC-43DF-B810-05D73D0CF2B1}" type="slidenum">
              <a:rPr lang="nl-NL" smtClean="0"/>
              <a:pPr/>
              <a:t>41</a:t>
            </a:fld>
            <a:endParaRPr lang="nl-NL"/>
          </a:p>
        </p:txBody>
      </p:sp>
    </p:spTree>
    <p:extLst>
      <p:ext uri="{BB962C8B-B14F-4D97-AF65-F5344CB8AC3E}">
        <p14:creationId xmlns:p14="http://schemas.microsoft.com/office/powerpoint/2010/main" val="1001969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Pion parity=-1</a:t>
            </a:r>
            <a:r>
              <a:rPr lang="en-US" baseline="0" dirty="0"/>
              <a:t>. </a:t>
            </a:r>
            <a:r>
              <a:rPr lang="en-US" dirty="0"/>
              <a:t>Signal will appear in Kaon mass window and zero</a:t>
            </a:r>
            <a:r>
              <a:rPr lang="en-US" baseline="0" dirty="0"/>
              <a:t> theta angle.</a:t>
            </a:r>
            <a:endParaRPr lang="en-US" dirty="0"/>
          </a:p>
        </p:txBody>
      </p:sp>
      <p:sp>
        <p:nvSpPr>
          <p:cNvPr id="4" name="Slide Number Placeholder 3"/>
          <p:cNvSpPr>
            <a:spLocks noGrp="1"/>
          </p:cNvSpPr>
          <p:nvPr>
            <p:ph type="sldNum" sz="quarter" idx="10"/>
          </p:nvPr>
        </p:nvSpPr>
        <p:spPr/>
        <p:txBody>
          <a:bodyPr/>
          <a:lstStyle/>
          <a:p>
            <a:fld id="{2F62104C-D876-7547-BD6A-DAEDAB4BECCE}" type="slidenum">
              <a:rPr lang="en-US" smtClean="0"/>
              <a:t>46</a:t>
            </a:fld>
            <a:endParaRPr lang="en-US"/>
          </a:p>
        </p:txBody>
      </p:sp>
    </p:spTree>
    <p:extLst>
      <p:ext uri="{BB962C8B-B14F-4D97-AF65-F5344CB8AC3E}">
        <p14:creationId xmlns:p14="http://schemas.microsoft.com/office/powerpoint/2010/main" val="1067513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Pion parity=-1</a:t>
            </a:r>
            <a:r>
              <a:rPr lang="en-US" baseline="0" dirty="0"/>
              <a:t>. </a:t>
            </a:r>
            <a:r>
              <a:rPr lang="en-US" dirty="0"/>
              <a:t>Signal will appear in Kaon mass window and zero</a:t>
            </a:r>
            <a:r>
              <a:rPr lang="en-US" baseline="0" dirty="0"/>
              <a:t> theta angle.</a:t>
            </a:r>
            <a:endParaRPr lang="en-US" dirty="0"/>
          </a:p>
        </p:txBody>
      </p:sp>
      <p:sp>
        <p:nvSpPr>
          <p:cNvPr id="4" name="Slide Number Placeholder 3"/>
          <p:cNvSpPr>
            <a:spLocks noGrp="1"/>
          </p:cNvSpPr>
          <p:nvPr>
            <p:ph type="sldNum" sz="quarter" idx="10"/>
          </p:nvPr>
        </p:nvSpPr>
        <p:spPr/>
        <p:txBody>
          <a:bodyPr/>
          <a:lstStyle/>
          <a:p>
            <a:fld id="{2F62104C-D876-7547-BD6A-DAEDAB4BECCE}" type="slidenum">
              <a:rPr lang="en-US" smtClean="0"/>
              <a:t>47</a:t>
            </a:fld>
            <a:endParaRPr lang="en-US"/>
          </a:p>
        </p:txBody>
      </p:sp>
    </p:spTree>
    <p:extLst>
      <p:ext uri="{BB962C8B-B14F-4D97-AF65-F5344CB8AC3E}">
        <p14:creationId xmlns:p14="http://schemas.microsoft.com/office/powerpoint/2010/main" val="9269445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Create K0,</a:t>
            </a:r>
            <a:r>
              <a:rPr lang="en-US" baseline="0" dirty="0"/>
              <a:t> particles, after time K_s has decayed and K_L remains. CPV in mixing. Thesis work at Heidelberg/CERN!</a:t>
            </a:r>
            <a:endParaRPr lang="en-US" dirty="0"/>
          </a:p>
        </p:txBody>
      </p:sp>
      <p:sp>
        <p:nvSpPr>
          <p:cNvPr id="4" name="Slide Number Placeholder 3"/>
          <p:cNvSpPr>
            <a:spLocks noGrp="1"/>
          </p:cNvSpPr>
          <p:nvPr>
            <p:ph type="sldNum" sz="quarter" idx="10"/>
          </p:nvPr>
        </p:nvSpPr>
        <p:spPr/>
        <p:txBody>
          <a:bodyPr/>
          <a:lstStyle/>
          <a:p>
            <a:fld id="{E27E245B-6F3B-0345-9A2F-1BBBE026A2C6}" type="slidenum">
              <a:rPr lang="en-US" smtClean="0"/>
              <a:t>48</a:t>
            </a:fld>
            <a:endParaRPr lang="en-US"/>
          </a:p>
        </p:txBody>
      </p:sp>
    </p:spTree>
    <p:extLst>
      <p:ext uri="{BB962C8B-B14F-4D97-AF65-F5344CB8AC3E}">
        <p14:creationId xmlns:p14="http://schemas.microsoft.com/office/powerpoint/2010/main" val="102159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9BFDBA-1531-47B3-903E-33ED567DBDBB}" type="slidenum">
              <a:rPr lang="en-US"/>
              <a:pPr/>
              <a:t>49</a:t>
            </a:fld>
            <a:endParaRPr lang="en-US"/>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p:txBody>
          <a:bodyPr/>
          <a:lstStyle/>
          <a:p>
            <a:endParaRPr lang="nl-NL" dirty="0"/>
          </a:p>
        </p:txBody>
      </p:sp>
    </p:spTree>
    <p:extLst>
      <p:ext uri="{BB962C8B-B14F-4D97-AF65-F5344CB8AC3E}">
        <p14:creationId xmlns:p14="http://schemas.microsoft.com/office/powerpoint/2010/main" val="17609936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2F62104C-D876-7547-BD6A-DAEDAB4BECCE}" type="slidenum">
              <a:rPr lang="en-US" smtClean="0"/>
              <a:t>56</a:t>
            </a:fld>
            <a:endParaRPr lang="en-US"/>
          </a:p>
        </p:txBody>
      </p:sp>
    </p:spTree>
    <p:extLst>
      <p:ext uri="{BB962C8B-B14F-4D97-AF65-F5344CB8AC3E}">
        <p14:creationId xmlns:p14="http://schemas.microsoft.com/office/powerpoint/2010/main" val="758979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D591FD-AAF3-46C4-917A-2D340510FDF5}" type="slidenum">
              <a:rPr lang="en-US"/>
              <a:pPr/>
              <a:t>57</a:t>
            </a:fld>
            <a:endParaRPr lang="en-US"/>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p:txBody>
          <a:bodyPr/>
          <a:lstStyle/>
          <a:p>
            <a:r>
              <a:rPr lang="nl-NL" dirty="0" err="1"/>
              <a:t>Symmetries</a:t>
            </a:r>
            <a:r>
              <a:rPr lang="nl-NL" baseline="0" dirty="0"/>
              <a:t> are </a:t>
            </a:r>
            <a:r>
              <a:rPr lang="nl-NL" baseline="0" dirty="0" err="1"/>
              <a:t>fundamental</a:t>
            </a:r>
            <a:r>
              <a:rPr lang="nl-NL" baseline="0" dirty="0"/>
              <a:t>. </a:t>
            </a:r>
            <a:r>
              <a:rPr lang="nl-NL" dirty="0" err="1"/>
              <a:t>Relation</a:t>
            </a:r>
            <a:r>
              <a:rPr lang="nl-NL" dirty="0"/>
              <a:t> </a:t>
            </a:r>
            <a:r>
              <a:rPr lang="nl-NL" dirty="0" err="1"/>
              <a:t>between</a:t>
            </a:r>
            <a:r>
              <a:rPr lang="nl-NL" dirty="0"/>
              <a:t> </a:t>
            </a:r>
            <a:r>
              <a:rPr lang="nl-NL" dirty="0" err="1"/>
              <a:t>symmetries</a:t>
            </a:r>
            <a:r>
              <a:rPr lang="nl-NL" dirty="0"/>
              <a:t> and non-</a:t>
            </a:r>
            <a:r>
              <a:rPr lang="nl-NL" dirty="0" err="1"/>
              <a:t>observables</a:t>
            </a:r>
            <a:r>
              <a:rPr lang="nl-NL" dirty="0"/>
              <a:t>:</a:t>
            </a:r>
            <a:r>
              <a:rPr lang="nl-NL" baseline="0" dirty="0"/>
              <a:t> </a:t>
            </a:r>
            <a:r>
              <a:rPr lang="nl-NL" baseline="0" dirty="0" err="1"/>
              <a:t>mention</a:t>
            </a:r>
            <a:r>
              <a:rPr lang="nl-NL" baseline="0" dirty="0"/>
              <a:t> </a:t>
            </a:r>
            <a:r>
              <a:rPr lang="nl-NL" baseline="0" dirty="0" err="1"/>
              <a:t>each</a:t>
            </a:r>
            <a:r>
              <a:rPr lang="nl-NL" baseline="0" dirty="0"/>
              <a:t>. 1) </a:t>
            </a:r>
            <a:r>
              <a:rPr lang="nl-NL" baseline="0" dirty="0" err="1"/>
              <a:t>identity</a:t>
            </a:r>
            <a:r>
              <a:rPr lang="nl-NL" baseline="0" dirty="0"/>
              <a:t> of QM </a:t>
            </a:r>
            <a:r>
              <a:rPr lang="nl-NL" baseline="0" dirty="0" err="1"/>
              <a:t>particle</a:t>
            </a:r>
            <a:r>
              <a:rPr lang="nl-NL" baseline="0" dirty="0"/>
              <a:t> 2) absolute </a:t>
            </a:r>
            <a:r>
              <a:rPr lang="nl-NL" baseline="0" dirty="0" err="1"/>
              <a:t>position</a:t>
            </a:r>
            <a:r>
              <a:rPr lang="nl-NL" baseline="0" dirty="0"/>
              <a:t>, </a:t>
            </a:r>
            <a:r>
              <a:rPr lang="nl-NL" baseline="0" dirty="0" err="1"/>
              <a:t>direction</a:t>
            </a:r>
            <a:r>
              <a:rPr lang="nl-NL" baseline="0" dirty="0"/>
              <a:t> 3) </a:t>
            </a:r>
            <a:r>
              <a:rPr lang="nl-NL" baseline="0" dirty="0" err="1"/>
              <a:t>handedness</a:t>
            </a:r>
            <a:r>
              <a:rPr lang="nl-NL" baseline="0" dirty="0"/>
              <a:t>, </a:t>
            </a:r>
            <a:r>
              <a:rPr lang="nl-NL" baseline="0" dirty="0" err="1"/>
              <a:t>directionof</a:t>
            </a:r>
            <a:r>
              <a:rPr lang="nl-NL" baseline="0" dirty="0"/>
              <a:t> time, </a:t>
            </a:r>
            <a:r>
              <a:rPr lang="nl-NL" baseline="0" dirty="0" err="1"/>
              <a:t>sign</a:t>
            </a:r>
            <a:r>
              <a:rPr lang="nl-NL" baseline="0" dirty="0"/>
              <a:t> of charge 4)</a:t>
            </a:r>
            <a:r>
              <a:rPr lang="nl-NL" baseline="0" dirty="0" err="1"/>
              <a:t>internal</a:t>
            </a:r>
            <a:r>
              <a:rPr lang="nl-NL" baseline="0" dirty="0"/>
              <a:t> </a:t>
            </a:r>
            <a:r>
              <a:rPr lang="nl-NL" baseline="0" dirty="0" err="1"/>
              <a:t>symmetries</a:t>
            </a:r>
            <a:r>
              <a:rPr lang="nl-NL" baseline="0" dirty="0"/>
              <a:t>: </a:t>
            </a:r>
            <a:r>
              <a:rPr lang="nl-NL" baseline="0" dirty="0" err="1"/>
              <a:t>phase</a:t>
            </a:r>
            <a:r>
              <a:rPr lang="nl-NL" baseline="0" dirty="0"/>
              <a:t> of a wave </a:t>
            </a:r>
            <a:r>
              <a:rPr lang="nl-NL" baseline="0" dirty="0" err="1"/>
              <a:t>function</a:t>
            </a:r>
            <a:r>
              <a:rPr lang="nl-NL" baseline="0" dirty="0"/>
              <a:t>, </a:t>
            </a:r>
            <a:r>
              <a:rPr lang="nl-NL" baseline="0" dirty="0" err="1"/>
              <a:t>rotation</a:t>
            </a:r>
            <a:r>
              <a:rPr lang="nl-NL" baseline="0" dirty="0"/>
              <a:t> in SU(N) (p-n) </a:t>
            </a:r>
            <a:r>
              <a:rPr lang="nl-NL" baseline="0" dirty="0" err="1"/>
              <a:t>differenc.e</a:t>
            </a:r>
            <a:r>
              <a:rPr lang="nl-NL" baseline="0" dirty="0"/>
              <a:t> </a:t>
            </a:r>
          </a:p>
          <a:p>
            <a:r>
              <a:rPr lang="nl-NL" baseline="0" dirty="0"/>
              <a:t>Space-time </a:t>
            </a:r>
            <a:r>
              <a:rPr lang="nl-NL" baseline="0" dirty="0" err="1"/>
              <a:t>symmetry</a:t>
            </a:r>
            <a:r>
              <a:rPr lang="nl-NL" baseline="0" dirty="0"/>
              <a:t>: </a:t>
            </a:r>
            <a:r>
              <a:rPr lang="nl-NL" baseline="0" dirty="0" err="1"/>
              <a:t>supersymmetry</a:t>
            </a:r>
            <a:r>
              <a:rPr lang="nl-NL" baseline="0" dirty="0"/>
              <a:t>??</a:t>
            </a:r>
          </a:p>
          <a:p>
            <a:r>
              <a:rPr lang="nl-NL" baseline="0" dirty="0" err="1"/>
              <a:t>Broken</a:t>
            </a:r>
            <a:r>
              <a:rPr lang="nl-NL" baseline="0" dirty="0"/>
              <a:t> </a:t>
            </a:r>
            <a:r>
              <a:rPr lang="nl-NL" baseline="0" dirty="0" err="1"/>
              <a:t>Symmetries</a:t>
            </a:r>
            <a:r>
              <a:rPr lang="nl-NL" baseline="0" dirty="0"/>
              <a:t>: Discrete</a:t>
            </a:r>
            <a:endParaRPr lang="nl-NL" dirty="0"/>
          </a:p>
        </p:txBody>
      </p:sp>
    </p:spTree>
    <p:extLst>
      <p:ext uri="{BB962C8B-B14F-4D97-AF65-F5344CB8AC3E}">
        <p14:creationId xmlns:p14="http://schemas.microsoft.com/office/powerpoint/2010/main" val="41162558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Non-observable: acceleration</a:t>
            </a:r>
            <a:r>
              <a:rPr lang="en-US" baseline="0" dirty="0"/>
              <a:t> vs gravity</a:t>
            </a:r>
            <a:endParaRPr lang="en-US" dirty="0"/>
          </a:p>
        </p:txBody>
      </p:sp>
      <p:sp>
        <p:nvSpPr>
          <p:cNvPr id="4" name="Slide Number Placeholder 3"/>
          <p:cNvSpPr>
            <a:spLocks noGrp="1"/>
          </p:cNvSpPr>
          <p:nvPr>
            <p:ph type="sldNum" sz="quarter" idx="10"/>
          </p:nvPr>
        </p:nvSpPr>
        <p:spPr/>
        <p:txBody>
          <a:bodyPr/>
          <a:lstStyle/>
          <a:p>
            <a:fld id="{2F62104C-D876-7547-BD6A-DAEDAB4BECCE}" type="slidenum">
              <a:rPr lang="en-US" smtClean="0"/>
              <a:t>58</a:t>
            </a:fld>
            <a:endParaRPr lang="en-US"/>
          </a:p>
        </p:txBody>
      </p:sp>
    </p:spTree>
    <p:extLst>
      <p:ext uri="{BB962C8B-B14F-4D97-AF65-F5344CB8AC3E}">
        <p14:creationId xmlns:p14="http://schemas.microsoft.com/office/powerpoint/2010/main" val="3888417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62104C-D876-7547-BD6A-DAEDAB4BECCE}" type="slidenum">
              <a:rPr lang="en-US" smtClean="0"/>
              <a:t>5</a:t>
            </a:fld>
            <a:endParaRPr lang="en-US"/>
          </a:p>
        </p:txBody>
      </p:sp>
    </p:spTree>
    <p:extLst>
      <p:ext uri="{BB962C8B-B14F-4D97-AF65-F5344CB8AC3E}">
        <p14:creationId xmlns:p14="http://schemas.microsoft.com/office/powerpoint/2010/main" val="13879331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Gradient is zero because dr_1</a:t>
            </a:r>
            <a:r>
              <a:rPr lang="en-US" baseline="0" dirty="0"/>
              <a:t>(V)=-dr_2(V)</a:t>
            </a:r>
            <a:endParaRPr lang="en-US" dirty="0"/>
          </a:p>
        </p:txBody>
      </p:sp>
      <p:sp>
        <p:nvSpPr>
          <p:cNvPr id="4" name="Slide Number Placeholder 3"/>
          <p:cNvSpPr>
            <a:spLocks noGrp="1"/>
          </p:cNvSpPr>
          <p:nvPr>
            <p:ph type="sldNum" sz="quarter" idx="10"/>
          </p:nvPr>
        </p:nvSpPr>
        <p:spPr/>
        <p:txBody>
          <a:bodyPr/>
          <a:lstStyle/>
          <a:p>
            <a:fld id="{2F62104C-D876-7547-BD6A-DAEDAB4BECCE}" type="slidenum">
              <a:rPr lang="en-US" smtClean="0"/>
              <a:t>59</a:t>
            </a:fld>
            <a:endParaRPr lang="en-US"/>
          </a:p>
        </p:txBody>
      </p:sp>
    </p:spTree>
    <p:extLst>
      <p:ext uri="{BB962C8B-B14F-4D97-AF65-F5344CB8AC3E}">
        <p14:creationId xmlns:p14="http://schemas.microsoft.com/office/powerpoint/2010/main" val="15451310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62104C-D876-7547-BD6A-DAEDAB4BECCE}" type="slidenum">
              <a:rPr lang="en-US" smtClean="0"/>
              <a:t>63</a:t>
            </a:fld>
            <a:endParaRPr lang="en-US"/>
          </a:p>
        </p:txBody>
      </p:sp>
    </p:spTree>
    <p:extLst>
      <p:ext uri="{BB962C8B-B14F-4D97-AF65-F5344CB8AC3E}">
        <p14:creationId xmlns:p14="http://schemas.microsoft.com/office/powerpoint/2010/main" val="11746041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a very special function;</a:t>
            </a:r>
          </a:p>
          <a:p>
            <a:r>
              <a:rPr lang="en-US" dirty="0" err="1"/>
              <a:t>Infitine</a:t>
            </a:r>
            <a:r>
              <a:rPr lang="en-US" baseline="0" dirty="0"/>
              <a:t> at 0 and 0 everywhere else</a:t>
            </a:r>
          </a:p>
          <a:p>
            <a:r>
              <a:rPr lang="en-US" dirty="0"/>
              <a:t> Surface = 1</a:t>
            </a:r>
          </a:p>
        </p:txBody>
      </p:sp>
      <p:sp>
        <p:nvSpPr>
          <p:cNvPr id="4" name="Slide Number Placeholder 3"/>
          <p:cNvSpPr>
            <a:spLocks noGrp="1"/>
          </p:cNvSpPr>
          <p:nvPr>
            <p:ph type="sldNum" sz="quarter" idx="10"/>
          </p:nvPr>
        </p:nvSpPr>
        <p:spPr/>
        <p:txBody>
          <a:bodyPr/>
          <a:lstStyle/>
          <a:p>
            <a:fld id="{2F62104C-D876-7547-BD6A-DAEDAB4BECCE}" type="slidenum">
              <a:rPr lang="en-US" smtClean="0"/>
              <a:t>65</a:t>
            </a:fld>
            <a:endParaRPr lang="en-US"/>
          </a:p>
        </p:txBody>
      </p:sp>
    </p:spTree>
    <p:extLst>
      <p:ext uri="{BB962C8B-B14F-4D97-AF65-F5344CB8AC3E}">
        <p14:creationId xmlns:p14="http://schemas.microsoft.com/office/powerpoint/2010/main" val="26515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62104C-D876-7547-BD6A-DAEDAB4BECCE}" type="slidenum">
              <a:rPr lang="en-US" smtClean="0"/>
              <a:t>6</a:t>
            </a:fld>
            <a:endParaRPr lang="en-US"/>
          </a:p>
        </p:txBody>
      </p:sp>
    </p:spTree>
    <p:extLst>
      <p:ext uri="{BB962C8B-B14F-4D97-AF65-F5344CB8AC3E}">
        <p14:creationId xmlns:p14="http://schemas.microsoft.com/office/powerpoint/2010/main" val="3162612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D591FD-AAF3-46C4-917A-2D340510FDF5}" type="slidenum">
              <a:rPr lang="en-US"/>
              <a:pPr/>
              <a:t>8</a:t>
            </a:fld>
            <a:endParaRPr lang="en-US"/>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p:txBody>
          <a:bodyPr/>
          <a:lstStyle/>
          <a:p>
            <a:r>
              <a:rPr lang="nl-NL" dirty="0" err="1"/>
              <a:t>Symmetries</a:t>
            </a:r>
            <a:r>
              <a:rPr lang="nl-NL" baseline="0" dirty="0"/>
              <a:t> are </a:t>
            </a:r>
            <a:r>
              <a:rPr lang="nl-NL" baseline="0" dirty="0" err="1"/>
              <a:t>fundamental</a:t>
            </a:r>
            <a:r>
              <a:rPr lang="nl-NL" baseline="0" dirty="0"/>
              <a:t>. </a:t>
            </a:r>
            <a:r>
              <a:rPr lang="nl-NL" dirty="0" err="1"/>
              <a:t>Relation</a:t>
            </a:r>
            <a:r>
              <a:rPr lang="nl-NL" dirty="0"/>
              <a:t> </a:t>
            </a:r>
            <a:r>
              <a:rPr lang="nl-NL" dirty="0" err="1"/>
              <a:t>between</a:t>
            </a:r>
            <a:r>
              <a:rPr lang="nl-NL" dirty="0"/>
              <a:t> </a:t>
            </a:r>
            <a:r>
              <a:rPr lang="nl-NL" dirty="0" err="1"/>
              <a:t>symmetries</a:t>
            </a:r>
            <a:r>
              <a:rPr lang="nl-NL" dirty="0"/>
              <a:t> and non-</a:t>
            </a:r>
            <a:r>
              <a:rPr lang="nl-NL" dirty="0" err="1"/>
              <a:t>observables</a:t>
            </a:r>
            <a:r>
              <a:rPr lang="nl-NL" dirty="0"/>
              <a:t>:</a:t>
            </a:r>
            <a:r>
              <a:rPr lang="nl-NL" baseline="0" dirty="0"/>
              <a:t> </a:t>
            </a:r>
            <a:r>
              <a:rPr lang="nl-NL" baseline="0" dirty="0" err="1"/>
              <a:t>mention</a:t>
            </a:r>
            <a:r>
              <a:rPr lang="nl-NL" baseline="0" dirty="0"/>
              <a:t> </a:t>
            </a:r>
            <a:r>
              <a:rPr lang="nl-NL" baseline="0" dirty="0" err="1"/>
              <a:t>each</a:t>
            </a:r>
            <a:r>
              <a:rPr lang="nl-NL" baseline="0" dirty="0"/>
              <a:t>. 1) </a:t>
            </a:r>
            <a:r>
              <a:rPr lang="nl-NL" baseline="0" dirty="0" err="1"/>
              <a:t>identity</a:t>
            </a:r>
            <a:r>
              <a:rPr lang="nl-NL" baseline="0" dirty="0"/>
              <a:t> of QM </a:t>
            </a:r>
            <a:r>
              <a:rPr lang="nl-NL" baseline="0" dirty="0" err="1"/>
              <a:t>particle</a:t>
            </a:r>
            <a:r>
              <a:rPr lang="nl-NL" baseline="0" dirty="0"/>
              <a:t> 2) absolute </a:t>
            </a:r>
            <a:r>
              <a:rPr lang="nl-NL" baseline="0" dirty="0" err="1"/>
              <a:t>position</a:t>
            </a:r>
            <a:r>
              <a:rPr lang="nl-NL" baseline="0" dirty="0"/>
              <a:t>, </a:t>
            </a:r>
            <a:r>
              <a:rPr lang="nl-NL" baseline="0" dirty="0" err="1"/>
              <a:t>direction</a:t>
            </a:r>
            <a:r>
              <a:rPr lang="nl-NL" baseline="0" dirty="0"/>
              <a:t> 3) </a:t>
            </a:r>
            <a:r>
              <a:rPr lang="nl-NL" baseline="0" dirty="0" err="1"/>
              <a:t>handedness</a:t>
            </a:r>
            <a:r>
              <a:rPr lang="nl-NL" baseline="0" dirty="0"/>
              <a:t>, </a:t>
            </a:r>
            <a:r>
              <a:rPr lang="nl-NL" baseline="0" dirty="0" err="1"/>
              <a:t>directionof</a:t>
            </a:r>
            <a:r>
              <a:rPr lang="nl-NL" baseline="0" dirty="0"/>
              <a:t> time, </a:t>
            </a:r>
            <a:r>
              <a:rPr lang="nl-NL" baseline="0" dirty="0" err="1"/>
              <a:t>sign</a:t>
            </a:r>
            <a:r>
              <a:rPr lang="nl-NL" baseline="0" dirty="0"/>
              <a:t> of charge 4)</a:t>
            </a:r>
            <a:r>
              <a:rPr lang="nl-NL" baseline="0" dirty="0" err="1"/>
              <a:t>internal</a:t>
            </a:r>
            <a:r>
              <a:rPr lang="nl-NL" baseline="0" dirty="0"/>
              <a:t> </a:t>
            </a:r>
            <a:r>
              <a:rPr lang="nl-NL" baseline="0" dirty="0" err="1"/>
              <a:t>symmetries</a:t>
            </a:r>
            <a:r>
              <a:rPr lang="nl-NL" baseline="0" dirty="0"/>
              <a:t>: </a:t>
            </a:r>
            <a:r>
              <a:rPr lang="nl-NL" baseline="0" dirty="0" err="1"/>
              <a:t>phase</a:t>
            </a:r>
            <a:r>
              <a:rPr lang="nl-NL" baseline="0" dirty="0"/>
              <a:t> of a wave </a:t>
            </a:r>
            <a:r>
              <a:rPr lang="nl-NL" baseline="0" dirty="0" err="1"/>
              <a:t>function</a:t>
            </a:r>
            <a:r>
              <a:rPr lang="nl-NL" baseline="0" dirty="0"/>
              <a:t>, </a:t>
            </a:r>
            <a:r>
              <a:rPr lang="nl-NL" baseline="0" dirty="0" err="1"/>
              <a:t>rotation</a:t>
            </a:r>
            <a:r>
              <a:rPr lang="nl-NL" baseline="0" dirty="0"/>
              <a:t> in SU(N) (p-n) </a:t>
            </a:r>
            <a:r>
              <a:rPr lang="nl-NL" baseline="0" dirty="0" err="1"/>
              <a:t>differenc.e</a:t>
            </a:r>
            <a:r>
              <a:rPr lang="nl-NL" baseline="0" dirty="0"/>
              <a:t> </a:t>
            </a:r>
          </a:p>
          <a:p>
            <a:r>
              <a:rPr lang="nl-NL" baseline="0" dirty="0"/>
              <a:t>Space-time </a:t>
            </a:r>
            <a:r>
              <a:rPr lang="nl-NL" baseline="0" dirty="0" err="1"/>
              <a:t>symmetry</a:t>
            </a:r>
            <a:r>
              <a:rPr lang="nl-NL" baseline="0" dirty="0"/>
              <a:t>: </a:t>
            </a:r>
            <a:r>
              <a:rPr lang="nl-NL" baseline="0" dirty="0" err="1"/>
              <a:t>supersymmetry</a:t>
            </a:r>
            <a:r>
              <a:rPr lang="nl-NL" baseline="0" dirty="0"/>
              <a:t>??</a:t>
            </a:r>
          </a:p>
          <a:p>
            <a:r>
              <a:rPr lang="nl-NL" baseline="0" dirty="0" err="1"/>
              <a:t>Broken</a:t>
            </a:r>
            <a:r>
              <a:rPr lang="nl-NL" baseline="0" dirty="0"/>
              <a:t> </a:t>
            </a:r>
            <a:r>
              <a:rPr lang="nl-NL" baseline="0" dirty="0" err="1"/>
              <a:t>Symmetries</a:t>
            </a:r>
            <a:r>
              <a:rPr lang="nl-NL" baseline="0" dirty="0"/>
              <a:t>: Discrete</a:t>
            </a:r>
            <a:endParaRPr lang="nl-NL" dirty="0"/>
          </a:p>
        </p:txBody>
      </p:sp>
    </p:spTree>
    <p:extLst>
      <p:ext uri="{BB962C8B-B14F-4D97-AF65-F5344CB8AC3E}">
        <p14:creationId xmlns:p14="http://schemas.microsoft.com/office/powerpoint/2010/main" val="1088093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Non-observable: acceleration</a:t>
            </a:r>
            <a:r>
              <a:rPr lang="en-US" baseline="0" dirty="0"/>
              <a:t> vs gravity</a:t>
            </a:r>
            <a:endParaRPr lang="en-US" dirty="0"/>
          </a:p>
        </p:txBody>
      </p:sp>
      <p:sp>
        <p:nvSpPr>
          <p:cNvPr id="4" name="Slide Number Placeholder 3"/>
          <p:cNvSpPr>
            <a:spLocks noGrp="1"/>
          </p:cNvSpPr>
          <p:nvPr>
            <p:ph type="sldNum" sz="quarter" idx="10"/>
          </p:nvPr>
        </p:nvSpPr>
        <p:spPr/>
        <p:txBody>
          <a:bodyPr/>
          <a:lstStyle/>
          <a:p>
            <a:fld id="{2F62104C-D876-7547-BD6A-DAEDAB4BECCE}" type="slidenum">
              <a:rPr lang="en-US" smtClean="0"/>
              <a:t>9</a:t>
            </a:fld>
            <a:endParaRPr lang="en-US"/>
          </a:p>
        </p:txBody>
      </p:sp>
    </p:spTree>
    <p:extLst>
      <p:ext uri="{BB962C8B-B14F-4D97-AF65-F5344CB8AC3E}">
        <p14:creationId xmlns:p14="http://schemas.microsoft.com/office/powerpoint/2010/main" val="11558191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Gradient is zero because dr_1</a:t>
            </a:r>
            <a:r>
              <a:rPr lang="en-US" baseline="0" dirty="0"/>
              <a:t>(V)=-dr_2(V)</a:t>
            </a:r>
            <a:endParaRPr lang="en-US" dirty="0"/>
          </a:p>
        </p:txBody>
      </p:sp>
      <p:sp>
        <p:nvSpPr>
          <p:cNvPr id="4" name="Slide Number Placeholder 3"/>
          <p:cNvSpPr>
            <a:spLocks noGrp="1"/>
          </p:cNvSpPr>
          <p:nvPr>
            <p:ph type="sldNum" sz="quarter" idx="10"/>
          </p:nvPr>
        </p:nvSpPr>
        <p:spPr/>
        <p:txBody>
          <a:bodyPr/>
          <a:lstStyle/>
          <a:p>
            <a:fld id="{2F62104C-D876-7547-BD6A-DAEDAB4BECCE}" type="slidenum">
              <a:rPr lang="en-US" smtClean="0"/>
              <a:t>10</a:t>
            </a:fld>
            <a:endParaRPr lang="en-US"/>
          </a:p>
        </p:txBody>
      </p:sp>
    </p:spTree>
    <p:extLst>
      <p:ext uri="{BB962C8B-B14F-4D97-AF65-F5344CB8AC3E}">
        <p14:creationId xmlns:p14="http://schemas.microsoft.com/office/powerpoint/2010/main" val="8853880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Forget gravity</a:t>
            </a:r>
          </a:p>
        </p:txBody>
      </p:sp>
      <p:sp>
        <p:nvSpPr>
          <p:cNvPr id="4" name="Slide Number Placeholder 3"/>
          <p:cNvSpPr>
            <a:spLocks noGrp="1"/>
          </p:cNvSpPr>
          <p:nvPr>
            <p:ph type="sldNum" sz="quarter" idx="10"/>
          </p:nvPr>
        </p:nvSpPr>
        <p:spPr/>
        <p:txBody>
          <a:bodyPr/>
          <a:lstStyle/>
          <a:p>
            <a:fld id="{2F62104C-D876-7547-BD6A-DAEDAB4BECCE}" type="slidenum">
              <a:rPr lang="en-US" smtClean="0"/>
              <a:t>12</a:t>
            </a:fld>
            <a:endParaRPr lang="en-US"/>
          </a:p>
        </p:txBody>
      </p:sp>
    </p:spTree>
    <p:extLst>
      <p:ext uri="{BB962C8B-B14F-4D97-AF65-F5344CB8AC3E}">
        <p14:creationId xmlns:p14="http://schemas.microsoft.com/office/powerpoint/2010/main" val="1268074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Forget gravity</a:t>
            </a:r>
          </a:p>
        </p:txBody>
      </p:sp>
      <p:sp>
        <p:nvSpPr>
          <p:cNvPr id="4" name="Slide Number Placeholder 3"/>
          <p:cNvSpPr>
            <a:spLocks noGrp="1"/>
          </p:cNvSpPr>
          <p:nvPr>
            <p:ph type="sldNum" sz="quarter" idx="10"/>
          </p:nvPr>
        </p:nvSpPr>
        <p:spPr/>
        <p:txBody>
          <a:bodyPr/>
          <a:lstStyle/>
          <a:p>
            <a:fld id="{2F62104C-D876-7547-BD6A-DAEDAB4BECCE}" type="slidenum">
              <a:rPr lang="en-US" smtClean="0"/>
              <a:t>13</a:t>
            </a:fld>
            <a:endParaRPr lang="en-US"/>
          </a:p>
        </p:txBody>
      </p:sp>
    </p:spTree>
    <p:extLst>
      <p:ext uri="{BB962C8B-B14F-4D97-AF65-F5344CB8AC3E}">
        <p14:creationId xmlns:p14="http://schemas.microsoft.com/office/powerpoint/2010/main" val="1121126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841A805-B2F1-6048-9EDD-07862E7BBE3B}" type="datetimeFigureOut">
              <a:rPr lang="en-US" smtClean="0"/>
              <a:t>11/19/23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F693D-5110-E948-BE44-E9C26C4765FE}" type="slidenum">
              <a:rPr lang="en-US" smtClean="0"/>
              <a:t>‹#›</a:t>
            </a:fld>
            <a:endParaRPr lang="en-US"/>
          </a:p>
        </p:txBody>
      </p:sp>
    </p:spTree>
    <p:extLst>
      <p:ext uri="{BB962C8B-B14F-4D97-AF65-F5344CB8AC3E}">
        <p14:creationId xmlns:p14="http://schemas.microsoft.com/office/powerpoint/2010/main" val="1208951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41A805-B2F1-6048-9EDD-07862E7BBE3B}" type="datetimeFigureOut">
              <a:rPr lang="en-US" smtClean="0"/>
              <a:t>11/19/23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F693D-5110-E948-BE44-E9C26C4765FE}" type="slidenum">
              <a:rPr lang="en-US" smtClean="0"/>
              <a:t>‹#›</a:t>
            </a:fld>
            <a:endParaRPr lang="en-US"/>
          </a:p>
        </p:txBody>
      </p:sp>
    </p:spTree>
    <p:extLst>
      <p:ext uri="{BB962C8B-B14F-4D97-AF65-F5344CB8AC3E}">
        <p14:creationId xmlns:p14="http://schemas.microsoft.com/office/powerpoint/2010/main" val="1455889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41A805-B2F1-6048-9EDD-07862E7BBE3B}" type="datetimeFigureOut">
              <a:rPr lang="en-US" smtClean="0"/>
              <a:t>11/19/23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F693D-5110-E948-BE44-E9C26C4765FE}" type="slidenum">
              <a:rPr lang="en-US" smtClean="0"/>
              <a:t>‹#›</a:t>
            </a:fld>
            <a:endParaRPr lang="en-US"/>
          </a:p>
        </p:txBody>
      </p:sp>
    </p:spTree>
    <p:extLst>
      <p:ext uri="{BB962C8B-B14F-4D97-AF65-F5344CB8AC3E}">
        <p14:creationId xmlns:p14="http://schemas.microsoft.com/office/powerpoint/2010/main" val="707950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 y="1"/>
            <a:ext cx="12190707" cy="672352"/>
          </a:xfrm>
          <a:solidFill>
            <a:schemeClr val="accent1"/>
          </a:solidFill>
        </p:spPr>
        <p:txBody>
          <a:bodyPr>
            <a:normAutofit/>
          </a:bodyPr>
          <a:lstStyle>
            <a:lvl1pPr>
              <a:defRPr sz="3600" baseline="0">
                <a:solidFill>
                  <a:schemeClr val="bg1"/>
                </a:solidFill>
                <a:latin typeface="+mn-lt"/>
              </a:defRPr>
            </a:lvl1pPr>
          </a:lstStyle>
          <a:p>
            <a:r>
              <a:rPr lang="en-US" dirty="0"/>
              <a:t>  Click to edit Master title style</a:t>
            </a:r>
          </a:p>
        </p:txBody>
      </p:sp>
      <p:sp>
        <p:nvSpPr>
          <p:cNvPr id="3" name="Content Placeholder 2"/>
          <p:cNvSpPr>
            <a:spLocks noGrp="1"/>
          </p:cNvSpPr>
          <p:nvPr>
            <p:ph idx="1"/>
          </p:nvPr>
        </p:nvSpPr>
        <p:spPr>
          <a:xfrm>
            <a:off x="435244" y="1208868"/>
            <a:ext cx="5299129" cy="1983784"/>
          </a:xfrm>
        </p:spPr>
        <p:txBody>
          <a:bodyPr/>
          <a:lstStyle>
            <a:lvl1pPr>
              <a:defRPr>
                <a:solidFill>
                  <a:schemeClr val="accent1"/>
                </a:solidFill>
                <a:latin typeface="+mn-lt"/>
              </a:defRPr>
            </a:lvl1pPr>
            <a:lvl2pPr marL="504000">
              <a:defRPr baseline="0">
                <a:solidFill>
                  <a:srgbClr val="7030A0"/>
                </a:solidFill>
              </a:defRPr>
            </a:lvl2pPr>
            <a:lvl3pPr marL="756000">
              <a:defRPr baseline="0">
                <a:solidFill>
                  <a:srgbClr val="C00000"/>
                </a:solidFill>
              </a:defRPr>
            </a:lvl3pPr>
            <a:lvl4pPr marL="1008000">
              <a:defRPr baseline="0">
                <a:solidFill>
                  <a:schemeClr val="tx1"/>
                </a:solidFill>
              </a:defRPr>
            </a:lvl4pPr>
            <a:lvl5pPr marL="126000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8488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41A805-B2F1-6048-9EDD-07862E7BBE3B}" type="datetimeFigureOut">
              <a:rPr lang="en-US" smtClean="0"/>
              <a:t>11/19/23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F693D-5110-E948-BE44-E9C26C4765FE}" type="slidenum">
              <a:rPr lang="en-US" smtClean="0"/>
              <a:t>‹#›</a:t>
            </a:fld>
            <a:endParaRPr lang="en-US"/>
          </a:p>
        </p:txBody>
      </p:sp>
    </p:spTree>
    <p:extLst>
      <p:ext uri="{BB962C8B-B14F-4D97-AF65-F5344CB8AC3E}">
        <p14:creationId xmlns:p14="http://schemas.microsoft.com/office/powerpoint/2010/main" val="2114270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841A805-B2F1-6048-9EDD-07862E7BBE3B}" type="datetimeFigureOut">
              <a:rPr lang="en-US" smtClean="0"/>
              <a:t>11/19/23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1F693D-5110-E948-BE44-E9C26C4765FE}" type="slidenum">
              <a:rPr lang="en-US" smtClean="0"/>
              <a:t>‹#›</a:t>
            </a:fld>
            <a:endParaRPr lang="en-US"/>
          </a:p>
        </p:txBody>
      </p:sp>
    </p:spTree>
    <p:extLst>
      <p:ext uri="{BB962C8B-B14F-4D97-AF65-F5344CB8AC3E}">
        <p14:creationId xmlns:p14="http://schemas.microsoft.com/office/powerpoint/2010/main" val="1364706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841A805-B2F1-6048-9EDD-07862E7BBE3B}" type="datetimeFigureOut">
              <a:rPr lang="en-US" smtClean="0"/>
              <a:t>11/19/23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1F693D-5110-E948-BE44-E9C26C4765FE}" type="slidenum">
              <a:rPr lang="en-US" smtClean="0"/>
              <a:t>‹#›</a:t>
            </a:fld>
            <a:endParaRPr lang="en-US"/>
          </a:p>
        </p:txBody>
      </p:sp>
    </p:spTree>
    <p:extLst>
      <p:ext uri="{BB962C8B-B14F-4D97-AF65-F5344CB8AC3E}">
        <p14:creationId xmlns:p14="http://schemas.microsoft.com/office/powerpoint/2010/main" val="150385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41A805-B2F1-6048-9EDD-07862E7BBE3B}" type="datetimeFigureOut">
              <a:rPr lang="en-US" smtClean="0"/>
              <a:t>11/19/23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1F693D-5110-E948-BE44-E9C26C4765FE}" type="slidenum">
              <a:rPr lang="en-US" smtClean="0"/>
              <a:t>‹#›</a:t>
            </a:fld>
            <a:endParaRPr lang="en-US"/>
          </a:p>
        </p:txBody>
      </p:sp>
    </p:spTree>
    <p:extLst>
      <p:ext uri="{BB962C8B-B14F-4D97-AF65-F5344CB8AC3E}">
        <p14:creationId xmlns:p14="http://schemas.microsoft.com/office/powerpoint/2010/main" val="2087455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41A805-B2F1-6048-9EDD-07862E7BBE3B}" type="datetimeFigureOut">
              <a:rPr lang="en-US" smtClean="0"/>
              <a:t>11/19/23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1F693D-5110-E948-BE44-E9C26C4765FE}" type="slidenum">
              <a:rPr lang="en-US" smtClean="0"/>
              <a:t>‹#›</a:t>
            </a:fld>
            <a:endParaRPr lang="en-US"/>
          </a:p>
        </p:txBody>
      </p:sp>
    </p:spTree>
    <p:extLst>
      <p:ext uri="{BB962C8B-B14F-4D97-AF65-F5344CB8AC3E}">
        <p14:creationId xmlns:p14="http://schemas.microsoft.com/office/powerpoint/2010/main" val="427003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41A805-B2F1-6048-9EDD-07862E7BBE3B}" type="datetimeFigureOut">
              <a:rPr lang="en-US" smtClean="0"/>
              <a:t>11/19/23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1F693D-5110-E948-BE44-E9C26C4765FE}" type="slidenum">
              <a:rPr lang="en-US" smtClean="0"/>
              <a:t>‹#›</a:t>
            </a:fld>
            <a:endParaRPr lang="en-US"/>
          </a:p>
        </p:txBody>
      </p:sp>
    </p:spTree>
    <p:extLst>
      <p:ext uri="{BB962C8B-B14F-4D97-AF65-F5344CB8AC3E}">
        <p14:creationId xmlns:p14="http://schemas.microsoft.com/office/powerpoint/2010/main" val="1910153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841A805-B2F1-6048-9EDD-07862E7BBE3B}" type="datetimeFigureOut">
              <a:rPr lang="en-US" smtClean="0"/>
              <a:t>11/19/23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1F693D-5110-E948-BE44-E9C26C4765FE}" type="slidenum">
              <a:rPr lang="en-US" smtClean="0"/>
              <a:t>‹#›</a:t>
            </a:fld>
            <a:endParaRPr lang="en-US"/>
          </a:p>
        </p:txBody>
      </p:sp>
    </p:spTree>
    <p:extLst>
      <p:ext uri="{BB962C8B-B14F-4D97-AF65-F5344CB8AC3E}">
        <p14:creationId xmlns:p14="http://schemas.microsoft.com/office/powerpoint/2010/main" val="1212398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41A805-B2F1-6048-9EDD-07862E7BBE3B}" type="datetimeFigureOut">
              <a:rPr lang="en-US" smtClean="0"/>
              <a:t>11/19/23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F693D-5110-E948-BE44-E9C26C4765FE}" type="slidenum">
              <a:rPr lang="en-US" smtClean="0"/>
              <a:t>‹#›</a:t>
            </a:fld>
            <a:endParaRPr lang="en-US"/>
          </a:p>
        </p:txBody>
      </p:sp>
    </p:spTree>
    <p:extLst>
      <p:ext uri="{BB962C8B-B14F-4D97-AF65-F5344CB8AC3E}">
        <p14:creationId xmlns:p14="http://schemas.microsoft.com/office/powerpoint/2010/main" val="1134058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2.xml"/><Relationship Id="rId7" Type="http://schemas.openxmlformats.org/officeDocument/2006/relationships/image" Target="../media/image3.tif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tiff"/><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NULL"/><Relationship Id="rId7" Type="http://schemas.openxmlformats.org/officeDocument/2006/relationships/image" Target="../media/image19.emf"/><Relationship Id="rId12" Type="http://schemas.openxmlformats.org/officeDocument/2006/relationships/image" Target="../media/image24.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emf"/><Relationship Id="rId11" Type="http://schemas.openxmlformats.org/officeDocument/2006/relationships/image" Target="../media/image23.emf"/><Relationship Id="rId5" Type="http://schemas.openxmlformats.org/officeDocument/2006/relationships/image" Target="../media/image17.emf"/><Relationship Id="rId10" Type="http://schemas.openxmlformats.org/officeDocument/2006/relationships/image" Target="../media/image22.emf"/><Relationship Id="rId4" Type="http://schemas.openxmlformats.org/officeDocument/2006/relationships/image" Target="../media/image16.emf"/><Relationship Id="rId9" Type="http://schemas.openxmlformats.org/officeDocument/2006/relationships/image" Target="../media/image21.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20.png"/><Relationship Id="rId13" Type="http://schemas.openxmlformats.org/officeDocument/2006/relationships/image" Target="../media/image41.png"/><Relationship Id="rId3" Type="http://schemas.openxmlformats.org/officeDocument/2006/relationships/image" Target="../media/image48.png"/><Relationship Id="rId7" Type="http://schemas.openxmlformats.org/officeDocument/2006/relationships/image" Target="../media/image310.png"/><Relationship Id="rId12"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0.png"/><Relationship Id="rId11" Type="http://schemas.openxmlformats.org/officeDocument/2006/relationships/image" Target="../media/image39.png"/><Relationship Id="rId5" Type="http://schemas.openxmlformats.org/officeDocument/2006/relationships/image" Target="../media/image290.png"/><Relationship Id="rId10" Type="http://schemas.openxmlformats.org/officeDocument/2006/relationships/image" Target="../media/image38.png"/><Relationship Id="rId4" Type="http://schemas.openxmlformats.org/officeDocument/2006/relationships/image" Target="../media/image281.png"/><Relationship Id="rId9"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33.png"/><Relationship Id="rId4" Type="http://schemas.openxmlformats.org/officeDocument/2006/relationships/image" Target="../media/image191.png"/></Relationships>
</file>

<file path=ppt/slides/_rels/slide14.xml.rels><?xml version="1.0" encoding="UTF-8" standalone="yes"?>
<Relationships xmlns="http://schemas.openxmlformats.org/package/2006/relationships"><Relationship Id="rId8" Type="http://schemas.openxmlformats.org/officeDocument/2006/relationships/image" Target="../media/image341.png"/><Relationship Id="rId13" Type="http://schemas.openxmlformats.org/officeDocument/2006/relationships/image" Target="../media/image46.png"/><Relationship Id="rId3" Type="http://schemas.openxmlformats.org/officeDocument/2006/relationships/image" Target="../media/image410.png"/><Relationship Id="rId7" Type="http://schemas.openxmlformats.org/officeDocument/2006/relationships/image" Target="../media/image443.png"/><Relationship Id="rId12" Type="http://schemas.openxmlformats.org/officeDocument/2006/relationships/image" Target="../media/image36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260.png"/><Relationship Id="rId5" Type="http://schemas.openxmlformats.org/officeDocument/2006/relationships/image" Target="../media/image43.png"/><Relationship Id="rId15" Type="http://schemas.openxmlformats.org/officeDocument/2006/relationships/image" Target="../media/image50.png"/><Relationship Id="rId10" Type="http://schemas.openxmlformats.org/officeDocument/2006/relationships/image" Target="../media/image250.png"/><Relationship Id="rId4" Type="http://schemas.openxmlformats.org/officeDocument/2006/relationships/image" Target="../media/image42.png"/><Relationship Id="rId9" Type="http://schemas.openxmlformats.org/officeDocument/2006/relationships/image" Target="../media/image45.emf"/><Relationship Id="rId1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401.png"/><Relationship Id="rId13" Type="http://schemas.openxmlformats.org/officeDocument/2006/relationships/image" Target="../media/image45.png"/><Relationship Id="rId3" Type="http://schemas.openxmlformats.org/officeDocument/2006/relationships/image" Target="../media/image51.png"/><Relationship Id="rId7" Type="http://schemas.openxmlformats.org/officeDocument/2006/relationships/image" Target="../media/image52.emf"/><Relationship Id="rId12" Type="http://schemas.openxmlformats.org/officeDocument/2006/relationships/image" Target="../media/image353.png"/><Relationship Id="rId17" Type="http://schemas.openxmlformats.org/officeDocument/2006/relationships/image" Target="../media/image491.png"/><Relationship Id="rId2" Type="http://schemas.openxmlformats.org/officeDocument/2006/relationships/notesSlide" Target="../notesSlides/notesSlide11.xml"/><Relationship Id="rId16" Type="http://schemas.openxmlformats.org/officeDocument/2006/relationships/image" Target="../media/image481.png"/><Relationship Id="rId1" Type="http://schemas.openxmlformats.org/officeDocument/2006/relationships/slideLayout" Target="../slideLayouts/slideLayout2.xml"/><Relationship Id="rId6" Type="http://schemas.openxmlformats.org/officeDocument/2006/relationships/image" Target="../media/image381.png"/><Relationship Id="rId11" Type="http://schemas.openxmlformats.org/officeDocument/2006/relationships/image" Target="../media/image45.emf"/><Relationship Id="rId5" Type="http://schemas.openxmlformats.org/officeDocument/2006/relationships/image" Target="../media/image280.png"/><Relationship Id="rId15" Type="http://schemas.openxmlformats.org/officeDocument/2006/relationships/image" Target="../media/image391.png"/><Relationship Id="rId10" Type="http://schemas.openxmlformats.org/officeDocument/2006/relationships/image" Target="../media/image431.png"/><Relationship Id="rId4" Type="http://schemas.openxmlformats.org/officeDocument/2006/relationships/image" Target="../media/image270.png"/><Relationship Id="rId9" Type="http://schemas.openxmlformats.org/officeDocument/2006/relationships/image" Target="../media/image421.png"/><Relationship Id="rId14" Type="http://schemas.openxmlformats.org/officeDocument/2006/relationships/image" Target="../media/image460.png"/></Relationships>
</file>

<file path=ppt/slides/_rels/slide16.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40.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472.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0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NUL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56.png"/><Relationship Id="rId7" Type="http://schemas.openxmlformats.org/officeDocument/2006/relationships/image" Target="../media/image36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0.png"/><Relationship Id="rId5" Type="http://schemas.openxmlformats.org/officeDocument/2006/relationships/image" Target="../media/image442.png"/><Relationship Id="rId10" Type="http://schemas.openxmlformats.org/officeDocument/2006/relationships/image" Target="../media/image58.png"/><Relationship Id="rId4" Type="http://schemas.openxmlformats.org/officeDocument/2006/relationships/image" Target="../media/image330.png"/><Relationship Id="rId9" Type="http://schemas.openxmlformats.org/officeDocument/2006/relationships/image" Target="../media/image380.png"/></Relationships>
</file>

<file path=ppt/slides/_rels/slide22.xml.rels><?xml version="1.0" encoding="UTF-8" standalone="yes"?>
<Relationships xmlns="http://schemas.openxmlformats.org/package/2006/relationships"><Relationship Id="rId8" Type="http://schemas.openxmlformats.org/officeDocument/2006/relationships/image" Target="../media/image59.emf"/><Relationship Id="rId13" Type="http://schemas.openxmlformats.org/officeDocument/2006/relationships/image" Target="../media/image56.png"/><Relationship Id="rId3" Type="http://schemas.openxmlformats.org/officeDocument/2006/relationships/image" Target="../media/image330.png"/><Relationship Id="rId7" Type="http://schemas.openxmlformats.org/officeDocument/2006/relationships/image" Target="../media/image390.png"/><Relationship Id="rId12" Type="http://schemas.openxmlformats.org/officeDocument/2006/relationships/image" Target="../media/image54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0.png"/><Relationship Id="rId11" Type="http://schemas.openxmlformats.org/officeDocument/2006/relationships/image" Target="../media/image532.png"/><Relationship Id="rId5" Type="http://schemas.openxmlformats.org/officeDocument/2006/relationships/image" Target="../media/image350.png"/><Relationship Id="rId10" Type="http://schemas.openxmlformats.org/officeDocument/2006/relationships/image" Target="../media/image420.png"/><Relationship Id="rId4" Type="http://schemas.openxmlformats.org/officeDocument/2006/relationships/image" Target="../media/image442.png"/><Relationship Id="rId14"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7" Type="http://schemas.openxmlformats.org/officeDocument/2006/relationships/image" Target="../media/image42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9.emf"/><Relationship Id="rId11" Type="http://schemas.openxmlformats.org/officeDocument/2006/relationships/image" Target="../media/image471.png"/><Relationship Id="rId5" Type="http://schemas.openxmlformats.org/officeDocument/2006/relationships/image" Target="../media/image390.png"/><Relationship Id="rId10" Type="http://schemas.openxmlformats.org/officeDocument/2006/relationships/image" Target="../media/image61.png"/><Relationship Id="rId4" Type="http://schemas.openxmlformats.org/officeDocument/2006/relationships/image" Target="../media/image370.png"/><Relationship Id="rId9" Type="http://schemas.openxmlformats.org/officeDocument/2006/relationships/image" Target="../media/image430.png"/></Relationships>
</file>

<file path=ppt/slides/_rels/slide2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330.png"/><Relationship Id="rId7" Type="http://schemas.openxmlformats.org/officeDocument/2006/relationships/image" Target="../media/image42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9.emf"/><Relationship Id="rId11" Type="http://schemas.openxmlformats.org/officeDocument/2006/relationships/image" Target="../media/image511.png"/><Relationship Id="rId5" Type="http://schemas.openxmlformats.org/officeDocument/2006/relationships/image" Target="../media/image390.png"/><Relationship Id="rId10" Type="http://schemas.openxmlformats.org/officeDocument/2006/relationships/image" Target="../media/image440.png"/><Relationship Id="rId4" Type="http://schemas.openxmlformats.org/officeDocument/2006/relationships/image" Target="../media/image370.png"/><Relationship Id="rId9" Type="http://schemas.openxmlformats.org/officeDocument/2006/relationships/image" Target="../media/image430.png"/></Relationships>
</file>

<file path=ppt/slides/_rels/slide25.xml.rels><?xml version="1.0" encoding="UTF-8" standalone="yes"?>
<Relationships xmlns="http://schemas.openxmlformats.org/package/2006/relationships"><Relationship Id="rId8" Type="http://schemas.openxmlformats.org/officeDocument/2006/relationships/image" Target="../media/image510.png"/><Relationship Id="rId3" Type="http://schemas.openxmlformats.org/officeDocument/2006/relationships/image" Target="../media/image450.png"/><Relationship Id="rId7" Type="http://schemas.openxmlformats.org/officeDocument/2006/relationships/image" Target="../media/image500.png"/><Relationship Id="rId2" Type="http://schemas.openxmlformats.org/officeDocument/2006/relationships/image" Target="../media/image63.emf"/><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s>
</file>

<file path=ppt/slides/_rels/slide26.xml.rels><?xml version="1.0" encoding="UTF-8" standalone="yes"?>
<Relationships xmlns="http://schemas.openxmlformats.org/package/2006/relationships"><Relationship Id="rId8" Type="http://schemas.openxmlformats.org/officeDocument/2006/relationships/image" Target="../media/image400.png"/><Relationship Id="rId3" Type="http://schemas.openxmlformats.org/officeDocument/2006/relationships/image" Target="../media/image470.png"/><Relationship Id="rId7" Type="http://schemas.openxmlformats.org/officeDocument/2006/relationships/image" Target="../media/image540.png"/><Relationship Id="rId2" Type="http://schemas.openxmlformats.org/officeDocument/2006/relationships/image" Target="../media/image450.png"/><Relationship Id="rId1" Type="http://schemas.openxmlformats.org/officeDocument/2006/relationships/slideLayout" Target="../slideLayouts/slideLayout2.xml"/><Relationship Id="rId6" Type="http://schemas.openxmlformats.org/officeDocument/2006/relationships/image" Target="../media/image65.emf"/><Relationship Id="rId5" Type="http://schemas.openxmlformats.org/officeDocument/2006/relationships/image" Target="../media/image64.emf"/><Relationship Id="rId10" Type="http://schemas.openxmlformats.org/officeDocument/2006/relationships/image" Target="../media/image59.png"/><Relationship Id="rId4" Type="http://schemas.openxmlformats.org/officeDocument/2006/relationships/image" Target="../media/image480.png"/></Relationships>
</file>

<file path=ppt/slides/_rels/slide27.xml.rels><?xml version="1.0" encoding="UTF-8" standalone="yes"?>
<Relationships xmlns="http://schemas.openxmlformats.org/package/2006/relationships"><Relationship Id="rId8" Type="http://schemas.openxmlformats.org/officeDocument/2006/relationships/image" Target="../media/image580.png"/><Relationship Id="rId3" Type="http://schemas.openxmlformats.org/officeDocument/2006/relationships/image" Target="../media/image462.png"/><Relationship Id="rId7" Type="http://schemas.openxmlformats.org/officeDocument/2006/relationships/image" Target="../media/image66.png"/><Relationship Id="rId2" Type="http://schemas.openxmlformats.org/officeDocument/2006/relationships/image" Target="../media/image450.png"/><Relationship Id="rId1" Type="http://schemas.openxmlformats.org/officeDocument/2006/relationships/slideLayout" Target="../slideLayouts/slideLayout2.xml"/><Relationship Id="rId6" Type="http://schemas.openxmlformats.org/officeDocument/2006/relationships/image" Target="../media/image400.png"/><Relationship Id="rId5" Type="http://schemas.openxmlformats.org/officeDocument/2006/relationships/image" Target="../media/image65.emf"/><Relationship Id="rId4" Type="http://schemas.openxmlformats.org/officeDocument/2006/relationships/image" Target="../media/image64.emf"/><Relationship Id="rId9" Type="http://schemas.openxmlformats.org/officeDocument/2006/relationships/image" Target="../media/image590.pn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20.png"/><Relationship Id="rId7" Type="http://schemas.openxmlformats.org/officeDocument/2006/relationships/image" Target="../media/image620.png"/><Relationship Id="rId2" Type="http://schemas.openxmlformats.org/officeDocument/2006/relationships/image" Target="../media/image521.png"/><Relationship Id="rId1" Type="http://schemas.openxmlformats.org/officeDocument/2006/relationships/slideLayout" Target="../slideLayouts/slideLayout2.xml"/><Relationship Id="rId6" Type="http://schemas.openxmlformats.org/officeDocument/2006/relationships/image" Target="../media/image610.png"/><Relationship Id="rId5" Type="http://schemas.openxmlformats.org/officeDocument/2006/relationships/image" Target="../media/image600.png"/><Relationship Id="rId4" Type="http://schemas.openxmlformats.org/officeDocument/2006/relationships/image" Target="../media/image531.png"/></Relationships>
</file>

<file path=ppt/slides/_rels/slide2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551.png"/><Relationship Id="rId1" Type="http://schemas.openxmlformats.org/officeDocument/2006/relationships/slideLayout" Target="../slideLayouts/slideLayout2.xml"/><Relationship Id="rId4" Type="http://schemas.openxmlformats.org/officeDocument/2006/relationships/image" Target="../media/image68.emf"/></Relationships>
</file>

<file path=ppt/slides/_rels/slide3.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18" Type="http://schemas.openxmlformats.org/officeDocument/2006/relationships/image" Target="NULL"/><Relationship Id="rId3" Type="http://schemas.openxmlformats.org/officeDocument/2006/relationships/image" Target="NULL"/><Relationship Id="rId21" Type="http://schemas.openxmlformats.org/officeDocument/2006/relationships/image" Target="NULL"/><Relationship Id="rId7" Type="http://schemas.openxmlformats.org/officeDocument/2006/relationships/image" Target="NULL"/><Relationship Id="rId12" Type="http://schemas.openxmlformats.org/officeDocument/2006/relationships/image" Target="../media/image10.tiff"/><Relationship Id="rId17" Type="http://schemas.openxmlformats.org/officeDocument/2006/relationships/image" Target="NULL"/><Relationship Id="rId2" Type="http://schemas.openxmlformats.org/officeDocument/2006/relationships/image" Target="../media/image6.tiff"/><Relationship Id="rId16" Type="http://schemas.openxmlformats.org/officeDocument/2006/relationships/image" Target="NULL"/><Relationship Id="rId20" Type="http://schemas.openxmlformats.org/officeDocument/2006/relationships/image" Target="NULL"/><Relationship Id="rId1" Type="http://schemas.openxmlformats.org/officeDocument/2006/relationships/slideLayout" Target="../slideLayouts/slideLayout2.xml"/><Relationship Id="rId6" Type="http://schemas.openxmlformats.org/officeDocument/2006/relationships/image" Target="../media/image7.emf"/><Relationship Id="rId11" Type="http://schemas.openxmlformats.org/officeDocument/2006/relationships/image" Target="../media/image9.tiff"/><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8.tiff"/><Relationship Id="rId19"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NULL"/><Relationship Id="rId22" Type="http://schemas.openxmlformats.org/officeDocument/2006/relationships/image" Target="NUL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461.png"/><Relationship Id="rId1" Type="http://schemas.openxmlformats.org/officeDocument/2006/relationships/slideLayout" Target="../slideLayouts/slideLayout2.xml"/><Relationship Id="rId4" Type="http://schemas.openxmlformats.org/officeDocument/2006/relationships/image" Target="../media/image71.emf"/></Relationships>
</file>

<file path=ppt/slides/_rels/slide36.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550.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72.jpg"/></Relationships>
</file>

<file path=ppt/slides/_rels/slide37.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0.png"/><Relationship Id="rId7"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70.png"/><Relationship Id="rId5" Type="http://schemas.openxmlformats.org/officeDocument/2006/relationships/image" Target="../media/image660.png"/><Relationship Id="rId4" Type="http://schemas.openxmlformats.org/officeDocument/2006/relationships/image" Target="NULL"/><Relationship Id="rId9" Type="http://schemas.openxmlformats.org/officeDocument/2006/relationships/image" Target="../media/image7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5" Type="http://schemas.openxmlformats.org/officeDocument/2006/relationships/image" Target="../media/image33.png"/><Relationship Id="rId2" Type="http://schemas.openxmlformats.org/officeDocument/2006/relationships/notesSlide" Target="../notesSlides/notesSlide2.xml"/><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6.emf"/><Relationship Id="rId1" Type="http://schemas.openxmlformats.org/officeDocument/2006/relationships/slideLayout" Target="../slideLayouts/slideLayout2.xml"/><Relationship Id="rId4" Type="http://schemas.openxmlformats.org/officeDocument/2006/relationships/image" Target="../media/image6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77.png"/><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media/image78.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79.jpeg"/></Relationships>
</file>

<file path=ppt/slides/_rels/slide47.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80.png"/><Relationship Id="rId3" Type="http://schemas.openxmlformats.org/officeDocument/2006/relationships/image" Target="../media/image77.png"/><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NULL"/><Relationship Id="rId11" Type="http://schemas.openxmlformats.org/officeDocument/2006/relationships/image" Target="NULL"/><Relationship Id="rId5" Type="http://schemas.openxmlformats.org/officeDocument/2006/relationships/image" Target="../media/image78.png"/><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79.jpeg"/></Relationships>
</file>

<file path=ppt/slides/_rels/slide48.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3.emf"/><Relationship Id="rId11" Type="http://schemas.openxmlformats.org/officeDocument/2006/relationships/image" Target="NULL"/><Relationship Id="rId5" Type="http://schemas.openxmlformats.org/officeDocument/2006/relationships/image" Target="../media/image82.emf"/><Relationship Id="rId10" Type="http://schemas.openxmlformats.org/officeDocument/2006/relationships/image" Target="NULL"/><Relationship Id="rId4" Type="http://schemas.openxmlformats.org/officeDocument/2006/relationships/image" Target="../media/image81.png"/><Relationship Id="rId9" Type="http://schemas.openxmlformats.org/officeDocument/2006/relationships/image" Target="NULL"/><Relationship Id="rId14" Type="http://schemas.openxmlformats.org/officeDocument/2006/relationships/image" Target="NULL"/></Relationships>
</file>

<file path=ppt/slides/_rels/slide49.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6.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NULL"/><Relationship Id="rId5" Type="http://schemas.openxmlformats.org/officeDocument/2006/relationships/image" Target="../media/image85.jpeg"/><Relationship Id="rId4" Type="http://schemas.openxmlformats.org/officeDocument/2006/relationships/hyperlink" Target="http://www.google.nl/url?sa=i&amp;rct=j&amp;q=&amp;esrc=s&amp;frm=1&amp;source=images&amp;cd=&amp;cad=rja&amp;docid=paDRBZrrbxqAVM&amp;tbnid=t2Kn9cHZwnwSMM:&amp;ved=0CAUQjRw&amp;url=http://www.atlas.ch/angels-demons/3.html&amp;ei=Ep0zUZSWII6U0QWgy4CIAg&amp;bvm=bv.43148975,d.d2k&amp;psig=AFQjCNFp7XjaMzQ6FvkJGO10OfBsgj4knQ&amp;ust=1362423293219238"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60.png"/><Relationship Id="rId13" Type="http://schemas.openxmlformats.org/officeDocument/2006/relationships/image" Target="../media/image211.png"/><Relationship Id="rId18" Type="http://schemas.openxmlformats.org/officeDocument/2006/relationships/image" Target="../media/image261.png"/><Relationship Id="rId3" Type="http://schemas.openxmlformats.org/officeDocument/2006/relationships/image" Target="../media/image34.png"/><Relationship Id="rId7" Type="http://schemas.openxmlformats.org/officeDocument/2006/relationships/image" Target="../media/image150.png"/><Relationship Id="rId12" Type="http://schemas.openxmlformats.org/officeDocument/2006/relationships/image" Target="../media/image202.png"/><Relationship Id="rId17" Type="http://schemas.openxmlformats.org/officeDocument/2006/relationships/image" Target="../media/image251.png"/><Relationship Id="rId2" Type="http://schemas.openxmlformats.org/officeDocument/2006/relationships/notesSlide" Target="../notesSlides/notesSlide3.xml"/><Relationship Id="rId16" Type="http://schemas.openxmlformats.org/officeDocument/2006/relationships/image" Target="../media/image240.png"/><Relationship Id="rId1" Type="http://schemas.openxmlformats.org/officeDocument/2006/relationships/slideLayout" Target="../slideLayouts/slideLayout2.xml"/><Relationship Id="rId6" Type="http://schemas.openxmlformats.org/officeDocument/2006/relationships/image" Target="../media/image140.png"/><Relationship Id="rId11" Type="http://schemas.openxmlformats.org/officeDocument/2006/relationships/image" Target="../media/image190.png"/><Relationship Id="rId5" Type="http://schemas.openxmlformats.org/officeDocument/2006/relationships/image" Target="../media/image36.png"/><Relationship Id="rId15" Type="http://schemas.openxmlformats.org/officeDocument/2006/relationships/image" Target="../media/image230.png"/><Relationship Id="rId10" Type="http://schemas.openxmlformats.org/officeDocument/2006/relationships/image" Target="../media/image181.png"/><Relationship Id="rId4" Type="http://schemas.openxmlformats.org/officeDocument/2006/relationships/image" Target="../media/image35.png"/><Relationship Id="rId9" Type="http://schemas.openxmlformats.org/officeDocument/2006/relationships/image" Target="../media/image170.png"/><Relationship Id="rId14" Type="http://schemas.openxmlformats.org/officeDocument/2006/relationships/image" Target="../media/image221.png"/></Relationships>
</file>

<file path=ppt/slides/_rels/slide50.xml.rels><?xml version="1.0" encoding="UTF-8" standalone="yes"?>
<Relationships xmlns="http://schemas.openxmlformats.org/package/2006/relationships"><Relationship Id="rId18" Type="http://schemas.openxmlformats.org/officeDocument/2006/relationships/image" Target="../media/image118.png"/><Relationship Id="rId26" Type="http://schemas.openxmlformats.org/officeDocument/2006/relationships/image" Target="../media/image92.png"/><Relationship Id="rId3" Type="http://schemas.openxmlformats.org/officeDocument/2006/relationships/image" Target="../media/image87.emf"/><Relationship Id="rId21" Type="http://schemas.openxmlformats.org/officeDocument/2006/relationships/image" Target="../media/image121.png"/><Relationship Id="rId25" Type="http://schemas.openxmlformats.org/officeDocument/2006/relationships/image" Target="../media/image91.png"/><Relationship Id="rId2" Type="http://schemas.openxmlformats.org/officeDocument/2006/relationships/image" Target="../media/image87.png"/><Relationship Id="rId20" Type="http://schemas.openxmlformats.org/officeDocument/2006/relationships/image" Target="../media/image1202.png"/><Relationship Id="rId1" Type="http://schemas.openxmlformats.org/officeDocument/2006/relationships/slideLayout" Target="../slideLayouts/slideLayout2.xml"/><Relationship Id="rId24" Type="http://schemas.openxmlformats.org/officeDocument/2006/relationships/image" Target="../media/image90.png"/><Relationship Id="rId23" Type="http://schemas.openxmlformats.org/officeDocument/2006/relationships/image" Target="../media/image88.emf"/><Relationship Id="rId19" Type="http://schemas.openxmlformats.org/officeDocument/2006/relationships/image" Target="../media/image119.png"/><Relationship Id="rId22" Type="http://schemas.openxmlformats.org/officeDocument/2006/relationships/image" Target="../media/image122.png"/><Relationship Id="rId27" Type="http://schemas.openxmlformats.org/officeDocument/2006/relationships/image" Target="../media/image93.png"/></Relationships>
</file>

<file path=ppt/slides/_rels/slide51.xml.rels><?xml version="1.0" encoding="UTF-8" standalone="yes"?>
<Relationships xmlns="http://schemas.openxmlformats.org/package/2006/relationships"><Relationship Id="rId2" Type="http://schemas.openxmlformats.org/officeDocument/2006/relationships/image" Target="../media/image89.tif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1.emf"/><Relationship Id="rId1" Type="http://schemas.openxmlformats.org/officeDocument/2006/relationships/slideLayout" Target="../slideLayouts/slideLayout2.xml"/><Relationship Id="rId4" Type="http://schemas.openxmlformats.org/officeDocument/2006/relationships/image" Target="../media/image12.gi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5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NULL"/><Relationship Id="rId7" Type="http://schemas.openxmlformats.org/officeDocument/2006/relationships/image" Target="../media/image19.emf"/><Relationship Id="rId12" Type="http://schemas.openxmlformats.org/officeDocument/2006/relationships/image" Target="../media/image24.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8.emf"/><Relationship Id="rId11" Type="http://schemas.openxmlformats.org/officeDocument/2006/relationships/image" Target="../media/image23.emf"/><Relationship Id="rId5" Type="http://schemas.openxmlformats.org/officeDocument/2006/relationships/image" Target="../media/image17.emf"/><Relationship Id="rId10" Type="http://schemas.openxmlformats.org/officeDocument/2006/relationships/image" Target="../media/image22.emf"/><Relationship Id="rId4" Type="http://schemas.openxmlformats.org/officeDocument/2006/relationships/image" Target="../media/image16.emf"/><Relationship Id="rId9" Type="http://schemas.openxmlformats.org/officeDocument/2006/relationships/image" Target="../media/image21.emf"/></Relationships>
</file>

<file path=ppt/slides/_rels/slide6.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media/image4.jpg"/><Relationship Id="rId7"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emf"/><Relationship Id="rId11" Type="http://schemas.openxmlformats.org/officeDocument/2006/relationships/image" Target="NULL"/><Relationship Id="rId5" Type="http://schemas.openxmlformats.org/officeDocument/2006/relationships/image" Target="../media/image12.gif"/><Relationship Id="rId10" Type="http://schemas.openxmlformats.org/officeDocument/2006/relationships/image" Target="NULL"/><Relationship Id="rId4" Type="http://schemas.openxmlformats.org/officeDocument/2006/relationships/image" Target="../media/image11.jpeg"/><Relationship Id="rId9" Type="http://schemas.openxmlformats.org/officeDocument/2006/relationships/image" Target="NUL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NULL"/><Relationship Id="rId7" Type="http://schemas.openxmlformats.org/officeDocument/2006/relationships/image" Target="NUL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9.emf"/><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52.png"/><Relationship Id="rId7" Type="http://schemas.openxmlformats.org/officeDocument/2006/relationships/image" Target="../media/image37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92.emf"/></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12.png"/><Relationship Id="rId1" Type="http://schemas.openxmlformats.org/officeDocument/2006/relationships/slideLayout" Target="../slideLayouts/slideLayout2.xml"/><Relationship Id="rId6" Type="http://schemas.openxmlformats.org/officeDocument/2006/relationships/image" Target="../media/image441.png"/><Relationship Id="rId5" Type="http://schemas.openxmlformats.org/officeDocument/2006/relationships/image" Target="../media/image1410.png"/><Relationship Id="rId4" Type="http://schemas.openxmlformats.org/officeDocument/2006/relationships/image" Target="../media/image13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articles_colliding-2880x1620_Led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010" y="77470"/>
            <a:ext cx="12192000" cy="6858000"/>
          </a:xfrm>
          <a:prstGeom prst="rect">
            <a:avLst/>
          </a:prstGeom>
        </p:spPr>
      </p:pic>
      <p:pic>
        <p:nvPicPr>
          <p:cNvPr id="5" name="Picture 4"/>
          <p:cNvPicPr>
            <a:picLocks noChangeAspect="1"/>
          </p:cNvPicPr>
          <p:nvPr/>
        </p:nvPicPr>
        <p:blipFill>
          <a:blip r:embed="rId6"/>
          <a:stretch>
            <a:fillRect/>
          </a:stretch>
        </p:blipFill>
        <p:spPr>
          <a:xfrm>
            <a:off x="218457" y="101043"/>
            <a:ext cx="1270707" cy="1270707"/>
          </a:xfrm>
          <a:prstGeom prst="rect">
            <a:avLst/>
          </a:prstGeom>
        </p:spPr>
      </p:pic>
      <p:sp>
        <p:nvSpPr>
          <p:cNvPr id="6" name="TextBox 5"/>
          <p:cNvSpPr txBox="1"/>
          <p:nvPr/>
        </p:nvSpPr>
        <p:spPr>
          <a:xfrm>
            <a:off x="3135087" y="267038"/>
            <a:ext cx="5727722" cy="954107"/>
          </a:xfrm>
          <a:prstGeom prst="rect">
            <a:avLst/>
          </a:prstGeom>
          <a:noFill/>
        </p:spPr>
        <p:txBody>
          <a:bodyPr wrap="none" rtlCol="0">
            <a:spAutoFit/>
          </a:bodyPr>
          <a:lstStyle/>
          <a:p>
            <a:r>
              <a:rPr lang="en-US" sz="2800" i="1" dirty="0">
                <a:solidFill>
                  <a:schemeClr val="bg1"/>
                </a:solidFill>
              </a:rPr>
              <a:t>PHY3004: Nuclear and Particle Physics</a:t>
            </a:r>
          </a:p>
          <a:p>
            <a:r>
              <a:rPr lang="en-US" sz="2800" i="1" dirty="0">
                <a:solidFill>
                  <a:schemeClr val="bg1"/>
                </a:solidFill>
              </a:rPr>
              <a:t>Marcel </a:t>
            </a:r>
            <a:r>
              <a:rPr lang="en-US" sz="2800" i="1" dirty="0" err="1">
                <a:solidFill>
                  <a:schemeClr val="bg1"/>
                </a:solidFill>
              </a:rPr>
              <a:t>Merk</a:t>
            </a:r>
            <a:r>
              <a:rPr lang="en-US" sz="2800" i="1" dirty="0">
                <a:solidFill>
                  <a:schemeClr val="bg1"/>
                </a:solidFill>
              </a:rPr>
              <a:t>, </a:t>
            </a:r>
            <a:r>
              <a:rPr lang="en-US" sz="2800" i="1" dirty="0" err="1">
                <a:solidFill>
                  <a:schemeClr val="bg1"/>
                </a:solidFill>
              </a:rPr>
              <a:t>Jacco</a:t>
            </a:r>
            <a:r>
              <a:rPr lang="en-US" sz="2800" i="1" dirty="0">
                <a:solidFill>
                  <a:schemeClr val="bg1"/>
                </a:solidFill>
              </a:rPr>
              <a:t> de </a:t>
            </a:r>
            <a:r>
              <a:rPr lang="en-US" sz="2800" i="1" dirty="0" err="1">
                <a:solidFill>
                  <a:schemeClr val="bg1"/>
                </a:solidFill>
              </a:rPr>
              <a:t>Vries</a:t>
            </a:r>
            <a:r>
              <a:rPr lang="en-US" sz="2800" i="1" dirty="0">
                <a:solidFill>
                  <a:schemeClr val="bg1"/>
                </a:solidFill>
              </a:rPr>
              <a:t>, </a:t>
            </a:r>
            <a:r>
              <a:rPr lang="mr-IN" sz="2800" i="1" dirty="0">
                <a:solidFill>
                  <a:schemeClr val="bg1"/>
                </a:solidFill>
              </a:rPr>
              <a:t>…</a:t>
            </a:r>
            <a:endParaRPr lang="en-US" sz="2800" i="1" dirty="0">
              <a:solidFill>
                <a:schemeClr val="bg1"/>
              </a:solidFill>
            </a:endParaRPr>
          </a:p>
        </p:txBody>
      </p:sp>
      <p:pic>
        <p:nvPicPr>
          <p:cNvPr id="8" name="Picture 7"/>
          <p:cNvPicPr>
            <a:picLocks noChangeAspect="1"/>
          </p:cNvPicPr>
          <p:nvPr/>
        </p:nvPicPr>
        <p:blipFill>
          <a:blip r:embed="rId7"/>
          <a:stretch>
            <a:fillRect/>
          </a:stretch>
        </p:blipFill>
        <p:spPr>
          <a:xfrm>
            <a:off x="9670815" y="368365"/>
            <a:ext cx="2165214" cy="852780"/>
          </a:xfrm>
          <a:prstGeom prst="rect">
            <a:avLst/>
          </a:prstGeom>
        </p:spPr>
      </p:pic>
      <p:pic>
        <p:nvPicPr>
          <p:cNvPr id="9" name="Picture 8">
            <a:extLst>
              <a:ext uri="{FF2B5EF4-FFF2-40B4-BE49-F238E27FC236}">
                <a16:creationId xmlns:a16="http://schemas.microsoft.com/office/drawing/2014/main" id="{01ED8560-B255-E346-94CD-6F68F3A43135}"/>
              </a:ext>
            </a:extLst>
          </p:cNvPr>
          <p:cNvPicPr>
            <a:picLocks noChangeAspect="1"/>
          </p:cNvPicPr>
          <p:nvPr/>
        </p:nvPicPr>
        <p:blipFill>
          <a:blip r:embed="rId8"/>
          <a:stretch>
            <a:fillRect/>
          </a:stretch>
        </p:blipFill>
        <p:spPr>
          <a:xfrm>
            <a:off x="8457621" y="3618412"/>
            <a:ext cx="3555205" cy="3100070"/>
          </a:xfrm>
          <a:prstGeom prst="rect">
            <a:avLst/>
          </a:prstGeom>
        </p:spPr>
      </p:pic>
    </p:spTree>
    <p:extLst>
      <p:ext uri="{BB962C8B-B14F-4D97-AF65-F5344CB8AC3E}">
        <p14:creationId xmlns:p14="http://schemas.microsoft.com/office/powerpoint/2010/main" val="4790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Symmetry and non-observables: example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02745" y="995599"/>
                <a:ext cx="11101119" cy="713337"/>
              </a:xfrm>
            </p:spPr>
            <p:txBody>
              <a:bodyPr>
                <a:normAutofit/>
              </a:bodyPr>
              <a:lstStyle/>
              <a:p>
                <a:r>
                  <a:rPr lang="en-US" sz="2400" dirty="0"/>
                  <a:t>Simple example: potential energy </a:t>
                </a:r>
                <a14:m>
                  <m:oMath xmlns:m="http://schemas.openxmlformats.org/officeDocument/2006/math">
                    <m:r>
                      <a:rPr lang="en-US" sz="2400" b="0" i="1" smtClean="0">
                        <a:solidFill>
                          <a:schemeClr val="tx1"/>
                        </a:solidFill>
                        <a:latin typeface="Cambria Math" charset="0"/>
                      </a:rPr>
                      <m:t>𝑉</m:t>
                    </m:r>
                  </m:oMath>
                </a14:m>
                <a:r>
                  <a:rPr lang="en-US" sz="2400" dirty="0"/>
                  <a:t> between two charged particles: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02745" y="995599"/>
                <a:ext cx="11101119" cy="713337"/>
              </a:xfrm>
              <a:blipFill rotWithShape="0">
                <a:blip r:embed="rId3"/>
                <a:stretch>
                  <a:fillRect l="-714" t="-11966"/>
                </a:stretch>
              </a:blipFill>
            </p:spPr>
            <p:txBody>
              <a:bodyPr/>
              <a:lstStyle/>
              <a:p>
                <a:r>
                  <a:rPr lang="en-US">
                    <a:noFill/>
                  </a:rPr>
                  <a:t> </a:t>
                </a:r>
              </a:p>
            </p:txBody>
          </p:sp>
        </mc:Fallback>
      </mc:AlternateContent>
      <p:sp>
        <p:nvSpPr>
          <p:cNvPr id="5" name="Text Box 23"/>
          <p:cNvSpPr txBox="1">
            <a:spLocks noChangeArrowheads="1"/>
          </p:cNvSpPr>
          <p:nvPr/>
        </p:nvSpPr>
        <p:spPr bwMode="auto">
          <a:xfrm>
            <a:off x="1214908" y="1600200"/>
            <a:ext cx="5386952" cy="1107996"/>
          </a:xfrm>
          <a:prstGeom prst="rect">
            <a:avLst/>
          </a:prstGeom>
          <a:noFill/>
          <a:ln w="9525" algn="ctr">
            <a:noFill/>
            <a:miter lim="800000"/>
            <a:headEnd/>
            <a:tailEnd/>
          </a:ln>
          <a:effectLst/>
        </p:spPr>
        <p:txBody>
          <a:bodyPr wrap="square">
            <a:spAutoFit/>
          </a:bodyPr>
          <a:lstStyle/>
          <a:p>
            <a:r>
              <a:rPr lang="en-US" sz="2200" dirty="0">
                <a:solidFill>
                  <a:srgbClr val="7030A0"/>
                </a:solidFill>
              </a:rPr>
              <a:t>Absolute position is a </a:t>
            </a:r>
            <a:r>
              <a:rPr lang="en-US" sz="2200" dirty="0">
                <a:solidFill>
                  <a:srgbClr val="C00000"/>
                </a:solidFill>
              </a:rPr>
              <a:t>non-observable</a:t>
            </a:r>
            <a:r>
              <a:rPr lang="en-US" sz="2200" dirty="0">
                <a:solidFill>
                  <a:srgbClr val="7030A0"/>
                </a:solidFill>
              </a:rPr>
              <a:t>:</a:t>
            </a:r>
          </a:p>
          <a:p>
            <a:r>
              <a:rPr lang="en-US" sz="2200" dirty="0">
                <a:solidFill>
                  <a:srgbClr val="7030A0"/>
                </a:solidFill>
              </a:rPr>
              <a:t>The interaction is independent on the choice of the origin 0</a:t>
            </a:r>
            <a:r>
              <a:rPr lang="en-US" sz="2000" dirty="0">
                <a:solidFill>
                  <a:srgbClr val="7030A0"/>
                </a:solidFill>
              </a:rPr>
              <a:t>.</a:t>
            </a:r>
          </a:p>
        </p:txBody>
      </p:sp>
      <p:sp>
        <p:nvSpPr>
          <p:cNvPr id="6" name="Text Box 24"/>
          <p:cNvSpPr txBox="1">
            <a:spLocks noChangeArrowheads="1"/>
          </p:cNvSpPr>
          <p:nvPr/>
        </p:nvSpPr>
        <p:spPr bwMode="auto">
          <a:xfrm>
            <a:off x="1214907" y="2841965"/>
            <a:ext cx="4503015" cy="1107996"/>
          </a:xfrm>
          <a:prstGeom prst="rect">
            <a:avLst/>
          </a:prstGeom>
          <a:noFill/>
          <a:ln w="9525" algn="ctr">
            <a:noFill/>
            <a:miter lim="800000"/>
            <a:headEnd/>
            <a:tailEnd/>
          </a:ln>
          <a:effectLst/>
        </p:spPr>
        <p:txBody>
          <a:bodyPr wrap="square">
            <a:spAutoFit/>
          </a:bodyPr>
          <a:lstStyle/>
          <a:p>
            <a:r>
              <a:rPr lang="en-US" sz="2200" dirty="0">
                <a:solidFill>
                  <a:srgbClr val="C00000"/>
                </a:solidFill>
              </a:rPr>
              <a:t>Symmetry</a:t>
            </a:r>
            <a:r>
              <a:rPr lang="en-US" sz="2200" dirty="0"/>
              <a:t>: </a:t>
            </a:r>
          </a:p>
          <a:p>
            <a:r>
              <a:rPr lang="en-US" sz="2200" i="1" dirty="0">
                <a:latin typeface="Times New Roman" pitchFamily="18" charset="0"/>
              </a:rPr>
              <a:t>V</a:t>
            </a:r>
            <a:r>
              <a:rPr lang="en-US" sz="2200" dirty="0">
                <a:solidFill>
                  <a:srgbClr val="7030A0"/>
                </a:solidFill>
              </a:rPr>
              <a:t> is invariant under arbitrary </a:t>
            </a:r>
          </a:p>
          <a:p>
            <a:r>
              <a:rPr lang="en-US" sz="2200" dirty="0">
                <a:solidFill>
                  <a:srgbClr val="7030A0"/>
                </a:solidFill>
              </a:rPr>
              <a:t>space translations:</a:t>
            </a:r>
          </a:p>
        </p:txBody>
      </p:sp>
      <p:sp>
        <p:nvSpPr>
          <p:cNvPr id="7" name="Text Box 41"/>
          <p:cNvSpPr txBox="1">
            <a:spLocks noChangeArrowheads="1"/>
          </p:cNvSpPr>
          <p:nvPr/>
        </p:nvSpPr>
        <p:spPr bwMode="auto">
          <a:xfrm>
            <a:off x="882477" y="4931543"/>
            <a:ext cx="1673087" cy="400110"/>
          </a:xfrm>
          <a:prstGeom prst="rect">
            <a:avLst/>
          </a:prstGeom>
          <a:noFill/>
          <a:ln w="9525" algn="ctr">
            <a:noFill/>
            <a:miter lim="800000"/>
            <a:headEnd/>
            <a:tailEnd/>
          </a:ln>
          <a:effectLst/>
        </p:spPr>
        <p:txBody>
          <a:bodyPr wrap="none">
            <a:spAutoFit/>
          </a:bodyPr>
          <a:lstStyle/>
          <a:p>
            <a:r>
              <a:rPr lang="en-US" sz="2000" dirty="0">
                <a:solidFill>
                  <a:srgbClr val="0070C0"/>
                </a:solidFill>
              </a:rPr>
              <a:t>Consequently:</a:t>
            </a:r>
          </a:p>
        </p:txBody>
      </p:sp>
      <p:sp>
        <p:nvSpPr>
          <p:cNvPr id="8" name="Text Box 42"/>
          <p:cNvSpPr txBox="1">
            <a:spLocks noChangeArrowheads="1"/>
          </p:cNvSpPr>
          <p:nvPr/>
        </p:nvSpPr>
        <p:spPr bwMode="auto">
          <a:xfrm>
            <a:off x="5369593" y="4953000"/>
            <a:ext cx="3395417" cy="400110"/>
          </a:xfrm>
          <a:prstGeom prst="rect">
            <a:avLst/>
          </a:prstGeom>
          <a:noFill/>
          <a:ln w="9525" algn="ctr">
            <a:noFill/>
            <a:miter lim="800000"/>
            <a:headEnd/>
            <a:tailEnd/>
          </a:ln>
          <a:effectLst/>
        </p:spPr>
        <p:txBody>
          <a:bodyPr wrap="none">
            <a:spAutoFit/>
          </a:bodyPr>
          <a:lstStyle/>
          <a:p>
            <a:r>
              <a:rPr lang="en-US" sz="2000" dirty="0">
                <a:solidFill>
                  <a:srgbClr val="0070C0"/>
                </a:solidFill>
              </a:rPr>
              <a:t>Total momentum is </a:t>
            </a:r>
            <a:r>
              <a:rPr lang="en-US" sz="2000" dirty="0">
                <a:solidFill>
                  <a:srgbClr val="C00000"/>
                </a:solidFill>
              </a:rPr>
              <a:t>conserved</a:t>
            </a:r>
            <a:r>
              <a:rPr lang="en-US" sz="2000" dirty="0">
                <a:solidFill>
                  <a:srgbClr val="0070C0"/>
                </a:solidFill>
              </a:rPr>
              <a:t>:</a:t>
            </a:r>
          </a:p>
        </p:txBody>
      </p:sp>
      <p:sp>
        <p:nvSpPr>
          <p:cNvPr id="9" name="AutoShape 45"/>
          <p:cNvSpPr>
            <a:spLocks noChangeArrowheads="1"/>
          </p:cNvSpPr>
          <p:nvPr/>
        </p:nvSpPr>
        <p:spPr bwMode="auto">
          <a:xfrm>
            <a:off x="3606982" y="5214688"/>
            <a:ext cx="685800" cy="333375"/>
          </a:xfrm>
          <a:prstGeom prst="rightArrow">
            <a:avLst>
              <a:gd name="adj1" fmla="val 50000"/>
              <a:gd name="adj2" fmla="val 51429"/>
            </a:avLst>
          </a:prstGeom>
          <a:solidFill>
            <a:schemeClr val="accent1"/>
          </a:solidFill>
          <a:ln w="9525" algn="ctr">
            <a:solidFill>
              <a:schemeClr val="tx1"/>
            </a:solidFill>
            <a:miter lim="800000"/>
            <a:headEnd/>
            <a:tailEnd/>
          </a:ln>
          <a:effectLst/>
        </p:spPr>
        <p:txBody>
          <a:bodyPr anchor="ctr">
            <a:spAutoFit/>
          </a:bodyPr>
          <a:lstStyle/>
          <a:p>
            <a:endParaRPr lang="nl-NL"/>
          </a:p>
        </p:txBody>
      </p:sp>
      <p:pic>
        <p:nvPicPr>
          <p:cNvPr id="10" name="Picture 9"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970" y="5549005"/>
            <a:ext cx="1790700" cy="241300"/>
          </a:xfrm>
          <a:prstGeom prst="rect">
            <a:avLst/>
          </a:prstGeom>
        </p:spPr>
      </p:pic>
      <p:grpSp>
        <p:nvGrpSpPr>
          <p:cNvPr id="11" name="Group 10"/>
          <p:cNvGrpSpPr/>
          <p:nvPr/>
        </p:nvGrpSpPr>
        <p:grpSpPr>
          <a:xfrm>
            <a:off x="7593168" y="1524000"/>
            <a:ext cx="3505200" cy="3109913"/>
            <a:chOff x="4953000" y="1524000"/>
            <a:chExt cx="3505200" cy="3109913"/>
          </a:xfrm>
        </p:grpSpPr>
        <p:grpSp>
          <p:nvGrpSpPr>
            <p:cNvPr id="12" name="Group 4"/>
            <p:cNvGrpSpPr>
              <a:grpSpLocks/>
            </p:cNvGrpSpPr>
            <p:nvPr/>
          </p:nvGrpSpPr>
          <p:grpSpPr bwMode="auto">
            <a:xfrm>
              <a:off x="5029200" y="1524000"/>
              <a:ext cx="3429000" cy="2667000"/>
              <a:chOff x="864" y="1968"/>
              <a:chExt cx="2256" cy="1632"/>
            </a:xfrm>
          </p:grpSpPr>
          <p:grpSp>
            <p:nvGrpSpPr>
              <p:cNvPr id="20" name="Group 5"/>
              <p:cNvGrpSpPr>
                <a:grpSpLocks/>
              </p:cNvGrpSpPr>
              <p:nvPr/>
            </p:nvGrpSpPr>
            <p:grpSpPr bwMode="auto">
              <a:xfrm>
                <a:off x="2640" y="3072"/>
                <a:ext cx="480" cy="480"/>
                <a:chOff x="816" y="2784"/>
                <a:chExt cx="480" cy="480"/>
              </a:xfrm>
            </p:grpSpPr>
            <p:sp>
              <p:nvSpPr>
                <p:cNvPr id="34" name="Line 6"/>
                <p:cNvSpPr>
                  <a:spLocks noChangeShapeType="1"/>
                </p:cNvSpPr>
                <p:nvPr/>
              </p:nvSpPr>
              <p:spPr bwMode="auto">
                <a:xfrm>
                  <a:off x="816" y="2784"/>
                  <a:ext cx="0" cy="480"/>
                </a:xfrm>
                <a:prstGeom prst="line">
                  <a:avLst/>
                </a:prstGeom>
                <a:noFill/>
                <a:ln w="9525">
                  <a:solidFill>
                    <a:schemeClr val="tx1"/>
                  </a:solidFill>
                  <a:round/>
                  <a:headEnd/>
                  <a:tailEnd/>
                </a:ln>
                <a:effectLst/>
              </p:spPr>
              <p:txBody>
                <a:bodyPr>
                  <a:spAutoFit/>
                </a:bodyPr>
                <a:lstStyle/>
                <a:p>
                  <a:endParaRPr lang="nl-NL"/>
                </a:p>
              </p:txBody>
            </p:sp>
            <p:sp>
              <p:nvSpPr>
                <p:cNvPr id="35" name="Line 7"/>
                <p:cNvSpPr>
                  <a:spLocks noChangeShapeType="1"/>
                </p:cNvSpPr>
                <p:nvPr/>
              </p:nvSpPr>
              <p:spPr bwMode="auto">
                <a:xfrm>
                  <a:off x="816" y="3264"/>
                  <a:ext cx="480" cy="0"/>
                </a:xfrm>
                <a:prstGeom prst="line">
                  <a:avLst/>
                </a:prstGeom>
                <a:noFill/>
                <a:ln w="9525">
                  <a:solidFill>
                    <a:schemeClr val="tx1"/>
                  </a:solidFill>
                  <a:round/>
                  <a:headEnd/>
                  <a:tailEnd/>
                </a:ln>
                <a:effectLst/>
              </p:spPr>
              <p:txBody>
                <a:bodyPr wrap="none">
                  <a:spAutoFit/>
                </a:bodyPr>
                <a:lstStyle/>
                <a:p>
                  <a:endParaRPr lang="nl-NL"/>
                </a:p>
              </p:txBody>
            </p:sp>
            <p:sp>
              <p:nvSpPr>
                <p:cNvPr id="36" name="Line 8"/>
                <p:cNvSpPr>
                  <a:spLocks noChangeShapeType="1"/>
                </p:cNvSpPr>
                <p:nvPr/>
              </p:nvSpPr>
              <p:spPr bwMode="auto">
                <a:xfrm flipV="1">
                  <a:off x="816" y="3072"/>
                  <a:ext cx="336" cy="192"/>
                </a:xfrm>
                <a:prstGeom prst="line">
                  <a:avLst/>
                </a:prstGeom>
                <a:noFill/>
                <a:ln w="9525">
                  <a:solidFill>
                    <a:schemeClr val="tx1"/>
                  </a:solidFill>
                  <a:round/>
                  <a:headEnd/>
                  <a:tailEnd/>
                </a:ln>
                <a:effectLst/>
              </p:spPr>
              <p:txBody>
                <a:bodyPr wrap="none">
                  <a:spAutoFit/>
                </a:bodyPr>
                <a:lstStyle/>
                <a:p>
                  <a:endParaRPr lang="nl-NL"/>
                </a:p>
              </p:txBody>
            </p:sp>
          </p:grpSp>
          <p:grpSp>
            <p:nvGrpSpPr>
              <p:cNvPr id="21" name="Group 9"/>
              <p:cNvGrpSpPr>
                <a:grpSpLocks/>
              </p:cNvGrpSpPr>
              <p:nvPr/>
            </p:nvGrpSpPr>
            <p:grpSpPr bwMode="auto">
              <a:xfrm>
                <a:off x="912" y="3072"/>
                <a:ext cx="480" cy="480"/>
                <a:chOff x="816" y="2784"/>
                <a:chExt cx="480" cy="480"/>
              </a:xfrm>
            </p:grpSpPr>
            <p:sp>
              <p:nvSpPr>
                <p:cNvPr id="31" name="Line 10"/>
                <p:cNvSpPr>
                  <a:spLocks noChangeShapeType="1"/>
                </p:cNvSpPr>
                <p:nvPr/>
              </p:nvSpPr>
              <p:spPr bwMode="auto">
                <a:xfrm>
                  <a:off x="816" y="2784"/>
                  <a:ext cx="0" cy="480"/>
                </a:xfrm>
                <a:prstGeom prst="line">
                  <a:avLst/>
                </a:prstGeom>
                <a:noFill/>
                <a:ln w="9525">
                  <a:solidFill>
                    <a:schemeClr val="tx1"/>
                  </a:solidFill>
                  <a:round/>
                  <a:headEnd/>
                  <a:tailEnd/>
                </a:ln>
                <a:effectLst/>
              </p:spPr>
              <p:txBody>
                <a:bodyPr>
                  <a:spAutoFit/>
                </a:bodyPr>
                <a:lstStyle/>
                <a:p>
                  <a:endParaRPr lang="nl-NL"/>
                </a:p>
              </p:txBody>
            </p:sp>
            <p:sp>
              <p:nvSpPr>
                <p:cNvPr id="32" name="Line 11"/>
                <p:cNvSpPr>
                  <a:spLocks noChangeShapeType="1"/>
                </p:cNvSpPr>
                <p:nvPr/>
              </p:nvSpPr>
              <p:spPr bwMode="auto">
                <a:xfrm>
                  <a:off x="816" y="3264"/>
                  <a:ext cx="480" cy="0"/>
                </a:xfrm>
                <a:prstGeom prst="line">
                  <a:avLst/>
                </a:prstGeom>
                <a:noFill/>
                <a:ln w="9525">
                  <a:solidFill>
                    <a:schemeClr val="tx1"/>
                  </a:solidFill>
                  <a:round/>
                  <a:headEnd/>
                  <a:tailEnd/>
                </a:ln>
                <a:effectLst/>
              </p:spPr>
              <p:txBody>
                <a:bodyPr wrap="none">
                  <a:spAutoFit/>
                </a:bodyPr>
                <a:lstStyle/>
                <a:p>
                  <a:endParaRPr lang="nl-NL"/>
                </a:p>
              </p:txBody>
            </p:sp>
            <p:sp>
              <p:nvSpPr>
                <p:cNvPr id="33" name="Line 12"/>
                <p:cNvSpPr>
                  <a:spLocks noChangeShapeType="1"/>
                </p:cNvSpPr>
                <p:nvPr/>
              </p:nvSpPr>
              <p:spPr bwMode="auto">
                <a:xfrm flipV="1">
                  <a:off x="816" y="3072"/>
                  <a:ext cx="336" cy="192"/>
                </a:xfrm>
                <a:prstGeom prst="line">
                  <a:avLst/>
                </a:prstGeom>
                <a:noFill/>
                <a:ln w="9525">
                  <a:solidFill>
                    <a:schemeClr val="tx1"/>
                  </a:solidFill>
                  <a:round/>
                  <a:headEnd/>
                  <a:tailEnd/>
                </a:ln>
                <a:effectLst/>
              </p:spPr>
              <p:txBody>
                <a:bodyPr wrap="none">
                  <a:spAutoFit/>
                </a:bodyPr>
                <a:lstStyle/>
                <a:p>
                  <a:endParaRPr lang="nl-NL"/>
                </a:p>
              </p:txBody>
            </p:sp>
          </p:grpSp>
          <p:sp>
            <p:nvSpPr>
              <p:cNvPr id="22" name="Oval 13"/>
              <p:cNvSpPr>
                <a:spLocks noChangeArrowheads="1"/>
              </p:cNvSpPr>
              <p:nvPr/>
            </p:nvSpPr>
            <p:spPr bwMode="auto">
              <a:xfrm>
                <a:off x="1344" y="2208"/>
                <a:ext cx="48" cy="48"/>
              </a:xfrm>
              <a:prstGeom prst="ellipse">
                <a:avLst/>
              </a:prstGeom>
              <a:solidFill>
                <a:srgbClr val="000099"/>
              </a:solidFill>
              <a:ln w="9525" algn="ctr">
                <a:solidFill>
                  <a:srgbClr val="000099"/>
                </a:solidFill>
                <a:round/>
                <a:headEnd/>
                <a:tailEnd/>
              </a:ln>
              <a:effectLst/>
            </p:spPr>
            <p:txBody>
              <a:bodyPr wrap="none" anchor="ctr">
                <a:spAutoFit/>
              </a:bodyPr>
              <a:lstStyle/>
              <a:p>
                <a:endParaRPr lang="nl-NL"/>
              </a:p>
            </p:txBody>
          </p:sp>
          <p:sp>
            <p:nvSpPr>
              <p:cNvPr id="23" name="Oval 14"/>
              <p:cNvSpPr>
                <a:spLocks noChangeArrowheads="1"/>
              </p:cNvSpPr>
              <p:nvPr/>
            </p:nvSpPr>
            <p:spPr bwMode="auto">
              <a:xfrm>
                <a:off x="2256" y="1968"/>
                <a:ext cx="48" cy="48"/>
              </a:xfrm>
              <a:prstGeom prst="ellipse">
                <a:avLst/>
              </a:prstGeom>
              <a:solidFill>
                <a:srgbClr val="000099"/>
              </a:solidFill>
              <a:ln w="9525" algn="ctr">
                <a:solidFill>
                  <a:schemeClr val="tx1"/>
                </a:solidFill>
                <a:round/>
                <a:headEnd/>
                <a:tailEnd/>
              </a:ln>
              <a:effectLst/>
            </p:spPr>
            <p:txBody>
              <a:bodyPr anchor="ctr">
                <a:spAutoFit/>
              </a:bodyPr>
              <a:lstStyle/>
              <a:p>
                <a:endParaRPr lang="nl-NL"/>
              </a:p>
            </p:txBody>
          </p:sp>
          <p:sp>
            <p:nvSpPr>
              <p:cNvPr id="24" name="Line 15"/>
              <p:cNvSpPr>
                <a:spLocks noChangeShapeType="1"/>
              </p:cNvSpPr>
              <p:nvPr/>
            </p:nvSpPr>
            <p:spPr bwMode="auto">
              <a:xfrm flipH="1" flipV="1">
                <a:off x="1392" y="2256"/>
                <a:ext cx="1248" cy="1296"/>
              </a:xfrm>
              <a:prstGeom prst="line">
                <a:avLst/>
              </a:prstGeom>
              <a:noFill/>
              <a:ln w="19050">
                <a:solidFill>
                  <a:schemeClr val="tx1"/>
                </a:solidFill>
                <a:round/>
                <a:headEnd/>
                <a:tailEnd type="triangle" w="lg" len="lg"/>
              </a:ln>
              <a:effectLst/>
            </p:spPr>
            <p:txBody>
              <a:bodyPr>
                <a:spAutoFit/>
              </a:bodyPr>
              <a:lstStyle/>
              <a:p>
                <a:endParaRPr lang="nl-NL"/>
              </a:p>
            </p:txBody>
          </p:sp>
          <p:sp>
            <p:nvSpPr>
              <p:cNvPr id="25" name="Line 16"/>
              <p:cNvSpPr>
                <a:spLocks noChangeShapeType="1"/>
              </p:cNvSpPr>
              <p:nvPr/>
            </p:nvSpPr>
            <p:spPr bwMode="auto">
              <a:xfrm flipH="1" flipV="1">
                <a:off x="2304" y="2016"/>
                <a:ext cx="336" cy="1536"/>
              </a:xfrm>
              <a:prstGeom prst="line">
                <a:avLst/>
              </a:prstGeom>
              <a:noFill/>
              <a:ln w="19050">
                <a:solidFill>
                  <a:schemeClr val="tx1"/>
                </a:solidFill>
                <a:round/>
                <a:headEnd/>
                <a:tailEnd type="triangle" w="lg" len="lg"/>
              </a:ln>
              <a:effectLst/>
            </p:spPr>
            <p:txBody>
              <a:bodyPr>
                <a:spAutoFit/>
              </a:bodyPr>
              <a:lstStyle/>
              <a:p>
                <a:endParaRPr lang="nl-NL"/>
              </a:p>
            </p:txBody>
          </p:sp>
          <p:sp>
            <p:nvSpPr>
              <p:cNvPr id="26" name="Line 17"/>
              <p:cNvSpPr>
                <a:spLocks noChangeShapeType="1"/>
              </p:cNvSpPr>
              <p:nvPr/>
            </p:nvSpPr>
            <p:spPr bwMode="auto">
              <a:xfrm flipV="1">
                <a:off x="912" y="2256"/>
                <a:ext cx="432" cy="1296"/>
              </a:xfrm>
              <a:prstGeom prst="line">
                <a:avLst/>
              </a:prstGeom>
              <a:noFill/>
              <a:ln w="19050">
                <a:solidFill>
                  <a:schemeClr val="tx1"/>
                </a:solidFill>
                <a:prstDash val="lgDash"/>
                <a:round/>
                <a:headEnd/>
                <a:tailEnd type="triangle" w="lg" len="lg"/>
              </a:ln>
              <a:effectLst/>
            </p:spPr>
            <p:txBody>
              <a:bodyPr wrap="none">
                <a:spAutoFit/>
              </a:bodyPr>
              <a:lstStyle/>
              <a:p>
                <a:endParaRPr lang="nl-NL"/>
              </a:p>
            </p:txBody>
          </p:sp>
          <p:sp>
            <p:nvSpPr>
              <p:cNvPr id="27" name="Line 18"/>
              <p:cNvSpPr>
                <a:spLocks noChangeShapeType="1"/>
              </p:cNvSpPr>
              <p:nvPr/>
            </p:nvSpPr>
            <p:spPr bwMode="auto">
              <a:xfrm flipV="1">
                <a:off x="912" y="2016"/>
                <a:ext cx="1344" cy="1536"/>
              </a:xfrm>
              <a:prstGeom prst="line">
                <a:avLst/>
              </a:prstGeom>
              <a:noFill/>
              <a:ln w="19050">
                <a:solidFill>
                  <a:schemeClr val="tx1"/>
                </a:solidFill>
                <a:prstDash val="lgDash"/>
                <a:round/>
                <a:headEnd/>
                <a:tailEnd type="triangle" w="lg" len="lg"/>
              </a:ln>
              <a:effectLst/>
            </p:spPr>
            <p:txBody>
              <a:bodyPr wrap="none">
                <a:spAutoFit/>
              </a:bodyPr>
              <a:lstStyle/>
              <a:p>
                <a:endParaRPr lang="nl-NL"/>
              </a:p>
            </p:txBody>
          </p:sp>
          <p:sp>
            <p:nvSpPr>
              <p:cNvPr id="28" name="Line 19"/>
              <p:cNvSpPr>
                <a:spLocks noChangeShapeType="1"/>
              </p:cNvSpPr>
              <p:nvPr/>
            </p:nvSpPr>
            <p:spPr bwMode="auto">
              <a:xfrm flipH="1">
                <a:off x="912" y="3552"/>
                <a:ext cx="1728" cy="0"/>
              </a:xfrm>
              <a:prstGeom prst="line">
                <a:avLst/>
              </a:prstGeom>
              <a:noFill/>
              <a:ln w="19050">
                <a:solidFill>
                  <a:srgbClr val="993300"/>
                </a:solidFill>
                <a:prstDash val="dash"/>
                <a:round/>
                <a:headEnd/>
                <a:tailEnd type="triangle" w="lg" len="lg"/>
              </a:ln>
              <a:effectLst/>
            </p:spPr>
            <p:txBody>
              <a:bodyPr wrap="none">
                <a:spAutoFit/>
              </a:bodyPr>
              <a:lstStyle/>
              <a:p>
                <a:endParaRPr lang="nl-NL"/>
              </a:p>
            </p:txBody>
          </p:sp>
          <p:sp>
            <p:nvSpPr>
              <p:cNvPr id="29" name="Oval 20"/>
              <p:cNvSpPr>
                <a:spLocks noChangeArrowheads="1"/>
              </p:cNvSpPr>
              <p:nvPr/>
            </p:nvSpPr>
            <p:spPr bwMode="auto">
              <a:xfrm>
                <a:off x="2592" y="3504"/>
                <a:ext cx="96" cy="96"/>
              </a:xfrm>
              <a:prstGeom prst="ellipse">
                <a:avLst/>
              </a:prstGeom>
              <a:noFill/>
              <a:ln w="9525" algn="ctr">
                <a:solidFill>
                  <a:schemeClr val="tx1"/>
                </a:solidFill>
                <a:round/>
                <a:headEnd/>
                <a:tailEnd/>
              </a:ln>
              <a:effectLst/>
            </p:spPr>
            <p:txBody>
              <a:bodyPr anchor="ctr">
                <a:spAutoFit/>
              </a:bodyPr>
              <a:lstStyle/>
              <a:p>
                <a:endParaRPr lang="nl-NL"/>
              </a:p>
            </p:txBody>
          </p:sp>
          <p:sp>
            <p:nvSpPr>
              <p:cNvPr id="30" name="Oval 21"/>
              <p:cNvSpPr>
                <a:spLocks noChangeArrowheads="1"/>
              </p:cNvSpPr>
              <p:nvPr/>
            </p:nvSpPr>
            <p:spPr bwMode="auto">
              <a:xfrm>
                <a:off x="864" y="3504"/>
                <a:ext cx="96" cy="96"/>
              </a:xfrm>
              <a:prstGeom prst="ellipse">
                <a:avLst/>
              </a:prstGeom>
              <a:noFill/>
              <a:ln w="9525" algn="ctr">
                <a:solidFill>
                  <a:schemeClr val="tx1"/>
                </a:solidFill>
                <a:round/>
                <a:headEnd/>
                <a:tailEnd/>
              </a:ln>
              <a:effectLst/>
            </p:spPr>
            <p:txBody>
              <a:bodyPr anchor="ctr">
                <a:spAutoFit/>
              </a:bodyPr>
              <a:lstStyle/>
              <a:p>
                <a:endParaRPr lang="nl-NL"/>
              </a:p>
            </p:txBody>
          </p:sp>
        </p:grpSp>
        <p:sp>
          <p:nvSpPr>
            <p:cNvPr id="13" name="Text Box 43"/>
            <p:cNvSpPr txBox="1">
              <a:spLocks noChangeArrowheads="1"/>
            </p:cNvSpPr>
            <p:nvPr/>
          </p:nvSpPr>
          <p:spPr bwMode="auto">
            <a:xfrm>
              <a:off x="7543800" y="4267200"/>
              <a:ext cx="311150" cy="366713"/>
            </a:xfrm>
            <a:prstGeom prst="rect">
              <a:avLst/>
            </a:prstGeom>
            <a:noFill/>
            <a:ln w="9525" algn="ctr">
              <a:noFill/>
              <a:miter lim="800000"/>
              <a:headEnd/>
              <a:tailEnd/>
            </a:ln>
            <a:effectLst/>
          </p:spPr>
          <p:txBody>
            <a:bodyPr wrap="none">
              <a:spAutoFit/>
            </a:bodyPr>
            <a:lstStyle/>
            <a:p>
              <a:r>
                <a:rPr lang="en-US" sz="1800"/>
                <a:t>0</a:t>
              </a:r>
            </a:p>
          </p:txBody>
        </p:sp>
        <p:sp>
          <p:nvSpPr>
            <p:cNvPr id="14" name="Text Box 44"/>
            <p:cNvSpPr txBox="1">
              <a:spLocks noChangeArrowheads="1"/>
            </p:cNvSpPr>
            <p:nvPr/>
          </p:nvSpPr>
          <p:spPr bwMode="auto">
            <a:xfrm>
              <a:off x="4953000" y="4267200"/>
              <a:ext cx="361950" cy="366713"/>
            </a:xfrm>
            <a:prstGeom prst="rect">
              <a:avLst/>
            </a:prstGeom>
            <a:noFill/>
            <a:ln w="9525" algn="ctr">
              <a:noFill/>
              <a:miter lim="800000"/>
              <a:headEnd/>
              <a:tailEnd/>
            </a:ln>
            <a:effectLst/>
          </p:spPr>
          <p:txBody>
            <a:bodyPr wrap="none">
              <a:spAutoFit/>
            </a:bodyPr>
            <a:lstStyle/>
            <a:p>
              <a:r>
                <a:rPr lang="en-US" sz="1800"/>
                <a:t>0’</a:t>
              </a:r>
            </a:p>
          </p:txBody>
        </p:sp>
        <p:pic>
          <p:nvPicPr>
            <p:cNvPr id="15" name="Picture 1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3676" y="2367280"/>
              <a:ext cx="215900" cy="203200"/>
            </a:xfrm>
            <a:prstGeom prst="rect">
              <a:avLst/>
            </a:prstGeom>
          </p:spPr>
        </p:pic>
        <p:pic>
          <p:nvPicPr>
            <p:cNvPr id="16" name="Picture 1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3500" y="4236720"/>
              <a:ext cx="190500" cy="241300"/>
            </a:xfrm>
            <a:prstGeom prst="rect">
              <a:avLst/>
            </a:prstGeom>
          </p:spPr>
        </p:pic>
        <p:pic>
          <p:nvPicPr>
            <p:cNvPr id="17" name="Picture 16"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5124" y="3036047"/>
              <a:ext cx="520700" cy="584200"/>
            </a:xfrm>
            <a:prstGeom prst="rect">
              <a:avLst/>
            </a:prstGeom>
          </p:spPr>
        </p:pic>
        <p:pic>
          <p:nvPicPr>
            <p:cNvPr id="18" name="Picture 17"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3650" y="2546350"/>
              <a:ext cx="495300" cy="546100"/>
            </a:xfrm>
            <a:prstGeom prst="rect">
              <a:avLst/>
            </a:prstGeom>
          </p:spPr>
        </p:pic>
        <p:pic>
          <p:nvPicPr>
            <p:cNvPr id="19" name="Picture 18"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22623" y="2660650"/>
              <a:ext cx="495300" cy="495300"/>
            </a:xfrm>
            <a:prstGeom prst="rect">
              <a:avLst/>
            </a:prstGeom>
          </p:spPr>
        </p:pic>
      </p:grpSp>
      <p:pic>
        <p:nvPicPr>
          <p:cNvPr id="37" name="Picture 36"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51182" y="3911600"/>
            <a:ext cx="1803400" cy="558800"/>
          </a:xfrm>
          <a:prstGeom prst="rect">
            <a:avLst/>
          </a:prstGeom>
        </p:spPr>
      </p:pic>
      <p:pic>
        <p:nvPicPr>
          <p:cNvPr id="38" name="Picture 37" descr="latex-image-1.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8682" y="3911600"/>
            <a:ext cx="1803400" cy="558800"/>
          </a:xfrm>
          <a:prstGeom prst="rect">
            <a:avLst/>
          </a:prstGeom>
        </p:spPr>
      </p:pic>
      <p:pic>
        <p:nvPicPr>
          <p:cNvPr id="39" name="Picture 38" descr="latex-image-1.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01891" y="5321295"/>
            <a:ext cx="5397500" cy="990600"/>
          </a:xfrm>
          <a:prstGeom prst="rect">
            <a:avLst/>
          </a:prstGeom>
        </p:spPr>
      </p:pic>
    </p:spTree>
    <p:extLst>
      <p:ext uri="{BB962C8B-B14F-4D97-AF65-F5344CB8AC3E}">
        <p14:creationId xmlns:p14="http://schemas.microsoft.com/office/powerpoint/2010/main" val="175788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Lecture 4: “Symmetries”</a:t>
            </a:r>
          </a:p>
        </p:txBody>
      </p:sp>
      <p:sp>
        <p:nvSpPr>
          <p:cNvPr id="3" name="Content Placeholder 2"/>
          <p:cNvSpPr>
            <a:spLocks noGrp="1"/>
          </p:cNvSpPr>
          <p:nvPr>
            <p:ph idx="1"/>
          </p:nvPr>
        </p:nvSpPr>
        <p:spPr>
          <a:xfrm>
            <a:off x="3707833" y="2668699"/>
            <a:ext cx="5299129" cy="1983784"/>
          </a:xfrm>
        </p:spPr>
        <p:txBody>
          <a:bodyPr/>
          <a:lstStyle/>
          <a:p>
            <a:pPr marL="0" indent="0" algn="ctr">
              <a:buNone/>
            </a:pPr>
            <a:r>
              <a:rPr lang="en-US" dirty="0"/>
              <a:t>Part 1 </a:t>
            </a:r>
          </a:p>
          <a:p>
            <a:pPr marL="0" indent="0" algn="ctr">
              <a:buNone/>
            </a:pPr>
            <a:r>
              <a:rPr lang="en-US" dirty="0"/>
              <a:t>Gauge Symmetries in</a:t>
            </a:r>
          </a:p>
          <a:p>
            <a:pPr marL="0" indent="0" algn="ctr">
              <a:buNone/>
            </a:pPr>
            <a:r>
              <a:rPr lang="en-US" dirty="0"/>
              <a:t>The Standard Model</a:t>
            </a:r>
          </a:p>
        </p:txBody>
      </p:sp>
      <p:sp>
        <p:nvSpPr>
          <p:cNvPr id="4" name="Rectangle 3">
            <a:extLst>
              <a:ext uri="{FF2B5EF4-FFF2-40B4-BE49-F238E27FC236}">
                <a16:creationId xmlns:a16="http://schemas.microsoft.com/office/drawing/2014/main" id="{38AC5C17-5968-5443-8FDC-779D14325B50}"/>
              </a:ext>
            </a:extLst>
          </p:cNvPr>
          <p:cNvSpPr/>
          <p:nvPr/>
        </p:nvSpPr>
        <p:spPr>
          <a:xfrm>
            <a:off x="5290263" y="4467817"/>
            <a:ext cx="2364302" cy="369332"/>
          </a:xfrm>
          <a:prstGeom prst="rect">
            <a:avLst/>
          </a:prstGeom>
          <a:solidFill>
            <a:schemeClr val="bg1"/>
          </a:solidFill>
          <a:ln w="12700">
            <a:solidFill>
              <a:schemeClr val="tx1"/>
            </a:solidFill>
          </a:ln>
        </p:spPr>
        <p:txBody>
          <a:bodyPr wrap="none">
            <a:spAutoFit/>
          </a:bodyPr>
          <a:lstStyle/>
          <a:p>
            <a:r>
              <a:rPr lang="en-US" dirty="0"/>
              <a:t>Griffiths 9.7, PP1 </a:t>
            </a:r>
            <a:r>
              <a:rPr lang="en-US" dirty="0" err="1"/>
              <a:t>Lect</a:t>
            </a:r>
            <a:r>
              <a:rPr lang="en-US" dirty="0"/>
              <a:t> 9</a:t>
            </a:r>
          </a:p>
        </p:txBody>
      </p:sp>
    </p:spTree>
    <p:extLst>
      <p:ext uri="{BB962C8B-B14F-4D97-AF65-F5344CB8AC3E}">
        <p14:creationId xmlns:p14="http://schemas.microsoft.com/office/powerpoint/2010/main" val="225119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Standard Model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17500" y="752564"/>
                <a:ext cx="11355703" cy="6073352"/>
              </a:xfrm>
            </p:spPr>
            <p:txBody>
              <a:bodyPr>
                <a:normAutofit fontScale="85000" lnSpcReduction="20000"/>
              </a:bodyPr>
              <a:lstStyle/>
              <a:p>
                <a:r>
                  <a:rPr lang="en-US" dirty="0"/>
                  <a:t>The </a:t>
                </a:r>
                <a:r>
                  <a:rPr lang="en-US" dirty="0" err="1"/>
                  <a:t>Lagrangian</a:t>
                </a:r>
                <a:r>
                  <a:rPr lang="en-US" dirty="0"/>
                  <a:t> of the Standard Model includes electromagnetic, weak and strong interactions according to the gauge field principle</a:t>
                </a:r>
              </a:p>
              <a:p>
                <a:endParaRPr lang="en-US" sz="300" dirty="0"/>
              </a:p>
              <a:p>
                <a:r>
                  <a:rPr lang="en-US" dirty="0"/>
                  <a:t>Construction of the </a:t>
                </a:r>
                <a:r>
                  <a:rPr lang="en-US" dirty="0" err="1"/>
                  <a:t>Lagrangian</a:t>
                </a:r>
                <a:r>
                  <a:rPr lang="en-US" dirty="0"/>
                  <a:t>: </a:t>
                </a:r>
                <a14:m>
                  <m:oMath xmlns:m="http://schemas.openxmlformats.org/officeDocument/2006/math">
                    <m:r>
                      <a:rPr lang="en-US" sz="2600" i="1" smtClean="0">
                        <a:solidFill>
                          <a:srgbClr val="C00000"/>
                        </a:solidFill>
                        <a:latin typeface="Cambria Math" charset="0"/>
                        <a:ea typeface="Cambria Math" charset="0"/>
                        <a:cs typeface="Cambria Math" charset="0"/>
                      </a:rPr>
                      <m:t>ℒ</m:t>
                    </m:r>
                    <m:r>
                      <a:rPr lang="en-US" sz="2600" b="0" i="1" smtClean="0">
                        <a:solidFill>
                          <a:srgbClr val="C00000"/>
                        </a:solidFill>
                        <a:latin typeface="Cambria Math" charset="0"/>
                        <a:ea typeface="Cambria Math" charset="0"/>
                        <a:cs typeface="Cambria Math" charset="0"/>
                      </a:rPr>
                      <m:t>=</m:t>
                    </m:r>
                    <m:sSub>
                      <m:sSubPr>
                        <m:ctrlPr>
                          <a:rPr lang="en-US" sz="2600" b="0" i="1" smtClean="0">
                            <a:solidFill>
                              <a:srgbClr val="C00000"/>
                            </a:solidFill>
                            <a:latin typeface="Cambria Math" panose="02040503050406030204" pitchFamily="18" charset="0"/>
                            <a:ea typeface="Cambria Math" charset="0"/>
                            <a:cs typeface="Cambria Math" charset="0"/>
                          </a:rPr>
                        </m:ctrlPr>
                      </m:sSubPr>
                      <m:e>
                        <m:r>
                          <a:rPr lang="en-US" sz="2600" i="1">
                            <a:solidFill>
                              <a:srgbClr val="C00000"/>
                            </a:solidFill>
                            <a:latin typeface="Cambria Math" charset="0"/>
                            <a:ea typeface="Cambria Math" charset="0"/>
                            <a:cs typeface="Cambria Math" charset="0"/>
                          </a:rPr>
                          <m:t>ℒ</m:t>
                        </m:r>
                      </m:e>
                      <m:sub>
                        <m:r>
                          <m:rPr>
                            <m:sty m:val="p"/>
                          </m:rPr>
                          <a:rPr lang="en-US" sz="2600" b="0" i="0" smtClean="0">
                            <a:solidFill>
                              <a:srgbClr val="C00000"/>
                            </a:solidFill>
                            <a:latin typeface="Cambria Math" charset="0"/>
                            <a:ea typeface="Cambria Math" charset="0"/>
                            <a:cs typeface="Cambria Math" charset="0"/>
                          </a:rPr>
                          <m:t>free</m:t>
                        </m:r>
                      </m:sub>
                    </m:sSub>
                    <m:r>
                      <a:rPr lang="en-US" sz="2600" b="0" i="0" smtClean="0">
                        <a:solidFill>
                          <a:srgbClr val="C00000"/>
                        </a:solidFill>
                        <a:latin typeface="Cambria Math" charset="0"/>
                        <a:ea typeface="Cambria Math" charset="0"/>
                        <a:cs typeface="Cambria Math" charset="0"/>
                      </a:rPr>
                      <m:t>−</m:t>
                    </m:r>
                    <m:sSub>
                      <m:sSubPr>
                        <m:ctrlPr>
                          <a:rPr lang="en-US" sz="2600" b="0" i="1" smtClean="0">
                            <a:solidFill>
                              <a:srgbClr val="C00000"/>
                            </a:solidFill>
                            <a:latin typeface="Cambria Math" panose="02040503050406030204" pitchFamily="18" charset="0"/>
                            <a:ea typeface="Cambria Math" charset="0"/>
                            <a:cs typeface="Cambria Math" charset="0"/>
                          </a:rPr>
                        </m:ctrlPr>
                      </m:sSubPr>
                      <m:e>
                        <m:r>
                          <a:rPr lang="en-US" sz="2600" i="1">
                            <a:solidFill>
                              <a:srgbClr val="C00000"/>
                            </a:solidFill>
                            <a:latin typeface="Cambria Math" charset="0"/>
                            <a:ea typeface="Cambria Math" charset="0"/>
                            <a:cs typeface="Cambria Math" charset="0"/>
                          </a:rPr>
                          <m:t>ℒ</m:t>
                        </m:r>
                      </m:e>
                      <m:sub>
                        <m:r>
                          <m:rPr>
                            <m:sty m:val="p"/>
                          </m:rPr>
                          <a:rPr lang="en-US" sz="2600" b="0" i="0" smtClean="0">
                            <a:solidFill>
                              <a:srgbClr val="C00000"/>
                            </a:solidFill>
                            <a:latin typeface="Cambria Math" charset="0"/>
                            <a:ea typeface="Cambria Math" charset="0"/>
                            <a:cs typeface="Cambria Math" charset="0"/>
                          </a:rPr>
                          <m:t>interaction</m:t>
                        </m:r>
                      </m:sub>
                    </m:sSub>
                    <m:r>
                      <a:rPr lang="en-US" sz="2600" b="0" i="0" smtClean="0">
                        <a:solidFill>
                          <a:srgbClr val="C00000"/>
                        </a:solidFill>
                        <a:latin typeface="Cambria Math" charset="0"/>
                        <a:ea typeface="Cambria Math" charset="0"/>
                        <a:cs typeface="Cambria Math" charset="0"/>
                      </a:rPr>
                      <m:t>=</m:t>
                    </m:r>
                    <m:sSub>
                      <m:sSubPr>
                        <m:ctrlPr>
                          <a:rPr lang="en-US" sz="2600" i="1">
                            <a:solidFill>
                              <a:srgbClr val="C00000"/>
                            </a:solidFill>
                            <a:latin typeface="Cambria Math" panose="02040503050406030204" pitchFamily="18" charset="0"/>
                            <a:ea typeface="Cambria Math" charset="0"/>
                            <a:cs typeface="Cambria Math" charset="0"/>
                          </a:rPr>
                        </m:ctrlPr>
                      </m:sSubPr>
                      <m:e>
                        <m:r>
                          <a:rPr lang="en-US" sz="2600" i="1">
                            <a:solidFill>
                              <a:srgbClr val="C00000"/>
                            </a:solidFill>
                            <a:latin typeface="Cambria Math" charset="0"/>
                            <a:ea typeface="Cambria Math" charset="0"/>
                            <a:cs typeface="Cambria Math" charset="0"/>
                          </a:rPr>
                          <m:t>ℒ</m:t>
                        </m:r>
                      </m:e>
                      <m:sub>
                        <m:r>
                          <m:rPr>
                            <m:sty m:val="p"/>
                          </m:rPr>
                          <a:rPr lang="en-US" sz="2600" b="0" i="0" smtClean="0">
                            <a:solidFill>
                              <a:srgbClr val="C00000"/>
                            </a:solidFill>
                            <a:latin typeface="Cambria Math" charset="0"/>
                            <a:ea typeface="Cambria Math" charset="0"/>
                            <a:cs typeface="Cambria Math" charset="0"/>
                          </a:rPr>
                          <m:t>Dirac</m:t>
                        </m:r>
                      </m:sub>
                    </m:sSub>
                    <m:r>
                      <a:rPr lang="en-US" sz="2600" b="0" i="1" smtClean="0">
                        <a:solidFill>
                          <a:srgbClr val="C00000"/>
                        </a:solidFill>
                        <a:latin typeface="Cambria Math" charset="0"/>
                        <a:ea typeface="Cambria Math" charset="0"/>
                        <a:cs typeface="Cambria Math" charset="0"/>
                      </a:rPr>
                      <m:t>−</m:t>
                    </m:r>
                    <m:sSup>
                      <m:sSupPr>
                        <m:ctrlPr>
                          <a:rPr lang="en-US" sz="2600" b="0" i="1" smtClean="0">
                            <a:solidFill>
                              <a:srgbClr val="C00000"/>
                            </a:solidFill>
                            <a:latin typeface="Cambria Math" panose="02040503050406030204" pitchFamily="18" charset="0"/>
                            <a:ea typeface="Cambria Math" charset="0"/>
                            <a:cs typeface="Cambria Math" charset="0"/>
                          </a:rPr>
                        </m:ctrlPr>
                      </m:sSupPr>
                      <m:e>
                        <m:r>
                          <a:rPr lang="en-US" sz="2600" b="0" i="1" smtClean="0">
                            <a:solidFill>
                              <a:srgbClr val="C00000"/>
                            </a:solidFill>
                            <a:latin typeface="Cambria Math" charset="0"/>
                            <a:ea typeface="Cambria Math" charset="0"/>
                            <a:cs typeface="Cambria Math" charset="0"/>
                          </a:rPr>
                          <m:t>𝑔𝐽</m:t>
                        </m:r>
                      </m:e>
                      <m:sup>
                        <m:r>
                          <a:rPr lang="en-US" sz="2600" b="0" i="1" smtClean="0">
                            <a:solidFill>
                              <a:srgbClr val="C00000"/>
                            </a:solidFill>
                            <a:latin typeface="Cambria Math" charset="0"/>
                            <a:ea typeface="Cambria Math" charset="0"/>
                            <a:cs typeface="Cambria Math" charset="0"/>
                          </a:rPr>
                          <m:t>𝜇</m:t>
                        </m:r>
                      </m:sup>
                    </m:sSup>
                    <m:sSub>
                      <m:sSubPr>
                        <m:ctrlPr>
                          <a:rPr lang="en-US" sz="2600" b="0" i="1" smtClean="0">
                            <a:solidFill>
                              <a:srgbClr val="C00000"/>
                            </a:solidFill>
                            <a:latin typeface="Cambria Math" panose="02040503050406030204" pitchFamily="18" charset="0"/>
                            <a:ea typeface="Cambria Math" charset="0"/>
                            <a:cs typeface="Cambria Math" charset="0"/>
                          </a:rPr>
                        </m:ctrlPr>
                      </m:sSubPr>
                      <m:e>
                        <m:r>
                          <a:rPr lang="en-US" sz="2600" b="0" i="1" smtClean="0">
                            <a:solidFill>
                              <a:srgbClr val="C00000"/>
                            </a:solidFill>
                            <a:latin typeface="Cambria Math" charset="0"/>
                            <a:ea typeface="Cambria Math" charset="0"/>
                            <a:cs typeface="Cambria Math" charset="0"/>
                          </a:rPr>
                          <m:t>𝐴</m:t>
                        </m:r>
                      </m:e>
                      <m:sub>
                        <m:r>
                          <a:rPr lang="en-US" sz="2600" b="0" i="1" smtClean="0">
                            <a:solidFill>
                              <a:srgbClr val="C00000"/>
                            </a:solidFill>
                            <a:latin typeface="Cambria Math" charset="0"/>
                            <a:ea typeface="Cambria Math" charset="0"/>
                            <a:cs typeface="Cambria Math" charset="0"/>
                          </a:rPr>
                          <m:t>𝜇</m:t>
                        </m:r>
                      </m:sub>
                    </m:sSub>
                  </m:oMath>
                </a14:m>
                <a:endParaRPr lang="en-US" sz="2600" dirty="0"/>
              </a:p>
              <a:p>
                <a:pPr lvl="1"/>
                <a:r>
                  <a:rPr lang="en-US" dirty="0"/>
                  <a:t>With</a:t>
                </a:r>
                <a:r>
                  <a:rPr lang="en-US" dirty="0">
                    <a:solidFill>
                      <a:srgbClr val="C00000"/>
                    </a:solidFill>
                  </a:rPr>
                  <a:t> </a:t>
                </a:r>
                <a14:m>
                  <m:oMath xmlns:m="http://schemas.openxmlformats.org/officeDocument/2006/math">
                    <m:r>
                      <a:rPr lang="en-US" b="0" i="1" smtClean="0">
                        <a:solidFill>
                          <a:srgbClr val="C00000"/>
                        </a:solidFill>
                        <a:latin typeface="Cambria Math" charset="0"/>
                      </a:rPr>
                      <m:t>𝑔</m:t>
                    </m:r>
                  </m:oMath>
                </a14:m>
                <a:r>
                  <a:rPr lang="en-US" dirty="0">
                    <a:solidFill>
                      <a:srgbClr val="C00000"/>
                    </a:solidFill>
                  </a:rPr>
                  <a:t> </a:t>
                </a:r>
                <a:r>
                  <a:rPr lang="en-US" dirty="0"/>
                  <a:t>a coupling constant, </a:t>
                </a:r>
                <a14:m>
                  <m:oMath xmlns:m="http://schemas.openxmlformats.org/officeDocument/2006/math">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charset="0"/>
                          </a:rPr>
                          <m:t>𝐽</m:t>
                        </m:r>
                      </m:e>
                      <m:sup>
                        <m:r>
                          <a:rPr lang="en-US" b="0" i="1" smtClean="0">
                            <a:solidFill>
                              <a:srgbClr val="C00000"/>
                            </a:solidFill>
                            <a:latin typeface="Cambria Math" charset="0"/>
                          </a:rPr>
                          <m:t>𝜇</m:t>
                        </m:r>
                      </m:sup>
                    </m:sSup>
                  </m:oMath>
                </a14:m>
                <a:r>
                  <a:rPr lang="en-US" dirty="0"/>
                  <a:t> a  </a:t>
                </a:r>
                <a:r>
                  <a:rPr lang="en-US" i="1" dirty="0"/>
                  <a:t>current</a:t>
                </a:r>
                <a:r>
                  <a:rPr lang="en-US" dirty="0"/>
                  <a:t> (</a:t>
                </a:r>
                <a14:m>
                  <m:oMath xmlns:m="http://schemas.openxmlformats.org/officeDocument/2006/math">
                    <m:acc>
                      <m:accPr>
                        <m:chr m:val="̅"/>
                        <m:ctrlPr>
                          <a:rPr lang="en-US" b="0" i="1" smtClean="0">
                            <a:solidFill>
                              <a:srgbClr val="C00000"/>
                            </a:solidFill>
                            <a:latin typeface="Cambria Math" panose="02040503050406030204" pitchFamily="18" charset="0"/>
                          </a:rPr>
                        </m:ctrlPr>
                      </m:accPr>
                      <m:e>
                        <m:r>
                          <a:rPr lang="en-US" b="0" i="1" smtClean="0">
                            <a:solidFill>
                              <a:srgbClr val="C00000"/>
                            </a:solidFill>
                            <a:latin typeface="Cambria Math" charset="0"/>
                          </a:rPr>
                          <m:t>𝜓</m:t>
                        </m:r>
                      </m:e>
                    </m:acc>
                    <m:sSub>
                      <m:sSubPr>
                        <m:ctrlPr>
                          <a:rPr lang="en-US" b="0" i="1" dirty="0" smtClean="0">
                            <a:solidFill>
                              <a:srgbClr val="C00000"/>
                            </a:solidFill>
                            <a:latin typeface="Cambria Math" panose="02040503050406030204" pitchFamily="18" charset="0"/>
                          </a:rPr>
                        </m:ctrlPr>
                      </m:sSubPr>
                      <m:e>
                        <m:r>
                          <m:rPr>
                            <m:sty m:val="p"/>
                          </m:rPr>
                          <a:rPr lang="en-US" b="0" i="0" dirty="0" smtClean="0">
                            <a:solidFill>
                              <a:srgbClr val="C00000"/>
                            </a:solidFill>
                            <a:latin typeface="Cambria Math" charset="0"/>
                          </a:rPr>
                          <m:t>Ο</m:t>
                        </m:r>
                      </m:e>
                      <m:sub>
                        <m:r>
                          <a:rPr lang="en-US" b="0" i="1" dirty="0" smtClean="0">
                            <a:solidFill>
                              <a:srgbClr val="C00000"/>
                            </a:solidFill>
                            <a:latin typeface="Cambria Math" charset="0"/>
                          </a:rPr>
                          <m:t>𝑖</m:t>
                        </m:r>
                      </m:sub>
                    </m:sSub>
                    <m:r>
                      <a:rPr lang="en-US" b="0" i="1" dirty="0" smtClean="0">
                        <a:solidFill>
                          <a:srgbClr val="C00000"/>
                        </a:solidFill>
                        <a:latin typeface="Cambria Math" charset="0"/>
                      </a:rPr>
                      <m:t>𝜓</m:t>
                    </m:r>
                  </m:oMath>
                </a14:m>
                <a:r>
                  <a:rPr lang="en-US" dirty="0"/>
                  <a:t>) and </a:t>
                </a:r>
                <a14:m>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charset="0"/>
                          </a:rPr>
                          <m:t>𝐴</m:t>
                        </m:r>
                      </m:e>
                      <m:sub>
                        <m:r>
                          <a:rPr lang="en-US" b="0" i="1" smtClean="0">
                            <a:solidFill>
                              <a:srgbClr val="C00000"/>
                            </a:solidFill>
                            <a:latin typeface="Cambria Math" charset="0"/>
                          </a:rPr>
                          <m:t>𝜇</m:t>
                        </m:r>
                      </m:sub>
                    </m:sSub>
                  </m:oMath>
                </a14:m>
                <a:r>
                  <a:rPr lang="en-US" dirty="0"/>
                  <a:t> a </a:t>
                </a:r>
                <a:r>
                  <a:rPr lang="en-US" i="1" dirty="0"/>
                  <a:t>force field</a:t>
                </a:r>
              </a:p>
              <a:p>
                <a:pPr lvl="1"/>
                <a:endParaRPr lang="en-US" sz="500" dirty="0"/>
              </a:p>
              <a:p>
                <a:pPr marL="732600" lvl="1" indent="-457200">
                  <a:buFont typeface="+mj-lt"/>
                  <a:buAutoNum type="alphaUcPeriod"/>
                </a:pPr>
                <a:r>
                  <a:rPr lang="en-US" dirty="0"/>
                  <a:t>Local </a:t>
                </a:r>
                <a14:m>
                  <m:oMath xmlns:m="http://schemas.openxmlformats.org/officeDocument/2006/math">
                    <m:r>
                      <a:rPr lang="en-US" b="0" i="1" smtClean="0">
                        <a:latin typeface="Cambria Math" charset="0"/>
                      </a:rPr>
                      <m:t>𝑈</m:t>
                    </m:r>
                    <m:d>
                      <m:dPr>
                        <m:ctrlPr>
                          <a:rPr lang="is-IS" b="0" i="1" smtClean="0">
                            <a:latin typeface="Cambria Math" panose="02040503050406030204" pitchFamily="18" charset="0"/>
                          </a:rPr>
                        </m:ctrlPr>
                      </m:dPr>
                      <m:e>
                        <m:r>
                          <a:rPr lang="en-US" b="0" i="1" smtClean="0">
                            <a:latin typeface="Cambria Math" charset="0"/>
                          </a:rPr>
                          <m:t>1</m:t>
                        </m:r>
                      </m:e>
                    </m:d>
                  </m:oMath>
                </a14:m>
                <a:r>
                  <a:rPr lang="en-US" dirty="0"/>
                  <a:t> gauge invariance: symmetry under complex phase rotations</a:t>
                </a:r>
              </a:p>
              <a:p>
                <a:pPr lvl="2"/>
                <a:r>
                  <a:rPr lang="en-US" sz="2100" dirty="0">
                    <a:solidFill>
                      <a:schemeClr val="tx1"/>
                    </a:solidFill>
                  </a:rPr>
                  <a:t>Conserved quantum number: (hyper-) charge</a:t>
                </a:r>
              </a:p>
              <a:p>
                <a:pPr lvl="1"/>
                <a:endParaRPr lang="en-US" sz="1200" dirty="0"/>
              </a:p>
              <a:p>
                <a:pPr lvl="2"/>
                <a:r>
                  <a:rPr lang="en-US" sz="2400" dirty="0" err="1"/>
                  <a:t>Lagrangian</a:t>
                </a:r>
                <a:r>
                  <a:rPr lang="en-US" sz="2400" dirty="0"/>
                  <a:t>: </a:t>
                </a:r>
                <a14:m>
                  <m:oMath xmlns:m="http://schemas.openxmlformats.org/officeDocument/2006/math">
                    <m:r>
                      <a:rPr lang="en-US" sz="2400" i="1" smtClean="0">
                        <a:latin typeface="Cambria Math" charset="0"/>
                        <a:ea typeface="Cambria Math" charset="0"/>
                        <a:cs typeface="Cambria Math" charset="0"/>
                      </a:rPr>
                      <m:t>ℒ</m:t>
                    </m:r>
                    <m:r>
                      <a:rPr lang="en-US" sz="2400" b="0" i="1" smtClean="0">
                        <a:latin typeface="Cambria Math" charset="0"/>
                        <a:ea typeface="Cambria Math" charset="0"/>
                        <a:cs typeface="Cambria Math" charset="0"/>
                      </a:rPr>
                      <m:t>=</m:t>
                    </m:r>
                    <m:acc>
                      <m:accPr>
                        <m:chr m:val="̅"/>
                        <m:ctrlPr>
                          <a:rPr lang="en-US" sz="2400" b="0" i="1" smtClean="0">
                            <a:latin typeface="Cambria Math" panose="02040503050406030204" pitchFamily="18" charset="0"/>
                            <a:ea typeface="Cambria Math" charset="0"/>
                            <a:cs typeface="Cambria Math" charset="0"/>
                          </a:rPr>
                        </m:ctrlPr>
                      </m:accPr>
                      <m:e>
                        <m:r>
                          <a:rPr lang="en-US" sz="2400" b="0" i="1" smtClean="0">
                            <a:latin typeface="Cambria Math" charset="0"/>
                            <a:ea typeface="Cambria Math" charset="0"/>
                            <a:cs typeface="Cambria Math" charset="0"/>
                          </a:rPr>
                          <m:t>𝜓</m:t>
                        </m:r>
                      </m:e>
                    </m:acc>
                    <m:d>
                      <m:dPr>
                        <m:ctrlPr>
                          <a:rPr lang="is-IS" sz="2400" b="0" i="1" dirty="0" smtClean="0">
                            <a:latin typeface="Cambria Math" panose="02040503050406030204" pitchFamily="18" charset="0"/>
                            <a:ea typeface="Cambria Math" charset="0"/>
                            <a:cs typeface="Cambria Math" charset="0"/>
                          </a:rPr>
                        </m:ctrlPr>
                      </m:dPr>
                      <m:e>
                        <m:r>
                          <a:rPr lang="en-US" sz="2400" b="0" i="1" dirty="0" smtClean="0">
                            <a:latin typeface="Cambria Math" charset="0"/>
                            <a:ea typeface="Cambria Math" charset="0"/>
                            <a:cs typeface="Cambria Math" charset="0"/>
                          </a:rPr>
                          <m:t>𝑖</m:t>
                        </m:r>
                        <m:sSup>
                          <m:sSupPr>
                            <m:ctrlPr>
                              <a:rPr lang="en-US" sz="2400" b="0" i="1" dirty="0" smtClean="0">
                                <a:latin typeface="Cambria Math" panose="02040503050406030204" pitchFamily="18" charset="0"/>
                                <a:ea typeface="Cambria Math" charset="0"/>
                                <a:cs typeface="Cambria Math" charset="0"/>
                              </a:rPr>
                            </m:ctrlPr>
                          </m:sSupPr>
                          <m:e>
                            <m:r>
                              <a:rPr lang="en-US" sz="2400" b="0" i="1" dirty="0" smtClean="0">
                                <a:latin typeface="Cambria Math" charset="0"/>
                                <a:ea typeface="Cambria Math" charset="0"/>
                                <a:cs typeface="Cambria Math" charset="0"/>
                              </a:rPr>
                              <m:t>𝛾</m:t>
                            </m:r>
                          </m:e>
                          <m:sup>
                            <m:r>
                              <a:rPr lang="en-US" sz="2400" b="0" i="1" dirty="0" smtClean="0">
                                <a:latin typeface="Cambria Math" charset="0"/>
                                <a:ea typeface="Cambria Math" charset="0"/>
                                <a:cs typeface="Cambria Math" charset="0"/>
                              </a:rPr>
                              <m:t>𝜇</m:t>
                            </m:r>
                          </m:sup>
                        </m:sSup>
                        <m:sSub>
                          <m:sSubPr>
                            <m:ctrlPr>
                              <a:rPr lang="en-US" sz="2400" b="0" i="1" dirty="0" smtClean="0">
                                <a:latin typeface="Cambria Math" panose="02040503050406030204" pitchFamily="18" charset="0"/>
                                <a:ea typeface="Cambria Math" charset="0"/>
                                <a:cs typeface="Cambria Math" charset="0"/>
                              </a:rPr>
                            </m:ctrlPr>
                          </m:sSubPr>
                          <m:e>
                            <m:r>
                              <a:rPr lang="en-US" sz="2400" b="0" i="1" dirty="0" smtClean="0">
                                <a:latin typeface="Cambria Math" charset="0"/>
                                <a:ea typeface="Cambria Math" charset="0"/>
                                <a:cs typeface="Cambria Math" charset="0"/>
                              </a:rPr>
                              <m:t>𝐷</m:t>
                            </m:r>
                          </m:e>
                          <m:sub>
                            <m:r>
                              <a:rPr lang="en-US" sz="2400" b="0" i="1" dirty="0" smtClean="0">
                                <a:latin typeface="Cambria Math" charset="0"/>
                                <a:ea typeface="Cambria Math" charset="0"/>
                                <a:cs typeface="Cambria Math" charset="0"/>
                              </a:rPr>
                              <m:t>𝜇</m:t>
                            </m:r>
                          </m:sub>
                        </m:sSub>
                        <m:r>
                          <a:rPr lang="en-US" sz="2400" b="0" i="1" dirty="0" smtClean="0">
                            <a:latin typeface="Cambria Math" charset="0"/>
                            <a:ea typeface="Cambria Math" charset="0"/>
                            <a:cs typeface="Cambria Math" charset="0"/>
                          </a:rPr>
                          <m:t>−</m:t>
                        </m:r>
                        <m:r>
                          <a:rPr lang="en-US" sz="2400" b="0" i="1" dirty="0" smtClean="0">
                            <a:latin typeface="Cambria Math" charset="0"/>
                            <a:ea typeface="Cambria Math" charset="0"/>
                            <a:cs typeface="Cambria Math" charset="0"/>
                          </a:rPr>
                          <m:t>𝑚</m:t>
                        </m:r>
                      </m:e>
                    </m:d>
                    <m:r>
                      <a:rPr lang="en-US" sz="2400" b="0" i="1" dirty="0" smtClean="0">
                        <a:latin typeface="Cambria Math" charset="0"/>
                        <a:ea typeface="Cambria Math" charset="0"/>
                        <a:cs typeface="Cambria Math" charset="0"/>
                      </a:rPr>
                      <m:t>𝜓</m:t>
                    </m:r>
                    <m:r>
                      <a:rPr lang="en-US" sz="2400" b="0" i="1" dirty="0" smtClean="0">
                        <a:latin typeface="Cambria Math" charset="0"/>
                        <a:ea typeface="Cambria Math" charset="0"/>
                        <a:cs typeface="Cambria Math" charset="0"/>
                      </a:rPr>
                      <m:t>=</m:t>
                    </m:r>
                    <m:acc>
                      <m:accPr>
                        <m:chr m:val="̅"/>
                        <m:ctrlPr>
                          <a:rPr lang="en-US" sz="2400" b="0" i="1" dirty="0" smtClean="0">
                            <a:latin typeface="Cambria Math" panose="02040503050406030204" pitchFamily="18" charset="0"/>
                            <a:ea typeface="Cambria Math" charset="0"/>
                            <a:cs typeface="Cambria Math" charset="0"/>
                          </a:rPr>
                        </m:ctrlPr>
                      </m:accPr>
                      <m:e>
                        <m:r>
                          <a:rPr lang="en-US" sz="2400" b="0" i="1" dirty="0" smtClean="0">
                            <a:latin typeface="Cambria Math" charset="0"/>
                            <a:ea typeface="Cambria Math" charset="0"/>
                            <a:cs typeface="Cambria Math" charset="0"/>
                          </a:rPr>
                          <m:t>𝜓</m:t>
                        </m:r>
                      </m:e>
                    </m:acc>
                    <m:d>
                      <m:dPr>
                        <m:ctrlPr>
                          <a:rPr lang="is-IS" sz="2400" b="0" i="1" dirty="0" smtClean="0">
                            <a:latin typeface="Cambria Math" panose="02040503050406030204" pitchFamily="18" charset="0"/>
                            <a:ea typeface="Cambria Math" charset="0"/>
                            <a:cs typeface="Cambria Math" charset="0"/>
                          </a:rPr>
                        </m:ctrlPr>
                      </m:dPr>
                      <m:e>
                        <m:r>
                          <a:rPr lang="en-US" sz="2400" b="0" i="1" dirty="0" smtClean="0">
                            <a:latin typeface="Cambria Math" charset="0"/>
                            <a:ea typeface="Cambria Math" charset="0"/>
                            <a:cs typeface="Cambria Math" charset="0"/>
                          </a:rPr>
                          <m:t>𝑖</m:t>
                        </m:r>
                        <m:sSup>
                          <m:sSupPr>
                            <m:ctrlPr>
                              <a:rPr lang="en-US" sz="2400" b="0" i="1" dirty="0" smtClean="0">
                                <a:latin typeface="Cambria Math" panose="02040503050406030204" pitchFamily="18" charset="0"/>
                                <a:ea typeface="Cambria Math" charset="0"/>
                                <a:cs typeface="Cambria Math" charset="0"/>
                              </a:rPr>
                            </m:ctrlPr>
                          </m:sSupPr>
                          <m:e>
                            <m:r>
                              <a:rPr lang="en-US" sz="2400" b="0" i="1" dirty="0" smtClean="0">
                                <a:latin typeface="Cambria Math" charset="0"/>
                                <a:ea typeface="Cambria Math" charset="0"/>
                                <a:cs typeface="Cambria Math" charset="0"/>
                              </a:rPr>
                              <m:t>𝛾</m:t>
                            </m:r>
                          </m:e>
                          <m:sup>
                            <m:r>
                              <a:rPr lang="en-US" sz="2400" b="0" i="1" dirty="0" smtClean="0">
                                <a:latin typeface="Cambria Math" charset="0"/>
                                <a:ea typeface="Cambria Math" charset="0"/>
                                <a:cs typeface="Cambria Math" charset="0"/>
                              </a:rPr>
                              <m:t>𝜇</m:t>
                            </m:r>
                          </m:sup>
                        </m:sSup>
                        <m:sSub>
                          <m:sSubPr>
                            <m:ctrlPr>
                              <a:rPr lang="en-US" sz="2400" b="0" i="1" dirty="0" smtClean="0">
                                <a:latin typeface="Cambria Math" panose="02040503050406030204" pitchFamily="18" charset="0"/>
                                <a:ea typeface="Cambria Math" charset="0"/>
                                <a:cs typeface="Cambria Math" charset="0"/>
                              </a:rPr>
                            </m:ctrlPr>
                          </m:sSubPr>
                          <m:e>
                            <m:r>
                              <a:rPr lang="en-US" sz="2400" b="0" i="1" dirty="0" smtClean="0">
                                <a:latin typeface="Cambria Math" charset="0"/>
                                <a:ea typeface="Cambria Math" charset="0"/>
                                <a:cs typeface="Cambria Math" charset="0"/>
                              </a:rPr>
                              <m:t>𝜕</m:t>
                            </m:r>
                          </m:e>
                          <m:sub>
                            <m:r>
                              <a:rPr lang="en-US" sz="2400" b="0" i="1" dirty="0" smtClean="0">
                                <a:latin typeface="Cambria Math" charset="0"/>
                                <a:ea typeface="Cambria Math" charset="0"/>
                                <a:cs typeface="Cambria Math" charset="0"/>
                              </a:rPr>
                              <m:t>𝜇</m:t>
                            </m:r>
                          </m:sub>
                        </m:sSub>
                        <m:r>
                          <a:rPr lang="en-US" sz="2400" b="0" i="1" dirty="0" smtClean="0">
                            <a:latin typeface="Cambria Math" charset="0"/>
                            <a:ea typeface="Cambria Math" charset="0"/>
                            <a:cs typeface="Cambria Math" charset="0"/>
                          </a:rPr>
                          <m:t>−</m:t>
                        </m:r>
                        <m:r>
                          <a:rPr lang="en-US" sz="2400" b="0" i="1" dirty="0" smtClean="0">
                            <a:latin typeface="Cambria Math" charset="0"/>
                            <a:ea typeface="Cambria Math" charset="0"/>
                            <a:cs typeface="Cambria Math" charset="0"/>
                          </a:rPr>
                          <m:t>𝑚</m:t>
                        </m:r>
                      </m:e>
                    </m:d>
                    <m:r>
                      <a:rPr lang="en-US" sz="2400" b="0" i="1" dirty="0" smtClean="0">
                        <a:latin typeface="Cambria Math" charset="0"/>
                        <a:ea typeface="Cambria Math" charset="0"/>
                        <a:cs typeface="Cambria Math" charset="0"/>
                      </a:rPr>
                      <m:t>𝜓</m:t>
                    </m:r>
                    <m:r>
                      <a:rPr lang="en-US" sz="2400" b="0" i="1" dirty="0" smtClean="0">
                        <a:latin typeface="Cambria Math" charset="0"/>
                        <a:ea typeface="Cambria Math" charset="0"/>
                        <a:cs typeface="Cambria Math" charset="0"/>
                      </a:rPr>
                      <m:t>−</m:t>
                    </m:r>
                    <m:r>
                      <a:rPr lang="en-US" sz="2400" b="0" i="1" dirty="0" smtClean="0">
                        <a:latin typeface="Cambria Math" charset="0"/>
                        <a:ea typeface="Cambria Math" charset="0"/>
                        <a:cs typeface="Cambria Math" charset="0"/>
                      </a:rPr>
                      <m:t>𝑞</m:t>
                    </m:r>
                    <m:limLow>
                      <m:limLowPr>
                        <m:ctrlPr>
                          <a:rPr lang="en-US" sz="2400" b="0" i="1" dirty="0" smtClean="0">
                            <a:latin typeface="Cambria Math" panose="02040503050406030204" pitchFamily="18" charset="0"/>
                            <a:ea typeface="Cambria Math" charset="0"/>
                            <a:cs typeface="Cambria Math" charset="0"/>
                          </a:rPr>
                        </m:ctrlPr>
                      </m:limLowPr>
                      <m:e>
                        <m:groupChr>
                          <m:groupChrPr>
                            <m:chr m:val="⏟"/>
                            <m:ctrlPr>
                              <a:rPr lang="en-US" sz="2400" b="0" i="1" dirty="0" smtClean="0">
                                <a:latin typeface="Cambria Math" panose="02040503050406030204" pitchFamily="18" charset="0"/>
                                <a:ea typeface="Cambria Math" charset="0"/>
                                <a:cs typeface="Cambria Math" charset="0"/>
                              </a:rPr>
                            </m:ctrlPr>
                          </m:groupChrPr>
                          <m:e>
                            <m:acc>
                              <m:accPr>
                                <m:chr m:val="̅"/>
                                <m:ctrlPr>
                                  <a:rPr lang="en-US" sz="2400" b="0" i="1" dirty="0" smtClean="0">
                                    <a:latin typeface="Cambria Math" panose="02040503050406030204" pitchFamily="18" charset="0"/>
                                    <a:ea typeface="Cambria Math" charset="0"/>
                                    <a:cs typeface="Cambria Math" charset="0"/>
                                  </a:rPr>
                                </m:ctrlPr>
                              </m:accPr>
                              <m:e>
                                <m:r>
                                  <a:rPr lang="en-US" sz="2400" b="0" i="1" dirty="0" smtClean="0">
                                    <a:latin typeface="Cambria Math" charset="0"/>
                                    <a:ea typeface="Cambria Math" charset="0"/>
                                    <a:cs typeface="Cambria Math" charset="0"/>
                                  </a:rPr>
                                  <m:t>𝜓</m:t>
                                </m:r>
                              </m:e>
                            </m:acc>
                            <m:sSup>
                              <m:sSupPr>
                                <m:ctrlPr>
                                  <a:rPr lang="en-US" sz="2400" b="0" i="1" dirty="0" smtClean="0">
                                    <a:latin typeface="Cambria Math" panose="02040503050406030204" pitchFamily="18" charset="0"/>
                                    <a:ea typeface="Cambria Math" charset="0"/>
                                    <a:cs typeface="Cambria Math" charset="0"/>
                                  </a:rPr>
                                </m:ctrlPr>
                              </m:sSupPr>
                              <m:e>
                                <m:r>
                                  <a:rPr lang="en-US" sz="2400" b="0" i="1" dirty="0" smtClean="0">
                                    <a:latin typeface="Cambria Math" charset="0"/>
                                    <a:ea typeface="Cambria Math" charset="0"/>
                                    <a:cs typeface="Cambria Math" charset="0"/>
                                  </a:rPr>
                                  <m:t>𝛾</m:t>
                                </m:r>
                              </m:e>
                              <m:sup>
                                <m:r>
                                  <a:rPr lang="en-US" sz="2400" b="0" i="1" dirty="0" smtClean="0">
                                    <a:latin typeface="Cambria Math" charset="0"/>
                                    <a:ea typeface="Cambria Math" charset="0"/>
                                    <a:cs typeface="Cambria Math" charset="0"/>
                                  </a:rPr>
                                  <m:t>𝜇</m:t>
                                </m:r>
                              </m:sup>
                            </m:sSup>
                            <m:r>
                              <a:rPr lang="en-US" sz="2400" b="0" i="1" dirty="0" smtClean="0">
                                <a:latin typeface="Cambria Math" charset="0"/>
                                <a:ea typeface="Cambria Math" charset="0"/>
                                <a:cs typeface="Cambria Math" charset="0"/>
                              </a:rPr>
                              <m:t>𝜓</m:t>
                            </m:r>
                          </m:e>
                        </m:groupChr>
                      </m:e>
                      <m:lim>
                        <m:sSubSup>
                          <m:sSubSupPr>
                            <m:ctrlPr>
                              <a:rPr lang="en-US" sz="2400" b="0" i="1" dirty="0" smtClean="0">
                                <a:latin typeface="Cambria Math" panose="02040503050406030204" pitchFamily="18" charset="0"/>
                                <a:ea typeface="Cambria Math" charset="0"/>
                                <a:cs typeface="Cambria Math" charset="0"/>
                              </a:rPr>
                            </m:ctrlPr>
                          </m:sSubSupPr>
                          <m:e>
                            <m:r>
                              <a:rPr lang="en-US" sz="2400" b="0" i="1" dirty="0" smtClean="0">
                                <a:latin typeface="Cambria Math" charset="0"/>
                                <a:ea typeface="Cambria Math" charset="0"/>
                                <a:cs typeface="Cambria Math" charset="0"/>
                              </a:rPr>
                              <m:t>𝐽</m:t>
                            </m:r>
                          </m:e>
                          <m:sub>
                            <m:r>
                              <a:rPr lang="en-US" sz="2400" b="0" i="1" dirty="0" smtClean="0">
                                <a:latin typeface="Cambria Math" charset="0"/>
                                <a:ea typeface="Cambria Math" charset="0"/>
                                <a:cs typeface="Cambria Math" charset="0"/>
                              </a:rPr>
                              <m:t>𝐸𝑀</m:t>
                            </m:r>
                          </m:sub>
                          <m:sup>
                            <m:r>
                              <a:rPr lang="en-US" sz="2400" b="0" i="1" dirty="0" smtClean="0">
                                <a:latin typeface="Cambria Math" charset="0"/>
                                <a:ea typeface="Cambria Math" charset="0"/>
                                <a:cs typeface="Cambria Math" charset="0"/>
                              </a:rPr>
                              <m:t>𝜇</m:t>
                            </m:r>
                          </m:sup>
                        </m:sSubSup>
                      </m:lim>
                    </m:limLow>
                    <m:sSub>
                      <m:sSubPr>
                        <m:ctrlPr>
                          <a:rPr lang="en-US" sz="2400" b="0" i="1" dirty="0" smtClean="0">
                            <a:latin typeface="Cambria Math" panose="02040503050406030204" pitchFamily="18" charset="0"/>
                            <a:ea typeface="Cambria Math" charset="0"/>
                            <a:cs typeface="Cambria Math" charset="0"/>
                          </a:rPr>
                        </m:ctrlPr>
                      </m:sSubPr>
                      <m:e>
                        <m:r>
                          <a:rPr lang="en-US" sz="2400" b="0" i="1" dirty="0" smtClean="0">
                            <a:latin typeface="Cambria Math" charset="0"/>
                            <a:ea typeface="Cambria Math" charset="0"/>
                            <a:cs typeface="Cambria Math" charset="0"/>
                          </a:rPr>
                          <m:t>𝐴</m:t>
                        </m:r>
                      </m:e>
                      <m:sub>
                        <m:r>
                          <a:rPr lang="en-US" sz="2400" b="0" i="1" dirty="0" smtClean="0">
                            <a:latin typeface="Cambria Math" charset="0"/>
                            <a:ea typeface="Cambria Math" charset="0"/>
                            <a:cs typeface="Cambria Math" charset="0"/>
                          </a:rPr>
                          <m:t>𝜇</m:t>
                        </m:r>
                      </m:sub>
                    </m:sSub>
                  </m:oMath>
                </a14:m>
                <a:endParaRPr lang="en-US" sz="2400" b="0" dirty="0">
                  <a:ea typeface="Cambria Math" charset="0"/>
                  <a:cs typeface="Cambria Math" charset="0"/>
                </a:endParaRPr>
              </a:p>
              <a:p>
                <a:pPr lvl="1"/>
                <a:endParaRPr lang="en-US" dirty="0"/>
              </a:p>
              <a:p>
                <a:pPr marL="732600" lvl="1" indent="-457200">
                  <a:buFont typeface="+mj-lt"/>
                  <a:buAutoNum type="alphaUcPeriod" startAt="2"/>
                </a:pPr>
                <a:r>
                  <a:rPr lang="en-US" dirty="0"/>
                  <a:t>Local </a:t>
                </a:r>
                <a14:m>
                  <m:oMath xmlns:m="http://schemas.openxmlformats.org/officeDocument/2006/math">
                    <m:r>
                      <a:rPr lang="en-US" b="0" i="1" smtClean="0">
                        <a:latin typeface="Cambria Math" charset="0"/>
                      </a:rPr>
                      <m:t>𝑆𝑈</m:t>
                    </m:r>
                    <m:d>
                      <m:dPr>
                        <m:ctrlPr>
                          <a:rPr lang="is-IS" b="0" i="1" smtClean="0">
                            <a:latin typeface="Cambria Math" panose="02040503050406030204" pitchFamily="18" charset="0"/>
                          </a:rPr>
                        </m:ctrlPr>
                      </m:dPr>
                      <m:e>
                        <m:r>
                          <a:rPr lang="en-US" b="0" i="1" smtClean="0">
                            <a:latin typeface="Cambria Math" charset="0"/>
                          </a:rPr>
                          <m:t>2</m:t>
                        </m:r>
                      </m:e>
                    </m:d>
                  </m:oMath>
                </a14:m>
                <a:r>
                  <a:rPr lang="en-US" dirty="0"/>
                  <a:t> gauge invariance: symmetry under transformations in isospin doublet space.</a:t>
                </a:r>
              </a:p>
              <a:p>
                <a:pPr lvl="2"/>
                <a:r>
                  <a:rPr lang="en-US" sz="2100" dirty="0">
                    <a:solidFill>
                      <a:schemeClr val="tx1"/>
                    </a:solidFill>
                  </a:rPr>
                  <a:t>Conserved quantum number: weak isospin</a:t>
                </a:r>
              </a:p>
              <a:p>
                <a:pPr lvl="1"/>
                <a:endParaRPr lang="en-US" sz="1200" dirty="0"/>
              </a:p>
              <a:p>
                <a:pPr lvl="2"/>
                <a:r>
                  <a:rPr lang="en-US" sz="2400" dirty="0" err="1"/>
                  <a:t>Lagrangian</a:t>
                </a:r>
                <a:r>
                  <a:rPr lang="en-US" sz="2400" dirty="0"/>
                  <a:t>:  </a:t>
                </a:r>
                <a14:m>
                  <m:oMath xmlns:m="http://schemas.openxmlformats.org/officeDocument/2006/math">
                    <m:r>
                      <a:rPr lang="en-US" sz="2400" i="1">
                        <a:latin typeface="Cambria Math" charset="0"/>
                        <a:ea typeface="Cambria Math" charset="0"/>
                        <a:cs typeface="Cambria Math" charset="0"/>
                      </a:rPr>
                      <m:t>ℒ</m:t>
                    </m:r>
                    <m:r>
                      <a:rPr lang="en-US" sz="2400" i="1">
                        <a:latin typeface="Cambria Math" charset="0"/>
                        <a:ea typeface="Cambria Math" charset="0"/>
                        <a:cs typeface="Cambria Math" charset="0"/>
                      </a:rPr>
                      <m:t>=</m:t>
                    </m:r>
                    <m:acc>
                      <m:accPr>
                        <m:chr m:val="̅"/>
                        <m:ctrlPr>
                          <a:rPr lang="en-US" sz="2400" i="1">
                            <a:latin typeface="Cambria Math" panose="02040503050406030204" pitchFamily="18" charset="0"/>
                            <a:ea typeface="Cambria Math" charset="0"/>
                            <a:cs typeface="Cambria Math" charset="0"/>
                          </a:rPr>
                        </m:ctrlPr>
                      </m:accPr>
                      <m:e>
                        <m:r>
                          <m:rPr>
                            <m:sty m:val="p"/>
                          </m:rPr>
                          <a:rPr lang="en-US" sz="2400" b="0" i="0" smtClean="0">
                            <a:latin typeface="Cambria Math" charset="0"/>
                            <a:ea typeface="Cambria Math" charset="0"/>
                            <a:cs typeface="Cambria Math" charset="0"/>
                          </a:rPr>
                          <m:t>Ψ</m:t>
                        </m:r>
                      </m:e>
                    </m:acc>
                    <m:d>
                      <m:dPr>
                        <m:ctrlPr>
                          <a:rPr lang="is-IS" sz="2400" i="1" dirty="0">
                            <a:latin typeface="Cambria Math" panose="02040503050406030204" pitchFamily="18" charset="0"/>
                            <a:ea typeface="Cambria Math" charset="0"/>
                            <a:cs typeface="Cambria Math" charset="0"/>
                          </a:rPr>
                        </m:ctrlPr>
                      </m:dPr>
                      <m:e>
                        <m:r>
                          <a:rPr lang="en-US" sz="2400" i="1" dirty="0">
                            <a:latin typeface="Cambria Math" charset="0"/>
                            <a:ea typeface="Cambria Math" charset="0"/>
                            <a:cs typeface="Cambria Math" charset="0"/>
                          </a:rPr>
                          <m:t>𝑖</m:t>
                        </m:r>
                        <m:sSup>
                          <m:sSupPr>
                            <m:ctrlPr>
                              <a:rPr lang="en-US" sz="2400" i="1" dirty="0">
                                <a:latin typeface="Cambria Math" panose="02040503050406030204" pitchFamily="18" charset="0"/>
                                <a:ea typeface="Cambria Math" charset="0"/>
                                <a:cs typeface="Cambria Math" charset="0"/>
                              </a:rPr>
                            </m:ctrlPr>
                          </m:sSupPr>
                          <m:e>
                            <m:r>
                              <a:rPr lang="en-US" sz="2400" i="1" dirty="0">
                                <a:latin typeface="Cambria Math" charset="0"/>
                                <a:ea typeface="Cambria Math" charset="0"/>
                                <a:cs typeface="Cambria Math" charset="0"/>
                              </a:rPr>
                              <m:t>𝛾</m:t>
                            </m:r>
                          </m:e>
                          <m:sup>
                            <m:r>
                              <a:rPr lang="en-US" sz="2400" i="1" dirty="0">
                                <a:latin typeface="Cambria Math" charset="0"/>
                                <a:ea typeface="Cambria Math" charset="0"/>
                                <a:cs typeface="Cambria Math" charset="0"/>
                              </a:rPr>
                              <m:t>𝜇</m:t>
                            </m:r>
                          </m:sup>
                        </m:sSup>
                        <m:sSub>
                          <m:sSubPr>
                            <m:ctrlPr>
                              <a:rPr lang="en-US" sz="2400" i="1" dirty="0">
                                <a:latin typeface="Cambria Math" panose="02040503050406030204" pitchFamily="18" charset="0"/>
                                <a:ea typeface="Cambria Math" charset="0"/>
                                <a:cs typeface="Cambria Math" charset="0"/>
                              </a:rPr>
                            </m:ctrlPr>
                          </m:sSubPr>
                          <m:e>
                            <m:r>
                              <a:rPr lang="en-US" sz="2400" i="1" dirty="0">
                                <a:latin typeface="Cambria Math" charset="0"/>
                                <a:ea typeface="Cambria Math" charset="0"/>
                                <a:cs typeface="Cambria Math" charset="0"/>
                              </a:rPr>
                              <m:t>𝐷</m:t>
                            </m:r>
                          </m:e>
                          <m:sub>
                            <m:r>
                              <a:rPr lang="en-US" sz="2400" i="1" dirty="0">
                                <a:latin typeface="Cambria Math" charset="0"/>
                                <a:ea typeface="Cambria Math" charset="0"/>
                                <a:cs typeface="Cambria Math" charset="0"/>
                              </a:rPr>
                              <m:t>𝜇</m:t>
                            </m:r>
                          </m:sub>
                        </m:sSub>
                        <m:r>
                          <a:rPr lang="en-US" sz="2400" i="1" dirty="0">
                            <a:latin typeface="Cambria Math" charset="0"/>
                            <a:ea typeface="Cambria Math" charset="0"/>
                            <a:cs typeface="Cambria Math" charset="0"/>
                          </a:rPr>
                          <m:t>−</m:t>
                        </m:r>
                        <m:r>
                          <a:rPr lang="en-US" sz="2400" i="1" dirty="0">
                            <a:latin typeface="Cambria Math" charset="0"/>
                            <a:ea typeface="Cambria Math" charset="0"/>
                            <a:cs typeface="Cambria Math" charset="0"/>
                          </a:rPr>
                          <m:t>𝑚</m:t>
                        </m:r>
                      </m:e>
                    </m:d>
                    <m:r>
                      <m:rPr>
                        <m:sty m:val="p"/>
                      </m:rPr>
                      <a:rPr lang="en-US" sz="2400" b="0" i="0" dirty="0" smtClean="0">
                        <a:latin typeface="Cambria Math" charset="0"/>
                        <a:ea typeface="Cambria Math" charset="0"/>
                        <a:cs typeface="Cambria Math" charset="0"/>
                      </a:rPr>
                      <m:t>Ψ</m:t>
                    </m:r>
                    <m:r>
                      <a:rPr lang="en-US" sz="2400" i="1" dirty="0">
                        <a:latin typeface="Cambria Math" charset="0"/>
                        <a:ea typeface="Cambria Math" charset="0"/>
                        <a:cs typeface="Cambria Math" charset="0"/>
                      </a:rPr>
                      <m:t>=</m:t>
                    </m:r>
                    <m:acc>
                      <m:accPr>
                        <m:chr m:val="̅"/>
                        <m:ctrlPr>
                          <a:rPr lang="en-US" sz="2400" i="1" dirty="0">
                            <a:latin typeface="Cambria Math" panose="02040503050406030204" pitchFamily="18" charset="0"/>
                            <a:ea typeface="Cambria Math" charset="0"/>
                            <a:cs typeface="Cambria Math" charset="0"/>
                          </a:rPr>
                        </m:ctrlPr>
                      </m:accPr>
                      <m:e>
                        <m:r>
                          <m:rPr>
                            <m:sty m:val="p"/>
                          </m:rPr>
                          <a:rPr lang="en-US" sz="2400" b="0" i="0" dirty="0" smtClean="0">
                            <a:latin typeface="Cambria Math" charset="0"/>
                            <a:ea typeface="Cambria Math" charset="0"/>
                            <a:cs typeface="Cambria Math" charset="0"/>
                          </a:rPr>
                          <m:t>Ψ</m:t>
                        </m:r>
                      </m:e>
                    </m:acc>
                    <m:d>
                      <m:dPr>
                        <m:ctrlPr>
                          <a:rPr lang="is-IS" sz="2400" i="1" dirty="0">
                            <a:latin typeface="Cambria Math" panose="02040503050406030204" pitchFamily="18" charset="0"/>
                            <a:ea typeface="Cambria Math" charset="0"/>
                            <a:cs typeface="Cambria Math" charset="0"/>
                          </a:rPr>
                        </m:ctrlPr>
                      </m:dPr>
                      <m:e>
                        <m:r>
                          <a:rPr lang="en-US" sz="2400" i="1" dirty="0">
                            <a:latin typeface="Cambria Math" charset="0"/>
                            <a:ea typeface="Cambria Math" charset="0"/>
                            <a:cs typeface="Cambria Math" charset="0"/>
                          </a:rPr>
                          <m:t>𝑖</m:t>
                        </m:r>
                        <m:sSup>
                          <m:sSupPr>
                            <m:ctrlPr>
                              <a:rPr lang="en-US" sz="2400" i="1" dirty="0">
                                <a:latin typeface="Cambria Math" panose="02040503050406030204" pitchFamily="18" charset="0"/>
                                <a:ea typeface="Cambria Math" charset="0"/>
                                <a:cs typeface="Cambria Math" charset="0"/>
                              </a:rPr>
                            </m:ctrlPr>
                          </m:sSupPr>
                          <m:e>
                            <m:r>
                              <a:rPr lang="en-US" sz="2400" i="1" dirty="0">
                                <a:latin typeface="Cambria Math" charset="0"/>
                                <a:ea typeface="Cambria Math" charset="0"/>
                                <a:cs typeface="Cambria Math" charset="0"/>
                              </a:rPr>
                              <m:t>𝛾</m:t>
                            </m:r>
                          </m:e>
                          <m:sup>
                            <m:r>
                              <a:rPr lang="en-US" sz="2400" i="1" dirty="0">
                                <a:latin typeface="Cambria Math" charset="0"/>
                                <a:ea typeface="Cambria Math" charset="0"/>
                                <a:cs typeface="Cambria Math" charset="0"/>
                              </a:rPr>
                              <m:t>𝜇</m:t>
                            </m:r>
                          </m:sup>
                        </m:sSup>
                        <m:sSub>
                          <m:sSubPr>
                            <m:ctrlPr>
                              <a:rPr lang="en-US" sz="2400" i="1" dirty="0">
                                <a:latin typeface="Cambria Math" panose="02040503050406030204" pitchFamily="18" charset="0"/>
                                <a:ea typeface="Cambria Math" charset="0"/>
                                <a:cs typeface="Cambria Math" charset="0"/>
                              </a:rPr>
                            </m:ctrlPr>
                          </m:sSubPr>
                          <m:e>
                            <m:r>
                              <a:rPr lang="en-US" sz="2400" i="1" dirty="0">
                                <a:latin typeface="Cambria Math" charset="0"/>
                                <a:ea typeface="Cambria Math" charset="0"/>
                                <a:cs typeface="Cambria Math" charset="0"/>
                              </a:rPr>
                              <m:t>𝜕</m:t>
                            </m:r>
                          </m:e>
                          <m:sub>
                            <m:r>
                              <a:rPr lang="en-US" sz="2400" i="1" dirty="0">
                                <a:latin typeface="Cambria Math" charset="0"/>
                                <a:ea typeface="Cambria Math" charset="0"/>
                                <a:cs typeface="Cambria Math" charset="0"/>
                              </a:rPr>
                              <m:t>𝜇</m:t>
                            </m:r>
                          </m:sub>
                        </m:sSub>
                        <m:r>
                          <a:rPr lang="en-US" sz="2400" i="1" dirty="0">
                            <a:latin typeface="Cambria Math" charset="0"/>
                            <a:ea typeface="Cambria Math" charset="0"/>
                            <a:cs typeface="Cambria Math" charset="0"/>
                          </a:rPr>
                          <m:t>−</m:t>
                        </m:r>
                        <m:r>
                          <a:rPr lang="en-US" sz="2400" i="1" dirty="0">
                            <a:latin typeface="Cambria Math" charset="0"/>
                            <a:ea typeface="Cambria Math" charset="0"/>
                            <a:cs typeface="Cambria Math" charset="0"/>
                          </a:rPr>
                          <m:t>𝑚</m:t>
                        </m:r>
                      </m:e>
                    </m:d>
                    <m:r>
                      <m:rPr>
                        <m:sty m:val="p"/>
                      </m:rPr>
                      <a:rPr lang="en-US" sz="2400" b="0" i="0" dirty="0" smtClean="0">
                        <a:latin typeface="Cambria Math" charset="0"/>
                        <a:ea typeface="Cambria Math" charset="0"/>
                        <a:cs typeface="Cambria Math" charset="0"/>
                      </a:rPr>
                      <m:t>Ψ</m:t>
                    </m:r>
                    <m:r>
                      <a:rPr lang="en-US" sz="2400" i="1" dirty="0">
                        <a:latin typeface="Cambria Math" charset="0"/>
                        <a:ea typeface="Cambria Math" charset="0"/>
                        <a:cs typeface="Cambria Math" charset="0"/>
                      </a:rPr>
                      <m:t>−</m:t>
                    </m:r>
                    <m:f>
                      <m:fPr>
                        <m:ctrlPr>
                          <a:rPr lang="bg-BG" sz="2400" i="1" dirty="0" smtClean="0">
                            <a:latin typeface="Cambria Math" panose="02040503050406030204" pitchFamily="18" charset="0"/>
                            <a:ea typeface="Cambria Math" charset="0"/>
                            <a:cs typeface="Cambria Math" charset="0"/>
                          </a:rPr>
                        </m:ctrlPr>
                      </m:fPr>
                      <m:num>
                        <m:r>
                          <a:rPr lang="en-US" sz="2400" b="0" i="1" dirty="0" smtClean="0">
                            <a:latin typeface="Cambria Math" charset="0"/>
                            <a:ea typeface="Cambria Math" charset="0"/>
                            <a:cs typeface="Cambria Math" charset="0"/>
                          </a:rPr>
                          <m:t>𝑔</m:t>
                        </m:r>
                      </m:num>
                      <m:den>
                        <m:r>
                          <a:rPr lang="en-US" sz="2400" b="0" i="1" dirty="0" smtClean="0">
                            <a:latin typeface="Cambria Math" charset="0"/>
                            <a:ea typeface="Cambria Math" charset="0"/>
                            <a:cs typeface="Cambria Math" charset="0"/>
                          </a:rPr>
                          <m:t>2</m:t>
                        </m:r>
                      </m:den>
                    </m:f>
                    <m:limLow>
                      <m:limLowPr>
                        <m:ctrlPr>
                          <a:rPr lang="en-US" sz="2400" b="0" i="1" dirty="0" smtClean="0">
                            <a:latin typeface="Cambria Math" panose="02040503050406030204" pitchFamily="18" charset="0"/>
                            <a:ea typeface="Cambria Math" charset="0"/>
                            <a:cs typeface="Cambria Math" charset="0"/>
                          </a:rPr>
                        </m:ctrlPr>
                      </m:limLowPr>
                      <m:e>
                        <m:groupChr>
                          <m:groupChrPr>
                            <m:chr m:val="⏟"/>
                            <m:ctrlPr>
                              <a:rPr lang="en-US" sz="2400" b="0" i="1" dirty="0" smtClean="0">
                                <a:latin typeface="Cambria Math" panose="02040503050406030204" pitchFamily="18" charset="0"/>
                                <a:ea typeface="Cambria Math" charset="0"/>
                                <a:cs typeface="Cambria Math" charset="0"/>
                              </a:rPr>
                            </m:ctrlPr>
                          </m:groupChrPr>
                          <m:e>
                            <m:acc>
                              <m:accPr>
                                <m:chr m:val="̅"/>
                                <m:ctrlPr>
                                  <a:rPr lang="en-US" sz="2400" b="0" i="1" dirty="0" smtClean="0">
                                    <a:latin typeface="Cambria Math" panose="02040503050406030204" pitchFamily="18" charset="0"/>
                                    <a:ea typeface="Cambria Math" charset="0"/>
                                    <a:cs typeface="Cambria Math" charset="0"/>
                                  </a:rPr>
                                </m:ctrlPr>
                              </m:accPr>
                              <m:e>
                                <m:r>
                                  <m:rPr>
                                    <m:sty m:val="p"/>
                                  </m:rPr>
                                  <a:rPr lang="en-US" sz="2400" b="0" i="0" dirty="0" smtClean="0">
                                    <a:latin typeface="Cambria Math" charset="0"/>
                                    <a:ea typeface="Cambria Math" charset="0"/>
                                    <a:cs typeface="Cambria Math" charset="0"/>
                                  </a:rPr>
                                  <m:t>Ψ</m:t>
                                </m:r>
                              </m:e>
                            </m:acc>
                            <m:sSup>
                              <m:sSupPr>
                                <m:ctrlPr>
                                  <a:rPr lang="en-US" sz="2400" b="0" i="1" dirty="0" smtClean="0">
                                    <a:latin typeface="Cambria Math" panose="02040503050406030204" pitchFamily="18" charset="0"/>
                                    <a:ea typeface="Cambria Math" charset="0"/>
                                    <a:cs typeface="Cambria Math" charset="0"/>
                                  </a:rPr>
                                </m:ctrlPr>
                              </m:sSupPr>
                              <m:e>
                                <m:r>
                                  <a:rPr lang="en-US" sz="2400" b="0" i="1" dirty="0" smtClean="0">
                                    <a:latin typeface="Cambria Math" charset="0"/>
                                    <a:ea typeface="Cambria Math" charset="0"/>
                                    <a:cs typeface="Cambria Math" charset="0"/>
                                  </a:rPr>
                                  <m:t>𝛾</m:t>
                                </m:r>
                              </m:e>
                              <m:sup>
                                <m:r>
                                  <a:rPr lang="en-US" sz="2400" b="0" i="1" dirty="0" smtClean="0">
                                    <a:latin typeface="Cambria Math" charset="0"/>
                                    <a:ea typeface="Cambria Math" charset="0"/>
                                    <a:cs typeface="Cambria Math" charset="0"/>
                                  </a:rPr>
                                  <m:t>𝜇</m:t>
                                </m:r>
                              </m:sup>
                            </m:sSup>
                            <m:acc>
                              <m:accPr>
                                <m:chr m:val="⃗"/>
                                <m:ctrlPr>
                                  <a:rPr lang="en-US" sz="2400" b="0" i="1" dirty="0" smtClean="0">
                                    <a:latin typeface="Cambria Math" panose="02040503050406030204" pitchFamily="18" charset="0"/>
                                    <a:ea typeface="Cambria Math" charset="0"/>
                                    <a:cs typeface="Cambria Math" charset="0"/>
                                  </a:rPr>
                                </m:ctrlPr>
                              </m:accPr>
                              <m:e>
                                <m:r>
                                  <a:rPr lang="en-US" sz="2400" b="0" i="1" dirty="0" smtClean="0">
                                    <a:latin typeface="Cambria Math" charset="0"/>
                                    <a:ea typeface="Cambria Math" charset="0"/>
                                    <a:cs typeface="Cambria Math" charset="0"/>
                                  </a:rPr>
                                  <m:t>𝜏</m:t>
                                </m:r>
                              </m:e>
                            </m:acc>
                            <m:r>
                              <m:rPr>
                                <m:sty m:val="p"/>
                              </m:rPr>
                              <a:rPr lang="en-US" sz="2400" b="0" i="0" dirty="0" smtClean="0">
                                <a:latin typeface="Cambria Math" charset="0"/>
                                <a:ea typeface="Cambria Math" charset="0"/>
                                <a:cs typeface="Cambria Math" charset="0"/>
                              </a:rPr>
                              <m:t>Ψ</m:t>
                            </m:r>
                          </m:e>
                        </m:groupChr>
                        <m:sSub>
                          <m:sSubPr>
                            <m:ctrlPr>
                              <a:rPr lang="en-US" sz="2400" b="0" i="1" dirty="0" smtClean="0">
                                <a:latin typeface="Cambria Math" panose="02040503050406030204" pitchFamily="18" charset="0"/>
                                <a:ea typeface="Cambria Math" charset="0"/>
                                <a:cs typeface="Cambria Math" charset="0"/>
                              </a:rPr>
                            </m:ctrlPr>
                          </m:sSubPr>
                          <m:e>
                            <m:acc>
                              <m:accPr>
                                <m:chr m:val="⃗"/>
                                <m:ctrlPr>
                                  <a:rPr lang="en-US" sz="2400" b="0" i="1" dirty="0" smtClean="0">
                                    <a:latin typeface="Cambria Math" panose="02040503050406030204" pitchFamily="18" charset="0"/>
                                    <a:ea typeface="Cambria Math" charset="0"/>
                                    <a:cs typeface="Cambria Math" charset="0"/>
                                  </a:rPr>
                                </m:ctrlPr>
                              </m:accPr>
                              <m:e>
                                <m:r>
                                  <a:rPr lang="en-US" sz="2400" b="0" i="1" dirty="0" smtClean="0">
                                    <a:latin typeface="Cambria Math" charset="0"/>
                                    <a:ea typeface="Cambria Math" charset="0"/>
                                    <a:cs typeface="Cambria Math" charset="0"/>
                                  </a:rPr>
                                  <m:t>𝑏</m:t>
                                </m:r>
                              </m:e>
                            </m:acc>
                          </m:e>
                          <m:sub>
                            <m:r>
                              <a:rPr lang="en-US" sz="2400" b="0" i="1" dirty="0" smtClean="0">
                                <a:latin typeface="Cambria Math" charset="0"/>
                                <a:ea typeface="Cambria Math" charset="0"/>
                                <a:cs typeface="Cambria Math" charset="0"/>
                              </a:rPr>
                              <m:t>𝜇</m:t>
                            </m:r>
                          </m:sub>
                        </m:sSub>
                      </m:e>
                      <m:lim>
                        <m:sSubSup>
                          <m:sSubSupPr>
                            <m:ctrlPr>
                              <a:rPr lang="en-US" sz="2400" b="0" i="1" dirty="0" smtClean="0">
                                <a:latin typeface="Cambria Math" panose="02040503050406030204" pitchFamily="18" charset="0"/>
                                <a:ea typeface="Cambria Math" charset="0"/>
                                <a:cs typeface="Cambria Math" charset="0"/>
                              </a:rPr>
                            </m:ctrlPr>
                          </m:sSubSupPr>
                          <m:e>
                            <m:r>
                              <a:rPr lang="en-US" sz="2400" b="0" i="1" dirty="0" smtClean="0">
                                <a:latin typeface="Cambria Math" charset="0"/>
                                <a:ea typeface="Cambria Math" charset="0"/>
                                <a:cs typeface="Cambria Math" charset="0"/>
                              </a:rPr>
                              <m:t>𝐽</m:t>
                            </m:r>
                          </m:e>
                          <m:sub>
                            <m:r>
                              <a:rPr lang="en-US" sz="2400" b="0" i="1" dirty="0" smtClean="0">
                                <a:latin typeface="Cambria Math" charset="0"/>
                                <a:ea typeface="Cambria Math" charset="0"/>
                                <a:cs typeface="Cambria Math" charset="0"/>
                              </a:rPr>
                              <m:t>𝑊𝑒𝑎𝑘</m:t>
                            </m:r>
                          </m:sub>
                          <m:sup>
                            <m:r>
                              <a:rPr lang="en-US" sz="2400" b="0" i="1" dirty="0" smtClean="0">
                                <a:latin typeface="Cambria Math" charset="0"/>
                                <a:ea typeface="Cambria Math" charset="0"/>
                                <a:cs typeface="Cambria Math" charset="0"/>
                              </a:rPr>
                              <m:t>𝜇</m:t>
                            </m:r>
                          </m:sup>
                        </m:sSubSup>
                      </m:lim>
                    </m:limLow>
                  </m:oMath>
                </a14:m>
                <a:endParaRPr lang="en-US" sz="2400" dirty="0"/>
              </a:p>
              <a:p>
                <a:pPr lvl="1"/>
                <a:endParaRPr lang="en-US" dirty="0"/>
              </a:p>
              <a:p>
                <a:pPr marL="732600" lvl="1" indent="-457200">
                  <a:buFont typeface="+mj-lt"/>
                  <a:buAutoNum type="alphaUcPeriod" startAt="3"/>
                </a:pPr>
                <a:r>
                  <a:rPr lang="en-US" dirty="0"/>
                  <a:t>Local </a:t>
                </a:r>
                <a14:m>
                  <m:oMath xmlns:m="http://schemas.openxmlformats.org/officeDocument/2006/math">
                    <m:r>
                      <a:rPr lang="en-US" i="1">
                        <a:latin typeface="Cambria Math" charset="0"/>
                      </a:rPr>
                      <m:t>𝑆𝑈</m:t>
                    </m:r>
                    <m:d>
                      <m:dPr>
                        <m:ctrlPr>
                          <a:rPr lang="is-IS" i="1">
                            <a:latin typeface="Cambria Math" panose="02040503050406030204" pitchFamily="18" charset="0"/>
                          </a:rPr>
                        </m:ctrlPr>
                      </m:dPr>
                      <m:e>
                        <m:r>
                          <a:rPr lang="en-US" b="0" i="1" smtClean="0">
                            <a:latin typeface="Cambria Math" charset="0"/>
                          </a:rPr>
                          <m:t>3</m:t>
                        </m:r>
                      </m:e>
                    </m:d>
                  </m:oMath>
                </a14:m>
                <a:r>
                  <a:rPr lang="en-US" dirty="0"/>
                  <a:t> gauge invariance: symmetry under transformations in </a:t>
                </a:r>
                <a:r>
                  <a:rPr lang="en-US" dirty="0" err="1"/>
                  <a:t>colour</a:t>
                </a:r>
                <a:r>
                  <a:rPr lang="en-US" dirty="0"/>
                  <a:t> triplet space</a:t>
                </a:r>
              </a:p>
              <a:p>
                <a:pPr lvl="2"/>
                <a:r>
                  <a:rPr lang="en-US" sz="2100" dirty="0">
                    <a:solidFill>
                      <a:schemeClr val="tx1"/>
                    </a:solidFill>
                  </a:rPr>
                  <a:t>Conserved quantum number: color</a:t>
                </a:r>
              </a:p>
              <a:p>
                <a:pPr lvl="2"/>
                <a:endParaRPr lang="en-US" sz="1200" dirty="0">
                  <a:solidFill>
                    <a:schemeClr val="tx1"/>
                  </a:solidFill>
                </a:endParaRPr>
              </a:p>
              <a:p>
                <a:pPr lvl="2"/>
                <a:r>
                  <a:rPr lang="en-US" sz="2400" dirty="0" err="1">
                    <a:ea typeface="Cambria Math" charset="0"/>
                    <a:cs typeface="Cambria Math" charset="0"/>
                  </a:rPr>
                  <a:t>Lagrangian</a:t>
                </a:r>
                <a:r>
                  <a:rPr lang="en-US" sz="2400" dirty="0">
                    <a:ea typeface="Cambria Math" charset="0"/>
                    <a:cs typeface="Cambria Math" charset="0"/>
                  </a:rPr>
                  <a:t>: </a:t>
                </a:r>
                <a14:m>
                  <m:oMath xmlns:m="http://schemas.openxmlformats.org/officeDocument/2006/math">
                    <m:r>
                      <a:rPr lang="en-US" sz="2400" i="1">
                        <a:latin typeface="Cambria Math" charset="0"/>
                        <a:ea typeface="Cambria Math" charset="0"/>
                        <a:cs typeface="Cambria Math" charset="0"/>
                      </a:rPr>
                      <m:t>ℒ</m:t>
                    </m:r>
                    <m:r>
                      <a:rPr lang="en-US" sz="2400" i="1">
                        <a:latin typeface="Cambria Math" charset="0"/>
                        <a:ea typeface="Cambria Math" charset="0"/>
                        <a:cs typeface="Cambria Math" charset="0"/>
                      </a:rPr>
                      <m:t>=</m:t>
                    </m:r>
                    <m:acc>
                      <m:accPr>
                        <m:chr m:val="̅"/>
                        <m:ctrlPr>
                          <a:rPr lang="en-US" sz="2400" i="1">
                            <a:latin typeface="Cambria Math" panose="02040503050406030204" pitchFamily="18" charset="0"/>
                            <a:ea typeface="Cambria Math" charset="0"/>
                            <a:cs typeface="Cambria Math" charset="0"/>
                          </a:rPr>
                        </m:ctrlPr>
                      </m:accPr>
                      <m:e>
                        <m:r>
                          <m:rPr>
                            <m:sty m:val="p"/>
                          </m:rPr>
                          <a:rPr lang="en-US" sz="2400" b="0" i="0" smtClean="0">
                            <a:latin typeface="Cambria Math" charset="0"/>
                            <a:ea typeface="Cambria Math" charset="0"/>
                            <a:cs typeface="Cambria Math" charset="0"/>
                          </a:rPr>
                          <m:t>Φ</m:t>
                        </m:r>
                      </m:e>
                    </m:acc>
                    <m:d>
                      <m:dPr>
                        <m:ctrlPr>
                          <a:rPr lang="is-IS" sz="2400" i="1" dirty="0">
                            <a:latin typeface="Cambria Math" panose="02040503050406030204" pitchFamily="18" charset="0"/>
                            <a:ea typeface="Cambria Math" charset="0"/>
                            <a:cs typeface="Cambria Math" charset="0"/>
                          </a:rPr>
                        </m:ctrlPr>
                      </m:dPr>
                      <m:e>
                        <m:r>
                          <a:rPr lang="en-US" sz="2400" i="1" dirty="0">
                            <a:latin typeface="Cambria Math" charset="0"/>
                            <a:ea typeface="Cambria Math" charset="0"/>
                            <a:cs typeface="Cambria Math" charset="0"/>
                          </a:rPr>
                          <m:t>𝑖</m:t>
                        </m:r>
                        <m:sSup>
                          <m:sSupPr>
                            <m:ctrlPr>
                              <a:rPr lang="en-US" sz="2400" i="1" dirty="0">
                                <a:latin typeface="Cambria Math" panose="02040503050406030204" pitchFamily="18" charset="0"/>
                                <a:ea typeface="Cambria Math" charset="0"/>
                                <a:cs typeface="Cambria Math" charset="0"/>
                              </a:rPr>
                            </m:ctrlPr>
                          </m:sSupPr>
                          <m:e>
                            <m:r>
                              <a:rPr lang="en-US" sz="2400" i="1" dirty="0">
                                <a:latin typeface="Cambria Math" charset="0"/>
                                <a:ea typeface="Cambria Math" charset="0"/>
                                <a:cs typeface="Cambria Math" charset="0"/>
                              </a:rPr>
                              <m:t>𝛾</m:t>
                            </m:r>
                          </m:e>
                          <m:sup>
                            <m:r>
                              <a:rPr lang="en-US" sz="2400" i="1" dirty="0">
                                <a:latin typeface="Cambria Math" charset="0"/>
                                <a:ea typeface="Cambria Math" charset="0"/>
                                <a:cs typeface="Cambria Math" charset="0"/>
                              </a:rPr>
                              <m:t>𝜇</m:t>
                            </m:r>
                          </m:sup>
                        </m:sSup>
                        <m:sSub>
                          <m:sSubPr>
                            <m:ctrlPr>
                              <a:rPr lang="en-US" sz="2400" i="1" dirty="0">
                                <a:latin typeface="Cambria Math" panose="02040503050406030204" pitchFamily="18" charset="0"/>
                                <a:ea typeface="Cambria Math" charset="0"/>
                                <a:cs typeface="Cambria Math" charset="0"/>
                              </a:rPr>
                            </m:ctrlPr>
                          </m:sSubPr>
                          <m:e>
                            <m:r>
                              <a:rPr lang="en-US" sz="2400" i="1" dirty="0">
                                <a:latin typeface="Cambria Math" charset="0"/>
                                <a:ea typeface="Cambria Math" charset="0"/>
                                <a:cs typeface="Cambria Math" charset="0"/>
                              </a:rPr>
                              <m:t>𝐷</m:t>
                            </m:r>
                          </m:e>
                          <m:sub>
                            <m:r>
                              <a:rPr lang="en-US" sz="2400" i="1" dirty="0">
                                <a:latin typeface="Cambria Math" charset="0"/>
                                <a:ea typeface="Cambria Math" charset="0"/>
                                <a:cs typeface="Cambria Math" charset="0"/>
                              </a:rPr>
                              <m:t>𝜇</m:t>
                            </m:r>
                          </m:sub>
                        </m:sSub>
                        <m:r>
                          <a:rPr lang="en-US" sz="2400" i="1" dirty="0">
                            <a:latin typeface="Cambria Math" charset="0"/>
                            <a:ea typeface="Cambria Math" charset="0"/>
                            <a:cs typeface="Cambria Math" charset="0"/>
                          </a:rPr>
                          <m:t>−</m:t>
                        </m:r>
                        <m:r>
                          <a:rPr lang="en-US" sz="2400" i="1" dirty="0">
                            <a:latin typeface="Cambria Math" charset="0"/>
                            <a:ea typeface="Cambria Math" charset="0"/>
                            <a:cs typeface="Cambria Math" charset="0"/>
                          </a:rPr>
                          <m:t>𝑚</m:t>
                        </m:r>
                      </m:e>
                    </m:d>
                    <m:r>
                      <m:rPr>
                        <m:sty m:val="p"/>
                      </m:rPr>
                      <a:rPr lang="en-US" sz="2400" b="0" i="0" dirty="0" smtClean="0">
                        <a:latin typeface="Cambria Math" charset="0"/>
                        <a:ea typeface="Cambria Math" charset="0"/>
                        <a:cs typeface="Cambria Math" charset="0"/>
                      </a:rPr>
                      <m:t>Φ</m:t>
                    </m:r>
                    <m:r>
                      <a:rPr lang="en-US" sz="2400" i="1" dirty="0">
                        <a:latin typeface="Cambria Math" charset="0"/>
                        <a:ea typeface="Cambria Math" charset="0"/>
                        <a:cs typeface="Cambria Math" charset="0"/>
                      </a:rPr>
                      <m:t>=</m:t>
                    </m:r>
                    <m:acc>
                      <m:accPr>
                        <m:chr m:val="̅"/>
                        <m:ctrlPr>
                          <a:rPr lang="en-US" sz="2400" i="1" dirty="0">
                            <a:latin typeface="Cambria Math" panose="02040503050406030204" pitchFamily="18" charset="0"/>
                            <a:ea typeface="Cambria Math" charset="0"/>
                            <a:cs typeface="Cambria Math" charset="0"/>
                          </a:rPr>
                        </m:ctrlPr>
                      </m:accPr>
                      <m:e>
                        <m:r>
                          <m:rPr>
                            <m:sty m:val="p"/>
                          </m:rPr>
                          <a:rPr lang="en-US" sz="2400" b="0" i="0" dirty="0" smtClean="0">
                            <a:latin typeface="Cambria Math" charset="0"/>
                            <a:ea typeface="Cambria Math" charset="0"/>
                            <a:cs typeface="Cambria Math" charset="0"/>
                          </a:rPr>
                          <m:t>Φ</m:t>
                        </m:r>
                      </m:e>
                    </m:acc>
                    <m:d>
                      <m:dPr>
                        <m:ctrlPr>
                          <a:rPr lang="is-IS" sz="2400" i="1" dirty="0">
                            <a:latin typeface="Cambria Math" panose="02040503050406030204" pitchFamily="18" charset="0"/>
                            <a:ea typeface="Cambria Math" charset="0"/>
                            <a:cs typeface="Cambria Math" charset="0"/>
                          </a:rPr>
                        </m:ctrlPr>
                      </m:dPr>
                      <m:e>
                        <m:r>
                          <a:rPr lang="en-US" sz="2400" i="1" dirty="0">
                            <a:latin typeface="Cambria Math" charset="0"/>
                            <a:ea typeface="Cambria Math" charset="0"/>
                            <a:cs typeface="Cambria Math" charset="0"/>
                          </a:rPr>
                          <m:t>𝑖</m:t>
                        </m:r>
                        <m:sSup>
                          <m:sSupPr>
                            <m:ctrlPr>
                              <a:rPr lang="en-US" sz="2400" i="1" dirty="0">
                                <a:latin typeface="Cambria Math" panose="02040503050406030204" pitchFamily="18" charset="0"/>
                                <a:ea typeface="Cambria Math" charset="0"/>
                                <a:cs typeface="Cambria Math" charset="0"/>
                              </a:rPr>
                            </m:ctrlPr>
                          </m:sSupPr>
                          <m:e>
                            <m:r>
                              <a:rPr lang="en-US" sz="2400" i="1" dirty="0">
                                <a:latin typeface="Cambria Math" charset="0"/>
                                <a:ea typeface="Cambria Math" charset="0"/>
                                <a:cs typeface="Cambria Math" charset="0"/>
                              </a:rPr>
                              <m:t>𝛾</m:t>
                            </m:r>
                          </m:e>
                          <m:sup>
                            <m:r>
                              <a:rPr lang="en-US" sz="2400" i="1" dirty="0">
                                <a:latin typeface="Cambria Math" charset="0"/>
                                <a:ea typeface="Cambria Math" charset="0"/>
                                <a:cs typeface="Cambria Math" charset="0"/>
                              </a:rPr>
                              <m:t>𝜇</m:t>
                            </m:r>
                          </m:sup>
                        </m:sSup>
                        <m:sSub>
                          <m:sSubPr>
                            <m:ctrlPr>
                              <a:rPr lang="en-US" sz="2400" i="1" dirty="0">
                                <a:latin typeface="Cambria Math" panose="02040503050406030204" pitchFamily="18" charset="0"/>
                                <a:ea typeface="Cambria Math" charset="0"/>
                                <a:cs typeface="Cambria Math" charset="0"/>
                              </a:rPr>
                            </m:ctrlPr>
                          </m:sSubPr>
                          <m:e>
                            <m:r>
                              <a:rPr lang="en-US" sz="2400" i="1" dirty="0">
                                <a:latin typeface="Cambria Math" charset="0"/>
                                <a:ea typeface="Cambria Math" charset="0"/>
                                <a:cs typeface="Cambria Math" charset="0"/>
                              </a:rPr>
                              <m:t>𝜕</m:t>
                            </m:r>
                          </m:e>
                          <m:sub>
                            <m:r>
                              <a:rPr lang="en-US" sz="2400" i="1" dirty="0">
                                <a:latin typeface="Cambria Math" charset="0"/>
                                <a:ea typeface="Cambria Math" charset="0"/>
                                <a:cs typeface="Cambria Math" charset="0"/>
                              </a:rPr>
                              <m:t>𝜇</m:t>
                            </m:r>
                          </m:sub>
                        </m:sSub>
                        <m:r>
                          <a:rPr lang="en-US" sz="2400" i="1" dirty="0">
                            <a:latin typeface="Cambria Math" charset="0"/>
                            <a:ea typeface="Cambria Math" charset="0"/>
                            <a:cs typeface="Cambria Math" charset="0"/>
                          </a:rPr>
                          <m:t>−</m:t>
                        </m:r>
                        <m:r>
                          <a:rPr lang="en-US" sz="2400" i="1" dirty="0">
                            <a:latin typeface="Cambria Math" charset="0"/>
                            <a:ea typeface="Cambria Math" charset="0"/>
                            <a:cs typeface="Cambria Math" charset="0"/>
                          </a:rPr>
                          <m:t>𝑚</m:t>
                        </m:r>
                      </m:e>
                    </m:d>
                    <m:r>
                      <m:rPr>
                        <m:sty m:val="p"/>
                      </m:rPr>
                      <a:rPr lang="en-US" sz="2400" b="0" i="0" dirty="0" smtClean="0">
                        <a:latin typeface="Cambria Math" charset="0"/>
                        <a:ea typeface="Cambria Math" charset="0"/>
                        <a:cs typeface="Cambria Math" charset="0"/>
                      </a:rPr>
                      <m:t>Φ</m:t>
                    </m:r>
                    <m:r>
                      <a:rPr lang="en-US" sz="2400" i="1" dirty="0">
                        <a:latin typeface="Cambria Math" charset="0"/>
                        <a:ea typeface="Cambria Math" charset="0"/>
                        <a:cs typeface="Cambria Math" charset="0"/>
                      </a:rPr>
                      <m:t>−</m:t>
                    </m:r>
                    <m:f>
                      <m:fPr>
                        <m:ctrlPr>
                          <a:rPr lang="bg-BG" sz="2400" i="1" dirty="0">
                            <a:latin typeface="Cambria Math" panose="02040503050406030204" pitchFamily="18" charset="0"/>
                            <a:ea typeface="Cambria Math" charset="0"/>
                            <a:cs typeface="Cambria Math" charset="0"/>
                          </a:rPr>
                        </m:ctrlPr>
                      </m:fPr>
                      <m:num>
                        <m:sSub>
                          <m:sSubPr>
                            <m:ctrlPr>
                              <a:rPr lang="en-US" sz="2400" b="0" i="1" dirty="0" smtClean="0">
                                <a:latin typeface="Cambria Math" panose="02040503050406030204" pitchFamily="18" charset="0"/>
                                <a:ea typeface="Cambria Math" charset="0"/>
                                <a:cs typeface="Cambria Math" charset="0"/>
                              </a:rPr>
                            </m:ctrlPr>
                          </m:sSubPr>
                          <m:e>
                            <m:r>
                              <a:rPr lang="en-US" sz="2400" i="1" dirty="0">
                                <a:latin typeface="Cambria Math" charset="0"/>
                                <a:ea typeface="Cambria Math" charset="0"/>
                                <a:cs typeface="Cambria Math" charset="0"/>
                              </a:rPr>
                              <m:t>𝑔</m:t>
                            </m:r>
                          </m:e>
                          <m:sub>
                            <m:r>
                              <a:rPr lang="en-US" sz="2400" b="0" i="1" dirty="0" smtClean="0">
                                <a:latin typeface="Cambria Math" charset="0"/>
                                <a:ea typeface="Cambria Math" charset="0"/>
                                <a:cs typeface="Cambria Math" charset="0"/>
                              </a:rPr>
                              <m:t>𝑠</m:t>
                            </m:r>
                          </m:sub>
                        </m:sSub>
                      </m:num>
                      <m:den>
                        <m:r>
                          <a:rPr lang="en-US" sz="2400" i="1" dirty="0">
                            <a:latin typeface="Cambria Math" charset="0"/>
                            <a:ea typeface="Cambria Math" charset="0"/>
                            <a:cs typeface="Cambria Math" charset="0"/>
                          </a:rPr>
                          <m:t>2</m:t>
                        </m:r>
                      </m:den>
                    </m:f>
                    <m:limLow>
                      <m:limLowPr>
                        <m:ctrlPr>
                          <a:rPr lang="en-US" sz="2400" i="1" dirty="0">
                            <a:latin typeface="Cambria Math" panose="02040503050406030204" pitchFamily="18" charset="0"/>
                            <a:ea typeface="Cambria Math" charset="0"/>
                            <a:cs typeface="Cambria Math" charset="0"/>
                          </a:rPr>
                        </m:ctrlPr>
                      </m:limLowPr>
                      <m:e>
                        <m:groupChr>
                          <m:groupChrPr>
                            <m:chr m:val="⏟"/>
                            <m:ctrlPr>
                              <a:rPr lang="en-US" sz="2400" i="1" dirty="0">
                                <a:latin typeface="Cambria Math" panose="02040503050406030204" pitchFamily="18" charset="0"/>
                                <a:ea typeface="Cambria Math" charset="0"/>
                                <a:cs typeface="Cambria Math" charset="0"/>
                              </a:rPr>
                            </m:ctrlPr>
                          </m:groupChrPr>
                          <m:e>
                            <m:acc>
                              <m:accPr>
                                <m:chr m:val="̅"/>
                                <m:ctrlPr>
                                  <a:rPr lang="en-US" sz="2400" i="1" dirty="0">
                                    <a:latin typeface="Cambria Math" panose="02040503050406030204" pitchFamily="18" charset="0"/>
                                    <a:ea typeface="Cambria Math" charset="0"/>
                                    <a:cs typeface="Cambria Math" charset="0"/>
                                  </a:rPr>
                                </m:ctrlPr>
                              </m:accPr>
                              <m:e>
                                <m:r>
                                  <m:rPr>
                                    <m:sty m:val="p"/>
                                  </m:rPr>
                                  <a:rPr lang="en-US" sz="2400" b="0" i="0" dirty="0" smtClean="0">
                                    <a:latin typeface="Cambria Math" charset="0"/>
                                    <a:ea typeface="Cambria Math" charset="0"/>
                                    <a:cs typeface="Cambria Math" charset="0"/>
                                  </a:rPr>
                                  <m:t>Φ</m:t>
                                </m:r>
                              </m:e>
                            </m:acc>
                            <m:sSup>
                              <m:sSupPr>
                                <m:ctrlPr>
                                  <a:rPr lang="en-US" sz="2400" i="1" dirty="0">
                                    <a:latin typeface="Cambria Math" panose="02040503050406030204" pitchFamily="18" charset="0"/>
                                    <a:ea typeface="Cambria Math" charset="0"/>
                                    <a:cs typeface="Cambria Math" charset="0"/>
                                  </a:rPr>
                                </m:ctrlPr>
                              </m:sSupPr>
                              <m:e>
                                <m:r>
                                  <a:rPr lang="en-US" sz="2400" i="1" dirty="0">
                                    <a:latin typeface="Cambria Math" charset="0"/>
                                    <a:ea typeface="Cambria Math" charset="0"/>
                                    <a:cs typeface="Cambria Math" charset="0"/>
                                  </a:rPr>
                                  <m:t>𝛾</m:t>
                                </m:r>
                              </m:e>
                              <m:sup>
                                <m:r>
                                  <a:rPr lang="en-US" sz="2400" i="1" dirty="0">
                                    <a:latin typeface="Cambria Math" charset="0"/>
                                    <a:ea typeface="Cambria Math" charset="0"/>
                                    <a:cs typeface="Cambria Math" charset="0"/>
                                  </a:rPr>
                                  <m:t>𝜇</m:t>
                                </m:r>
                              </m:sup>
                            </m:sSup>
                            <m:acc>
                              <m:accPr>
                                <m:chr m:val="⃗"/>
                                <m:ctrlPr>
                                  <a:rPr lang="en-US" sz="2400" i="1" dirty="0">
                                    <a:latin typeface="Cambria Math" panose="02040503050406030204" pitchFamily="18" charset="0"/>
                                    <a:ea typeface="Cambria Math" charset="0"/>
                                    <a:cs typeface="Cambria Math" charset="0"/>
                                  </a:rPr>
                                </m:ctrlPr>
                              </m:accPr>
                              <m:e>
                                <m:r>
                                  <a:rPr lang="en-US" sz="2400" b="0" i="1" dirty="0" smtClean="0">
                                    <a:latin typeface="Cambria Math" charset="0"/>
                                    <a:ea typeface="Cambria Math" charset="0"/>
                                    <a:cs typeface="Cambria Math" charset="0"/>
                                  </a:rPr>
                                  <m:t>𝜆</m:t>
                                </m:r>
                              </m:e>
                            </m:acc>
                            <m:r>
                              <m:rPr>
                                <m:sty m:val="p"/>
                              </m:rPr>
                              <a:rPr lang="en-US" sz="2400" b="0" i="0" dirty="0" smtClean="0">
                                <a:latin typeface="Cambria Math" charset="0"/>
                                <a:ea typeface="Cambria Math" charset="0"/>
                                <a:cs typeface="Cambria Math" charset="0"/>
                              </a:rPr>
                              <m:t>Φ</m:t>
                            </m:r>
                          </m:e>
                        </m:groupChr>
                      </m:e>
                      <m:lim>
                        <m:sSubSup>
                          <m:sSubSupPr>
                            <m:ctrlPr>
                              <a:rPr lang="en-US" sz="2400" b="0" i="1" dirty="0" smtClean="0">
                                <a:latin typeface="Cambria Math" panose="02040503050406030204" pitchFamily="18" charset="0"/>
                                <a:ea typeface="Cambria Math" charset="0"/>
                                <a:cs typeface="Cambria Math" charset="0"/>
                              </a:rPr>
                            </m:ctrlPr>
                          </m:sSubSupPr>
                          <m:e>
                            <m:acc>
                              <m:accPr>
                                <m:chr m:val="⃗"/>
                                <m:ctrlPr>
                                  <a:rPr lang="en-US" sz="2400" b="0" i="1" dirty="0" smtClean="0">
                                    <a:latin typeface="Cambria Math" panose="02040503050406030204" pitchFamily="18" charset="0"/>
                                    <a:ea typeface="Cambria Math" charset="0"/>
                                    <a:cs typeface="Cambria Math" charset="0"/>
                                  </a:rPr>
                                </m:ctrlPr>
                              </m:accPr>
                              <m:e>
                                <m:r>
                                  <a:rPr lang="en-US" sz="2400" b="0" i="1" dirty="0" smtClean="0">
                                    <a:latin typeface="Cambria Math" charset="0"/>
                                    <a:ea typeface="Cambria Math" charset="0"/>
                                    <a:cs typeface="Cambria Math" charset="0"/>
                                  </a:rPr>
                                  <m:t>𝐽</m:t>
                                </m:r>
                              </m:e>
                            </m:acc>
                          </m:e>
                          <m:sub>
                            <m:r>
                              <a:rPr lang="en-US" sz="2400" b="0" i="1" dirty="0" smtClean="0">
                                <a:latin typeface="Cambria Math" charset="0"/>
                                <a:ea typeface="Cambria Math" charset="0"/>
                                <a:cs typeface="Cambria Math" charset="0"/>
                              </a:rPr>
                              <m:t>𝑄𝐶𝐷</m:t>
                            </m:r>
                          </m:sub>
                          <m:sup>
                            <m:r>
                              <a:rPr lang="en-US" sz="2400" b="0" i="1" dirty="0" smtClean="0">
                                <a:latin typeface="Cambria Math" charset="0"/>
                                <a:ea typeface="Cambria Math" charset="0"/>
                                <a:cs typeface="Cambria Math" charset="0"/>
                              </a:rPr>
                              <m:t>𝜇</m:t>
                            </m:r>
                          </m:sup>
                        </m:sSubSup>
                      </m:lim>
                    </m:limLow>
                    <m:sSub>
                      <m:sSubPr>
                        <m:ctrlPr>
                          <a:rPr lang="en-US" sz="2400" b="0" i="1" dirty="0" smtClean="0">
                            <a:latin typeface="Cambria Math" panose="02040503050406030204" pitchFamily="18" charset="0"/>
                            <a:ea typeface="Cambria Math" charset="0"/>
                            <a:cs typeface="Cambria Math" charset="0"/>
                          </a:rPr>
                        </m:ctrlPr>
                      </m:sSubPr>
                      <m:e>
                        <m:acc>
                          <m:accPr>
                            <m:chr m:val="⃗"/>
                            <m:ctrlPr>
                              <a:rPr lang="en-US" sz="2400" b="0" i="1" dirty="0" smtClean="0">
                                <a:latin typeface="Cambria Math" panose="02040503050406030204" pitchFamily="18" charset="0"/>
                                <a:ea typeface="Cambria Math" charset="0"/>
                                <a:cs typeface="Cambria Math" charset="0"/>
                              </a:rPr>
                            </m:ctrlPr>
                          </m:accPr>
                          <m:e>
                            <m:r>
                              <a:rPr lang="en-US" sz="2400" b="0" i="1" dirty="0" smtClean="0">
                                <a:latin typeface="Cambria Math" charset="0"/>
                                <a:ea typeface="Cambria Math" charset="0"/>
                                <a:cs typeface="Cambria Math" charset="0"/>
                              </a:rPr>
                              <m:t>𝑐</m:t>
                            </m:r>
                          </m:e>
                        </m:acc>
                      </m:e>
                      <m:sub>
                        <m:r>
                          <a:rPr lang="en-US" sz="2400" b="0" i="1" dirty="0" smtClean="0">
                            <a:latin typeface="Cambria Math" charset="0"/>
                            <a:ea typeface="Cambria Math" charset="0"/>
                            <a:cs typeface="Cambria Math" charset="0"/>
                          </a:rPr>
                          <m:t>𝜇</m:t>
                        </m:r>
                      </m:sub>
                    </m:sSub>
                  </m:oMath>
                </a14:m>
                <a:r>
                  <a:rPr lang="en-US" sz="2400" dirty="0"/>
                  <a:t> </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17500" y="752564"/>
                <a:ext cx="11355703" cy="6073352"/>
              </a:xfrm>
              <a:blipFill>
                <a:blip r:embed="rId3"/>
                <a:stretch>
                  <a:fillRect l="-670" t="-2296"/>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F9247BCD-6BA7-DE4C-B479-B9A93D5D6330}"/>
                  </a:ext>
                </a:extLst>
              </p:cNvPr>
              <p:cNvSpPr txBox="1"/>
              <p:nvPr/>
            </p:nvSpPr>
            <p:spPr>
              <a:xfrm>
                <a:off x="9617527" y="2496973"/>
                <a:ext cx="2361416" cy="1172885"/>
              </a:xfrm>
              <a:prstGeom prst="rect">
                <a:avLst/>
              </a:prstGeom>
              <a:noFill/>
              <a:ln w="12700">
                <a:solidFill>
                  <a:schemeClr val="tx1"/>
                </a:solidFill>
              </a:ln>
            </p:spPr>
            <p:txBody>
              <a:bodyPr wrap="none" rtlCol="0">
                <a:spAutoFit/>
              </a:bodyPr>
              <a:lstStyle/>
              <a:p>
                <a:r>
                  <a:rPr lang="en-NL" sz="1600" dirty="0"/>
                  <a:t>Note Spinor:</a:t>
                </a:r>
                <a:r>
                  <a:rPr lang="en-NL" dirty="0"/>
                  <a:t> </a:t>
                </a:r>
                <a14:m>
                  <m:oMath xmlns:m="http://schemas.openxmlformats.org/officeDocument/2006/math">
                    <m:r>
                      <a:rPr lang="en-US" b="0" i="1" smtClean="0">
                        <a:latin typeface="Cambria Math" panose="02040503050406030204" pitchFamily="18" charset="0"/>
                      </a:rPr>
                      <m:t>𝜓</m:t>
                    </m:r>
                    <m:r>
                      <a:rPr lang="en-US" b="0" i="1" smtClean="0">
                        <a:latin typeface="Cambria Math" panose="02040503050406030204" pitchFamily="18" charset="0"/>
                      </a:rPr>
                      <m:t>=</m:t>
                    </m:r>
                    <m:d>
                      <m:dPr>
                        <m:ctrlPr>
                          <a:rPr lang="en-US" b="0" i="1" smtClean="0">
                            <a:latin typeface="Cambria Math" panose="02040503050406030204" pitchFamily="18" charset="0"/>
                          </a:rPr>
                        </m:ctrlPr>
                      </m:dPr>
                      <m:e>
                        <m:m>
                          <m:mPr>
                            <m:mcs>
                              <m:mc>
                                <m:mcPr>
                                  <m:count m:val="1"/>
                                  <m:mcJc m:val="center"/>
                                </m:mcPr>
                              </m:mc>
                            </m:mcs>
                            <m:ctrlPr>
                              <a:rPr lang="en-US" b="0" i="1" smtClean="0">
                                <a:latin typeface="Cambria Math" panose="02040503050406030204" pitchFamily="18" charset="0"/>
                              </a:rPr>
                            </m:ctrlPr>
                          </m:mPr>
                          <m:m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𝜓</m:t>
                                  </m:r>
                                </m:e>
                                <m:sub>
                                  <m:r>
                                    <a:rPr lang="en-US" b="0" i="1" smtClean="0">
                                      <a:latin typeface="Cambria Math" panose="02040503050406030204" pitchFamily="18" charset="0"/>
                                    </a:rPr>
                                    <m:t>1</m:t>
                                  </m:r>
                                </m:sub>
                              </m:sSub>
                            </m:e>
                          </m:mr>
                          <m:mr>
                            <m:e>
                              <m:eqArr>
                                <m:eqArrPr>
                                  <m:ctrlPr>
                                    <a:rPr lang="en-US" b="0" i="1" smtClean="0">
                                      <a:latin typeface="Cambria Math" panose="02040503050406030204" pitchFamily="18" charset="0"/>
                                    </a:rPr>
                                  </m:ctrlPr>
                                </m:eqArr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𝜓</m:t>
                                      </m:r>
                                    </m:e>
                                    <m:sub>
                                      <m:r>
                                        <a:rPr lang="en-US" b="0" i="1" smtClean="0">
                                          <a:latin typeface="Cambria Math" panose="02040503050406030204" pitchFamily="18" charset="0"/>
                                        </a:rPr>
                                        <m:t>2</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𝜓</m:t>
                                      </m:r>
                                    </m:e>
                                    <m:sub>
                                      <m:r>
                                        <a:rPr lang="en-US" b="0" i="1" smtClean="0">
                                          <a:latin typeface="Cambria Math" panose="02040503050406030204" pitchFamily="18" charset="0"/>
                                        </a:rPr>
                                        <m:t>3</m:t>
                                      </m:r>
                                    </m:sub>
                                  </m:sSub>
                                </m:e>
                                <m:e>
                                  <m:sSub>
                                    <m:sSubPr>
                                      <m:ctrlPr>
                                        <a:rPr lang="en-US" b="0" i="1" smtClean="0">
                                          <a:latin typeface="Cambria Math" panose="02040503050406030204" pitchFamily="18" charset="0"/>
                                        </a:rPr>
                                      </m:ctrlPr>
                                    </m:sSubPr>
                                    <m:e>
                                      <m:r>
                                        <a:rPr lang="en-US" b="0" i="1" smtClean="0">
                                          <a:latin typeface="Cambria Math" panose="02040503050406030204" pitchFamily="18" charset="0"/>
                                        </a:rPr>
                                        <m:t>𝜓</m:t>
                                      </m:r>
                                    </m:e>
                                    <m:sub>
                                      <m:r>
                                        <a:rPr lang="en-US" b="0" i="1" smtClean="0">
                                          <a:latin typeface="Cambria Math" panose="02040503050406030204" pitchFamily="18" charset="0"/>
                                        </a:rPr>
                                        <m:t>4</m:t>
                                      </m:r>
                                    </m:sub>
                                  </m:sSub>
                                </m:e>
                              </m:eqArr>
                            </m:e>
                          </m:mr>
                        </m:m>
                      </m:e>
                    </m:d>
                  </m:oMath>
                </a14:m>
                <a:endParaRPr lang="en-NL" dirty="0"/>
              </a:p>
            </p:txBody>
          </p:sp>
        </mc:Choice>
        <mc:Fallback xmlns="">
          <p:sp>
            <p:nvSpPr>
              <p:cNvPr id="4" name="TextBox 3">
                <a:extLst>
                  <a:ext uri="{FF2B5EF4-FFF2-40B4-BE49-F238E27FC236}">
                    <a16:creationId xmlns:a16="http://schemas.microsoft.com/office/drawing/2014/main" id="{F9247BCD-6BA7-DE4C-B479-B9A93D5D6330}"/>
                  </a:ext>
                </a:extLst>
              </p:cNvPr>
              <p:cNvSpPr txBox="1">
                <a:spLocks noRot="1" noChangeAspect="1" noMove="1" noResize="1" noEditPoints="1" noAdjustHandles="1" noChangeArrowheads="1" noChangeShapeType="1" noTextEdit="1"/>
              </p:cNvSpPr>
              <p:nvPr/>
            </p:nvSpPr>
            <p:spPr>
              <a:xfrm>
                <a:off x="9617527" y="2496973"/>
                <a:ext cx="2361416" cy="1172885"/>
              </a:xfrm>
              <a:prstGeom prst="rect">
                <a:avLst/>
              </a:prstGeom>
              <a:blipFill>
                <a:blip r:embed="rId4"/>
                <a:stretch>
                  <a:fillRect l="-1064" b="-4255"/>
                </a:stretch>
              </a:blipFill>
              <a:ln w="12700">
                <a:solidFill>
                  <a:schemeClr val="tx1"/>
                </a:solidFill>
              </a:ln>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296B5F7-5063-7241-88F5-B9B788C0B254}"/>
                  </a:ext>
                </a:extLst>
              </p:cNvPr>
              <p:cNvSpPr txBox="1"/>
              <p:nvPr/>
            </p:nvSpPr>
            <p:spPr>
              <a:xfrm>
                <a:off x="8884421" y="4175255"/>
                <a:ext cx="3032177" cy="889924"/>
              </a:xfrm>
              <a:prstGeom prst="rect">
                <a:avLst/>
              </a:prstGeom>
              <a:noFill/>
              <a:ln w="12700">
                <a:solidFill>
                  <a:schemeClr val="tx1"/>
                </a:solidFill>
              </a:ln>
            </p:spPr>
            <p:txBody>
              <a:bodyPr wrap="none" rtlCol="0">
                <a:spAutoFit/>
              </a:bodyPr>
              <a:lstStyle/>
              <a:p>
                <a:r>
                  <a:rPr lang="en-NL" sz="1600" dirty="0"/>
                  <a:t>Note doublet spinors: </a:t>
                </a:r>
                <a14:m>
                  <m:oMath xmlns:m="http://schemas.openxmlformats.org/officeDocument/2006/math">
                    <m:r>
                      <m:rPr>
                        <m:sty m:val="p"/>
                      </m:rPr>
                      <a:rPr lang="en-US" b="0" i="0" smtClean="0">
                        <a:latin typeface="Cambria Math" panose="02040503050406030204" pitchFamily="18" charset="0"/>
                      </a:rPr>
                      <m:t>Ψ</m:t>
                    </m:r>
                    <m:r>
                      <a:rPr lang="en-US" b="0" i="1" smtClean="0">
                        <a:latin typeface="Cambria Math" panose="02040503050406030204" pitchFamily="18" charset="0"/>
                      </a:rPr>
                      <m:t>=</m:t>
                    </m:r>
                    <m:d>
                      <m:dPr>
                        <m:ctrlPr>
                          <a:rPr lang="en-US" b="0"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a:latin typeface="Cambria Math" panose="02040503050406030204" pitchFamily="18" charset="0"/>
                                    </a:rPr>
                                  </m:ctrlPr>
                                </m:sSubPr>
                                <m:e>
                                  <m:r>
                                    <a:rPr lang="en-US" i="1">
                                      <a:latin typeface="Cambria Math" panose="02040503050406030204" pitchFamily="18" charset="0"/>
                                    </a:rPr>
                                    <m:t>𝜓</m:t>
                                  </m:r>
                                </m:e>
                                <m:sub>
                                  <m:r>
                                    <a:rPr lang="en-US" i="1">
                                      <a:latin typeface="Cambria Math" panose="02040503050406030204" pitchFamily="18" charset="0"/>
                                    </a:rPr>
                                    <m:t>𝑢</m:t>
                                  </m:r>
                                </m:sub>
                              </m:sSub>
                            </m:e>
                          </m:mr>
                          <m:mr>
                            <m:e>
                              <m:sSub>
                                <m:sSubPr>
                                  <m:ctrlPr>
                                    <a:rPr lang="en-US" i="1">
                                      <a:latin typeface="Cambria Math" panose="02040503050406030204" pitchFamily="18" charset="0"/>
                                    </a:rPr>
                                  </m:ctrlPr>
                                </m:sSubPr>
                                <m:e>
                                  <m:r>
                                    <a:rPr lang="en-US" i="1">
                                      <a:latin typeface="Cambria Math" panose="02040503050406030204" pitchFamily="18" charset="0"/>
                                    </a:rPr>
                                    <m:t>𝜓</m:t>
                                  </m:r>
                                </m:e>
                                <m:sub>
                                  <m:r>
                                    <a:rPr lang="en-US" i="1">
                                      <a:latin typeface="Cambria Math" panose="02040503050406030204" pitchFamily="18" charset="0"/>
                                    </a:rPr>
                                    <m:t>𝑑</m:t>
                                  </m:r>
                                </m:sub>
                              </m:sSub>
                            </m:e>
                          </m:mr>
                        </m:m>
                      </m:e>
                    </m:d>
                  </m:oMath>
                </a14:m>
                <a:endParaRPr lang="en-NL" dirty="0"/>
              </a:p>
              <a:p>
                <a:endParaRPr lang="en-NL" dirty="0"/>
              </a:p>
            </p:txBody>
          </p:sp>
        </mc:Choice>
        <mc:Fallback xmlns="">
          <p:sp>
            <p:nvSpPr>
              <p:cNvPr id="5" name="TextBox 4">
                <a:extLst>
                  <a:ext uri="{FF2B5EF4-FFF2-40B4-BE49-F238E27FC236}">
                    <a16:creationId xmlns:a16="http://schemas.microsoft.com/office/drawing/2014/main" id="{C296B5F7-5063-7241-88F5-B9B788C0B254}"/>
                  </a:ext>
                </a:extLst>
              </p:cNvPr>
              <p:cNvSpPr txBox="1">
                <a:spLocks noRot="1" noChangeAspect="1" noMove="1" noResize="1" noEditPoints="1" noAdjustHandles="1" noChangeArrowheads="1" noChangeShapeType="1" noTextEdit="1"/>
              </p:cNvSpPr>
              <p:nvPr/>
            </p:nvSpPr>
            <p:spPr>
              <a:xfrm>
                <a:off x="8884421" y="4175255"/>
                <a:ext cx="3032177" cy="889924"/>
              </a:xfrm>
              <a:prstGeom prst="rect">
                <a:avLst/>
              </a:prstGeom>
              <a:blipFill>
                <a:blip r:embed="rId5"/>
                <a:stretch>
                  <a:fillRect l="-830"/>
                </a:stretch>
              </a:blipFill>
              <a:ln w="12700">
                <a:solidFill>
                  <a:schemeClr val="tx1"/>
                </a:solidFill>
              </a:ln>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E967903-0C69-8D4E-BBA1-7F573B2954F4}"/>
                  </a:ext>
                </a:extLst>
              </p:cNvPr>
              <p:cNvSpPr txBox="1"/>
              <p:nvPr/>
            </p:nvSpPr>
            <p:spPr>
              <a:xfrm>
                <a:off x="8984002" y="5633445"/>
                <a:ext cx="2975238" cy="1137940"/>
              </a:xfrm>
              <a:prstGeom prst="rect">
                <a:avLst/>
              </a:prstGeom>
              <a:noFill/>
              <a:ln w="12700">
                <a:solidFill>
                  <a:schemeClr val="tx1"/>
                </a:solidFill>
              </a:ln>
            </p:spPr>
            <p:txBody>
              <a:bodyPr wrap="none" rtlCol="0">
                <a:spAutoFit/>
              </a:bodyPr>
              <a:lstStyle/>
              <a:p>
                <a:r>
                  <a:rPr lang="en-NL" sz="1600" dirty="0"/>
                  <a:t>Note triplet spinors: </a:t>
                </a:r>
                <a14:m>
                  <m:oMath xmlns:m="http://schemas.openxmlformats.org/officeDocument/2006/math">
                    <m:r>
                      <m:rPr>
                        <m:sty m:val="p"/>
                      </m:rPr>
                      <a:rPr lang="en-US" b="0" i="0" smtClean="0">
                        <a:latin typeface="Cambria Math" panose="02040503050406030204" pitchFamily="18" charset="0"/>
                      </a:rPr>
                      <m:t>Φ</m:t>
                    </m:r>
                    <m:r>
                      <a:rPr lang="en-US" b="0" i="1" smtClean="0">
                        <a:latin typeface="Cambria Math" panose="02040503050406030204" pitchFamily="18" charset="0"/>
                      </a:rPr>
                      <m:t>=</m:t>
                    </m:r>
                    <m:d>
                      <m:dPr>
                        <m:ctrlPr>
                          <a:rPr lang="en-US" b="0" i="1" smtClean="0">
                            <a:latin typeface="Cambria Math" panose="02040503050406030204" pitchFamily="18" charset="0"/>
                          </a:rPr>
                        </m:ctrlPr>
                      </m:dPr>
                      <m:e>
                        <m:m>
                          <m:mPr>
                            <m:mcs>
                              <m:mc>
                                <m:mcPr>
                                  <m:count m:val="1"/>
                                  <m:mcJc m:val="center"/>
                                </m:mcPr>
                              </m:mc>
                            </m:mcs>
                            <m:ctrlPr>
                              <a:rPr lang="en-US" i="1">
                                <a:latin typeface="Cambria Math" panose="02040503050406030204" pitchFamily="18" charset="0"/>
                              </a:rPr>
                            </m:ctrlPr>
                          </m:mPr>
                          <m:mr>
                            <m:e>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𝜓</m:t>
                                  </m:r>
                                </m:e>
                                <m:sub>
                                  <m:r>
                                    <a:rPr lang="en-US" b="0" i="1" smtClean="0">
                                      <a:solidFill>
                                        <a:srgbClr val="FF0000"/>
                                      </a:solidFill>
                                      <a:latin typeface="Cambria Math" panose="02040503050406030204" pitchFamily="18" charset="0"/>
                                    </a:rPr>
                                    <m:t>𝑟</m:t>
                                  </m:r>
                                </m:sub>
                              </m:sSub>
                            </m:e>
                          </m:mr>
                          <m:mr>
                            <m:e>
                              <m:eqArr>
                                <m:eqArrPr>
                                  <m:ctrlPr>
                                    <a:rPr lang="en-US" i="1">
                                      <a:latin typeface="Cambria Math" panose="02040503050406030204" pitchFamily="18" charset="0"/>
                                    </a:rPr>
                                  </m:ctrlPr>
                                </m:eqArrPr>
                                <m:e>
                                  <m:sSub>
                                    <m:sSubPr>
                                      <m:ctrlPr>
                                        <a:rPr lang="en-US" i="1" smtClean="0">
                                          <a:solidFill>
                                            <a:srgbClr val="047B06"/>
                                          </a:solidFill>
                                          <a:latin typeface="Cambria Math" panose="02040503050406030204" pitchFamily="18" charset="0"/>
                                        </a:rPr>
                                      </m:ctrlPr>
                                    </m:sSubPr>
                                    <m:e>
                                      <m:r>
                                        <a:rPr lang="en-US" i="1">
                                          <a:solidFill>
                                            <a:srgbClr val="047B06"/>
                                          </a:solidFill>
                                          <a:latin typeface="Cambria Math" panose="02040503050406030204" pitchFamily="18" charset="0"/>
                                        </a:rPr>
                                        <m:t>𝜓</m:t>
                                      </m:r>
                                    </m:e>
                                    <m:sub>
                                      <m:r>
                                        <a:rPr lang="en-US" b="0" i="1" smtClean="0">
                                          <a:solidFill>
                                            <a:srgbClr val="047B06"/>
                                          </a:solidFill>
                                          <a:latin typeface="Cambria Math" panose="02040503050406030204" pitchFamily="18" charset="0"/>
                                        </a:rPr>
                                        <m:t>𝑔</m:t>
                                      </m:r>
                                    </m:sub>
                                  </m:sSub>
                                </m:e>
                                <m:e>
                                  <m:sSub>
                                    <m:sSubPr>
                                      <m:ctrlPr>
                                        <a:rPr lang="en-US" b="0" i="1" smtClean="0">
                                          <a:solidFill>
                                            <a:srgbClr val="0432FF"/>
                                          </a:solidFill>
                                          <a:latin typeface="Cambria Math" panose="02040503050406030204" pitchFamily="18" charset="0"/>
                                        </a:rPr>
                                      </m:ctrlPr>
                                    </m:sSubPr>
                                    <m:e>
                                      <m:r>
                                        <a:rPr lang="en-US" b="0" i="1" smtClean="0">
                                          <a:solidFill>
                                            <a:srgbClr val="0432FF"/>
                                          </a:solidFill>
                                          <a:latin typeface="Cambria Math" panose="02040503050406030204" pitchFamily="18" charset="0"/>
                                        </a:rPr>
                                        <m:t>𝜓</m:t>
                                      </m:r>
                                    </m:e>
                                    <m:sub>
                                      <m:r>
                                        <a:rPr lang="en-US" b="0" i="1" smtClean="0">
                                          <a:solidFill>
                                            <a:srgbClr val="0432FF"/>
                                          </a:solidFill>
                                          <a:latin typeface="Cambria Math" panose="02040503050406030204" pitchFamily="18" charset="0"/>
                                        </a:rPr>
                                        <m:t>𝑏</m:t>
                                      </m:r>
                                    </m:sub>
                                  </m:sSub>
                                </m:e>
                              </m:eqArr>
                            </m:e>
                          </m:mr>
                        </m:m>
                      </m:e>
                    </m:d>
                  </m:oMath>
                </a14:m>
                <a:endParaRPr lang="en-NL" dirty="0"/>
              </a:p>
              <a:p>
                <a:r>
                  <a:rPr lang="en-NL" sz="1000" dirty="0"/>
                  <a:t>  </a:t>
                </a:r>
              </a:p>
            </p:txBody>
          </p:sp>
        </mc:Choice>
        <mc:Fallback xmlns="">
          <p:sp>
            <p:nvSpPr>
              <p:cNvPr id="6" name="TextBox 5">
                <a:extLst>
                  <a:ext uri="{FF2B5EF4-FFF2-40B4-BE49-F238E27FC236}">
                    <a16:creationId xmlns:a16="http://schemas.microsoft.com/office/drawing/2014/main" id="{6E967903-0C69-8D4E-BBA1-7F573B2954F4}"/>
                  </a:ext>
                </a:extLst>
              </p:cNvPr>
              <p:cNvSpPr txBox="1">
                <a:spLocks noRot="1" noChangeAspect="1" noMove="1" noResize="1" noEditPoints="1" noAdjustHandles="1" noChangeArrowheads="1" noChangeShapeType="1" noTextEdit="1"/>
              </p:cNvSpPr>
              <p:nvPr/>
            </p:nvSpPr>
            <p:spPr>
              <a:xfrm>
                <a:off x="8984002" y="5633445"/>
                <a:ext cx="2975238" cy="1137940"/>
              </a:xfrm>
              <a:prstGeom prst="rect">
                <a:avLst/>
              </a:prstGeom>
              <a:blipFill>
                <a:blip r:embed="rId6"/>
                <a:stretch>
                  <a:fillRect l="-1271"/>
                </a:stretch>
              </a:blipFill>
              <a:ln w="12700">
                <a:solidFill>
                  <a:schemeClr val="tx1"/>
                </a:solidFill>
              </a:ln>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0BF70D56-B7D8-0340-BE21-05E47A6FE093}"/>
                  </a:ext>
                </a:extLst>
              </p:cNvPr>
              <p:cNvSpPr/>
              <p:nvPr/>
            </p:nvSpPr>
            <p:spPr>
              <a:xfrm>
                <a:off x="8984002" y="4620217"/>
                <a:ext cx="1905009" cy="369332"/>
              </a:xfrm>
              <a:prstGeom prst="rect">
                <a:avLst/>
              </a:prstGeom>
            </p:spPr>
            <p:txBody>
              <a:bodyPr wrap="none">
                <a:spAutoFit/>
              </a:bodyPr>
              <a:lstStyle/>
              <a:p>
                <a:r>
                  <a:rPr lang="en-GB" sz="1600" dirty="0"/>
                  <a:t>with</a:t>
                </a:r>
                <a:r>
                  <a:rPr lang="en-GB"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𝜓</m:t>
                        </m:r>
                      </m:e>
                      <m:sub>
                        <m:r>
                          <a:rPr lang="en-US" b="0" i="1" smtClean="0">
                            <a:latin typeface="Cambria Math" panose="02040503050406030204" pitchFamily="18" charset="0"/>
                          </a:rPr>
                          <m:t>𝑢</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𝜓</m:t>
                        </m:r>
                      </m:e>
                      <m:sub>
                        <m:r>
                          <a:rPr lang="en-US" b="0" i="1" smtClean="0">
                            <a:latin typeface="Cambria Math" panose="02040503050406030204" pitchFamily="18" charset="0"/>
                          </a:rPr>
                          <m:t>𝑑</m:t>
                        </m:r>
                      </m:sub>
                    </m:sSub>
                  </m:oMath>
                </a14:m>
                <a:r>
                  <a:rPr lang="en-NL" dirty="0"/>
                  <a:t> </a:t>
                </a:r>
                <a:r>
                  <a:rPr lang="en-NL" sz="1600" dirty="0"/>
                  <a:t>spinors</a:t>
                </a:r>
              </a:p>
            </p:txBody>
          </p:sp>
        </mc:Choice>
        <mc:Fallback xmlns="">
          <p:sp>
            <p:nvSpPr>
              <p:cNvPr id="7" name="Rectangle 6">
                <a:extLst>
                  <a:ext uri="{FF2B5EF4-FFF2-40B4-BE49-F238E27FC236}">
                    <a16:creationId xmlns:a16="http://schemas.microsoft.com/office/drawing/2014/main" id="{0BF70D56-B7D8-0340-BE21-05E47A6FE093}"/>
                  </a:ext>
                </a:extLst>
              </p:cNvPr>
              <p:cNvSpPr>
                <a:spLocks noRot="1" noChangeAspect="1" noMove="1" noResize="1" noEditPoints="1" noAdjustHandles="1" noChangeArrowheads="1" noChangeShapeType="1" noTextEdit="1"/>
              </p:cNvSpPr>
              <p:nvPr/>
            </p:nvSpPr>
            <p:spPr>
              <a:xfrm>
                <a:off x="8984002" y="4620217"/>
                <a:ext cx="1905009" cy="369332"/>
              </a:xfrm>
              <a:prstGeom prst="rect">
                <a:avLst/>
              </a:prstGeom>
              <a:blipFill>
                <a:blip r:embed="rId7"/>
                <a:stretch>
                  <a:fillRect l="-1987" r="-662" b="-16667"/>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0C2D0FF8-B1E2-7B4A-85BB-FCAB47180CB0}"/>
                  </a:ext>
                </a:extLst>
              </p:cNvPr>
              <p:cNvSpPr/>
              <p:nvPr/>
            </p:nvSpPr>
            <p:spPr>
              <a:xfrm>
                <a:off x="9085613" y="6275878"/>
                <a:ext cx="1873141" cy="391902"/>
              </a:xfrm>
              <a:prstGeom prst="rect">
                <a:avLst/>
              </a:prstGeom>
            </p:spPr>
            <p:txBody>
              <a:bodyPr wrap="none">
                <a:spAutoFit/>
              </a:bodyPr>
              <a:lstStyle/>
              <a:p>
                <a:r>
                  <a:rPr lang="en-GB" dirty="0"/>
                  <a:t> </a:t>
                </a:r>
                <a14:m>
                  <m:oMath xmlns:m="http://schemas.openxmlformats.org/officeDocument/2006/math">
                    <m:sSub>
                      <m:sSubPr>
                        <m:ctrlPr>
                          <a:rPr lang="en-US" i="1" smtClean="0">
                            <a:solidFill>
                              <a:srgbClr val="FF0000"/>
                            </a:solidFill>
                            <a:latin typeface="Cambria Math" panose="02040503050406030204" pitchFamily="18" charset="0"/>
                          </a:rPr>
                        </m:ctrlPr>
                      </m:sSubPr>
                      <m:e>
                        <m:r>
                          <a:rPr lang="en-US" i="1">
                            <a:solidFill>
                              <a:srgbClr val="FF0000"/>
                            </a:solidFill>
                            <a:latin typeface="Cambria Math" panose="02040503050406030204" pitchFamily="18" charset="0"/>
                          </a:rPr>
                          <m:t>𝜓</m:t>
                        </m:r>
                      </m:e>
                      <m:sub>
                        <m:r>
                          <a:rPr lang="en-US" b="0" i="1" smtClean="0">
                            <a:solidFill>
                              <a:srgbClr val="FF0000"/>
                            </a:solidFill>
                            <a:latin typeface="Cambria Math" panose="02040503050406030204" pitchFamily="18" charset="0"/>
                          </a:rPr>
                          <m:t>𝑟</m:t>
                        </m:r>
                      </m:sub>
                    </m:sSub>
                    <m:r>
                      <a:rPr lang="en-US" i="1">
                        <a:latin typeface="Cambria Math" panose="02040503050406030204" pitchFamily="18" charset="0"/>
                      </a:rPr>
                      <m:t>, </m:t>
                    </m:r>
                    <m:sSub>
                      <m:sSubPr>
                        <m:ctrlPr>
                          <a:rPr lang="en-US" i="1" smtClean="0">
                            <a:solidFill>
                              <a:srgbClr val="047B06"/>
                            </a:solidFill>
                            <a:latin typeface="Cambria Math" panose="02040503050406030204" pitchFamily="18" charset="0"/>
                          </a:rPr>
                        </m:ctrlPr>
                      </m:sSubPr>
                      <m:e>
                        <m:r>
                          <a:rPr lang="en-US" i="1">
                            <a:solidFill>
                              <a:srgbClr val="047B06"/>
                            </a:solidFill>
                            <a:latin typeface="Cambria Math" panose="02040503050406030204" pitchFamily="18" charset="0"/>
                          </a:rPr>
                          <m:t>𝜓</m:t>
                        </m:r>
                      </m:e>
                      <m:sub>
                        <m:r>
                          <a:rPr lang="en-US" b="0" i="1" smtClean="0">
                            <a:solidFill>
                              <a:srgbClr val="047B06"/>
                            </a:solidFill>
                            <a:latin typeface="Cambria Math" panose="02040503050406030204" pitchFamily="18" charset="0"/>
                          </a:rPr>
                          <m:t>𝑔</m:t>
                        </m:r>
                      </m:sub>
                    </m:sSub>
                    <m:r>
                      <a:rPr lang="en-US" b="0" i="1" smtClean="0">
                        <a:latin typeface="Cambria Math" panose="02040503050406030204" pitchFamily="18" charset="0"/>
                      </a:rPr>
                      <m:t>, </m:t>
                    </m:r>
                    <m:sSub>
                      <m:sSubPr>
                        <m:ctrlPr>
                          <a:rPr lang="en-US" b="0" i="1" smtClean="0">
                            <a:solidFill>
                              <a:srgbClr val="0432FF"/>
                            </a:solidFill>
                            <a:latin typeface="Cambria Math" panose="02040503050406030204" pitchFamily="18" charset="0"/>
                          </a:rPr>
                        </m:ctrlPr>
                      </m:sSubPr>
                      <m:e>
                        <m:r>
                          <a:rPr lang="en-US" b="0" i="1" smtClean="0">
                            <a:solidFill>
                              <a:srgbClr val="0432FF"/>
                            </a:solidFill>
                            <a:latin typeface="Cambria Math" panose="02040503050406030204" pitchFamily="18" charset="0"/>
                          </a:rPr>
                          <m:t>𝜓</m:t>
                        </m:r>
                      </m:e>
                      <m:sub>
                        <m:r>
                          <a:rPr lang="en-US" b="0" i="1" smtClean="0">
                            <a:solidFill>
                              <a:srgbClr val="0432FF"/>
                            </a:solidFill>
                            <a:latin typeface="Cambria Math" panose="02040503050406030204" pitchFamily="18" charset="0"/>
                          </a:rPr>
                          <m:t>𝑏</m:t>
                        </m:r>
                      </m:sub>
                    </m:sSub>
                  </m:oMath>
                </a14:m>
                <a:r>
                  <a:rPr lang="en-NL" dirty="0">
                    <a:solidFill>
                      <a:srgbClr val="0432FF"/>
                    </a:solidFill>
                  </a:rPr>
                  <a:t> </a:t>
                </a:r>
                <a:r>
                  <a:rPr lang="en-NL" sz="1600" dirty="0"/>
                  <a:t>spinors</a:t>
                </a:r>
              </a:p>
            </p:txBody>
          </p:sp>
        </mc:Choice>
        <mc:Fallback xmlns="">
          <p:sp>
            <p:nvSpPr>
              <p:cNvPr id="8" name="Rectangle 7">
                <a:extLst>
                  <a:ext uri="{FF2B5EF4-FFF2-40B4-BE49-F238E27FC236}">
                    <a16:creationId xmlns:a16="http://schemas.microsoft.com/office/drawing/2014/main" id="{0C2D0FF8-B1E2-7B4A-85BB-FCAB47180CB0}"/>
                  </a:ext>
                </a:extLst>
              </p:cNvPr>
              <p:cNvSpPr>
                <a:spLocks noRot="1" noChangeAspect="1" noMove="1" noResize="1" noEditPoints="1" noAdjustHandles="1" noChangeArrowheads="1" noChangeShapeType="1" noTextEdit="1"/>
              </p:cNvSpPr>
              <p:nvPr/>
            </p:nvSpPr>
            <p:spPr>
              <a:xfrm>
                <a:off x="9085613" y="6275878"/>
                <a:ext cx="1873141" cy="391902"/>
              </a:xfrm>
              <a:prstGeom prst="rect">
                <a:avLst/>
              </a:prstGeom>
              <a:blipFill>
                <a:blip r:embed="rId8"/>
                <a:stretch>
                  <a:fillRect r="-671" b="-9375"/>
                </a:stretch>
              </a:blipFill>
            </p:spPr>
            <p:txBody>
              <a:bodyPr/>
              <a:lstStyle/>
              <a:p>
                <a:r>
                  <a:rPr lang="en-NL">
                    <a:noFill/>
                  </a:rPr>
                  <a:t> </a:t>
                </a:r>
              </a:p>
            </p:txBody>
          </p:sp>
        </mc:Fallback>
      </mc:AlternateContent>
      <p:sp>
        <p:nvSpPr>
          <p:cNvPr id="9" name="Rectangle 8">
            <a:extLst>
              <a:ext uri="{FF2B5EF4-FFF2-40B4-BE49-F238E27FC236}">
                <a16:creationId xmlns:a16="http://schemas.microsoft.com/office/drawing/2014/main" id="{66C4D9E5-4F11-924C-9FFF-6D86EA283239}"/>
              </a:ext>
            </a:extLst>
          </p:cNvPr>
          <p:cNvSpPr/>
          <p:nvPr/>
        </p:nvSpPr>
        <p:spPr>
          <a:xfrm>
            <a:off x="9136815" y="151511"/>
            <a:ext cx="2790508" cy="369332"/>
          </a:xfrm>
          <a:prstGeom prst="rect">
            <a:avLst/>
          </a:prstGeom>
          <a:solidFill>
            <a:schemeClr val="bg1"/>
          </a:solidFill>
          <a:ln w="12700">
            <a:solidFill>
              <a:schemeClr val="tx1"/>
            </a:solidFill>
          </a:ln>
        </p:spPr>
        <p:txBody>
          <a:bodyPr wrap="none">
            <a:spAutoFit/>
          </a:bodyPr>
          <a:lstStyle/>
          <a:p>
            <a:r>
              <a:rPr lang="en-US" dirty="0"/>
              <a:t>Griffiths §10.3, §10.4, §10.5</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C1043F18-047D-756A-C04C-DD2F1503AE09}"/>
                  </a:ext>
                </a:extLst>
              </p:cNvPr>
              <p:cNvSpPr txBox="1"/>
              <p:nvPr/>
            </p:nvSpPr>
            <p:spPr>
              <a:xfrm>
                <a:off x="1196763" y="3228899"/>
                <a:ext cx="2343398" cy="3190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i="1" smtClean="0">
                              <a:solidFill>
                                <a:schemeClr val="tx1"/>
                              </a:solidFill>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e>
                            <m:sub>
                              <m:r>
                                <a:rPr lang="en-US" b="0" i="1" smtClean="0">
                                  <a:latin typeface="Cambria Math" panose="02040503050406030204" pitchFamily="18" charset="0"/>
                                </a:rPr>
                                <m:t>𝜇</m:t>
                              </m:r>
                            </m:sub>
                          </m:sSub>
                          <m:r>
                            <a:rPr lang="en-US" i="1">
                              <a:latin typeface="Cambria Math"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𝜇</m:t>
                              </m:r>
                            </m:sub>
                          </m:sSub>
                          <m:r>
                            <a:rPr lang="en-US" i="1">
                              <a:latin typeface="Cambria Math"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e>
                            <m:sub>
                              <m:r>
                                <a:rPr lang="en-US" b="0" i="1" smtClean="0">
                                  <a:latin typeface="Cambria Math" panose="02040503050406030204" pitchFamily="18" charset="0"/>
                                </a:rPr>
                                <m:t>𝜇</m:t>
                              </m:r>
                            </m:sub>
                          </m:sSub>
                          <m:r>
                            <a:rPr lang="en-US" i="1">
                              <a:latin typeface="Cambria Math" charset="0"/>
                            </a:rPr>
                            <m:t>+</m:t>
                          </m:r>
                          <m:r>
                            <a:rPr lang="en-US" i="1">
                              <a:latin typeface="Cambria Math" charset="0"/>
                            </a:rPr>
                            <m:t>𝑖𝑞</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𝜇</m:t>
                              </m:r>
                            </m:sub>
                          </m:sSub>
                        </m:e>
                      </m:d>
                    </m:oMath>
                  </m:oMathPara>
                </a14:m>
                <a:endParaRPr lang="en-US" dirty="0"/>
              </a:p>
            </p:txBody>
          </p:sp>
        </mc:Choice>
        <mc:Fallback xmlns="">
          <p:sp>
            <p:nvSpPr>
              <p:cNvPr id="10" name="TextBox 9">
                <a:extLst>
                  <a:ext uri="{FF2B5EF4-FFF2-40B4-BE49-F238E27FC236}">
                    <a16:creationId xmlns:a16="http://schemas.microsoft.com/office/drawing/2014/main" id="{C1043F18-047D-756A-C04C-DD2F1503AE09}"/>
                  </a:ext>
                </a:extLst>
              </p:cNvPr>
              <p:cNvSpPr txBox="1">
                <a:spLocks noRot="1" noChangeAspect="1" noMove="1" noResize="1" noEditPoints="1" noAdjustHandles="1" noChangeArrowheads="1" noChangeShapeType="1" noTextEdit="1"/>
              </p:cNvSpPr>
              <p:nvPr/>
            </p:nvSpPr>
            <p:spPr>
              <a:xfrm>
                <a:off x="1196763" y="3228899"/>
                <a:ext cx="2343398" cy="319062"/>
              </a:xfrm>
              <a:prstGeom prst="rect">
                <a:avLst/>
              </a:prstGeom>
              <a:blipFill>
                <a:blip r:embed="rId9"/>
                <a:stretch>
                  <a:fillRect b="-23077"/>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C732F895-002B-2214-0636-E719E7C50BF9}"/>
                  </a:ext>
                </a:extLst>
              </p:cNvPr>
              <p:cNvSpPr txBox="1"/>
              <p:nvPr/>
            </p:nvSpPr>
            <p:spPr>
              <a:xfrm>
                <a:off x="297255" y="4858341"/>
                <a:ext cx="2860527" cy="319062"/>
              </a:xfrm>
              <a:prstGeom prst="rect">
                <a:avLst/>
              </a:prstGeom>
              <a:noFill/>
            </p:spPr>
            <p:txBody>
              <a:bodyPr wrap="none" lIns="0" tIns="0" rIns="0" bIns="0" rtlCol="0">
                <a:spAutoFit/>
              </a:bodyPr>
              <a:lstStyle/>
              <a:p>
                <a14:m>
                  <m:oMath xmlns:m="http://schemas.openxmlformats.org/officeDocument/2006/math">
                    <m:d>
                      <m:dPr>
                        <m:ctrlPr>
                          <a:rPr lang="en-US" b="0" i="1" smtClean="0">
                            <a:solidFill>
                              <a:schemeClr val="tx1"/>
                            </a:solidFill>
                            <a:latin typeface="Cambria Math" panose="02040503050406030204" pitchFamily="18" charset="0"/>
                          </a:rPr>
                        </m:ctrlPr>
                      </m:dPr>
                      <m:e>
                        <m:r>
                          <a:rPr lang="en-US" i="1">
                            <a:latin typeface="Cambria Math" charset="0"/>
                          </a:rPr>
                          <m:t>𝐼</m:t>
                        </m:r>
                        <m:sSub>
                          <m:sSubPr>
                            <m:ctrlPr>
                              <a:rPr lang="en-US" i="1">
                                <a:latin typeface="Cambria Math" panose="02040503050406030204" pitchFamily="18" charset="0"/>
                              </a:rPr>
                            </m:ctrlPr>
                          </m:sSubPr>
                          <m:e>
                            <m:r>
                              <a:rPr lang="en-US" i="1">
                                <a:latin typeface="Cambria Math" charset="0"/>
                              </a:rPr>
                              <m:t>𝜕</m:t>
                            </m:r>
                          </m:e>
                          <m:sub>
                            <m:r>
                              <a:rPr lang="en-US" i="1">
                                <a:latin typeface="Cambria Math" charset="0"/>
                              </a:rPr>
                              <m:t>𝜇</m:t>
                            </m:r>
                          </m:sub>
                        </m:sSub>
                        <m:r>
                          <a:rPr lang="en-US" i="1">
                            <a:latin typeface="Cambria Math" charset="0"/>
                          </a:rPr>
                          <m:t>→</m:t>
                        </m:r>
                        <m:sSub>
                          <m:sSubPr>
                            <m:ctrlPr>
                              <a:rPr lang="en-US" i="1">
                                <a:latin typeface="Cambria Math" panose="02040503050406030204" pitchFamily="18" charset="0"/>
                              </a:rPr>
                            </m:ctrlPr>
                          </m:sSubPr>
                          <m:e>
                            <m:r>
                              <a:rPr lang="en-US" i="1">
                                <a:latin typeface="Cambria Math" charset="0"/>
                              </a:rPr>
                              <m:t>𝐷</m:t>
                            </m:r>
                          </m:e>
                          <m:sub>
                            <m:r>
                              <a:rPr lang="en-US" i="1">
                                <a:latin typeface="Cambria Math" charset="0"/>
                              </a:rPr>
                              <m:t>𝜇</m:t>
                            </m:r>
                          </m:sub>
                        </m:sSub>
                        <m:r>
                          <a:rPr lang="en-US" i="1">
                            <a:latin typeface="Cambria Math" charset="0"/>
                          </a:rPr>
                          <m:t>=</m:t>
                        </m:r>
                        <m:r>
                          <a:rPr lang="en-US" i="1">
                            <a:latin typeface="Cambria Math" charset="0"/>
                          </a:rPr>
                          <m:t>𝐼</m:t>
                        </m:r>
                        <m:sSub>
                          <m:sSubPr>
                            <m:ctrlPr>
                              <a:rPr lang="en-US" i="1">
                                <a:latin typeface="Cambria Math" panose="02040503050406030204" pitchFamily="18" charset="0"/>
                              </a:rPr>
                            </m:ctrlPr>
                          </m:sSubPr>
                          <m:e>
                            <m:r>
                              <a:rPr lang="en-US" i="1">
                                <a:latin typeface="Cambria Math" charset="0"/>
                              </a:rPr>
                              <m:t>𝜕</m:t>
                            </m:r>
                          </m:e>
                          <m:sub>
                            <m:r>
                              <a:rPr lang="en-US" i="1">
                                <a:latin typeface="Cambria Math" charset="0"/>
                              </a:rPr>
                              <m:t>𝜇</m:t>
                            </m:r>
                          </m:sub>
                        </m:sSub>
                        <m:r>
                          <a:rPr lang="en-US" i="1">
                            <a:latin typeface="Cambria Math" charset="0"/>
                          </a:rPr>
                          <m:t>+</m:t>
                        </m:r>
                        <m:r>
                          <a:rPr lang="en-US" i="1">
                            <a:latin typeface="Cambria Math" charset="0"/>
                          </a:rPr>
                          <m:t>𝑖𝑔</m:t>
                        </m:r>
                        <m:sSub>
                          <m:sSubPr>
                            <m:ctrlPr>
                              <a:rPr lang="en-US" i="1">
                                <a:latin typeface="Cambria Math" panose="02040503050406030204" pitchFamily="18" charset="0"/>
                              </a:rPr>
                            </m:ctrlPr>
                          </m:sSubPr>
                          <m:e>
                            <m:r>
                              <a:rPr lang="en-US" i="1">
                                <a:latin typeface="Cambria Math" charset="0"/>
                              </a:rPr>
                              <m:t>𝐵</m:t>
                            </m:r>
                          </m:e>
                          <m:sub>
                            <m:r>
                              <a:rPr lang="en-US" i="1">
                                <a:latin typeface="Cambria Math" charset="0"/>
                              </a:rPr>
                              <m:t>𝜇</m:t>
                            </m:r>
                          </m:sub>
                        </m:sSub>
                      </m:e>
                    </m:d>
                  </m:oMath>
                </a14:m>
                <a:r>
                  <a:rPr lang="en-US" dirty="0">
                    <a:solidFill>
                      <a:schemeClr val="tx1"/>
                    </a:solidFill>
                  </a:rPr>
                  <a:t>    ;</a:t>
                </a:r>
              </a:p>
            </p:txBody>
          </p:sp>
        </mc:Choice>
        <mc:Fallback xmlns="">
          <p:sp>
            <p:nvSpPr>
              <p:cNvPr id="12" name="TextBox 11">
                <a:extLst>
                  <a:ext uri="{FF2B5EF4-FFF2-40B4-BE49-F238E27FC236}">
                    <a16:creationId xmlns:a16="http://schemas.microsoft.com/office/drawing/2014/main" id="{C732F895-002B-2214-0636-E719E7C50BF9}"/>
                  </a:ext>
                </a:extLst>
              </p:cNvPr>
              <p:cNvSpPr txBox="1">
                <a:spLocks noRot="1" noChangeAspect="1" noMove="1" noResize="1" noEditPoints="1" noAdjustHandles="1" noChangeArrowheads="1" noChangeShapeType="1" noTextEdit="1"/>
              </p:cNvSpPr>
              <p:nvPr/>
            </p:nvSpPr>
            <p:spPr>
              <a:xfrm>
                <a:off x="297255" y="4858341"/>
                <a:ext cx="2860527" cy="319062"/>
              </a:xfrm>
              <a:prstGeom prst="rect">
                <a:avLst/>
              </a:prstGeom>
              <a:blipFill>
                <a:blip r:embed="rId10"/>
                <a:stretch>
                  <a:fillRect t="-15385" r="-442" b="-38462"/>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A6C6965-7DE4-6E38-A522-9F122E379A00}"/>
                  </a:ext>
                </a:extLst>
              </p:cNvPr>
              <p:cNvSpPr txBox="1"/>
              <p:nvPr/>
            </p:nvSpPr>
            <p:spPr>
              <a:xfrm>
                <a:off x="1203238" y="6299790"/>
                <a:ext cx="2616037" cy="3190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b="0" i="1" smtClean="0">
                              <a:solidFill>
                                <a:schemeClr val="tx1"/>
                              </a:solidFill>
                              <a:latin typeface="Cambria Math" panose="02040503050406030204" pitchFamily="18" charset="0"/>
                            </a:rPr>
                          </m:ctrlPr>
                        </m:dPr>
                        <m:e>
                          <m:r>
                            <a:rPr lang="en-US" i="1">
                              <a:latin typeface="Cambria Math" charset="0"/>
                            </a:rPr>
                            <m:t>𝐼</m:t>
                          </m:r>
                          <m:sSub>
                            <m:sSubPr>
                              <m:ctrlPr>
                                <a:rPr lang="en-US" i="1">
                                  <a:latin typeface="Cambria Math" panose="02040503050406030204" pitchFamily="18" charset="0"/>
                                </a:rPr>
                              </m:ctrlPr>
                            </m:sSubPr>
                            <m:e>
                              <m:r>
                                <a:rPr lang="en-US" i="1">
                                  <a:latin typeface="Cambria Math" charset="0"/>
                                </a:rPr>
                                <m:t>𝜕</m:t>
                              </m:r>
                            </m:e>
                            <m:sub>
                              <m:r>
                                <a:rPr lang="en-US" i="1">
                                  <a:latin typeface="Cambria Math" charset="0"/>
                                </a:rPr>
                                <m:t>𝜇</m:t>
                              </m:r>
                            </m:sub>
                          </m:sSub>
                          <m:r>
                            <a:rPr lang="en-US" i="1">
                              <a:latin typeface="Cambria Math" charset="0"/>
                            </a:rPr>
                            <m:t>→</m:t>
                          </m:r>
                          <m:sSub>
                            <m:sSubPr>
                              <m:ctrlPr>
                                <a:rPr lang="en-US" i="1">
                                  <a:latin typeface="Cambria Math" panose="02040503050406030204" pitchFamily="18" charset="0"/>
                                </a:rPr>
                              </m:ctrlPr>
                            </m:sSubPr>
                            <m:e>
                              <m:r>
                                <a:rPr lang="en-US" i="1">
                                  <a:latin typeface="Cambria Math" charset="0"/>
                                </a:rPr>
                                <m:t>𝐷</m:t>
                              </m:r>
                            </m:e>
                            <m:sub>
                              <m:r>
                                <a:rPr lang="en-US" i="1">
                                  <a:latin typeface="Cambria Math" charset="0"/>
                                </a:rPr>
                                <m:t>𝜇</m:t>
                              </m:r>
                            </m:sub>
                          </m:sSub>
                          <m:r>
                            <a:rPr lang="en-US" i="1">
                              <a:latin typeface="Cambria Math" charset="0"/>
                            </a:rPr>
                            <m:t>=</m:t>
                          </m:r>
                          <m:r>
                            <a:rPr lang="en-US" i="1">
                              <a:latin typeface="Cambria Math" charset="0"/>
                            </a:rPr>
                            <m:t>𝐼</m:t>
                          </m:r>
                          <m:sSub>
                            <m:sSubPr>
                              <m:ctrlPr>
                                <a:rPr lang="en-US" i="1">
                                  <a:latin typeface="Cambria Math" panose="02040503050406030204" pitchFamily="18" charset="0"/>
                                </a:rPr>
                              </m:ctrlPr>
                            </m:sSubPr>
                            <m:e>
                              <m:r>
                                <a:rPr lang="en-US" i="1">
                                  <a:latin typeface="Cambria Math" charset="0"/>
                                </a:rPr>
                                <m:t>𝜕</m:t>
                              </m:r>
                            </m:e>
                            <m:sub>
                              <m:r>
                                <a:rPr lang="en-US" i="1">
                                  <a:latin typeface="Cambria Math" charset="0"/>
                                </a:rPr>
                                <m:t>𝜇</m:t>
                              </m:r>
                            </m:sub>
                          </m:sSub>
                          <m:r>
                            <a:rPr lang="en-US" i="1">
                              <a:latin typeface="Cambria Math" charset="0"/>
                            </a:rPr>
                            <m:t>+</m:t>
                          </m:r>
                          <m:r>
                            <a:rPr lang="en-US" i="1">
                              <a:latin typeface="Cambria Math" charset="0"/>
                            </a:rPr>
                            <m:t>𝑖</m:t>
                          </m:r>
                          <m:sSub>
                            <m:sSubPr>
                              <m:ctrlPr>
                                <a:rPr lang="en-US" b="0" i="1" smtClean="0">
                                  <a:latin typeface="Cambria Math" panose="02040503050406030204" pitchFamily="18" charset="0"/>
                                </a:rPr>
                              </m:ctrlPr>
                            </m:sSubPr>
                            <m:e>
                              <m:r>
                                <a:rPr lang="en-US" i="1">
                                  <a:latin typeface="Cambria Math" charset="0"/>
                                </a:rPr>
                                <m:t>𝑔</m:t>
                              </m:r>
                            </m:e>
                            <m:sub>
                              <m:r>
                                <a:rPr lang="en-US" b="0" i="1" smtClean="0">
                                  <a:latin typeface="Cambria Math" panose="02040503050406030204" pitchFamily="18" charset="0"/>
                                </a:rPr>
                                <m:t>𝑠</m:t>
                              </m:r>
                            </m:sub>
                          </m:sSub>
                          <m:sSub>
                            <m:sSubPr>
                              <m:ctrlPr>
                                <a:rPr lang="en-US" i="1">
                                  <a:latin typeface="Cambria Math" panose="02040503050406030204" pitchFamily="18" charset="0"/>
                                </a:rPr>
                              </m:ctrlPr>
                            </m:sSubPr>
                            <m:e>
                              <m:r>
                                <a:rPr lang="en-US" b="0" i="1" smtClean="0">
                                  <a:latin typeface="Cambria Math" panose="02040503050406030204" pitchFamily="18" charset="0"/>
                                </a:rPr>
                                <m:t>𝐶</m:t>
                              </m:r>
                            </m:e>
                            <m:sub>
                              <m:r>
                                <a:rPr lang="en-US" i="1">
                                  <a:latin typeface="Cambria Math" charset="0"/>
                                </a:rPr>
                                <m:t>𝜇</m:t>
                              </m:r>
                            </m:sub>
                          </m:sSub>
                        </m:e>
                      </m:d>
                    </m:oMath>
                  </m:oMathPara>
                </a14:m>
                <a:endParaRPr lang="en-US" dirty="0">
                  <a:solidFill>
                    <a:schemeClr val="tx1"/>
                  </a:solidFill>
                </a:endParaRPr>
              </a:p>
            </p:txBody>
          </p:sp>
        </mc:Choice>
        <mc:Fallback xmlns="">
          <p:sp>
            <p:nvSpPr>
              <p:cNvPr id="13" name="TextBox 12">
                <a:extLst>
                  <a:ext uri="{FF2B5EF4-FFF2-40B4-BE49-F238E27FC236}">
                    <a16:creationId xmlns:a16="http://schemas.microsoft.com/office/drawing/2014/main" id="{2A6C6965-7DE4-6E38-A522-9F122E379A00}"/>
                  </a:ext>
                </a:extLst>
              </p:cNvPr>
              <p:cNvSpPr txBox="1">
                <a:spLocks noRot="1" noChangeAspect="1" noMove="1" noResize="1" noEditPoints="1" noAdjustHandles="1" noChangeArrowheads="1" noChangeShapeType="1" noTextEdit="1"/>
              </p:cNvSpPr>
              <p:nvPr/>
            </p:nvSpPr>
            <p:spPr>
              <a:xfrm>
                <a:off x="1203238" y="6299790"/>
                <a:ext cx="2616037" cy="319062"/>
              </a:xfrm>
              <a:prstGeom prst="rect">
                <a:avLst/>
              </a:prstGeom>
              <a:blipFill>
                <a:blip r:embed="rId11"/>
                <a:stretch>
                  <a:fillRect b="-18519"/>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20FD9E17-2D64-9609-6ED3-3C5E40D0E00B}"/>
                  </a:ext>
                </a:extLst>
              </p:cNvPr>
              <p:cNvSpPr txBox="1"/>
              <p:nvPr/>
            </p:nvSpPr>
            <p:spPr>
              <a:xfrm>
                <a:off x="3209006" y="4775722"/>
                <a:ext cx="4227311" cy="4843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charset="0"/>
                            </a:rPr>
                            <m:t>𝐵</m:t>
                          </m:r>
                        </m:e>
                        <m:sub>
                          <m:r>
                            <a:rPr lang="en-US" sz="1600" b="0" i="1" smtClean="0">
                              <a:solidFill>
                                <a:schemeClr val="tx1"/>
                              </a:solidFill>
                              <a:latin typeface="Cambria Math" charset="0"/>
                            </a:rPr>
                            <m:t>𝜇</m:t>
                          </m:r>
                        </m:sub>
                      </m:sSub>
                      <m:r>
                        <a:rPr lang="en-US" sz="1600" b="0" i="1" smtClean="0">
                          <a:solidFill>
                            <a:schemeClr val="tx1"/>
                          </a:solidFill>
                          <a:latin typeface="Cambria Math" charset="0"/>
                        </a:rPr>
                        <m:t>=</m:t>
                      </m:r>
                      <m:f>
                        <m:fPr>
                          <m:ctrlPr>
                            <a:rPr lang="bg-BG" sz="1600" i="1">
                              <a:solidFill>
                                <a:schemeClr val="tx1"/>
                              </a:solidFill>
                              <a:latin typeface="Cambria Math" panose="02040503050406030204" pitchFamily="18" charset="0"/>
                            </a:rPr>
                          </m:ctrlPr>
                        </m:fPr>
                        <m:num>
                          <m:r>
                            <a:rPr lang="en-US" sz="1600" i="1">
                              <a:solidFill>
                                <a:schemeClr val="tx1"/>
                              </a:solidFill>
                              <a:latin typeface="Cambria Math" charset="0"/>
                            </a:rPr>
                            <m:t>1</m:t>
                          </m:r>
                        </m:num>
                        <m:den>
                          <m:r>
                            <a:rPr lang="en-US" sz="1600" i="1">
                              <a:solidFill>
                                <a:schemeClr val="tx1"/>
                              </a:solidFill>
                              <a:latin typeface="Cambria Math" charset="0"/>
                            </a:rPr>
                            <m:t>2</m:t>
                          </m:r>
                        </m:den>
                      </m:f>
                      <m:acc>
                        <m:accPr>
                          <m:chr m:val="⃗"/>
                          <m:ctrlPr>
                            <a:rPr lang="en-US" sz="1600" i="1">
                              <a:solidFill>
                                <a:schemeClr val="tx1"/>
                              </a:solidFill>
                              <a:latin typeface="Cambria Math" panose="02040503050406030204" pitchFamily="18" charset="0"/>
                            </a:rPr>
                          </m:ctrlPr>
                        </m:accPr>
                        <m:e>
                          <m:r>
                            <a:rPr lang="en-US" sz="1600" i="1">
                              <a:solidFill>
                                <a:schemeClr val="tx1"/>
                              </a:solidFill>
                              <a:latin typeface="Cambria Math" charset="0"/>
                            </a:rPr>
                            <m:t>𝜏</m:t>
                          </m:r>
                        </m:e>
                      </m:acc>
                      <m:r>
                        <a:rPr lang="en-US" sz="1600" i="1">
                          <a:solidFill>
                            <a:schemeClr val="tx1"/>
                          </a:solidFill>
                          <a:latin typeface="Cambria Math" charset="0"/>
                        </a:rPr>
                        <m:t>⋅</m:t>
                      </m:r>
                      <m:sSub>
                        <m:sSubPr>
                          <m:ctrlPr>
                            <a:rPr lang="en-US" sz="1600" i="1">
                              <a:solidFill>
                                <a:schemeClr val="tx1"/>
                              </a:solidFill>
                              <a:latin typeface="Cambria Math" panose="02040503050406030204" pitchFamily="18" charset="0"/>
                            </a:rPr>
                          </m:ctrlPr>
                        </m:sSubPr>
                        <m:e>
                          <m:acc>
                            <m:accPr>
                              <m:chr m:val="⃗"/>
                              <m:ctrlPr>
                                <a:rPr lang="en-US" sz="1600" i="1">
                                  <a:solidFill>
                                    <a:schemeClr val="tx1"/>
                                  </a:solidFill>
                                  <a:latin typeface="Cambria Math" panose="02040503050406030204" pitchFamily="18" charset="0"/>
                                </a:rPr>
                              </m:ctrlPr>
                            </m:accPr>
                            <m:e>
                              <m:r>
                                <a:rPr lang="en-US" sz="1600" i="1">
                                  <a:solidFill>
                                    <a:schemeClr val="tx1"/>
                                  </a:solidFill>
                                  <a:latin typeface="Cambria Math" charset="0"/>
                                </a:rPr>
                                <m:t>𝑏</m:t>
                              </m:r>
                            </m:e>
                          </m:acc>
                        </m:e>
                        <m:sub>
                          <m:r>
                            <a:rPr lang="en-US" sz="1600" i="1">
                              <a:solidFill>
                                <a:schemeClr val="tx1"/>
                              </a:solidFill>
                              <a:latin typeface="Cambria Math" charset="0"/>
                            </a:rPr>
                            <m:t>𝜇</m:t>
                          </m:r>
                        </m:sub>
                      </m:sSub>
                      <m:r>
                        <a:rPr lang="en-US" sz="1600" b="0" i="1" smtClean="0">
                          <a:solidFill>
                            <a:schemeClr val="tx1"/>
                          </a:solidFill>
                          <a:latin typeface="Cambria Math" charset="0"/>
                        </a:rPr>
                        <m:t>=</m:t>
                      </m:r>
                      <m:f>
                        <m:fPr>
                          <m:ctrlPr>
                            <a:rPr lang="bg-BG" sz="1600" i="1">
                              <a:solidFill>
                                <a:schemeClr val="tx1"/>
                              </a:solidFill>
                              <a:latin typeface="Cambria Math" panose="02040503050406030204" pitchFamily="18" charset="0"/>
                            </a:rPr>
                          </m:ctrlPr>
                        </m:fPr>
                        <m:num>
                          <m:r>
                            <a:rPr lang="en-US" sz="1600" i="1">
                              <a:solidFill>
                                <a:schemeClr val="tx1"/>
                              </a:solidFill>
                              <a:latin typeface="Cambria Math" charset="0"/>
                            </a:rPr>
                            <m:t>1</m:t>
                          </m:r>
                        </m:num>
                        <m:den>
                          <m:r>
                            <a:rPr lang="en-US" sz="1600" i="1">
                              <a:solidFill>
                                <a:schemeClr val="tx1"/>
                              </a:solidFill>
                              <a:latin typeface="Cambria Math" charset="0"/>
                            </a:rPr>
                            <m:t>2</m:t>
                          </m:r>
                        </m:den>
                      </m:f>
                      <m:sSubSup>
                        <m:sSubSupPr>
                          <m:ctrlPr>
                            <a:rPr lang="en-US" sz="1600" b="0" i="1" smtClean="0">
                              <a:solidFill>
                                <a:schemeClr val="tx1"/>
                              </a:solidFill>
                              <a:latin typeface="Cambria Math" panose="02040503050406030204" pitchFamily="18" charset="0"/>
                            </a:rPr>
                          </m:ctrlPr>
                        </m:sSubSupPr>
                        <m:e>
                          <m:r>
                            <a:rPr lang="en-US" sz="1600" b="0" i="1" smtClean="0">
                              <a:solidFill>
                                <a:schemeClr val="tx1"/>
                              </a:solidFill>
                              <a:latin typeface="Cambria Math" charset="0"/>
                            </a:rPr>
                            <m:t>𝜏</m:t>
                          </m:r>
                        </m:e>
                        <m:sub>
                          <m:r>
                            <a:rPr lang="en-US" sz="1600" b="0" i="1" smtClean="0">
                              <a:solidFill>
                                <a:schemeClr val="tx1"/>
                              </a:solidFill>
                              <a:latin typeface="Cambria Math" charset="0"/>
                            </a:rPr>
                            <m:t>1</m:t>
                          </m:r>
                        </m:sub>
                        <m:sup>
                          <m:r>
                            <a:rPr lang="en-US" sz="1600" b="0" i="1" smtClean="0">
                              <a:solidFill>
                                <a:schemeClr val="tx1"/>
                              </a:solidFill>
                              <a:latin typeface="Cambria Math" charset="0"/>
                            </a:rPr>
                            <m:t>𝑎</m:t>
                          </m:r>
                        </m:sup>
                      </m:sSubSup>
                      <m:sSubSup>
                        <m:sSubSupPr>
                          <m:ctrlPr>
                            <a:rPr lang="en-US" sz="1600" b="0" i="1" smtClean="0">
                              <a:solidFill>
                                <a:schemeClr val="tx1"/>
                              </a:solidFill>
                              <a:latin typeface="Cambria Math" panose="02040503050406030204" pitchFamily="18" charset="0"/>
                            </a:rPr>
                          </m:ctrlPr>
                        </m:sSubSupPr>
                        <m:e>
                          <m:r>
                            <a:rPr lang="en-US" sz="1600" b="0" i="1" smtClean="0">
                              <a:solidFill>
                                <a:schemeClr val="tx1"/>
                              </a:solidFill>
                              <a:latin typeface="Cambria Math" charset="0"/>
                            </a:rPr>
                            <m:t>𝑏</m:t>
                          </m:r>
                        </m:e>
                        <m:sub>
                          <m:r>
                            <a:rPr lang="en-US" sz="1600" b="0" i="1" smtClean="0">
                              <a:solidFill>
                                <a:schemeClr val="tx1"/>
                              </a:solidFill>
                              <a:latin typeface="Cambria Math" charset="0"/>
                            </a:rPr>
                            <m:t>𝜇</m:t>
                          </m:r>
                        </m:sub>
                        <m:sup>
                          <m:r>
                            <a:rPr lang="en-US" sz="1600" b="0" i="1" smtClean="0">
                              <a:solidFill>
                                <a:schemeClr val="tx1"/>
                              </a:solidFill>
                              <a:latin typeface="Cambria Math" charset="0"/>
                            </a:rPr>
                            <m:t>𝑎</m:t>
                          </m:r>
                        </m:sup>
                      </m:sSubSup>
                      <m:r>
                        <a:rPr lang="en-US" sz="1600" b="0" i="1" smtClean="0">
                          <a:solidFill>
                            <a:schemeClr val="tx1"/>
                          </a:solidFill>
                          <a:latin typeface="Cambria Math" charset="0"/>
                        </a:rPr>
                        <m:t>=</m:t>
                      </m:r>
                      <m:f>
                        <m:fPr>
                          <m:ctrlPr>
                            <a:rPr lang="bg-BG" sz="1600" b="0" i="1" smtClean="0">
                              <a:solidFill>
                                <a:schemeClr val="tx1"/>
                              </a:solidFill>
                              <a:latin typeface="Cambria Math" panose="02040503050406030204" pitchFamily="18" charset="0"/>
                            </a:rPr>
                          </m:ctrlPr>
                        </m:fPr>
                        <m:num>
                          <m:r>
                            <a:rPr lang="en-US" sz="1600" b="0" i="1" smtClean="0">
                              <a:solidFill>
                                <a:schemeClr val="tx1"/>
                              </a:solidFill>
                              <a:latin typeface="Cambria Math" charset="0"/>
                            </a:rPr>
                            <m:t>1</m:t>
                          </m:r>
                        </m:num>
                        <m:den>
                          <m:r>
                            <a:rPr lang="en-US" sz="1600" b="0" i="1" smtClean="0">
                              <a:solidFill>
                                <a:schemeClr val="tx1"/>
                              </a:solidFill>
                              <a:latin typeface="Cambria Math" charset="0"/>
                            </a:rPr>
                            <m:t>2</m:t>
                          </m:r>
                        </m:den>
                      </m:f>
                      <m:d>
                        <m:dPr>
                          <m:ctrlPr>
                            <a:rPr lang="uk-UA" sz="1600" b="0" i="1" smtClean="0">
                              <a:solidFill>
                                <a:schemeClr val="tx1"/>
                              </a:solidFill>
                              <a:latin typeface="Cambria Math" panose="02040503050406030204" pitchFamily="18" charset="0"/>
                            </a:rPr>
                          </m:ctrlPr>
                        </m:dPr>
                        <m:e>
                          <m:m>
                            <m:mPr>
                              <m:mcs>
                                <m:mc>
                                  <m:mcPr>
                                    <m:count m:val="2"/>
                                    <m:mcJc m:val="center"/>
                                  </m:mcPr>
                                </m:mc>
                              </m:mcs>
                              <m:ctrlPr>
                                <a:rPr lang="uk-UA" sz="1600" b="0" i="1" smtClean="0">
                                  <a:solidFill>
                                    <a:schemeClr val="tx1"/>
                                  </a:solidFill>
                                  <a:latin typeface="Cambria Math" panose="02040503050406030204" pitchFamily="18" charset="0"/>
                                </a:rPr>
                              </m:ctrlPr>
                            </m:mPr>
                            <m:mr>
                              <m:e>
                                <m:sSub>
                                  <m:sSubPr>
                                    <m:ctrlPr>
                                      <a:rPr lang="en-US" sz="1600" b="0" i="1" smtClean="0">
                                        <a:solidFill>
                                          <a:schemeClr val="tx1"/>
                                        </a:solidFill>
                                        <a:latin typeface="Cambria Math" panose="02040503050406030204" pitchFamily="18" charset="0"/>
                                      </a:rPr>
                                    </m:ctrlPr>
                                  </m:sSubPr>
                                  <m:e>
                                    <m:r>
                                      <m:rPr>
                                        <m:brk m:alnAt="7"/>
                                      </m:rPr>
                                      <a:rPr lang="en-US" sz="1600" b="0" i="1" smtClean="0">
                                        <a:solidFill>
                                          <a:schemeClr val="tx1"/>
                                        </a:solidFill>
                                        <a:latin typeface="Cambria Math" charset="0"/>
                                      </a:rPr>
                                      <m:t>𝑏</m:t>
                                    </m:r>
                                  </m:e>
                                  <m:sub>
                                    <m:r>
                                      <m:rPr>
                                        <m:brk m:alnAt="7"/>
                                      </m:rPr>
                                      <a:rPr lang="en-US" sz="1600" b="0" i="1" smtClean="0">
                                        <a:solidFill>
                                          <a:schemeClr val="tx1"/>
                                        </a:solidFill>
                                        <a:latin typeface="Cambria Math" charset="0"/>
                                      </a:rPr>
                                      <m:t>3</m:t>
                                    </m:r>
                                  </m:sub>
                                </m:sSub>
                              </m:e>
                              <m:e>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charset="0"/>
                                      </a:rPr>
                                      <m:t>𝑏</m:t>
                                    </m:r>
                                  </m:e>
                                  <m:sub>
                                    <m:r>
                                      <a:rPr lang="en-US" sz="1600" b="0" i="1" smtClean="0">
                                        <a:solidFill>
                                          <a:schemeClr val="tx1"/>
                                        </a:solidFill>
                                        <a:latin typeface="Cambria Math" charset="0"/>
                                      </a:rPr>
                                      <m:t>1</m:t>
                                    </m:r>
                                  </m:sub>
                                </m:sSub>
                                <m:r>
                                  <a:rPr lang="en-US" sz="1600" b="0" i="1" smtClean="0">
                                    <a:solidFill>
                                      <a:schemeClr val="tx1"/>
                                    </a:solidFill>
                                    <a:latin typeface="Cambria Math" charset="0"/>
                                  </a:rPr>
                                  <m:t>−</m:t>
                                </m:r>
                                <m:r>
                                  <a:rPr lang="en-US" sz="1600" b="0" i="1" smtClean="0">
                                    <a:solidFill>
                                      <a:schemeClr val="tx1"/>
                                    </a:solidFill>
                                    <a:latin typeface="Cambria Math" charset="0"/>
                                  </a:rPr>
                                  <m:t>𝑖</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charset="0"/>
                                      </a:rPr>
                                      <m:t>𝑏</m:t>
                                    </m:r>
                                  </m:e>
                                  <m:sub>
                                    <m:r>
                                      <a:rPr lang="en-US" sz="1600" b="0" i="1" smtClean="0">
                                        <a:solidFill>
                                          <a:schemeClr val="tx1"/>
                                        </a:solidFill>
                                        <a:latin typeface="Cambria Math" charset="0"/>
                                      </a:rPr>
                                      <m:t>2</m:t>
                                    </m:r>
                                  </m:sub>
                                </m:sSub>
                              </m:e>
                            </m:mr>
                            <m:mr>
                              <m:e>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charset="0"/>
                                      </a:rPr>
                                      <m:t>𝑏</m:t>
                                    </m:r>
                                  </m:e>
                                  <m:sub>
                                    <m:r>
                                      <a:rPr lang="en-US" sz="1600" b="0" i="1" smtClean="0">
                                        <a:solidFill>
                                          <a:schemeClr val="tx1"/>
                                        </a:solidFill>
                                        <a:latin typeface="Cambria Math" charset="0"/>
                                      </a:rPr>
                                      <m:t>1</m:t>
                                    </m:r>
                                  </m:sub>
                                </m:sSub>
                                <m:r>
                                  <a:rPr lang="en-US" sz="1600" b="0" i="1" smtClean="0">
                                    <a:solidFill>
                                      <a:schemeClr val="tx1"/>
                                    </a:solidFill>
                                    <a:latin typeface="Cambria Math" charset="0"/>
                                  </a:rPr>
                                  <m:t>+</m:t>
                                </m:r>
                                <m:r>
                                  <a:rPr lang="en-US" sz="1600" b="0" i="1" smtClean="0">
                                    <a:solidFill>
                                      <a:schemeClr val="tx1"/>
                                    </a:solidFill>
                                    <a:latin typeface="Cambria Math" charset="0"/>
                                  </a:rPr>
                                  <m:t>𝑖</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charset="0"/>
                                      </a:rPr>
                                      <m:t>𝑏</m:t>
                                    </m:r>
                                  </m:e>
                                  <m:sub>
                                    <m:r>
                                      <a:rPr lang="en-US" sz="1600" b="0" i="1" smtClean="0">
                                        <a:solidFill>
                                          <a:schemeClr val="tx1"/>
                                        </a:solidFill>
                                        <a:latin typeface="Cambria Math" charset="0"/>
                                      </a:rPr>
                                      <m:t>2</m:t>
                                    </m:r>
                                  </m:sub>
                                </m:sSub>
                              </m:e>
                              <m:e>
                                <m:r>
                                  <a:rPr lang="en-US" sz="1600" b="0" i="1" smtClean="0">
                                    <a:solidFill>
                                      <a:schemeClr val="tx1"/>
                                    </a:solidFill>
                                    <a:latin typeface="Cambria Math" charset="0"/>
                                  </a:rPr>
                                  <m:t>−</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charset="0"/>
                                      </a:rPr>
                                      <m:t>𝑏</m:t>
                                    </m:r>
                                  </m:e>
                                  <m:sub>
                                    <m:r>
                                      <a:rPr lang="en-US" sz="1600" b="0" i="1" smtClean="0">
                                        <a:solidFill>
                                          <a:schemeClr val="tx1"/>
                                        </a:solidFill>
                                        <a:latin typeface="Cambria Math" charset="0"/>
                                      </a:rPr>
                                      <m:t>3</m:t>
                                    </m:r>
                                  </m:sub>
                                </m:sSub>
                              </m:e>
                            </m:mr>
                          </m:m>
                        </m:e>
                      </m:d>
                    </m:oMath>
                  </m:oMathPara>
                </a14:m>
                <a:endParaRPr lang="en-US" sz="1600" dirty="0">
                  <a:solidFill>
                    <a:srgbClr val="C00000"/>
                  </a:solidFill>
                </a:endParaRPr>
              </a:p>
            </p:txBody>
          </p:sp>
        </mc:Choice>
        <mc:Fallback xmlns="">
          <p:sp>
            <p:nvSpPr>
              <p:cNvPr id="14" name="TextBox 13">
                <a:extLst>
                  <a:ext uri="{FF2B5EF4-FFF2-40B4-BE49-F238E27FC236}">
                    <a16:creationId xmlns:a16="http://schemas.microsoft.com/office/drawing/2014/main" id="{20FD9E17-2D64-9609-6ED3-3C5E40D0E00B}"/>
                  </a:ext>
                </a:extLst>
              </p:cNvPr>
              <p:cNvSpPr txBox="1">
                <a:spLocks noRot="1" noChangeAspect="1" noMove="1" noResize="1" noEditPoints="1" noAdjustHandles="1" noChangeArrowheads="1" noChangeShapeType="1" noTextEdit="1"/>
              </p:cNvSpPr>
              <p:nvPr/>
            </p:nvSpPr>
            <p:spPr>
              <a:xfrm>
                <a:off x="3209006" y="4775722"/>
                <a:ext cx="4227311" cy="484300"/>
              </a:xfrm>
              <a:prstGeom prst="rect">
                <a:avLst/>
              </a:prstGeom>
              <a:blipFill>
                <a:blip r:embed="rId12"/>
                <a:stretch>
                  <a:fillRect l="-599" t="-2500" b="-7500"/>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6E018F3B-B4CF-D34F-9ED0-12EAC1ED9EE5}"/>
                  </a:ext>
                </a:extLst>
              </p:cNvPr>
              <p:cNvSpPr txBox="1"/>
              <p:nvPr/>
            </p:nvSpPr>
            <p:spPr>
              <a:xfrm>
                <a:off x="3970264" y="6280385"/>
                <a:ext cx="3385029" cy="391646"/>
              </a:xfrm>
              <a:prstGeom prst="rect">
                <a:avLst/>
              </a:prstGeom>
              <a:noFill/>
            </p:spPr>
            <p:txBody>
              <a:bodyPr wrap="none" rtlCol="0">
                <a:spAutoFit/>
              </a:bodyPr>
              <a:lstStyle/>
              <a:p>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𝜇</m:t>
                        </m:r>
                      </m:sub>
                    </m:sSub>
                    <m:r>
                      <a:rPr lang="en-US" b="0" i="1" smtClean="0">
                        <a:latin typeface="Cambria Math" panose="02040503050406030204" pitchFamily="18" charset="0"/>
                      </a:rPr>
                      <m:t> </m:t>
                    </m:r>
                  </m:oMath>
                </a14:m>
                <a:r>
                  <a:rPr lang="en-NL" dirty="0"/>
                  <a:t>are 3x3 matrices </a:t>
                </a:r>
                <a:r>
                  <a:rPr lang="en-NL" dirty="0">
                    <a:sym typeface="Wingdings" pitchFamily="2" charset="2"/>
                  </a:rPr>
                  <a:t>gluon fields</a:t>
                </a:r>
                <a:endParaRPr lang="en-NL" dirty="0"/>
              </a:p>
            </p:txBody>
          </p:sp>
        </mc:Choice>
        <mc:Fallback xmlns="">
          <p:sp>
            <p:nvSpPr>
              <p:cNvPr id="15" name="TextBox 14">
                <a:extLst>
                  <a:ext uri="{FF2B5EF4-FFF2-40B4-BE49-F238E27FC236}">
                    <a16:creationId xmlns:a16="http://schemas.microsoft.com/office/drawing/2014/main" id="{6E018F3B-B4CF-D34F-9ED0-12EAC1ED9EE5}"/>
                  </a:ext>
                </a:extLst>
              </p:cNvPr>
              <p:cNvSpPr txBox="1">
                <a:spLocks noRot="1" noChangeAspect="1" noMove="1" noResize="1" noEditPoints="1" noAdjustHandles="1" noChangeArrowheads="1" noChangeShapeType="1" noTextEdit="1"/>
              </p:cNvSpPr>
              <p:nvPr/>
            </p:nvSpPr>
            <p:spPr>
              <a:xfrm>
                <a:off x="3970264" y="6280385"/>
                <a:ext cx="3385029" cy="391646"/>
              </a:xfrm>
              <a:prstGeom prst="rect">
                <a:avLst/>
              </a:prstGeom>
              <a:blipFill>
                <a:blip r:embed="rId13"/>
                <a:stretch>
                  <a:fillRect t="-6250" r="-373" b="-18750"/>
                </a:stretch>
              </a:blipFill>
            </p:spPr>
            <p:txBody>
              <a:bodyPr/>
              <a:lstStyle/>
              <a:p>
                <a:r>
                  <a:rPr lang="en-NL">
                    <a:noFill/>
                  </a:rPr>
                  <a:t> </a:t>
                </a:r>
              </a:p>
            </p:txBody>
          </p:sp>
        </mc:Fallback>
      </mc:AlternateContent>
    </p:spTree>
    <p:extLst>
      <p:ext uri="{BB962C8B-B14F-4D97-AF65-F5344CB8AC3E}">
        <p14:creationId xmlns:p14="http://schemas.microsoft.com/office/powerpoint/2010/main" val="201953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xEl>
                                              <p:pRg st="16" end="16"/>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p:bldP spid="8" grpId="0"/>
      <p:bldP spid="10" grpId="0"/>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Standard Model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17500" y="752564"/>
                <a:ext cx="11355703" cy="6073352"/>
              </a:xfrm>
            </p:spPr>
            <p:txBody>
              <a:bodyPr>
                <a:normAutofit fontScale="85000" lnSpcReduction="20000"/>
              </a:bodyPr>
              <a:lstStyle/>
              <a:p>
                <a:r>
                  <a:rPr lang="en-US" dirty="0"/>
                  <a:t>The </a:t>
                </a:r>
                <a:r>
                  <a:rPr lang="en-US" dirty="0" err="1"/>
                  <a:t>Lagrangian</a:t>
                </a:r>
                <a:r>
                  <a:rPr lang="en-US" dirty="0"/>
                  <a:t> of the Standard Model includes electromagnetic, weak and strong interactions according to the gauge field principle</a:t>
                </a:r>
              </a:p>
              <a:p>
                <a:endParaRPr lang="en-US" sz="300" dirty="0"/>
              </a:p>
              <a:p>
                <a:r>
                  <a:rPr lang="en-US" dirty="0"/>
                  <a:t>Construction of the </a:t>
                </a:r>
                <a:r>
                  <a:rPr lang="en-US" dirty="0" err="1"/>
                  <a:t>Lagrangian</a:t>
                </a:r>
                <a:r>
                  <a:rPr lang="en-US" dirty="0"/>
                  <a:t>: </a:t>
                </a:r>
                <a14:m>
                  <m:oMath xmlns:m="http://schemas.openxmlformats.org/officeDocument/2006/math">
                    <m:r>
                      <a:rPr lang="en-US" sz="2600" i="1" smtClean="0">
                        <a:solidFill>
                          <a:srgbClr val="C00000"/>
                        </a:solidFill>
                        <a:latin typeface="Cambria Math" charset="0"/>
                        <a:ea typeface="Cambria Math" charset="0"/>
                        <a:cs typeface="Cambria Math" charset="0"/>
                      </a:rPr>
                      <m:t>ℒ</m:t>
                    </m:r>
                    <m:r>
                      <a:rPr lang="en-US" sz="2600" b="0" i="1" smtClean="0">
                        <a:solidFill>
                          <a:srgbClr val="C00000"/>
                        </a:solidFill>
                        <a:latin typeface="Cambria Math" charset="0"/>
                        <a:ea typeface="Cambria Math" charset="0"/>
                        <a:cs typeface="Cambria Math" charset="0"/>
                      </a:rPr>
                      <m:t>=</m:t>
                    </m:r>
                    <m:sSub>
                      <m:sSubPr>
                        <m:ctrlPr>
                          <a:rPr lang="en-US" sz="2600" b="0" i="1" smtClean="0">
                            <a:solidFill>
                              <a:srgbClr val="C00000"/>
                            </a:solidFill>
                            <a:latin typeface="Cambria Math" panose="02040503050406030204" pitchFamily="18" charset="0"/>
                            <a:ea typeface="Cambria Math" charset="0"/>
                            <a:cs typeface="Cambria Math" charset="0"/>
                          </a:rPr>
                        </m:ctrlPr>
                      </m:sSubPr>
                      <m:e>
                        <m:r>
                          <a:rPr lang="en-US" sz="2600" i="1">
                            <a:solidFill>
                              <a:srgbClr val="C00000"/>
                            </a:solidFill>
                            <a:latin typeface="Cambria Math" charset="0"/>
                            <a:ea typeface="Cambria Math" charset="0"/>
                            <a:cs typeface="Cambria Math" charset="0"/>
                          </a:rPr>
                          <m:t>ℒ</m:t>
                        </m:r>
                      </m:e>
                      <m:sub>
                        <m:r>
                          <m:rPr>
                            <m:sty m:val="p"/>
                          </m:rPr>
                          <a:rPr lang="en-US" sz="2600" b="0" i="0" smtClean="0">
                            <a:solidFill>
                              <a:srgbClr val="C00000"/>
                            </a:solidFill>
                            <a:latin typeface="Cambria Math" charset="0"/>
                            <a:ea typeface="Cambria Math" charset="0"/>
                            <a:cs typeface="Cambria Math" charset="0"/>
                          </a:rPr>
                          <m:t>free</m:t>
                        </m:r>
                      </m:sub>
                    </m:sSub>
                    <m:r>
                      <a:rPr lang="en-US" sz="2600" b="0" i="0" smtClean="0">
                        <a:solidFill>
                          <a:srgbClr val="C00000"/>
                        </a:solidFill>
                        <a:latin typeface="Cambria Math" charset="0"/>
                        <a:ea typeface="Cambria Math" charset="0"/>
                        <a:cs typeface="Cambria Math" charset="0"/>
                      </a:rPr>
                      <m:t>−</m:t>
                    </m:r>
                    <m:sSub>
                      <m:sSubPr>
                        <m:ctrlPr>
                          <a:rPr lang="en-US" sz="2600" b="0" i="1" smtClean="0">
                            <a:solidFill>
                              <a:srgbClr val="C00000"/>
                            </a:solidFill>
                            <a:latin typeface="Cambria Math" panose="02040503050406030204" pitchFamily="18" charset="0"/>
                            <a:ea typeface="Cambria Math" charset="0"/>
                            <a:cs typeface="Cambria Math" charset="0"/>
                          </a:rPr>
                        </m:ctrlPr>
                      </m:sSubPr>
                      <m:e>
                        <m:r>
                          <a:rPr lang="en-US" sz="2600" i="1">
                            <a:solidFill>
                              <a:srgbClr val="C00000"/>
                            </a:solidFill>
                            <a:latin typeface="Cambria Math" charset="0"/>
                            <a:ea typeface="Cambria Math" charset="0"/>
                            <a:cs typeface="Cambria Math" charset="0"/>
                          </a:rPr>
                          <m:t>ℒ</m:t>
                        </m:r>
                      </m:e>
                      <m:sub>
                        <m:r>
                          <m:rPr>
                            <m:sty m:val="p"/>
                          </m:rPr>
                          <a:rPr lang="en-US" sz="2600" b="0" i="0" smtClean="0">
                            <a:solidFill>
                              <a:srgbClr val="C00000"/>
                            </a:solidFill>
                            <a:latin typeface="Cambria Math" charset="0"/>
                            <a:ea typeface="Cambria Math" charset="0"/>
                            <a:cs typeface="Cambria Math" charset="0"/>
                          </a:rPr>
                          <m:t>interaction</m:t>
                        </m:r>
                      </m:sub>
                    </m:sSub>
                    <m:r>
                      <a:rPr lang="en-US" sz="2600" b="0" i="0" smtClean="0">
                        <a:solidFill>
                          <a:srgbClr val="C00000"/>
                        </a:solidFill>
                        <a:latin typeface="Cambria Math" charset="0"/>
                        <a:ea typeface="Cambria Math" charset="0"/>
                        <a:cs typeface="Cambria Math" charset="0"/>
                      </a:rPr>
                      <m:t>=</m:t>
                    </m:r>
                    <m:sSub>
                      <m:sSubPr>
                        <m:ctrlPr>
                          <a:rPr lang="en-US" sz="2600" i="1">
                            <a:solidFill>
                              <a:srgbClr val="C00000"/>
                            </a:solidFill>
                            <a:latin typeface="Cambria Math" panose="02040503050406030204" pitchFamily="18" charset="0"/>
                            <a:ea typeface="Cambria Math" charset="0"/>
                            <a:cs typeface="Cambria Math" charset="0"/>
                          </a:rPr>
                        </m:ctrlPr>
                      </m:sSubPr>
                      <m:e>
                        <m:r>
                          <a:rPr lang="en-US" sz="2600" i="1">
                            <a:solidFill>
                              <a:srgbClr val="C00000"/>
                            </a:solidFill>
                            <a:latin typeface="Cambria Math" charset="0"/>
                            <a:ea typeface="Cambria Math" charset="0"/>
                            <a:cs typeface="Cambria Math" charset="0"/>
                          </a:rPr>
                          <m:t>ℒ</m:t>
                        </m:r>
                      </m:e>
                      <m:sub>
                        <m:r>
                          <m:rPr>
                            <m:sty m:val="p"/>
                          </m:rPr>
                          <a:rPr lang="en-US" sz="2600" b="0" i="0" smtClean="0">
                            <a:solidFill>
                              <a:srgbClr val="C00000"/>
                            </a:solidFill>
                            <a:latin typeface="Cambria Math" charset="0"/>
                            <a:ea typeface="Cambria Math" charset="0"/>
                            <a:cs typeface="Cambria Math" charset="0"/>
                          </a:rPr>
                          <m:t>Dirac</m:t>
                        </m:r>
                      </m:sub>
                    </m:sSub>
                    <m:r>
                      <a:rPr lang="en-US" sz="2600" b="0" i="1" smtClean="0">
                        <a:solidFill>
                          <a:srgbClr val="C00000"/>
                        </a:solidFill>
                        <a:latin typeface="Cambria Math" charset="0"/>
                        <a:ea typeface="Cambria Math" charset="0"/>
                        <a:cs typeface="Cambria Math" charset="0"/>
                      </a:rPr>
                      <m:t>−</m:t>
                    </m:r>
                    <m:sSup>
                      <m:sSupPr>
                        <m:ctrlPr>
                          <a:rPr lang="en-US" sz="2600" b="0" i="1" smtClean="0">
                            <a:solidFill>
                              <a:srgbClr val="C00000"/>
                            </a:solidFill>
                            <a:latin typeface="Cambria Math" panose="02040503050406030204" pitchFamily="18" charset="0"/>
                            <a:ea typeface="Cambria Math" charset="0"/>
                            <a:cs typeface="Cambria Math" charset="0"/>
                          </a:rPr>
                        </m:ctrlPr>
                      </m:sSupPr>
                      <m:e>
                        <m:r>
                          <a:rPr lang="en-US" sz="2600" b="0" i="1" smtClean="0">
                            <a:solidFill>
                              <a:srgbClr val="C00000"/>
                            </a:solidFill>
                            <a:latin typeface="Cambria Math" charset="0"/>
                            <a:ea typeface="Cambria Math" charset="0"/>
                            <a:cs typeface="Cambria Math" charset="0"/>
                          </a:rPr>
                          <m:t>𝑔𝐽</m:t>
                        </m:r>
                      </m:e>
                      <m:sup>
                        <m:r>
                          <a:rPr lang="en-US" sz="2600" b="0" i="1" smtClean="0">
                            <a:solidFill>
                              <a:srgbClr val="C00000"/>
                            </a:solidFill>
                            <a:latin typeface="Cambria Math" charset="0"/>
                            <a:ea typeface="Cambria Math" charset="0"/>
                            <a:cs typeface="Cambria Math" charset="0"/>
                          </a:rPr>
                          <m:t>𝜇</m:t>
                        </m:r>
                      </m:sup>
                    </m:sSup>
                    <m:sSub>
                      <m:sSubPr>
                        <m:ctrlPr>
                          <a:rPr lang="en-US" sz="2600" b="0" i="1" smtClean="0">
                            <a:solidFill>
                              <a:srgbClr val="C00000"/>
                            </a:solidFill>
                            <a:latin typeface="Cambria Math" panose="02040503050406030204" pitchFamily="18" charset="0"/>
                            <a:ea typeface="Cambria Math" charset="0"/>
                            <a:cs typeface="Cambria Math" charset="0"/>
                          </a:rPr>
                        </m:ctrlPr>
                      </m:sSubPr>
                      <m:e>
                        <m:r>
                          <a:rPr lang="en-US" sz="2600" b="0" i="1" smtClean="0">
                            <a:solidFill>
                              <a:srgbClr val="C00000"/>
                            </a:solidFill>
                            <a:latin typeface="Cambria Math" charset="0"/>
                            <a:ea typeface="Cambria Math" charset="0"/>
                            <a:cs typeface="Cambria Math" charset="0"/>
                          </a:rPr>
                          <m:t>𝐴</m:t>
                        </m:r>
                      </m:e>
                      <m:sub>
                        <m:r>
                          <a:rPr lang="en-US" sz="2600" b="0" i="1" smtClean="0">
                            <a:solidFill>
                              <a:srgbClr val="C00000"/>
                            </a:solidFill>
                            <a:latin typeface="Cambria Math" charset="0"/>
                            <a:ea typeface="Cambria Math" charset="0"/>
                            <a:cs typeface="Cambria Math" charset="0"/>
                          </a:rPr>
                          <m:t>𝜇</m:t>
                        </m:r>
                      </m:sub>
                    </m:sSub>
                  </m:oMath>
                </a14:m>
                <a:endParaRPr lang="en-US" sz="2600" dirty="0"/>
              </a:p>
              <a:p>
                <a:pPr lvl="1"/>
                <a:r>
                  <a:rPr lang="en-US" dirty="0"/>
                  <a:t>With </a:t>
                </a:r>
                <a14:m>
                  <m:oMath xmlns:m="http://schemas.openxmlformats.org/officeDocument/2006/math">
                    <m:r>
                      <a:rPr lang="en-US" b="0" i="1" smtClean="0">
                        <a:latin typeface="Cambria Math" charset="0"/>
                      </a:rPr>
                      <m:t>𝑔</m:t>
                    </m:r>
                  </m:oMath>
                </a14:m>
                <a:r>
                  <a:rPr lang="en-US" dirty="0"/>
                  <a:t> a coupling constant, </a:t>
                </a:r>
                <a14:m>
                  <m:oMath xmlns:m="http://schemas.openxmlformats.org/officeDocument/2006/math">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charset="0"/>
                          </a:rPr>
                          <m:t>𝐽</m:t>
                        </m:r>
                      </m:e>
                      <m:sup>
                        <m:r>
                          <a:rPr lang="en-US" b="0" i="1" smtClean="0">
                            <a:solidFill>
                              <a:srgbClr val="C00000"/>
                            </a:solidFill>
                            <a:latin typeface="Cambria Math" charset="0"/>
                          </a:rPr>
                          <m:t>𝜇</m:t>
                        </m:r>
                      </m:sup>
                    </m:sSup>
                  </m:oMath>
                </a14:m>
                <a:r>
                  <a:rPr lang="en-US" dirty="0"/>
                  <a:t> a  </a:t>
                </a:r>
                <a:r>
                  <a:rPr lang="en-US" i="1" dirty="0"/>
                  <a:t>current</a:t>
                </a:r>
                <a:r>
                  <a:rPr lang="en-US" dirty="0"/>
                  <a:t> (</a:t>
                </a:r>
                <a14:m>
                  <m:oMath xmlns:m="http://schemas.openxmlformats.org/officeDocument/2006/math">
                    <m:acc>
                      <m:accPr>
                        <m:chr m:val="̅"/>
                        <m:ctrlPr>
                          <a:rPr lang="en-US" b="0" i="1" smtClean="0">
                            <a:solidFill>
                              <a:srgbClr val="C00000"/>
                            </a:solidFill>
                            <a:latin typeface="Cambria Math" panose="02040503050406030204" pitchFamily="18" charset="0"/>
                          </a:rPr>
                        </m:ctrlPr>
                      </m:accPr>
                      <m:e>
                        <m:r>
                          <a:rPr lang="en-US" b="0" i="1" smtClean="0">
                            <a:solidFill>
                              <a:srgbClr val="C00000"/>
                            </a:solidFill>
                            <a:latin typeface="Cambria Math" charset="0"/>
                          </a:rPr>
                          <m:t>𝜓</m:t>
                        </m:r>
                      </m:e>
                    </m:acc>
                    <m:sSub>
                      <m:sSubPr>
                        <m:ctrlPr>
                          <a:rPr lang="en-US" b="0" i="1" dirty="0" smtClean="0">
                            <a:solidFill>
                              <a:srgbClr val="C00000"/>
                            </a:solidFill>
                            <a:latin typeface="Cambria Math" panose="02040503050406030204" pitchFamily="18" charset="0"/>
                          </a:rPr>
                        </m:ctrlPr>
                      </m:sSubPr>
                      <m:e>
                        <m:r>
                          <m:rPr>
                            <m:sty m:val="p"/>
                          </m:rPr>
                          <a:rPr lang="en-US" b="0" i="0" dirty="0" smtClean="0">
                            <a:solidFill>
                              <a:srgbClr val="C00000"/>
                            </a:solidFill>
                            <a:latin typeface="Cambria Math" charset="0"/>
                          </a:rPr>
                          <m:t>Ο</m:t>
                        </m:r>
                      </m:e>
                      <m:sub>
                        <m:r>
                          <a:rPr lang="en-US" b="0" i="1" dirty="0" smtClean="0">
                            <a:solidFill>
                              <a:srgbClr val="C00000"/>
                            </a:solidFill>
                            <a:latin typeface="Cambria Math" charset="0"/>
                          </a:rPr>
                          <m:t>𝑖</m:t>
                        </m:r>
                      </m:sub>
                    </m:sSub>
                    <m:r>
                      <a:rPr lang="en-US" b="0" i="1" dirty="0" smtClean="0">
                        <a:solidFill>
                          <a:srgbClr val="C00000"/>
                        </a:solidFill>
                        <a:latin typeface="Cambria Math" charset="0"/>
                      </a:rPr>
                      <m:t>𝜓</m:t>
                    </m:r>
                  </m:oMath>
                </a14:m>
                <a:r>
                  <a:rPr lang="en-US" dirty="0"/>
                  <a:t>) and </a:t>
                </a:r>
                <a14:m>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charset="0"/>
                          </a:rPr>
                          <m:t>𝐴</m:t>
                        </m:r>
                      </m:e>
                      <m:sub>
                        <m:r>
                          <a:rPr lang="en-US" b="0" i="1" smtClean="0">
                            <a:solidFill>
                              <a:srgbClr val="C00000"/>
                            </a:solidFill>
                            <a:latin typeface="Cambria Math" charset="0"/>
                          </a:rPr>
                          <m:t>𝜇</m:t>
                        </m:r>
                      </m:sub>
                    </m:sSub>
                  </m:oMath>
                </a14:m>
                <a:r>
                  <a:rPr lang="en-US" dirty="0"/>
                  <a:t> a </a:t>
                </a:r>
                <a:r>
                  <a:rPr lang="en-US" i="1" dirty="0"/>
                  <a:t>force field</a:t>
                </a:r>
              </a:p>
              <a:p>
                <a:pPr lvl="1"/>
                <a:endParaRPr lang="en-US" sz="500" dirty="0"/>
              </a:p>
              <a:p>
                <a:pPr marL="732600" lvl="1" indent="-457200">
                  <a:buFont typeface="+mj-lt"/>
                  <a:buAutoNum type="alphaUcPeriod"/>
                </a:pPr>
                <a:r>
                  <a:rPr lang="en-US" dirty="0"/>
                  <a:t>Local </a:t>
                </a:r>
                <a14:m>
                  <m:oMath xmlns:m="http://schemas.openxmlformats.org/officeDocument/2006/math">
                    <m:r>
                      <a:rPr lang="en-US" b="0" i="1" smtClean="0">
                        <a:latin typeface="Cambria Math" charset="0"/>
                      </a:rPr>
                      <m:t>𝑈</m:t>
                    </m:r>
                    <m:d>
                      <m:dPr>
                        <m:ctrlPr>
                          <a:rPr lang="is-IS" b="0" i="1" smtClean="0">
                            <a:latin typeface="Cambria Math" panose="02040503050406030204" pitchFamily="18" charset="0"/>
                          </a:rPr>
                        </m:ctrlPr>
                      </m:dPr>
                      <m:e>
                        <m:r>
                          <a:rPr lang="en-US" b="0" i="1" smtClean="0">
                            <a:latin typeface="Cambria Math" charset="0"/>
                          </a:rPr>
                          <m:t>1</m:t>
                        </m:r>
                      </m:e>
                    </m:d>
                  </m:oMath>
                </a14:m>
                <a:r>
                  <a:rPr lang="en-US" dirty="0"/>
                  <a:t> gauge invariance: symmetry under complex phase rotations</a:t>
                </a:r>
              </a:p>
              <a:p>
                <a:pPr lvl="2"/>
                <a:r>
                  <a:rPr lang="en-US" sz="2100" dirty="0">
                    <a:solidFill>
                      <a:schemeClr val="tx1"/>
                    </a:solidFill>
                  </a:rPr>
                  <a:t>Conserved quantum number: (hyper-) charge</a:t>
                </a:r>
              </a:p>
              <a:p>
                <a:pPr lvl="1"/>
                <a:endParaRPr lang="en-US" sz="1200" dirty="0"/>
              </a:p>
              <a:p>
                <a:pPr lvl="2"/>
                <a:r>
                  <a:rPr lang="en-US" sz="2400" dirty="0" err="1"/>
                  <a:t>Lagrangian</a:t>
                </a:r>
                <a:r>
                  <a:rPr lang="en-US" sz="2400" dirty="0"/>
                  <a:t>: </a:t>
                </a:r>
                <a14:m>
                  <m:oMath xmlns:m="http://schemas.openxmlformats.org/officeDocument/2006/math">
                    <m:r>
                      <a:rPr lang="en-US" sz="2400" i="1" smtClean="0">
                        <a:latin typeface="Cambria Math" charset="0"/>
                        <a:ea typeface="Cambria Math" charset="0"/>
                        <a:cs typeface="Cambria Math" charset="0"/>
                      </a:rPr>
                      <m:t>ℒ</m:t>
                    </m:r>
                    <m:r>
                      <a:rPr lang="en-US" sz="2400" b="0" i="1" smtClean="0">
                        <a:latin typeface="Cambria Math" charset="0"/>
                        <a:ea typeface="Cambria Math" charset="0"/>
                        <a:cs typeface="Cambria Math" charset="0"/>
                      </a:rPr>
                      <m:t>=</m:t>
                    </m:r>
                    <m:acc>
                      <m:accPr>
                        <m:chr m:val="̅"/>
                        <m:ctrlPr>
                          <a:rPr lang="en-US" sz="2400" b="0" i="1" smtClean="0">
                            <a:latin typeface="Cambria Math" panose="02040503050406030204" pitchFamily="18" charset="0"/>
                            <a:ea typeface="Cambria Math" charset="0"/>
                            <a:cs typeface="Cambria Math" charset="0"/>
                          </a:rPr>
                        </m:ctrlPr>
                      </m:accPr>
                      <m:e>
                        <m:r>
                          <a:rPr lang="en-US" sz="2400" b="0" i="1" smtClean="0">
                            <a:latin typeface="Cambria Math" charset="0"/>
                            <a:ea typeface="Cambria Math" charset="0"/>
                            <a:cs typeface="Cambria Math" charset="0"/>
                          </a:rPr>
                          <m:t>𝜓</m:t>
                        </m:r>
                      </m:e>
                    </m:acc>
                    <m:d>
                      <m:dPr>
                        <m:ctrlPr>
                          <a:rPr lang="is-IS" sz="2400" b="0" i="1" dirty="0" smtClean="0">
                            <a:latin typeface="Cambria Math" panose="02040503050406030204" pitchFamily="18" charset="0"/>
                            <a:ea typeface="Cambria Math" charset="0"/>
                            <a:cs typeface="Cambria Math" charset="0"/>
                          </a:rPr>
                        </m:ctrlPr>
                      </m:dPr>
                      <m:e>
                        <m:r>
                          <a:rPr lang="en-US" sz="2400" b="0" i="1" dirty="0" smtClean="0">
                            <a:latin typeface="Cambria Math" charset="0"/>
                            <a:ea typeface="Cambria Math" charset="0"/>
                            <a:cs typeface="Cambria Math" charset="0"/>
                          </a:rPr>
                          <m:t>𝑖</m:t>
                        </m:r>
                        <m:sSup>
                          <m:sSupPr>
                            <m:ctrlPr>
                              <a:rPr lang="en-US" sz="2400" b="0" i="1" dirty="0" smtClean="0">
                                <a:latin typeface="Cambria Math" panose="02040503050406030204" pitchFamily="18" charset="0"/>
                                <a:ea typeface="Cambria Math" charset="0"/>
                                <a:cs typeface="Cambria Math" charset="0"/>
                              </a:rPr>
                            </m:ctrlPr>
                          </m:sSupPr>
                          <m:e>
                            <m:r>
                              <a:rPr lang="en-US" sz="2400" b="0" i="1" dirty="0" smtClean="0">
                                <a:latin typeface="Cambria Math" charset="0"/>
                                <a:ea typeface="Cambria Math" charset="0"/>
                                <a:cs typeface="Cambria Math" charset="0"/>
                              </a:rPr>
                              <m:t>𝛾</m:t>
                            </m:r>
                          </m:e>
                          <m:sup>
                            <m:r>
                              <a:rPr lang="en-US" sz="2400" b="0" i="1" dirty="0" smtClean="0">
                                <a:latin typeface="Cambria Math" charset="0"/>
                                <a:ea typeface="Cambria Math" charset="0"/>
                                <a:cs typeface="Cambria Math" charset="0"/>
                              </a:rPr>
                              <m:t>𝜇</m:t>
                            </m:r>
                          </m:sup>
                        </m:sSup>
                        <m:sSub>
                          <m:sSubPr>
                            <m:ctrlPr>
                              <a:rPr lang="en-US" sz="2400" b="0" i="1" dirty="0" smtClean="0">
                                <a:latin typeface="Cambria Math" panose="02040503050406030204" pitchFamily="18" charset="0"/>
                                <a:ea typeface="Cambria Math" charset="0"/>
                                <a:cs typeface="Cambria Math" charset="0"/>
                              </a:rPr>
                            </m:ctrlPr>
                          </m:sSubPr>
                          <m:e>
                            <m:r>
                              <a:rPr lang="en-US" sz="2400" b="0" i="1" dirty="0" smtClean="0">
                                <a:latin typeface="Cambria Math" charset="0"/>
                                <a:ea typeface="Cambria Math" charset="0"/>
                                <a:cs typeface="Cambria Math" charset="0"/>
                              </a:rPr>
                              <m:t>𝐷</m:t>
                            </m:r>
                          </m:e>
                          <m:sub>
                            <m:r>
                              <a:rPr lang="en-US" sz="2400" b="0" i="1" dirty="0" smtClean="0">
                                <a:latin typeface="Cambria Math" charset="0"/>
                                <a:ea typeface="Cambria Math" charset="0"/>
                                <a:cs typeface="Cambria Math" charset="0"/>
                              </a:rPr>
                              <m:t>𝜇</m:t>
                            </m:r>
                          </m:sub>
                        </m:sSub>
                        <m:r>
                          <a:rPr lang="en-US" sz="2400" b="0" i="1" dirty="0" smtClean="0">
                            <a:latin typeface="Cambria Math" charset="0"/>
                            <a:ea typeface="Cambria Math" charset="0"/>
                            <a:cs typeface="Cambria Math" charset="0"/>
                          </a:rPr>
                          <m:t>−</m:t>
                        </m:r>
                        <m:r>
                          <a:rPr lang="en-US" sz="2400" b="0" i="1" dirty="0" smtClean="0">
                            <a:latin typeface="Cambria Math" charset="0"/>
                            <a:ea typeface="Cambria Math" charset="0"/>
                            <a:cs typeface="Cambria Math" charset="0"/>
                          </a:rPr>
                          <m:t>𝑚</m:t>
                        </m:r>
                      </m:e>
                    </m:d>
                    <m:r>
                      <a:rPr lang="en-US" sz="2400" b="0" i="1" dirty="0" smtClean="0">
                        <a:latin typeface="Cambria Math" charset="0"/>
                        <a:ea typeface="Cambria Math" charset="0"/>
                        <a:cs typeface="Cambria Math" charset="0"/>
                      </a:rPr>
                      <m:t>𝜓</m:t>
                    </m:r>
                    <m:r>
                      <a:rPr lang="en-US" sz="2400" b="0" i="1" dirty="0" smtClean="0">
                        <a:latin typeface="Cambria Math" charset="0"/>
                        <a:ea typeface="Cambria Math" charset="0"/>
                        <a:cs typeface="Cambria Math" charset="0"/>
                      </a:rPr>
                      <m:t>=</m:t>
                    </m:r>
                    <m:acc>
                      <m:accPr>
                        <m:chr m:val="̅"/>
                        <m:ctrlPr>
                          <a:rPr lang="en-US" sz="2400" b="0" i="1" dirty="0" smtClean="0">
                            <a:latin typeface="Cambria Math" panose="02040503050406030204" pitchFamily="18" charset="0"/>
                            <a:ea typeface="Cambria Math" charset="0"/>
                            <a:cs typeface="Cambria Math" charset="0"/>
                          </a:rPr>
                        </m:ctrlPr>
                      </m:accPr>
                      <m:e>
                        <m:r>
                          <a:rPr lang="en-US" sz="2400" b="0" i="1" dirty="0" smtClean="0">
                            <a:latin typeface="Cambria Math" charset="0"/>
                            <a:ea typeface="Cambria Math" charset="0"/>
                            <a:cs typeface="Cambria Math" charset="0"/>
                          </a:rPr>
                          <m:t>𝜓</m:t>
                        </m:r>
                      </m:e>
                    </m:acc>
                    <m:d>
                      <m:dPr>
                        <m:ctrlPr>
                          <a:rPr lang="is-IS" sz="2400" b="0" i="1" dirty="0" smtClean="0">
                            <a:latin typeface="Cambria Math" panose="02040503050406030204" pitchFamily="18" charset="0"/>
                            <a:ea typeface="Cambria Math" charset="0"/>
                            <a:cs typeface="Cambria Math" charset="0"/>
                          </a:rPr>
                        </m:ctrlPr>
                      </m:dPr>
                      <m:e>
                        <m:r>
                          <a:rPr lang="en-US" sz="2400" b="0" i="1" dirty="0" smtClean="0">
                            <a:latin typeface="Cambria Math" charset="0"/>
                            <a:ea typeface="Cambria Math" charset="0"/>
                            <a:cs typeface="Cambria Math" charset="0"/>
                          </a:rPr>
                          <m:t>𝑖</m:t>
                        </m:r>
                        <m:sSup>
                          <m:sSupPr>
                            <m:ctrlPr>
                              <a:rPr lang="en-US" sz="2400" b="0" i="1" dirty="0" smtClean="0">
                                <a:latin typeface="Cambria Math" panose="02040503050406030204" pitchFamily="18" charset="0"/>
                                <a:ea typeface="Cambria Math" charset="0"/>
                                <a:cs typeface="Cambria Math" charset="0"/>
                              </a:rPr>
                            </m:ctrlPr>
                          </m:sSupPr>
                          <m:e>
                            <m:r>
                              <a:rPr lang="en-US" sz="2400" b="0" i="1" dirty="0" smtClean="0">
                                <a:latin typeface="Cambria Math" charset="0"/>
                                <a:ea typeface="Cambria Math" charset="0"/>
                                <a:cs typeface="Cambria Math" charset="0"/>
                              </a:rPr>
                              <m:t>𝛾</m:t>
                            </m:r>
                          </m:e>
                          <m:sup>
                            <m:r>
                              <a:rPr lang="en-US" sz="2400" b="0" i="1" dirty="0" smtClean="0">
                                <a:latin typeface="Cambria Math" charset="0"/>
                                <a:ea typeface="Cambria Math" charset="0"/>
                                <a:cs typeface="Cambria Math" charset="0"/>
                              </a:rPr>
                              <m:t>𝜇</m:t>
                            </m:r>
                          </m:sup>
                        </m:sSup>
                        <m:sSub>
                          <m:sSubPr>
                            <m:ctrlPr>
                              <a:rPr lang="en-US" sz="2400" b="0" i="1" dirty="0" smtClean="0">
                                <a:latin typeface="Cambria Math" panose="02040503050406030204" pitchFamily="18" charset="0"/>
                                <a:ea typeface="Cambria Math" charset="0"/>
                                <a:cs typeface="Cambria Math" charset="0"/>
                              </a:rPr>
                            </m:ctrlPr>
                          </m:sSubPr>
                          <m:e>
                            <m:r>
                              <a:rPr lang="en-US" sz="2400" b="0" i="1" dirty="0" smtClean="0">
                                <a:latin typeface="Cambria Math" charset="0"/>
                                <a:ea typeface="Cambria Math" charset="0"/>
                                <a:cs typeface="Cambria Math" charset="0"/>
                              </a:rPr>
                              <m:t>𝜕</m:t>
                            </m:r>
                          </m:e>
                          <m:sub>
                            <m:r>
                              <a:rPr lang="en-US" sz="2400" b="0" i="1" dirty="0" smtClean="0">
                                <a:latin typeface="Cambria Math" charset="0"/>
                                <a:ea typeface="Cambria Math" charset="0"/>
                                <a:cs typeface="Cambria Math" charset="0"/>
                              </a:rPr>
                              <m:t>𝜇</m:t>
                            </m:r>
                          </m:sub>
                        </m:sSub>
                        <m:r>
                          <a:rPr lang="en-US" sz="2400" b="0" i="1" dirty="0" smtClean="0">
                            <a:latin typeface="Cambria Math" charset="0"/>
                            <a:ea typeface="Cambria Math" charset="0"/>
                            <a:cs typeface="Cambria Math" charset="0"/>
                          </a:rPr>
                          <m:t>−</m:t>
                        </m:r>
                        <m:r>
                          <a:rPr lang="en-US" sz="2400" b="0" i="1" dirty="0" smtClean="0">
                            <a:latin typeface="Cambria Math" charset="0"/>
                            <a:ea typeface="Cambria Math" charset="0"/>
                            <a:cs typeface="Cambria Math" charset="0"/>
                          </a:rPr>
                          <m:t>𝑚</m:t>
                        </m:r>
                      </m:e>
                    </m:d>
                    <m:r>
                      <a:rPr lang="en-US" sz="2400" b="0" i="1" dirty="0" smtClean="0">
                        <a:latin typeface="Cambria Math" charset="0"/>
                        <a:ea typeface="Cambria Math" charset="0"/>
                        <a:cs typeface="Cambria Math" charset="0"/>
                      </a:rPr>
                      <m:t>𝜓</m:t>
                    </m:r>
                    <m:r>
                      <a:rPr lang="en-US" sz="2400" b="0" i="1" dirty="0" smtClean="0">
                        <a:latin typeface="Cambria Math" charset="0"/>
                        <a:ea typeface="Cambria Math" charset="0"/>
                        <a:cs typeface="Cambria Math" charset="0"/>
                      </a:rPr>
                      <m:t>−</m:t>
                    </m:r>
                    <m:r>
                      <a:rPr lang="en-US" sz="2400" b="0" i="1" dirty="0" smtClean="0">
                        <a:latin typeface="Cambria Math" charset="0"/>
                        <a:ea typeface="Cambria Math" charset="0"/>
                        <a:cs typeface="Cambria Math" charset="0"/>
                      </a:rPr>
                      <m:t>𝑞</m:t>
                    </m:r>
                    <m:limLow>
                      <m:limLowPr>
                        <m:ctrlPr>
                          <a:rPr lang="en-US" sz="2400" b="0" i="1" dirty="0" smtClean="0">
                            <a:latin typeface="Cambria Math" panose="02040503050406030204" pitchFamily="18" charset="0"/>
                            <a:ea typeface="Cambria Math" charset="0"/>
                            <a:cs typeface="Cambria Math" charset="0"/>
                          </a:rPr>
                        </m:ctrlPr>
                      </m:limLowPr>
                      <m:e>
                        <m:groupChr>
                          <m:groupChrPr>
                            <m:chr m:val="⏟"/>
                            <m:ctrlPr>
                              <a:rPr lang="en-US" sz="2400" b="0" i="1" dirty="0" smtClean="0">
                                <a:latin typeface="Cambria Math" panose="02040503050406030204" pitchFamily="18" charset="0"/>
                                <a:ea typeface="Cambria Math" charset="0"/>
                                <a:cs typeface="Cambria Math" charset="0"/>
                              </a:rPr>
                            </m:ctrlPr>
                          </m:groupChrPr>
                          <m:e>
                            <m:acc>
                              <m:accPr>
                                <m:chr m:val="̅"/>
                                <m:ctrlPr>
                                  <a:rPr lang="en-US" sz="2400" b="0" i="1" dirty="0" smtClean="0">
                                    <a:latin typeface="Cambria Math" panose="02040503050406030204" pitchFamily="18" charset="0"/>
                                    <a:ea typeface="Cambria Math" charset="0"/>
                                    <a:cs typeface="Cambria Math" charset="0"/>
                                  </a:rPr>
                                </m:ctrlPr>
                              </m:accPr>
                              <m:e>
                                <m:r>
                                  <a:rPr lang="en-US" sz="2400" b="0" i="1" dirty="0" smtClean="0">
                                    <a:latin typeface="Cambria Math" charset="0"/>
                                    <a:ea typeface="Cambria Math" charset="0"/>
                                    <a:cs typeface="Cambria Math" charset="0"/>
                                  </a:rPr>
                                  <m:t>𝜓</m:t>
                                </m:r>
                              </m:e>
                            </m:acc>
                            <m:sSup>
                              <m:sSupPr>
                                <m:ctrlPr>
                                  <a:rPr lang="en-US" sz="2400" b="0" i="1" dirty="0" smtClean="0">
                                    <a:latin typeface="Cambria Math" panose="02040503050406030204" pitchFamily="18" charset="0"/>
                                    <a:ea typeface="Cambria Math" charset="0"/>
                                    <a:cs typeface="Cambria Math" charset="0"/>
                                  </a:rPr>
                                </m:ctrlPr>
                              </m:sSupPr>
                              <m:e>
                                <m:r>
                                  <a:rPr lang="en-US" sz="2400" b="0" i="1" dirty="0" smtClean="0">
                                    <a:latin typeface="Cambria Math" charset="0"/>
                                    <a:ea typeface="Cambria Math" charset="0"/>
                                    <a:cs typeface="Cambria Math" charset="0"/>
                                  </a:rPr>
                                  <m:t>𝛾</m:t>
                                </m:r>
                              </m:e>
                              <m:sup>
                                <m:r>
                                  <a:rPr lang="en-US" sz="2400" b="0" i="1" dirty="0" smtClean="0">
                                    <a:latin typeface="Cambria Math" charset="0"/>
                                    <a:ea typeface="Cambria Math" charset="0"/>
                                    <a:cs typeface="Cambria Math" charset="0"/>
                                  </a:rPr>
                                  <m:t>𝜇</m:t>
                                </m:r>
                              </m:sup>
                            </m:sSup>
                            <m:r>
                              <a:rPr lang="en-US" sz="2400" b="0" i="1" dirty="0" smtClean="0">
                                <a:latin typeface="Cambria Math" charset="0"/>
                                <a:ea typeface="Cambria Math" charset="0"/>
                                <a:cs typeface="Cambria Math" charset="0"/>
                              </a:rPr>
                              <m:t>𝜓</m:t>
                            </m:r>
                          </m:e>
                        </m:groupChr>
                      </m:e>
                      <m:lim>
                        <m:sSubSup>
                          <m:sSubSupPr>
                            <m:ctrlPr>
                              <a:rPr lang="en-US" sz="2400" b="0" i="1" dirty="0" smtClean="0">
                                <a:latin typeface="Cambria Math" panose="02040503050406030204" pitchFamily="18" charset="0"/>
                                <a:ea typeface="Cambria Math" charset="0"/>
                                <a:cs typeface="Cambria Math" charset="0"/>
                              </a:rPr>
                            </m:ctrlPr>
                          </m:sSubSupPr>
                          <m:e>
                            <m:r>
                              <a:rPr lang="en-US" sz="2400" b="0" i="1" dirty="0" smtClean="0">
                                <a:latin typeface="Cambria Math" charset="0"/>
                                <a:ea typeface="Cambria Math" charset="0"/>
                                <a:cs typeface="Cambria Math" charset="0"/>
                              </a:rPr>
                              <m:t>𝐽</m:t>
                            </m:r>
                          </m:e>
                          <m:sub>
                            <m:r>
                              <a:rPr lang="en-US" sz="2400" b="0" i="1" dirty="0" smtClean="0">
                                <a:latin typeface="Cambria Math" charset="0"/>
                                <a:ea typeface="Cambria Math" charset="0"/>
                                <a:cs typeface="Cambria Math" charset="0"/>
                              </a:rPr>
                              <m:t>𝐸𝑀</m:t>
                            </m:r>
                          </m:sub>
                          <m:sup>
                            <m:r>
                              <a:rPr lang="en-US" sz="2400" b="0" i="1" dirty="0" smtClean="0">
                                <a:latin typeface="Cambria Math" charset="0"/>
                                <a:ea typeface="Cambria Math" charset="0"/>
                                <a:cs typeface="Cambria Math" charset="0"/>
                              </a:rPr>
                              <m:t>𝜇</m:t>
                            </m:r>
                          </m:sup>
                        </m:sSubSup>
                      </m:lim>
                    </m:limLow>
                    <m:sSub>
                      <m:sSubPr>
                        <m:ctrlPr>
                          <a:rPr lang="en-US" sz="2400" b="0" i="1" dirty="0" smtClean="0">
                            <a:latin typeface="Cambria Math" panose="02040503050406030204" pitchFamily="18" charset="0"/>
                            <a:ea typeface="Cambria Math" charset="0"/>
                            <a:cs typeface="Cambria Math" charset="0"/>
                          </a:rPr>
                        </m:ctrlPr>
                      </m:sSubPr>
                      <m:e>
                        <m:r>
                          <a:rPr lang="en-US" sz="2400" b="0" i="1" dirty="0" smtClean="0">
                            <a:latin typeface="Cambria Math" charset="0"/>
                            <a:ea typeface="Cambria Math" charset="0"/>
                            <a:cs typeface="Cambria Math" charset="0"/>
                          </a:rPr>
                          <m:t>𝐴</m:t>
                        </m:r>
                      </m:e>
                      <m:sub>
                        <m:r>
                          <a:rPr lang="en-US" sz="2400" b="0" i="1" dirty="0" smtClean="0">
                            <a:latin typeface="Cambria Math" charset="0"/>
                            <a:ea typeface="Cambria Math" charset="0"/>
                            <a:cs typeface="Cambria Math" charset="0"/>
                          </a:rPr>
                          <m:t>𝜇</m:t>
                        </m:r>
                      </m:sub>
                    </m:sSub>
                  </m:oMath>
                </a14:m>
                <a:endParaRPr lang="en-US" sz="2400" b="0" dirty="0">
                  <a:ea typeface="Cambria Math" charset="0"/>
                  <a:cs typeface="Cambria Math" charset="0"/>
                </a:endParaRPr>
              </a:p>
              <a:p>
                <a:pPr lvl="1"/>
                <a:endParaRPr lang="en-US" dirty="0"/>
              </a:p>
              <a:p>
                <a:pPr marL="732600" lvl="1" indent="-457200">
                  <a:buFont typeface="+mj-lt"/>
                  <a:buAutoNum type="alphaUcPeriod" startAt="2"/>
                </a:pPr>
                <a:r>
                  <a:rPr lang="en-US" dirty="0"/>
                  <a:t>Local </a:t>
                </a:r>
                <a14:m>
                  <m:oMath xmlns:m="http://schemas.openxmlformats.org/officeDocument/2006/math">
                    <m:r>
                      <a:rPr lang="en-US" b="0" i="1" smtClean="0">
                        <a:latin typeface="Cambria Math" charset="0"/>
                      </a:rPr>
                      <m:t>𝑆𝑈</m:t>
                    </m:r>
                    <m:d>
                      <m:dPr>
                        <m:ctrlPr>
                          <a:rPr lang="is-IS" b="0" i="1" smtClean="0">
                            <a:latin typeface="Cambria Math" panose="02040503050406030204" pitchFamily="18" charset="0"/>
                          </a:rPr>
                        </m:ctrlPr>
                      </m:dPr>
                      <m:e>
                        <m:r>
                          <a:rPr lang="en-US" b="0" i="1" smtClean="0">
                            <a:latin typeface="Cambria Math" charset="0"/>
                          </a:rPr>
                          <m:t>2</m:t>
                        </m:r>
                      </m:e>
                    </m:d>
                  </m:oMath>
                </a14:m>
                <a:r>
                  <a:rPr lang="en-US" dirty="0"/>
                  <a:t> gauge invariance: symmetry under transformations in isospin doublet space.</a:t>
                </a:r>
              </a:p>
              <a:p>
                <a:pPr lvl="2"/>
                <a:r>
                  <a:rPr lang="en-US" sz="2100" dirty="0">
                    <a:solidFill>
                      <a:schemeClr val="tx1"/>
                    </a:solidFill>
                  </a:rPr>
                  <a:t>Conserved quantum number: weak isospin</a:t>
                </a:r>
              </a:p>
              <a:p>
                <a:pPr lvl="1"/>
                <a:endParaRPr lang="en-US" sz="1200" dirty="0"/>
              </a:p>
              <a:p>
                <a:pPr lvl="2"/>
                <a:r>
                  <a:rPr lang="en-US" sz="2400" dirty="0" err="1"/>
                  <a:t>Lagrangian</a:t>
                </a:r>
                <a:r>
                  <a:rPr lang="en-US" sz="2400" dirty="0"/>
                  <a:t>:  </a:t>
                </a:r>
                <a14:m>
                  <m:oMath xmlns:m="http://schemas.openxmlformats.org/officeDocument/2006/math">
                    <m:r>
                      <a:rPr lang="en-US" sz="2400" i="1">
                        <a:latin typeface="Cambria Math" charset="0"/>
                        <a:ea typeface="Cambria Math" charset="0"/>
                        <a:cs typeface="Cambria Math" charset="0"/>
                      </a:rPr>
                      <m:t>ℒ</m:t>
                    </m:r>
                    <m:r>
                      <a:rPr lang="en-US" sz="2400" i="1">
                        <a:latin typeface="Cambria Math" charset="0"/>
                        <a:ea typeface="Cambria Math" charset="0"/>
                        <a:cs typeface="Cambria Math" charset="0"/>
                      </a:rPr>
                      <m:t>=</m:t>
                    </m:r>
                    <m:acc>
                      <m:accPr>
                        <m:chr m:val="̅"/>
                        <m:ctrlPr>
                          <a:rPr lang="en-US" sz="2400" i="1">
                            <a:latin typeface="Cambria Math" panose="02040503050406030204" pitchFamily="18" charset="0"/>
                            <a:ea typeface="Cambria Math" charset="0"/>
                            <a:cs typeface="Cambria Math" charset="0"/>
                          </a:rPr>
                        </m:ctrlPr>
                      </m:accPr>
                      <m:e>
                        <m:r>
                          <m:rPr>
                            <m:sty m:val="p"/>
                          </m:rPr>
                          <a:rPr lang="en-US" sz="2400" b="0" i="0" smtClean="0">
                            <a:latin typeface="Cambria Math" charset="0"/>
                            <a:ea typeface="Cambria Math" charset="0"/>
                            <a:cs typeface="Cambria Math" charset="0"/>
                          </a:rPr>
                          <m:t>Ψ</m:t>
                        </m:r>
                      </m:e>
                    </m:acc>
                    <m:d>
                      <m:dPr>
                        <m:ctrlPr>
                          <a:rPr lang="is-IS" sz="2400" i="1" dirty="0">
                            <a:latin typeface="Cambria Math" panose="02040503050406030204" pitchFamily="18" charset="0"/>
                            <a:ea typeface="Cambria Math" charset="0"/>
                            <a:cs typeface="Cambria Math" charset="0"/>
                          </a:rPr>
                        </m:ctrlPr>
                      </m:dPr>
                      <m:e>
                        <m:r>
                          <a:rPr lang="en-US" sz="2400" i="1" dirty="0">
                            <a:latin typeface="Cambria Math" charset="0"/>
                            <a:ea typeface="Cambria Math" charset="0"/>
                            <a:cs typeface="Cambria Math" charset="0"/>
                          </a:rPr>
                          <m:t>𝑖</m:t>
                        </m:r>
                        <m:sSup>
                          <m:sSupPr>
                            <m:ctrlPr>
                              <a:rPr lang="en-US" sz="2400" i="1" dirty="0">
                                <a:latin typeface="Cambria Math" panose="02040503050406030204" pitchFamily="18" charset="0"/>
                                <a:ea typeface="Cambria Math" charset="0"/>
                                <a:cs typeface="Cambria Math" charset="0"/>
                              </a:rPr>
                            </m:ctrlPr>
                          </m:sSupPr>
                          <m:e>
                            <m:r>
                              <a:rPr lang="en-US" sz="2400" i="1" dirty="0">
                                <a:latin typeface="Cambria Math" charset="0"/>
                                <a:ea typeface="Cambria Math" charset="0"/>
                                <a:cs typeface="Cambria Math" charset="0"/>
                              </a:rPr>
                              <m:t>𝛾</m:t>
                            </m:r>
                          </m:e>
                          <m:sup>
                            <m:r>
                              <a:rPr lang="en-US" sz="2400" i="1" dirty="0">
                                <a:latin typeface="Cambria Math" charset="0"/>
                                <a:ea typeface="Cambria Math" charset="0"/>
                                <a:cs typeface="Cambria Math" charset="0"/>
                              </a:rPr>
                              <m:t>𝜇</m:t>
                            </m:r>
                          </m:sup>
                        </m:sSup>
                        <m:sSub>
                          <m:sSubPr>
                            <m:ctrlPr>
                              <a:rPr lang="en-US" sz="2400" i="1" dirty="0">
                                <a:latin typeface="Cambria Math" panose="02040503050406030204" pitchFamily="18" charset="0"/>
                                <a:ea typeface="Cambria Math" charset="0"/>
                                <a:cs typeface="Cambria Math" charset="0"/>
                              </a:rPr>
                            </m:ctrlPr>
                          </m:sSubPr>
                          <m:e>
                            <m:r>
                              <a:rPr lang="en-US" sz="2400" i="1" dirty="0">
                                <a:latin typeface="Cambria Math" charset="0"/>
                                <a:ea typeface="Cambria Math" charset="0"/>
                                <a:cs typeface="Cambria Math" charset="0"/>
                              </a:rPr>
                              <m:t>𝐷</m:t>
                            </m:r>
                          </m:e>
                          <m:sub>
                            <m:r>
                              <a:rPr lang="en-US" sz="2400" i="1" dirty="0">
                                <a:latin typeface="Cambria Math" charset="0"/>
                                <a:ea typeface="Cambria Math" charset="0"/>
                                <a:cs typeface="Cambria Math" charset="0"/>
                              </a:rPr>
                              <m:t>𝜇</m:t>
                            </m:r>
                          </m:sub>
                        </m:sSub>
                        <m:r>
                          <a:rPr lang="en-US" sz="2400" i="1" dirty="0">
                            <a:latin typeface="Cambria Math" charset="0"/>
                            <a:ea typeface="Cambria Math" charset="0"/>
                            <a:cs typeface="Cambria Math" charset="0"/>
                          </a:rPr>
                          <m:t>−</m:t>
                        </m:r>
                        <m:r>
                          <a:rPr lang="en-US" sz="2400" i="1" dirty="0">
                            <a:latin typeface="Cambria Math" charset="0"/>
                            <a:ea typeface="Cambria Math" charset="0"/>
                            <a:cs typeface="Cambria Math" charset="0"/>
                          </a:rPr>
                          <m:t>𝑚</m:t>
                        </m:r>
                      </m:e>
                    </m:d>
                    <m:r>
                      <m:rPr>
                        <m:sty m:val="p"/>
                      </m:rPr>
                      <a:rPr lang="en-US" sz="2400" b="0" i="0" dirty="0" smtClean="0">
                        <a:latin typeface="Cambria Math" charset="0"/>
                        <a:ea typeface="Cambria Math" charset="0"/>
                        <a:cs typeface="Cambria Math" charset="0"/>
                      </a:rPr>
                      <m:t>Ψ</m:t>
                    </m:r>
                    <m:r>
                      <a:rPr lang="en-US" sz="2400" i="1" dirty="0">
                        <a:latin typeface="Cambria Math" charset="0"/>
                        <a:ea typeface="Cambria Math" charset="0"/>
                        <a:cs typeface="Cambria Math" charset="0"/>
                      </a:rPr>
                      <m:t>=</m:t>
                    </m:r>
                    <m:acc>
                      <m:accPr>
                        <m:chr m:val="̅"/>
                        <m:ctrlPr>
                          <a:rPr lang="en-US" sz="2400" i="1" dirty="0">
                            <a:latin typeface="Cambria Math" panose="02040503050406030204" pitchFamily="18" charset="0"/>
                            <a:ea typeface="Cambria Math" charset="0"/>
                            <a:cs typeface="Cambria Math" charset="0"/>
                          </a:rPr>
                        </m:ctrlPr>
                      </m:accPr>
                      <m:e>
                        <m:r>
                          <m:rPr>
                            <m:sty m:val="p"/>
                          </m:rPr>
                          <a:rPr lang="en-US" sz="2400" b="0" i="0" dirty="0" smtClean="0">
                            <a:latin typeface="Cambria Math" charset="0"/>
                            <a:ea typeface="Cambria Math" charset="0"/>
                            <a:cs typeface="Cambria Math" charset="0"/>
                          </a:rPr>
                          <m:t>Ψ</m:t>
                        </m:r>
                      </m:e>
                    </m:acc>
                    <m:d>
                      <m:dPr>
                        <m:ctrlPr>
                          <a:rPr lang="is-IS" sz="2400" i="1" dirty="0">
                            <a:latin typeface="Cambria Math" panose="02040503050406030204" pitchFamily="18" charset="0"/>
                            <a:ea typeface="Cambria Math" charset="0"/>
                            <a:cs typeface="Cambria Math" charset="0"/>
                          </a:rPr>
                        </m:ctrlPr>
                      </m:dPr>
                      <m:e>
                        <m:r>
                          <a:rPr lang="en-US" sz="2400" i="1" dirty="0">
                            <a:latin typeface="Cambria Math" charset="0"/>
                            <a:ea typeface="Cambria Math" charset="0"/>
                            <a:cs typeface="Cambria Math" charset="0"/>
                          </a:rPr>
                          <m:t>𝑖</m:t>
                        </m:r>
                        <m:sSup>
                          <m:sSupPr>
                            <m:ctrlPr>
                              <a:rPr lang="en-US" sz="2400" i="1" dirty="0">
                                <a:latin typeface="Cambria Math" panose="02040503050406030204" pitchFamily="18" charset="0"/>
                                <a:ea typeface="Cambria Math" charset="0"/>
                                <a:cs typeface="Cambria Math" charset="0"/>
                              </a:rPr>
                            </m:ctrlPr>
                          </m:sSupPr>
                          <m:e>
                            <m:r>
                              <a:rPr lang="en-US" sz="2400" i="1" dirty="0">
                                <a:latin typeface="Cambria Math" charset="0"/>
                                <a:ea typeface="Cambria Math" charset="0"/>
                                <a:cs typeface="Cambria Math" charset="0"/>
                              </a:rPr>
                              <m:t>𝛾</m:t>
                            </m:r>
                          </m:e>
                          <m:sup>
                            <m:r>
                              <a:rPr lang="en-US" sz="2400" i="1" dirty="0">
                                <a:latin typeface="Cambria Math" charset="0"/>
                                <a:ea typeface="Cambria Math" charset="0"/>
                                <a:cs typeface="Cambria Math" charset="0"/>
                              </a:rPr>
                              <m:t>𝜇</m:t>
                            </m:r>
                          </m:sup>
                        </m:sSup>
                        <m:sSub>
                          <m:sSubPr>
                            <m:ctrlPr>
                              <a:rPr lang="en-US" sz="2400" i="1" dirty="0">
                                <a:latin typeface="Cambria Math" panose="02040503050406030204" pitchFamily="18" charset="0"/>
                                <a:ea typeface="Cambria Math" charset="0"/>
                                <a:cs typeface="Cambria Math" charset="0"/>
                              </a:rPr>
                            </m:ctrlPr>
                          </m:sSubPr>
                          <m:e>
                            <m:r>
                              <a:rPr lang="en-US" sz="2400" i="1" dirty="0">
                                <a:latin typeface="Cambria Math" charset="0"/>
                                <a:ea typeface="Cambria Math" charset="0"/>
                                <a:cs typeface="Cambria Math" charset="0"/>
                              </a:rPr>
                              <m:t>𝜕</m:t>
                            </m:r>
                          </m:e>
                          <m:sub>
                            <m:r>
                              <a:rPr lang="en-US" sz="2400" i="1" dirty="0">
                                <a:latin typeface="Cambria Math" charset="0"/>
                                <a:ea typeface="Cambria Math" charset="0"/>
                                <a:cs typeface="Cambria Math" charset="0"/>
                              </a:rPr>
                              <m:t>𝜇</m:t>
                            </m:r>
                          </m:sub>
                        </m:sSub>
                        <m:r>
                          <a:rPr lang="en-US" sz="2400" i="1" dirty="0">
                            <a:latin typeface="Cambria Math" charset="0"/>
                            <a:ea typeface="Cambria Math" charset="0"/>
                            <a:cs typeface="Cambria Math" charset="0"/>
                          </a:rPr>
                          <m:t>−</m:t>
                        </m:r>
                        <m:r>
                          <a:rPr lang="en-US" sz="2400" i="1" dirty="0">
                            <a:latin typeface="Cambria Math" charset="0"/>
                            <a:ea typeface="Cambria Math" charset="0"/>
                            <a:cs typeface="Cambria Math" charset="0"/>
                          </a:rPr>
                          <m:t>𝑚</m:t>
                        </m:r>
                      </m:e>
                    </m:d>
                    <m:r>
                      <m:rPr>
                        <m:sty m:val="p"/>
                      </m:rPr>
                      <a:rPr lang="en-US" sz="2400" b="0" i="0" dirty="0" smtClean="0">
                        <a:latin typeface="Cambria Math" charset="0"/>
                        <a:ea typeface="Cambria Math" charset="0"/>
                        <a:cs typeface="Cambria Math" charset="0"/>
                      </a:rPr>
                      <m:t>Ψ</m:t>
                    </m:r>
                    <m:r>
                      <a:rPr lang="en-US" sz="2400" i="1" dirty="0">
                        <a:latin typeface="Cambria Math" charset="0"/>
                        <a:ea typeface="Cambria Math" charset="0"/>
                        <a:cs typeface="Cambria Math" charset="0"/>
                      </a:rPr>
                      <m:t>−</m:t>
                    </m:r>
                    <m:f>
                      <m:fPr>
                        <m:ctrlPr>
                          <a:rPr lang="bg-BG" sz="2400" i="1" dirty="0" smtClean="0">
                            <a:latin typeface="Cambria Math" panose="02040503050406030204" pitchFamily="18" charset="0"/>
                            <a:ea typeface="Cambria Math" charset="0"/>
                            <a:cs typeface="Cambria Math" charset="0"/>
                          </a:rPr>
                        </m:ctrlPr>
                      </m:fPr>
                      <m:num>
                        <m:r>
                          <a:rPr lang="en-US" sz="2400" b="0" i="1" dirty="0" smtClean="0">
                            <a:latin typeface="Cambria Math" charset="0"/>
                            <a:ea typeface="Cambria Math" charset="0"/>
                            <a:cs typeface="Cambria Math" charset="0"/>
                          </a:rPr>
                          <m:t>𝑔</m:t>
                        </m:r>
                      </m:num>
                      <m:den>
                        <m:r>
                          <a:rPr lang="en-US" sz="2400" b="0" i="1" dirty="0" smtClean="0">
                            <a:latin typeface="Cambria Math" charset="0"/>
                            <a:ea typeface="Cambria Math" charset="0"/>
                            <a:cs typeface="Cambria Math" charset="0"/>
                          </a:rPr>
                          <m:t>2</m:t>
                        </m:r>
                      </m:den>
                    </m:f>
                    <m:limLow>
                      <m:limLowPr>
                        <m:ctrlPr>
                          <a:rPr lang="en-US" sz="2400" b="0" i="1" dirty="0" smtClean="0">
                            <a:latin typeface="Cambria Math" panose="02040503050406030204" pitchFamily="18" charset="0"/>
                            <a:ea typeface="Cambria Math" charset="0"/>
                            <a:cs typeface="Cambria Math" charset="0"/>
                          </a:rPr>
                        </m:ctrlPr>
                      </m:limLowPr>
                      <m:e>
                        <m:groupChr>
                          <m:groupChrPr>
                            <m:chr m:val="⏟"/>
                            <m:ctrlPr>
                              <a:rPr lang="en-US" sz="2400" b="0" i="1" dirty="0" smtClean="0">
                                <a:latin typeface="Cambria Math" panose="02040503050406030204" pitchFamily="18" charset="0"/>
                                <a:ea typeface="Cambria Math" charset="0"/>
                                <a:cs typeface="Cambria Math" charset="0"/>
                              </a:rPr>
                            </m:ctrlPr>
                          </m:groupChrPr>
                          <m:e>
                            <m:acc>
                              <m:accPr>
                                <m:chr m:val="̅"/>
                                <m:ctrlPr>
                                  <a:rPr lang="en-US" sz="2400" b="0" i="1" dirty="0" smtClean="0">
                                    <a:latin typeface="Cambria Math" panose="02040503050406030204" pitchFamily="18" charset="0"/>
                                    <a:ea typeface="Cambria Math" charset="0"/>
                                    <a:cs typeface="Cambria Math" charset="0"/>
                                  </a:rPr>
                                </m:ctrlPr>
                              </m:accPr>
                              <m:e>
                                <m:r>
                                  <m:rPr>
                                    <m:sty m:val="p"/>
                                  </m:rPr>
                                  <a:rPr lang="en-US" sz="2400" b="0" i="0" dirty="0" smtClean="0">
                                    <a:latin typeface="Cambria Math" charset="0"/>
                                    <a:ea typeface="Cambria Math" charset="0"/>
                                    <a:cs typeface="Cambria Math" charset="0"/>
                                  </a:rPr>
                                  <m:t>Ψ</m:t>
                                </m:r>
                              </m:e>
                            </m:acc>
                            <m:sSup>
                              <m:sSupPr>
                                <m:ctrlPr>
                                  <a:rPr lang="en-US" sz="2400" b="0" i="1" dirty="0" smtClean="0">
                                    <a:latin typeface="Cambria Math" panose="02040503050406030204" pitchFamily="18" charset="0"/>
                                    <a:ea typeface="Cambria Math" charset="0"/>
                                    <a:cs typeface="Cambria Math" charset="0"/>
                                  </a:rPr>
                                </m:ctrlPr>
                              </m:sSupPr>
                              <m:e>
                                <m:r>
                                  <a:rPr lang="en-US" sz="2400" b="0" i="1" dirty="0" smtClean="0">
                                    <a:latin typeface="Cambria Math" charset="0"/>
                                    <a:ea typeface="Cambria Math" charset="0"/>
                                    <a:cs typeface="Cambria Math" charset="0"/>
                                  </a:rPr>
                                  <m:t>𝛾</m:t>
                                </m:r>
                              </m:e>
                              <m:sup>
                                <m:r>
                                  <a:rPr lang="en-US" sz="2400" b="0" i="1" dirty="0" smtClean="0">
                                    <a:latin typeface="Cambria Math" charset="0"/>
                                    <a:ea typeface="Cambria Math" charset="0"/>
                                    <a:cs typeface="Cambria Math" charset="0"/>
                                  </a:rPr>
                                  <m:t>𝜇</m:t>
                                </m:r>
                              </m:sup>
                            </m:sSup>
                            <m:acc>
                              <m:accPr>
                                <m:chr m:val="⃗"/>
                                <m:ctrlPr>
                                  <a:rPr lang="en-US" sz="2400" b="0" i="1" dirty="0" smtClean="0">
                                    <a:latin typeface="Cambria Math" panose="02040503050406030204" pitchFamily="18" charset="0"/>
                                    <a:ea typeface="Cambria Math" charset="0"/>
                                    <a:cs typeface="Cambria Math" charset="0"/>
                                  </a:rPr>
                                </m:ctrlPr>
                              </m:accPr>
                              <m:e>
                                <m:r>
                                  <a:rPr lang="en-US" sz="2400" b="0" i="1" dirty="0" smtClean="0">
                                    <a:latin typeface="Cambria Math" charset="0"/>
                                    <a:ea typeface="Cambria Math" charset="0"/>
                                    <a:cs typeface="Cambria Math" charset="0"/>
                                  </a:rPr>
                                  <m:t>𝜏</m:t>
                                </m:r>
                              </m:e>
                            </m:acc>
                            <m:r>
                              <m:rPr>
                                <m:sty m:val="p"/>
                              </m:rPr>
                              <a:rPr lang="en-US" sz="2400" b="0" i="0" dirty="0" smtClean="0">
                                <a:latin typeface="Cambria Math" charset="0"/>
                                <a:ea typeface="Cambria Math" charset="0"/>
                                <a:cs typeface="Cambria Math" charset="0"/>
                              </a:rPr>
                              <m:t>Ψ</m:t>
                            </m:r>
                          </m:e>
                        </m:groupChr>
                        <m:sSub>
                          <m:sSubPr>
                            <m:ctrlPr>
                              <a:rPr lang="en-US" sz="2400" b="0" i="1" dirty="0" smtClean="0">
                                <a:latin typeface="Cambria Math" panose="02040503050406030204" pitchFamily="18" charset="0"/>
                                <a:ea typeface="Cambria Math" charset="0"/>
                                <a:cs typeface="Cambria Math" charset="0"/>
                              </a:rPr>
                            </m:ctrlPr>
                          </m:sSubPr>
                          <m:e>
                            <m:acc>
                              <m:accPr>
                                <m:chr m:val="⃗"/>
                                <m:ctrlPr>
                                  <a:rPr lang="en-US" sz="2400" b="0" i="1" dirty="0" smtClean="0">
                                    <a:latin typeface="Cambria Math" panose="02040503050406030204" pitchFamily="18" charset="0"/>
                                    <a:ea typeface="Cambria Math" charset="0"/>
                                    <a:cs typeface="Cambria Math" charset="0"/>
                                  </a:rPr>
                                </m:ctrlPr>
                              </m:accPr>
                              <m:e>
                                <m:r>
                                  <a:rPr lang="en-US" sz="2400" b="0" i="1" dirty="0" smtClean="0">
                                    <a:latin typeface="Cambria Math" charset="0"/>
                                    <a:ea typeface="Cambria Math" charset="0"/>
                                    <a:cs typeface="Cambria Math" charset="0"/>
                                  </a:rPr>
                                  <m:t>𝑏</m:t>
                                </m:r>
                              </m:e>
                            </m:acc>
                          </m:e>
                          <m:sub>
                            <m:r>
                              <a:rPr lang="en-US" sz="2400" b="0" i="1" dirty="0" smtClean="0">
                                <a:latin typeface="Cambria Math" charset="0"/>
                                <a:ea typeface="Cambria Math" charset="0"/>
                                <a:cs typeface="Cambria Math" charset="0"/>
                              </a:rPr>
                              <m:t>𝜇</m:t>
                            </m:r>
                          </m:sub>
                        </m:sSub>
                      </m:e>
                      <m:lim>
                        <m:sSubSup>
                          <m:sSubSupPr>
                            <m:ctrlPr>
                              <a:rPr lang="en-US" sz="2400" b="0" i="1" dirty="0" smtClean="0">
                                <a:latin typeface="Cambria Math" panose="02040503050406030204" pitchFamily="18" charset="0"/>
                                <a:ea typeface="Cambria Math" charset="0"/>
                                <a:cs typeface="Cambria Math" charset="0"/>
                              </a:rPr>
                            </m:ctrlPr>
                          </m:sSubSupPr>
                          <m:e>
                            <m:r>
                              <a:rPr lang="en-US" sz="2400" b="0" i="1" dirty="0" smtClean="0">
                                <a:latin typeface="Cambria Math" charset="0"/>
                                <a:ea typeface="Cambria Math" charset="0"/>
                                <a:cs typeface="Cambria Math" charset="0"/>
                              </a:rPr>
                              <m:t>𝐽</m:t>
                            </m:r>
                          </m:e>
                          <m:sub>
                            <m:r>
                              <a:rPr lang="en-US" sz="2400" b="0" i="1" dirty="0" smtClean="0">
                                <a:latin typeface="Cambria Math" charset="0"/>
                                <a:ea typeface="Cambria Math" charset="0"/>
                                <a:cs typeface="Cambria Math" charset="0"/>
                              </a:rPr>
                              <m:t>𝑊𝑒𝑎𝑘</m:t>
                            </m:r>
                          </m:sub>
                          <m:sup>
                            <m:r>
                              <a:rPr lang="en-US" sz="2400" b="0" i="1" dirty="0" smtClean="0">
                                <a:latin typeface="Cambria Math" charset="0"/>
                                <a:ea typeface="Cambria Math" charset="0"/>
                                <a:cs typeface="Cambria Math" charset="0"/>
                              </a:rPr>
                              <m:t>𝜇</m:t>
                            </m:r>
                          </m:sup>
                        </m:sSubSup>
                      </m:lim>
                    </m:limLow>
                  </m:oMath>
                </a14:m>
                <a:endParaRPr lang="en-US" sz="2400" dirty="0"/>
              </a:p>
              <a:p>
                <a:pPr lvl="1"/>
                <a:endParaRPr lang="en-US" dirty="0"/>
              </a:p>
              <a:p>
                <a:pPr marL="732600" lvl="1" indent="-457200">
                  <a:buFont typeface="+mj-lt"/>
                  <a:buAutoNum type="alphaUcPeriod" startAt="3"/>
                </a:pPr>
                <a:r>
                  <a:rPr lang="en-US" dirty="0"/>
                  <a:t>Local </a:t>
                </a:r>
                <a14:m>
                  <m:oMath xmlns:m="http://schemas.openxmlformats.org/officeDocument/2006/math">
                    <m:r>
                      <a:rPr lang="en-US" i="1">
                        <a:latin typeface="Cambria Math" charset="0"/>
                      </a:rPr>
                      <m:t>𝑆𝑈</m:t>
                    </m:r>
                    <m:d>
                      <m:dPr>
                        <m:ctrlPr>
                          <a:rPr lang="is-IS" i="1">
                            <a:latin typeface="Cambria Math" panose="02040503050406030204" pitchFamily="18" charset="0"/>
                          </a:rPr>
                        </m:ctrlPr>
                      </m:dPr>
                      <m:e>
                        <m:r>
                          <a:rPr lang="en-US" b="0" i="1" smtClean="0">
                            <a:latin typeface="Cambria Math" charset="0"/>
                          </a:rPr>
                          <m:t>3</m:t>
                        </m:r>
                      </m:e>
                    </m:d>
                  </m:oMath>
                </a14:m>
                <a:r>
                  <a:rPr lang="en-US" dirty="0"/>
                  <a:t> gauge invariance: symmetry under transformations in </a:t>
                </a:r>
                <a:r>
                  <a:rPr lang="en-US" dirty="0" err="1"/>
                  <a:t>colour</a:t>
                </a:r>
                <a:r>
                  <a:rPr lang="en-US" dirty="0"/>
                  <a:t> triplet space</a:t>
                </a:r>
              </a:p>
              <a:p>
                <a:pPr lvl="2"/>
                <a:r>
                  <a:rPr lang="en-US" sz="2100" dirty="0">
                    <a:solidFill>
                      <a:schemeClr val="tx1"/>
                    </a:solidFill>
                  </a:rPr>
                  <a:t>Conserved quantum number: color</a:t>
                </a:r>
              </a:p>
              <a:p>
                <a:pPr lvl="2"/>
                <a:endParaRPr lang="en-US" sz="1200" dirty="0">
                  <a:solidFill>
                    <a:schemeClr val="tx1"/>
                  </a:solidFill>
                </a:endParaRPr>
              </a:p>
              <a:p>
                <a:pPr lvl="2"/>
                <a:r>
                  <a:rPr lang="en-US" sz="2400" dirty="0" err="1">
                    <a:ea typeface="Cambria Math" charset="0"/>
                    <a:cs typeface="Cambria Math" charset="0"/>
                  </a:rPr>
                  <a:t>Lagrangian</a:t>
                </a:r>
                <a:r>
                  <a:rPr lang="en-US" sz="2400" dirty="0">
                    <a:ea typeface="Cambria Math" charset="0"/>
                    <a:cs typeface="Cambria Math" charset="0"/>
                  </a:rPr>
                  <a:t>: </a:t>
                </a:r>
                <a14:m>
                  <m:oMath xmlns:m="http://schemas.openxmlformats.org/officeDocument/2006/math">
                    <m:r>
                      <a:rPr lang="en-US" sz="2400" i="1">
                        <a:latin typeface="Cambria Math" charset="0"/>
                        <a:ea typeface="Cambria Math" charset="0"/>
                        <a:cs typeface="Cambria Math" charset="0"/>
                      </a:rPr>
                      <m:t>ℒ</m:t>
                    </m:r>
                    <m:r>
                      <a:rPr lang="en-US" sz="2400" i="1">
                        <a:latin typeface="Cambria Math" charset="0"/>
                        <a:ea typeface="Cambria Math" charset="0"/>
                        <a:cs typeface="Cambria Math" charset="0"/>
                      </a:rPr>
                      <m:t>=</m:t>
                    </m:r>
                    <m:acc>
                      <m:accPr>
                        <m:chr m:val="̅"/>
                        <m:ctrlPr>
                          <a:rPr lang="en-US" sz="2400" i="1">
                            <a:latin typeface="Cambria Math" panose="02040503050406030204" pitchFamily="18" charset="0"/>
                            <a:ea typeface="Cambria Math" charset="0"/>
                            <a:cs typeface="Cambria Math" charset="0"/>
                          </a:rPr>
                        </m:ctrlPr>
                      </m:accPr>
                      <m:e>
                        <m:r>
                          <m:rPr>
                            <m:sty m:val="p"/>
                          </m:rPr>
                          <a:rPr lang="en-US" sz="2400" b="0" i="0" smtClean="0">
                            <a:latin typeface="Cambria Math" charset="0"/>
                            <a:ea typeface="Cambria Math" charset="0"/>
                            <a:cs typeface="Cambria Math" charset="0"/>
                          </a:rPr>
                          <m:t>Φ</m:t>
                        </m:r>
                      </m:e>
                    </m:acc>
                    <m:d>
                      <m:dPr>
                        <m:ctrlPr>
                          <a:rPr lang="is-IS" sz="2400" i="1" dirty="0">
                            <a:latin typeface="Cambria Math" panose="02040503050406030204" pitchFamily="18" charset="0"/>
                            <a:ea typeface="Cambria Math" charset="0"/>
                            <a:cs typeface="Cambria Math" charset="0"/>
                          </a:rPr>
                        </m:ctrlPr>
                      </m:dPr>
                      <m:e>
                        <m:r>
                          <a:rPr lang="en-US" sz="2400" i="1" dirty="0">
                            <a:latin typeface="Cambria Math" charset="0"/>
                            <a:ea typeface="Cambria Math" charset="0"/>
                            <a:cs typeface="Cambria Math" charset="0"/>
                          </a:rPr>
                          <m:t>𝑖</m:t>
                        </m:r>
                        <m:sSup>
                          <m:sSupPr>
                            <m:ctrlPr>
                              <a:rPr lang="en-US" sz="2400" i="1" dirty="0">
                                <a:latin typeface="Cambria Math" panose="02040503050406030204" pitchFamily="18" charset="0"/>
                                <a:ea typeface="Cambria Math" charset="0"/>
                                <a:cs typeface="Cambria Math" charset="0"/>
                              </a:rPr>
                            </m:ctrlPr>
                          </m:sSupPr>
                          <m:e>
                            <m:r>
                              <a:rPr lang="en-US" sz="2400" i="1" dirty="0">
                                <a:latin typeface="Cambria Math" charset="0"/>
                                <a:ea typeface="Cambria Math" charset="0"/>
                                <a:cs typeface="Cambria Math" charset="0"/>
                              </a:rPr>
                              <m:t>𝛾</m:t>
                            </m:r>
                          </m:e>
                          <m:sup>
                            <m:r>
                              <a:rPr lang="en-US" sz="2400" i="1" dirty="0">
                                <a:latin typeface="Cambria Math" charset="0"/>
                                <a:ea typeface="Cambria Math" charset="0"/>
                                <a:cs typeface="Cambria Math" charset="0"/>
                              </a:rPr>
                              <m:t>𝜇</m:t>
                            </m:r>
                          </m:sup>
                        </m:sSup>
                        <m:sSub>
                          <m:sSubPr>
                            <m:ctrlPr>
                              <a:rPr lang="en-US" sz="2400" i="1" dirty="0">
                                <a:latin typeface="Cambria Math" panose="02040503050406030204" pitchFamily="18" charset="0"/>
                                <a:ea typeface="Cambria Math" charset="0"/>
                                <a:cs typeface="Cambria Math" charset="0"/>
                              </a:rPr>
                            </m:ctrlPr>
                          </m:sSubPr>
                          <m:e>
                            <m:r>
                              <a:rPr lang="en-US" sz="2400" i="1" dirty="0">
                                <a:latin typeface="Cambria Math" charset="0"/>
                                <a:ea typeface="Cambria Math" charset="0"/>
                                <a:cs typeface="Cambria Math" charset="0"/>
                              </a:rPr>
                              <m:t>𝐷</m:t>
                            </m:r>
                          </m:e>
                          <m:sub>
                            <m:r>
                              <a:rPr lang="en-US" sz="2400" i="1" dirty="0">
                                <a:latin typeface="Cambria Math" charset="0"/>
                                <a:ea typeface="Cambria Math" charset="0"/>
                                <a:cs typeface="Cambria Math" charset="0"/>
                              </a:rPr>
                              <m:t>𝜇</m:t>
                            </m:r>
                          </m:sub>
                        </m:sSub>
                        <m:r>
                          <a:rPr lang="en-US" sz="2400" i="1" dirty="0">
                            <a:latin typeface="Cambria Math" charset="0"/>
                            <a:ea typeface="Cambria Math" charset="0"/>
                            <a:cs typeface="Cambria Math" charset="0"/>
                          </a:rPr>
                          <m:t>−</m:t>
                        </m:r>
                        <m:r>
                          <a:rPr lang="en-US" sz="2400" i="1" dirty="0">
                            <a:latin typeface="Cambria Math" charset="0"/>
                            <a:ea typeface="Cambria Math" charset="0"/>
                            <a:cs typeface="Cambria Math" charset="0"/>
                          </a:rPr>
                          <m:t>𝑚</m:t>
                        </m:r>
                      </m:e>
                    </m:d>
                    <m:r>
                      <m:rPr>
                        <m:sty m:val="p"/>
                      </m:rPr>
                      <a:rPr lang="en-US" sz="2400" b="0" i="0" dirty="0" smtClean="0">
                        <a:latin typeface="Cambria Math" charset="0"/>
                        <a:ea typeface="Cambria Math" charset="0"/>
                        <a:cs typeface="Cambria Math" charset="0"/>
                      </a:rPr>
                      <m:t>Φ</m:t>
                    </m:r>
                    <m:r>
                      <a:rPr lang="en-US" sz="2400" i="1" dirty="0">
                        <a:latin typeface="Cambria Math" charset="0"/>
                        <a:ea typeface="Cambria Math" charset="0"/>
                        <a:cs typeface="Cambria Math" charset="0"/>
                      </a:rPr>
                      <m:t>=</m:t>
                    </m:r>
                    <m:acc>
                      <m:accPr>
                        <m:chr m:val="̅"/>
                        <m:ctrlPr>
                          <a:rPr lang="en-US" sz="2400" i="1" dirty="0">
                            <a:latin typeface="Cambria Math" panose="02040503050406030204" pitchFamily="18" charset="0"/>
                            <a:ea typeface="Cambria Math" charset="0"/>
                            <a:cs typeface="Cambria Math" charset="0"/>
                          </a:rPr>
                        </m:ctrlPr>
                      </m:accPr>
                      <m:e>
                        <m:r>
                          <m:rPr>
                            <m:sty m:val="p"/>
                          </m:rPr>
                          <a:rPr lang="en-US" sz="2400" b="0" i="0" dirty="0" smtClean="0">
                            <a:latin typeface="Cambria Math" charset="0"/>
                            <a:ea typeface="Cambria Math" charset="0"/>
                            <a:cs typeface="Cambria Math" charset="0"/>
                          </a:rPr>
                          <m:t>Φ</m:t>
                        </m:r>
                      </m:e>
                    </m:acc>
                    <m:d>
                      <m:dPr>
                        <m:ctrlPr>
                          <a:rPr lang="is-IS" sz="2400" i="1" dirty="0">
                            <a:latin typeface="Cambria Math" panose="02040503050406030204" pitchFamily="18" charset="0"/>
                            <a:ea typeface="Cambria Math" charset="0"/>
                            <a:cs typeface="Cambria Math" charset="0"/>
                          </a:rPr>
                        </m:ctrlPr>
                      </m:dPr>
                      <m:e>
                        <m:r>
                          <a:rPr lang="en-US" sz="2400" i="1" dirty="0">
                            <a:latin typeface="Cambria Math" charset="0"/>
                            <a:ea typeface="Cambria Math" charset="0"/>
                            <a:cs typeface="Cambria Math" charset="0"/>
                          </a:rPr>
                          <m:t>𝑖</m:t>
                        </m:r>
                        <m:sSup>
                          <m:sSupPr>
                            <m:ctrlPr>
                              <a:rPr lang="en-US" sz="2400" i="1" dirty="0">
                                <a:latin typeface="Cambria Math" panose="02040503050406030204" pitchFamily="18" charset="0"/>
                                <a:ea typeface="Cambria Math" charset="0"/>
                                <a:cs typeface="Cambria Math" charset="0"/>
                              </a:rPr>
                            </m:ctrlPr>
                          </m:sSupPr>
                          <m:e>
                            <m:r>
                              <a:rPr lang="en-US" sz="2400" i="1" dirty="0">
                                <a:latin typeface="Cambria Math" charset="0"/>
                                <a:ea typeface="Cambria Math" charset="0"/>
                                <a:cs typeface="Cambria Math" charset="0"/>
                              </a:rPr>
                              <m:t>𝛾</m:t>
                            </m:r>
                          </m:e>
                          <m:sup>
                            <m:r>
                              <a:rPr lang="en-US" sz="2400" i="1" dirty="0">
                                <a:latin typeface="Cambria Math" charset="0"/>
                                <a:ea typeface="Cambria Math" charset="0"/>
                                <a:cs typeface="Cambria Math" charset="0"/>
                              </a:rPr>
                              <m:t>𝜇</m:t>
                            </m:r>
                          </m:sup>
                        </m:sSup>
                        <m:sSub>
                          <m:sSubPr>
                            <m:ctrlPr>
                              <a:rPr lang="en-US" sz="2400" i="1" dirty="0">
                                <a:latin typeface="Cambria Math" panose="02040503050406030204" pitchFamily="18" charset="0"/>
                                <a:ea typeface="Cambria Math" charset="0"/>
                                <a:cs typeface="Cambria Math" charset="0"/>
                              </a:rPr>
                            </m:ctrlPr>
                          </m:sSubPr>
                          <m:e>
                            <m:r>
                              <a:rPr lang="en-US" sz="2400" i="1" dirty="0">
                                <a:latin typeface="Cambria Math" charset="0"/>
                                <a:ea typeface="Cambria Math" charset="0"/>
                                <a:cs typeface="Cambria Math" charset="0"/>
                              </a:rPr>
                              <m:t>𝜕</m:t>
                            </m:r>
                          </m:e>
                          <m:sub>
                            <m:r>
                              <a:rPr lang="en-US" sz="2400" i="1" dirty="0">
                                <a:latin typeface="Cambria Math" charset="0"/>
                                <a:ea typeface="Cambria Math" charset="0"/>
                                <a:cs typeface="Cambria Math" charset="0"/>
                              </a:rPr>
                              <m:t>𝜇</m:t>
                            </m:r>
                          </m:sub>
                        </m:sSub>
                        <m:r>
                          <a:rPr lang="en-US" sz="2400" i="1" dirty="0">
                            <a:latin typeface="Cambria Math" charset="0"/>
                            <a:ea typeface="Cambria Math" charset="0"/>
                            <a:cs typeface="Cambria Math" charset="0"/>
                          </a:rPr>
                          <m:t>−</m:t>
                        </m:r>
                        <m:r>
                          <a:rPr lang="en-US" sz="2400" i="1" dirty="0">
                            <a:latin typeface="Cambria Math" charset="0"/>
                            <a:ea typeface="Cambria Math" charset="0"/>
                            <a:cs typeface="Cambria Math" charset="0"/>
                          </a:rPr>
                          <m:t>𝑚</m:t>
                        </m:r>
                      </m:e>
                    </m:d>
                    <m:r>
                      <m:rPr>
                        <m:sty m:val="p"/>
                      </m:rPr>
                      <a:rPr lang="en-US" sz="2400" b="0" i="0" dirty="0" smtClean="0">
                        <a:latin typeface="Cambria Math" charset="0"/>
                        <a:ea typeface="Cambria Math" charset="0"/>
                        <a:cs typeface="Cambria Math" charset="0"/>
                      </a:rPr>
                      <m:t>Φ</m:t>
                    </m:r>
                    <m:r>
                      <a:rPr lang="en-US" sz="2400" i="1" dirty="0">
                        <a:latin typeface="Cambria Math" charset="0"/>
                        <a:ea typeface="Cambria Math" charset="0"/>
                        <a:cs typeface="Cambria Math" charset="0"/>
                      </a:rPr>
                      <m:t>−</m:t>
                    </m:r>
                    <m:f>
                      <m:fPr>
                        <m:ctrlPr>
                          <a:rPr lang="bg-BG" sz="2400" i="1" dirty="0">
                            <a:latin typeface="Cambria Math" panose="02040503050406030204" pitchFamily="18" charset="0"/>
                            <a:ea typeface="Cambria Math" charset="0"/>
                            <a:cs typeface="Cambria Math" charset="0"/>
                          </a:rPr>
                        </m:ctrlPr>
                      </m:fPr>
                      <m:num>
                        <m:sSub>
                          <m:sSubPr>
                            <m:ctrlPr>
                              <a:rPr lang="en-US" sz="2400" b="0" i="1" dirty="0" smtClean="0">
                                <a:latin typeface="Cambria Math" panose="02040503050406030204" pitchFamily="18" charset="0"/>
                                <a:ea typeface="Cambria Math" charset="0"/>
                                <a:cs typeface="Cambria Math" charset="0"/>
                              </a:rPr>
                            </m:ctrlPr>
                          </m:sSubPr>
                          <m:e>
                            <m:r>
                              <a:rPr lang="en-US" sz="2400" i="1" dirty="0">
                                <a:latin typeface="Cambria Math" charset="0"/>
                                <a:ea typeface="Cambria Math" charset="0"/>
                                <a:cs typeface="Cambria Math" charset="0"/>
                              </a:rPr>
                              <m:t>𝑔</m:t>
                            </m:r>
                          </m:e>
                          <m:sub>
                            <m:r>
                              <a:rPr lang="en-US" sz="2400" b="0" i="1" dirty="0" smtClean="0">
                                <a:latin typeface="Cambria Math" charset="0"/>
                                <a:ea typeface="Cambria Math" charset="0"/>
                                <a:cs typeface="Cambria Math" charset="0"/>
                              </a:rPr>
                              <m:t>𝑠</m:t>
                            </m:r>
                          </m:sub>
                        </m:sSub>
                      </m:num>
                      <m:den>
                        <m:r>
                          <a:rPr lang="en-US" sz="2400" i="1" dirty="0">
                            <a:latin typeface="Cambria Math" charset="0"/>
                            <a:ea typeface="Cambria Math" charset="0"/>
                            <a:cs typeface="Cambria Math" charset="0"/>
                          </a:rPr>
                          <m:t>2</m:t>
                        </m:r>
                      </m:den>
                    </m:f>
                    <m:limLow>
                      <m:limLowPr>
                        <m:ctrlPr>
                          <a:rPr lang="en-US" sz="2400" i="1" dirty="0">
                            <a:latin typeface="Cambria Math" panose="02040503050406030204" pitchFamily="18" charset="0"/>
                            <a:ea typeface="Cambria Math" charset="0"/>
                            <a:cs typeface="Cambria Math" charset="0"/>
                          </a:rPr>
                        </m:ctrlPr>
                      </m:limLowPr>
                      <m:e>
                        <m:groupChr>
                          <m:groupChrPr>
                            <m:chr m:val="⏟"/>
                            <m:ctrlPr>
                              <a:rPr lang="en-US" sz="2400" i="1" dirty="0">
                                <a:latin typeface="Cambria Math" panose="02040503050406030204" pitchFamily="18" charset="0"/>
                                <a:ea typeface="Cambria Math" charset="0"/>
                                <a:cs typeface="Cambria Math" charset="0"/>
                              </a:rPr>
                            </m:ctrlPr>
                          </m:groupChrPr>
                          <m:e>
                            <m:acc>
                              <m:accPr>
                                <m:chr m:val="̅"/>
                                <m:ctrlPr>
                                  <a:rPr lang="en-US" sz="2400" i="1" dirty="0">
                                    <a:latin typeface="Cambria Math" panose="02040503050406030204" pitchFamily="18" charset="0"/>
                                    <a:ea typeface="Cambria Math" charset="0"/>
                                    <a:cs typeface="Cambria Math" charset="0"/>
                                  </a:rPr>
                                </m:ctrlPr>
                              </m:accPr>
                              <m:e>
                                <m:r>
                                  <m:rPr>
                                    <m:sty m:val="p"/>
                                  </m:rPr>
                                  <a:rPr lang="en-US" sz="2400" b="0" i="0" dirty="0" smtClean="0">
                                    <a:latin typeface="Cambria Math" charset="0"/>
                                    <a:ea typeface="Cambria Math" charset="0"/>
                                    <a:cs typeface="Cambria Math" charset="0"/>
                                  </a:rPr>
                                  <m:t>Φ</m:t>
                                </m:r>
                              </m:e>
                            </m:acc>
                            <m:sSup>
                              <m:sSupPr>
                                <m:ctrlPr>
                                  <a:rPr lang="en-US" sz="2400" i="1" dirty="0">
                                    <a:latin typeface="Cambria Math" panose="02040503050406030204" pitchFamily="18" charset="0"/>
                                    <a:ea typeface="Cambria Math" charset="0"/>
                                    <a:cs typeface="Cambria Math" charset="0"/>
                                  </a:rPr>
                                </m:ctrlPr>
                              </m:sSupPr>
                              <m:e>
                                <m:r>
                                  <a:rPr lang="en-US" sz="2400" i="1" dirty="0">
                                    <a:latin typeface="Cambria Math" charset="0"/>
                                    <a:ea typeface="Cambria Math" charset="0"/>
                                    <a:cs typeface="Cambria Math" charset="0"/>
                                  </a:rPr>
                                  <m:t>𝛾</m:t>
                                </m:r>
                              </m:e>
                              <m:sup>
                                <m:r>
                                  <a:rPr lang="en-US" sz="2400" i="1" dirty="0">
                                    <a:latin typeface="Cambria Math" charset="0"/>
                                    <a:ea typeface="Cambria Math" charset="0"/>
                                    <a:cs typeface="Cambria Math" charset="0"/>
                                  </a:rPr>
                                  <m:t>𝜇</m:t>
                                </m:r>
                              </m:sup>
                            </m:sSup>
                            <m:acc>
                              <m:accPr>
                                <m:chr m:val="⃗"/>
                                <m:ctrlPr>
                                  <a:rPr lang="en-US" sz="2400" i="1" dirty="0">
                                    <a:latin typeface="Cambria Math" panose="02040503050406030204" pitchFamily="18" charset="0"/>
                                    <a:ea typeface="Cambria Math" charset="0"/>
                                    <a:cs typeface="Cambria Math" charset="0"/>
                                  </a:rPr>
                                </m:ctrlPr>
                              </m:accPr>
                              <m:e>
                                <m:r>
                                  <a:rPr lang="en-US" sz="2400" b="0" i="1" dirty="0" smtClean="0">
                                    <a:latin typeface="Cambria Math" charset="0"/>
                                    <a:ea typeface="Cambria Math" charset="0"/>
                                    <a:cs typeface="Cambria Math" charset="0"/>
                                  </a:rPr>
                                  <m:t>𝜆</m:t>
                                </m:r>
                              </m:e>
                            </m:acc>
                            <m:r>
                              <m:rPr>
                                <m:sty m:val="p"/>
                              </m:rPr>
                              <a:rPr lang="en-US" sz="2400" b="0" i="0" dirty="0" smtClean="0">
                                <a:latin typeface="Cambria Math" charset="0"/>
                                <a:ea typeface="Cambria Math" charset="0"/>
                                <a:cs typeface="Cambria Math" charset="0"/>
                              </a:rPr>
                              <m:t>Φ</m:t>
                            </m:r>
                          </m:e>
                        </m:groupChr>
                      </m:e>
                      <m:lim>
                        <m:sSubSup>
                          <m:sSubSupPr>
                            <m:ctrlPr>
                              <a:rPr lang="en-US" sz="2400" b="0" i="1" dirty="0" smtClean="0">
                                <a:latin typeface="Cambria Math" panose="02040503050406030204" pitchFamily="18" charset="0"/>
                                <a:ea typeface="Cambria Math" charset="0"/>
                                <a:cs typeface="Cambria Math" charset="0"/>
                              </a:rPr>
                            </m:ctrlPr>
                          </m:sSubSupPr>
                          <m:e>
                            <m:acc>
                              <m:accPr>
                                <m:chr m:val="⃗"/>
                                <m:ctrlPr>
                                  <a:rPr lang="en-US" sz="2400" b="0" i="1" dirty="0" smtClean="0">
                                    <a:latin typeface="Cambria Math" panose="02040503050406030204" pitchFamily="18" charset="0"/>
                                    <a:ea typeface="Cambria Math" charset="0"/>
                                    <a:cs typeface="Cambria Math" charset="0"/>
                                  </a:rPr>
                                </m:ctrlPr>
                              </m:accPr>
                              <m:e>
                                <m:r>
                                  <a:rPr lang="en-US" sz="2400" b="0" i="1" dirty="0" smtClean="0">
                                    <a:latin typeface="Cambria Math" charset="0"/>
                                    <a:ea typeface="Cambria Math" charset="0"/>
                                    <a:cs typeface="Cambria Math" charset="0"/>
                                  </a:rPr>
                                  <m:t>𝐽</m:t>
                                </m:r>
                              </m:e>
                            </m:acc>
                          </m:e>
                          <m:sub>
                            <m:r>
                              <a:rPr lang="en-US" sz="2400" b="0" i="1" dirty="0" smtClean="0">
                                <a:latin typeface="Cambria Math" charset="0"/>
                                <a:ea typeface="Cambria Math" charset="0"/>
                                <a:cs typeface="Cambria Math" charset="0"/>
                              </a:rPr>
                              <m:t>𝑄𝐶𝐷</m:t>
                            </m:r>
                          </m:sub>
                          <m:sup>
                            <m:r>
                              <a:rPr lang="en-US" sz="2400" b="0" i="1" dirty="0" smtClean="0">
                                <a:latin typeface="Cambria Math" charset="0"/>
                                <a:ea typeface="Cambria Math" charset="0"/>
                                <a:cs typeface="Cambria Math" charset="0"/>
                              </a:rPr>
                              <m:t>𝜇</m:t>
                            </m:r>
                          </m:sup>
                        </m:sSubSup>
                      </m:lim>
                    </m:limLow>
                    <m:sSub>
                      <m:sSubPr>
                        <m:ctrlPr>
                          <a:rPr lang="en-US" sz="2400" b="0" i="1" dirty="0" smtClean="0">
                            <a:latin typeface="Cambria Math" panose="02040503050406030204" pitchFamily="18" charset="0"/>
                            <a:ea typeface="Cambria Math" charset="0"/>
                            <a:cs typeface="Cambria Math" charset="0"/>
                          </a:rPr>
                        </m:ctrlPr>
                      </m:sSubPr>
                      <m:e>
                        <m:acc>
                          <m:accPr>
                            <m:chr m:val="⃗"/>
                            <m:ctrlPr>
                              <a:rPr lang="en-US" sz="2400" b="0" i="1" dirty="0" smtClean="0">
                                <a:latin typeface="Cambria Math" panose="02040503050406030204" pitchFamily="18" charset="0"/>
                                <a:ea typeface="Cambria Math" charset="0"/>
                                <a:cs typeface="Cambria Math" charset="0"/>
                              </a:rPr>
                            </m:ctrlPr>
                          </m:accPr>
                          <m:e>
                            <m:r>
                              <a:rPr lang="en-US" sz="2400" b="0" i="1" dirty="0" smtClean="0">
                                <a:latin typeface="Cambria Math" charset="0"/>
                                <a:ea typeface="Cambria Math" charset="0"/>
                                <a:cs typeface="Cambria Math" charset="0"/>
                              </a:rPr>
                              <m:t>𝑐</m:t>
                            </m:r>
                          </m:e>
                        </m:acc>
                      </m:e>
                      <m:sub>
                        <m:r>
                          <a:rPr lang="en-US" sz="2400" b="0" i="1" dirty="0" smtClean="0">
                            <a:latin typeface="Cambria Math" charset="0"/>
                            <a:ea typeface="Cambria Math" charset="0"/>
                            <a:cs typeface="Cambria Math" charset="0"/>
                          </a:rPr>
                          <m:t>𝜇</m:t>
                        </m:r>
                      </m:sub>
                    </m:sSub>
                  </m:oMath>
                </a14:m>
                <a:r>
                  <a:rPr lang="en-US" sz="2400" dirty="0"/>
                  <a:t> </a:t>
                </a:r>
              </a:p>
              <a:p>
                <a:pPr lvl="1"/>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17500" y="752564"/>
                <a:ext cx="11355703" cy="6073352"/>
              </a:xfrm>
              <a:blipFill>
                <a:blip r:embed="rId3"/>
                <a:stretch>
                  <a:fillRect l="-670" t="-2296"/>
                </a:stretch>
              </a:blipFill>
            </p:spPr>
            <p:txBody>
              <a:bodyPr/>
              <a:lstStyle/>
              <a:p>
                <a:r>
                  <a:rPr lang="en-NL">
                    <a:noFill/>
                  </a:rPr>
                  <a:t> </a:t>
                </a:r>
              </a:p>
            </p:txBody>
          </p:sp>
        </mc:Fallback>
      </mc:AlternateContent>
      <p:sp>
        <p:nvSpPr>
          <p:cNvPr id="4" name="Rectangle 3"/>
          <p:cNvSpPr/>
          <p:nvPr/>
        </p:nvSpPr>
        <p:spPr>
          <a:xfrm>
            <a:off x="732560" y="2261937"/>
            <a:ext cx="10814743" cy="44276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Standard Model symmetry</a:t>
            </a:r>
          </a:p>
        </p:txBody>
      </p:sp>
      <mc:AlternateContent xmlns:mc="http://schemas.openxmlformats.org/markup-compatibility/2006" xmlns:a14="http://schemas.microsoft.com/office/drawing/2010/main">
        <mc:Choice Requires="a14">
          <p:sp>
            <p:nvSpPr>
              <p:cNvPr id="5" name="TextBox 4"/>
              <p:cNvSpPr txBox="1"/>
              <p:nvPr/>
            </p:nvSpPr>
            <p:spPr>
              <a:xfrm>
                <a:off x="673119" y="3498852"/>
                <a:ext cx="10844463" cy="722442"/>
              </a:xfrm>
              <a:prstGeom prst="rect">
                <a:avLst/>
              </a:prstGeom>
              <a:noFill/>
              <a:ln w="19050">
                <a:solidFill>
                  <a:srgbClr val="C0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i="1" smtClean="0">
                          <a:solidFill>
                            <a:srgbClr val="C00000"/>
                          </a:solidFill>
                          <a:latin typeface="Cambria Math" charset="0"/>
                          <a:ea typeface="Cambria Math" charset="0"/>
                          <a:cs typeface="Cambria Math" charset="0"/>
                        </a:rPr>
                        <m:t>ℒ</m:t>
                      </m:r>
                      <m:r>
                        <a:rPr lang="en-US" sz="2400" i="1" smtClean="0">
                          <a:solidFill>
                            <a:srgbClr val="C00000"/>
                          </a:solidFill>
                          <a:latin typeface="Cambria Math" charset="0"/>
                          <a:ea typeface="Cambria Math" charset="0"/>
                          <a:cs typeface="Cambria Math" charset="0"/>
                        </a:rPr>
                        <m:t>=</m:t>
                      </m:r>
                      <m:acc>
                        <m:accPr>
                          <m:chr m:val="̅"/>
                          <m:ctrlPr>
                            <a:rPr lang="en-US" sz="2400" i="1">
                              <a:solidFill>
                                <a:srgbClr val="C00000"/>
                              </a:solidFill>
                              <a:latin typeface="Cambria Math" panose="02040503050406030204" pitchFamily="18" charset="0"/>
                              <a:ea typeface="Cambria Math" charset="0"/>
                              <a:cs typeface="Cambria Math" charset="0"/>
                            </a:rPr>
                          </m:ctrlPr>
                        </m:accPr>
                        <m:e>
                          <m:r>
                            <a:rPr lang="en-US" sz="2400" i="1">
                              <a:solidFill>
                                <a:srgbClr val="C00000"/>
                              </a:solidFill>
                              <a:latin typeface="Cambria Math" charset="0"/>
                              <a:ea typeface="Cambria Math" charset="0"/>
                              <a:cs typeface="Cambria Math" charset="0"/>
                            </a:rPr>
                            <m:t>𝜓</m:t>
                          </m:r>
                        </m:e>
                      </m:acc>
                      <m:d>
                        <m:dPr>
                          <m:ctrlPr>
                            <a:rPr lang="is-IS" sz="2400" i="1" dirty="0">
                              <a:solidFill>
                                <a:srgbClr val="C00000"/>
                              </a:solidFill>
                              <a:latin typeface="Cambria Math" panose="02040503050406030204" pitchFamily="18" charset="0"/>
                              <a:ea typeface="Cambria Math" charset="0"/>
                              <a:cs typeface="Cambria Math" charset="0"/>
                            </a:rPr>
                          </m:ctrlPr>
                        </m:dPr>
                        <m:e>
                          <m:r>
                            <a:rPr lang="en-US" sz="2400" i="1" dirty="0">
                              <a:solidFill>
                                <a:srgbClr val="C00000"/>
                              </a:solidFill>
                              <a:latin typeface="Cambria Math" charset="0"/>
                              <a:ea typeface="Cambria Math" charset="0"/>
                              <a:cs typeface="Cambria Math" charset="0"/>
                            </a:rPr>
                            <m:t>𝑖</m:t>
                          </m:r>
                          <m:sSup>
                            <m:sSupPr>
                              <m:ctrlPr>
                                <a:rPr lang="en-US" sz="2400" i="1" dirty="0">
                                  <a:solidFill>
                                    <a:srgbClr val="C00000"/>
                                  </a:solidFill>
                                  <a:latin typeface="Cambria Math" panose="02040503050406030204" pitchFamily="18" charset="0"/>
                                  <a:ea typeface="Cambria Math" charset="0"/>
                                  <a:cs typeface="Cambria Math" charset="0"/>
                                </a:rPr>
                              </m:ctrlPr>
                            </m:sSupPr>
                            <m:e>
                              <m:r>
                                <a:rPr lang="en-US" sz="2400" i="1" dirty="0">
                                  <a:solidFill>
                                    <a:srgbClr val="C00000"/>
                                  </a:solidFill>
                                  <a:latin typeface="Cambria Math" charset="0"/>
                                  <a:ea typeface="Cambria Math" charset="0"/>
                                  <a:cs typeface="Cambria Math" charset="0"/>
                                </a:rPr>
                                <m:t>𝛾</m:t>
                              </m:r>
                            </m:e>
                            <m:sup>
                              <m:r>
                                <a:rPr lang="en-US" sz="2400" i="1" dirty="0">
                                  <a:solidFill>
                                    <a:srgbClr val="C00000"/>
                                  </a:solidFill>
                                  <a:latin typeface="Cambria Math" charset="0"/>
                                  <a:ea typeface="Cambria Math" charset="0"/>
                                  <a:cs typeface="Cambria Math" charset="0"/>
                                </a:rPr>
                                <m:t>𝜇</m:t>
                              </m:r>
                            </m:sup>
                          </m:sSup>
                          <m:sSub>
                            <m:sSubPr>
                              <m:ctrlPr>
                                <a:rPr lang="en-US" sz="2400" i="1" dirty="0">
                                  <a:solidFill>
                                    <a:srgbClr val="C00000"/>
                                  </a:solidFill>
                                  <a:latin typeface="Cambria Math" panose="02040503050406030204" pitchFamily="18" charset="0"/>
                                  <a:ea typeface="Cambria Math" charset="0"/>
                                  <a:cs typeface="Cambria Math" charset="0"/>
                                </a:rPr>
                              </m:ctrlPr>
                            </m:sSubPr>
                            <m:e>
                              <m:r>
                                <a:rPr lang="en-US" sz="2400" i="1" dirty="0">
                                  <a:solidFill>
                                    <a:srgbClr val="C00000"/>
                                  </a:solidFill>
                                  <a:latin typeface="Cambria Math" charset="0"/>
                                  <a:ea typeface="Cambria Math" charset="0"/>
                                  <a:cs typeface="Cambria Math" charset="0"/>
                                </a:rPr>
                                <m:t>𝐷</m:t>
                              </m:r>
                            </m:e>
                            <m:sub>
                              <m:r>
                                <a:rPr lang="en-US" sz="2400" i="1" dirty="0">
                                  <a:solidFill>
                                    <a:srgbClr val="C00000"/>
                                  </a:solidFill>
                                  <a:latin typeface="Cambria Math" charset="0"/>
                                  <a:ea typeface="Cambria Math" charset="0"/>
                                  <a:cs typeface="Cambria Math" charset="0"/>
                                </a:rPr>
                                <m:t>𝜇</m:t>
                              </m:r>
                            </m:sub>
                          </m:sSub>
                          <m:r>
                            <a:rPr lang="en-US" sz="2400" i="1" dirty="0">
                              <a:solidFill>
                                <a:srgbClr val="C00000"/>
                              </a:solidFill>
                              <a:latin typeface="Cambria Math" charset="0"/>
                              <a:ea typeface="Cambria Math" charset="0"/>
                              <a:cs typeface="Cambria Math" charset="0"/>
                            </a:rPr>
                            <m:t>−</m:t>
                          </m:r>
                          <m:r>
                            <a:rPr lang="en-US" sz="2400" i="1" dirty="0">
                              <a:solidFill>
                                <a:srgbClr val="C00000"/>
                              </a:solidFill>
                              <a:latin typeface="Cambria Math" charset="0"/>
                              <a:ea typeface="Cambria Math" charset="0"/>
                              <a:cs typeface="Cambria Math" charset="0"/>
                            </a:rPr>
                            <m:t>𝑚</m:t>
                          </m:r>
                        </m:e>
                      </m:d>
                      <m:r>
                        <a:rPr lang="en-US" sz="2400" i="1" dirty="0">
                          <a:solidFill>
                            <a:srgbClr val="C00000"/>
                          </a:solidFill>
                          <a:latin typeface="Cambria Math" charset="0"/>
                          <a:ea typeface="Cambria Math" charset="0"/>
                          <a:cs typeface="Cambria Math" charset="0"/>
                        </a:rPr>
                        <m:t>𝜓</m:t>
                      </m:r>
                      <m:r>
                        <a:rPr lang="en-US" sz="2400" i="1" dirty="0">
                          <a:solidFill>
                            <a:srgbClr val="C00000"/>
                          </a:solidFill>
                          <a:latin typeface="Cambria Math" charset="0"/>
                          <a:ea typeface="Cambria Math" charset="0"/>
                          <a:cs typeface="Cambria Math" charset="0"/>
                        </a:rPr>
                        <m:t>=</m:t>
                      </m:r>
                      <m:acc>
                        <m:accPr>
                          <m:chr m:val="̅"/>
                          <m:ctrlPr>
                            <a:rPr lang="en-US" sz="2400" i="1" dirty="0">
                              <a:solidFill>
                                <a:srgbClr val="C00000"/>
                              </a:solidFill>
                              <a:latin typeface="Cambria Math" panose="02040503050406030204" pitchFamily="18" charset="0"/>
                              <a:ea typeface="Cambria Math" charset="0"/>
                              <a:cs typeface="Cambria Math" charset="0"/>
                            </a:rPr>
                          </m:ctrlPr>
                        </m:accPr>
                        <m:e>
                          <m:r>
                            <a:rPr lang="en-US" sz="2400" i="1" dirty="0">
                              <a:solidFill>
                                <a:srgbClr val="C00000"/>
                              </a:solidFill>
                              <a:latin typeface="Cambria Math" charset="0"/>
                              <a:ea typeface="Cambria Math" charset="0"/>
                              <a:cs typeface="Cambria Math" charset="0"/>
                            </a:rPr>
                            <m:t>𝜓</m:t>
                          </m:r>
                        </m:e>
                      </m:acc>
                      <m:d>
                        <m:dPr>
                          <m:ctrlPr>
                            <a:rPr lang="is-IS" sz="2400" i="1" dirty="0">
                              <a:solidFill>
                                <a:srgbClr val="C00000"/>
                              </a:solidFill>
                              <a:latin typeface="Cambria Math" panose="02040503050406030204" pitchFamily="18" charset="0"/>
                              <a:ea typeface="Cambria Math" charset="0"/>
                              <a:cs typeface="Cambria Math" charset="0"/>
                            </a:rPr>
                          </m:ctrlPr>
                        </m:dPr>
                        <m:e>
                          <m:r>
                            <a:rPr lang="en-US" sz="2400" i="1" dirty="0">
                              <a:solidFill>
                                <a:srgbClr val="C00000"/>
                              </a:solidFill>
                              <a:latin typeface="Cambria Math" charset="0"/>
                              <a:ea typeface="Cambria Math" charset="0"/>
                              <a:cs typeface="Cambria Math" charset="0"/>
                            </a:rPr>
                            <m:t>𝑖</m:t>
                          </m:r>
                          <m:sSup>
                            <m:sSupPr>
                              <m:ctrlPr>
                                <a:rPr lang="en-US" sz="2400" i="1" dirty="0">
                                  <a:solidFill>
                                    <a:srgbClr val="C00000"/>
                                  </a:solidFill>
                                  <a:latin typeface="Cambria Math" panose="02040503050406030204" pitchFamily="18" charset="0"/>
                                  <a:ea typeface="Cambria Math" charset="0"/>
                                  <a:cs typeface="Cambria Math" charset="0"/>
                                </a:rPr>
                              </m:ctrlPr>
                            </m:sSupPr>
                            <m:e>
                              <m:r>
                                <a:rPr lang="en-US" sz="2400" i="1" dirty="0">
                                  <a:solidFill>
                                    <a:srgbClr val="C00000"/>
                                  </a:solidFill>
                                  <a:latin typeface="Cambria Math" charset="0"/>
                                  <a:ea typeface="Cambria Math" charset="0"/>
                                  <a:cs typeface="Cambria Math" charset="0"/>
                                </a:rPr>
                                <m:t>𝛾</m:t>
                              </m:r>
                            </m:e>
                            <m:sup>
                              <m:r>
                                <a:rPr lang="en-US" sz="2400" i="1" dirty="0">
                                  <a:solidFill>
                                    <a:srgbClr val="C00000"/>
                                  </a:solidFill>
                                  <a:latin typeface="Cambria Math" charset="0"/>
                                  <a:ea typeface="Cambria Math" charset="0"/>
                                  <a:cs typeface="Cambria Math" charset="0"/>
                                </a:rPr>
                                <m:t>𝜇</m:t>
                              </m:r>
                            </m:sup>
                          </m:sSup>
                          <m:sSub>
                            <m:sSubPr>
                              <m:ctrlPr>
                                <a:rPr lang="en-US" sz="2400" i="1" dirty="0">
                                  <a:solidFill>
                                    <a:srgbClr val="C00000"/>
                                  </a:solidFill>
                                  <a:latin typeface="Cambria Math" panose="02040503050406030204" pitchFamily="18" charset="0"/>
                                  <a:ea typeface="Cambria Math" charset="0"/>
                                  <a:cs typeface="Cambria Math" charset="0"/>
                                </a:rPr>
                              </m:ctrlPr>
                            </m:sSubPr>
                            <m:e>
                              <m:r>
                                <a:rPr lang="en-US" sz="2400" i="1" dirty="0">
                                  <a:solidFill>
                                    <a:srgbClr val="C00000"/>
                                  </a:solidFill>
                                  <a:latin typeface="Cambria Math" charset="0"/>
                                  <a:ea typeface="Cambria Math" charset="0"/>
                                  <a:cs typeface="Cambria Math" charset="0"/>
                                </a:rPr>
                                <m:t>𝜕</m:t>
                              </m:r>
                            </m:e>
                            <m:sub>
                              <m:r>
                                <a:rPr lang="en-US" sz="2400" i="1" dirty="0">
                                  <a:solidFill>
                                    <a:srgbClr val="C00000"/>
                                  </a:solidFill>
                                  <a:latin typeface="Cambria Math" charset="0"/>
                                  <a:ea typeface="Cambria Math" charset="0"/>
                                  <a:cs typeface="Cambria Math" charset="0"/>
                                </a:rPr>
                                <m:t>𝜇</m:t>
                              </m:r>
                            </m:sub>
                          </m:sSub>
                          <m:r>
                            <a:rPr lang="en-US" sz="2400" i="1" dirty="0">
                              <a:solidFill>
                                <a:srgbClr val="C00000"/>
                              </a:solidFill>
                              <a:latin typeface="Cambria Math" charset="0"/>
                              <a:ea typeface="Cambria Math" charset="0"/>
                              <a:cs typeface="Cambria Math" charset="0"/>
                            </a:rPr>
                            <m:t>−</m:t>
                          </m:r>
                          <m:r>
                            <a:rPr lang="en-US" sz="2400" i="1" dirty="0">
                              <a:solidFill>
                                <a:srgbClr val="C00000"/>
                              </a:solidFill>
                              <a:latin typeface="Cambria Math" charset="0"/>
                              <a:ea typeface="Cambria Math" charset="0"/>
                              <a:cs typeface="Cambria Math" charset="0"/>
                            </a:rPr>
                            <m:t>𝑚</m:t>
                          </m:r>
                        </m:e>
                      </m:d>
                      <m:r>
                        <a:rPr lang="en-US" sz="2400" i="1" dirty="0">
                          <a:solidFill>
                            <a:srgbClr val="C00000"/>
                          </a:solidFill>
                          <a:latin typeface="Cambria Math" charset="0"/>
                          <a:ea typeface="Cambria Math" charset="0"/>
                          <a:cs typeface="Cambria Math" charset="0"/>
                        </a:rPr>
                        <m:t>𝜓</m:t>
                      </m:r>
                      <m:r>
                        <a:rPr lang="en-US" sz="2400" i="1" dirty="0">
                          <a:solidFill>
                            <a:srgbClr val="C00000"/>
                          </a:solidFill>
                          <a:latin typeface="Cambria Math" charset="0"/>
                          <a:ea typeface="Cambria Math" charset="0"/>
                          <a:cs typeface="Cambria Math" charset="0"/>
                        </a:rPr>
                        <m:t>−</m:t>
                      </m:r>
                      <m:r>
                        <a:rPr lang="en-US" sz="2400" i="1" dirty="0">
                          <a:solidFill>
                            <a:srgbClr val="C00000"/>
                          </a:solidFill>
                          <a:latin typeface="Cambria Math" charset="0"/>
                          <a:ea typeface="Cambria Math" charset="0"/>
                          <a:cs typeface="Cambria Math" charset="0"/>
                        </a:rPr>
                        <m:t>𝑞</m:t>
                      </m:r>
                      <m:sSubSup>
                        <m:sSubSupPr>
                          <m:ctrlPr>
                            <a:rPr lang="en-US" sz="2400" b="0" i="1" dirty="0" smtClean="0">
                              <a:solidFill>
                                <a:srgbClr val="C00000"/>
                              </a:solidFill>
                              <a:latin typeface="Cambria Math" panose="02040503050406030204" pitchFamily="18" charset="0"/>
                              <a:ea typeface="Cambria Math" charset="0"/>
                              <a:cs typeface="Cambria Math" charset="0"/>
                            </a:rPr>
                          </m:ctrlPr>
                        </m:sSubSupPr>
                        <m:e>
                          <m:r>
                            <a:rPr lang="en-US" sz="2400" b="0" i="1" dirty="0" smtClean="0">
                              <a:solidFill>
                                <a:srgbClr val="C00000"/>
                              </a:solidFill>
                              <a:latin typeface="Cambria Math" charset="0"/>
                              <a:ea typeface="Cambria Math" charset="0"/>
                              <a:cs typeface="Cambria Math" charset="0"/>
                            </a:rPr>
                            <m:t>𝐽</m:t>
                          </m:r>
                        </m:e>
                        <m:sub>
                          <m:r>
                            <a:rPr lang="en-US" sz="2400" b="0" i="1" dirty="0" smtClean="0">
                              <a:solidFill>
                                <a:srgbClr val="C00000"/>
                              </a:solidFill>
                              <a:latin typeface="Cambria Math" charset="0"/>
                              <a:ea typeface="Cambria Math" charset="0"/>
                              <a:cs typeface="Cambria Math" charset="0"/>
                            </a:rPr>
                            <m:t>𝐸𝑀</m:t>
                          </m:r>
                        </m:sub>
                        <m:sup>
                          <m:r>
                            <a:rPr lang="en-US" sz="2400" b="0" i="1" dirty="0" smtClean="0">
                              <a:solidFill>
                                <a:srgbClr val="C00000"/>
                              </a:solidFill>
                              <a:latin typeface="Cambria Math" charset="0"/>
                              <a:ea typeface="Cambria Math" charset="0"/>
                              <a:cs typeface="Cambria Math" charset="0"/>
                            </a:rPr>
                            <m:t>𝜇</m:t>
                          </m:r>
                        </m:sup>
                      </m:sSubSup>
                      <m:sSub>
                        <m:sSubPr>
                          <m:ctrlPr>
                            <a:rPr lang="en-US" sz="2400" i="1" dirty="0">
                              <a:solidFill>
                                <a:srgbClr val="C00000"/>
                              </a:solidFill>
                              <a:latin typeface="Cambria Math" panose="02040503050406030204" pitchFamily="18" charset="0"/>
                              <a:ea typeface="Cambria Math" charset="0"/>
                              <a:cs typeface="Cambria Math" charset="0"/>
                            </a:rPr>
                          </m:ctrlPr>
                        </m:sSubPr>
                        <m:e>
                          <m:r>
                            <a:rPr lang="en-US" sz="2400" i="1" dirty="0">
                              <a:solidFill>
                                <a:srgbClr val="C00000"/>
                              </a:solidFill>
                              <a:latin typeface="Cambria Math" charset="0"/>
                              <a:ea typeface="Cambria Math" charset="0"/>
                              <a:cs typeface="Cambria Math" charset="0"/>
                            </a:rPr>
                            <m:t>𝐴</m:t>
                          </m:r>
                        </m:e>
                        <m:sub>
                          <m:r>
                            <a:rPr lang="en-US" sz="2400" i="1" dirty="0">
                              <a:solidFill>
                                <a:srgbClr val="C00000"/>
                              </a:solidFill>
                              <a:latin typeface="Cambria Math" charset="0"/>
                              <a:ea typeface="Cambria Math" charset="0"/>
                              <a:cs typeface="Cambria Math" charset="0"/>
                            </a:rPr>
                            <m:t>𝜇</m:t>
                          </m:r>
                        </m:sub>
                      </m:sSub>
                      <m:r>
                        <a:rPr lang="en-US" sz="2400" b="0" i="1" dirty="0" smtClean="0">
                          <a:solidFill>
                            <a:srgbClr val="C00000"/>
                          </a:solidFill>
                          <a:latin typeface="Cambria Math" charset="0"/>
                          <a:ea typeface="Cambria Math" charset="0"/>
                          <a:cs typeface="Cambria Math" charset="0"/>
                        </a:rPr>
                        <m:t> −</m:t>
                      </m:r>
                      <m:f>
                        <m:fPr>
                          <m:ctrlPr>
                            <a:rPr lang="bg-BG" sz="2400" i="1" dirty="0">
                              <a:solidFill>
                                <a:srgbClr val="C00000"/>
                              </a:solidFill>
                              <a:latin typeface="Cambria Math" panose="02040503050406030204" pitchFamily="18" charset="0"/>
                              <a:ea typeface="Cambria Math" charset="0"/>
                              <a:cs typeface="Cambria Math" charset="0"/>
                            </a:rPr>
                          </m:ctrlPr>
                        </m:fPr>
                        <m:num>
                          <m:r>
                            <a:rPr lang="en-US" sz="2400" i="1" dirty="0">
                              <a:solidFill>
                                <a:srgbClr val="C00000"/>
                              </a:solidFill>
                              <a:latin typeface="Cambria Math" charset="0"/>
                              <a:ea typeface="Cambria Math" charset="0"/>
                              <a:cs typeface="Cambria Math" charset="0"/>
                            </a:rPr>
                            <m:t>𝑔</m:t>
                          </m:r>
                        </m:num>
                        <m:den>
                          <m:r>
                            <a:rPr lang="en-US" sz="2400" i="1" dirty="0">
                              <a:solidFill>
                                <a:srgbClr val="C00000"/>
                              </a:solidFill>
                              <a:latin typeface="Cambria Math" charset="0"/>
                              <a:ea typeface="Cambria Math" charset="0"/>
                              <a:cs typeface="Cambria Math" charset="0"/>
                            </a:rPr>
                            <m:t>2</m:t>
                          </m:r>
                        </m:den>
                      </m:f>
                      <m:sSubSup>
                        <m:sSubSupPr>
                          <m:ctrlPr>
                            <a:rPr lang="en-US" sz="2400" b="0" i="1" dirty="0" smtClean="0">
                              <a:solidFill>
                                <a:srgbClr val="C00000"/>
                              </a:solidFill>
                              <a:latin typeface="Cambria Math" panose="02040503050406030204" pitchFamily="18" charset="0"/>
                              <a:ea typeface="Cambria Math" charset="0"/>
                              <a:cs typeface="Cambria Math" charset="0"/>
                            </a:rPr>
                          </m:ctrlPr>
                        </m:sSubSupPr>
                        <m:e>
                          <m:r>
                            <a:rPr lang="en-US" sz="2400" b="0" i="1" dirty="0" smtClean="0">
                              <a:solidFill>
                                <a:srgbClr val="C00000"/>
                              </a:solidFill>
                              <a:latin typeface="Cambria Math" charset="0"/>
                              <a:ea typeface="Cambria Math" charset="0"/>
                              <a:cs typeface="Cambria Math" charset="0"/>
                            </a:rPr>
                            <m:t>𝐽</m:t>
                          </m:r>
                        </m:e>
                        <m:sub>
                          <m:r>
                            <m:rPr>
                              <m:sty m:val="p"/>
                            </m:rPr>
                            <a:rPr lang="en-US" sz="2400" b="0" i="1" dirty="0" smtClean="0">
                              <a:solidFill>
                                <a:srgbClr val="C00000"/>
                              </a:solidFill>
                              <a:latin typeface="Cambria Math" charset="0"/>
                              <a:ea typeface="Cambria Math" charset="0"/>
                              <a:cs typeface="Cambria Math" charset="0"/>
                            </a:rPr>
                            <m:t>Weak</m:t>
                          </m:r>
                        </m:sub>
                        <m:sup>
                          <m:r>
                            <a:rPr lang="en-US" sz="2400" b="0" i="1" dirty="0" smtClean="0">
                              <a:solidFill>
                                <a:srgbClr val="C00000"/>
                              </a:solidFill>
                              <a:latin typeface="Cambria Math" charset="0"/>
                              <a:ea typeface="Cambria Math" charset="0"/>
                              <a:cs typeface="Cambria Math" charset="0"/>
                            </a:rPr>
                            <m:t>𝜇</m:t>
                          </m:r>
                        </m:sup>
                      </m:sSubSup>
                      <m:sSub>
                        <m:sSubPr>
                          <m:ctrlPr>
                            <a:rPr lang="en-US" sz="2400" b="0" i="1" dirty="0" smtClean="0">
                              <a:solidFill>
                                <a:srgbClr val="C00000"/>
                              </a:solidFill>
                              <a:latin typeface="Cambria Math" panose="02040503050406030204" pitchFamily="18" charset="0"/>
                              <a:ea typeface="Cambria Math" charset="0"/>
                              <a:cs typeface="Cambria Math" charset="0"/>
                            </a:rPr>
                          </m:ctrlPr>
                        </m:sSubPr>
                        <m:e>
                          <m:acc>
                            <m:accPr>
                              <m:chr m:val="⃗"/>
                              <m:ctrlPr>
                                <a:rPr lang="en-US" sz="2400" b="0" i="1" dirty="0" smtClean="0">
                                  <a:solidFill>
                                    <a:srgbClr val="C00000"/>
                                  </a:solidFill>
                                  <a:latin typeface="Cambria Math" panose="02040503050406030204" pitchFamily="18" charset="0"/>
                                  <a:ea typeface="Cambria Math" charset="0"/>
                                  <a:cs typeface="Cambria Math" charset="0"/>
                                </a:rPr>
                              </m:ctrlPr>
                            </m:accPr>
                            <m:e>
                              <m:r>
                                <a:rPr lang="en-US" sz="2400" b="0" i="1" dirty="0" smtClean="0">
                                  <a:solidFill>
                                    <a:srgbClr val="C00000"/>
                                  </a:solidFill>
                                  <a:latin typeface="Cambria Math" charset="0"/>
                                  <a:ea typeface="Cambria Math" charset="0"/>
                                  <a:cs typeface="Cambria Math" charset="0"/>
                                </a:rPr>
                                <m:t>𝑏</m:t>
                              </m:r>
                            </m:e>
                          </m:acc>
                        </m:e>
                        <m:sub>
                          <m:r>
                            <a:rPr lang="en-US" sz="2400" b="0" i="1" dirty="0" smtClean="0">
                              <a:solidFill>
                                <a:srgbClr val="C00000"/>
                              </a:solidFill>
                              <a:latin typeface="Cambria Math" charset="0"/>
                              <a:ea typeface="Cambria Math" charset="0"/>
                              <a:cs typeface="Cambria Math" charset="0"/>
                            </a:rPr>
                            <m:t>𝜇</m:t>
                          </m:r>
                        </m:sub>
                      </m:sSub>
                      <m:r>
                        <a:rPr lang="en-US" sz="2400" b="0" i="1" dirty="0" smtClean="0">
                          <a:solidFill>
                            <a:srgbClr val="C00000"/>
                          </a:solidFill>
                          <a:latin typeface="Cambria Math" charset="0"/>
                          <a:ea typeface="Cambria Math" charset="0"/>
                          <a:cs typeface="Cambria Math" charset="0"/>
                        </a:rPr>
                        <m:t>−</m:t>
                      </m:r>
                      <m:f>
                        <m:fPr>
                          <m:ctrlPr>
                            <a:rPr lang="bg-BG" sz="2400" b="0" i="1" dirty="0" smtClean="0">
                              <a:solidFill>
                                <a:srgbClr val="C00000"/>
                              </a:solidFill>
                              <a:latin typeface="Cambria Math" panose="02040503050406030204" pitchFamily="18" charset="0"/>
                              <a:ea typeface="Cambria Math" charset="0"/>
                              <a:cs typeface="Cambria Math" charset="0"/>
                            </a:rPr>
                          </m:ctrlPr>
                        </m:fPr>
                        <m:num>
                          <m:sSub>
                            <m:sSubPr>
                              <m:ctrlPr>
                                <a:rPr lang="en-US" sz="2400" b="0" i="1" dirty="0" smtClean="0">
                                  <a:solidFill>
                                    <a:srgbClr val="C00000"/>
                                  </a:solidFill>
                                  <a:latin typeface="Cambria Math" panose="02040503050406030204" pitchFamily="18" charset="0"/>
                                  <a:ea typeface="Cambria Math" charset="0"/>
                                  <a:cs typeface="Cambria Math" charset="0"/>
                                </a:rPr>
                              </m:ctrlPr>
                            </m:sSubPr>
                            <m:e>
                              <m:r>
                                <a:rPr lang="en-US" sz="2400" b="0" i="1" dirty="0" smtClean="0">
                                  <a:solidFill>
                                    <a:srgbClr val="C00000"/>
                                  </a:solidFill>
                                  <a:latin typeface="Cambria Math" charset="0"/>
                                  <a:ea typeface="Cambria Math" charset="0"/>
                                  <a:cs typeface="Cambria Math" charset="0"/>
                                </a:rPr>
                                <m:t>𝑔</m:t>
                              </m:r>
                            </m:e>
                            <m:sub>
                              <m:r>
                                <a:rPr lang="en-US" sz="2400" b="0" i="1" dirty="0" smtClean="0">
                                  <a:solidFill>
                                    <a:srgbClr val="C00000"/>
                                  </a:solidFill>
                                  <a:latin typeface="Cambria Math" charset="0"/>
                                  <a:ea typeface="Cambria Math" charset="0"/>
                                  <a:cs typeface="Cambria Math" charset="0"/>
                                </a:rPr>
                                <m:t>𝑠</m:t>
                              </m:r>
                            </m:sub>
                          </m:sSub>
                        </m:num>
                        <m:den>
                          <m:r>
                            <a:rPr lang="en-US" sz="2400" b="0" i="1" dirty="0" smtClean="0">
                              <a:solidFill>
                                <a:srgbClr val="C00000"/>
                              </a:solidFill>
                              <a:latin typeface="Cambria Math" charset="0"/>
                              <a:ea typeface="Cambria Math" charset="0"/>
                              <a:cs typeface="Cambria Math" charset="0"/>
                            </a:rPr>
                            <m:t>2</m:t>
                          </m:r>
                        </m:den>
                      </m:f>
                      <m:sSubSup>
                        <m:sSubSupPr>
                          <m:ctrlPr>
                            <a:rPr lang="en-US" sz="2400" b="0" i="1" dirty="0" smtClean="0">
                              <a:solidFill>
                                <a:srgbClr val="C00000"/>
                              </a:solidFill>
                              <a:latin typeface="Cambria Math" panose="02040503050406030204" pitchFamily="18" charset="0"/>
                              <a:ea typeface="Cambria Math" charset="0"/>
                              <a:cs typeface="Cambria Math" charset="0"/>
                            </a:rPr>
                          </m:ctrlPr>
                        </m:sSubSupPr>
                        <m:e>
                          <m:r>
                            <a:rPr lang="en-US" sz="2400" b="0" i="1" dirty="0" smtClean="0">
                              <a:solidFill>
                                <a:srgbClr val="C00000"/>
                              </a:solidFill>
                              <a:latin typeface="Cambria Math" charset="0"/>
                              <a:ea typeface="Cambria Math" charset="0"/>
                              <a:cs typeface="Cambria Math" charset="0"/>
                            </a:rPr>
                            <m:t>𝐽</m:t>
                          </m:r>
                        </m:e>
                        <m:sub>
                          <m:r>
                            <a:rPr lang="en-US" sz="2400" b="0" i="1" dirty="0" smtClean="0">
                              <a:solidFill>
                                <a:srgbClr val="C00000"/>
                              </a:solidFill>
                              <a:latin typeface="Cambria Math" charset="0"/>
                              <a:ea typeface="Cambria Math" charset="0"/>
                              <a:cs typeface="Cambria Math" charset="0"/>
                            </a:rPr>
                            <m:t>𝑄𝐶𝐷</m:t>
                          </m:r>
                          <m:r>
                            <a:rPr lang="en-US" sz="2400" b="0" i="1" dirty="0" smtClean="0">
                              <a:solidFill>
                                <a:srgbClr val="C00000"/>
                              </a:solidFill>
                              <a:latin typeface="Cambria Math" charset="0"/>
                              <a:ea typeface="Cambria Math" charset="0"/>
                              <a:cs typeface="Cambria Math" charset="0"/>
                            </a:rPr>
                            <m:t> </m:t>
                          </m:r>
                        </m:sub>
                        <m:sup>
                          <m:r>
                            <a:rPr lang="en-US" sz="2400" b="0" i="1" dirty="0" smtClean="0">
                              <a:solidFill>
                                <a:srgbClr val="C00000"/>
                              </a:solidFill>
                              <a:latin typeface="Cambria Math" charset="0"/>
                              <a:ea typeface="Cambria Math" charset="0"/>
                              <a:cs typeface="Cambria Math" charset="0"/>
                            </a:rPr>
                            <m:t>𝜇</m:t>
                          </m:r>
                        </m:sup>
                      </m:sSubSup>
                      <m:sSub>
                        <m:sSubPr>
                          <m:ctrlPr>
                            <a:rPr lang="en-US" sz="2400" b="0" i="1" dirty="0" smtClean="0">
                              <a:solidFill>
                                <a:srgbClr val="C00000"/>
                              </a:solidFill>
                              <a:latin typeface="Cambria Math" panose="02040503050406030204" pitchFamily="18" charset="0"/>
                              <a:ea typeface="Cambria Math" charset="0"/>
                              <a:cs typeface="Cambria Math" charset="0"/>
                            </a:rPr>
                          </m:ctrlPr>
                        </m:sSubPr>
                        <m:e>
                          <m:acc>
                            <m:accPr>
                              <m:chr m:val="⃗"/>
                              <m:ctrlPr>
                                <a:rPr lang="en-US" sz="2400" b="0" i="1" dirty="0" smtClean="0">
                                  <a:solidFill>
                                    <a:srgbClr val="C00000"/>
                                  </a:solidFill>
                                  <a:latin typeface="Cambria Math" panose="02040503050406030204" pitchFamily="18" charset="0"/>
                                  <a:ea typeface="Cambria Math" charset="0"/>
                                  <a:cs typeface="Cambria Math" charset="0"/>
                                </a:rPr>
                              </m:ctrlPr>
                            </m:accPr>
                            <m:e>
                              <m:r>
                                <a:rPr lang="en-US" sz="2400" b="0" i="1" dirty="0" smtClean="0">
                                  <a:solidFill>
                                    <a:srgbClr val="C00000"/>
                                  </a:solidFill>
                                  <a:latin typeface="Cambria Math" charset="0"/>
                                  <a:ea typeface="Cambria Math" charset="0"/>
                                  <a:cs typeface="Cambria Math" charset="0"/>
                                </a:rPr>
                                <m:t>𝑐</m:t>
                              </m:r>
                            </m:e>
                          </m:acc>
                        </m:e>
                        <m:sub>
                          <m:r>
                            <a:rPr lang="en-US" sz="2400" b="0" i="1" dirty="0" smtClean="0">
                              <a:solidFill>
                                <a:srgbClr val="C00000"/>
                              </a:solidFill>
                              <a:latin typeface="Cambria Math" charset="0"/>
                              <a:ea typeface="Cambria Math" charset="0"/>
                              <a:cs typeface="Cambria Math" charset="0"/>
                            </a:rPr>
                            <m:t>𝜇</m:t>
                          </m:r>
                        </m:sub>
                      </m:sSub>
                    </m:oMath>
                  </m:oMathPara>
                </a14:m>
                <a:endParaRPr lang="en-US" sz="2400" dirty="0">
                  <a:solidFill>
                    <a:srgbClr val="C0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673119" y="3498852"/>
                <a:ext cx="10844463" cy="722442"/>
              </a:xfrm>
              <a:prstGeom prst="rect">
                <a:avLst/>
              </a:prstGeom>
              <a:blipFill rotWithShape="0">
                <a:blip r:embed="rId4"/>
                <a:stretch>
                  <a:fillRect/>
                </a:stretch>
              </a:blipFill>
              <a:ln w="19050">
                <a:solidFill>
                  <a:srgbClr val="C00000"/>
                </a:solidFill>
              </a:ln>
            </p:spPr>
            <p:txBody>
              <a:bodyPr/>
              <a:lstStyle/>
              <a:p>
                <a:r>
                  <a:rPr lang="en-US">
                    <a:noFill/>
                  </a:rPr>
                  <a:t> </a:t>
                </a:r>
              </a:p>
            </p:txBody>
          </p:sp>
        </mc:Fallback>
      </mc:AlternateContent>
      <p:sp>
        <p:nvSpPr>
          <p:cNvPr id="6" name="TextBox 5"/>
          <p:cNvSpPr txBox="1"/>
          <p:nvPr/>
        </p:nvSpPr>
        <p:spPr>
          <a:xfrm>
            <a:off x="4072842" y="2701599"/>
            <a:ext cx="3695820" cy="461665"/>
          </a:xfrm>
          <a:prstGeom prst="rect">
            <a:avLst/>
          </a:prstGeom>
          <a:noFill/>
        </p:spPr>
        <p:txBody>
          <a:bodyPr wrap="none" rtlCol="0">
            <a:spAutoFit/>
          </a:bodyPr>
          <a:lstStyle/>
          <a:p>
            <a:r>
              <a:rPr lang="en-US" sz="2400" dirty="0">
                <a:solidFill>
                  <a:srgbClr val="7030A0"/>
                </a:solidFill>
              </a:rPr>
              <a:t>Standard Model </a:t>
            </a:r>
            <a:r>
              <a:rPr lang="en-US" sz="2400" dirty="0" err="1">
                <a:solidFill>
                  <a:srgbClr val="7030A0"/>
                </a:solidFill>
              </a:rPr>
              <a:t>Lagrangian</a:t>
            </a:r>
            <a:r>
              <a:rPr lang="en-US" sz="2400" dirty="0">
                <a:solidFill>
                  <a:srgbClr val="7030A0"/>
                </a:solidFill>
              </a:rPr>
              <a:t>:</a:t>
            </a:r>
          </a:p>
        </p:txBody>
      </p:sp>
      <mc:AlternateContent xmlns:mc="http://schemas.openxmlformats.org/markup-compatibility/2006" xmlns:a14="http://schemas.microsoft.com/office/drawing/2010/main">
        <mc:Choice Requires="a14">
          <p:sp>
            <p:nvSpPr>
              <p:cNvPr id="7" name="TextBox 6"/>
              <p:cNvSpPr txBox="1"/>
              <p:nvPr/>
            </p:nvSpPr>
            <p:spPr>
              <a:xfrm>
                <a:off x="2556863" y="4504367"/>
                <a:ext cx="7741735" cy="954107"/>
              </a:xfrm>
              <a:prstGeom prst="rect">
                <a:avLst/>
              </a:prstGeom>
              <a:noFill/>
            </p:spPr>
            <p:txBody>
              <a:bodyPr wrap="none" rtlCol="0">
                <a:spAutoFit/>
              </a:bodyPr>
              <a:lstStyle/>
              <a:p>
                <a:r>
                  <a:rPr lang="en-US" sz="2400" dirty="0">
                    <a:solidFill>
                      <a:srgbClr val="7030A0"/>
                    </a:solidFill>
                  </a:rPr>
                  <a:t>Implements U(1), SU(2) and SU(3) symmetries simultaneous:</a:t>
                </a:r>
              </a:p>
              <a:p>
                <a:endParaRPr lang="en-US" sz="800" dirty="0">
                  <a:solidFill>
                    <a:srgbClr val="7030A0"/>
                  </a:solidFill>
                </a:endParaRPr>
              </a:p>
              <a:p>
                <a:pPr/>
                <a14:m>
                  <m:oMathPara xmlns:m="http://schemas.openxmlformats.org/officeDocument/2006/math">
                    <m:oMathParaPr>
                      <m:jc m:val="centerGroup"/>
                    </m:oMathParaPr>
                    <m:oMath xmlns:m="http://schemas.openxmlformats.org/officeDocument/2006/math">
                      <m:r>
                        <a:rPr lang="en-US" sz="2400" i="1">
                          <a:solidFill>
                            <a:srgbClr val="C00000"/>
                          </a:solidFill>
                          <a:latin typeface="Cambria Math" charset="0"/>
                        </a:rPr>
                        <m:t>𝑆𝑈</m:t>
                      </m:r>
                      <m:sSub>
                        <m:sSubPr>
                          <m:ctrlPr>
                            <a:rPr lang="en-US" sz="2400" i="1">
                              <a:solidFill>
                                <a:srgbClr val="C00000"/>
                              </a:solidFill>
                              <a:latin typeface="Cambria Math" panose="02040503050406030204" pitchFamily="18" charset="0"/>
                            </a:rPr>
                          </m:ctrlPr>
                        </m:sSubPr>
                        <m:e>
                          <m:d>
                            <m:dPr>
                              <m:ctrlPr>
                                <a:rPr lang="en-US" sz="2400" i="1">
                                  <a:solidFill>
                                    <a:srgbClr val="C00000"/>
                                  </a:solidFill>
                                  <a:latin typeface="Cambria Math" panose="02040503050406030204" pitchFamily="18" charset="0"/>
                                </a:rPr>
                              </m:ctrlPr>
                            </m:dPr>
                            <m:e>
                              <m:r>
                                <a:rPr lang="en-US" sz="2400" i="1">
                                  <a:solidFill>
                                    <a:srgbClr val="C00000"/>
                                  </a:solidFill>
                                  <a:latin typeface="Cambria Math" charset="0"/>
                                </a:rPr>
                                <m:t>3</m:t>
                              </m:r>
                            </m:e>
                          </m:d>
                        </m:e>
                        <m:sub>
                          <m:r>
                            <m:rPr>
                              <m:sty m:val="p"/>
                            </m:rPr>
                            <a:rPr lang="en-US" sz="2400" i="1">
                              <a:solidFill>
                                <a:srgbClr val="C00000"/>
                              </a:solidFill>
                              <a:latin typeface="Cambria Math" charset="0"/>
                            </a:rPr>
                            <m:t>color</m:t>
                          </m:r>
                        </m:sub>
                      </m:sSub>
                      <m:r>
                        <a:rPr lang="en-US" sz="2400" i="1">
                          <a:solidFill>
                            <a:srgbClr val="C00000"/>
                          </a:solidFill>
                          <a:latin typeface="Cambria Math" charset="0"/>
                        </a:rPr>
                        <m:t>×</m:t>
                      </m:r>
                      <m:r>
                        <a:rPr lang="en-US" sz="2400" i="1">
                          <a:solidFill>
                            <a:srgbClr val="C00000"/>
                          </a:solidFill>
                          <a:latin typeface="Cambria Math" charset="0"/>
                        </a:rPr>
                        <m:t>𝑆𝑈</m:t>
                      </m:r>
                      <m:sSub>
                        <m:sSubPr>
                          <m:ctrlPr>
                            <a:rPr lang="en-US" sz="2400" i="1">
                              <a:solidFill>
                                <a:srgbClr val="C00000"/>
                              </a:solidFill>
                              <a:latin typeface="Cambria Math" panose="02040503050406030204" pitchFamily="18" charset="0"/>
                            </a:rPr>
                          </m:ctrlPr>
                        </m:sSubPr>
                        <m:e>
                          <m:d>
                            <m:dPr>
                              <m:ctrlPr>
                                <a:rPr lang="en-US" sz="2400" i="1">
                                  <a:solidFill>
                                    <a:srgbClr val="C00000"/>
                                  </a:solidFill>
                                  <a:latin typeface="Cambria Math" panose="02040503050406030204" pitchFamily="18" charset="0"/>
                                </a:rPr>
                              </m:ctrlPr>
                            </m:dPr>
                            <m:e>
                              <m:r>
                                <a:rPr lang="en-US" sz="2400" i="1">
                                  <a:solidFill>
                                    <a:srgbClr val="C00000"/>
                                  </a:solidFill>
                                  <a:latin typeface="Cambria Math" charset="0"/>
                                </a:rPr>
                                <m:t>2</m:t>
                              </m:r>
                            </m:e>
                          </m:d>
                        </m:e>
                        <m:sub>
                          <m:r>
                            <a:rPr lang="en-US" sz="2400" i="1">
                              <a:solidFill>
                                <a:srgbClr val="C00000"/>
                              </a:solidFill>
                              <a:latin typeface="Cambria Math" charset="0"/>
                            </a:rPr>
                            <m:t>𝐿</m:t>
                          </m:r>
                        </m:sub>
                      </m:sSub>
                      <m:r>
                        <a:rPr lang="en-US" sz="2400" i="1">
                          <a:solidFill>
                            <a:srgbClr val="C00000"/>
                          </a:solidFill>
                          <a:latin typeface="Cambria Math" charset="0"/>
                        </a:rPr>
                        <m:t>×</m:t>
                      </m:r>
                      <m:r>
                        <a:rPr lang="en-US" sz="2400" i="1">
                          <a:solidFill>
                            <a:srgbClr val="C00000"/>
                          </a:solidFill>
                          <a:latin typeface="Cambria Math" charset="0"/>
                        </a:rPr>
                        <m:t>𝑈</m:t>
                      </m:r>
                      <m:sSub>
                        <m:sSubPr>
                          <m:ctrlPr>
                            <a:rPr lang="en-US" sz="2400" i="1">
                              <a:solidFill>
                                <a:srgbClr val="C00000"/>
                              </a:solidFill>
                              <a:latin typeface="Cambria Math" panose="02040503050406030204" pitchFamily="18" charset="0"/>
                            </a:rPr>
                          </m:ctrlPr>
                        </m:sSubPr>
                        <m:e>
                          <m:d>
                            <m:dPr>
                              <m:ctrlPr>
                                <a:rPr lang="en-US" sz="2400" i="1">
                                  <a:solidFill>
                                    <a:srgbClr val="C00000"/>
                                  </a:solidFill>
                                  <a:latin typeface="Cambria Math" panose="02040503050406030204" pitchFamily="18" charset="0"/>
                                </a:rPr>
                              </m:ctrlPr>
                            </m:dPr>
                            <m:e>
                              <m:r>
                                <a:rPr lang="en-US" sz="2400" i="1">
                                  <a:solidFill>
                                    <a:srgbClr val="C00000"/>
                                  </a:solidFill>
                                  <a:latin typeface="Cambria Math" charset="0"/>
                                </a:rPr>
                                <m:t>1</m:t>
                              </m:r>
                            </m:e>
                          </m:d>
                        </m:e>
                        <m:sub>
                          <m:r>
                            <a:rPr lang="en-US" sz="2400" i="1">
                              <a:solidFill>
                                <a:srgbClr val="C00000"/>
                              </a:solidFill>
                              <a:latin typeface="Cambria Math" charset="0"/>
                            </a:rPr>
                            <m:t>𝑌</m:t>
                          </m:r>
                        </m:sub>
                      </m:sSub>
                    </m:oMath>
                  </m:oMathPara>
                </a14:m>
                <a:endParaRPr lang="en-US" sz="2400" dirty="0">
                  <a:solidFill>
                    <a:srgbClr val="C0000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2556863" y="4504367"/>
                <a:ext cx="7741735" cy="954107"/>
              </a:xfrm>
              <a:prstGeom prst="rect">
                <a:avLst/>
              </a:prstGeom>
              <a:blipFill>
                <a:blip r:embed="rId5"/>
                <a:stretch>
                  <a:fillRect l="-1311" t="-5263" r="-328" b="-1316"/>
                </a:stretch>
              </a:blipFill>
            </p:spPr>
            <p:txBody>
              <a:bodyPr/>
              <a:lstStyle/>
              <a:p>
                <a:r>
                  <a:rPr lang="en-NL">
                    <a:noFill/>
                  </a:rPr>
                  <a:t> </a:t>
                </a:r>
              </a:p>
            </p:txBody>
          </p:sp>
        </mc:Fallback>
      </mc:AlternateContent>
      <p:sp>
        <p:nvSpPr>
          <p:cNvPr id="8" name="TextBox 7"/>
          <p:cNvSpPr txBox="1"/>
          <p:nvPr/>
        </p:nvSpPr>
        <p:spPr>
          <a:xfrm>
            <a:off x="2556863" y="5510714"/>
            <a:ext cx="7332385" cy="1015663"/>
          </a:xfrm>
          <a:prstGeom prst="rect">
            <a:avLst/>
          </a:prstGeom>
          <a:noFill/>
        </p:spPr>
        <p:txBody>
          <a:bodyPr wrap="square" rtlCol="0">
            <a:spAutoFit/>
          </a:bodyPr>
          <a:lstStyle/>
          <a:p>
            <a:r>
              <a:rPr lang="en-US" sz="2000" dirty="0"/>
              <a:t>Requiring the </a:t>
            </a:r>
            <a:r>
              <a:rPr lang="en-US" sz="2000" dirty="0" err="1"/>
              <a:t>Lagrangian</a:t>
            </a:r>
            <a:r>
              <a:rPr lang="en-US" sz="2000" dirty="0"/>
              <a:t> to be invariant (symmetry) implies that the EM, Weak and Strong force fields must exist and the interactions respectively  conserve charge, weak isospin, and color.</a:t>
            </a:r>
          </a:p>
        </p:txBody>
      </p:sp>
      <p:sp>
        <p:nvSpPr>
          <p:cNvPr id="9" name="Rectangle 8">
            <a:extLst>
              <a:ext uri="{FF2B5EF4-FFF2-40B4-BE49-F238E27FC236}">
                <a16:creationId xmlns:a16="http://schemas.microsoft.com/office/drawing/2014/main" id="{EB2FEC4D-835A-38DE-DF2B-2C93B262DF75}"/>
              </a:ext>
            </a:extLst>
          </p:cNvPr>
          <p:cNvSpPr/>
          <p:nvPr/>
        </p:nvSpPr>
        <p:spPr>
          <a:xfrm>
            <a:off x="9136815" y="151511"/>
            <a:ext cx="2790508" cy="369332"/>
          </a:xfrm>
          <a:prstGeom prst="rect">
            <a:avLst/>
          </a:prstGeom>
          <a:solidFill>
            <a:schemeClr val="bg1"/>
          </a:solidFill>
          <a:ln w="12700">
            <a:solidFill>
              <a:schemeClr val="tx1"/>
            </a:solidFill>
          </a:ln>
        </p:spPr>
        <p:txBody>
          <a:bodyPr wrap="none">
            <a:spAutoFit/>
          </a:bodyPr>
          <a:lstStyle/>
          <a:p>
            <a:r>
              <a:rPr lang="en-US" dirty="0"/>
              <a:t>Griffiths §10.3, §10.4, §10.5</a:t>
            </a:r>
          </a:p>
        </p:txBody>
      </p:sp>
    </p:spTree>
    <p:extLst>
      <p:ext uri="{BB962C8B-B14F-4D97-AF65-F5344CB8AC3E}">
        <p14:creationId xmlns:p14="http://schemas.microsoft.com/office/powerpoint/2010/main" val="240919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Electromagnetism and Weak force</a:t>
            </a:r>
          </a:p>
        </p:txBody>
      </p:sp>
      <p:sp>
        <p:nvSpPr>
          <p:cNvPr id="3" name="Content Placeholder 2"/>
          <p:cNvSpPr>
            <a:spLocks noGrp="1"/>
          </p:cNvSpPr>
          <p:nvPr>
            <p:ph idx="1"/>
          </p:nvPr>
        </p:nvSpPr>
        <p:spPr>
          <a:xfrm>
            <a:off x="473646" y="878671"/>
            <a:ext cx="11243409" cy="1566417"/>
          </a:xfrm>
        </p:spPr>
        <p:txBody>
          <a:bodyPr>
            <a:normAutofit/>
          </a:bodyPr>
          <a:lstStyle/>
          <a:p>
            <a:r>
              <a:rPr lang="en-US" sz="2400" dirty="0"/>
              <a:t>U(1) gauge transformations require that the laws of physics (i.e. the </a:t>
            </a:r>
            <a:r>
              <a:rPr lang="en-US" sz="2400" dirty="0" err="1"/>
              <a:t>Lagrangian</a:t>
            </a:r>
            <a:r>
              <a:rPr lang="en-US" sz="2400" dirty="0"/>
              <a:t>) is invariant under:</a:t>
            </a:r>
          </a:p>
        </p:txBody>
      </p:sp>
      <mc:AlternateContent xmlns:mc="http://schemas.openxmlformats.org/markup-compatibility/2006" xmlns:a14="http://schemas.microsoft.com/office/drawing/2010/main">
        <mc:Choice Requires="a14">
          <p:sp>
            <p:nvSpPr>
              <p:cNvPr id="4" name="TextBox 3"/>
              <p:cNvSpPr txBox="1"/>
              <p:nvPr/>
            </p:nvSpPr>
            <p:spPr>
              <a:xfrm>
                <a:off x="2803821" y="1492235"/>
                <a:ext cx="4441409" cy="853952"/>
              </a:xfrm>
              <a:prstGeom prst="rect">
                <a:avLst/>
              </a:prstGeom>
              <a:noFill/>
            </p:spPr>
            <p:txBody>
              <a:bodyPr wrap="none" lIns="0" tIns="0" rIns="0" bIns="0" rtlCol="0">
                <a:spAutoFit/>
              </a:bodyPr>
              <a:lstStyle/>
              <a:p>
                <a:r>
                  <a:rPr lang="en-US" sz="2200" dirty="0">
                    <a:solidFill>
                      <a:srgbClr val="C00000"/>
                    </a:solidFill>
                  </a:rPr>
                  <a:t>    </a:t>
                </a:r>
                <a14:m>
                  <m:oMath xmlns:m="http://schemas.openxmlformats.org/officeDocument/2006/math">
                    <m:r>
                      <a:rPr lang="en-US" sz="2200" i="1" smtClean="0">
                        <a:solidFill>
                          <a:srgbClr val="C00000"/>
                        </a:solidFill>
                        <a:latin typeface="Cambria Math" charset="0"/>
                      </a:rPr>
                      <m:t>𝜓</m:t>
                    </m:r>
                    <m:d>
                      <m:dPr>
                        <m:ctrlPr>
                          <a:rPr lang="is-IS" sz="2200" i="1">
                            <a:solidFill>
                              <a:srgbClr val="C00000"/>
                            </a:solidFill>
                            <a:latin typeface="Cambria Math" panose="02040503050406030204" pitchFamily="18" charset="0"/>
                          </a:rPr>
                        </m:ctrlPr>
                      </m:dPr>
                      <m:e>
                        <m:r>
                          <a:rPr lang="en-US" sz="2200" i="1">
                            <a:solidFill>
                              <a:srgbClr val="C00000"/>
                            </a:solidFill>
                            <a:latin typeface="Cambria Math" charset="0"/>
                          </a:rPr>
                          <m:t>𝑥</m:t>
                        </m:r>
                      </m:e>
                    </m:d>
                    <m:r>
                      <a:rPr lang="en-US" sz="2200" i="1">
                        <a:solidFill>
                          <a:srgbClr val="C00000"/>
                        </a:solidFill>
                        <a:latin typeface="Cambria Math" charset="0"/>
                      </a:rPr>
                      <m:t>→</m:t>
                    </m:r>
                    <m:sSup>
                      <m:sSupPr>
                        <m:ctrlPr>
                          <a:rPr lang="en-US" sz="2200" i="1">
                            <a:solidFill>
                              <a:srgbClr val="C00000"/>
                            </a:solidFill>
                            <a:latin typeface="Cambria Math" panose="02040503050406030204" pitchFamily="18" charset="0"/>
                          </a:rPr>
                        </m:ctrlPr>
                      </m:sSupPr>
                      <m:e>
                        <m:r>
                          <a:rPr lang="en-US" sz="2200" b="0" i="1" smtClean="0">
                            <a:solidFill>
                              <a:srgbClr val="C00000"/>
                            </a:solidFill>
                            <a:latin typeface="Cambria Math" charset="0"/>
                          </a:rPr>
                          <m:t> </m:t>
                        </m:r>
                        <m:r>
                          <a:rPr lang="en-US" sz="2200" i="1">
                            <a:solidFill>
                              <a:srgbClr val="C00000"/>
                            </a:solidFill>
                            <a:latin typeface="Cambria Math" charset="0"/>
                          </a:rPr>
                          <m:t>𝜓</m:t>
                        </m:r>
                      </m:e>
                      <m:sup>
                        <m:r>
                          <a:rPr lang="en-US" sz="2200" i="1">
                            <a:solidFill>
                              <a:srgbClr val="C00000"/>
                            </a:solidFill>
                            <a:latin typeface="Cambria Math" charset="0"/>
                          </a:rPr>
                          <m:t>′</m:t>
                        </m:r>
                      </m:sup>
                    </m:sSup>
                    <m:d>
                      <m:dPr>
                        <m:ctrlPr>
                          <a:rPr lang="is-IS" sz="2200" i="1">
                            <a:solidFill>
                              <a:srgbClr val="C00000"/>
                            </a:solidFill>
                            <a:latin typeface="Cambria Math" panose="02040503050406030204" pitchFamily="18" charset="0"/>
                          </a:rPr>
                        </m:ctrlPr>
                      </m:dPr>
                      <m:e>
                        <m:r>
                          <a:rPr lang="en-US" sz="2200" i="1">
                            <a:solidFill>
                              <a:srgbClr val="C00000"/>
                            </a:solidFill>
                            <a:latin typeface="Cambria Math" charset="0"/>
                          </a:rPr>
                          <m:t>𝑥</m:t>
                        </m:r>
                      </m:e>
                    </m:d>
                    <m:r>
                      <a:rPr lang="en-US" sz="2200" b="0" i="0" smtClean="0">
                        <a:solidFill>
                          <a:srgbClr val="C00000"/>
                        </a:solidFill>
                        <a:latin typeface="Cambria Math" charset="0"/>
                      </a:rPr>
                      <m:t> </m:t>
                    </m:r>
                    <m:r>
                      <a:rPr lang="en-US" sz="2200">
                        <a:solidFill>
                          <a:srgbClr val="C00000"/>
                        </a:solidFill>
                        <a:latin typeface="Cambria Math" charset="0"/>
                      </a:rPr>
                      <m:t>=</m:t>
                    </m:r>
                    <m:sSup>
                      <m:sSupPr>
                        <m:ctrlPr>
                          <a:rPr lang="en-US" sz="2200" i="1">
                            <a:solidFill>
                              <a:srgbClr val="C00000"/>
                            </a:solidFill>
                            <a:latin typeface="Cambria Math" panose="02040503050406030204" pitchFamily="18" charset="0"/>
                          </a:rPr>
                        </m:ctrlPr>
                      </m:sSupPr>
                      <m:e>
                        <m:r>
                          <m:rPr>
                            <m:sty m:val="p"/>
                          </m:rPr>
                          <a:rPr lang="en-US" sz="2200">
                            <a:solidFill>
                              <a:srgbClr val="C00000"/>
                            </a:solidFill>
                            <a:latin typeface="Cambria Math" charset="0"/>
                          </a:rPr>
                          <m:t>e</m:t>
                        </m:r>
                      </m:e>
                      <m:sup>
                        <m:r>
                          <a:rPr lang="en-US" sz="2200" i="1">
                            <a:solidFill>
                              <a:srgbClr val="C00000"/>
                            </a:solidFill>
                            <a:latin typeface="Cambria Math" charset="0"/>
                          </a:rPr>
                          <m:t>𝑖𝑞</m:t>
                        </m:r>
                        <m:r>
                          <a:rPr lang="en-US" sz="2200" i="1">
                            <a:solidFill>
                              <a:srgbClr val="C00000"/>
                            </a:solidFill>
                            <a:latin typeface="Cambria Math" charset="0"/>
                          </a:rPr>
                          <m:t>𝛼</m:t>
                        </m:r>
                        <m:d>
                          <m:dPr>
                            <m:ctrlPr>
                              <a:rPr lang="en-US" sz="2200" i="1">
                                <a:solidFill>
                                  <a:srgbClr val="C00000"/>
                                </a:solidFill>
                                <a:latin typeface="Cambria Math" panose="02040503050406030204" pitchFamily="18" charset="0"/>
                              </a:rPr>
                            </m:ctrlPr>
                          </m:dPr>
                          <m:e>
                            <m:r>
                              <a:rPr lang="en-US" sz="2200" i="1">
                                <a:solidFill>
                                  <a:srgbClr val="C00000"/>
                                </a:solidFill>
                                <a:latin typeface="Cambria Math" charset="0"/>
                              </a:rPr>
                              <m:t>𝑥</m:t>
                            </m:r>
                          </m:e>
                        </m:d>
                      </m:sup>
                    </m:sSup>
                    <m:r>
                      <a:rPr lang="en-US" sz="2200" i="1">
                        <a:solidFill>
                          <a:srgbClr val="C00000"/>
                        </a:solidFill>
                        <a:latin typeface="Cambria Math" charset="0"/>
                      </a:rPr>
                      <m:t>𝜓</m:t>
                    </m:r>
                    <m:d>
                      <m:dPr>
                        <m:ctrlPr>
                          <a:rPr lang="is-IS" sz="2200" i="1">
                            <a:solidFill>
                              <a:srgbClr val="C00000"/>
                            </a:solidFill>
                            <a:latin typeface="Cambria Math" panose="02040503050406030204" pitchFamily="18" charset="0"/>
                          </a:rPr>
                        </m:ctrlPr>
                      </m:dPr>
                      <m:e>
                        <m:r>
                          <a:rPr lang="en-US" sz="2200" i="1">
                            <a:solidFill>
                              <a:srgbClr val="C00000"/>
                            </a:solidFill>
                            <a:latin typeface="Cambria Math" charset="0"/>
                          </a:rPr>
                          <m:t>𝑥</m:t>
                        </m:r>
                      </m:e>
                    </m:d>
                  </m:oMath>
                </a14:m>
                <a:endParaRPr lang="en-US" sz="2200" dirty="0">
                  <a:solidFill>
                    <a:srgbClr val="C00000"/>
                  </a:solidFill>
                </a:endParaRPr>
              </a:p>
              <a:p>
                <a:endParaRPr lang="en-US" sz="1000" dirty="0">
                  <a:solidFill>
                    <a:srgbClr val="C00000"/>
                  </a:solidFill>
                </a:endParaRPr>
              </a:p>
              <a:p>
                <a:pPr/>
                <a14:m>
                  <m:oMathPara xmlns:m="http://schemas.openxmlformats.org/officeDocument/2006/math">
                    <m:oMathParaPr>
                      <m:jc m:val="centerGroup"/>
                    </m:oMathParaPr>
                    <m:oMath xmlns:m="http://schemas.openxmlformats.org/officeDocument/2006/math">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𝐴</m:t>
                          </m:r>
                        </m:e>
                        <m:sup>
                          <m:r>
                            <a:rPr lang="en-US" sz="2200" b="0" i="1" smtClean="0">
                              <a:solidFill>
                                <a:srgbClr val="C00000"/>
                              </a:solidFill>
                              <a:latin typeface="Cambria Math" charset="0"/>
                            </a:rPr>
                            <m:t>𝜇</m:t>
                          </m:r>
                        </m:sup>
                      </m:sSup>
                      <m:d>
                        <m:dPr>
                          <m:ctrlPr>
                            <a:rPr lang="is-IS" sz="2200" b="0" i="1" smtClean="0">
                              <a:solidFill>
                                <a:srgbClr val="C00000"/>
                              </a:solidFill>
                              <a:latin typeface="Cambria Math" panose="02040503050406030204" pitchFamily="18" charset="0"/>
                            </a:rPr>
                          </m:ctrlPr>
                        </m:dPr>
                        <m:e>
                          <m:r>
                            <a:rPr lang="en-US" sz="2200" b="0" i="1" smtClean="0">
                              <a:solidFill>
                                <a:srgbClr val="C00000"/>
                              </a:solidFill>
                              <a:latin typeface="Cambria Math" charset="0"/>
                            </a:rPr>
                            <m:t>𝑥</m:t>
                          </m:r>
                        </m:e>
                      </m:d>
                      <m:r>
                        <a:rPr lang="en-US" sz="2200" b="0" i="1" smtClean="0">
                          <a:solidFill>
                            <a:srgbClr val="C00000"/>
                          </a:solidFill>
                          <a:latin typeface="Cambria Math" charset="0"/>
                        </a:rPr>
                        <m:t>→</m:t>
                      </m:r>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𝐴</m:t>
                          </m:r>
                        </m:e>
                        <m:sup>
                          <m:r>
                            <a:rPr lang="en-US" sz="2200" b="0" i="0" smtClean="0">
                              <a:solidFill>
                                <a:srgbClr val="C00000"/>
                              </a:solidFill>
                              <a:latin typeface="Cambria Math" charset="0"/>
                            </a:rPr>
                            <m:t>′</m:t>
                          </m:r>
                          <m:r>
                            <a:rPr lang="en-US" sz="2200" b="0" i="1" smtClean="0">
                              <a:solidFill>
                                <a:srgbClr val="C00000"/>
                              </a:solidFill>
                              <a:latin typeface="Cambria Math" charset="0"/>
                            </a:rPr>
                            <m:t>𝜇</m:t>
                          </m:r>
                        </m:sup>
                      </m:sSup>
                      <m:d>
                        <m:dPr>
                          <m:ctrlPr>
                            <a:rPr lang="is-IS" sz="2200" b="0" i="1" smtClean="0">
                              <a:solidFill>
                                <a:srgbClr val="C00000"/>
                              </a:solidFill>
                              <a:latin typeface="Cambria Math" panose="02040503050406030204" pitchFamily="18" charset="0"/>
                            </a:rPr>
                          </m:ctrlPr>
                        </m:dPr>
                        <m:e>
                          <m:r>
                            <a:rPr lang="en-US" sz="2200" b="0" i="1" smtClean="0">
                              <a:solidFill>
                                <a:srgbClr val="C00000"/>
                              </a:solidFill>
                              <a:latin typeface="Cambria Math" charset="0"/>
                            </a:rPr>
                            <m:t>𝑥</m:t>
                          </m:r>
                        </m:e>
                      </m:d>
                      <m:r>
                        <a:rPr lang="en-US" sz="2200" b="0" i="1" smtClean="0">
                          <a:solidFill>
                            <a:srgbClr val="C00000"/>
                          </a:solidFill>
                          <a:latin typeface="Cambria Math" charset="0"/>
                        </a:rPr>
                        <m:t>=</m:t>
                      </m:r>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𝐴</m:t>
                          </m:r>
                        </m:e>
                        <m:sup>
                          <m:r>
                            <a:rPr lang="en-US" sz="2200" b="0" i="1" smtClean="0">
                              <a:solidFill>
                                <a:srgbClr val="C00000"/>
                              </a:solidFill>
                              <a:latin typeface="Cambria Math" charset="0"/>
                            </a:rPr>
                            <m:t>𝜇</m:t>
                          </m:r>
                        </m:sup>
                      </m:sSup>
                      <m:d>
                        <m:dPr>
                          <m:ctrlPr>
                            <a:rPr lang="is-IS" sz="2200" b="0" i="1" smtClean="0">
                              <a:solidFill>
                                <a:srgbClr val="C00000"/>
                              </a:solidFill>
                              <a:latin typeface="Cambria Math" panose="02040503050406030204" pitchFamily="18" charset="0"/>
                            </a:rPr>
                          </m:ctrlPr>
                        </m:dPr>
                        <m:e>
                          <m:r>
                            <a:rPr lang="en-US" sz="2200" b="0" i="1" smtClean="0">
                              <a:solidFill>
                                <a:srgbClr val="C00000"/>
                              </a:solidFill>
                              <a:latin typeface="Cambria Math" charset="0"/>
                            </a:rPr>
                            <m:t>𝑥</m:t>
                          </m:r>
                        </m:e>
                      </m:d>
                      <m:r>
                        <a:rPr lang="en-US" sz="2200" b="0" i="0" smtClean="0">
                          <a:solidFill>
                            <a:srgbClr val="C00000"/>
                          </a:solidFill>
                          <a:latin typeface="Cambria Math" charset="0"/>
                        </a:rPr>
                        <m:t>−</m:t>
                      </m:r>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m:t>
                          </m:r>
                        </m:e>
                        <m:sup>
                          <m:r>
                            <a:rPr lang="en-US" sz="2200" b="0" i="1" smtClean="0">
                              <a:solidFill>
                                <a:srgbClr val="C00000"/>
                              </a:solidFill>
                              <a:latin typeface="Cambria Math" charset="0"/>
                            </a:rPr>
                            <m:t>𝜇</m:t>
                          </m:r>
                        </m:sup>
                      </m:sSup>
                      <m:r>
                        <a:rPr lang="en-US" sz="2200" b="0" i="1" smtClean="0">
                          <a:solidFill>
                            <a:srgbClr val="C00000"/>
                          </a:solidFill>
                          <a:latin typeface="Cambria Math" charset="0"/>
                        </a:rPr>
                        <m:t>𝛼</m:t>
                      </m:r>
                      <m:d>
                        <m:dPr>
                          <m:ctrlPr>
                            <a:rPr lang="is-IS" sz="2200" b="0" i="1" smtClean="0">
                              <a:solidFill>
                                <a:srgbClr val="C00000"/>
                              </a:solidFill>
                              <a:latin typeface="Cambria Math" panose="02040503050406030204" pitchFamily="18" charset="0"/>
                            </a:rPr>
                          </m:ctrlPr>
                        </m:dPr>
                        <m:e>
                          <m:r>
                            <a:rPr lang="en-US" sz="2200" b="0" i="1" smtClean="0">
                              <a:solidFill>
                                <a:srgbClr val="C00000"/>
                              </a:solidFill>
                              <a:latin typeface="Cambria Math" charset="0"/>
                            </a:rPr>
                            <m:t>𝑥</m:t>
                          </m:r>
                        </m:e>
                      </m:d>
                    </m:oMath>
                  </m:oMathPara>
                </a14:m>
                <a:endParaRPr lang="en-US" sz="2200" dirty="0"/>
              </a:p>
            </p:txBody>
          </p:sp>
        </mc:Choice>
        <mc:Fallback xmlns="">
          <p:sp>
            <p:nvSpPr>
              <p:cNvPr id="4" name="TextBox 3"/>
              <p:cNvSpPr txBox="1">
                <a:spLocks noRot="1" noChangeAspect="1" noMove="1" noResize="1" noEditPoints="1" noAdjustHandles="1" noChangeArrowheads="1" noChangeShapeType="1" noTextEdit="1"/>
              </p:cNvSpPr>
              <p:nvPr/>
            </p:nvSpPr>
            <p:spPr>
              <a:xfrm>
                <a:off x="2803821" y="1492235"/>
                <a:ext cx="4441409" cy="853952"/>
              </a:xfrm>
              <a:prstGeom prst="rect">
                <a:avLst/>
              </a:prstGeom>
              <a:blipFill>
                <a:blip r:embed="rId3"/>
                <a:stretch>
                  <a:fillRect b="-2941"/>
                </a:stretch>
              </a:blipFill>
            </p:spPr>
            <p:txBody>
              <a:bodyPr/>
              <a:lstStyle/>
              <a:p>
                <a:r>
                  <a:rPr lang="en-NL">
                    <a:noFill/>
                  </a:rPr>
                  <a:t> </a:t>
                </a:r>
              </a:p>
            </p:txBody>
          </p:sp>
        </mc:Fallback>
      </mc:AlternateContent>
      <p:sp>
        <p:nvSpPr>
          <p:cNvPr id="5" name="Content Placeholder 2"/>
          <p:cNvSpPr txBox="1">
            <a:spLocks/>
          </p:cNvSpPr>
          <p:nvPr/>
        </p:nvSpPr>
        <p:spPr>
          <a:xfrm>
            <a:off x="473647" y="3685352"/>
            <a:ext cx="11243409" cy="1566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1"/>
                </a:solidFill>
                <a:latin typeface="+mn-lt"/>
                <a:ea typeface="+mn-ea"/>
                <a:cs typeface="+mn-cs"/>
              </a:defRPr>
            </a:lvl1pPr>
            <a:lvl2pPr marL="504000" indent="-228600" algn="l" defTabSz="914400" rtl="0" eaLnBrk="1" latinLnBrk="0" hangingPunct="1">
              <a:lnSpc>
                <a:spcPct val="90000"/>
              </a:lnSpc>
              <a:spcBef>
                <a:spcPts val="500"/>
              </a:spcBef>
              <a:buFont typeface="Arial"/>
              <a:buChar char="•"/>
              <a:defRPr sz="2400" kern="1200" baseline="0">
                <a:solidFill>
                  <a:srgbClr val="7030A0"/>
                </a:solidFill>
                <a:latin typeface="+mn-lt"/>
                <a:ea typeface="+mn-ea"/>
                <a:cs typeface="+mn-cs"/>
              </a:defRPr>
            </a:lvl2pPr>
            <a:lvl3pPr marL="756000" indent="-228600" algn="l" defTabSz="914400" rtl="0" eaLnBrk="1" latinLnBrk="0" hangingPunct="1">
              <a:lnSpc>
                <a:spcPct val="90000"/>
              </a:lnSpc>
              <a:spcBef>
                <a:spcPts val="500"/>
              </a:spcBef>
              <a:buFont typeface="Arial"/>
              <a:buChar char="•"/>
              <a:defRPr sz="2000" kern="1200" baseline="0">
                <a:solidFill>
                  <a:srgbClr val="C00000"/>
                </a:solidFill>
                <a:latin typeface="+mn-lt"/>
                <a:ea typeface="+mn-ea"/>
                <a:cs typeface="+mn-cs"/>
              </a:defRPr>
            </a:lvl3pPr>
            <a:lvl4pPr marL="1008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4pPr>
            <a:lvl5pPr marL="1260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SU(2) gauge transformations require that the laws of physics (i.e. the </a:t>
            </a:r>
            <a:r>
              <a:rPr lang="en-US" sz="2400" dirty="0" err="1"/>
              <a:t>Lagrangian</a:t>
            </a:r>
            <a:r>
              <a:rPr lang="en-US" sz="2400" dirty="0"/>
              <a:t>) is invariant under:</a:t>
            </a:r>
          </a:p>
        </p:txBody>
      </p:sp>
      <mc:AlternateContent xmlns:mc="http://schemas.openxmlformats.org/markup-compatibility/2006" xmlns:a14="http://schemas.microsoft.com/office/drawing/2010/main">
        <mc:Choice Requires="a14">
          <p:sp>
            <p:nvSpPr>
              <p:cNvPr id="6" name="TextBox 5"/>
              <p:cNvSpPr txBox="1"/>
              <p:nvPr/>
            </p:nvSpPr>
            <p:spPr>
              <a:xfrm>
                <a:off x="1295642" y="4296361"/>
                <a:ext cx="4518032" cy="873829"/>
              </a:xfrm>
              <a:prstGeom prst="rect">
                <a:avLst/>
              </a:prstGeom>
              <a:noFill/>
            </p:spPr>
            <p:txBody>
              <a:bodyPr wrap="none" lIns="0" tIns="0" rIns="0" bIns="0" rtlCol="0">
                <a:spAutoFit/>
              </a:bodyPr>
              <a:lstStyle/>
              <a:p>
                <a:r>
                  <a:rPr lang="en-US" sz="2400" dirty="0">
                    <a:solidFill>
                      <a:srgbClr val="C00000"/>
                    </a:solidFill>
                  </a:rPr>
                  <a:t>    </a:t>
                </a:r>
                <a14:m>
                  <m:oMath xmlns:m="http://schemas.openxmlformats.org/officeDocument/2006/math">
                    <m:r>
                      <m:rPr>
                        <m:sty m:val="p"/>
                      </m:rPr>
                      <a:rPr lang="en-US" sz="2400" b="0" i="0" smtClean="0">
                        <a:solidFill>
                          <a:srgbClr val="C00000"/>
                        </a:solidFill>
                        <a:latin typeface="Cambria Math" charset="0"/>
                      </a:rPr>
                      <m:t>Ψ</m:t>
                    </m:r>
                    <m:d>
                      <m:dPr>
                        <m:ctrlPr>
                          <a:rPr lang="is-IS" sz="2400" i="1">
                            <a:solidFill>
                              <a:srgbClr val="C00000"/>
                            </a:solidFill>
                            <a:latin typeface="Cambria Math" panose="02040503050406030204" pitchFamily="18" charset="0"/>
                          </a:rPr>
                        </m:ctrlPr>
                      </m:dPr>
                      <m:e>
                        <m:r>
                          <a:rPr lang="en-US" sz="2400" i="1">
                            <a:solidFill>
                              <a:srgbClr val="C00000"/>
                            </a:solidFill>
                            <a:latin typeface="Cambria Math" charset="0"/>
                          </a:rPr>
                          <m:t>𝑥</m:t>
                        </m:r>
                      </m:e>
                    </m:d>
                    <m:r>
                      <a:rPr lang="en-US" sz="2400" i="1">
                        <a:solidFill>
                          <a:srgbClr val="C00000"/>
                        </a:solidFill>
                        <a:latin typeface="Cambria Math" charset="0"/>
                      </a:rPr>
                      <m:t>→</m:t>
                    </m:r>
                    <m:sSup>
                      <m:sSupPr>
                        <m:ctrlPr>
                          <a:rPr lang="en-US" sz="2400" i="1">
                            <a:solidFill>
                              <a:srgbClr val="C00000"/>
                            </a:solidFill>
                            <a:latin typeface="Cambria Math" panose="02040503050406030204" pitchFamily="18" charset="0"/>
                          </a:rPr>
                        </m:ctrlPr>
                      </m:sSupPr>
                      <m:e>
                        <m:r>
                          <a:rPr lang="en-US" sz="2400" b="0" i="1" smtClean="0">
                            <a:solidFill>
                              <a:srgbClr val="C00000"/>
                            </a:solidFill>
                            <a:latin typeface="Cambria Math" charset="0"/>
                          </a:rPr>
                          <m:t> </m:t>
                        </m:r>
                        <m:r>
                          <m:rPr>
                            <m:sty m:val="p"/>
                          </m:rPr>
                          <a:rPr lang="en-US" sz="2400" b="0" i="0" smtClean="0">
                            <a:solidFill>
                              <a:srgbClr val="C00000"/>
                            </a:solidFill>
                            <a:latin typeface="Cambria Math" charset="0"/>
                          </a:rPr>
                          <m:t>Ψ</m:t>
                        </m:r>
                      </m:e>
                      <m:sup>
                        <m:r>
                          <a:rPr lang="en-US" sz="2400" i="1">
                            <a:solidFill>
                              <a:srgbClr val="C00000"/>
                            </a:solidFill>
                            <a:latin typeface="Cambria Math" charset="0"/>
                          </a:rPr>
                          <m:t>′</m:t>
                        </m:r>
                      </m:sup>
                    </m:sSup>
                    <m:d>
                      <m:dPr>
                        <m:ctrlPr>
                          <a:rPr lang="is-IS" sz="2400" i="1">
                            <a:solidFill>
                              <a:srgbClr val="C00000"/>
                            </a:solidFill>
                            <a:latin typeface="Cambria Math" panose="02040503050406030204" pitchFamily="18" charset="0"/>
                          </a:rPr>
                        </m:ctrlPr>
                      </m:dPr>
                      <m:e>
                        <m:r>
                          <a:rPr lang="en-US" sz="2400" i="1">
                            <a:solidFill>
                              <a:srgbClr val="C00000"/>
                            </a:solidFill>
                            <a:latin typeface="Cambria Math" charset="0"/>
                          </a:rPr>
                          <m:t>𝑥</m:t>
                        </m:r>
                      </m:e>
                    </m:d>
                    <m:r>
                      <a:rPr lang="en-US" sz="2400" b="0" i="0" smtClean="0">
                        <a:solidFill>
                          <a:srgbClr val="C00000"/>
                        </a:solidFill>
                        <a:latin typeface="Cambria Math" charset="0"/>
                      </a:rPr>
                      <m:t> </m:t>
                    </m:r>
                    <m:r>
                      <a:rPr lang="en-US" sz="2400">
                        <a:solidFill>
                          <a:srgbClr val="C00000"/>
                        </a:solidFill>
                        <a:latin typeface="Cambria Math" charset="0"/>
                      </a:rPr>
                      <m:t>=</m:t>
                    </m:r>
                    <m:sSup>
                      <m:sSupPr>
                        <m:ctrlPr>
                          <a:rPr lang="en-US" sz="2400" i="1">
                            <a:solidFill>
                              <a:srgbClr val="C00000"/>
                            </a:solidFill>
                            <a:latin typeface="Cambria Math" panose="02040503050406030204" pitchFamily="18" charset="0"/>
                          </a:rPr>
                        </m:ctrlPr>
                      </m:sSupPr>
                      <m:e>
                        <m:r>
                          <m:rPr>
                            <m:sty m:val="p"/>
                          </m:rPr>
                          <a:rPr lang="en-US" sz="2400">
                            <a:solidFill>
                              <a:srgbClr val="C00000"/>
                            </a:solidFill>
                            <a:latin typeface="Cambria Math" charset="0"/>
                          </a:rPr>
                          <m:t>e</m:t>
                        </m:r>
                      </m:e>
                      <m:sup>
                        <m:r>
                          <a:rPr lang="en-US" sz="2400" i="1">
                            <a:solidFill>
                              <a:srgbClr val="C00000"/>
                            </a:solidFill>
                            <a:latin typeface="Cambria Math" charset="0"/>
                          </a:rPr>
                          <m:t>𝑖</m:t>
                        </m:r>
                        <m:r>
                          <a:rPr lang="en-US" sz="2400" b="0" i="1" smtClean="0">
                            <a:solidFill>
                              <a:srgbClr val="C00000"/>
                            </a:solidFill>
                            <a:latin typeface="Cambria Math" charset="0"/>
                          </a:rPr>
                          <m:t>𝑔</m:t>
                        </m:r>
                        <m:f>
                          <m:fPr>
                            <m:ctrlPr>
                              <a:rPr lang="bg-BG" sz="2400" b="0" i="1" smtClean="0">
                                <a:solidFill>
                                  <a:srgbClr val="C00000"/>
                                </a:solidFill>
                                <a:latin typeface="Cambria Math" panose="02040503050406030204" pitchFamily="18" charset="0"/>
                              </a:rPr>
                            </m:ctrlPr>
                          </m:fPr>
                          <m:num>
                            <m:r>
                              <a:rPr lang="en-US" sz="2400" b="0" i="1" smtClean="0">
                                <a:solidFill>
                                  <a:srgbClr val="C00000"/>
                                </a:solidFill>
                                <a:latin typeface="Cambria Math" charset="0"/>
                              </a:rPr>
                              <m:t>1</m:t>
                            </m:r>
                          </m:num>
                          <m:den>
                            <m:r>
                              <a:rPr lang="en-US" sz="2400" b="0" i="1" smtClean="0">
                                <a:solidFill>
                                  <a:srgbClr val="C00000"/>
                                </a:solidFill>
                                <a:latin typeface="Cambria Math" charset="0"/>
                              </a:rPr>
                              <m:t>2</m:t>
                            </m:r>
                          </m:den>
                        </m:f>
                        <m:acc>
                          <m:accPr>
                            <m:chr m:val="⃗"/>
                            <m:ctrlPr>
                              <a:rPr lang="en-US" sz="2400" b="0" i="1" smtClean="0">
                                <a:solidFill>
                                  <a:srgbClr val="C00000"/>
                                </a:solidFill>
                                <a:latin typeface="Cambria Math" panose="02040503050406030204" pitchFamily="18" charset="0"/>
                              </a:rPr>
                            </m:ctrlPr>
                          </m:accPr>
                          <m:e>
                            <m:r>
                              <a:rPr lang="en-US" sz="2400" b="0" i="1" smtClean="0">
                                <a:solidFill>
                                  <a:srgbClr val="C00000"/>
                                </a:solidFill>
                                <a:latin typeface="Cambria Math" charset="0"/>
                              </a:rPr>
                              <m:t>𝜏</m:t>
                            </m:r>
                          </m:e>
                        </m:acc>
                        <m:r>
                          <a:rPr lang="en-US" sz="2400" b="0" i="1" smtClean="0">
                            <a:solidFill>
                              <a:srgbClr val="C00000"/>
                            </a:solidFill>
                            <a:latin typeface="Cambria Math" charset="0"/>
                          </a:rPr>
                          <m:t>⋅</m:t>
                        </m:r>
                        <m:acc>
                          <m:accPr>
                            <m:chr m:val="⃗"/>
                            <m:ctrlPr>
                              <a:rPr lang="en-US" sz="2400" b="0" i="1" smtClean="0">
                                <a:solidFill>
                                  <a:srgbClr val="C00000"/>
                                </a:solidFill>
                                <a:latin typeface="Cambria Math" panose="02040503050406030204" pitchFamily="18" charset="0"/>
                              </a:rPr>
                            </m:ctrlPr>
                          </m:accPr>
                          <m:e>
                            <m:r>
                              <a:rPr lang="en-US" sz="2400" i="1">
                                <a:solidFill>
                                  <a:srgbClr val="C00000"/>
                                </a:solidFill>
                                <a:latin typeface="Cambria Math" charset="0"/>
                              </a:rPr>
                              <m:t>𝛼</m:t>
                            </m:r>
                          </m:e>
                        </m:acc>
                        <m:d>
                          <m:dPr>
                            <m:ctrlPr>
                              <a:rPr lang="en-US" sz="2400" i="1">
                                <a:solidFill>
                                  <a:srgbClr val="C00000"/>
                                </a:solidFill>
                                <a:latin typeface="Cambria Math" panose="02040503050406030204" pitchFamily="18" charset="0"/>
                              </a:rPr>
                            </m:ctrlPr>
                          </m:dPr>
                          <m:e>
                            <m:r>
                              <a:rPr lang="en-US" sz="2400" i="1">
                                <a:solidFill>
                                  <a:srgbClr val="C00000"/>
                                </a:solidFill>
                                <a:latin typeface="Cambria Math" charset="0"/>
                              </a:rPr>
                              <m:t>𝑥</m:t>
                            </m:r>
                          </m:e>
                        </m:d>
                      </m:sup>
                    </m:sSup>
                    <m:r>
                      <m:rPr>
                        <m:sty m:val="p"/>
                      </m:rPr>
                      <a:rPr lang="en-US" sz="2400" b="0" i="0" smtClean="0">
                        <a:solidFill>
                          <a:srgbClr val="C00000"/>
                        </a:solidFill>
                        <a:latin typeface="Cambria Math" charset="0"/>
                      </a:rPr>
                      <m:t>Ψ</m:t>
                    </m:r>
                    <m:d>
                      <m:dPr>
                        <m:ctrlPr>
                          <a:rPr lang="is-IS" sz="2400" i="1">
                            <a:solidFill>
                              <a:srgbClr val="C00000"/>
                            </a:solidFill>
                            <a:latin typeface="Cambria Math" panose="02040503050406030204" pitchFamily="18" charset="0"/>
                          </a:rPr>
                        </m:ctrlPr>
                      </m:dPr>
                      <m:e>
                        <m:r>
                          <a:rPr lang="en-US" sz="2400" i="1">
                            <a:solidFill>
                              <a:srgbClr val="C00000"/>
                            </a:solidFill>
                            <a:latin typeface="Cambria Math" charset="0"/>
                          </a:rPr>
                          <m:t>𝑥</m:t>
                        </m:r>
                      </m:e>
                    </m:d>
                  </m:oMath>
                </a14:m>
                <a:endParaRPr lang="en-US" sz="2400" dirty="0">
                  <a:solidFill>
                    <a:srgbClr val="C00000"/>
                  </a:solidFill>
                </a:endParaRPr>
              </a:p>
              <a:p>
                <a:endParaRPr lang="en-US" sz="2400" dirty="0"/>
              </a:p>
            </p:txBody>
          </p:sp>
        </mc:Choice>
        <mc:Fallback xmlns="">
          <p:sp>
            <p:nvSpPr>
              <p:cNvPr id="6" name="TextBox 5"/>
              <p:cNvSpPr txBox="1">
                <a:spLocks noRot="1" noChangeAspect="1" noMove="1" noResize="1" noEditPoints="1" noAdjustHandles="1" noChangeArrowheads="1" noChangeShapeType="1" noTextEdit="1"/>
              </p:cNvSpPr>
              <p:nvPr/>
            </p:nvSpPr>
            <p:spPr>
              <a:xfrm>
                <a:off x="1295642" y="4296361"/>
                <a:ext cx="4518032" cy="873829"/>
              </a:xfrm>
              <a:prstGeom prst="rect">
                <a:avLst/>
              </a:prstGeom>
              <a:blipFill>
                <a:blip r:embed="rId4"/>
                <a:stretch>
                  <a:fillRect t="-1429"/>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7" name="Content Placeholder 2"/>
              <p:cNvSpPr txBox="1">
                <a:spLocks/>
              </p:cNvSpPr>
              <p:nvPr/>
            </p:nvSpPr>
            <p:spPr>
              <a:xfrm>
                <a:off x="566128" y="2864383"/>
                <a:ext cx="11243409" cy="1566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1"/>
                    </a:solidFill>
                    <a:latin typeface="+mn-lt"/>
                    <a:ea typeface="+mn-ea"/>
                    <a:cs typeface="+mn-cs"/>
                  </a:defRPr>
                </a:lvl1pPr>
                <a:lvl2pPr marL="504000" indent="-228600" algn="l" defTabSz="914400" rtl="0" eaLnBrk="1" latinLnBrk="0" hangingPunct="1">
                  <a:lnSpc>
                    <a:spcPct val="90000"/>
                  </a:lnSpc>
                  <a:spcBef>
                    <a:spcPts val="500"/>
                  </a:spcBef>
                  <a:buFont typeface="Arial"/>
                  <a:buChar char="•"/>
                  <a:defRPr sz="2400" kern="1200" baseline="0">
                    <a:solidFill>
                      <a:srgbClr val="7030A0"/>
                    </a:solidFill>
                    <a:latin typeface="+mn-lt"/>
                    <a:ea typeface="+mn-ea"/>
                    <a:cs typeface="+mn-cs"/>
                  </a:defRPr>
                </a:lvl2pPr>
                <a:lvl3pPr marL="756000" indent="-228600" algn="l" defTabSz="914400" rtl="0" eaLnBrk="1" latinLnBrk="0" hangingPunct="1">
                  <a:lnSpc>
                    <a:spcPct val="90000"/>
                  </a:lnSpc>
                  <a:spcBef>
                    <a:spcPts val="500"/>
                  </a:spcBef>
                  <a:buFont typeface="Arial"/>
                  <a:buChar char="•"/>
                  <a:defRPr sz="2000" kern="1200" baseline="0">
                    <a:solidFill>
                      <a:srgbClr val="C00000"/>
                    </a:solidFill>
                    <a:latin typeface="+mn-lt"/>
                    <a:ea typeface="+mn-ea"/>
                    <a:cs typeface="+mn-cs"/>
                  </a:defRPr>
                </a:lvl3pPr>
                <a:lvl4pPr marL="1008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4pPr>
                <a:lvl5pPr marL="1260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This leads to the interaction: </a:t>
                </a:r>
                <a14:m>
                  <m:oMath xmlns:m="http://schemas.openxmlformats.org/officeDocument/2006/math">
                    <m:sSub>
                      <m:sSubPr>
                        <m:ctrlPr>
                          <a:rPr lang="en-US" sz="2400" i="1">
                            <a:solidFill>
                              <a:srgbClr val="C00000"/>
                            </a:solidFill>
                            <a:latin typeface="Cambria Math" panose="02040503050406030204" pitchFamily="18" charset="0"/>
                            <a:ea typeface="Cambria Math" charset="0"/>
                            <a:cs typeface="Cambria Math" charset="0"/>
                          </a:rPr>
                        </m:ctrlPr>
                      </m:sSubPr>
                      <m:e>
                        <m:r>
                          <a:rPr lang="en-US" sz="2400" i="1">
                            <a:solidFill>
                              <a:srgbClr val="C00000"/>
                            </a:solidFill>
                            <a:latin typeface="Cambria Math" charset="0"/>
                            <a:ea typeface="Cambria Math" charset="0"/>
                            <a:cs typeface="Cambria Math" charset="0"/>
                          </a:rPr>
                          <m:t>ℒ</m:t>
                        </m:r>
                      </m:e>
                      <m:sub>
                        <m:r>
                          <m:rPr>
                            <m:sty m:val="p"/>
                          </m:rPr>
                          <a:rPr lang="en-US" sz="2400" i="1">
                            <a:solidFill>
                              <a:srgbClr val="C00000"/>
                            </a:solidFill>
                            <a:latin typeface="Cambria Math" charset="0"/>
                            <a:ea typeface="Cambria Math" charset="0"/>
                            <a:cs typeface="Cambria Math" charset="0"/>
                          </a:rPr>
                          <m:t>int</m:t>
                        </m:r>
                        <m:r>
                          <a:rPr lang="en-US" sz="2400" i="1">
                            <a:solidFill>
                              <a:srgbClr val="C00000"/>
                            </a:solidFill>
                            <a:latin typeface="Cambria Math" charset="0"/>
                            <a:ea typeface="Cambria Math" charset="0"/>
                            <a:cs typeface="Cambria Math" charset="0"/>
                          </a:rPr>
                          <m:t> </m:t>
                        </m:r>
                      </m:sub>
                    </m:sSub>
                    <m:r>
                      <a:rPr lang="en-US" sz="2400" i="1">
                        <a:solidFill>
                          <a:srgbClr val="C00000"/>
                        </a:solidFill>
                        <a:latin typeface="Cambria Math" charset="0"/>
                        <a:ea typeface="Cambria Math" charset="0"/>
                        <a:cs typeface="Cambria Math" charset="0"/>
                      </a:rPr>
                      <m:t>=−</m:t>
                    </m:r>
                    <m:sSub>
                      <m:sSubPr>
                        <m:ctrlPr>
                          <a:rPr lang="en-US" sz="2400" i="1">
                            <a:solidFill>
                              <a:srgbClr val="C00000"/>
                            </a:solidFill>
                            <a:latin typeface="Cambria Math" panose="02040503050406030204" pitchFamily="18" charset="0"/>
                            <a:ea typeface="Cambria Math" charset="0"/>
                            <a:cs typeface="Cambria Math" charset="0"/>
                          </a:rPr>
                        </m:ctrlPr>
                      </m:sSubPr>
                      <m:e>
                        <m:r>
                          <a:rPr lang="en-US" sz="2400" i="1">
                            <a:solidFill>
                              <a:srgbClr val="C00000"/>
                            </a:solidFill>
                            <a:latin typeface="Cambria Math" charset="0"/>
                            <a:ea typeface="Cambria Math" charset="0"/>
                            <a:cs typeface="Cambria Math" charset="0"/>
                          </a:rPr>
                          <m:t>𝐽</m:t>
                        </m:r>
                      </m:e>
                      <m:sub>
                        <m:r>
                          <a:rPr lang="en-US" sz="2400" i="1">
                            <a:solidFill>
                              <a:srgbClr val="C00000"/>
                            </a:solidFill>
                            <a:latin typeface="Cambria Math" charset="0"/>
                            <a:ea typeface="Cambria Math" charset="0"/>
                            <a:cs typeface="Cambria Math" charset="0"/>
                          </a:rPr>
                          <m:t>𝜇</m:t>
                        </m:r>
                      </m:sub>
                    </m:sSub>
                    <m:sSup>
                      <m:sSupPr>
                        <m:ctrlPr>
                          <a:rPr lang="en-US" sz="2400" i="1">
                            <a:solidFill>
                              <a:srgbClr val="C00000"/>
                            </a:solidFill>
                            <a:latin typeface="Cambria Math" panose="02040503050406030204" pitchFamily="18" charset="0"/>
                            <a:ea typeface="Cambria Math" charset="0"/>
                            <a:cs typeface="Cambria Math" charset="0"/>
                          </a:rPr>
                        </m:ctrlPr>
                      </m:sSupPr>
                      <m:e>
                        <m:r>
                          <a:rPr lang="en-US" sz="2400" i="1">
                            <a:solidFill>
                              <a:srgbClr val="C00000"/>
                            </a:solidFill>
                            <a:latin typeface="Cambria Math" charset="0"/>
                            <a:ea typeface="Cambria Math" charset="0"/>
                            <a:cs typeface="Cambria Math" charset="0"/>
                          </a:rPr>
                          <m:t>𝐴</m:t>
                        </m:r>
                      </m:e>
                      <m:sup>
                        <m:r>
                          <a:rPr lang="en-US" sz="2400" i="1">
                            <a:solidFill>
                              <a:srgbClr val="C00000"/>
                            </a:solidFill>
                            <a:latin typeface="Cambria Math" charset="0"/>
                            <a:ea typeface="Cambria Math" charset="0"/>
                            <a:cs typeface="Cambria Math" charset="0"/>
                          </a:rPr>
                          <m:t>𝜇</m:t>
                        </m:r>
                      </m:sup>
                    </m:sSup>
                  </m:oMath>
                </a14:m>
                <a:r>
                  <a:rPr lang="en-US" sz="2400" dirty="0"/>
                  <a:t> with  </a:t>
                </a:r>
                <a14:m>
                  <m:oMath xmlns:m="http://schemas.openxmlformats.org/officeDocument/2006/math">
                    <m:sSub>
                      <m:sSubPr>
                        <m:ctrlPr>
                          <a:rPr lang="en-US" sz="2400" i="1">
                            <a:solidFill>
                              <a:srgbClr val="C00000"/>
                            </a:solidFill>
                            <a:latin typeface="Cambria Math" panose="02040503050406030204" pitchFamily="18" charset="0"/>
                            <a:ea typeface="Cambria Math" charset="0"/>
                            <a:cs typeface="Cambria Math" charset="0"/>
                          </a:rPr>
                        </m:ctrlPr>
                      </m:sSubPr>
                      <m:e>
                        <m:r>
                          <a:rPr lang="en-US" sz="2400" i="1">
                            <a:solidFill>
                              <a:srgbClr val="C00000"/>
                            </a:solidFill>
                            <a:latin typeface="Cambria Math" charset="0"/>
                            <a:ea typeface="Cambria Math" charset="0"/>
                            <a:cs typeface="Cambria Math" charset="0"/>
                          </a:rPr>
                          <m:t>𝐽</m:t>
                        </m:r>
                      </m:e>
                      <m:sub>
                        <m:r>
                          <a:rPr lang="en-US" sz="2400" i="1">
                            <a:solidFill>
                              <a:srgbClr val="C00000"/>
                            </a:solidFill>
                            <a:latin typeface="Cambria Math" charset="0"/>
                            <a:ea typeface="Cambria Math" charset="0"/>
                            <a:cs typeface="Cambria Math" charset="0"/>
                          </a:rPr>
                          <m:t>𝜇</m:t>
                        </m:r>
                      </m:sub>
                    </m:sSub>
                    <m:r>
                      <a:rPr lang="en-US" sz="2400" i="1">
                        <a:solidFill>
                          <a:srgbClr val="C00000"/>
                        </a:solidFill>
                        <a:latin typeface="Cambria Math" charset="0"/>
                        <a:ea typeface="Cambria Math" charset="0"/>
                        <a:cs typeface="Cambria Math" charset="0"/>
                      </a:rPr>
                      <m:t>=</m:t>
                    </m:r>
                    <m:r>
                      <a:rPr lang="en-US" sz="2400" i="1">
                        <a:solidFill>
                          <a:srgbClr val="C00000"/>
                        </a:solidFill>
                        <a:latin typeface="Cambria Math" charset="0"/>
                        <a:ea typeface="Cambria Math" charset="0"/>
                        <a:cs typeface="Cambria Math" charset="0"/>
                      </a:rPr>
                      <m:t>𝑞</m:t>
                    </m:r>
                    <m:acc>
                      <m:accPr>
                        <m:chr m:val="̅"/>
                        <m:ctrlPr>
                          <a:rPr lang="en-US" sz="2400" i="1">
                            <a:solidFill>
                              <a:srgbClr val="C00000"/>
                            </a:solidFill>
                            <a:latin typeface="Cambria Math" panose="02040503050406030204" pitchFamily="18" charset="0"/>
                            <a:ea typeface="Cambria Math" charset="0"/>
                            <a:cs typeface="Cambria Math" charset="0"/>
                          </a:rPr>
                        </m:ctrlPr>
                      </m:accPr>
                      <m:e>
                        <m:r>
                          <a:rPr lang="en-US" sz="2400" i="1">
                            <a:solidFill>
                              <a:srgbClr val="C00000"/>
                            </a:solidFill>
                            <a:latin typeface="Cambria Math" charset="0"/>
                            <a:ea typeface="Cambria Math" charset="0"/>
                            <a:cs typeface="Cambria Math" charset="0"/>
                          </a:rPr>
                          <m:t>𝜓</m:t>
                        </m:r>
                      </m:e>
                    </m:acc>
                    <m:sSub>
                      <m:sSubPr>
                        <m:ctrlPr>
                          <a:rPr lang="en-US" sz="2400" i="1" dirty="0">
                            <a:solidFill>
                              <a:srgbClr val="C00000"/>
                            </a:solidFill>
                            <a:latin typeface="Cambria Math" panose="02040503050406030204" pitchFamily="18" charset="0"/>
                            <a:ea typeface="Cambria Math" charset="0"/>
                            <a:cs typeface="Cambria Math" charset="0"/>
                          </a:rPr>
                        </m:ctrlPr>
                      </m:sSubPr>
                      <m:e>
                        <m:r>
                          <a:rPr lang="en-US" sz="2400" i="1" dirty="0">
                            <a:solidFill>
                              <a:srgbClr val="C00000"/>
                            </a:solidFill>
                            <a:latin typeface="Cambria Math" charset="0"/>
                            <a:ea typeface="Cambria Math" charset="0"/>
                            <a:cs typeface="Cambria Math" charset="0"/>
                          </a:rPr>
                          <m:t>𝛾</m:t>
                        </m:r>
                      </m:e>
                      <m:sub>
                        <m:r>
                          <a:rPr lang="en-US" sz="2400" i="1" dirty="0">
                            <a:solidFill>
                              <a:srgbClr val="C00000"/>
                            </a:solidFill>
                            <a:latin typeface="Cambria Math" charset="0"/>
                            <a:ea typeface="Cambria Math" charset="0"/>
                            <a:cs typeface="Cambria Math" charset="0"/>
                          </a:rPr>
                          <m:t>𝜇</m:t>
                        </m:r>
                      </m:sub>
                    </m:sSub>
                    <m:r>
                      <a:rPr lang="en-US" sz="2400" i="1" dirty="0">
                        <a:solidFill>
                          <a:srgbClr val="C00000"/>
                        </a:solidFill>
                        <a:latin typeface="Cambria Math" charset="0"/>
                        <a:ea typeface="Cambria Math" charset="0"/>
                        <a:cs typeface="Cambria Math" charset="0"/>
                      </a:rPr>
                      <m:t>𝜓</m:t>
                    </m:r>
                    <m:r>
                      <a:rPr lang="en-US" sz="2400" i="1">
                        <a:solidFill>
                          <a:srgbClr val="C00000"/>
                        </a:solidFill>
                        <a:latin typeface="Cambria Math" charset="0"/>
                        <a:ea typeface="Cambria Math" charset="0"/>
                        <a:cs typeface="Cambria Math" charset="0"/>
                      </a:rPr>
                      <m:t> </m:t>
                    </m:r>
                  </m:oMath>
                </a14:m>
                <a:endParaRPr lang="en-US" sz="2400" dirty="0"/>
              </a:p>
              <a:p>
                <a:endParaRPr lang="en-US" sz="2000" dirty="0"/>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566128" y="2864383"/>
                <a:ext cx="11243409" cy="1566417"/>
              </a:xfrm>
              <a:prstGeom prst="rect">
                <a:avLst/>
              </a:prstGeom>
              <a:blipFill>
                <a:blip r:embed="rId5"/>
                <a:stretch>
                  <a:fillRect l="-790" t="-4032"/>
                </a:stretch>
              </a:blipFill>
            </p:spPr>
            <p:txBody>
              <a:bodyPr/>
              <a:lstStyle/>
              <a:p>
                <a:r>
                  <a:rPr lang="en-NL">
                    <a:noFill/>
                  </a:rPr>
                  <a:t> </a:t>
                </a:r>
              </a:p>
            </p:txBody>
          </p:sp>
        </mc:Fallback>
      </mc:AlternateContent>
      <mc:AlternateContent xmlns:mc="http://schemas.openxmlformats.org/markup-compatibility/2006">
        <mc:Choice xmlns:a14="http://schemas.microsoft.com/office/drawing/2010/main" Requires="a14">
          <p:sp>
            <p:nvSpPr>
              <p:cNvPr id="8" name="Content Placeholder 2"/>
              <p:cNvSpPr txBox="1">
                <a:spLocks/>
              </p:cNvSpPr>
              <p:nvPr/>
            </p:nvSpPr>
            <p:spPr>
              <a:xfrm>
                <a:off x="473644" y="5508320"/>
                <a:ext cx="11483004" cy="1566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1"/>
                    </a:solidFill>
                    <a:latin typeface="+mn-lt"/>
                    <a:ea typeface="+mn-ea"/>
                    <a:cs typeface="+mn-cs"/>
                  </a:defRPr>
                </a:lvl1pPr>
                <a:lvl2pPr marL="504000" indent="-228600" algn="l" defTabSz="914400" rtl="0" eaLnBrk="1" latinLnBrk="0" hangingPunct="1">
                  <a:lnSpc>
                    <a:spcPct val="90000"/>
                  </a:lnSpc>
                  <a:spcBef>
                    <a:spcPts val="500"/>
                  </a:spcBef>
                  <a:buFont typeface="Arial"/>
                  <a:buChar char="•"/>
                  <a:defRPr sz="2400" kern="1200" baseline="0">
                    <a:solidFill>
                      <a:srgbClr val="7030A0"/>
                    </a:solidFill>
                    <a:latin typeface="+mn-lt"/>
                    <a:ea typeface="+mn-ea"/>
                    <a:cs typeface="+mn-cs"/>
                  </a:defRPr>
                </a:lvl2pPr>
                <a:lvl3pPr marL="756000" indent="-228600" algn="l" defTabSz="914400" rtl="0" eaLnBrk="1" latinLnBrk="0" hangingPunct="1">
                  <a:lnSpc>
                    <a:spcPct val="90000"/>
                  </a:lnSpc>
                  <a:spcBef>
                    <a:spcPts val="500"/>
                  </a:spcBef>
                  <a:buFont typeface="Arial"/>
                  <a:buChar char="•"/>
                  <a:defRPr sz="2000" kern="1200" baseline="0">
                    <a:solidFill>
                      <a:srgbClr val="C00000"/>
                    </a:solidFill>
                    <a:latin typeface="+mn-lt"/>
                    <a:ea typeface="+mn-ea"/>
                    <a:cs typeface="+mn-cs"/>
                  </a:defRPr>
                </a:lvl3pPr>
                <a:lvl4pPr marL="1008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4pPr>
                <a:lvl5pPr marL="1260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This leads to the interaction: </a:t>
                </a:r>
                <a14:m>
                  <m:oMath xmlns:m="http://schemas.openxmlformats.org/officeDocument/2006/math">
                    <m:sSub>
                      <m:sSubPr>
                        <m:ctrlPr>
                          <a:rPr lang="en-US" sz="2400" i="1">
                            <a:solidFill>
                              <a:srgbClr val="C00000"/>
                            </a:solidFill>
                            <a:latin typeface="Cambria Math" panose="02040503050406030204" pitchFamily="18" charset="0"/>
                            <a:ea typeface="Cambria Math" charset="0"/>
                            <a:cs typeface="Cambria Math" charset="0"/>
                          </a:rPr>
                        </m:ctrlPr>
                      </m:sSubPr>
                      <m:e>
                        <m:r>
                          <a:rPr lang="en-US" sz="2400" i="1">
                            <a:solidFill>
                              <a:srgbClr val="C00000"/>
                            </a:solidFill>
                            <a:latin typeface="Cambria Math" charset="0"/>
                            <a:ea typeface="Cambria Math" charset="0"/>
                            <a:cs typeface="Cambria Math" charset="0"/>
                          </a:rPr>
                          <m:t>ℒ</m:t>
                        </m:r>
                      </m:e>
                      <m:sub>
                        <m:r>
                          <m:rPr>
                            <m:sty m:val="p"/>
                          </m:rPr>
                          <a:rPr lang="en-US" sz="2400" i="1">
                            <a:solidFill>
                              <a:srgbClr val="C00000"/>
                            </a:solidFill>
                            <a:latin typeface="Cambria Math" charset="0"/>
                            <a:ea typeface="Cambria Math" charset="0"/>
                            <a:cs typeface="Cambria Math" charset="0"/>
                          </a:rPr>
                          <m:t>int</m:t>
                        </m:r>
                        <m:r>
                          <a:rPr lang="en-US" sz="2400" i="1">
                            <a:solidFill>
                              <a:srgbClr val="C00000"/>
                            </a:solidFill>
                            <a:latin typeface="Cambria Math" charset="0"/>
                            <a:ea typeface="Cambria Math" charset="0"/>
                            <a:cs typeface="Cambria Math" charset="0"/>
                          </a:rPr>
                          <m:t> </m:t>
                        </m:r>
                      </m:sub>
                    </m:sSub>
                    <m:r>
                      <a:rPr lang="en-US" sz="2400" i="1">
                        <a:solidFill>
                          <a:srgbClr val="C00000"/>
                        </a:solidFill>
                        <a:latin typeface="Cambria Math" charset="0"/>
                        <a:ea typeface="Cambria Math" charset="0"/>
                        <a:cs typeface="Cambria Math" charset="0"/>
                      </a:rPr>
                      <m:t>=−</m:t>
                    </m:r>
                    <m:sSub>
                      <m:sSubPr>
                        <m:ctrlPr>
                          <a:rPr lang="en-US" sz="2400" i="1">
                            <a:solidFill>
                              <a:srgbClr val="C00000"/>
                            </a:solidFill>
                            <a:latin typeface="Cambria Math" panose="02040503050406030204" pitchFamily="18" charset="0"/>
                            <a:ea typeface="Cambria Math" charset="0"/>
                            <a:cs typeface="Cambria Math" charset="0"/>
                          </a:rPr>
                        </m:ctrlPr>
                      </m:sSubPr>
                      <m:e>
                        <m:acc>
                          <m:accPr>
                            <m:chr m:val="⃗"/>
                            <m:ctrlPr>
                              <a:rPr lang="en-US" sz="2400" b="0" i="1" smtClean="0">
                                <a:solidFill>
                                  <a:srgbClr val="C00000"/>
                                </a:solidFill>
                                <a:latin typeface="Cambria Math" panose="02040503050406030204" pitchFamily="18" charset="0"/>
                                <a:ea typeface="Cambria Math" charset="0"/>
                                <a:cs typeface="Cambria Math" charset="0"/>
                              </a:rPr>
                            </m:ctrlPr>
                          </m:accPr>
                          <m:e>
                            <m:r>
                              <a:rPr lang="en-US" sz="2400" i="1">
                                <a:solidFill>
                                  <a:srgbClr val="C00000"/>
                                </a:solidFill>
                                <a:latin typeface="Cambria Math" charset="0"/>
                                <a:ea typeface="Cambria Math" charset="0"/>
                                <a:cs typeface="Cambria Math" charset="0"/>
                              </a:rPr>
                              <m:t>𝐽</m:t>
                            </m:r>
                          </m:e>
                        </m:acc>
                      </m:e>
                      <m:sub>
                        <m:r>
                          <a:rPr lang="en-US" sz="2400" i="1">
                            <a:solidFill>
                              <a:srgbClr val="C00000"/>
                            </a:solidFill>
                            <a:latin typeface="Cambria Math" charset="0"/>
                            <a:ea typeface="Cambria Math" charset="0"/>
                            <a:cs typeface="Cambria Math" charset="0"/>
                          </a:rPr>
                          <m:t>𝜇</m:t>
                        </m:r>
                      </m:sub>
                    </m:sSub>
                    <m:sSup>
                      <m:sSupPr>
                        <m:ctrlPr>
                          <a:rPr lang="en-US" sz="2400" b="0" i="1" smtClean="0">
                            <a:solidFill>
                              <a:srgbClr val="C00000"/>
                            </a:solidFill>
                            <a:latin typeface="Cambria Math" panose="02040503050406030204" pitchFamily="18" charset="0"/>
                            <a:ea typeface="Cambria Math" charset="0"/>
                            <a:cs typeface="Cambria Math" charset="0"/>
                          </a:rPr>
                        </m:ctrlPr>
                      </m:sSupPr>
                      <m:e>
                        <m:acc>
                          <m:accPr>
                            <m:chr m:val="⃗"/>
                            <m:ctrlPr>
                              <a:rPr lang="en-US" sz="2400" b="0" i="1" smtClean="0">
                                <a:solidFill>
                                  <a:srgbClr val="C00000"/>
                                </a:solidFill>
                                <a:latin typeface="Cambria Math" panose="02040503050406030204" pitchFamily="18" charset="0"/>
                                <a:ea typeface="Cambria Math" charset="0"/>
                                <a:cs typeface="Cambria Math" charset="0"/>
                              </a:rPr>
                            </m:ctrlPr>
                          </m:accPr>
                          <m:e>
                            <m:r>
                              <a:rPr lang="en-US" sz="2400" b="0" i="1" smtClean="0">
                                <a:solidFill>
                                  <a:srgbClr val="C00000"/>
                                </a:solidFill>
                                <a:latin typeface="Cambria Math" charset="0"/>
                                <a:ea typeface="Cambria Math" charset="0"/>
                                <a:cs typeface="Cambria Math" charset="0"/>
                              </a:rPr>
                              <m:t>𝑏</m:t>
                            </m:r>
                          </m:e>
                        </m:acc>
                      </m:e>
                      <m:sup>
                        <m:r>
                          <a:rPr lang="en-US" sz="2400" b="0" i="1" smtClean="0">
                            <a:solidFill>
                              <a:srgbClr val="C00000"/>
                            </a:solidFill>
                            <a:latin typeface="Cambria Math" charset="0"/>
                            <a:ea typeface="Cambria Math" charset="0"/>
                            <a:cs typeface="Cambria Math" charset="0"/>
                          </a:rPr>
                          <m:t>𝜇</m:t>
                        </m:r>
                      </m:sup>
                    </m:sSup>
                  </m:oMath>
                </a14:m>
                <a:r>
                  <a:rPr lang="en-US" sz="2400" dirty="0"/>
                  <a:t> with  </a:t>
                </a:r>
                <a14:m>
                  <m:oMath xmlns:m="http://schemas.openxmlformats.org/officeDocument/2006/math">
                    <m:sSub>
                      <m:sSubPr>
                        <m:ctrlPr>
                          <a:rPr lang="en-US" sz="2400" i="1">
                            <a:solidFill>
                              <a:srgbClr val="C00000"/>
                            </a:solidFill>
                            <a:latin typeface="Cambria Math" panose="02040503050406030204" pitchFamily="18" charset="0"/>
                            <a:ea typeface="Cambria Math" charset="0"/>
                            <a:cs typeface="Cambria Math" charset="0"/>
                          </a:rPr>
                        </m:ctrlPr>
                      </m:sSubPr>
                      <m:e>
                        <m:acc>
                          <m:accPr>
                            <m:chr m:val="⃗"/>
                            <m:ctrlPr>
                              <a:rPr lang="en-US" sz="2400" b="0" i="1" smtClean="0">
                                <a:solidFill>
                                  <a:srgbClr val="C00000"/>
                                </a:solidFill>
                                <a:latin typeface="Cambria Math" panose="02040503050406030204" pitchFamily="18" charset="0"/>
                                <a:ea typeface="Cambria Math" charset="0"/>
                                <a:cs typeface="Cambria Math" charset="0"/>
                              </a:rPr>
                            </m:ctrlPr>
                          </m:accPr>
                          <m:e>
                            <m:r>
                              <a:rPr lang="en-US" sz="2400" i="1">
                                <a:solidFill>
                                  <a:srgbClr val="C00000"/>
                                </a:solidFill>
                                <a:latin typeface="Cambria Math" charset="0"/>
                                <a:ea typeface="Cambria Math" charset="0"/>
                                <a:cs typeface="Cambria Math" charset="0"/>
                              </a:rPr>
                              <m:t>𝐽</m:t>
                            </m:r>
                          </m:e>
                        </m:acc>
                      </m:e>
                      <m:sub>
                        <m:r>
                          <a:rPr lang="en-US" sz="2400" i="1">
                            <a:solidFill>
                              <a:srgbClr val="C00000"/>
                            </a:solidFill>
                            <a:latin typeface="Cambria Math" charset="0"/>
                            <a:ea typeface="Cambria Math" charset="0"/>
                            <a:cs typeface="Cambria Math" charset="0"/>
                          </a:rPr>
                          <m:t>𝜇</m:t>
                        </m:r>
                      </m:sub>
                    </m:sSub>
                    <m:r>
                      <a:rPr lang="en-US" sz="2400" i="1">
                        <a:solidFill>
                          <a:srgbClr val="C00000"/>
                        </a:solidFill>
                        <a:latin typeface="Cambria Math" charset="0"/>
                        <a:ea typeface="Cambria Math" charset="0"/>
                        <a:cs typeface="Cambria Math" charset="0"/>
                      </a:rPr>
                      <m:t>=</m:t>
                    </m:r>
                    <m:f>
                      <m:fPr>
                        <m:ctrlPr>
                          <a:rPr lang="bg-BG" sz="2400" i="1" smtClean="0">
                            <a:solidFill>
                              <a:srgbClr val="C00000"/>
                            </a:solidFill>
                            <a:latin typeface="Cambria Math" panose="02040503050406030204" pitchFamily="18" charset="0"/>
                            <a:ea typeface="Cambria Math" charset="0"/>
                            <a:cs typeface="Cambria Math" charset="0"/>
                          </a:rPr>
                        </m:ctrlPr>
                      </m:fPr>
                      <m:num>
                        <m:r>
                          <a:rPr lang="en-US" sz="2400" b="0" i="1" smtClean="0">
                            <a:solidFill>
                              <a:srgbClr val="C00000"/>
                            </a:solidFill>
                            <a:latin typeface="Cambria Math" charset="0"/>
                            <a:ea typeface="Cambria Math" charset="0"/>
                            <a:cs typeface="Cambria Math" charset="0"/>
                          </a:rPr>
                          <m:t>𝑔</m:t>
                        </m:r>
                      </m:num>
                      <m:den>
                        <m:r>
                          <a:rPr lang="en-US" sz="2400" b="0" i="1" smtClean="0">
                            <a:solidFill>
                              <a:srgbClr val="C00000"/>
                            </a:solidFill>
                            <a:latin typeface="Cambria Math" charset="0"/>
                            <a:ea typeface="Cambria Math" charset="0"/>
                            <a:cs typeface="Cambria Math" charset="0"/>
                          </a:rPr>
                          <m:t>2</m:t>
                        </m:r>
                      </m:den>
                    </m:f>
                    <m:r>
                      <a:rPr lang="en-US" sz="2400" b="0" i="1" smtClean="0">
                        <a:solidFill>
                          <a:srgbClr val="C00000"/>
                        </a:solidFill>
                        <a:latin typeface="Cambria Math" charset="0"/>
                        <a:ea typeface="Cambria Math" charset="0"/>
                        <a:cs typeface="Cambria Math" charset="0"/>
                      </a:rPr>
                      <m:t> </m:t>
                    </m:r>
                    <m:acc>
                      <m:accPr>
                        <m:chr m:val="̅"/>
                        <m:ctrlPr>
                          <a:rPr lang="en-US" sz="2400" b="0" i="1" smtClean="0">
                            <a:solidFill>
                              <a:srgbClr val="C00000"/>
                            </a:solidFill>
                            <a:latin typeface="Cambria Math" panose="02040503050406030204" pitchFamily="18" charset="0"/>
                            <a:ea typeface="Cambria Math" charset="0"/>
                            <a:cs typeface="Cambria Math" charset="0"/>
                          </a:rPr>
                        </m:ctrlPr>
                      </m:accPr>
                      <m:e>
                        <m:r>
                          <m:rPr>
                            <m:sty m:val="p"/>
                          </m:rPr>
                          <a:rPr lang="en-US" sz="2400" b="0" i="0" smtClean="0">
                            <a:solidFill>
                              <a:srgbClr val="C00000"/>
                            </a:solidFill>
                            <a:latin typeface="Cambria Math" charset="0"/>
                            <a:ea typeface="Cambria Math" charset="0"/>
                            <a:cs typeface="Cambria Math" charset="0"/>
                          </a:rPr>
                          <m:t>Ψ</m:t>
                        </m:r>
                      </m:e>
                    </m:acc>
                    <m:r>
                      <a:rPr lang="en-US" sz="2400" b="0" i="1" smtClean="0">
                        <a:solidFill>
                          <a:srgbClr val="C00000"/>
                        </a:solidFill>
                        <a:latin typeface="Cambria Math" charset="0"/>
                        <a:ea typeface="Cambria Math" charset="0"/>
                        <a:cs typeface="Cambria Math" charset="0"/>
                      </a:rPr>
                      <m:t> </m:t>
                    </m:r>
                    <m:sSub>
                      <m:sSubPr>
                        <m:ctrlPr>
                          <a:rPr lang="en-US" sz="2400" i="1" dirty="0">
                            <a:solidFill>
                              <a:srgbClr val="C00000"/>
                            </a:solidFill>
                            <a:latin typeface="Cambria Math" panose="02040503050406030204" pitchFamily="18" charset="0"/>
                            <a:ea typeface="Cambria Math" charset="0"/>
                            <a:cs typeface="Cambria Math" charset="0"/>
                          </a:rPr>
                        </m:ctrlPr>
                      </m:sSubPr>
                      <m:e>
                        <m:r>
                          <a:rPr lang="en-US" sz="2400" i="1" dirty="0">
                            <a:solidFill>
                              <a:srgbClr val="C00000"/>
                            </a:solidFill>
                            <a:latin typeface="Cambria Math" charset="0"/>
                            <a:ea typeface="Cambria Math" charset="0"/>
                            <a:cs typeface="Cambria Math" charset="0"/>
                          </a:rPr>
                          <m:t>𝛾</m:t>
                        </m:r>
                      </m:e>
                      <m:sub>
                        <m:r>
                          <a:rPr lang="en-US" sz="2400" i="1" dirty="0">
                            <a:solidFill>
                              <a:srgbClr val="C00000"/>
                            </a:solidFill>
                            <a:latin typeface="Cambria Math" charset="0"/>
                            <a:ea typeface="Cambria Math" charset="0"/>
                            <a:cs typeface="Cambria Math" charset="0"/>
                          </a:rPr>
                          <m:t>𝜇</m:t>
                        </m:r>
                      </m:sub>
                    </m:sSub>
                    <m:acc>
                      <m:accPr>
                        <m:chr m:val="⃗"/>
                        <m:ctrlPr>
                          <a:rPr lang="en-US" sz="2400" b="0" i="1" dirty="0" smtClean="0">
                            <a:solidFill>
                              <a:srgbClr val="C00000"/>
                            </a:solidFill>
                            <a:latin typeface="Cambria Math" panose="02040503050406030204" pitchFamily="18" charset="0"/>
                            <a:ea typeface="Cambria Math" charset="0"/>
                            <a:cs typeface="Cambria Math" charset="0"/>
                          </a:rPr>
                        </m:ctrlPr>
                      </m:accPr>
                      <m:e>
                        <m:r>
                          <a:rPr lang="en-US" sz="2400" b="0" i="1" dirty="0" smtClean="0">
                            <a:solidFill>
                              <a:srgbClr val="C00000"/>
                            </a:solidFill>
                            <a:latin typeface="Cambria Math" charset="0"/>
                            <a:ea typeface="Cambria Math" charset="0"/>
                            <a:cs typeface="Cambria Math" charset="0"/>
                          </a:rPr>
                          <m:t>𝜏</m:t>
                        </m:r>
                      </m:e>
                    </m:acc>
                    <m:r>
                      <a:rPr lang="en-US" sz="2400" b="0" i="0" dirty="0" smtClean="0">
                        <a:solidFill>
                          <a:srgbClr val="C00000"/>
                        </a:solidFill>
                        <a:latin typeface="Cambria Math" charset="0"/>
                        <a:ea typeface="Cambria Math" charset="0"/>
                        <a:cs typeface="Cambria Math" charset="0"/>
                      </a:rPr>
                      <m:t> </m:t>
                    </m:r>
                    <m:r>
                      <m:rPr>
                        <m:sty m:val="p"/>
                      </m:rPr>
                      <a:rPr lang="en-US" sz="2400" b="0" i="0" dirty="0" smtClean="0">
                        <a:solidFill>
                          <a:srgbClr val="C00000"/>
                        </a:solidFill>
                        <a:latin typeface="Cambria Math" charset="0"/>
                        <a:ea typeface="Cambria Math" charset="0"/>
                        <a:cs typeface="Cambria Math" charset="0"/>
                      </a:rPr>
                      <m:t>Ψ</m:t>
                    </m:r>
                  </m:oMath>
                </a14:m>
                <a:r>
                  <a:rPr lang="en-US" sz="2400" dirty="0"/>
                  <a:t>     Note: </a:t>
                </a:r>
                <a14:m>
                  <m:oMath xmlns:m="http://schemas.openxmlformats.org/officeDocument/2006/math">
                    <m:sSubSup>
                      <m:sSubSupPr>
                        <m:ctrlPr>
                          <a:rPr lang="en-US" sz="2400" b="0" i="1" smtClean="0">
                            <a:solidFill>
                              <a:srgbClr val="C00000"/>
                            </a:solidFill>
                            <a:latin typeface="Cambria Math" panose="02040503050406030204" pitchFamily="18" charset="0"/>
                          </a:rPr>
                        </m:ctrlPr>
                      </m:sSubSupPr>
                      <m:e>
                        <m:sSub>
                          <m:sSubPr>
                            <m:ctrlPr>
                              <a:rPr lang="en-US" sz="2400" b="0" i="1" dirty="0" smtClean="0">
                                <a:solidFill>
                                  <a:srgbClr val="C00000"/>
                                </a:solidFill>
                                <a:latin typeface="Cambria Math" panose="02040503050406030204" pitchFamily="18" charset="0"/>
                              </a:rPr>
                            </m:ctrlPr>
                          </m:sSubPr>
                          <m:e>
                            <m:acc>
                              <m:accPr>
                                <m:chr m:val="⃗"/>
                                <m:ctrlPr>
                                  <a:rPr lang="en-US" sz="2400" b="0" i="1" smtClean="0">
                                    <a:solidFill>
                                      <a:srgbClr val="C00000"/>
                                    </a:solidFill>
                                    <a:latin typeface="Cambria Math" panose="02040503050406030204" pitchFamily="18" charset="0"/>
                                  </a:rPr>
                                </m:ctrlPr>
                              </m:accPr>
                              <m:e>
                                <m:r>
                                  <a:rPr lang="en-US" sz="2400" b="0" i="1" smtClean="0">
                                    <a:solidFill>
                                      <a:srgbClr val="C00000"/>
                                    </a:solidFill>
                                    <a:latin typeface="Cambria Math" panose="02040503050406030204" pitchFamily="18" charset="0"/>
                                  </a:rPr>
                                  <m:t>𝐽</m:t>
                                </m:r>
                              </m:e>
                            </m:acc>
                          </m:e>
                          <m:sub>
                            <m:r>
                              <a:rPr lang="en-US" sz="2400" b="0" i="1" dirty="0" smtClean="0">
                                <a:solidFill>
                                  <a:srgbClr val="C00000"/>
                                </a:solidFill>
                                <a:latin typeface="Cambria Math" panose="02040503050406030204" pitchFamily="18" charset="0"/>
                              </a:rPr>
                              <m:t>𝜇</m:t>
                            </m:r>
                          </m:sub>
                        </m:sSub>
                        <m:r>
                          <a:rPr lang="en-US" sz="2400" b="0" i="1" dirty="0" smtClean="0">
                            <a:solidFill>
                              <a:srgbClr val="C00000"/>
                            </a:solidFill>
                            <a:latin typeface="Cambria Math" panose="02040503050406030204" pitchFamily="18" charset="0"/>
                          </a:rPr>
                          <m:t>=</m:t>
                        </m:r>
                        <m:r>
                          <a:rPr lang="en-US" sz="2400" b="0" i="1" smtClean="0">
                            <a:solidFill>
                              <a:srgbClr val="C00000"/>
                            </a:solidFill>
                            <a:latin typeface="Cambria Math" panose="02040503050406030204" pitchFamily="18" charset="0"/>
                          </a:rPr>
                          <m:t>𝐽</m:t>
                        </m:r>
                      </m:e>
                      <m:sub>
                        <m:r>
                          <a:rPr lang="en-US" sz="2400" b="0" i="1" smtClean="0">
                            <a:solidFill>
                              <a:srgbClr val="C00000"/>
                            </a:solidFill>
                            <a:latin typeface="Cambria Math" panose="02040503050406030204" pitchFamily="18" charset="0"/>
                          </a:rPr>
                          <m:t>𝜇</m:t>
                        </m:r>
                      </m:sub>
                      <m:sup>
                        <m:r>
                          <a:rPr lang="en-US" sz="2400" b="0" i="1" smtClean="0">
                            <a:solidFill>
                              <a:srgbClr val="C00000"/>
                            </a:solidFill>
                            <a:latin typeface="Cambria Math" panose="02040503050406030204" pitchFamily="18" charset="0"/>
                          </a:rPr>
                          <m:t>1</m:t>
                        </m:r>
                      </m:sup>
                    </m:sSubSup>
                    <m:r>
                      <a:rPr lang="en-US" sz="2400" b="0" i="1" smtClean="0">
                        <a:solidFill>
                          <a:srgbClr val="C00000"/>
                        </a:solidFill>
                        <a:latin typeface="Cambria Math" panose="02040503050406030204" pitchFamily="18" charset="0"/>
                      </a:rPr>
                      <m:t>, </m:t>
                    </m:r>
                    <m:sSubSup>
                      <m:sSubSupPr>
                        <m:ctrlPr>
                          <a:rPr lang="en-US" sz="2400" b="0" i="1" smtClean="0">
                            <a:solidFill>
                              <a:srgbClr val="C00000"/>
                            </a:solidFill>
                            <a:latin typeface="Cambria Math" panose="02040503050406030204" pitchFamily="18" charset="0"/>
                          </a:rPr>
                        </m:ctrlPr>
                      </m:sSubSupPr>
                      <m:e>
                        <m:r>
                          <a:rPr lang="en-US" sz="2400" b="0" i="1" smtClean="0">
                            <a:solidFill>
                              <a:srgbClr val="C00000"/>
                            </a:solidFill>
                            <a:latin typeface="Cambria Math" panose="02040503050406030204" pitchFamily="18" charset="0"/>
                          </a:rPr>
                          <m:t>𝐽</m:t>
                        </m:r>
                      </m:e>
                      <m:sub>
                        <m:r>
                          <a:rPr lang="en-US" sz="2400" b="0" i="1" smtClean="0">
                            <a:solidFill>
                              <a:srgbClr val="C00000"/>
                            </a:solidFill>
                            <a:latin typeface="Cambria Math" panose="02040503050406030204" pitchFamily="18" charset="0"/>
                          </a:rPr>
                          <m:t>𝜇</m:t>
                        </m:r>
                      </m:sub>
                      <m:sup>
                        <m:r>
                          <a:rPr lang="en-US" sz="2400" b="0" i="1" smtClean="0">
                            <a:solidFill>
                              <a:srgbClr val="C00000"/>
                            </a:solidFill>
                            <a:latin typeface="Cambria Math" panose="02040503050406030204" pitchFamily="18" charset="0"/>
                          </a:rPr>
                          <m:t>2</m:t>
                        </m:r>
                      </m:sup>
                    </m:sSubSup>
                    <m:r>
                      <a:rPr lang="en-US" sz="2400" b="0" i="1" smtClean="0">
                        <a:solidFill>
                          <a:srgbClr val="C00000"/>
                        </a:solidFill>
                        <a:latin typeface="Cambria Math" panose="02040503050406030204" pitchFamily="18" charset="0"/>
                      </a:rPr>
                      <m:t>,</m:t>
                    </m:r>
                    <m:sSubSup>
                      <m:sSubSupPr>
                        <m:ctrlPr>
                          <a:rPr lang="en-US" sz="2400" b="0" i="1" smtClean="0">
                            <a:solidFill>
                              <a:srgbClr val="C00000"/>
                            </a:solidFill>
                            <a:latin typeface="Cambria Math" panose="02040503050406030204" pitchFamily="18" charset="0"/>
                          </a:rPr>
                        </m:ctrlPr>
                      </m:sSubSupPr>
                      <m:e>
                        <m:r>
                          <a:rPr lang="en-US" sz="2400" b="0" i="1" smtClean="0">
                            <a:solidFill>
                              <a:srgbClr val="C00000"/>
                            </a:solidFill>
                            <a:latin typeface="Cambria Math" panose="02040503050406030204" pitchFamily="18" charset="0"/>
                          </a:rPr>
                          <m:t>𝐽</m:t>
                        </m:r>
                      </m:e>
                      <m:sub>
                        <m:r>
                          <a:rPr lang="en-US" sz="2400" b="0" i="1" smtClean="0">
                            <a:solidFill>
                              <a:srgbClr val="C00000"/>
                            </a:solidFill>
                            <a:latin typeface="Cambria Math" panose="02040503050406030204" pitchFamily="18" charset="0"/>
                          </a:rPr>
                          <m:t>𝜇</m:t>
                        </m:r>
                      </m:sub>
                      <m:sup>
                        <m:r>
                          <a:rPr lang="en-US" sz="2400" b="0" i="1" smtClean="0">
                            <a:solidFill>
                              <a:srgbClr val="C00000"/>
                            </a:solidFill>
                            <a:latin typeface="Cambria Math" panose="02040503050406030204" pitchFamily="18" charset="0"/>
                          </a:rPr>
                          <m:t>3</m:t>
                        </m:r>
                      </m:sup>
                    </m:sSubSup>
                  </m:oMath>
                </a14:m>
                <a:r>
                  <a:rPr lang="en-US" sz="2400" dirty="0">
                    <a:solidFill>
                      <a:srgbClr val="C00000"/>
                    </a:solidFill>
                  </a:rPr>
                  <a:t>   </a:t>
                </a:r>
                <a:endParaRPr lang="en-US" sz="2400" dirty="0"/>
              </a:p>
            </p:txBody>
          </p:sp>
        </mc:Choice>
        <mc:Fallback>
          <p:sp>
            <p:nvSpPr>
              <p:cNvPr id="8" name="Content Placeholder 2"/>
              <p:cNvSpPr txBox="1">
                <a:spLocks noRot="1" noChangeAspect="1" noMove="1" noResize="1" noEditPoints="1" noAdjustHandles="1" noChangeArrowheads="1" noChangeShapeType="1" noTextEdit="1"/>
              </p:cNvSpPr>
              <p:nvPr/>
            </p:nvSpPr>
            <p:spPr>
              <a:xfrm>
                <a:off x="473644" y="5508320"/>
                <a:ext cx="11483004" cy="1566417"/>
              </a:xfrm>
              <a:prstGeom prst="rect">
                <a:avLst/>
              </a:prstGeom>
              <a:blipFill>
                <a:blip r:embed="rId6"/>
                <a:stretch>
                  <a:fillRect l="-773" t="-8800"/>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6619627" y="4279090"/>
                <a:ext cx="4574009" cy="508922"/>
              </a:xfrm>
              <a:prstGeom prst="rect">
                <a:avLst/>
              </a:prstGeom>
              <a:noFill/>
            </p:spPr>
            <p:txBody>
              <a:bodyPr wrap="none" rtlCol="0">
                <a:spAutoFit/>
              </a:bodyPr>
              <a:lstStyle/>
              <a:p>
                <a:r>
                  <a:rPr lang="en-US" dirty="0"/>
                  <a:t>With doublets </a:t>
                </a:r>
                <a14:m>
                  <m:oMath xmlns:m="http://schemas.openxmlformats.org/officeDocument/2006/math">
                    <m:r>
                      <m:rPr>
                        <m:sty m:val="p"/>
                      </m:rPr>
                      <a:rPr lang="en-US" b="0" i="0" smtClean="0">
                        <a:latin typeface="Cambria Math" charset="0"/>
                      </a:rPr>
                      <m:t>Ψ</m:t>
                    </m:r>
                    <m:r>
                      <a:rPr lang="en-US" b="0" i="1" smtClean="0">
                        <a:latin typeface="Cambria Math" charset="0"/>
                      </a:rPr>
                      <m:t>=</m:t>
                    </m:r>
                    <m:d>
                      <m:dPr>
                        <m:ctrlPr>
                          <a:rPr lang="is-IS" b="0" i="1" smtClean="0">
                            <a:latin typeface="Cambria Math" panose="02040503050406030204" pitchFamily="18" charset="0"/>
                          </a:rPr>
                        </m:ctrlPr>
                      </m:dPr>
                      <m:e>
                        <m:f>
                          <m:fPr>
                            <m:type m:val="noBar"/>
                            <m:ctrlPr>
                              <a:rPr lang="is-I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charset="0"/>
                                  </a:rPr>
                                  <m:t>𝜓</m:t>
                                </m:r>
                              </m:e>
                              <m:sub>
                                <m:r>
                                  <a:rPr lang="en-US" b="0" i="1" smtClean="0">
                                    <a:latin typeface="Cambria Math" charset="0"/>
                                  </a:rPr>
                                  <m:t>𝑢</m:t>
                                </m:r>
                              </m:sub>
                            </m:sSub>
                          </m:num>
                          <m:den>
                            <m:sSub>
                              <m:sSubPr>
                                <m:ctrlPr>
                                  <a:rPr lang="en-US" b="0" i="1" smtClean="0">
                                    <a:latin typeface="Cambria Math" panose="02040503050406030204" pitchFamily="18" charset="0"/>
                                  </a:rPr>
                                </m:ctrlPr>
                              </m:sSubPr>
                              <m:e>
                                <m:r>
                                  <a:rPr lang="en-US" b="0" i="1" smtClean="0">
                                    <a:latin typeface="Cambria Math" charset="0"/>
                                  </a:rPr>
                                  <m:t>𝜓</m:t>
                                </m:r>
                              </m:e>
                              <m:sub>
                                <m:r>
                                  <a:rPr lang="en-US" b="0" i="1" smtClean="0">
                                    <a:latin typeface="Cambria Math" charset="0"/>
                                  </a:rPr>
                                  <m:t>𝑑</m:t>
                                </m:r>
                              </m:sub>
                            </m:sSub>
                          </m:den>
                        </m:f>
                      </m:e>
                    </m:d>
                  </m:oMath>
                </a14:m>
                <a:r>
                  <a:rPr lang="en-US" dirty="0"/>
                  <a:t>   and </a:t>
                </a:r>
                <a14:m>
                  <m:oMath xmlns:m="http://schemas.openxmlformats.org/officeDocument/2006/math">
                    <m:acc>
                      <m:accPr>
                        <m:chr m:val="̅"/>
                        <m:ctrlPr>
                          <a:rPr lang="en-US" b="0" i="1" smtClean="0">
                            <a:latin typeface="Cambria Math" panose="02040503050406030204" pitchFamily="18" charset="0"/>
                          </a:rPr>
                        </m:ctrlPr>
                      </m:accPr>
                      <m:e>
                        <m:r>
                          <m:rPr>
                            <m:sty m:val="p"/>
                          </m:rPr>
                          <a:rPr lang="en-US" b="0" i="0" smtClean="0">
                            <a:latin typeface="Cambria Math" charset="0"/>
                          </a:rPr>
                          <m:t>Ψ</m:t>
                        </m:r>
                      </m:e>
                    </m:acc>
                    <m:r>
                      <a:rPr lang="en-US" b="0" i="1" dirty="0" smtClean="0">
                        <a:latin typeface="Cambria Math" charset="0"/>
                      </a:rPr>
                      <m:t>=</m:t>
                    </m:r>
                    <m:d>
                      <m:dPr>
                        <m:ctrlPr>
                          <a:rPr lang="is-IS" b="0" i="1" dirty="0" smtClean="0">
                            <a:latin typeface="Cambria Math" panose="02040503050406030204" pitchFamily="18" charset="0"/>
                          </a:rPr>
                        </m:ctrlPr>
                      </m:dPr>
                      <m:e>
                        <m:sSub>
                          <m:sSubPr>
                            <m:ctrlPr>
                              <a:rPr lang="en-US" b="0" i="1" dirty="0" smtClean="0">
                                <a:latin typeface="Cambria Math" panose="02040503050406030204" pitchFamily="18" charset="0"/>
                              </a:rPr>
                            </m:ctrlPr>
                          </m:sSubPr>
                          <m:e>
                            <m:r>
                              <a:rPr lang="en-US" b="0" i="1" dirty="0" smtClean="0">
                                <a:latin typeface="Cambria Math" charset="0"/>
                              </a:rPr>
                              <m:t>𝜓</m:t>
                            </m:r>
                          </m:e>
                          <m:sub>
                            <m:r>
                              <a:rPr lang="en-US" b="0" i="1" dirty="0" smtClean="0">
                                <a:latin typeface="Cambria Math" charset="0"/>
                              </a:rPr>
                              <m:t>𝑢</m:t>
                            </m:r>
                          </m:sub>
                        </m:sSub>
                        <m:r>
                          <a:rPr lang="en-US" b="0" i="1" dirty="0" smtClean="0">
                            <a:latin typeface="Cambria Math" charset="0"/>
                          </a:rPr>
                          <m:t> , </m:t>
                        </m:r>
                        <m:sSub>
                          <m:sSubPr>
                            <m:ctrlPr>
                              <a:rPr lang="en-US" b="0" i="1" dirty="0" smtClean="0">
                                <a:latin typeface="Cambria Math" panose="02040503050406030204" pitchFamily="18" charset="0"/>
                              </a:rPr>
                            </m:ctrlPr>
                          </m:sSubPr>
                          <m:e>
                            <m:r>
                              <a:rPr lang="en-US" b="0" i="1" dirty="0" smtClean="0">
                                <a:latin typeface="Cambria Math" charset="0"/>
                              </a:rPr>
                              <m:t>𝜓</m:t>
                            </m:r>
                          </m:e>
                          <m:sub>
                            <m:r>
                              <a:rPr lang="en-US" b="0" i="1" dirty="0" smtClean="0">
                                <a:latin typeface="Cambria Math" charset="0"/>
                              </a:rPr>
                              <m:t>𝑑</m:t>
                            </m:r>
                          </m:sub>
                        </m:sSub>
                      </m:e>
                    </m:d>
                  </m:oMath>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6619627" y="4279090"/>
                <a:ext cx="4574009" cy="508922"/>
              </a:xfrm>
              <a:prstGeom prst="rect">
                <a:avLst/>
              </a:prstGeom>
              <a:blipFill>
                <a:blip r:embed="rId7"/>
                <a:stretch>
                  <a:fillRect l="-1385" b="-7317"/>
                </a:stretch>
              </a:blipFill>
            </p:spPr>
            <p:txBody>
              <a:bodyPr/>
              <a:lstStyle/>
              <a:p>
                <a:r>
                  <a:rPr lang="en-NL">
                    <a:noFill/>
                  </a:rPr>
                  <a:t> </a:t>
                </a:r>
              </a:p>
            </p:txBody>
          </p:sp>
        </mc:Fallback>
      </mc:AlternateContent>
      <p:sp>
        <p:nvSpPr>
          <p:cNvPr id="11" name="TextBox 10"/>
          <p:cNvSpPr txBox="1"/>
          <p:nvPr/>
        </p:nvSpPr>
        <p:spPr>
          <a:xfrm>
            <a:off x="7863894" y="1555035"/>
            <a:ext cx="2479741" cy="646331"/>
          </a:xfrm>
          <a:prstGeom prst="rect">
            <a:avLst/>
          </a:prstGeom>
          <a:noFill/>
        </p:spPr>
        <p:txBody>
          <a:bodyPr wrap="square" rtlCol="0">
            <a:spAutoFit/>
          </a:bodyPr>
          <a:lstStyle/>
          <a:p>
            <a:r>
              <a:rPr lang="en-US" dirty="0"/>
              <a:t>Electromagnetic field </a:t>
            </a:r>
            <a:r>
              <a:rPr lang="en-US"/>
              <a:t>gauge transformation</a:t>
            </a:r>
            <a:endParaRPr lang="en-US" dirty="0"/>
          </a:p>
        </p:txBody>
      </p:sp>
      <mc:AlternateContent xmlns:mc="http://schemas.openxmlformats.org/markup-compatibility/2006" xmlns:a14="http://schemas.microsoft.com/office/drawing/2010/main">
        <mc:Choice Requires="a14">
          <p:sp>
            <p:nvSpPr>
              <p:cNvPr id="12" name="TextBox 11"/>
              <p:cNvSpPr txBox="1"/>
              <p:nvPr/>
            </p:nvSpPr>
            <p:spPr>
              <a:xfrm>
                <a:off x="4281003" y="6032817"/>
                <a:ext cx="8015464" cy="554254"/>
              </a:xfrm>
              <a:prstGeom prst="rect">
                <a:avLst/>
              </a:prstGeom>
              <a:noFill/>
            </p:spPr>
            <p:txBody>
              <a:bodyPr wrap="none" rtlCol="0">
                <a:spAutoFit/>
              </a:bodyPr>
              <a:lstStyle/>
              <a:p>
                <a14:m>
                  <m:oMath xmlns:m="http://schemas.openxmlformats.org/officeDocument/2006/math">
                    <m:acc>
                      <m:accPr>
                        <m:chr m:val="⃗"/>
                        <m:ctrlPr>
                          <a:rPr lang="en-US" b="0" i="1" smtClean="0">
                            <a:latin typeface="Cambria Math" panose="02040503050406030204" pitchFamily="18" charset="0"/>
                          </a:rPr>
                        </m:ctrlPr>
                      </m:accPr>
                      <m:e>
                        <m:r>
                          <a:rPr lang="en-US" b="0" i="1" smtClean="0">
                            <a:latin typeface="Cambria Math" charset="0"/>
                          </a:rPr>
                          <m:t>𝜏</m:t>
                        </m:r>
                      </m:e>
                    </m:acc>
                    <m:r>
                      <a:rPr lang="en-US" b="0" i="1" smtClean="0">
                        <a:latin typeface="Cambria Math" charset="0"/>
                      </a:rPr>
                      <m:t>= </m:t>
                    </m:r>
                    <m:sSub>
                      <m:sSubPr>
                        <m:ctrlPr>
                          <a:rPr lang="en-US" b="0" i="1" smtClean="0">
                            <a:latin typeface="Cambria Math" panose="02040503050406030204" pitchFamily="18" charset="0"/>
                          </a:rPr>
                        </m:ctrlPr>
                      </m:sSubPr>
                      <m:e>
                        <m:r>
                          <a:rPr lang="en-US" b="0" i="1" smtClean="0">
                            <a:latin typeface="Cambria Math" charset="0"/>
                          </a:rPr>
                          <m:t>𝜏</m:t>
                        </m:r>
                      </m:e>
                      <m:sub>
                        <m:r>
                          <a:rPr lang="en-US" b="0" i="1" smtClean="0">
                            <a:latin typeface="Cambria Math" charset="0"/>
                          </a:rPr>
                          <m:t>1</m:t>
                        </m:r>
                      </m:sub>
                    </m:sSub>
                    <m:r>
                      <a:rPr lang="en-US" b="0" i="1" smtClean="0">
                        <a:latin typeface="Cambria Math" charset="0"/>
                      </a:rPr>
                      <m:t>, </m:t>
                    </m:r>
                    <m:sSub>
                      <m:sSubPr>
                        <m:ctrlPr>
                          <a:rPr lang="en-US" b="0" i="1" smtClean="0">
                            <a:latin typeface="Cambria Math" panose="02040503050406030204" pitchFamily="18" charset="0"/>
                          </a:rPr>
                        </m:ctrlPr>
                      </m:sSubPr>
                      <m:e>
                        <m:r>
                          <a:rPr lang="en-US" b="0" i="1" smtClean="0">
                            <a:latin typeface="Cambria Math" charset="0"/>
                          </a:rPr>
                          <m:t>𝜏</m:t>
                        </m:r>
                      </m:e>
                      <m:sub>
                        <m:r>
                          <a:rPr lang="en-US" b="0" i="1" smtClean="0">
                            <a:latin typeface="Cambria Math" charset="0"/>
                          </a:rPr>
                          <m:t>2</m:t>
                        </m:r>
                      </m:sub>
                    </m:sSub>
                    <m:r>
                      <a:rPr lang="en-US" b="0" i="1" smtClean="0">
                        <a:latin typeface="Cambria Math" charset="0"/>
                      </a:rPr>
                      <m:t>, </m:t>
                    </m:r>
                    <m:sSub>
                      <m:sSubPr>
                        <m:ctrlPr>
                          <a:rPr lang="en-US" b="0" i="1" smtClean="0">
                            <a:latin typeface="Cambria Math" panose="02040503050406030204" pitchFamily="18" charset="0"/>
                          </a:rPr>
                        </m:ctrlPr>
                      </m:sSubPr>
                      <m:e>
                        <m:r>
                          <a:rPr lang="en-US" b="0" i="1" smtClean="0">
                            <a:latin typeface="Cambria Math" charset="0"/>
                          </a:rPr>
                          <m:t>𝜏</m:t>
                        </m:r>
                      </m:e>
                      <m:sub>
                        <m:r>
                          <a:rPr lang="en-US" b="0" i="1" smtClean="0">
                            <a:latin typeface="Cambria Math" charset="0"/>
                          </a:rPr>
                          <m:t>3</m:t>
                        </m:r>
                      </m:sub>
                    </m:sSub>
                  </m:oMath>
                </a14:m>
                <a:r>
                  <a:rPr lang="en-US" dirty="0"/>
                  <a:t> are the Pauli matrices: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charset="0"/>
                          </a:rPr>
                          <m:t>𝜏</m:t>
                        </m:r>
                      </m:e>
                      <m:sub>
                        <m:r>
                          <a:rPr lang="en-US" b="0" i="1" smtClean="0">
                            <a:latin typeface="Cambria Math" charset="0"/>
                          </a:rPr>
                          <m:t>1</m:t>
                        </m:r>
                      </m:sub>
                    </m:sSub>
                    <m:r>
                      <a:rPr lang="en-US" b="0" i="1" smtClean="0">
                        <a:latin typeface="Cambria Math" charset="0"/>
                      </a:rPr>
                      <m:t>=</m:t>
                    </m:r>
                    <m:d>
                      <m:dPr>
                        <m:ctrlPr>
                          <a:rPr lang="uk-UA" i="1" smtClean="0">
                            <a:latin typeface="Cambria Math" panose="02040503050406030204" pitchFamily="18" charset="0"/>
                          </a:rPr>
                        </m:ctrlPr>
                      </m:dPr>
                      <m:e>
                        <m:m>
                          <m:mPr>
                            <m:mcs>
                              <m:mc>
                                <m:mcPr>
                                  <m:count m:val="2"/>
                                  <m:mcJc m:val="center"/>
                                </m:mcPr>
                              </m:mc>
                            </m:mcs>
                            <m:ctrlPr>
                              <a:rPr lang="uk-UA" i="1" smtClean="0">
                                <a:latin typeface="Cambria Math" panose="02040503050406030204" pitchFamily="18" charset="0"/>
                              </a:rPr>
                            </m:ctrlPr>
                          </m:mPr>
                          <m:mr>
                            <m:e>
                              <m:r>
                                <m:rPr>
                                  <m:brk m:alnAt="7"/>
                                </m:rPr>
                                <a:rPr lang="en-US" b="0" i="1" smtClean="0">
                                  <a:latin typeface="Cambria Math" charset="0"/>
                                </a:rPr>
                                <m:t>0</m:t>
                              </m:r>
                            </m:e>
                            <m:e>
                              <m:r>
                                <a:rPr lang="en-US" b="0" i="1" smtClean="0">
                                  <a:latin typeface="Cambria Math" charset="0"/>
                                </a:rPr>
                                <m:t>1</m:t>
                              </m:r>
                            </m:e>
                          </m:mr>
                          <m:mr>
                            <m:e>
                              <m:r>
                                <a:rPr lang="en-US" b="0" i="1" smtClean="0">
                                  <a:latin typeface="Cambria Math" charset="0"/>
                                </a:rPr>
                                <m:t>1</m:t>
                              </m:r>
                            </m:e>
                            <m:e>
                              <m:r>
                                <a:rPr lang="en-US" b="0" i="1" smtClean="0">
                                  <a:latin typeface="Cambria Math" charset="0"/>
                                </a:rPr>
                                <m:t>0</m:t>
                              </m:r>
                            </m:e>
                          </m:mr>
                        </m:m>
                      </m:e>
                    </m:d>
                  </m:oMath>
                </a14:m>
                <a:r>
                  <a:rPr lang="en-US" dirty="0"/>
                  <a:t> , </a:t>
                </a:r>
                <a14:m>
                  <m:oMath xmlns:m="http://schemas.openxmlformats.org/officeDocument/2006/math">
                    <m:sSub>
                      <m:sSubPr>
                        <m:ctrlPr>
                          <a:rPr lang="en-US" i="1">
                            <a:latin typeface="Cambria Math" panose="02040503050406030204" pitchFamily="18" charset="0"/>
                          </a:rPr>
                        </m:ctrlPr>
                      </m:sSubPr>
                      <m:e>
                        <m:r>
                          <a:rPr lang="en-US" i="1">
                            <a:latin typeface="Cambria Math" charset="0"/>
                          </a:rPr>
                          <m:t>𝜏</m:t>
                        </m:r>
                      </m:e>
                      <m:sub>
                        <m:r>
                          <a:rPr lang="en-US" b="0" i="1" smtClean="0">
                            <a:latin typeface="Cambria Math" charset="0"/>
                          </a:rPr>
                          <m:t>2</m:t>
                        </m:r>
                      </m:sub>
                    </m:sSub>
                    <m:r>
                      <a:rPr lang="en-US" i="1">
                        <a:latin typeface="Cambria Math" charset="0"/>
                      </a:rPr>
                      <m:t>=</m:t>
                    </m:r>
                    <m:d>
                      <m:dPr>
                        <m:ctrlPr>
                          <a:rPr lang="uk-UA" i="1">
                            <a:latin typeface="Cambria Math" panose="02040503050406030204" pitchFamily="18" charset="0"/>
                          </a:rPr>
                        </m:ctrlPr>
                      </m:dPr>
                      <m:e>
                        <m:m>
                          <m:mPr>
                            <m:mcs>
                              <m:mc>
                                <m:mcPr>
                                  <m:count m:val="2"/>
                                  <m:mcJc m:val="center"/>
                                </m:mcPr>
                              </m:mc>
                            </m:mcs>
                            <m:ctrlPr>
                              <a:rPr lang="uk-UA" i="1">
                                <a:latin typeface="Cambria Math" panose="02040503050406030204" pitchFamily="18" charset="0"/>
                              </a:rPr>
                            </m:ctrlPr>
                          </m:mPr>
                          <m:mr>
                            <m:e>
                              <m:r>
                                <m:rPr>
                                  <m:brk m:alnAt="7"/>
                                </m:rPr>
                                <a:rPr lang="en-US" b="0" i="1" smtClean="0">
                                  <a:latin typeface="Cambria Math" charset="0"/>
                                </a:rPr>
                                <m:t>0</m:t>
                              </m:r>
                            </m:e>
                            <m:e>
                              <m:r>
                                <a:rPr lang="en-US" b="0" i="1" smtClean="0">
                                  <a:latin typeface="Cambria Math" charset="0"/>
                                </a:rPr>
                                <m:t>−</m:t>
                              </m:r>
                              <m:r>
                                <a:rPr lang="en-US" b="0" i="1" smtClean="0">
                                  <a:latin typeface="Cambria Math" charset="0"/>
                                </a:rPr>
                                <m:t>𝑖</m:t>
                              </m:r>
                            </m:e>
                          </m:mr>
                          <m:mr>
                            <m:e>
                              <m:r>
                                <a:rPr lang="en-US" b="0" i="1" smtClean="0">
                                  <a:latin typeface="Cambria Math" charset="0"/>
                                </a:rPr>
                                <m:t>𝑖</m:t>
                              </m:r>
                            </m:e>
                            <m:e>
                              <m:r>
                                <a:rPr lang="en-US" b="0" i="1" smtClean="0">
                                  <a:latin typeface="Cambria Math" charset="0"/>
                                </a:rPr>
                                <m:t>0</m:t>
                              </m:r>
                            </m:e>
                          </m:mr>
                        </m:m>
                      </m:e>
                    </m:d>
                  </m:oMath>
                </a14:m>
                <a:r>
                  <a:rPr lang="en-US" dirty="0"/>
                  <a:t> , </a:t>
                </a:r>
                <a14:m>
                  <m:oMath xmlns:m="http://schemas.openxmlformats.org/officeDocument/2006/math">
                    <m:sSub>
                      <m:sSubPr>
                        <m:ctrlPr>
                          <a:rPr lang="en-US" i="1">
                            <a:latin typeface="Cambria Math" panose="02040503050406030204" pitchFamily="18" charset="0"/>
                          </a:rPr>
                        </m:ctrlPr>
                      </m:sSubPr>
                      <m:e>
                        <m:r>
                          <a:rPr lang="en-US" i="1">
                            <a:latin typeface="Cambria Math" charset="0"/>
                          </a:rPr>
                          <m:t>𝜏</m:t>
                        </m:r>
                      </m:e>
                      <m:sub>
                        <m:r>
                          <a:rPr lang="en-US" b="0" i="1" smtClean="0">
                            <a:latin typeface="Cambria Math" charset="0"/>
                          </a:rPr>
                          <m:t>3</m:t>
                        </m:r>
                      </m:sub>
                    </m:sSub>
                    <m:r>
                      <a:rPr lang="en-US" i="1">
                        <a:latin typeface="Cambria Math" charset="0"/>
                      </a:rPr>
                      <m:t>=</m:t>
                    </m:r>
                    <m:d>
                      <m:dPr>
                        <m:ctrlPr>
                          <a:rPr lang="uk-UA" i="1">
                            <a:latin typeface="Cambria Math" panose="02040503050406030204" pitchFamily="18" charset="0"/>
                          </a:rPr>
                        </m:ctrlPr>
                      </m:dPr>
                      <m:e>
                        <m:m>
                          <m:mPr>
                            <m:mcs>
                              <m:mc>
                                <m:mcPr>
                                  <m:count m:val="2"/>
                                  <m:mcJc m:val="center"/>
                                </m:mcPr>
                              </m:mc>
                            </m:mcs>
                            <m:ctrlPr>
                              <a:rPr lang="uk-UA" i="1">
                                <a:latin typeface="Cambria Math" panose="02040503050406030204" pitchFamily="18" charset="0"/>
                              </a:rPr>
                            </m:ctrlPr>
                          </m:mPr>
                          <m:mr>
                            <m:e>
                              <m:r>
                                <m:rPr>
                                  <m:brk m:alnAt="7"/>
                                </m:rPr>
                                <a:rPr lang="en-US" b="0" i="1" smtClean="0">
                                  <a:latin typeface="Cambria Math" charset="0"/>
                                </a:rPr>
                                <m:t>1</m:t>
                              </m:r>
                            </m:e>
                            <m:e>
                              <m:r>
                                <a:rPr lang="en-US" b="0" i="1" smtClean="0">
                                  <a:latin typeface="Cambria Math" charset="0"/>
                                </a:rPr>
                                <m:t>0</m:t>
                              </m:r>
                            </m:e>
                          </m:mr>
                          <m:mr>
                            <m:e>
                              <m:r>
                                <a:rPr lang="en-US" b="0" i="1" smtClean="0">
                                  <a:latin typeface="Cambria Math" charset="0"/>
                                </a:rPr>
                                <m:t>0</m:t>
                              </m:r>
                            </m:e>
                            <m:e>
                              <m:r>
                                <a:rPr lang="en-US" b="0" i="1" smtClean="0">
                                  <a:latin typeface="Cambria Math" panose="02040503050406030204" pitchFamily="18" charset="0"/>
                                </a:rPr>
                                <m:t>−</m:t>
                              </m:r>
                              <m:r>
                                <a:rPr lang="en-US" b="0" i="1" smtClean="0">
                                  <a:latin typeface="Cambria Math" charset="0"/>
                                </a:rPr>
                                <m:t>1</m:t>
                              </m:r>
                            </m:e>
                          </m:mr>
                        </m:m>
                      </m:e>
                    </m:d>
                  </m:oMath>
                </a14:m>
                <a:r>
                  <a:rPr lang="en-US" dirty="0"/>
                  <a:t> </a:t>
                </a:r>
              </a:p>
            </p:txBody>
          </p:sp>
        </mc:Choice>
        <mc:Fallback xmlns="">
          <p:sp>
            <p:nvSpPr>
              <p:cNvPr id="12" name="TextBox 11"/>
              <p:cNvSpPr txBox="1">
                <a:spLocks noRot="1" noChangeAspect="1" noMove="1" noResize="1" noEditPoints="1" noAdjustHandles="1" noChangeArrowheads="1" noChangeShapeType="1" noTextEdit="1"/>
              </p:cNvSpPr>
              <p:nvPr/>
            </p:nvSpPr>
            <p:spPr>
              <a:xfrm>
                <a:off x="4281003" y="6032817"/>
                <a:ext cx="8015464" cy="554254"/>
              </a:xfrm>
              <a:prstGeom prst="rect">
                <a:avLst/>
              </a:prstGeom>
              <a:blipFill>
                <a:blip r:embed="rId8"/>
                <a:stretch>
                  <a:fillRect b="-4545"/>
                </a:stretch>
              </a:blipFill>
            </p:spPr>
            <p:txBody>
              <a:bodyPr/>
              <a:lstStyle/>
              <a:p>
                <a:r>
                  <a:rPr lang="en-NL">
                    <a:noFill/>
                  </a:rPr>
                  <a:t> </a:t>
                </a:r>
              </a:p>
            </p:txBody>
          </p:sp>
        </mc:Fallback>
      </mc:AlternateContent>
      <p:grpSp>
        <p:nvGrpSpPr>
          <p:cNvPr id="14" name="Group 13"/>
          <p:cNvGrpSpPr/>
          <p:nvPr/>
        </p:nvGrpSpPr>
        <p:grpSpPr>
          <a:xfrm>
            <a:off x="8786185" y="2546820"/>
            <a:ext cx="2605106" cy="1114498"/>
            <a:chOff x="8786185" y="2546820"/>
            <a:chExt cx="2605106" cy="1114498"/>
          </a:xfrm>
        </p:grpSpPr>
        <p:pic>
          <p:nvPicPr>
            <p:cNvPr id="13" name="Picture 12"/>
            <p:cNvPicPr>
              <a:picLocks noChangeAspect="1"/>
            </p:cNvPicPr>
            <p:nvPr/>
          </p:nvPicPr>
          <p:blipFill>
            <a:blip r:embed="rId9"/>
            <a:stretch>
              <a:fillRect/>
            </a:stretch>
          </p:blipFill>
          <p:spPr>
            <a:xfrm>
              <a:off x="8786185" y="2546820"/>
              <a:ext cx="2605106" cy="1114498"/>
            </a:xfrm>
            <a:prstGeom prst="rect">
              <a:avLst/>
            </a:prstGeom>
          </p:spPr>
        </p:pic>
        <p:sp>
          <p:nvSpPr>
            <p:cNvPr id="10" name="Rectangle 9"/>
            <p:cNvSpPr/>
            <p:nvPr/>
          </p:nvSpPr>
          <p:spPr>
            <a:xfrm>
              <a:off x="9059582" y="2934736"/>
              <a:ext cx="280868" cy="317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16" name="TextBox 15"/>
              <p:cNvSpPr txBox="1"/>
              <p:nvPr/>
            </p:nvSpPr>
            <p:spPr>
              <a:xfrm>
                <a:off x="9103895" y="2759244"/>
                <a:ext cx="395108"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200" b="0" i="1" smtClean="0">
                              <a:latin typeface="Cambria Math" panose="02040503050406030204" pitchFamily="18" charset="0"/>
                            </a:rPr>
                          </m:ctrlPr>
                        </m:sSupPr>
                        <m:e>
                          <m:r>
                            <a:rPr lang="en-US" sz="2200" b="0" i="1" smtClean="0">
                              <a:latin typeface="Cambria Math" charset="0"/>
                            </a:rPr>
                            <m:t>𝐴</m:t>
                          </m:r>
                        </m:e>
                        <m:sup>
                          <m:r>
                            <a:rPr lang="en-US" sz="2200" b="0" i="1" smtClean="0">
                              <a:latin typeface="Cambria Math" charset="0"/>
                            </a:rPr>
                            <m:t>𝜇</m:t>
                          </m:r>
                        </m:sup>
                      </m:sSup>
                    </m:oMath>
                  </m:oMathPara>
                </a14:m>
                <a:endParaRPr lang="en-US" sz="2200" dirty="0"/>
              </a:p>
            </p:txBody>
          </p:sp>
        </mc:Choice>
        <mc:Fallback xmlns="">
          <p:sp>
            <p:nvSpPr>
              <p:cNvPr id="16" name="TextBox 15"/>
              <p:cNvSpPr txBox="1">
                <a:spLocks noRot="1" noChangeAspect="1" noMove="1" noResize="1" noEditPoints="1" noAdjustHandles="1" noChangeArrowheads="1" noChangeShapeType="1" noTextEdit="1"/>
              </p:cNvSpPr>
              <p:nvPr/>
            </p:nvSpPr>
            <p:spPr>
              <a:xfrm>
                <a:off x="9103895" y="2759244"/>
                <a:ext cx="395108" cy="338554"/>
              </a:xfrm>
              <a:prstGeom prst="rect">
                <a:avLst/>
              </a:prstGeom>
              <a:blipFill rotWithShape="0">
                <a:blip r:embed="rId10"/>
                <a:stretch>
                  <a:fillRect l="-16923" r="-4615" b="-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959256" y="6015681"/>
                <a:ext cx="2579360" cy="526939"/>
              </a:xfrm>
              <a:prstGeom prst="rect">
                <a:avLst/>
              </a:prstGeom>
              <a:noFill/>
            </p:spPr>
            <p:txBody>
              <a:bodyPr wrap="none" rtlCol="0">
                <a:spAutoFit/>
              </a:bodyPr>
              <a:lstStyle/>
              <a:p>
                <a:r>
                  <a:rPr lang="en-US" sz="2000" dirty="0"/>
                  <a:t>Weak Isospin: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charset="0"/>
                          </a:rPr>
                          <m:t>𝑇</m:t>
                        </m:r>
                      </m:e>
                      <m:sub>
                        <m:r>
                          <a:rPr lang="en-US" sz="2000" b="0" i="1" smtClean="0">
                            <a:latin typeface="Cambria Math" charset="0"/>
                          </a:rPr>
                          <m:t>𝑖</m:t>
                        </m:r>
                      </m:sub>
                    </m:sSub>
                    <m:r>
                      <a:rPr lang="en-US" sz="2000" b="0" i="1" smtClean="0">
                        <a:latin typeface="Cambria Math" charset="0"/>
                      </a:rPr>
                      <m:t>=</m:t>
                    </m:r>
                    <m:f>
                      <m:fPr>
                        <m:ctrlPr>
                          <a:rPr lang="bg-BG" sz="2000" b="0" i="1" smtClean="0">
                            <a:latin typeface="Cambria Math" panose="02040503050406030204" pitchFamily="18" charset="0"/>
                          </a:rPr>
                        </m:ctrlPr>
                      </m:fPr>
                      <m:num>
                        <m:r>
                          <a:rPr lang="en-US" sz="2000" b="0" i="1" smtClean="0">
                            <a:latin typeface="Cambria Math" charset="0"/>
                          </a:rPr>
                          <m:t>1</m:t>
                        </m:r>
                      </m:num>
                      <m:den>
                        <m:r>
                          <a:rPr lang="en-US" sz="2000" b="0" i="1" smtClean="0">
                            <a:latin typeface="Cambria Math" charset="0"/>
                          </a:rPr>
                          <m:t>2</m:t>
                        </m:r>
                      </m:den>
                    </m:f>
                    <m:sSub>
                      <m:sSubPr>
                        <m:ctrlPr>
                          <a:rPr lang="en-US" sz="2000" b="0" i="1" smtClean="0">
                            <a:latin typeface="Cambria Math" panose="02040503050406030204" pitchFamily="18" charset="0"/>
                          </a:rPr>
                        </m:ctrlPr>
                      </m:sSubPr>
                      <m:e>
                        <m:r>
                          <a:rPr lang="en-US" sz="2000" b="0" i="1" smtClean="0">
                            <a:latin typeface="Cambria Math" charset="0"/>
                          </a:rPr>
                          <m:t>𝜏</m:t>
                        </m:r>
                      </m:e>
                      <m:sub>
                        <m:r>
                          <a:rPr lang="en-US" sz="2000" b="0" i="1" smtClean="0">
                            <a:latin typeface="Cambria Math" charset="0"/>
                          </a:rPr>
                          <m:t>𝑖</m:t>
                        </m:r>
                      </m:sub>
                    </m:sSub>
                  </m:oMath>
                </a14:m>
                <a:endParaRPr lang="en-US" sz="2000" dirty="0"/>
              </a:p>
            </p:txBody>
          </p:sp>
        </mc:Choice>
        <mc:Fallback xmlns="">
          <p:sp>
            <p:nvSpPr>
              <p:cNvPr id="17" name="TextBox 16"/>
              <p:cNvSpPr txBox="1">
                <a:spLocks noRot="1" noChangeAspect="1" noMove="1" noResize="1" noEditPoints="1" noAdjustHandles="1" noChangeArrowheads="1" noChangeShapeType="1" noTextEdit="1"/>
              </p:cNvSpPr>
              <p:nvPr/>
            </p:nvSpPr>
            <p:spPr>
              <a:xfrm>
                <a:off x="959256" y="6015681"/>
                <a:ext cx="2579360" cy="526939"/>
              </a:xfrm>
              <a:prstGeom prst="rect">
                <a:avLst/>
              </a:prstGeom>
              <a:blipFill rotWithShape="0">
                <a:blip r:embed="rId11"/>
                <a:stretch>
                  <a:fillRect l="-2364" b="-93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9A506E3-54DA-E44D-A019-A9FEC6E58E6C}"/>
                  </a:ext>
                </a:extLst>
              </p:cNvPr>
              <p:cNvSpPr txBox="1"/>
              <p:nvPr/>
            </p:nvSpPr>
            <p:spPr>
              <a:xfrm>
                <a:off x="10264507" y="2695041"/>
                <a:ext cx="20332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C00000"/>
                          </a:solidFill>
                          <a:latin typeface="Cambria Math" panose="02040503050406030204" pitchFamily="18" charset="0"/>
                        </a:rPr>
                        <m:t>𝑞</m:t>
                      </m:r>
                    </m:oMath>
                  </m:oMathPara>
                </a14:m>
                <a:endParaRPr lang="en-NL" sz="2000" dirty="0">
                  <a:solidFill>
                    <a:srgbClr val="C00000"/>
                  </a:solidFill>
                </a:endParaRPr>
              </a:p>
            </p:txBody>
          </p:sp>
        </mc:Choice>
        <mc:Fallback xmlns="">
          <p:sp>
            <p:nvSpPr>
              <p:cNvPr id="15" name="TextBox 14">
                <a:extLst>
                  <a:ext uri="{FF2B5EF4-FFF2-40B4-BE49-F238E27FC236}">
                    <a16:creationId xmlns:a16="http://schemas.microsoft.com/office/drawing/2014/main" id="{29A506E3-54DA-E44D-A019-A9FEC6E58E6C}"/>
                  </a:ext>
                </a:extLst>
              </p:cNvPr>
              <p:cNvSpPr txBox="1">
                <a:spLocks noRot="1" noChangeAspect="1" noMove="1" noResize="1" noEditPoints="1" noAdjustHandles="1" noChangeArrowheads="1" noChangeShapeType="1" noTextEdit="1"/>
              </p:cNvSpPr>
              <p:nvPr/>
            </p:nvSpPr>
            <p:spPr>
              <a:xfrm>
                <a:off x="10264507" y="2695041"/>
                <a:ext cx="203325" cy="307777"/>
              </a:xfrm>
              <a:prstGeom prst="rect">
                <a:avLst/>
              </a:prstGeom>
              <a:blipFill>
                <a:blip r:embed="rId12"/>
                <a:stretch>
                  <a:fillRect l="-29412" r="-23529" b="-24000"/>
                </a:stretch>
              </a:blipFill>
            </p:spPr>
            <p:txBody>
              <a:bodyPr/>
              <a:lstStyle/>
              <a:p>
                <a:r>
                  <a:rPr lang="en-NL">
                    <a:noFill/>
                  </a:rPr>
                  <a:t> </a:t>
                </a:r>
              </a:p>
            </p:txBody>
          </p:sp>
        </mc:Fallback>
      </mc:AlternateContent>
      <p:sp>
        <p:nvSpPr>
          <p:cNvPr id="18" name="Oval 17">
            <a:extLst>
              <a:ext uri="{FF2B5EF4-FFF2-40B4-BE49-F238E27FC236}">
                <a16:creationId xmlns:a16="http://schemas.microsoft.com/office/drawing/2014/main" id="{482587CE-FF75-B745-A62D-AC9CB49DE21C}"/>
              </a:ext>
            </a:extLst>
          </p:cNvPr>
          <p:cNvSpPr/>
          <p:nvPr/>
        </p:nvSpPr>
        <p:spPr>
          <a:xfrm>
            <a:off x="10437939" y="3039277"/>
            <a:ext cx="77663" cy="907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2BC745F-5A77-26F6-3456-2ADE8F93F438}"/>
                  </a:ext>
                </a:extLst>
              </p:cNvPr>
              <p:cNvSpPr txBox="1"/>
              <p:nvPr/>
            </p:nvSpPr>
            <p:spPr>
              <a:xfrm>
                <a:off x="4078859" y="2387289"/>
                <a:ext cx="2343398" cy="3190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i="1" smtClean="0">
                              <a:solidFill>
                                <a:schemeClr val="tx1"/>
                              </a:solidFill>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e>
                            <m:sub>
                              <m:r>
                                <a:rPr lang="en-US" b="0" i="1" smtClean="0">
                                  <a:latin typeface="Cambria Math" panose="02040503050406030204" pitchFamily="18" charset="0"/>
                                </a:rPr>
                                <m:t>𝜇</m:t>
                              </m:r>
                            </m:sub>
                          </m:sSub>
                          <m:r>
                            <a:rPr lang="en-US" i="1">
                              <a:latin typeface="Cambria Math"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𝐷</m:t>
                              </m:r>
                            </m:e>
                            <m:sub>
                              <m:r>
                                <a:rPr lang="en-US" b="0" i="1" smtClean="0">
                                  <a:latin typeface="Cambria Math" panose="02040503050406030204" pitchFamily="18" charset="0"/>
                                </a:rPr>
                                <m:t>𝜇</m:t>
                              </m:r>
                            </m:sub>
                          </m:sSub>
                          <m:r>
                            <a:rPr lang="en-US" i="1">
                              <a:latin typeface="Cambria Math"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m:t>
                              </m:r>
                            </m:e>
                            <m:sub>
                              <m:r>
                                <a:rPr lang="en-US" b="0" i="1" smtClean="0">
                                  <a:latin typeface="Cambria Math" panose="02040503050406030204" pitchFamily="18" charset="0"/>
                                </a:rPr>
                                <m:t>𝜇</m:t>
                              </m:r>
                            </m:sub>
                          </m:sSub>
                          <m:r>
                            <a:rPr lang="en-US" i="1">
                              <a:latin typeface="Cambria Math" charset="0"/>
                            </a:rPr>
                            <m:t>+</m:t>
                          </m:r>
                          <m:r>
                            <a:rPr lang="en-US" i="1">
                              <a:latin typeface="Cambria Math" charset="0"/>
                            </a:rPr>
                            <m:t>𝑖𝑞</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𝜇</m:t>
                              </m:r>
                            </m:sub>
                          </m:sSub>
                        </m:e>
                      </m:d>
                    </m:oMath>
                  </m:oMathPara>
                </a14:m>
                <a:endParaRPr lang="en-US" dirty="0"/>
              </a:p>
            </p:txBody>
          </p:sp>
        </mc:Choice>
        <mc:Fallback xmlns="">
          <p:sp>
            <p:nvSpPr>
              <p:cNvPr id="19" name="TextBox 18">
                <a:extLst>
                  <a:ext uri="{FF2B5EF4-FFF2-40B4-BE49-F238E27FC236}">
                    <a16:creationId xmlns:a16="http://schemas.microsoft.com/office/drawing/2014/main" id="{B2BC745F-5A77-26F6-3456-2ADE8F93F438}"/>
                  </a:ext>
                </a:extLst>
              </p:cNvPr>
              <p:cNvSpPr txBox="1">
                <a:spLocks noRot="1" noChangeAspect="1" noMove="1" noResize="1" noEditPoints="1" noAdjustHandles="1" noChangeArrowheads="1" noChangeShapeType="1" noTextEdit="1"/>
              </p:cNvSpPr>
              <p:nvPr/>
            </p:nvSpPr>
            <p:spPr>
              <a:xfrm>
                <a:off x="4078859" y="2387289"/>
                <a:ext cx="2343398" cy="319062"/>
              </a:xfrm>
              <a:prstGeom prst="rect">
                <a:avLst/>
              </a:prstGeom>
              <a:blipFill>
                <a:blip r:embed="rId13"/>
                <a:stretch>
                  <a:fillRect b="-23077"/>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9B76211-1C0B-8F3C-F86D-2C09FA3B7533}"/>
                  </a:ext>
                </a:extLst>
              </p:cNvPr>
              <p:cNvSpPr txBox="1"/>
              <p:nvPr/>
            </p:nvSpPr>
            <p:spPr>
              <a:xfrm>
                <a:off x="1861520" y="4926909"/>
                <a:ext cx="2860527" cy="319062"/>
              </a:xfrm>
              <a:prstGeom prst="rect">
                <a:avLst/>
              </a:prstGeom>
              <a:noFill/>
            </p:spPr>
            <p:txBody>
              <a:bodyPr wrap="none" lIns="0" tIns="0" rIns="0" bIns="0" rtlCol="0">
                <a:spAutoFit/>
              </a:bodyPr>
              <a:lstStyle/>
              <a:p>
                <a14:m>
                  <m:oMath xmlns:m="http://schemas.openxmlformats.org/officeDocument/2006/math">
                    <m:d>
                      <m:dPr>
                        <m:ctrlPr>
                          <a:rPr lang="en-US" b="0" i="1" smtClean="0">
                            <a:solidFill>
                              <a:schemeClr val="tx1"/>
                            </a:solidFill>
                            <a:latin typeface="Cambria Math" panose="02040503050406030204" pitchFamily="18" charset="0"/>
                          </a:rPr>
                        </m:ctrlPr>
                      </m:dPr>
                      <m:e>
                        <m:r>
                          <a:rPr lang="en-US" i="1">
                            <a:latin typeface="Cambria Math" charset="0"/>
                          </a:rPr>
                          <m:t>𝐼</m:t>
                        </m:r>
                        <m:sSub>
                          <m:sSubPr>
                            <m:ctrlPr>
                              <a:rPr lang="en-US" i="1">
                                <a:latin typeface="Cambria Math" panose="02040503050406030204" pitchFamily="18" charset="0"/>
                              </a:rPr>
                            </m:ctrlPr>
                          </m:sSubPr>
                          <m:e>
                            <m:r>
                              <a:rPr lang="en-US" i="1">
                                <a:latin typeface="Cambria Math" charset="0"/>
                              </a:rPr>
                              <m:t>𝜕</m:t>
                            </m:r>
                          </m:e>
                          <m:sub>
                            <m:r>
                              <a:rPr lang="en-US" i="1">
                                <a:latin typeface="Cambria Math" charset="0"/>
                              </a:rPr>
                              <m:t>𝜇</m:t>
                            </m:r>
                          </m:sub>
                        </m:sSub>
                        <m:r>
                          <a:rPr lang="en-US" i="1">
                            <a:latin typeface="Cambria Math" charset="0"/>
                          </a:rPr>
                          <m:t>→</m:t>
                        </m:r>
                        <m:sSub>
                          <m:sSubPr>
                            <m:ctrlPr>
                              <a:rPr lang="en-US" i="1">
                                <a:latin typeface="Cambria Math" panose="02040503050406030204" pitchFamily="18" charset="0"/>
                              </a:rPr>
                            </m:ctrlPr>
                          </m:sSubPr>
                          <m:e>
                            <m:r>
                              <a:rPr lang="en-US" i="1">
                                <a:latin typeface="Cambria Math" charset="0"/>
                              </a:rPr>
                              <m:t>𝐷</m:t>
                            </m:r>
                          </m:e>
                          <m:sub>
                            <m:r>
                              <a:rPr lang="en-US" i="1">
                                <a:latin typeface="Cambria Math" charset="0"/>
                              </a:rPr>
                              <m:t>𝜇</m:t>
                            </m:r>
                          </m:sub>
                        </m:sSub>
                        <m:r>
                          <a:rPr lang="en-US" i="1">
                            <a:latin typeface="Cambria Math" charset="0"/>
                          </a:rPr>
                          <m:t>=</m:t>
                        </m:r>
                        <m:r>
                          <a:rPr lang="en-US" i="1">
                            <a:latin typeface="Cambria Math" charset="0"/>
                          </a:rPr>
                          <m:t>𝐼</m:t>
                        </m:r>
                        <m:sSub>
                          <m:sSubPr>
                            <m:ctrlPr>
                              <a:rPr lang="en-US" i="1">
                                <a:latin typeface="Cambria Math" panose="02040503050406030204" pitchFamily="18" charset="0"/>
                              </a:rPr>
                            </m:ctrlPr>
                          </m:sSubPr>
                          <m:e>
                            <m:r>
                              <a:rPr lang="en-US" i="1">
                                <a:latin typeface="Cambria Math" charset="0"/>
                              </a:rPr>
                              <m:t>𝜕</m:t>
                            </m:r>
                          </m:e>
                          <m:sub>
                            <m:r>
                              <a:rPr lang="en-US" i="1">
                                <a:latin typeface="Cambria Math" charset="0"/>
                              </a:rPr>
                              <m:t>𝜇</m:t>
                            </m:r>
                          </m:sub>
                        </m:sSub>
                        <m:r>
                          <a:rPr lang="en-US" i="1">
                            <a:latin typeface="Cambria Math" charset="0"/>
                          </a:rPr>
                          <m:t>+</m:t>
                        </m:r>
                        <m:r>
                          <a:rPr lang="en-US" i="1">
                            <a:latin typeface="Cambria Math" charset="0"/>
                          </a:rPr>
                          <m:t>𝑖𝑔</m:t>
                        </m:r>
                        <m:sSub>
                          <m:sSubPr>
                            <m:ctrlPr>
                              <a:rPr lang="en-US" i="1">
                                <a:latin typeface="Cambria Math" panose="02040503050406030204" pitchFamily="18" charset="0"/>
                              </a:rPr>
                            </m:ctrlPr>
                          </m:sSubPr>
                          <m:e>
                            <m:r>
                              <a:rPr lang="en-US" i="1">
                                <a:latin typeface="Cambria Math" charset="0"/>
                              </a:rPr>
                              <m:t>𝐵</m:t>
                            </m:r>
                          </m:e>
                          <m:sub>
                            <m:r>
                              <a:rPr lang="en-US" i="1">
                                <a:latin typeface="Cambria Math" charset="0"/>
                              </a:rPr>
                              <m:t>𝜇</m:t>
                            </m:r>
                          </m:sub>
                        </m:sSub>
                      </m:e>
                    </m:d>
                  </m:oMath>
                </a14:m>
                <a:r>
                  <a:rPr lang="en-US" dirty="0">
                    <a:solidFill>
                      <a:schemeClr val="tx1"/>
                    </a:solidFill>
                  </a:rPr>
                  <a:t>    ;</a:t>
                </a:r>
              </a:p>
            </p:txBody>
          </p:sp>
        </mc:Choice>
        <mc:Fallback xmlns="">
          <p:sp>
            <p:nvSpPr>
              <p:cNvPr id="20" name="TextBox 19">
                <a:extLst>
                  <a:ext uri="{FF2B5EF4-FFF2-40B4-BE49-F238E27FC236}">
                    <a16:creationId xmlns:a16="http://schemas.microsoft.com/office/drawing/2014/main" id="{B9B76211-1C0B-8F3C-F86D-2C09FA3B7533}"/>
                  </a:ext>
                </a:extLst>
              </p:cNvPr>
              <p:cNvSpPr txBox="1">
                <a:spLocks noRot="1" noChangeAspect="1" noMove="1" noResize="1" noEditPoints="1" noAdjustHandles="1" noChangeArrowheads="1" noChangeShapeType="1" noTextEdit="1"/>
              </p:cNvSpPr>
              <p:nvPr/>
            </p:nvSpPr>
            <p:spPr>
              <a:xfrm>
                <a:off x="1861520" y="4926909"/>
                <a:ext cx="2860527" cy="319062"/>
              </a:xfrm>
              <a:prstGeom prst="rect">
                <a:avLst/>
              </a:prstGeom>
              <a:blipFill>
                <a:blip r:embed="rId14"/>
                <a:stretch>
                  <a:fillRect t="-11111" r="-442" b="-37037"/>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C8C774F-F1AC-427C-71BC-FFFA6C2BFBEF}"/>
                  </a:ext>
                </a:extLst>
              </p:cNvPr>
              <p:cNvSpPr txBox="1"/>
              <p:nvPr/>
            </p:nvSpPr>
            <p:spPr>
              <a:xfrm>
                <a:off x="5250558" y="4827248"/>
                <a:ext cx="4227311" cy="48430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charset="0"/>
                            </a:rPr>
                            <m:t>𝐵</m:t>
                          </m:r>
                        </m:e>
                        <m:sub>
                          <m:r>
                            <a:rPr lang="en-US" sz="1600" b="0" i="1" smtClean="0">
                              <a:solidFill>
                                <a:schemeClr val="tx1"/>
                              </a:solidFill>
                              <a:latin typeface="Cambria Math" charset="0"/>
                            </a:rPr>
                            <m:t>𝜇</m:t>
                          </m:r>
                        </m:sub>
                      </m:sSub>
                      <m:r>
                        <a:rPr lang="en-US" sz="1600" b="0" i="1" smtClean="0">
                          <a:solidFill>
                            <a:schemeClr val="tx1"/>
                          </a:solidFill>
                          <a:latin typeface="Cambria Math" charset="0"/>
                        </a:rPr>
                        <m:t>=</m:t>
                      </m:r>
                      <m:f>
                        <m:fPr>
                          <m:ctrlPr>
                            <a:rPr lang="bg-BG" sz="1600" i="1">
                              <a:solidFill>
                                <a:schemeClr val="tx1"/>
                              </a:solidFill>
                              <a:latin typeface="Cambria Math" panose="02040503050406030204" pitchFamily="18" charset="0"/>
                            </a:rPr>
                          </m:ctrlPr>
                        </m:fPr>
                        <m:num>
                          <m:r>
                            <a:rPr lang="en-US" sz="1600" i="1">
                              <a:solidFill>
                                <a:schemeClr val="tx1"/>
                              </a:solidFill>
                              <a:latin typeface="Cambria Math" charset="0"/>
                            </a:rPr>
                            <m:t>1</m:t>
                          </m:r>
                        </m:num>
                        <m:den>
                          <m:r>
                            <a:rPr lang="en-US" sz="1600" i="1">
                              <a:solidFill>
                                <a:schemeClr val="tx1"/>
                              </a:solidFill>
                              <a:latin typeface="Cambria Math" charset="0"/>
                            </a:rPr>
                            <m:t>2</m:t>
                          </m:r>
                        </m:den>
                      </m:f>
                      <m:acc>
                        <m:accPr>
                          <m:chr m:val="⃗"/>
                          <m:ctrlPr>
                            <a:rPr lang="en-US" sz="1600" i="1">
                              <a:solidFill>
                                <a:schemeClr val="tx1"/>
                              </a:solidFill>
                              <a:latin typeface="Cambria Math" panose="02040503050406030204" pitchFamily="18" charset="0"/>
                            </a:rPr>
                          </m:ctrlPr>
                        </m:accPr>
                        <m:e>
                          <m:r>
                            <a:rPr lang="en-US" sz="1600" i="1">
                              <a:solidFill>
                                <a:schemeClr val="tx1"/>
                              </a:solidFill>
                              <a:latin typeface="Cambria Math" charset="0"/>
                            </a:rPr>
                            <m:t>𝜏</m:t>
                          </m:r>
                        </m:e>
                      </m:acc>
                      <m:r>
                        <a:rPr lang="en-US" sz="1600" i="1">
                          <a:solidFill>
                            <a:schemeClr val="tx1"/>
                          </a:solidFill>
                          <a:latin typeface="Cambria Math" charset="0"/>
                        </a:rPr>
                        <m:t>⋅</m:t>
                      </m:r>
                      <m:sSub>
                        <m:sSubPr>
                          <m:ctrlPr>
                            <a:rPr lang="en-US" sz="1600" i="1">
                              <a:solidFill>
                                <a:schemeClr val="tx1"/>
                              </a:solidFill>
                              <a:latin typeface="Cambria Math" panose="02040503050406030204" pitchFamily="18" charset="0"/>
                            </a:rPr>
                          </m:ctrlPr>
                        </m:sSubPr>
                        <m:e>
                          <m:acc>
                            <m:accPr>
                              <m:chr m:val="⃗"/>
                              <m:ctrlPr>
                                <a:rPr lang="en-US" sz="1600" i="1">
                                  <a:solidFill>
                                    <a:schemeClr val="tx1"/>
                                  </a:solidFill>
                                  <a:latin typeface="Cambria Math" panose="02040503050406030204" pitchFamily="18" charset="0"/>
                                </a:rPr>
                              </m:ctrlPr>
                            </m:accPr>
                            <m:e>
                              <m:r>
                                <a:rPr lang="en-US" sz="1600" i="1">
                                  <a:solidFill>
                                    <a:schemeClr val="tx1"/>
                                  </a:solidFill>
                                  <a:latin typeface="Cambria Math" charset="0"/>
                                </a:rPr>
                                <m:t>𝑏</m:t>
                              </m:r>
                            </m:e>
                          </m:acc>
                        </m:e>
                        <m:sub>
                          <m:r>
                            <a:rPr lang="en-US" sz="1600" i="1">
                              <a:solidFill>
                                <a:schemeClr val="tx1"/>
                              </a:solidFill>
                              <a:latin typeface="Cambria Math" charset="0"/>
                            </a:rPr>
                            <m:t>𝜇</m:t>
                          </m:r>
                        </m:sub>
                      </m:sSub>
                      <m:r>
                        <a:rPr lang="en-US" sz="1600" b="0" i="1" smtClean="0">
                          <a:solidFill>
                            <a:schemeClr val="tx1"/>
                          </a:solidFill>
                          <a:latin typeface="Cambria Math" charset="0"/>
                        </a:rPr>
                        <m:t>=</m:t>
                      </m:r>
                      <m:f>
                        <m:fPr>
                          <m:ctrlPr>
                            <a:rPr lang="bg-BG" sz="1600" i="1">
                              <a:solidFill>
                                <a:schemeClr val="tx1"/>
                              </a:solidFill>
                              <a:latin typeface="Cambria Math" panose="02040503050406030204" pitchFamily="18" charset="0"/>
                            </a:rPr>
                          </m:ctrlPr>
                        </m:fPr>
                        <m:num>
                          <m:r>
                            <a:rPr lang="en-US" sz="1600" i="1">
                              <a:solidFill>
                                <a:schemeClr val="tx1"/>
                              </a:solidFill>
                              <a:latin typeface="Cambria Math" charset="0"/>
                            </a:rPr>
                            <m:t>1</m:t>
                          </m:r>
                        </m:num>
                        <m:den>
                          <m:r>
                            <a:rPr lang="en-US" sz="1600" i="1">
                              <a:solidFill>
                                <a:schemeClr val="tx1"/>
                              </a:solidFill>
                              <a:latin typeface="Cambria Math" charset="0"/>
                            </a:rPr>
                            <m:t>2</m:t>
                          </m:r>
                        </m:den>
                      </m:f>
                      <m:sSubSup>
                        <m:sSubSupPr>
                          <m:ctrlPr>
                            <a:rPr lang="en-US" sz="1600" b="0" i="1" smtClean="0">
                              <a:solidFill>
                                <a:schemeClr val="tx1"/>
                              </a:solidFill>
                              <a:latin typeface="Cambria Math" panose="02040503050406030204" pitchFamily="18" charset="0"/>
                            </a:rPr>
                          </m:ctrlPr>
                        </m:sSubSupPr>
                        <m:e>
                          <m:r>
                            <a:rPr lang="en-US" sz="1600" b="0" i="1" smtClean="0">
                              <a:solidFill>
                                <a:schemeClr val="tx1"/>
                              </a:solidFill>
                              <a:latin typeface="Cambria Math" charset="0"/>
                            </a:rPr>
                            <m:t>𝜏</m:t>
                          </m:r>
                        </m:e>
                        <m:sub>
                          <m:r>
                            <a:rPr lang="en-US" sz="1600" b="0" i="1" smtClean="0">
                              <a:solidFill>
                                <a:schemeClr val="tx1"/>
                              </a:solidFill>
                              <a:latin typeface="Cambria Math" charset="0"/>
                            </a:rPr>
                            <m:t>1</m:t>
                          </m:r>
                        </m:sub>
                        <m:sup>
                          <m:r>
                            <a:rPr lang="en-US" sz="1600" b="0" i="1" smtClean="0">
                              <a:solidFill>
                                <a:schemeClr val="tx1"/>
                              </a:solidFill>
                              <a:latin typeface="Cambria Math" charset="0"/>
                            </a:rPr>
                            <m:t>𝑎</m:t>
                          </m:r>
                        </m:sup>
                      </m:sSubSup>
                      <m:sSubSup>
                        <m:sSubSupPr>
                          <m:ctrlPr>
                            <a:rPr lang="en-US" sz="1600" b="0" i="1" smtClean="0">
                              <a:solidFill>
                                <a:schemeClr val="tx1"/>
                              </a:solidFill>
                              <a:latin typeface="Cambria Math" panose="02040503050406030204" pitchFamily="18" charset="0"/>
                            </a:rPr>
                          </m:ctrlPr>
                        </m:sSubSupPr>
                        <m:e>
                          <m:r>
                            <a:rPr lang="en-US" sz="1600" b="0" i="1" smtClean="0">
                              <a:solidFill>
                                <a:schemeClr val="tx1"/>
                              </a:solidFill>
                              <a:latin typeface="Cambria Math" charset="0"/>
                            </a:rPr>
                            <m:t>𝑏</m:t>
                          </m:r>
                        </m:e>
                        <m:sub>
                          <m:r>
                            <a:rPr lang="en-US" sz="1600" b="0" i="1" smtClean="0">
                              <a:solidFill>
                                <a:schemeClr val="tx1"/>
                              </a:solidFill>
                              <a:latin typeface="Cambria Math" charset="0"/>
                            </a:rPr>
                            <m:t>𝜇</m:t>
                          </m:r>
                        </m:sub>
                        <m:sup>
                          <m:r>
                            <a:rPr lang="en-US" sz="1600" b="0" i="1" smtClean="0">
                              <a:solidFill>
                                <a:schemeClr val="tx1"/>
                              </a:solidFill>
                              <a:latin typeface="Cambria Math" charset="0"/>
                            </a:rPr>
                            <m:t>𝑎</m:t>
                          </m:r>
                        </m:sup>
                      </m:sSubSup>
                      <m:r>
                        <a:rPr lang="en-US" sz="1600" b="0" i="1" smtClean="0">
                          <a:solidFill>
                            <a:schemeClr val="tx1"/>
                          </a:solidFill>
                          <a:latin typeface="Cambria Math" charset="0"/>
                        </a:rPr>
                        <m:t>=</m:t>
                      </m:r>
                      <m:f>
                        <m:fPr>
                          <m:ctrlPr>
                            <a:rPr lang="bg-BG" sz="1600" b="0" i="1" smtClean="0">
                              <a:solidFill>
                                <a:schemeClr val="tx1"/>
                              </a:solidFill>
                              <a:latin typeface="Cambria Math" panose="02040503050406030204" pitchFamily="18" charset="0"/>
                            </a:rPr>
                          </m:ctrlPr>
                        </m:fPr>
                        <m:num>
                          <m:r>
                            <a:rPr lang="en-US" sz="1600" b="0" i="1" smtClean="0">
                              <a:solidFill>
                                <a:schemeClr val="tx1"/>
                              </a:solidFill>
                              <a:latin typeface="Cambria Math" charset="0"/>
                            </a:rPr>
                            <m:t>1</m:t>
                          </m:r>
                        </m:num>
                        <m:den>
                          <m:r>
                            <a:rPr lang="en-US" sz="1600" b="0" i="1" smtClean="0">
                              <a:solidFill>
                                <a:schemeClr val="tx1"/>
                              </a:solidFill>
                              <a:latin typeface="Cambria Math" charset="0"/>
                            </a:rPr>
                            <m:t>2</m:t>
                          </m:r>
                        </m:den>
                      </m:f>
                      <m:d>
                        <m:dPr>
                          <m:ctrlPr>
                            <a:rPr lang="uk-UA" sz="1600" b="0" i="1" smtClean="0">
                              <a:solidFill>
                                <a:schemeClr val="tx1"/>
                              </a:solidFill>
                              <a:latin typeface="Cambria Math" panose="02040503050406030204" pitchFamily="18" charset="0"/>
                            </a:rPr>
                          </m:ctrlPr>
                        </m:dPr>
                        <m:e>
                          <m:m>
                            <m:mPr>
                              <m:mcs>
                                <m:mc>
                                  <m:mcPr>
                                    <m:count m:val="2"/>
                                    <m:mcJc m:val="center"/>
                                  </m:mcPr>
                                </m:mc>
                              </m:mcs>
                              <m:ctrlPr>
                                <a:rPr lang="uk-UA" sz="1600" b="0" i="1" smtClean="0">
                                  <a:solidFill>
                                    <a:schemeClr val="tx1"/>
                                  </a:solidFill>
                                  <a:latin typeface="Cambria Math" panose="02040503050406030204" pitchFamily="18" charset="0"/>
                                </a:rPr>
                              </m:ctrlPr>
                            </m:mPr>
                            <m:mr>
                              <m:e>
                                <m:sSub>
                                  <m:sSubPr>
                                    <m:ctrlPr>
                                      <a:rPr lang="en-US" sz="1600" b="0" i="1" smtClean="0">
                                        <a:solidFill>
                                          <a:schemeClr val="tx1"/>
                                        </a:solidFill>
                                        <a:latin typeface="Cambria Math" panose="02040503050406030204" pitchFamily="18" charset="0"/>
                                      </a:rPr>
                                    </m:ctrlPr>
                                  </m:sSubPr>
                                  <m:e>
                                    <m:r>
                                      <m:rPr>
                                        <m:brk m:alnAt="7"/>
                                      </m:rPr>
                                      <a:rPr lang="en-US" sz="1600" b="0" i="1" smtClean="0">
                                        <a:solidFill>
                                          <a:schemeClr val="tx1"/>
                                        </a:solidFill>
                                        <a:latin typeface="Cambria Math" charset="0"/>
                                      </a:rPr>
                                      <m:t>𝑏</m:t>
                                    </m:r>
                                  </m:e>
                                  <m:sub>
                                    <m:r>
                                      <m:rPr>
                                        <m:brk m:alnAt="7"/>
                                      </m:rPr>
                                      <a:rPr lang="en-US" sz="1600" b="0" i="1" smtClean="0">
                                        <a:solidFill>
                                          <a:schemeClr val="tx1"/>
                                        </a:solidFill>
                                        <a:latin typeface="Cambria Math" charset="0"/>
                                      </a:rPr>
                                      <m:t>3</m:t>
                                    </m:r>
                                  </m:sub>
                                </m:sSub>
                              </m:e>
                              <m:e>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charset="0"/>
                                      </a:rPr>
                                      <m:t>𝑏</m:t>
                                    </m:r>
                                  </m:e>
                                  <m:sub>
                                    <m:r>
                                      <a:rPr lang="en-US" sz="1600" b="0" i="1" smtClean="0">
                                        <a:solidFill>
                                          <a:schemeClr val="tx1"/>
                                        </a:solidFill>
                                        <a:latin typeface="Cambria Math" charset="0"/>
                                      </a:rPr>
                                      <m:t>1</m:t>
                                    </m:r>
                                  </m:sub>
                                </m:sSub>
                                <m:r>
                                  <a:rPr lang="en-US" sz="1600" b="0" i="1" smtClean="0">
                                    <a:solidFill>
                                      <a:schemeClr val="tx1"/>
                                    </a:solidFill>
                                    <a:latin typeface="Cambria Math" charset="0"/>
                                  </a:rPr>
                                  <m:t>−</m:t>
                                </m:r>
                                <m:r>
                                  <a:rPr lang="en-US" sz="1600" b="0" i="1" smtClean="0">
                                    <a:solidFill>
                                      <a:schemeClr val="tx1"/>
                                    </a:solidFill>
                                    <a:latin typeface="Cambria Math" charset="0"/>
                                  </a:rPr>
                                  <m:t>𝑖</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charset="0"/>
                                      </a:rPr>
                                      <m:t>𝑏</m:t>
                                    </m:r>
                                  </m:e>
                                  <m:sub>
                                    <m:r>
                                      <a:rPr lang="en-US" sz="1600" b="0" i="1" smtClean="0">
                                        <a:solidFill>
                                          <a:schemeClr val="tx1"/>
                                        </a:solidFill>
                                        <a:latin typeface="Cambria Math" charset="0"/>
                                      </a:rPr>
                                      <m:t>2</m:t>
                                    </m:r>
                                  </m:sub>
                                </m:sSub>
                              </m:e>
                            </m:mr>
                            <m:mr>
                              <m:e>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charset="0"/>
                                      </a:rPr>
                                      <m:t>𝑏</m:t>
                                    </m:r>
                                  </m:e>
                                  <m:sub>
                                    <m:r>
                                      <a:rPr lang="en-US" sz="1600" b="0" i="1" smtClean="0">
                                        <a:solidFill>
                                          <a:schemeClr val="tx1"/>
                                        </a:solidFill>
                                        <a:latin typeface="Cambria Math" charset="0"/>
                                      </a:rPr>
                                      <m:t>1</m:t>
                                    </m:r>
                                  </m:sub>
                                </m:sSub>
                                <m:r>
                                  <a:rPr lang="en-US" sz="1600" b="0" i="1" smtClean="0">
                                    <a:solidFill>
                                      <a:schemeClr val="tx1"/>
                                    </a:solidFill>
                                    <a:latin typeface="Cambria Math" charset="0"/>
                                  </a:rPr>
                                  <m:t>+</m:t>
                                </m:r>
                                <m:r>
                                  <a:rPr lang="en-US" sz="1600" b="0" i="1" smtClean="0">
                                    <a:solidFill>
                                      <a:schemeClr val="tx1"/>
                                    </a:solidFill>
                                    <a:latin typeface="Cambria Math" charset="0"/>
                                  </a:rPr>
                                  <m:t>𝑖</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charset="0"/>
                                      </a:rPr>
                                      <m:t>𝑏</m:t>
                                    </m:r>
                                  </m:e>
                                  <m:sub>
                                    <m:r>
                                      <a:rPr lang="en-US" sz="1600" b="0" i="1" smtClean="0">
                                        <a:solidFill>
                                          <a:schemeClr val="tx1"/>
                                        </a:solidFill>
                                        <a:latin typeface="Cambria Math" charset="0"/>
                                      </a:rPr>
                                      <m:t>2</m:t>
                                    </m:r>
                                  </m:sub>
                                </m:sSub>
                              </m:e>
                              <m:e>
                                <m:r>
                                  <a:rPr lang="en-US" sz="1600" b="0" i="1" smtClean="0">
                                    <a:solidFill>
                                      <a:schemeClr val="tx1"/>
                                    </a:solidFill>
                                    <a:latin typeface="Cambria Math" charset="0"/>
                                  </a:rPr>
                                  <m:t>−</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charset="0"/>
                                      </a:rPr>
                                      <m:t>𝑏</m:t>
                                    </m:r>
                                  </m:e>
                                  <m:sub>
                                    <m:r>
                                      <a:rPr lang="en-US" sz="1600" b="0" i="1" smtClean="0">
                                        <a:solidFill>
                                          <a:schemeClr val="tx1"/>
                                        </a:solidFill>
                                        <a:latin typeface="Cambria Math" charset="0"/>
                                      </a:rPr>
                                      <m:t>3</m:t>
                                    </m:r>
                                  </m:sub>
                                </m:sSub>
                              </m:e>
                            </m:mr>
                          </m:m>
                        </m:e>
                      </m:d>
                    </m:oMath>
                  </m:oMathPara>
                </a14:m>
                <a:endParaRPr lang="en-US" sz="1600" dirty="0">
                  <a:solidFill>
                    <a:srgbClr val="C00000"/>
                  </a:solidFill>
                </a:endParaRPr>
              </a:p>
            </p:txBody>
          </p:sp>
        </mc:Choice>
        <mc:Fallback xmlns="">
          <p:sp>
            <p:nvSpPr>
              <p:cNvPr id="21" name="TextBox 20">
                <a:extLst>
                  <a:ext uri="{FF2B5EF4-FFF2-40B4-BE49-F238E27FC236}">
                    <a16:creationId xmlns:a16="http://schemas.microsoft.com/office/drawing/2014/main" id="{8C8C774F-F1AC-427C-71BC-FFFA6C2BFBEF}"/>
                  </a:ext>
                </a:extLst>
              </p:cNvPr>
              <p:cNvSpPr txBox="1">
                <a:spLocks noRot="1" noChangeAspect="1" noMove="1" noResize="1" noEditPoints="1" noAdjustHandles="1" noChangeArrowheads="1" noChangeShapeType="1" noTextEdit="1"/>
              </p:cNvSpPr>
              <p:nvPr/>
            </p:nvSpPr>
            <p:spPr>
              <a:xfrm>
                <a:off x="5250558" y="4827248"/>
                <a:ext cx="4227311" cy="484300"/>
              </a:xfrm>
              <a:prstGeom prst="rect">
                <a:avLst/>
              </a:prstGeom>
              <a:blipFill>
                <a:blip r:embed="rId15"/>
                <a:stretch>
                  <a:fillRect l="-898" t="-2564" b="-7692"/>
                </a:stretch>
              </a:blipFill>
            </p:spPr>
            <p:txBody>
              <a:bodyPr/>
              <a:lstStyle/>
              <a:p>
                <a:r>
                  <a:rPr lang="en-NL">
                    <a:noFill/>
                  </a:rPr>
                  <a:t> </a:t>
                </a:r>
              </a:p>
            </p:txBody>
          </p:sp>
        </mc:Fallback>
      </mc:AlternateContent>
    </p:spTree>
    <p:extLst>
      <p:ext uri="{BB962C8B-B14F-4D97-AF65-F5344CB8AC3E}">
        <p14:creationId xmlns:p14="http://schemas.microsoft.com/office/powerpoint/2010/main" val="12364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7"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The weak force</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35244" y="866274"/>
                <a:ext cx="11147156" cy="5807242"/>
              </a:xfrm>
            </p:spPr>
            <p:txBody>
              <a:bodyPr>
                <a:normAutofit fontScale="85000" lnSpcReduction="20000"/>
              </a:bodyPr>
              <a:lstStyle/>
              <a:p>
                <a:r>
                  <a:rPr lang="en-US" dirty="0"/>
                  <a:t>The weak interaction includes charged (</a:t>
                </a:r>
                <a14:m>
                  <m:oMath xmlns:m="http://schemas.openxmlformats.org/officeDocument/2006/math">
                    <m:sSubSup>
                      <m:sSubSupPr>
                        <m:ctrlPr>
                          <a:rPr lang="en-US" b="0" i="1" smtClean="0">
                            <a:solidFill>
                              <a:srgbClr val="C00000"/>
                            </a:solidFill>
                            <a:latin typeface="Cambria Math" panose="02040503050406030204" pitchFamily="18" charset="0"/>
                          </a:rPr>
                        </m:ctrlPr>
                      </m:sSubSupPr>
                      <m:e>
                        <m:r>
                          <a:rPr lang="en-US" b="0" i="1" smtClean="0">
                            <a:solidFill>
                              <a:srgbClr val="C00000"/>
                            </a:solidFill>
                            <a:latin typeface="Cambria Math" charset="0"/>
                          </a:rPr>
                          <m:t>𝐽</m:t>
                        </m:r>
                      </m:e>
                      <m:sub>
                        <m:r>
                          <a:rPr lang="en-US" b="0" i="1" smtClean="0">
                            <a:solidFill>
                              <a:srgbClr val="C00000"/>
                            </a:solidFill>
                            <a:latin typeface="Cambria Math" charset="0"/>
                          </a:rPr>
                          <m:t>𝜇</m:t>
                        </m:r>
                      </m:sub>
                      <m:sup>
                        <m:r>
                          <a:rPr lang="en-US" b="0" i="1" smtClean="0">
                            <a:solidFill>
                              <a:srgbClr val="C00000"/>
                            </a:solidFill>
                            <a:latin typeface="Cambria Math" charset="0"/>
                          </a:rPr>
                          <m:t>1</m:t>
                        </m:r>
                      </m:sup>
                    </m:sSubSup>
                  </m:oMath>
                </a14:m>
                <a:r>
                  <a:rPr lang="en-US" dirty="0"/>
                  <a:t> and </a:t>
                </a:r>
                <a14:m>
                  <m:oMath xmlns:m="http://schemas.openxmlformats.org/officeDocument/2006/math">
                    <m:sSubSup>
                      <m:sSubSupPr>
                        <m:ctrlPr>
                          <a:rPr lang="en-US" b="0" i="1" smtClean="0">
                            <a:solidFill>
                              <a:srgbClr val="C00000"/>
                            </a:solidFill>
                            <a:latin typeface="Cambria Math" panose="02040503050406030204" pitchFamily="18" charset="0"/>
                          </a:rPr>
                        </m:ctrlPr>
                      </m:sSubSupPr>
                      <m:e>
                        <m:r>
                          <a:rPr lang="en-US" b="0" i="1" smtClean="0">
                            <a:solidFill>
                              <a:srgbClr val="C00000"/>
                            </a:solidFill>
                            <a:latin typeface="Cambria Math" charset="0"/>
                          </a:rPr>
                          <m:t>𝐽</m:t>
                        </m:r>
                      </m:e>
                      <m:sub>
                        <m:r>
                          <a:rPr lang="en-US" b="0" i="1" smtClean="0">
                            <a:solidFill>
                              <a:srgbClr val="C00000"/>
                            </a:solidFill>
                            <a:latin typeface="Cambria Math" charset="0"/>
                          </a:rPr>
                          <m:t>𝜇</m:t>
                        </m:r>
                      </m:sub>
                      <m:sup>
                        <m:r>
                          <a:rPr lang="en-US" b="0" i="1" smtClean="0">
                            <a:solidFill>
                              <a:srgbClr val="C00000"/>
                            </a:solidFill>
                            <a:latin typeface="Cambria Math" charset="0"/>
                          </a:rPr>
                          <m:t>2</m:t>
                        </m:r>
                      </m:sup>
                    </m:sSubSup>
                  </m:oMath>
                </a14:m>
                <a:r>
                  <a:rPr lang="en-US" dirty="0"/>
                  <a:t>) and neutral (</a:t>
                </a:r>
                <a14:m>
                  <m:oMath xmlns:m="http://schemas.openxmlformats.org/officeDocument/2006/math">
                    <m:sSubSup>
                      <m:sSubSupPr>
                        <m:ctrlPr>
                          <a:rPr lang="en-US" i="1" smtClean="0">
                            <a:solidFill>
                              <a:srgbClr val="C00000"/>
                            </a:solidFill>
                            <a:latin typeface="Cambria Math" panose="02040503050406030204" pitchFamily="18" charset="0"/>
                          </a:rPr>
                        </m:ctrlPr>
                      </m:sSubSupPr>
                      <m:e>
                        <m:r>
                          <a:rPr lang="en-US" i="1">
                            <a:solidFill>
                              <a:srgbClr val="C00000"/>
                            </a:solidFill>
                            <a:latin typeface="Cambria Math" charset="0"/>
                          </a:rPr>
                          <m:t>𝐽</m:t>
                        </m:r>
                      </m:e>
                      <m:sub>
                        <m:r>
                          <a:rPr lang="en-US" i="1">
                            <a:solidFill>
                              <a:srgbClr val="C00000"/>
                            </a:solidFill>
                            <a:latin typeface="Cambria Math" charset="0"/>
                          </a:rPr>
                          <m:t>𝜇</m:t>
                        </m:r>
                      </m:sub>
                      <m:sup>
                        <m:r>
                          <a:rPr lang="en-US" b="0" i="1" smtClean="0">
                            <a:solidFill>
                              <a:srgbClr val="C00000"/>
                            </a:solidFill>
                            <a:latin typeface="Cambria Math" charset="0"/>
                          </a:rPr>
                          <m:t>3</m:t>
                        </m:r>
                      </m:sup>
                    </m:sSubSup>
                  </m:oMath>
                </a14:m>
                <a:r>
                  <a:rPr lang="en-US" dirty="0"/>
                  <a:t>) currents</a:t>
                </a:r>
              </a:p>
              <a:p>
                <a:endParaRPr lang="en-US" sz="900" dirty="0"/>
              </a:p>
              <a:p>
                <a:r>
                  <a:rPr lang="en-US" dirty="0"/>
                  <a:t>It turns out the following charge current fields are realized in Nature:</a:t>
                </a:r>
              </a:p>
              <a:p>
                <a:pPr lvl="1"/>
                <a14:m>
                  <m:oMath xmlns:m="http://schemas.openxmlformats.org/officeDocument/2006/math">
                    <m:sSubSup>
                      <m:sSubSupPr>
                        <m:ctrlPr>
                          <a:rPr lang="en-US" b="0" i="1" smtClean="0">
                            <a:solidFill>
                              <a:srgbClr val="C00000"/>
                            </a:solidFill>
                            <a:latin typeface="Cambria Math" panose="02040503050406030204" pitchFamily="18" charset="0"/>
                          </a:rPr>
                        </m:ctrlPr>
                      </m:sSubSupPr>
                      <m:e>
                        <m:r>
                          <a:rPr lang="en-US" b="0" i="1" smtClean="0">
                            <a:solidFill>
                              <a:srgbClr val="C00000"/>
                            </a:solidFill>
                            <a:latin typeface="Cambria Math" charset="0"/>
                          </a:rPr>
                          <m:t>𝑊</m:t>
                        </m:r>
                      </m:e>
                      <m:sub>
                        <m:r>
                          <a:rPr lang="en-US" b="0" i="1" smtClean="0">
                            <a:solidFill>
                              <a:srgbClr val="C00000"/>
                            </a:solidFill>
                            <a:latin typeface="Cambria Math" charset="0"/>
                          </a:rPr>
                          <m:t>𝜇</m:t>
                        </m:r>
                      </m:sub>
                      <m:sup>
                        <m:r>
                          <a:rPr lang="en-US" b="0" i="1" smtClean="0">
                            <a:solidFill>
                              <a:srgbClr val="C00000"/>
                            </a:solidFill>
                            <a:latin typeface="Cambria Math" charset="0"/>
                          </a:rPr>
                          <m:t>±</m:t>
                        </m:r>
                      </m:sup>
                    </m:sSubSup>
                    <m:r>
                      <a:rPr lang="en-US" b="0" i="1" smtClean="0">
                        <a:solidFill>
                          <a:srgbClr val="C00000"/>
                        </a:solidFill>
                        <a:latin typeface="Cambria Math" charset="0"/>
                      </a:rPr>
                      <m:t>≡</m:t>
                    </m:r>
                    <m:f>
                      <m:fPr>
                        <m:ctrlPr>
                          <a:rPr lang="bg-BG" b="0" i="1" smtClean="0">
                            <a:solidFill>
                              <a:srgbClr val="C00000"/>
                            </a:solidFill>
                            <a:latin typeface="Cambria Math" panose="02040503050406030204" pitchFamily="18" charset="0"/>
                          </a:rPr>
                        </m:ctrlPr>
                      </m:fPr>
                      <m:num>
                        <m:r>
                          <a:rPr lang="en-US" b="0" i="1" smtClean="0">
                            <a:solidFill>
                              <a:srgbClr val="C00000"/>
                            </a:solidFill>
                            <a:latin typeface="Cambria Math" charset="0"/>
                          </a:rPr>
                          <m:t>1</m:t>
                        </m:r>
                      </m:num>
                      <m:den>
                        <m:rad>
                          <m:radPr>
                            <m:degHide m:val="on"/>
                            <m:ctrlPr>
                              <a:rPr lang="en-US" b="0" i="1" smtClean="0">
                                <a:solidFill>
                                  <a:srgbClr val="C00000"/>
                                </a:solidFill>
                                <a:latin typeface="Cambria Math" panose="02040503050406030204" pitchFamily="18" charset="0"/>
                              </a:rPr>
                            </m:ctrlPr>
                          </m:radPr>
                          <m:deg/>
                          <m:e>
                            <m:r>
                              <a:rPr lang="en-US" b="0" i="1" smtClean="0">
                                <a:solidFill>
                                  <a:srgbClr val="C00000"/>
                                </a:solidFill>
                                <a:latin typeface="Cambria Math" charset="0"/>
                              </a:rPr>
                              <m:t>2</m:t>
                            </m:r>
                          </m:e>
                        </m:rad>
                      </m:den>
                    </m:f>
                    <m:d>
                      <m:dPr>
                        <m:ctrlPr>
                          <a:rPr lang="is-IS" b="0" i="1" smtClean="0">
                            <a:solidFill>
                              <a:srgbClr val="C00000"/>
                            </a:solidFill>
                            <a:latin typeface="Cambria Math" panose="02040503050406030204" pitchFamily="18" charset="0"/>
                          </a:rPr>
                        </m:ctrlPr>
                      </m:dPr>
                      <m:e>
                        <m:sSubSup>
                          <m:sSubSupPr>
                            <m:ctrlPr>
                              <a:rPr lang="en-US" b="0" i="1" smtClean="0">
                                <a:solidFill>
                                  <a:srgbClr val="C00000"/>
                                </a:solidFill>
                                <a:latin typeface="Cambria Math" panose="02040503050406030204" pitchFamily="18" charset="0"/>
                              </a:rPr>
                            </m:ctrlPr>
                          </m:sSubSupPr>
                          <m:e>
                            <m:r>
                              <a:rPr lang="en-US" b="0" i="1" smtClean="0">
                                <a:solidFill>
                                  <a:srgbClr val="C00000"/>
                                </a:solidFill>
                                <a:latin typeface="Cambria Math" charset="0"/>
                              </a:rPr>
                              <m:t>𝑏</m:t>
                            </m:r>
                          </m:e>
                          <m:sub>
                            <m:r>
                              <a:rPr lang="en-US" b="0" i="1" smtClean="0">
                                <a:solidFill>
                                  <a:srgbClr val="C00000"/>
                                </a:solidFill>
                                <a:latin typeface="Cambria Math" charset="0"/>
                              </a:rPr>
                              <m:t>𝜇</m:t>
                            </m:r>
                          </m:sub>
                          <m:sup>
                            <m:r>
                              <a:rPr lang="en-US" b="0" i="1" smtClean="0">
                                <a:solidFill>
                                  <a:srgbClr val="C00000"/>
                                </a:solidFill>
                                <a:latin typeface="Cambria Math" charset="0"/>
                              </a:rPr>
                              <m:t>1</m:t>
                            </m:r>
                          </m:sup>
                        </m:sSubSup>
                        <m:r>
                          <a:rPr lang="en-US" b="0" i="1" smtClean="0">
                            <a:solidFill>
                              <a:srgbClr val="C00000"/>
                            </a:solidFill>
                            <a:latin typeface="Cambria Math" charset="0"/>
                          </a:rPr>
                          <m:t>∓</m:t>
                        </m:r>
                        <m:r>
                          <a:rPr lang="en-US" b="0" i="1" smtClean="0">
                            <a:solidFill>
                              <a:srgbClr val="C00000"/>
                            </a:solidFill>
                            <a:latin typeface="Cambria Math" charset="0"/>
                          </a:rPr>
                          <m:t>𝑖</m:t>
                        </m:r>
                        <m:sSubSup>
                          <m:sSubSupPr>
                            <m:ctrlPr>
                              <a:rPr lang="en-US" b="0" i="1" smtClean="0">
                                <a:solidFill>
                                  <a:srgbClr val="C00000"/>
                                </a:solidFill>
                                <a:latin typeface="Cambria Math" panose="02040503050406030204" pitchFamily="18" charset="0"/>
                              </a:rPr>
                            </m:ctrlPr>
                          </m:sSubSupPr>
                          <m:e>
                            <m:r>
                              <a:rPr lang="en-US" b="0" i="1" smtClean="0">
                                <a:solidFill>
                                  <a:srgbClr val="C00000"/>
                                </a:solidFill>
                                <a:latin typeface="Cambria Math" charset="0"/>
                              </a:rPr>
                              <m:t>𝑏</m:t>
                            </m:r>
                          </m:e>
                          <m:sub>
                            <m:r>
                              <a:rPr lang="en-US" b="0" i="1" smtClean="0">
                                <a:solidFill>
                                  <a:srgbClr val="C00000"/>
                                </a:solidFill>
                                <a:latin typeface="Cambria Math" charset="0"/>
                              </a:rPr>
                              <m:t>𝜇</m:t>
                            </m:r>
                          </m:sub>
                          <m:sup>
                            <m:r>
                              <a:rPr lang="en-US" b="0" i="1" smtClean="0">
                                <a:solidFill>
                                  <a:srgbClr val="C00000"/>
                                </a:solidFill>
                                <a:latin typeface="Cambria Math" charset="0"/>
                              </a:rPr>
                              <m:t>2</m:t>
                            </m:r>
                          </m:sup>
                        </m:sSubSup>
                      </m:e>
                    </m:d>
                  </m:oMath>
                </a14:m>
                <a:r>
                  <a:rPr lang="en-US" dirty="0">
                    <a:solidFill>
                      <a:srgbClr val="C00000"/>
                    </a:solidFill>
                  </a:rPr>
                  <a:t>   </a:t>
                </a:r>
                <a:r>
                  <a:rPr lang="en-US" dirty="0"/>
                  <a:t>and </a:t>
                </a:r>
                <a14:m>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charset="0"/>
                          </a:rPr>
                          <m:t>𝑍</m:t>
                        </m:r>
                      </m:e>
                      <m:sub>
                        <m:r>
                          <a:rPr lang="en-US" b="0" i="1" smtClean="0">
                            <a:solidFill>
                              <a:srgbClr val="C00000"/>
                            </a:solidFill>
                            <a:latin typeface="Cambria Math" charset="0"/>
                          </a:rPr>
                          <m:t>𝜇</m:t>
                        </m:r>
                      </m:sub>
                    </m:sSub>
                    <m:r>
                      <a:rPr lang="en-US" b="0" i="1" smtClean="0">
                        <a:solidFill>
                          <a:srgbClr val="C00000"/>
                        </a:solidFill>
                        <a:latin typeface="Cambria Math" charset="0"/>
                      </a:rPr>
                      <m:t>=</m:t>
                    </m:r>
                    <m:sSubSup>
                      <m:sSubSupPr>
                        <m:ctrlPr>
                          <a:rPr lang="en-US" b="0" i="1" smtClean="0">
                            <a:solidFill>
                              <a:srgbClr val="C00000"/>
                            </a:solidFill>
                            <a:latin typeface="Cambria Math" panose="02040503050406030204" pitchFamily="18" charset="0"/>
                          </a:rPr>
                        </m:ctrlPr>
                      </m:sSubSupPr>
                      <m:e>
                        <m:r>
                          <a:rPr lang="en-US" b="0" i="1" smtClean="0">
                            <a:solidFill>
                              <a:srgbClr val="C00000"/>
                            </a:solidFill>
                            <a:latin typeface="Cambria Math" charset="0"/>
                          </a:rPr>
                          <m:t>𝑏</m:t>
                        </m:r>
                      </m:e>
                      <m:sub>
                        <m:r>
                          <a:rPr lang="en-US" b="0" i="1" smtClean="0">
                            <a:solidFill>
                              <a:srgbClr val="C00000"/>
                            </a:solidFill>
                            <a:latin typeface="Cambria Math" charset="0"/>
                          </a:rPr>
                          <m:t>𝜇</m:t>
                        </m:r>
                      </m:sub>
                      <m:sup>
                        <m:r>
                          <a:rPr lang="en-US" b="0" i="1" smtClean="0">
                            <a:solidFill>
                              <a:srgbClr val="C00000"/>
                            </a:solidFill>
                            <a:latin typeface="Cambria Math" charset="0"/>
                          </a:rPr>
                          <m:t>3</m:t>
                        </m:r>
                      </m:sup>
                    </m:sSubSup>
                  </m:oMath>
                </a14:m>
                <a:r>
                  <a:rPr lang="en-US" dirty="0">
                    <a:solidFill>
                      <a:srgbClr val="C00000"/>
                    </a:solidFill>
                  </a:rPr>
                  <a:t>                  </a:t>
                </a:r>
                <a:r>
                  <a:rPr lang="en-US" dirty="0"/>
                  <a:t>(see exercise)</a:t>
                </a:r>
              </a:p>
              <a:p>
                <a:pPr lvl="2"/>
                <a:endParaRPr lang="en-US" sz="900" dirty="0"/>
              </a:p>
              <a:p>
                <a:r>
                  <a:rPr lang="en-US" dirty="0"/>
                  <a:t>The charged current becomes</a:t>
                </a:r>
              </a:p>
              <a:p>
                <a:pPr lvl="1"/>
                <a14:m>
                  <m:oMath xmlns:m="http://schemas.openxmlformats.org/officeDocument/2006/math">
                    <m:sSubSup>
                      <m:sSubSupPr>
                        <m:ctrlPr>
                          <a:rPr lang="en-US" b="0" i="1" smtClean="0">
                            <a:solidFill>
                              <a:srgbClr val="C00000"/>
                            </a:solidFill>
                            <a:latin typeface="Cambria Math" panose="02040503050406030204" pitchFamily="18" charset="0"/>
                          </a:rPr>
                        </m:ctrlPr>
                      </m:sSubSupPr>
                      <m:e>
                        <m:r>
                          <a:rPr lang="en-US" b="0" i="1" smtClean="0">
                            <a:solidFill>
                              <a:srgbClr val="C00000"/>
                            </a:solidFill>
                            <a:latin typeface="Cambria Math" charset="0"/>
                          </a:rPr>
                          <m:t>𝐽</m:t>
                        </m:r>
                      </m:e>
                      <m:sub>
                        <m:r>
                          <a:rPr lang="en-US" b="0" i="1" smtClean="0">
                            <a:solidFill>
                              <a:srgbClr val="C00000"/>
                            </a:solidFill>
                            <a:latin typeface="Cambria Math" charset="0"/>
                          </a:rPr>
                          <m:t>𝜇</m:t>
                        </m:r>
                      </m:sub>
                      <m:sup>
                        <m:r>
                          <a:rPr lang="en-US" b="0" i="1" smtClean="0">
                            <a:solidFill>
                              <a:srgbClr val="C00000"/>
                            </a:solidFill>
                            <a:latin typeface="Cambria Math" charset="0"/>
                          </a:rPr>
                          <m:t>±</m:t>
                        </m:r>
                      </m:sup>
                    </m:sSubSup>
                    <m:r>
                      <a:rPr lang="en-US" b="0" i="0" smtClean="0">
                        <a:solidFill>
                          <a:srgbClr val="C00000"/>
                        </a:solidFill>
                        <a:latin typeface="Cambria Math" charset="0"/>
                      </a:rPr>
                      <m:t>=</m:t>
                    </m:r>
                    <m:f>
                      <m:fPr>
                        <m:ctrlPr>
                          <a:rPr lang="bg-BG" b="0" i="1" smtClean="0">
                            <a:solidFill>
                              <a:srgbClr val="C00000"/>
                            </a:solidFill>
                            <a:latin typeface="Cambria Math" panose="02040503050406030204" pitchFamily="18" charset="0"/>
                          </a:rPr>
                        </m:ctrlPr>
                      </m:fPr>
                      <m:num>
                        <m:r>
                          <a:rPr lang="en-US" b="0" i="1" smtClean="0">
                            <a:solidFill>
                              <a:srgbClr val="C00000"/>
                            </a:solidFill>
                            <a:latin typeface="Cambria Math" charset="0"/>
                          </a:rPr>
                          <m:t>1</m:t>
                        </m:r>
                      </m:num>
                      <m:den>
                        <m:rad>
                          <m:radPr>
                            <m:degHide m:val="on"/>
                            <m:ctrlPr>
                              <a:rPr lang="en-US" b="0" i="1" smtClean="0">
                                <a:solidFill>
                                  <a:srgbClr val="C00000"/>
                                </a:solidFill>
                                <a:latin typeface="Cambria Math" panose="02040503050406030204" pitchFamily="18" charset="0"/>
                              </a:rPr>
                            </m:ctrlPr>
                          </m:radPr>
                          <m:deg/>
                          <m:e>
                            <m:r>
                              <a:rPr lang="en-US" b="0" i="1" smtClean="0">
                                <a:solidFill>
                                  <a:srgbClr val="C00000"/>
                                </a:solidFill>
                                <a:latin typeface="Cambria Math" charset="0"/>
                              </a:rPr>
                              <m:t>2</m:t>
                            </m:r>
                          </m:e>
                        </m:rad>
                      </m:den>
                    </m:f>
                    <m:acc>
                      <m:accPr>
                        <m:chr m:val="̅"/>
                        <m:ctrlPr>
                          <a:rPr lang="en-US" b="0" i="1" smtClean="0">
                            <a:solidFill>
                              <a:srgbClr val="C00000"/>
                            </a:solidFill>
                            <a:latin typeface="Cambria Math" panose="02040503050406030204" pitchFamily="18" charset="0"/>
                          </a:rPr>
                        </m:ctrlPr>
                      </m:accPr>
                      <m:e>
                        <m:r>
                          <m:rPr>
                            <m:sty m:val="p"/>
                          </m:rPr>
                          <a:rPr lang="en-US" b="0" i="0" smtClean="0">
                            <a:solidFill>
                              <a:srgbClr val="C00000"/>
                            </a:solidFill>
                            <a:latin typeface="Cambria Math" charset="0"/>
                          </a:rPr>
                          <m:t>Ψ</m:t>
                        </m:r>
                      </m:e>
                    </m:acc>
                    <m:sSub>
                      <m:sSubPr>
                        <m:ctrlPr>
                          <a:rPr lang="en-US" b="0" i="1" dirty="0" smtClean="0">
                            <a:solidFill>
                              <a:srgbClr val="C00000"/>
                            </a:solidFill>
                            <a:latin typeface="Cambria Math" panose="02040503050406030204" pitchFamily="18" charset="0"/>
                          </a:rPr>
                        </m:ctrlPr>
                      </m:sSubPr>
                      <m:e>
                        <m:r>
                          <a:rPr lang="en-US" b="0" i="1" dirty="0" smtClean="0">
                            <a:solidFill>
                              <a:srgbClr val="C00000"/>
                            </a:solidFill>
                            <a:latin typeface="Cambria Math" charset="0"/>
                          </a:rPr>
                          <m:t>𝛾</m:t>
                        </m:r>
                      </m:e>
                      <m:sub>
                        <m:r>
                          <a:rPr lang="en-US" b="0" i="1" dirty="0" smtClean="0">
                            <a:solidFill>
                              <a:srgbClr val="C00000"/>
                            </a:solidFill>
                            <a:latin typeface="Cambria Math" charset="0"/>
                          </a:rPr>
                          <m:t>𝜇</m:t>
                        </m:r>
                      </m:sub>
                    </m:sSub>
                    <m:sSup>
                      <m:sSupPr>
                        <m:ctrlPr>
                          <a:rPr lang="en-US" b="0" i="1" dirty="0" smtClean="0">
                            <a:solidFill>
                              <a:srgbClr val="C00000"/>
                            </a:solidFill>
                            <a:latin typeface="Cambria Math" panose="02040503050406030204" pitchFamily="18" charset="0"/>
                          </a:rPr>
                        </m:ctrlPr>
                      </m:sSupPr>
                      <m:e>
                        <m:r>
                          <a:rPr lang="en-US" b="0" i="1" dirty="0" smtClean="0">
                            <a:solidFill>
                              <a:srgbClr val="C00000"/>
                            </a:solidFill>
                            <a:latin typeface="Cambria Math" charset="0"/>
                          </a:rPr>
                          <m:t>𝜏</m:t>
                        </m:r>
                      </m:e>
                      <m:sup>
                        <m:r>
                          <a:rPr lang="en-US" b="0" i="1" dirty="0" smtClean="0">
                            <a:solidFill>
                              <a:srgbClr val="C00000"/>
                            </a:solidFill>
                            <a:latin typeface="Cambria Math" charset="0"/>
                          </a:rPr>
                          <m:t>±</m:t>
                        </m:r>
                      </m:sup>
                    </m:sSup>
                    <m:r>
                      <m:rPr>
                        <m:sty m:val="p"/>
                      </m:rPr>
                      <a:rPr lang="en-US" b="0" i="0" dirty="0" smtClean="0">
                        <a:solidFill>
                          <a:srgbClr val="C00000"/>
                        </a:solidFill>
                        <a:latin typeface="Cambria Math" charset="0"/>
                      </a:rPr>
                      <m:t>Ψ</m:t>
                    </m:r>
                    <m:r>
                      <a:rPr lang="en-US" b="0" i="1" dirty="0" smtClean="0">
                        <a:solidFill>
                          <a:srgbClr val="C00000"/>
                        </a:solidFill>
                        <a:latin typeface="Cambria Math" charset="0"/>
                      </a:rPr>
                      <m:t> </m:t>
                    </m:r>
                  </m:oMath>
                </a14:m>
                <a:r>
                  <a:rPr lang="en-US" dirty="0">
                    <a:solidFill>
                      <a:srgbClr val="C00000"/>
                    </a:solidFill>
                  </a:rPr>
                  <a:t>      </a:t>
                </a:r>
                <a:r>
                  <a:rPr lang="en-US" dirty="0"/>
                  <a:t>with   </a:t>
                </a:r>
                <a14:m>
                  <m:oMath xmlns:m="http://schemas.openxmlformats.org/officeDocument/2006/math">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charset="0"/>
                          </a:rPr>
                          <m:t>𝜏</m:t>
                        </m:r>
                      </m:e>
                      <m:sup>
                        <m:r>
                          <a:rPr lang="en-US" b="0" i="1" smtClean="0">
                            <a:solidFill>
                              <a:srgbClr val="C00000"/>
                            </a:solidFill>
                            <a:latin typeface="Cambria Math" charset="0"/>
                          </a:rPr>
                          <m:t>±</m:t>
                        </m:r>
                      </m:sup>
                    </m:sSup>
                    <m:r>
                      <a:rPr lang="en-US" b="0" i="1" smtClean="0">
                        <a:solidFill>
                          <a:srgbClr val="C00000"/>
                        </a:solidFill>
                        <a:latin typeface="Cambria Math" charset="0"/>
                      </a:rPr>
                      <m:t>=</m:t>
                    </m:r>
                    <m:f>
                      <m:fPr>
                        <m:ctrlPr>
                          <a:rPr lang="bg-BG" b="0" i="1" smtClean="0">
                            <a:solidFill>
                              <a:srgbClr val="C00000"/>
                            </a:solidFill>
                            <a:latin typeface="Cambria Math" panose="02040503050406030204" pitchFamily="18" charset="0"/>
                          </a:rPr>
                        </m:ctrlPr>
                      </m:fPr>
                      <m:num>
                        <m:r>
                          <a:rPr lang="en-US" b="0" i="1" smtClean="0">
                            <a:solidFill>
                              <a:srgbClr val="C00000"/>
                            </a:solidFill>
                            <a:latin typeface="Cambria Math" charset="0"/>
                          </a:rPr>
                          <m:t>1</m:t>
                        </m:r>
                      </m:num>
                      <m:den>
                        <m:r>
                          <a:rPr lang="en-US" b="0" i="1" smtClean="0">
                            <a:solidFill>
                              <a:srgbClr val="C00000"/>
                            </a:solidFill>
                            <a:latin typeface="Cambria Math" charset="0"/>
                          </a:rPr>
                          <m:t>2</m:t>
                        </m:r>
                      </m:den>
                    </m:f>
                    <m:d>
                      <m:dPr>
                        <m:ctrlPr>
                          <a:rPr lang="is-IS" b="0" i="1" smtClean="0">
                            <a:solidFill>
                              <a:srgbClr val="C00000"/>
                            </a:solidFill>
                            <a:latin typeface="Cambria Math" panose="02040503050406030204" pitchFamily="18" charset="0"/>
                          </a:rPr>
                        </m:ctrlPr>
                      </m:dPr>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charset="0"/>
                              </a:rPr>
                              <m:t>𝜏</m:t>
                            </m:r>
                          </m:e>
                          <m:sub>
                            <m:r>
                              <a:rPr lang="en-US" b="0" i="1" smtClean="0">
                                <a:solidFill>
                                  <a:srgbClr val="C00000"/>
                                </a:solidFill>
                                <a:latin typeface="Cambria Math" charset="0"/>
                              </a:rPr>
                              <m:t>1</m:t>
                            </m:r>
                          </m:sub>
                        </m:sSub>
                        <m:r>
                          <a:rPr lang="en-US" b="0" i="1" smtClean="0">
                            <a:solidFill>
                              <a:srgbClr val="C00000"/>
                            </a:solidFill>
                            <a:latin typeface="Cambria Math" charset="0"/>
                          </a:rPr>
                          <m:t>±</m:t>
                        </m:r>
                        <m:r>
                          <a:rPr lang="en-US" b="0" i="1" smtClean="0">
                            <a:solidFill>
                              <a:srgbClr val="C00000"/>
                            </a:solidFill>
                            <a:latin typeface="Cambria Math" charset="0"/>
                          </a:rPr>
                          <m:t>𝑖</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charset="0"/>
                              </a:rPr>
                              <m:t>𝜏</m:t>
                            </m:r>
                          </m:e>
                          <m:sub>
                            <m:r>
                              <a:rPr lang="en-US" b="0" i="1" smtClean="0">
                                <a:solidFill>
                                  <a:srgbClr val="C00000"/>
                                </a:solidFill>
                                <a:latin typeface="Cambria Math" charset="0"/>
                              </a:rPr>
                              <m:t>2</m:t>
                            </m:r>
                          </m:sub>
                        </m:sSub>
                      </m:e>
                    </m:d>
                  </m:oMath>
                </a14:m>
                <a:endParaRPr lang="en-US" dirty="0"/>
              </a:p>
              <a:p>
                <a:endParaRPr lang="en-US" dirty="0"/>
              </a:p>
              <a:p>
                <a:endParaRPr lang="en-US" dirty="0"/>
              </a:p>
              <a:p>
                <a:endParaRPr lang="en-US" dirty="0"/>
              </a:p>
              <a:p>
                <a:endParaRPr lang="en-US" dirty="0"/>
              </a:p>
              <a:p>
                <a:endParaRPr lang="en-US" dirty="0"/>
              </a:p>
              <a:p>
                <a:endParaRPr lang="en-US" dirty="0"/>
              </a:p>
              <a:p>
                <a:r>
                  <a:rPr lang="en-US" dirty="0"/>
                  <a:t>The neutral current is:</a:t>
                </a:r>
              </a:p>
              <a:p>
                <a:pPr lvl="1"/>
                <a14:m>
                  <m:oMath xmlns:m="http://schemas.openxmlformats.org/officeDocument/2006/math">
                    <m:sSubSup>
                      <m:sSubSupPr>
                        <m:ctrlPr>
                          <a:rPr lang="en-US" i="1" smtClean="0">
                            <a:solidFill>
                              <a:srgbClr val="C00000"/>
                            </a:solidFill>
                            <a:latin typeface="Cambria Math" panose="02040503050406030204" pitchFamily="18" charset="0"/>
                          </a:rPr>
                        </m:ctrlPr>
                      </m:sSubSupPr>
                      <m:e>
                        <m:r>
                          <a:rPr lang="en-US" i="1">
                            <a:solidFill>
                              <a:srgbClr val="C00000"/>
                            </a:solidFill>
                            <a:latin typeface="Cambria Math" charset="0"/>
                          </a:rPr>
                          <m:t>𝐽</m:t>
                        </m:r>
                      </m:e>
                      <m:sub>
                        <m:r>
                          <a:rPr lang="en-US" i="1">
                            <a:solidFill>
                              <a:srgbClr val="C00000"/>
                            </a:solidFill>
                            <a:latin typeface="Cambria Math" charset="0"/>
                          </a:rPr>
                          <m:t>𝜇</m:t>
                        </m:r>
                      </m:sub>
                      <m:sup>
                        <m:r>
                          <a:rPr lang="en-US" b="0" i="1" smtClean="0">
                            <a:solidFill>
                              <a:srgbClr val="C00000"/>
                            </a:solidFill>
                            <a:latin typeface="Cambria Math" charset="0"/>
                          </a:rPr>
                          <m:t>3</m:t>
                        </m:r>
                      </m:sup>
                    </m:sSubSup>
                    <m:r>
                      <a:rPr lang="en-US">
                        <a:solidFill>
                          <a:srgbClr val="C00000"/>
                        </a:solidFill>
                        <a:latin typeface="Cambria Math" charset="0"/>
                      </a:rPr>
                      <m:t>=</m:t>
                    </m:r>
                    <m:f>
                      <m:fPr>
                        <m:ctrlPr>
                          <a:rPr lang="bg-BG" i="1">
                            <a:solidFill>
                              <a:srgbClr val="C00000"/>
                            </a:solidFill>
                            <a:latin typeface="Cambria Math" panose="02040503050406030204" pitchFamily="18" charset="0"/>
                          </a:rPr>
                        </m:ctrlPr>
                      </m:fPr>
                      <m:num>
                        <m:r>
                          <a:rPr lang="en-US" i="1">
                            <a:solidFill>
                              <a:srgbClr val="C00000"/>
                            </a:solidFill>
                            <a:latin typeface="Cambria Math" charset="0"/>
                          </a:rPr>
                          <m:t>1</m:t>
                        </m:r>
                      </m:num>
                      <m:den>
                        <m:r>
                          <a:rPr lang="en-US" b="0" i="1" smtClean="0">
                            <a:solidFill>
                              <a:srgbClr val="C00000"/>
                            </a:solidFill>
                            <a:latin typeface="Cambria Math" charset="0"/>
                          </a:rPr>
                          <m:t>2</m:t>
                        </m:r>
                      </m:den>
                    </m:f>
                    <m:acc>
                      <m:accPr>
                        <m:chr m:val="̅"/>
                        <m:ctrlPr>
                          <a:rPr lang="en-US" i="1">
                            <a:solidFill>
                              <a:srgbClr val="C00000"/>
                            </a:solidFill>
                            <a:latin typeface="Cambria Math" panose="02040503050406030204" pitchFamily="18" charset="0"/>
                          </a:rPr>
                        </m:ctrlPr>
                      </m:accPr>
                      <m:e>
                        <m:r>
                          <m:rPr>
                            <m:sty m:val="p"/>
                          </m:rPr>
                          <a:rPr lang="en-US">
                            <a:solidFill>
                              <a:srgbClr val="C00000"/>
                            </a:solidFill>
                            <a:latin typeface="Cambria Math" charset="0"/>
                          </a:rPr>
                          <m:t>Ψ</m:t>
                        </m:r>
                      </m:e>
                    </m:acc>
                    <m:sSub>
                      <m:sSubPr>
                        <m:ctrlPr>
                          <a:rPr lang="en-US" i="1" dirty="0">
                            <a:solidFill>
                              <a:srgbClr val="C00000"/>
                            </a:solidFill>
                            <a:latin typeface="Cambria Math" panose="02040503050406030204" pitchFamily="18" charset="0"/>
                          </a:rPr>
                        </m:ctrlPr>
                      </m:sSubPr>
                      <m:e>
                        <m:r>
                          <a:rPr lang="en-US" i="1" dirty="0">
                            <a:solidFill>
                              <a:srgbClr val="C00000"/>
                            </a:solidFill>
                            <a:latin typeface="Cambria Math" charset="0"/>
                          </a:rPr>
                          <m:t>𝛾</m:t>
                        </m:r>
                      </m:e>
                      <m:sub>
                        <m:r>
                          <a:rPr lang="en-US" i="1" dirty="0">
                            <a:solidFill>
                              <a:srgbClr val="C00000"/>
                            </a:solidFill>
                            <a:latin typeface="Cambria Math" charset="0"/>
                          </a:rPr>
                          <m:t>𝜇</m:t>
                        </m:r>
                      </m:sub>
                    </m:sSub>
                    <m:sSup>
                      <m:sSupPr>
                        <m:ctrlPr>
                          <a:rPr lang="en-US" i="1" dirty="0">
                            <a:solidFill>
                              <a:srgbClr val="C00000"/>
                            </a:solidFill>
                            <a:latin typeface="Cambria Math" panose="02040503050406030204" pitchFamily="18" charset="0"/>
                          </a:rPr>
                        </m:ctrlPr>
                      </m:sSupPr>
                      <m:e>
                        <m:r>
                          <a:rPr lang="en-US" i="1" dirty="0">
                            <a:solidFill>
                              <a:srgbClr val="C00000"/>
                            </a:solidFill>
                            <a:latin typeface="Cambria Math" charset="0"/>
                          </a:rPr>
                          <m:t>𝜏</m:t>
                        </m:r>
                      </m:e>
                      <m:sup>
                        <m:r>
                          <a:rPr lang="en-US" b="0" i="1" dirty="0" smtClean="0">
                            <a:solidFill>
                              <a:srgbClr val="C00000"/>
                            </a:solidFill>
                            <a:latin typeface="Cambria Math" charset="0"/>
                          </a:rPr>
                          <m:t>3</m:t>
                        </m:r>
                      </m:sup>
                    </m:sSup>
                    <m:r>
                      <m:rPr>
                        <m:sty m:val="p"/>
                      </m:rPr>
                      <a:rPr lang="en-US" dirty="0">
                        <a:solidFill>
                          <a:srgbClr val="C00000"/>
                        </a:solidFill>
                        <a:latin typeface="Cambria Math" charset="0"/>
                      </a:rPr>
                      <m:t>Ψ</m:t>
                    </m:r>
                    <m:r>
                      <a:rPr lang="en-US" i="1" dirty="0">
                        <a:solidFill>
                          <a:srgbClr val="C00000"/>
                        </a:solidFill>
                        <a:latin typeface="Cambria Math" charset="0"/>
                      </a:rPr>
                      <m:t> </m:t>
                    </m:r>
                  </m:oMath>
                </a14:m>
                <a:r>
                  <a:rPr lang="en-US" dirty="0">
                    <a:solidFill>
                      <a:srgbClr val="C00000"/>
                    </a:solidFill>
                  </a:rPr>
                  <a:t>     </a:t>
                </a: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35244" y="866274"/>
                <a:ext cx="11147156" cy="5807242"/>
              </a:xfrm>
              <a:blipFill>
                <a:blip r:embed="rId3"/>
                <a:stretch>
                  <a:fillRect l="-796" t="-2183"/>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7451558" y="2584275"/>
                <a:ext cx="1317925" cy="4619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charset="0"/>
                            </a:rPr>
                            <m:t>𝜏</m:t>
                          </m:r>
                        </m:e>
                        <m:sup>
                          <m:r>
                            <a:rPr lang="en-US" b="0" i="1" smtClean="0">
                              <a:latin typeface="Cambria Math" charset="0"/>
                            </a:rPr>
                            <m:t>+</m:t>
                          </m:r>
                        </m:sup>
                      </m:sSup>
                      <m:r>
                        <a:rPr lang="en-US" b="0" i="1" smtClean="0">
                          <a:latin typeface="Cambria Math" charset="0"/>
                        </a:rPr>
                        <m:t>=</m:t>
                      </m:r>
                      <m:d>
                        <m:dPr>
                          <m:ctrlPr>
                            <a:rPr lang="uk-UA" b="0" i="1" smtClean="0">
                              <a:latin typeface="Cambria Math" panose="02040503050406030204" pitchFamily="18" charset="0"/>
                            </a:rPr>
                          </m:ctrlPr>
                        </m:dPr>
                        <m:e>
                          <m:m>
                            <m:mPr>
                              <m:mcs>
                                <m:mc>
                                  <m:mcPr>
                                    <m:count m:val="2"/>
                                    <m:mcJc m:val="center"/>
                                  </m:mcPr>
                                </m:mc>
                              </m:mcs>
                              <m:ctrlPr>
                                <a:rPr lang="uk-UA" b="0" i="1" smtClean="0">
                                  <a:latin typeface="Cambria Math" panose="02040503050406030204" pitchFamily="18" charset="0"/>
                                </a:rPr>
                              </m:ctrlPr>
                            </m:mPr>
                            <m:mr>
                              <m:e>
                                <m:r>
                                  <m:rPr>
                                    <m:brk m:alnAt="7"/>
                                  </m:rPr>
                                  <a:rPr lang="en-US" b="0" i="1" smtClean="0">
                                    <a:latin typeface="Cambria Math" charset="0"/>
                                  </a:rPr>
                                  <m:t>0</m:t>
                                </m:r>
                              </m:e>
                              <m:e>
                                <m:r>
                                  <a:rPr lang="en-US" b="0" i="1" smtClean="0">
                                    <a:latin typeface="Cambria Math" charset="0"/>
                                  </a:rPr>
                                  <m:t>1</m:t>
                                </m:r>
                              </m:e>
                            </m:mr>
                            <m:mr>
                              <m:e>
                                <m:r>
                                  <a:rPr lang="en-US" b="0" i="1" smtClean="0">
                                    <a:latin typeface="Cambria Math" charset="0"/>
                                  </a:rPr>
                                  <m:t>0</m:t>
                                </m:r>
                              </m:e>
                              <m:e>
                                <m:r>
                                  <a:rPr lang="en-US" b="0" i="1" smtClean="0">
                                    <a:latin typeface="Cambria Math" charset="0"/>
                                  </a:rPr>
                                  <m:t>0</m:t>
                                </m:r>
                              </m:e>
                            </m:mr>
                          </m:m>
                        </m:e>
                      </m:d>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7451558" y="2584275"/>
                <a:ext cx="1317925" cy="461921"/>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9119937" y="2584275"/>
                <a:ext cx="1317925" cy="4619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charset="0"/>
                            </a:rPr>
                            <m:t>𝜏</m:t>
                          </m:r>
                        </m:e>
                        <m:sup>
                          <m:r>
                            <a:rPr lang="en-US" b="0" i="1" smtClean="0">
                              <a:latin typeface="Cambria Math" charset="0"/>
                            </a:rPr>
                            <m:t>−</m:t>
                          </m:r>
                        </m:sup>
                      </m:sSup>
                      <m:r>
                        <a:rPr lang="en-US" b="0" i="1" smtClean="0">
                          <a:latin typeface="Cambria Math" charset="0"/>
                        </a:rPr>
                        <m:t>=</m:t>
                      </m:r>
                      <m:d>
                        <m:dPr>
                          <m:ctrlPr>
                            <a:rPr lang="uk-UA" b="0" i="1" smtClean="0">
                              <a:latin typeface="Cambria Math" panose="02040503050406030204" pitchFamily="18" charset="0"/>
                            </a:rPr>
                          </m:ctrlPr>
                        </m:dPr>
                        <m:e>
                          <m:m>
                            <m:mPr>
                              <m:mcs>
                                <m:mc>
                                  <m:mcPr>
                                    <m:count m:val="2"/>
                                    <m:mcJc m:val="center"/>
                                  </m:mcPr>
                                </m:mc>
                              </m:mcs>
                              <m:ctrlPr>
                                <a:rPr lang="uk-UA" b="0" i="1" smtClean="0">
                                  <a:latin typeface="Cambria Math" panose="02040503050406030204" pitchFamily="18" charset="0"/>
                                </a:rPr>
                              </m:ctrlPr>
                            </m:mPr>
                            <m:mr>
                              <m:e>
                                <m:r>
                                  <m:rPr>
                                    <m:brk m:alnAt="7"/>
                                  </m:rPr>
                                  <a:rPr lang="en-US" b="0" i="1" smtClean="0">
                                    <a:latin typeface="Cambria Math" charset="0"/>
                                  </a:rPr>
                                  <m:t>0</m:t>
                                </m:r>
                              </m:e>
                              <m:e>
                                <m:r>
                                  <a:rPr lang="en-US" b="0" i="1" smtClean="0">
                                    <a:latin typeface="Cambria Math" charset="0"/>
                                  </a:rPr>
                                  <m:t>0</m:t>
                                </m:r>
                              </m:e>
                            </m:mr>
                            <m:mr>
                              <m:e>
                                <m:r>
                                  <a:rPr lang="en-US" b="0" i="1" smtClean="0">
                                    <a:latin typeface="Cambria Math" charset="0"/>
                                  </a:rPr>
                                  <m:t>1</m:t>
                                </m:r>
                              </m:e>
                              <m:e>
                                <m:r>
                                  <a:rPr lang="en-US" b="0" i="1" smtClean="0">
                                    <a:latin typeface="Cambria Math" charset="0"/>
                                  </a:rPr>
                                  <m:t>0</m:t>
                                </m:r>
                              </m:e>
                            </m:mr>
                          </m:m>
                        </m:e>
                      </m:d>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9119937" y="2584275"/>
                <a:ext cx="1317925" cy="461921"/>
              </a:xfrm>
              <a:prstGeom prst="rect">
                <a:avLst/>
              </a:prstGeom>
              <a:blipFill rotWithShape="0">
                <a:blip r:embed="rId5"/>
                <a:stretch>
                  <a:fillRect/>
                </a:stretch>
              </a:blipFill>
            </p:spPr>
            <p:txBody>
              <a:bodyPr/>
              <a:lstStyle/>
              <a:p>
                <a:r>
                  <a:rPr lang="en-US">
                    <a:noFill/>
                  </a:rPr>
                  <a:t> </a:t>
                </a:r>
              </a:p>
            </p:txBody>
          </p:sp>
        </mc:Fallback>
      </mc:AlternateContent>
      <p:sp>
        <p:nvSpPr>
          <p:cNvPr id="8" name="TextBox 7"/>
          <p:cNvSpPr txBox="1"/>
          <p:nvPr/>
        </p:nvSpPr>
        <p:spPr>
          <a:xfrm>
            <a:off x="828900" y="3295949"/>
            <a:ext cx="2914901" cy="400110"/>
          </a:xfrm>
          <a:prstGeom prst="rect">
            <a:avLst/>
          </a:prstGeom>
          <a:noFill/>
        </p:spPr>
        <p:txBody>
          <a:bodyPr wrap="none" rtlCol="0">
            <a:spAutoFit/>
          </a:bodyPr>
          <a:lstStyle/>
          <a:p>
            <a:r>
              <a:rPr lang="en-US" sz="2000" dirty="0"/>
              <a:t>Charge </a:t>
            </a:r>
            <a:r>
              <a:rPr lang="en-US" sz="2000"/>
              <a:t>raising interaction:</a:t>
            </a:r>
            <a:endParaRPr lang="en-US" sz="2000" dirty="0"/>
          </a:p>
        </p:txBody>
      </p:sp>
      <p:sp>
        <p:nvSpPr>
          <p:cNvPr id="9" name="TextBox 8"/>
          <p:cNvSpPr txBox="1"/>
          <p:nvPr/>
        </p:nvSpPr>
        <p:spPr>
          <a:xfrm>
            <a:off x="823123" y="4454831"/>
            <a:ext cx="3138423" cy="400110"/>
          </a:xfrm>
          <a:prstGeom prst="rect">
            <a:avLst/>
          </a:prstGeom>
          <a:noFill/>
        </p:spPr>
        <p:txBody>
          <a:bodyPr wrap="none" rtlCol="0">
            <a:spAutoFit/>
          </a:bodyPr>
          <a:lstStyle/>
          <a:p>
            <a:r>
              <a:rPr lang="en-US" sz="2000" dirty="0"/>
              <a:t>Charge lowering interaction:</a:t>
            </a:r>
          </a:p>
        </p:txBody>
      </p:sp>
      <mc:AlternateContent xmlns:mc="http://schemas.openxmlformats.org/markup-compatibility/2006" xmlns:a14="http://schemas.microsoft.com/office/drawing/2010/main">
        <mc:Choice Requires="a14">
          <p:sp>
            <p:nvSpPr>
              <p:cNvPr id="5" name="TextBox 4"/>
              <p:cNvSpPr txBox="1"/>
              <p:nvPr/>
            </p:nvSpPr>
            <p:spPr>
              <a:xfrm>
                <a:off x="3908937" y="3239677"/>
                <a:ext cx="1644103" cy="5262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solidFill>
                                <a:srgbClr val="C00000"/>
                              </a:solidFill>
                              <a:latin typeface="Cambria Math" panose="02040503050406030204" pitchFamily="18" charset="0"/>
                            </a:rPr>
                          </m:ctrlPr>
                        </m:sSubSupPr>
                        <m:e>
                          <m:r>
                            <a:rPr lang="en-US" b="0" i="1" smtClean="0">
                              <a:solidFill>
                                <a:srgbClr val="C00000"/>
                              </a:solidFill>
                              <a:latin typeface="Cambria Math" charset="0"/>
                            </a:rPr>
                            <m:t>𝐽</m:t>
                          </m:r>
                        </m:e>
                        <m:sub>
                          <m:r>
                            <a:rPr lang="en-US" b="0" i="1" smtClean="0">
                              <a:solidFill>
                                <a:srgbClr val="C00000"/>
                              </a:solidFill>
                              <a:latin typeface="Cambria Math" charset="0"/>
                            </a:rPr>
                            <m:t>𝜇</m:t>
                          </m:r>
                        </m:sub>
                        <m:sup>
                          <m:r>
                            <a:rPr lang="en-US" b="0" i="1" smtClean="0">
                              <a:solidFill>
                                <a:srgbClr val="C00000"/>
                              </a:solidFill>
                              <a:latin typeface="Cambria Math" charset="0"/>
                            </a:rPr>
                            <m:t>+</m:t>
                          </m:r>
                        </m:sup>
                      </m:sSubSup>
                      <m:r>
                        <a:rPr lang="en-US" b="0" i="1" smtClean="0">
                          <a:solidFill>
                            <a:srgbClr val="C00000"/>
                          </a:solidFill>
                          <a:latin typeface="Cambria Math" charset="0"/>
                        </a:rPr>
                        <m:t>=</m:t>
                      </m:r>
                      <m:f>
                        <m:fPr>
                          <m:ctrlPr>
                            <a:rPr lang="bg-BG" b="0" i="1" smtClean="0">
                              <a:solidFill>
                                <a:srgbClr val="C00000"/>
                              </a:solidFill>
                              <a:latin typeface="Cambria Math" panose="02040503050406030204" pitchFamily="18" charset="0"/>
                            </a:rPr>
                          </m:ctrlPr>
                        </m:fPr>
                        <m:num>
                          <m:r>
                            <a:rPr lang="en-US" b="0" i="1" smtClean="0">
                              <a:solidFill>
                                <a:srgbClr val="C00000"/>
                              </a:solidFill>
                              <a:latin typeface="Cambria Math" panose="02040503050406030204" pitchFamily="18" charset="0"/>
                            </a:rPr>
                            <m:t>𝑔</m:t>
                          </m:r>
                        </m:num>
                        <m:den>
                          <m:r>
                            <a:rPr lang="en-US" b="0" i="1" smtClean="0">
                              <a:solidFill>
                                <a:srgbClr val="C00000"/>
                              </a:solidFill>
                              <a:latin typeface="Cambria Math" charset="0"/>
                            </a:rPr>
                            <m:t>2</m:t>
                          </m:r>
                          <m:rad>
                            <m:radPr>
                              <m:degHide m:val="on"/>
                              <m:ctrlPr>
                                <a:rPr lang="en-US" b="0" i="1" smtClean="0">
                                  <a:solidFill>
                                    <a:srgbClr val="C00000"/>
                                  </a:solidFill>
                                  <a:latin typeface="Cambria Math" panose="02040503050406030204" pitchFamily="18" charset="0"/>
                                </a:rPr>
                              </m:ctrlPr>
                            </m:radPr>
                            <m:deg/>
                            <m:e>
                              <m:r>
                                <a:rPr lang="en-US" b="0" i="1" smtClean="0">
                                  <a:solidFill>
                                    <a:srgbClr val="C00000"/>
                                  </a:solidFill>
                                  <a:latin typeface="Cambria Math" charset="0"/>
                                </a:rPr>
                                <m:t>2</m:t>
                              </m:r>
                            </m:e>
                          </m:rad>
                        </m:den>
                      </m:f>
                      <m:r>
                        <a:rPr lang="en-US" b="0" i="1" smtClean="0">
                          <a:solidFill>
                            <a:srgbClr val="C00000"/>
                          </a:solidFill>
                          <a:latin typeface="Cambria Math" charset="0"/>
                        </a:rPr>
                        <m:t> </m:t>
                      </m:r>
                      <m:acc>
                        <m:accPr>
                          <m:chr m:val="̅"/>
                          <m:ctrlPr>
                            <a:rPr lang="en-US" b="0" i="1" smtClean="0">
                              <a:solidFill>
                                <a:srgbClr val="C00000"/>
                              </a:solidFill>
                              <a:latin typeface="Cambria Math" panose="02040503050406030204" pitchFamily="18" charset="0"/>
                            </a:rPr>
                          </m:ctrlPr>
                        </m:accPr>
                        <m:e>
                          <m:r>
                            <a:rPr lang="en-US" b="0" i="1" smtClean="0">
                              <a:solidFill>
                                <a:srgbClr val="C00000"/>
                              </a:solidFill>
                              <a:latin typeface="Cambria Math" charset="0"/>
                            </a:rPr>
                            <m:t>𝜈</m:t>
                          </m:r>
                        </m:e>
                      </m:acc>
                      <m:r>
                        <a:rPr lang="en-US" b="0" i="1" smtClean="0">
                          <a:solidFill>
                            <a:srgbClr val="C00000"/>
                          </a:solidFill>
                          <a:latin typeface="Cambria Math" charset="0"/>
                        </a:rPr>
                        <m:t> </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charset="0"/>
                            </a:rPr>
                            <m:t>𝛾</m:t>
                          </m:r>
                        </m:e>
                        <m:sub>
                          <m:r>
                            <a:rPr lang="en-US" b="0" i="1" smtClean="0">
                              <a:solidFill>
                                <a:srgbClr val="C00000"/>
                              </a:solidFill>
                              <a:latin typeface="Cambria Math" charset="0"/>
                            </a:rPr>
                            <m:t>𝜇</m:t>
                          </m:r>
                        </m:sub>
                      </m:sSub>
                      <m:r>
                        <a:rPr lang="en-US" b="0" i="1" smtClean="0">
                          <a:solidFill>
                            <a:srgbClr val="C00000"/>
                          </a:solidFill>
                          <a:latin typeface="Cambria Math" charset="0"/>
                        </a:rPr>
                        <m:t> </m:t>
                      </m:r>
                      <m:r>
                        <a:rPr lang="en-US" b="0" i="1" smtClean="0">
                          <a:solidFill>
                            <a:srgbClr val="C00000"/>
                          </a:solidFill>
                          <a:latin typeface="Cambria Math" charset="0"/>
                        </a:rPr>
                        <m:t>𝑒</m:t>
                      </m:r>
                    </m:oMath>
                  </m:oMathPara>
                </a14:m>
                <a:endParaRPr lang="en-US" dirty="0">
                  <a:solidFill>
                    <a:srgbClr val="C0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3908937" y="3239677"/>
                <a:ext cx="1644103" cy="526234"/>
              </a:xfrm>
              <a:prstGeom prst="rect">
                <a:avLst/>
              </a:prstGeom>
              <a:blipFill>
                <a:blip r:embed="rId6"/>
                <a:stretch>
                  <a:fillRect l="-3817" t="-2326" r="-763" b="-9302"/>
                </a:stretch>
              </a:blipFill>
            </p:spPr>
            <p:txBody>
              <a:bodyPr/>
              <a:lstStyle/>
              <a:p>
                <a:r>
                  <a:rPr lang="en-NL">
                    <a:noFill/>
                  </a:rPr>
                  <a:t> </a:t>
                </a:r>
              </a:p>
            </p:txBody>
          </p:sp>
        </mc:Fallback>
      </mc:AlternateContent>
      <p:pic>
        <p:nvPicPr>
          <p:cNvPr id="13" name="Picture 12"/>
          <p:cNvPicPr>
            <a:picLocks noChangeAspect="1"/>
          </p:cNvPicPr>
          <p:nvPr/>
        </p:nvPicPr>
        <p:blipFill rotWithShape="1">
          <a:blip r:embed="rId7"/>
          <a:srcRect r="52333" b="47157"/>
          <a:stretch/>
        </p:blipFill>
        <p:spPr>
          <a:xfrm>
            <a:off x="5000675" y="3233983"/>
            <a:ext cx="2365635" cy="1231308"/>
          </a:xfrm>
          <a:prstGeom prst="rect">
            <a:avLst/>
          </a:prstGeom>
        </p:spPr>
      </p:pic>
      <p:pic>
        <p:nvPicPr>
          <p:cNvPr id="15" name="Picture 14"/>
          <p:cNvPicPr>
            <a:picLocks noChangeAspect="1"/>
          </p:cNvPicPr>
          <p:nvPr/>
        </p:nvPicPr>
        <p:blipFill rotWithShape="1">
          <a:blip r:embed="rId7"/>
          <a:srcRect l="52410" b="47540"/>
          <a:stretch/>
        </p:blipFill>
        <p:spPr>
          <a:xfrm>
            <a:off x="8999269" y="3242294"/>
            <a:ext cx="2367501" cy="1225302"/>
          </a:xfrm>
          <a:prstGeom prst="rect">
            <a:avLst/>
          </a:prstGeom>
        </p:spPr>
      </p:pic>
      <p:pic>
        <p:nvPicPr>
          <p:cNvPr id="16" name="Picture 15"/>
          <p:cNvPicPr>
            <a:picLocks noChangeAspect="1"/>
          </p:cNvPicPr>
          <p:nvPr/>
        </p:nvPicPr>
        <p:blipFill rotWithShape="1">
          <a:blip r:embed="rId7"/>
          <a:srcRect l="52217" t="50409"/>
          <a:stretch/>
        </p:blipFill>
        <p:spPr>
          <a:xfrm>
            <a:off x="8982674" y="4494725"/>
            <a:ext cx="2357627" cy="1148807"/>
          </a:xfrm>
          <a:prstGeom prst="rect">
            <a:avLst/>
          </a:prstGeom>
        </p:spPr>
      </p:pic>
      <mc:AlternateContent xmlns:mc="http://schemas.openxmlformats.org/markup-compatibility/2006" xmlns:a14="http://schemas.microsoft.com/office/drawing/2010/main">
        <mc:Choice Requires="a14">
          <p:sp>
            <p:nvSpPr>
              <p:cNvPr id="17" name="TextBox 16"/>
              <p:cNvSpPr txBox="1"/>
              <p:nvPr/>
            </p:nvSpPr>
            <p:spPr>
              <a:xfrm>
                <a:off x="8103724" y="3294885"/>
                <a:ext cx="1680717" cy="5262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solidFill>
                                <a:srgbClr val="C00000"/>
                              </a:solidFill>
                              <a:latin typeface="Cambria Math" panose="02040503050406030204" pitchFamily="18" charset="0"/>
                            </a:rPr>
                          </m:ctrlPr>
                        </m:sSubSupPr>
                        <m:e>
                          <m:r>
                            <a:rPr lang="en-US" b="0" i="1" smtClean="0">
                              <a:solidFill>
                                <a:srgbClr val="C00000"/>
                              </a:solidFill>
                              <a:latin typeface="Cambria Math" charset="0"/>
                            </a:rPr>
                            <m:t>𝐽</m:t>
                          </m:r>
                        </m:e>
                        <m:sub>
                          <m:r>
                            <a:rPr lang="en-US" b="0" i="1" smtClean="0">
                              <a:solidFill>
                                <a:srgbClr val="C00000"/>
                              </a:solidFill>
                              <a:latin typeface="Cambria Math" charset="0"/>
                            </a:rPr>
                            <m:t>𝜇</m:t>
                          </m:r>
                        </m:sub>
                        <m:sup>
                          <m:r>
                            <a:rPr lang="en-US" b="0" i="1" smtClean="0">
                              <a:solidFill>
                                <a:srgbClr val="C00000"/>
                              </a:solidFill>
                              <a:latin typeface="Cambria Math" charset="0"/>
                            </a:rPr>
                            <m:t>+</m:t>
                          </m:r>
                        </m:sup>
                      </m:sSubSup>
                      <m:r>
                        <a:rPr lang="en-US" b="0" i="1" smtClean="0">
                          <a:solidFill>
                            <a:srgbClr val="C00000"/>
                          </a:solidFill>
                          <a:latin typeface="Cambria Math" charset="0"/>
                        </a:rPr>
                        <m:t>=</m:t>
                      </m:r>
                      <m:f>
                        <m:fPr>
                          <m:ctrlPr>
                            <a:rPr lang="bg-BG" b="0" i="1" smtClean="0">
                              <a:solidFill>
                                <a:srgbClr val="C00000"/>
                              </a:solidFill>
                              <a:latin typeface="Cambria Math" panose="02040503050406030204" pitchFamily="18" charset="0"/>
                            </a:rPr>
                          </m:ctrlPr>
                        </m:fPr>
                        <m:num>
                          <m:r>
                            <a:rPr lang="en-US" b="0" i="1" smtClean="0">
                              <a:solidFill>
                                <a:srgbClr val="C00000"/>
                              </a:solidFill>
                              <a:latin typeface="Cambria Math" panose="02040503050406030204" pitchFamily="18" charset="0"/>
                            </a:rPr>
                            <m:t>𝑔</m:t>
                          </m:r>
                        </m:num>
                        <m:den>
                          <m:r>
                            <a:rPr lang="en-US" b="0" i="1" smtClean="0">
                              <a:solidFill>
                                <a:srgbClr val="C00000"/>
                              </a:solidFill>
                              <a:latin typeface="Cambria Math" charset="0"/>
                            </a:rPr>
                            <m:t>2</m:t>
                          </m:r>
                          <m:rad>
                            <m:radPr>
                              <m:degHide m:val="on"/>
                              <m:ctrlPr>
                                <a:rPr lang="en-US" b="0" i="1" smtClean="0">
                                  <a:solidFill>
                                    <a:srgbClr val="C00000"/>
                                  </a:solidFill>
                                  <a:latin typeface="Cambria Math" panose="02040503050406030204" pitchFamily="18" charset="0"/>
                                </a:rPr>
                              </m:ctrlPr>
                            </m:radPr>
                            <m:deg/>
                            <m:e>
                              <m:r>
                                <a:rPr lang="en-US" b="0" i="1" smtClean="0">
                                  <a:solidFill>
                                    <a:srgbClr val="C00000"/>
                                  </a:solidFill>
                                  <a:latin typeface="Cambria Math" charset="0"/>
                                </a:rPr>
                                <m:t>2</m:t>
                              </m:r>
                            </m:e>
                          </m:rad>
                        </m:den>
                      </m:f>
                      <m:r>
                        <a:rPr lang="en-US" b="0" i="1" smtClean="0">
                          <a:solidFill>
                            <a:srgbClr val="C00000"/>
                          </a:solidFill>
                          <a:latin typeface="Cambria Math" charset="0"/>
                        </a:rPr>
                        <m:t> </m:t>
                      </m:r>
                      <m:acc>
                        <m:accPr>
                          <m:chr m:val="̅"/>
                          <m:ctrlPr>
                            <a:rPr lang="en-US" b="0" i="1" smtClean="0">
                              <a:solidFill>
                                <a:srgbClr val="C00000"/>
                              </a:solidFill>
                              <a:latin typeface="Cambria Math" panose="02040503050406030204" pitchFamily="18" charset="0"/>
                            </a:rPr>
                          </m:ctrlPr>
                        </m:accPr>
                        <m:e>
                          <m:r>
                            <a:rPr lang="en-US" b="0" i="1" smtClean="0">
                              <a:solidFill>
                                <a:srgbClr val="C00000"/>
                              </a:solidFill>
                              <a:latin typeface="Cambria Math" charset="0"/>
                            </a:rPr>
                            <m:t>𝑢</m:t>
                          </m:r>
                        </m:e>
                      </m:acc>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charset="0"/>
                            </a:rPr>
                            <m:t> </m:t>
                          </m:r>
                          <m:r>
                            <a:rPr lang="en-US" b="0" i="1" smtClean="0">
                              <a:solidFill>
                                <a:srgbClr val="C00000"/>
                              </a:solidFill>
                              <a:latin typeface="Cambria Math" charset="0"/>
                            </a:rPr>
                            <m:t>𝛾</m:t>
                          </m:r>
                        </m:e>
                        <m:sub>
                          <m:r>
                            <a:rPr lang="en-US" b="0" i="1" smtClean="0">
                              <a:solidFill>
                                <a:srgbClr val="C00000"/>
                              </a:solidFill>
                              <a:latin typeface="Cambria Math" charset="0"/>
                            </a:rPr>
                            <m:t>𝜇</m:t>
                          </m:r>
                        </m:sub>
                      </m:sSub>
                      <m:r>
                        <a:rPr lang="en-US" b="0" i="1" smtClean="0">
                          <a:solidFill>
                            <a:srgbClr val="C00000"/>
                          </a:solidFill>
                          <a:latin typeface="Cambria Math" charset="0"/>
                        </a:rPr>
                        <m:t> </m:t>
                      </m:r>
                      <m:r>
                        <a:rPr lang="en-US" b="0" i="1" smtClean="0">
                          <a:solidFill>
                            <a:srgbClr val="C00000"/>
                          </a:solidFill>
                          <a:latin typeface="Cambria Math" charset="0"/>
                        </a:rPr>
                        <m:t>𝑑</m:t>
                      </m:r>
                    </m:oMath>
                  </m:oMathPara>
                </a14:m>
                <a:endParaRPr lang="en-US" dirty="0">
                  <a:solidFill>
                    <a:srgbClr val="C00000"/>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8103724" y="3294885"/>
                <a:ext cx="1680717" cy="526234"/>
              </a:xfrm>
              <a:prstGeom prst="rect">
                <a:avLst/>
              </a:prstGeom>
              <a:blipFill>
                <a:blip r:embed="rId8"/>
                <a:stretch>
                  <a:fillRect l="-2985" t="-2381" r="-2239" b="-11905"/>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4034358" y="4413374"/>
                <a:ext cx="1644103" cy="5262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solidFill>
                                <a:srgbClr val="C00000"/>
                              </a:solidFill>
                              <a:latin typeface="Cambria Math" panose="02040503050406030204" pitchFamily="18" charset="0"/>
                            </a:rPr>
                          </m:ctrlPr>
                        </m:sSubSupPr>
                        <m:e>
                          <m:r>
                            <a:rPr lang="en-US" b="0" i="1" smtClean="0">
                              <a:solidFill>
                                <a:srgbClr val="C00000"/>
                              </a:solidFill>
                              <a:latin typeface="Cambria Math" charset="0"/>
                            </a:rPr>
                            <m:t>𝐽</m:t>
                          </m:r>
                        </m:e>
                        <m:sub>
                          <m:r>
                            <a:rPr lang="en-US" b="0" i="1" smtClean="0">
                              <a:solidFill>
                                <a:srgbClr val="C00000"/>
                              </a:solidFill>
                              <a:latin typeface="Cambria Math" charset="0"/>
                            </a:rPr>
                            <m:t>𝜇</m:t>
                          </m:r>
                        </m:sub>
                        <m:sup>
                          <m:r>
                            <a:rPr lang="en-US" b="0" i="1" smtClean="0">
                              <a:solidFill>
                                <a:srgbClr val="C00000"/>
                              </a:solidFill>
                              <a:latin typeface="Cambria Math" charset="0"/>
                            </a:rPr>
                            <m:t>−</m:t>
                          </m:r>
                        </m:sup>
                      </m:sSubSup>
                      <m:r>
                        <a:rPr lang="en-US" b="0" i="1" smtClean="0">
                          <a:solidFill>
                            <a:srgbClr val="C00000"/>
                          </a:solidFill>
                          <a:latin typeface="Cambria Math" charset="0"/>
                        </a:rPr>
                        <m:t>=</m:t>
                      </m:r>
                      <m:f>
                        <m:fPr>
                          <m:ctrlPr>
                            <a:rPr lang="bg-BG" b="0" i="1" smtClean="0">
                              <a:solidFill>
                                <a:srgbClr val="C00000"/>
                              </a:solidFill>
                              <a:latin typeface="Cambria Math" panose="02040503050406030204" pitchFamily="18" charset="0"/>
                            </a:rPr>
                          </m:ctrlPr>
                        </m:fPr>
                        <m:num>
                          <m:r>
                            <a:rPr lang="en-US" b="0" i="1" smtClean="0">
                              <a:solidFill>
                                <a:srgbClr val="C00000"/>
                              </a:solidFill>
                              <a:latin typeface="Cambria Math" panose="02040503050406030204" pitchFamily="18" charset="0"/>
                            </a:rPr>
                            <m:t>𝑔</m:t>
                          </m:r>
                        </m:num>
                        <m:den>
                          <m:r>
                            <a:rPr lang="en-US" b="0" i="1" smtClean="0">
                              <a:solidFill>
                                <a:srgbClr val="C00000"/>
                              </a:solidFill>
                              <a:latin typeface="Cambria Math" charset="0"/>
                            </a:rPr>
                            <m:t>2</m:t>
                          </m:r>
                          <m:rad>
                            <m:radPr>
                              <m:degHide m:val="on"/>
                              <m:ctrlPr>
                                <a:rPr lang="en-US" b="0" i="1" smtClean="0">
                                  <a:solidFill>
                                    <a:srgbClr val="C00000"/>
                                  </a:solidFill>
                                  <a:latin typeface="Cambria Math" panose="02040503050406030204" pitchFamily="18" charset="0"/>
                                </a:rPr>
                              </m:ctrlPr>
                            </m:radPr>
                            <m:deg/>
                            <m:e>
                              <m:r>
                                <a:rPr lang="en-US" b="0" i="1" smtClean="0">
                                  <a:solidFill>
                                    <a:srgbClr val="C00000"/>
                                  </a:solidFill>
                                  <a:latin typeface="Cambria Math" charset="0"/>
                                </a:rPr>
                                <m:t>2</m:t>
                              </m:r>
                            </m:e>
                          </m:rad>
                        </m:den>
                      </m:f>
                      <m:r>
                        <a:rPr lang="en-US" b="0" i="1" smtClean="0">
                          <a:solidFill>
                            <a:srgbClr val="C00000"/>
                          </a:solidFill>
                          <a:latin typeface="Cambria Math" charset="0"/>
                        </a:rPr>
                        <m:t> </m:t>
                      </m:r>
                      <m:acc>
                        <m:accPr>
                          <m:chr m:val="̅"/>
                          <m:ctrlPr>
                            <a:rPr lang="en-US" b="0" i="1" smtClean="0">
                              <a:solidFill>
                                <a:srgbClr val="C00000"/>
                              </a:solidFill>
                              <a:latin typeface="Cambria Math" panose="02040503050406030204" pitchFamily="18" charset="0"/>
                            </a:rPr>
                          </m:ctrlPr>
                        </m:accPr>
                        <m:e>
                          <m:r>
                            <a:rPr lang="en-US" b="0" i="1" smtClean="0">
                              <a:solidFill>
                                <a:srgbClr val="C00000"/>
                              </a:solidFill>
                              <a:latin typeface="Cambria Math" charset="0"/>
                            </a:rPr>
                            <m:t>𝑒</m:t>
                          </m:r>
                        </m:e>
                      </m:acc>
                      <m:r>
                        <a:rPr lang="en-US" b="0" i="1" smtClean="0">
                          <a:solidFill>
                            <a:srgbClr val="C00000"/>
                          </a:solidFill>
                          <a:latin typeface="Cambria Math" charset="0"/>
                        </a:rPr>
                        <m:t> </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charset="0"/>
                            </a:rPr>
                            <m:t>𝛾</m:t>
                          </m:r>
                        </m:e>
                        <m:sub>
                          <m:r>
                            <a:rPr lang="en-US" b="0" i="1" smtClean="0">
                              <a:solidFill>
                                <a:srgbClr val="C00000"/>
                              </a:solidFill>
                              <a:latin typeface="Cambria Math" charset="0"/>
                            </a:rPr>
                            <m:t>𝜇</m:t>
                          </m:r>
                        </m:sub>
                      </m:sSub>
                      <m:r>
                        <a:rPr lang="en-US" b="0" i="1" smtClean="0">
                          <a:solidFill>
                            <a:srgbClr val="C00000"/>
                          </a:solidFill>
                          <a:latin typeface="Cambria Math" charset="0"/>
                        </a:rPr>
                        <m:t> </m:t>
                      </m:r>
                      <m:r>
                        <a:rPr lang="en-US" b="0" i="1" smtClean="0">
                          <a:solidFill>
                            <a:srgbClr val="C00000"/>
                          </a:solidFill>
                          <a:latin typeface="Cambria Math" charset="0"/>
                        </a:rPr>
                        <m:t>𝜈</m:t>
                      </m:r>
                    </m:oMath>
                  </m:oMathPara>
                </a14:m>
                <a:endParaRPr lang="en-US" dirty="0">
                  <a:solidFill>
                    <a:srgbClr val="C00000"/>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4034358" y="4413374"/>
                <a:ext cx="1644103" cy="526234"/>
              </a:xfrm>
              <a:prstGeom prst="rect">
                <a:avLst/>
              </a:prstGeom>
              <a:blipFill>
                <a:blip r:embed="rId9"/>
                <a:stretch>
                  <a:fillRect l="-3817" t="-2381" r="-763" b="-11905"/>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8089329" y="4539858"/>
                <a:ext cx="1680717" cy="5262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b="0" i="1" smtClean="0">
                              <a:solidFill>
                                <a:srgbClr val="C00000"/>
                              </a:solidFill>
                              <a:latin typeface="Cambria Math" panose="02040503050406030204" pitchFamily="18" charset="0"/>
                            </a:rPr>
                          </m:ctrlPr>
                        </m:sSubSupPr>
                        <m:e>
                          <m:r>
                            <a:rPr lang="en-US" b="0" i="1" smtClean="0">
                              <a:solidFill>
                                <a:srgbClr val="C00000"/>
                              </a:solidFill>
                              <a:latin typeface="Cambria Math" charset="0"/>
                            </a:rPr>
                            <m:t>𝐽</m:t>
                          </m:r>
                        </m:e>
                        <m:sub>
                          <m:r>
                            <a:rPr lang="en-US" b="0" i="1" smtClean="0">
                              <a:solidFill>
                                <a:srgbClr val="C00000"/>
                              </a:solidFill>
                              <a:latin typeface="Cambria Math" charset="0"/>
                            </a:rPr>
                            <m:t>𝜇</m:t>
                          </m:r>
                        </m:sub>
                        <m:sup>
                          <m:r>
                            <a:rPr lang="en-US" b="0" i="1" smtClean="0">
                              <a:solidFill>
                                <a:srgbClr val="C00000"/>
                              </a:solidFill>
                              <a:latin typeface="Cambria Math" charset="0"/>
                            </a:rPr>
                            <m:t>−</m:t>
                          </m:r>
                        </m:sup>
                      </m:sSubSup>
                      <m:r>
                        <a:rPr lang="en-US" b="0" i="1" smtClean="0">
                          <a:solidFill>
                            <a:srgbClr val="C00000"/>
                          </a:solidFill>
                          <a:latin typeface="Cambria Math" charset="0"/>
                        </a:rPr>
                        <m:t>=</m:t>
                      </m:r>
                      <m:f>
                        <m:fPr>
                          <m:ctrlPr>
                            <a:rPr lang="bg-BG" b="0" i="1" smtClean="0">
                              <a:solidFill>
                                <a:srgbClr val="C00000"/>
                              </a:solidFill>
                              <a:latin typeface="Cambria Math" panose="02040503050406030204" pitchFamily="18" charset="0"/>
                            </a:rPr>
                          </m:ctrlPr>
                        </m:fPr>
                        <m:num>
                          <m:r>
                            <a:rPr lang="en-US" b="0" i="1" smtClean="0">
                              <a:solidFill>
                                <a:srgbClr val="C00000"/>
                              </a:solidFill>
                              <a:latin typeface="Cambria Math" panose="02040503050406030204" pitchFamily="18" charset="0"/>
                            </a:rPr>
                            <m:t>𝑔</m:t>
                          </m:r>
                        </m:num>
                        <m:den>
                          <m:r>
                            <a:rPr lang="en-US" b="0" i="1" smtClean="0">
                              <a:solidFill>
                                <a:srgbClr val="C00000"/>
                              </a:solidFill>
                              <a:latin typeface="Cambria Math" charset="0"/>
                            </a:rPr>
                            <m:t>2</m:t>
                          </m:r>
                          <m:rad>
                            <m:radPr>
                              <m:degHide m:val="on"/>
                              <m:ctrlPr>
                                <a:rPr lang="en-US" b="0" i="1" smtClean="0">
                                  <a:solidFill>
                                    <a:srgbClr val="C00000"/>
                                  </a:solidFill>
                                  <a:latin typeface="Cambria Math" panose="02040503050406030204" pitchFamily="18" charset="0"/>
                                </a:rPr>
                              </m:ctrlPr>
                            </m:radPr>
                            <m:deg/>
                            <m:e>
                              <m:r>
                                <a:rPr lang="en-US" b="0" i="1" smtClean="0">
                                  <a:solidFill>
                                    <a:srgbClr val="C00000"/>
                                  </a:solidFill>
                                  <a:latin typeface="Cambria Math" charset="0"/>
                                </a:rPr>
                                <m:t>2</m:t>
                              </m:r>
                            </m:e>
                          </m:rad>
                        </m:den>
                      </m:f>
                      <m:acc>
                        <m:accPr>
                          <m:chr m:val="̅"/>
                          <m:ctrlPr>
                            <a:rPr lang="en-US" b="0" i="1" smtClean="0">
                              <a:solidFill>
                                <a:srgbClr val="C00000"/>
                              </a:solidFill>
                              <a:latin typeface="Cambria Math" panose="02040503050406030204" pitchFamily="18" charset="0"/>
                            </a:rPr>
                          </m:ctrlPr>
                        </m:accPr>
                        <m:e>
                          <m:r>
                            <a:rPr lang="en-US" b="0" i="1" smtClean="0">
                              <a:solidFill>
                                <a:srgbClr val="C00000"/>
                              </a:solidFill>
                              <a:latin typeface="Cambria Math" charset="0"/>
                            </a:rPr>
                            <m:t> </m:t>
                          </m:r>
                          <m:r>
                            <a:rPr lang="en-US" b="0" i="1" smtClean="0">
                              <a:solidFill>
                                <a:srgbClr val="C00000"/>
                              </a:solidFill>
                              <a:latin typeface="Cambria Math" panose="02040503050406030204" pitchFamily="18" charset="0"/>
                            </a:rPr>
                            <m:t>𝑑</m:t>
                          </m:r>
                        </m:e>
                      </m:acc>
                      <m:r>
                        <a:rPr lang="en-US" b="0" i="1" smtClean="0">
                          <a:solidFill>
                            <a:srgbClr val="C00000"/>
                          </a:solidFill>
                          <a:latin typeface="Cambria Math" charset="0"/>
                        </a:rPr>
                        <m:t> </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charset="0"/>
                            </a:rPr>
                            <m:t>𝛾</m:t>
                          </m:r>
                        </m:e>
                        <m:sub>
                          <m:r>
                            <a:rPr lang="en-US" b="0" i="1" smtClean="0">
                              <a:solidFill>
                                <a:srgbClr val="C00000"/>
                              </a:solidFill>
                              <a:latin typeface="Cambria Math" charset="0"/>
                            </a:rPr>
                            <m:t>𝜇</m:t>
                          </m:r>
                        </m:sub>
                      </m:sSub>
                      <m:r>
                        <a:rPr lang="en-US" b="0" i="1" smtClean="0">
                          <a:solidFill>
                            <a:srgbClr val="C00000"/>
                          </a:solidFill>
                          <a:latin typeface="Cambria Math" charset="0"/>
                        </a:rPr>
                        <m:t> </m:t>
                      </m:r>
                      <m:r>
                        <a:rPr lang="en-US" b="0" i="1" smtClean="0">
                          <a:solidFill>
                            <a:srgbClr val="C00000"/>
                          </a:solidFill>
                          <a:latin typeface="Cambria Math" panose="02040503050406030204" pitchFamily="18" charset="0"/>
                        </a:rPr>
                        <m:t>𝑢</m:t>
                      </m:r>
                    </m:oMath>
                  </m:oMathPara>
                </a14:m>
                <a:endParaRPr lang="en-US" dirty="0">
                  <a:solidFill>
                    <a:srgbClr val="C00000"/>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8089329" y="4539858"/>
                <a:ext cx="1680717" cy="526234"/>
              </a:xfrm>
              <a:prstGeom prst="rect">
                <a:avLst/>
              </a:prstGeom>
              <a:blipFill>
                <a:blip r:embed="rId10"/>
                <a:stretch>
                  <a:fillRect l="-3731" t="-2381" r="-746" b="-11905"/>
                </a:stretch>
              </a:blipFill>
            </p:spPr>
            <p:txBody>
              <a:bodyPr/>
              <a:lstStyle/>
              <a:p>
                <a:r>
                  <a:rPr lang="en-NL">
                    <a:noFill/>
                  </a:rPr>
                  <a:t> </a:t>
                </a:r>
              </a:p>
            </p:txBody>
          </p:sp>
        </mc:Fallback>
      </mc:AlternateContent>
      <p:pic>
        <p:nvPicPr>
          <p:cNvPr id="20" name="Picture 19"/>
          <p:cNvPicPr>
            <a:picLocks noChangeAspect="1"/>
          </p:cNvPicPr>
          <p:nvPr/>
        </p:nvPicPr>
        <p:blipFill rotWithShape="1">
          <a:blip r:embed="rId7"/>
          <a:srcRect l="2" t="50409" r="51632" b="376"/>
          <a:stretch/>
        </p:blipFill>
        <p:spPr>
          <a:xfrm>
            <a:off x="5090920" y="4523049"/>
            <a:ext cx="2401052" cy="1147094"/>
          </a:xfrm>
          <a:prstGeom prst="rect">
            <a:avLst/>
          </a:prstGeom>
        </p:spPr>
      </p:pic>
      <p:pic>
        <p:nvPicPr>
          <p:cNvPr id="21" name="Picture 20"/>
          <p:cNvPicPr>
            <a:picLocks noChangeAspect="1"/>
          </p:cNvPicPr>
          <p:nvPr/>
        </p:nvPicPr>
        <p:blipFill>
          <a:blip r:embed="rId11"/>
          <a:stretch>
            <a:fillRect/>
          </a:stretch>
        </p:blipFill>
        <p:spPr>
          <a:xfrm>
            <a:off x="6427979" y="5784442"/>
            <a:ext cx="2438128" cy="867254"/>
          </a:xfrm>
          <a:prstGeom prst="rect">
            <a:avLst/>
          </a:prstGeom>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014A3CF-30EE-F541-BF8C-131E0BDF570A}"/>
                  </a:ext>
                </a:extLst>
              </p:cNvPr>
              <p:cNvSpPr txBox="1"/>
              <p:nvPr/>
            </p:nvSpPr>
            <p:spPr>
              <a:xfrm>
                <a:off x="10183019" y="3882949"/>
                <a:ext cx="460959" cy="5262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solidFill>
                                <a:srgbClr val="C00000"/>
                              </a:solidFill>
                              <a:latin typeface="Cambria Math" panose="02040503050406030204" pitchFamily="18" charset="0"/>
                            </a:rPr>
                          </m:ctrlPr>
                        </m:fPr>
                        <m:num>
                          <m:r>
                            <a:rPr lang="en-US" b="0" i="1" smtClean="0">
                              <a:solidFill>
                                <a:srgbClr val="C00000"/>
                              </a:solidFill>
                              <a:latin typeface="Cambria Math" panose="02040503050406030204" pitchFamily="18" charset="0"/>
                            </a:rPr>
                            <m:t>𝑔</m:t>
                          </m:r>
                        </m:num>
                        <m:den>
                          <m:r>
                            <a:rPr lang="en-US" b="0" i="1" smtClean="0">
                              <a:solidFill>
                                <a:srgbClr val="C00000"/>
                              </a:solidFill>
                              <a:latin typeface="Cambria Math" panose="02040503050406030204" pitchFamily="18" charset="0"/>
                            </a:rPr>
                            <m:t>2</m:t>
                          </m:r>
                          <m:rad>
                            <m:radPr>
                              <m:degHide m:val="on"/>
                              <m:ctrlPr>
                                <a:rPr lang="en-US" b="0" i="1" smtClean="0">
                                  <a:solidFill>
                                    <a:srgbClr val="C00000"/>
                                  </a:solidFill>
                                  <a:latin typeface="Cambria Math" panose="02040503050406030204" pitchFamily="18" charset="0"/>
                                </a:rPr>
                              </m:ctrlPr>
                            </m:radPr>
                            <m:deg/>
                            <m:e>
                              <m:r>
                                <a:rPr lang="en-US" b="0" i="1" smtClean="0">
                                  <a:solidFill>
                                    <a:srgbClr val="C00000"/>
                                  </a:solidFill>
                                  <a:latin typeface="Cambria Math" panose="02040503050406030204" pitchFamily="18" charset="0"/>
                                </a:rPr>
                                <m:t>2</m:t>
                              </m:r>
                            </m:e>
                          </m:rad>
                        </m:den>
                      </m:f>
                    </m:oMath>
                  </m:oMathPara>
                </a14:m>
                <a:endParaRPr lang="en-NL" dirty="0">
                  <a:solidFill>
                    <a:srgbClr val="C00000"/>
                  </a:solidFill>
                </a:endParaRPr>
              </a:p>
            </p:txBody>
          </p:sp>
        </mc:Choice>
        <mc:Fallback xmlns="">
          <p:sp>
            <p:nvSpPr>
              <p:cNvPr id="23" name="TextBox 22">
                <a:extLst>
                  <a:ext uri="{FF2B5EF4-FFF2-40B4-BE49-F238E27FC236}">
                    <a16:creationId xmlns:a16="http://schemas.microsoft.com/office/drawing/2014/main" id="{1014A3CF-30EE-F541-BF8C-131E0BDF570A}"/>
                  </a:ext>
                </a:extLst>
              </p:cNvPr>
              <p:cNvSpPr txBox="1">
                <a:spLocks noRot="1" noChangeAspect="1" noMove="1" noResize="1" noEditPoints="1" noAdjustHandles="1" noChangeArrowheads="1" noChangeShapeType="1" noTextEdit="1"/>
              </p:cNvSpPr>
              <p:nvPr/>
            </p:nvSpPr>
            <p:spPr>
              <a:xfrm>
                <a:off x="10183019" y="3882949"/>
                <a:ext cx="460959" cy="526234"/>
              </a:xfrm>
              <a:prstGeom prst="rect">
                <a:avLst/>
              </a:prstGeom>
              <a:blipFill>
                <a:blip r:embed="rId12"/>
                <a:stretch>
                  <a:fillRect l="-10526" t="-2326" r="-7895" b="-9302"/>
                </a:stretch>
              </a:blipFill>
            </p:spPr>
            <p:txBody>
              <a:bodyPr/>
              <a:lstStyle/>
              <a:p>
                <a:r>
                  <a:rPr lang="en-NL">
                    <a:noFill/>
                  </a:rPr>
                  <a:t> </a:t>
                </a:r>
              </a:p>
            </p:txBody>
          </p:sp>
        </mc:Fallback>
      </mc:AlternateContent>
      <p:sp>
        <p:nvSpPr>
          <p:cNvPr id="24" name="Oval 23">
            <a:extLst>
              <a:ext uri="{FF2B5EF4-FFF2-40B4-BE49-F238E27FC236}">
                <a16:creationId xmlns:a16="http://schemas.microsoft.com/office/drawing/2014/main" id="{C5AC3FB6-E898-F846-9B72-07FD2935CDED}"/>
              </a:ext>
            </a:extLst>
          </p:cNvPr>
          <p:cNvSpPr/>
          <p:nvPr/>
        </p:nvSpPr>
        <p:spPr>
          <a:xfrm>
            <a:off x="10521379" y="3789716"/>
            <a:ext cx="77663" cy="907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5" name="Oval 24">
            <a:extLst>
              <a:ext uri="{FF2B5EF4-FFF2-40B4-BE49-F238E27FC236}">
                <a16:creationId xmlns:a16="http://schemas.microsoft.com/office/drawing/2014/main" id="{FCA9535D-B596-5C45-8680-0974DBA36C33}"/>
              </a:ext>
            </a:extLst>
          </p:cNvPr>
          <p:cNvSpPr/>
          <p:nvPr/>
        </p:nvSpPr>
        <p:spPr>
          <a:xfrm>
            <a:off x="10468887" y="5050017"/>
            <a:ext cx="77663" cy="907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6" name="Oval 25">
            <a:extLst>
              <a:ext uri="{FF2B5EF4-FFF2-40B4-BE49-F238E27FC236}">
                <a16:creationId xmlns:a16="http://schemas.microsoft.com/office/drawing/2014/main" id="{78C2C528-F441-0642-844C-CB231FDB6572}"/>
              </a:ext>
            </a:extLst>
          </p:cNvPr>
          <p:cNvSpPr/>
          <p:nvPr/>
        </p:nvSpPr>
        <p:spPr>
          <a:xfrm>
            <a:off x="7950232" y="6145550"/>
            <a:ext cx="77663" cy="907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7" name="Oval 26">
            <a:extLst>
              <a:ext uri="{FF2B5EF4-FFF2-40B4-BE49-F238E27FC236}">
                <a16:creationId xmlns:a16="http://schemas.microsoft.com/office/drawing/2014/main" id="{549F949A-91CD-0747-8A06-5D25C6BB9BB1}"/>
              </a:ext>
            </a:extLst>
          </p:cNvPr>
          <p:cNvSpPr/>
          <p:nvPr/>
        </p:nvSpPr>
        <p:spPr>
          <a:xfrm>
            <a:off x="6394861" y="3769899"/>
            <a:ext cx="77663" cy="907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8" name="Oval 27">
            <a:extLst>
              <a:ext uri="{FF2B5EF4-FFF2-40B4-BE49-F238E27FC236}">
                <a16:creationId xmlns:a16="http://schemas.microsoft.com/office/drawing/2014/main" id="{10392D96-B539-6042-919B-81899D6EF2DE}"/>
              </a:ext>
            </a:extLst>
          </p:cNvPr>
          <p:cNvSpPr/>
          <p:nvPr/>
        </p:nvSpPr>
        <p:spPr>
          <a:xfrm>
            <a:off x="6493473" y="5065294"/>
            <a:ext cx="77663" cy="9074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1ED5C2A2-942D-674D-8682-E48F76905ED0}"/>
                  </a:ext>
                </a:extLst>
              </p:cNvPr>
              <p:cNvSpPr txBox="1"/>
              <p:nvPr/>
            </p:nvSpPr>
            <p:spPr>
              <a:xfrm>
                <a:off x="6183492" y="3913099"/>
                <a:ext cx="460959" cy="5262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solidFill>
                                <a:srgbClr val="C00000"/>
                              </a:solidFill>
                              <a:latin typeface="Cambria Math" panose="02040503050406030204" pitchFamily="18" charset="0"/>
                            </a:rPr>
                          </m:ctrlPr>
                        </m:fPr>
                        <m:num>
                          <m:r>
                            <a:rPr lang="en-US" b="0" i="1" smtClean="0">
                              <a:solidFill>
                                <a:srgbClr val="C00000"/>
                              </a:solidFill>
                              <a:latin typeface="Cambria Math" panose="02040503050406030204" pitchFamily="18" charset="0"/>
                            </a:rPr>
                            <m:t>𝑔</m:t>
                          </m:r>
                        </m:num>
                        <m:den>
                          <m:r>
                            <a:rPr lang="en-US" b="0" i="1" smtClean="0">
                              <a:solidFill>
                                <a:srgbClr val="C00000"/>
                              </a:solidFill>
                              <a:latin typeface="Cambria Math" panose="02040503050406030204" pitchFamily="18" charset="0"/>
                            </a:rPr>
                            <m:t>2</m:t>
                          </m:r>
                          <m:rad>
                            <m:radPr>
                              <m:degHide m:val="on"/>
                              <m:ctrlPr>
                                <a:rPr lang="en-US" b="0" i="1" smtClean="0">
                                  <a:solidFill>
                                    <a:srgbClr val="C00000"/>
                                  </a:solidFill>
                                  <a:latin typeface="Cambria Math" panose="02040503050406030204" pitchFamily="18" charset="0"/>
                                </a:rPr>
                              </m:ctrlPr>
                            </m:radPr>
                            <m:deg/>
                            <m:e>
                              <m:r>
                                <a:rPr lang="en-US" b="0" i="1" smtClean="0">
                                  <a:solidFill>
                                    <a:srgbClr val="C00000"/>
                                  </a:solidFill>
                                  <a:latin typeface="Cambria Math" panose="02040503050406030204" pitchFamily="18" charset="0"/>
                                </a:rPr>
                                <m:t>2</m:t>
                              </m:r>
                            </m:e>
                          </m:rad>
                        </m:den>
                      </m:f>
                    </m:oMath>
                  </m:oMathPara>
                </a14:m>
                <a:endParaRPr lang="en-NL" dirty="0">
                  <a:solidFill>
                    <a:srgbClr val="C00000"/>
                  </a:solidFill>
                </a:endParaRPr>
              </a:p>
            </p:txBody>
          </p:sp>
        </mc:Choice>
        <mc:Fallback xmlns="">
          <p:sp>
            <p:nvSpPr>
              <p:cNvPr id="29" name="TextBox 28">
                <a:extLst>
                  <a:ext uri="{FF2B5EF4-FFF2-40B4-BE49-F238E27FC236}">
                    <a16:creationId xmlns:a16="http://schemas.microsoft.com/office/drawing/2014/main" id="{1ED5C2A2-942D-674D-8682-E48F76905ED0}"/>
                  </a:ext>
                </a:extLst>
              </p:cNvPr>
              <p:cNvSpPr txBox="1">
                <a:spLocks noRot="1" noChangeAspect="1" noMove="1" noResize="1" noEditPoints="1" noAdjustHandles="1" noChangeArrowheads="1" noChangeShapeType="1" noTextEdit="1"/>
              </p:cNvSpPr>
              <p:nvPr/>
            </p:nvSpPr>
            <p:spPr>
              <a:xfrm>
                <a:off x="6183492" y="3913099"/>
                <a:ext cx="460959" cy="526234"/>
              </a:xfrm>
              <a:prstGeom prst="rect">
                <a:avLst/>
              </a:prstGeom>
              <a:blipFill>
                <a:blip r:embed="rId13"/>
                <a:stretch>
                  <a:fillRect l="-10526" t="-2381" r="-10526" b="-11905"/>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068BCA0-476F-E049-9AA1-EC415B10232F}"/>
                  </a:ext>
                </a:extLst>
              </p:cNvPr>
              <p:cNvSpPr txBox="1"/>
              <p:nvPr/>
            </p:nvSpPr>
            <p:spPr>
              <a:xfrm>
                <a:off x="6297774" y="5207694"/>
                <a:ext cx="460959" cy="5262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solidFill>
                                <a:srgbClr val="C00000"/>
                              </a:solidFill>
                              <a:latin typeface="Cambria Math" panose="02040503050406030204" pitchFamily="18" charset="0"/>
                            </a:rPr>
                          </m:ctrlPr>
                        </m:fPr>
                        <m:num>
                          <m:r>
                            <a:rPr lang="en-US" b="0" i="1" smtClean="0">
                              <a:solidFill>
                                <a:srgbClr val="C00000"/>
                              </a:solidFill>
                              <a:latin typeface="Cambria Math" panose="02040503050406030204" pitchFamily="18" charset="0"/>
                            </a:rPr>
                            <m:t>𝑔</m:t>
                          </m:r>
                        </m:num>
                        <m:den>
                          <m:r>
                            <a:rPr lang="en-US" b="0" i="1" smtClean="0">
                              <a:solidFill>
                                <a:srgbClr val="C00000"/>
                              </a:solidFill>
                              <a:latin typeface="Cambria Math" panose="02040503050406030204" pitchFamily="18" charset="0"/>
                            </a:rPr>
                            <m:t>2</m:t>
                          </m:r>
                          <m:rad>
                            <m:radPr>
                              <m:degHide m:val="on"/>
                              <m:ctrlPr>
                                <a:rPr lang="en-US" b="0" i="1" smtClean="0">
                                  <a:solidFill>
                                    <a:srgbClr val="C00000"/>
                                  </a:solidFill>
                                  <a:latin typeface="Cambria Math" panose="02040503050406030204" pitchFamily="18" charset="0"/>
                                </a:rPr>
                              </m:ctrlPr>
                            </m:radPr>
                            <m:deg/>
                            <m:e>
                              <m:r>
                                <a:rPr lang="en-US" b="0" i="1" smtClean="0">
                                  <a:solidFill>
                                    <a:srgbClr val="C00000"/>
                                  </a:solidFill>
                                  <a:latin typeface="Cambria Math" panose="02040503050406030204" pitchFamily="18" charset="0"/>
                                </a:rPr>
                                <m:t>2</m:t>
                              </m:r>
                            </m:e>
                          </m:rad>
                        </m:den>
                      </m:f>
                    </m:oMath>
                  </m:oMathPara>
                </a14:m>
                <a:endParaRPr lang="en-NL" dirty="0">
                  <a:solidFill>
                    <a:srgbClr val="C00000"/>
                  </a:solidFill>
                </a:endParaRPr>
              </a:p>
            </p:txBody>
          </p:sp>
        </mc:Choice>
        <mc:Fallback xmlns="">
          <p:sp>
            <p:nvSpPr>
              <p:cNvPr id="30" name="TextBox 29">
                <a:extLst>
                  <a:ext uri="{FF2B5EF4-FFF2-40B4-BE49-F238E27FC236}">
                    <a16:creationId xmlns:a16="http://schemas.microsoft.com/office/drawing/2014/main" id="{8068BCA0-476F-E049-9AA1-EC415B10232F}"/>
                  </a:ext>
                </a:extLst>
              </p:cNvPr>
              <p:cNvSpPr txBox="1">
                <a:spLocks noRot="1" noChangeAspect="1" noMove="1" noResize="1" noEditPoints="1" noAdjustHandles="1" noChangeArrowheads="1" noChangeShapeType="1" noTextEdit="1"/>
              </p:cNvSpPr>
              <p:nvPr/>
            </p:nvSpPr>
            <p:spPr>
              <a:xfrm>
                <a:off x="6297774" y="5207694"/>
                <a:ext cx="460959" cy="526234"/>
              </a:xfrm>
              <a:prstGeom prst="rect">
                <a:avLst/>
              </a:prstGeom>
              <a:blipFill>
                <a:blip r:embed="rId14"/>
                <a:stretch>
                  <a:fillRect l="-7895" t="-2326" r="-10526" b="-11628"/>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BDD30700-EF96-DA4B-B4AB-4364D6F0D42C}"/>
                  </a:ext>
                </a:extLst>
              </p:cNvPr>
              <p:cNvSpPr txBox="1"/>
              <p:nvPr/>
            </p:nvSpPr>
            <p:spPr>
              <a:xfrm>
                <a:off x="10170590" y="5230754"/>
                <a:ext cx="460959" cy="52623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b="0" i="1" smtClean="0">
                              <a:solidFill>
                                <a:srgbClr val="C00000"/>
                              </a:solidFill>
                              <a:latin typeface="Cambria Math" panose="02040503050406030204" pitchFamily="18" charset="0"/>
                            </a:rPr>
                          </m:ctrlPr>
                        </m:fPr>
                        <m:num>
                          <m:r>
                            <a:rPr lang="en-US" b="0" i="1" smtClean="0">
                              <a:solidFill>
                                <a:srgbClr val="C00000"/>
                              </a:solidFill>
                              <a:latin typeface="Cambria Math" panose="02040503050406030204" pitchFamily="18" charset="0"/>
                            </a:rPr>
                            <m:t>𝑔</m:t>
                          </m:r>
                        </m:num>
                        <m:den>
                          <m:r>
                            <a:rPr lang="en-US" b="0" i="1" smtClean="0">
                              <a:solidFill>
                                <a:srgbClr val="C00000"/>
                              </a:solidFill>
                              <a:latin typeface="Cambria Math" panose="02040503050406030204" pitchFamily="18" charset="0"/>
                            </a:rPr>
                            <m:t>2</m:t>
                          </m:r>
                          <m:rad>
                            <m:radPr>
                              <m:degHide m:val="on"/>
                              <m:ctrlPr>
                                <a:rPr lang="en-US" b="0" i="1" smtClean="0">
                                  <a:solidFill>
                                    <a:srgbClr val="C00000"/>
                                  </a:solidFill>
                                  <a:latin typeface="Cambria Math" panose="02040503050406030204" pitchFamily="18" charset="0"/>
                                </a:rPr>
                              </m:ctrlPr>
                            </m:radPr>
                            <m:deg/>
                            <m:e>
                              <m:r>
                                <a:rPr lang="en-US" b="0" i="1" smtClean="0">
                                  <a:solidFill>
                                    <a:srgbClr val="C00000"/>
                                  </a:solidFill>
                                  <a:latin typeface="Cambria Math" panose="02040503050406030204" pitchFamily="18" charset="0"/>
                                </a:rPr>
                                <m:t>2</m:t>
                              </m:r>
                            </m:e>
                          </m:rad>
                        </m:den>
                      </m:f>
                    </m:oMath>
                  </m:oMathPara>
                </a14:m>
                <a:endParaRPr lang="en-NL" dirty="0">
                  <a:solidFill>
                    <a:srgbClr val="C00000"/>
                  </a:solidFill>
                </a:endParaRPr>
              </a:p>
            </p:txBody>
          </p:sp>
        </mc:Choice>
        <mc:Fallback xmlns="">
          <p:sp>
            <p:nvSpPr>
              <p:cNvPr id="31" name="TextBox 30">
                <a:extLst>
                  <a:ext uri="{FF2B5EF4-FFF2-40B4-BE49-F238E27FC236}">
                    <a16:creationId xmlns:a16="http://schemas.microsoft.com/office/drawing/2014/main" id="{BDD30700-EF96-DA4B-B4AB-4364D6F0D42C}"/>
                  </a:ext>
                </a:extLst>
              </p:cNvPr>
              <p:cNvSpPr txBox="1">
                <a:spLocks noRot="1" noChangeAspect="1" noMove="1" noResize="1" noEditPoints="1" noAdjustHandles="1" noChangeArrowheads="1" noChangeShapeType="1" noTextEdit="1"/>
              </p:cNvSpPr>
              <p:nvPr/>
            </p:nvSpPr>
            <p:spPr>
              <a:xfrm>
                <a:off x="10170590" y="5230754"/>
                <a:ext cx="460959" cy="526234"/>
              </a:xfrm>
              <a:prstGeom prst="rect">
                <a:avLst/>
              </a:prstGeom>
              <a:blipFill>
                <a:blip r:embed="rId15"/>
                <a:stretch>
                  <a:fillRect l="-10526" t="-2326" r="-7895" b="-9302"/>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24D4F3CD-ADC3-CF4F-B1C2-99B821F7B121}"/>
                  </a:ext>
                </a:extLst>
              </p:cNvPr>
              <p:cNvSpPr txBox="1"/>
              <p:nvPr/>
            </p:nvSpPr>
            <p:spPr>
              <a:xfrm>
                <a:off x="7745327" y="6209133"/>
                <a:ext cx="30354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panose="02040503050406030204" pitchFamily="18" charset="0"/>
                            </a:rPr>
                            <m:t>𝑔</m:t>
                          </m:r>
                        </m:e>
                        <m:sub>
                          <m:r>
                            <a:rPr lang="en-US" b="0" i="1" smtClean="0">
                              <a:solidFill>
                                <a:srgbClr val="C00000"/>
                              </a:solidFill>
                              <a:latin typeface="Cambria Math" panose="02040503050406030204" pitchFamily="18" charset="0"/>
                            </a:rPr>
                            <m:t>𝑍</m:t>
                          </m:r>
                        </m:sub>
                      </m:sSub>
                    </m:oMath>
                  </m:oMathPara>
                </a14:m>
                <a:endParaRPr lang="en-NL" dirty="0">
                  <a:solidFill>
                    <a:srgbClr val="C00000"/>
                  </a:solidFill>
                </a:endParaRPr>
              </a:p>
            </p:txBody>
          </p:sp>
        </mc:Choice>
        <mc:Fallback xmlns="">
          <p:sp>
            <p:nvSpPr>
              <p:cNvPr id="32" name="TextBox 31">
                <a:extLst>
                  <a:ext uri="{FF2B5EF4-FFF2-40B4-BE49-F238E27FC236}">
                    <a16:creationId xmlns:a16="http://schemas.microsoft.com/office/drawing/2014/main" id="{24D4F3CD-ADC3-CF4F-B1C2-99B821F7B121}"/>
                  </a:ext>
                </a:extLst>
              </p:cNvPr>
              <p:cNvSpPr txBox="1">
                <a:spLocks noRot="1" noChangeAspect="1" noMove="1" noResize="1" noEditPoints="1" noAdjustHandles="1" noChangeArrowheads="1" noChangeShapeType="1" noTextEdit="1"/>
              </p:cNvSpPr>
              <p:nvPr/>
            </p:nvSpPr>
            <p:spPr>
              <a:xfrm>
                <a:off x="7745327" y="6209133"/>
                <a:ext cx="303545" cy="276999"/>
              </a:xfrm>
              <a:prstGeom prst="rect">
                <a:avLst/>
              </a:prstGeom>
              <a:blipFill>
                <a:blip r:embed="rId16"/>
                <a:stretch>
                  <a:fillRect l="-20833" r="-4167" b="-27273"/>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0D45FEE-6CD7-7440-BE33-C88592C4F0C0}"/>
                  </a:ext>
                </a:extLst>
              </p:cNvPr>
              <p:cNvSpPr txBox="1"/>
              <p:nvPr/>
            </p:nvSpPr>
            <p:spPr>
              <a:xfrm>
                <a:off x="3789462" y="5747212"/>
                <a:ext cx="1467005" cy="4619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charset="0"/>
                            </a:rPr>
                            <m:t>𝜏</m:t>
                          </m:r>
                        </m:e>
                        <m:sup>
                          <m:r>
                            <a:rPr lang="en-US" b="0" i="1" smtClean="0">
                              <a:latin typeface="Cambria Math" panose="02040503050406030204" pitchFamily="18" charset="0"/>
                            </a:rPr>
                            <m:t>3</m:t>
                          </m:r>
                        </m:sup>
                      </m:sSup>
                      <m:r>
                        <a:rPr lang="en-US" b="0" i="1" smtClean="0">
                          <a:latin typeface="Cambria Math" charset="0"/>
                        </a:rPr>
                        <m:t>=</m:t>
                      </m:r>
                      <m:d>
                        <m:dPr>
                          <m:ctrlPr>
                            <a:rPr lang="uk-UA" b="0" i="1" smtClean="0">
                              <a:latin typeface="Cambria Math" panose="02040503050406030204" pitchFamily="18" charset="0"/>
                            </a:rPr>
                          </m:ctrlPr>
                        </m:dPr>
                        <m:e>
                          <m:m>
                            <m:mPr>
                              <m:mcs>
                                <m:mc>
                                  <m:mcPr>
                                    <m:count m:val="2"/>
                                    <m:mcJc m:val="center"/>
                                  </m:mcPr>
                                </m:mc>
                              </m:mcs>
                              <m:ctrlPr>
                                <a:rPr lang="uk-UA" b="0" i="1" smtClean="0">
                                  <a:latin typeface="Cambria Math" panose="02040503050406030204" pitchFamily="18" charset="0"/>
                                </a:rPr>
                              </m:ctrlPr>
                            </m:mPr>
                            <m:mr>
                              <m:e>
                                <m:r>
                                  <m:rPr>
                                    <m:brk m:alnAt="7"/>
                                  </m:rPr>
                                  <a:rPr lang="en-US" b="0" i="1" smtClean="0">
                                    <a:latin typeface="Cambria Math" panose="02040503050406030204" pitchFamily="18" charset="0"/>
                                  </a:rPr>
                                  <m:t>1</m:t>
                                </m:r>
                              </m:e>
                              <m:e>
                                <m:r>
                                  <a:rPr lang="en-US" b="0" i="1" smtClean="0">
                                    <a:latin typeface="Cambria Math" panose="02040503050406030204" pitchFamily="18" charset="0"/>
                                  </a:rPr>
                                  <m:t>0</m:t>
                                </m:r>
                              </m:e>
                            </m:mr>
                            <m:mr>
                              <m:e>
                                <m:r>
                                  <a:rPr lang="en-US" b="0" i="1" smtClean="0">
                                    <a:latin typeface="Cambria Math" charset="0"/>
                                  </a:rPr>
                                  <m:t>0</m:t>
                                </m:r>
                              </m:e>
                              <m:e>
                                <m:r>
                                  <a:rPr lang="en-US" b="0" i="1" smtClean="0">
                                    <a:latin typeface="Cambria Math" panose="02040503050406030204" pitchFamily="18" charset="0"/>
                                  </a:rPr>
                                  <m:t>−1</m:t>
                                </m:r>
                              </m:e>
                            </m:mr>
                          </m:m>
                        </m:e>
                      </m:d>
                    </m:oMath>
                  </m:oMathPara>
                </a14:m>
                <a:endParaRPr lang="en-US" dirty="0"/>
              </a:p>
            </p:txBody>
          </p:sp>
        </mc:Choice>
        <mc:Fallback xmlns="">
          <p:sp>
            <p:nvSpPr>
              <p:cNvPr id="33" name="TextBox 32">
                <a:extLst>
                  <a:ext uri="{FF2B5EF4-FFF2-40B4-BE49-F238E27FC236}">
                    <a16:creationId xmlns:a16="http://schemas.microsoft.com/office/drawing/2014/main" id="{C0D45FEE-6CD7-7440-BE33-C88592C4F0C0}"/>
                  </a:ext>
                </a:extLst>
              </p:cNvPr>
              <p:cNvSpPr txBox="1">
                <a:spLocks noRot="1" noChangeAspect="1" noMove="1" noResize="1" noEditPoints="1" noAdjustHandles="1" noChangeArrowheads="1" noChangeShapeType="1" noTextEdit="1"/>
              </p:cNvSpPr>
              <p:nvPr/>
            </p:nvSpPr>
            <p:spPr>
              <a:xfrm>
                <a:off x="3789462" y="5747212"/>
                <a:ext cx="1467005" cy="461921"/>
              </a:xfrm>
              <a:prstGeom prst="rect">
                <a:avLst/>
              </a:prstGeom>
              <a:blipFill>
                <a:blip r:embed="rId17"/>
                <a:stretch>
                  <a:fillRect l="-1724" t="-2632" b="-13158"/>
                </a:stretch>
              </a:blipFill>
            </p:spPr>
            <p:txBody>
              <a:bodyPr/>
              <a:lstStyle/>
              <a:p>
                <a:r>
                  <a:rPr lang="en-NL">
                    <a:noFill/>
                  </a:rPr>
                  <a:t> </a:t>
                </a:r>
              </a:p>
            </p:txBody>
          </p:sp>
        </mc:Fallback>
      </mc:AlternateContent>
      <p:sp>
        <p:nvSpPr>
          <p:cNvPr id="34" name="Rectangle 33">
            <a:extLst>
              <a:ext uri="{FF2B5EF4-FFF2-40B4-BE49-F238E27FC236}">
                <a16:creationId xmlns:a16="http://schemas.microsoft.com/office/drawing/2014/main" id="{C0D62366-9FFB-9B48-93EC-DB9099FF85E1}"/>
              </a:ext>
            </a:extLst>
          </p:cNvPr>
          <p:cNvSpPr/>
          <p:nvPr/>
        </p:nvSpPr>
        <p:spPr>
          <a:xfrm>
            <a:off x="9755377" y="151511"/>
            <a:ext cx="1403910" cy="369332"/>
          </a:xfrm>
          <a:prstGeom prst="rect">
            <a:avLst/>
          </a:prstGeom>
          <a:solidFill>
            <a:schemeClr val="bg1"/>
          </a:solidFill>
          <a:ln w="12700">
            <a:solidFill>
              <a:schemeClr val="tx1"/>
            </a:solidFill>
          </a:ln>
        </p:spPr>
        <p:txBody>
          <a:bodyPr wrap="none">
            <a:spAutoFit/>
          </a:bodyPr>
          <a:lstStyle/>
          <a:p>
            <a:r>
              <a:rPr lang="en-US" dirty="0"/>
              <a:t>Griffiths §9.5</a:t>
            </a:r>
          </a:p>
        </p:txBody>
      </p:sp>
    </p:spTree>
    <p:extLst>
      <p:ext uri="{BB962C8B-B14F-4D97-AF65-F5344CB8AC3E}">
        <p14:creationId xmlns:p14="http://schemas.microsoft.com/office/powerpoint/2010/main" val="1086131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9" grpId="0"/>
      <p:bldP spid="5" grpId="0"/>
      <p:bldP spid="17" grpId="0"/>
      <p:bldP spid="18" grpId="0"/>
      <p:bldP spid="19" grpId="0"/>
      <p:bldP spid="23" grpId="0"/>
      <p:bldP spid="24" grpId="0" animBg="1"/>
      <p:bldP spid="25" grpId="0" animBg="1"/>
      <p:bldP spid="26" grpId="0" animBg="1"/>
      <p:bldP spid="27" grpId="0" animBg="1"/>
      <p:bldP spid="28" grpId="0" animBg="1"/>
      <p:bldP spid="29" grpId="0"/>
      <p:bldP spid="30" grpId="0"/>
      <p:bldP spid="31"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4" y="0"/>
            <a:ext cx="12190707" cy="672352"/>
          </a:xfrm>
        </p:spPr>
        <p:txBody>
          <a:bodyPr/>
          <a:lstStyle/>
          <a:p>
            <a:r>
              <a:rPr lang="en-US" dirty="0"/>
              <a:t>   Exercise – 18 : Charge Current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35244" y="1208867"/>
                <a:ext cx="11307577" cy="5272143"/>
              </a:xfrm>
            </p:spPr>
            <p:txBody>
              <a:bodyPr/>
              <a:lstStyle/>
              <a:p>
                <a:r>
                  <a:rPr lang="en-US" dirty="0"/>
                  <a:t>Show that the definition </a:t>
                </a:r>
                <a14:m>
                  <m:oMath xmlns:m="http://schemas.openxmlformats.org/officeDocument/2006/math">
                    <m:sSubSup>
                      <m:sSubSupPr>
                        <m:ctrlPr>
                          <a:rPr lang="en-US" b="0" i="1" smtClean="0">
                            <a:solidFill>
                              <a:srgbClr val="C00000"/>
                            </a:solidFill>
                            <a:latin typeface="Cambria Math" panose="02040503050406030204" pitchFamily="18" charset="0"/>
                          </a:rPr>
                        </m:ctrlPr>
                      </m:sSubSupPr>
                      <m:e>
                        <m:r>
                          <a:rPr lang="en-US" b="0" i="1" smtClean="0">
                            <a:solidFill>
                              <a:srgbClr val="C00000"/>
                            </a:solidFill>
                            <a:latin typeface="Cambria Math" charset="0"/>
                          </a:rPr>
                          <m:t>𝑊</m:t>
                        </m:r>
                      </m:e>
                      <m:sub>
                        <m:r>
                          <a:rPr lang="en-US" b="0" i="1" smtClean="0">
                            <a:solidFill>
                              <a:srgbClr val="C00000"/>
                            </a:solidFill>
                            <a:latin typeface="Cambria Math" charset="0"/>
                          </a:rPr>
                          <m:t>𝜇</m:t>
                        </m:r>
                      </m:sub>
                      <m:sup>
                        <m:r>
                          <a:rPr lang="en-US" b="0" i="1" smtClean="0">
                            <a:solidFill>
                              <a:srgbClr val="C00000"/>
                            </a:solidFill>
                            <a:latin typeface="Cambria Math" charset="0"/>
                          </a:rPr>
                          <m:t>±</m:t>
                        </m:r>
                      </m:sup>
                    </m:sSubSup>
                    <m:r>
                      <a:rPr lang="en-US" b="0" i="1" smtClean="0">
                        <a:solidFill>
                          <a:srgbClr val="C00000"/>
                        </a:solidFill>
                        <a:latin typeface="Cambria Math" charset="0"/>
                      </a:rPr>
                      <m:t>=</m:t>
                    </m:r>
                    <m:f>
                      <m:fPr>
                        <m:ctrlPr>
                          <a:rPr lang="bg-BG" b="0" i="1" smtClean="0">
                            <a:solidFill>
                              <a:srgbClr val="C00000"/>
                            </a:solidFill>
                            <a:latin typeface="Cambria Math" panose="02040503050406030204" pitchFamily="18" charset="0"/>
                          </a:rPr>
                        </m:ctrlPr>
                      </m:fPr>
                      <m:num>
                        <m:sSubSup>
                          <m:sSubSupPr>
                            <m:ctrlPr>
                              <a:rPr lang="en-US" b="0" i="1" smtClean="0">
                                <a:solidFill>
                                  <a:srgbClr val="C00000"/>
                                </a:solidFill>
                                <a:latin typeface="Cambria Math" panose="02040503050406030204" pitchFamily="18" charset="0"/>
                              </a:rPr>
                            </m:ctrlPr>
                          </m:sSubSupPr>
                          <m:e>
                            <m:r>
                              <a:rPr lang="en-US" b="0" i="1" smtClean="0">
                                <a:solidFill>
                                  <a:srgbClr val="C00000"/>
                                </a:solidFill>
                                <a:latin typeface="Cambria Math" charset="0"/>
                              </a:rPr>
                              <m:t>𝑏</m:t>
                            </m:r>
                          </m:e>
                          <m:sub>
                            <m:r>
                              <a:rPr lang="en-US" b="0" i="1" smtClean="0">
                                <a:solidFill>
                                  <a:srgbClr val="C00000"/>
                                </a:solidFill>
                                <a:latin typeface="Cambria Math" charset="0"/>
                              </a:rPr>
                              <m:t>𝜇</m:t>
                            </m:r>
                          </m:sub>
                          <m:sup>
                            <m:r>
                              <a:rPr lang="en-US" b="0" i="1" smtClean="0">
                                <a:solidFill>
                                  <a:srgbClr val="C00000"/>
                                </a:solidFill>
                                <a:latin typeface="Cambria Math" charset="0"/>
                              </a:rPr>
                              <m:t>1</m:t>
                            </m:r>
                          </m:sup>
                        </m:sSubSup>
                        <m:r>
                          <a:rPr lang="en-US" b="0" i="1" smtClean="0">
                            <a:solidFill>
                              <a:srgbClr val="C00000"/>
                            </a:solidFill>
                            <a:latin typeface="Cambria Math" charset="0"/>
                          </a:rPr>
                          <m:t>∓</m:t>
                        </m:r>
                        <m:r>
                          <a:rPr lang="en-US" b="0" i="1" smtClean="0">
                            <a:solidFill>
                              <a:srgbClr val="C00000"/>
                            </a:solidFill>
                            <a:latin typeface="Cambria Math" charset="0"/>
                          </a:rPr>
                          <m:t>𝑖</m:t>
                        </m:r>
                        <m:sSubSup>
                          <m:sSubSupPr>
                            <m:ctrlPr>
                              <a:rPr lang="en-US" b="0" i="1" smtClean="0">
                                <a:solidFill>
                                  <a:srgbClr val="C00000"/>
                                </a:solidFill>
                                <a:latin typeface="Cambria Math" panose="02040503050406030204" pitchFamily="18" charset="0"/>
                              </a:rPr>
                            </m:ctrlPr>
                          </m:sSubSupPr>
                          <m:e>
                            <m:r>
                              <a:rPr lang="en-US" b="0" i="1" smtClean="0">
                                <a:solidFill>
                                  <a:srgbClr val="C00000"/>
                                </a:solidFill>
                                <a:latin typeface="Cambria Math" charset="0"/>
                              </a:rPr>
                              <m:t>𝑏</m:t>
                            </m:r>
                          </m:e>
                          <m:sub>
                            <m:r>
                              <a:rPr lang="en-US" b="0" i="1" smtClean="0">
                                <a:solidFill>
                                  <a:srgbClr val="C00000"/>
                                </a:solidFill>
                                <a:latin typeface="Cambria Math" charset="0"/>
                              </a:rPr>
                              <m:t>𝜇</m:t>
                            </m:r>
                          </m:sub>
                          <m:sup>
                            <m:r>
                              <a:rPr lang="en-US" b="0" i="1" smtClean="0">
                                <a:solidFill>
                                  <a:srgbClr val="C00000"/>
                                </a:solidFill>
                                <a:latin typeface="Cambria Math" charset="0"/>
                              </a:rPr>
                              <m:t>2</m:t>
                            </m:r>
                          </m:sup>
                        </m:sSubSup>
                      </m:num>
                      <m:den>
                        <m:rad>
                          <m:radPr>
                            <m:degHide m:val="on"/>
                            <m:ctrlPr>
                              <a:rPr lang="en-US" b="0" i="1" smtClean="0">
                                <a:solidFill>
                                  <a:srgbClr val="C00000"/>
                                </a:solidFill>
                                <a:latin typeface="Cambria Math" panose="02040503050406030204" pitchFamily="18" charset="0"/>
                              </a:rPr>
                            </m:ctrlPr>
                          </m:radPr>
                          <m:deg/>
                          <m:e>
                            <m:r>
                              <a:rPr lang="en-US" b="0" i="1" smtClean="0">
                                <a:solidFill>
                                  <a:srgbClr val="C00000"/>
                                </a:solidFill>
                                <a:latin typeface="Cambria Math" charset="0"/>
                              </a:rPr>
                              <m:t>2</m:t>
                            </m:r>
                          </m:e>
                        </m:rad>
                      </m:den>
                    </m:f>
                  </m:oMath>
                </a14:m>
                <a:r>
                  <a:rPr lang="en-US" dirty="0"/>
                  <a:t> leads to the charged current: </a:t>
                </a:r>
              </a:p>
              <a:p>
                <a:pPr marL="0" indent="0">
                  <a:buNone/>
                </a:pPr>
                <a:r>
                  <a:rPr lang="en-US" b="0" dirty="0">
                    <a:ea typeface="Cambria Math" charset="0"/>
                    <a:cs typeface="Cambria Math" charset="0"/>
                  </a:rPr>
                  <a:t>    </a:t>
                </a:r>
                <a14:m>
                  <m:oMath xmlns:m="http://schemas.openxmlformats.org/officeDocument/2006/math">
                    <m:r>
                      <a:rPr lang="en-US" b="0" i="1" smtClean="0">
                        <a:solidFill>
                          <a:srgbClr val="C00000"/>
                        </a:solidFill>
                        <a:latin typeface="Cambria Math" charset="0"/>
                        <a:ea typeface="Cambria Math" charset="0"/>
                        <a:cs typeface="Cambria Math" charset="0"/>
                      </a:rPr>
                      <m:t>ℒ</m:t>
                    </m:r>
                    <m:r>
                      <a:rPr lang="en-US" b="0" i="1" smtClean="0">
                        <a:solidFill>
                          <a:srgbClr val="C00000"/>
                        </a:solidFill>
                        <a:latin typeface="Cambria Math" charset="0"/>
                        <a:ea typeface="Cambria Math" charset="0"/>
                        <a:cs typeface="Cambria Math" charset="0"/>
                      </a:rPr>
                      <m:t>=−</m:t>
                    </m:r>
                    <m:sSubSup>
                      <m:sSubSupPr>
                        <m:ctrlPr>
                          <a:rPr lang="en-US" b="0" i="1" smtClean="0">
                            <a:solidFill>
                              <a:srgbClr val="C00000"/>
                            </a:solidFill>
                            <a:latin typeface="Cambria Math" panose="02040503050406030204" pitchFamily="18" charset="0"/>
                            <a:ea typeface="Cambria Math" charset="0"/>
                            <a:cs typeface="Cambria Math" charset="0"/>
                          </a:rPr>
                        </m:ctrlPr>
                      </m:sSubSupPr>
                      <m:e>
                        <m:r>
                          <a:rPr lang="en-US" b="0" i="1" smtClean="0">
                            <a:solidFill>
                              <a:srgbClr val="C00000"/>
                            </a:solidFill>
                            <a:latin typeface="Cambria Math" charset="0"/>
                            <a:ea typeface="Cambria Math" charset="0"/>
                            <a:cs typeface="Cambria Math" charset="0"/>
                          </a:rPr>
                          <m:t>𝑊</m:t>
                        </m:r>
                      </m:e>
                      <m:sub>
                        <m:r>
                          <a:rPr lang="en-US" b="0" i="1" smtClean="0">
                            <a:solidFill>
                              <a:srgbClr val="C00000"/>
                            </a:solidFill>
                            <a:latin typeface="Cambria Math" charset="0"/>
                            <a:ea typeface="Cambria Math" charset="0"/>
                            <a:cs typeface="Cambria Math" charset="0"/>
                          </a:rPr>
                          <m:t>𝜇</m:t>
                        </m:r>
                      </m:sub>
                      <m:sup>
                        <m:r>
                          <a:rPr lang="en-US" b="0" i="1" smtClean="0">
                            <a:solidFill>
                              <a:srgbClr val="C00000"/>
                            </a:solidFill>
                            <a:latin typeface="Cambria Math" charset="0"/>
                            <a:ea typeface="Cambria Math" charset="0"/>
                            <a:cs typeface="Cambria Math" charset="0"/>
                          </a:rPr>
                          <m:t>+</m:t>
                        </m:r>
                      </m:sup>
                    </m:sSubSup>
                    <m:sSup>
                      <m:sSupPr>
                        <m:ctrlPr>
                          <a:rPr lang="en-US" b="0" i="1" smtClean="0">
                            <a:solidFill>
                              <a:srgbClr val="C00000"/>
                            </a:solidFill>
                            <a:latin typeface="Cambria Math" panose="02040503050406030204" pitchFamily="18" charset="0"/>
                            <a:ea typeface="Cambria Math" charset="0"/>
                            <a:cs typeface="Cambria Math" charset="0"/>
                          </a:rPr>
                        </m:ctrlPr>
                      </m:sSupPr>
                      <m:e>
                        <m:r>
                          <a:rPr lang="en-US" b="0" i="1" smtClean="0">
                            <a:solidFill>
                              <a:srgbClr val="C00000"/>
                            </a:solidFill>
                            <a:latin typeface="Cambria Math" charset="0"/>
                            <a:ea typeface="Cambria Math" charset="0"/>
                            <a:cs typeface="Cambria Math" charset="0"/>
                          </a:rPr>
                          <m:t>𝐽</m:t>
                        </m:r>
                      </m:e>
                      <m:sup>
                        <m:sSup>
                          <m:sSupPr>
                            <m:ctrlPr>
                              <a:rPr lang="en-US" b="0" i="1" smtClean="0">
                                <a:solidFill>
                                  <a:srgbClr val="C00000"/>
                                </a:solidFill>
                                <a:latin typeface="Cambria Math" panose="02040503050406030204" pitchFamily="18" charset="0"/>
                                <a:ea typeface="Cambria Math" charset="0"/>
                                <a:cs typeface="Cambria Math" charset="0"/>
                              </a:rPr>
                            </m:ctrlPr>
                          </m:sSupPr>
                          <m:e>
                            <m:r>
                              <a:rPr lang="en-US" b="0" i="1" smtClean="0">
                                <a:solidFill>
                                  <a:srgbClr val="C00000"/>
                                </a:solidFill>
                                <a:latin typeface="Cambria Math" charset="0"/>
                                <a:ea typeface="Cambria Math" charset="0"/>
                                <a:cs typeface="Cambria Math" charset="0"/>
                              </a:rPr>
                              <m:t>𝜇</m:t>
                            </m:r>
                          </m:e>
                          <m:sup>
                            <m:r>
                              <a:rPr lang="en-US" b="0" i="1" smtClean="0">
                                <a:solidFill>
                                  <a:srgbClr val="C00000"/>
                                </a:solidFill>
                                <a:latin typeface="Cambria Math" charset="0"/>
                                <a:ea typeface="Cambria Math" charset="0"/>
                                <a:cs typeface="Cambria Math" charset="0"/>
                              </a:rPr>
                              <m:t>+</m:t>
                            </m:r>
                          </m:sup>
                        </m:sSup>
                      </m:sup>
                    </m:sSup>
                    <m:r>
                      <a:rPr lang="en-US" b="0" i="1" smtClean="0">
                        <a:solidFill>
                          <a:srgbClr val="C00000"/>
                        </a:solidFill>
                        <a:latin typeface="Cambria Math" charset="0"/>
                        <a:ea typeface="Cambria Math" charset="0"/>
                        <a:cs typeface="Cambria Math" charset="0"/>
                      </a:rPr>
                      <m:t>−</m:t>
                    </m:r>
                    <m:sSubSup>
                      <m:sSubSupPr>
                        <m:ctrlPr>
                          <a:rPr lang="en-US" b="0" i="1" smtClean="0">
                            <a:solidFill>
                              <a:srgbClr val="C00000"/>
                            </a:solidFill>
                            <a:latin typeface="Cambria Math" panose="02040503050406030204" pitchFamily="18" charset="0"/>
                            <a:ea typeface="Cambria Math" charset="0"/>
                            <a:cs typeface="Cambria Math" charset="0"/>
                          </a:rPr>
                        </m:ctrlPr>
                      </m:sSubSupPr>
                      <m:e>
                        <m:r>
                          <a:rPr lang="en-US" b="0" i="1" smtClean="0">
                            <a:solidFill>
                              <a:srgbClr val="C00000"/>
                            </a:solidFill>
                            <a:latin typeface="Cambria Math" charset="0"/>
                            <a:ea typeface="Cambria Math" charset="0"/>
                            <a:cs typeface="Cambria Math" charset="0"/>
                          </a:rPr>
                          <m:t>𝑊</m:t>
                        </m:r>
                      </m:e>
                      <m:sub>
                        <m:r>
                          <a:rPr lang="en-US" b="0" i="1" smtClean="0">
                            <a:solidFill>
                              <a:srgbClr val="C00000"/>
                            </a:solidFill>
                            <a:latin typeface="Cambria Math" charset="0"/>
                            <a:ea typeface="Cambria Math" charset="0"/>
                            <a:cs typeface="Cambria Math" charset="0"/>
                          </a:rPr>
                          <m:t>𝜇</m:t>
                        </m:r>
                      </m:sub>
                      <m:sup>
                        <m:r>
                          <a:rPr lang="en-US" b="0" i="1" smtClean="0">
                            <a:solidFill>
                              <a:srgbClr val="C00000"/>
                            </a:solidFill>
                            <a:latin typeface="Cambria Math" charset="0"/>
                            <a:ea typeface="Cambria Math" charset="0"/>
                            <a:cs typeface="Cambria Math" charset="0"/>
                          </a:rPr>
                          <m:t>−</m:t>
                        </m:r>
                      </m:sup>
                    </m:sSubSup>
                    <m:sSup>
                      <m:sSupPr>
                        <m:ctrlPr>
                          <a:rPr lang="en-US" b="0" i="1" smtClean="0">
                            <a:solidFill>
                              <a:srgbClr val="C00000"/>
                            </a:solidFill>
                            <a:latin typeface="Cambria Math" panose="02040503050406030204" pitchFamily="18" charset="0"/>
                            <a:ea typeface="Cambria Math" charset="0"/>
                            <a:cs typeface="Cambria Math" charset="0"/>
                          </a:rPr>
                        </m:ctrlPr>
                      </m:sSupPr>
                      <m:e>
                        <m:sSup>
                          <m:sSupPr>
                            <m:ctrlPr>
                              <a:rPr lang="en-US" b="0" i="1" smtClean="0">
                                <a:solidFill>
                                  <a:srgbClr val="C00000"/>
                                </a:solidFill>
                                <a:latin typeface="Cambria Math" panose="02040503050406030204" pitchFamily="18" charset="0"/>
                                <a:ea typeface="Cambria Math" charset="0"/>
                                <a:cs typeface="Cambria Math" charset="0"/>
                              </a:rPr>
                            </m:ctrlPr>
                          </m:sSupPr>
                          <m:e>
                            <m:r>
                              <a:rPr lang="en-US" b="0" i="1" smtClean="0">
                                <a:solidFill>
                                  <a:srgbClr val="C00000"/>
                                </a:solidFill>
                                <a:latin typeface="Cambria Math" charset="0"/>
                                <a:ea typeface="Cambria Math" charset="0"/>
                                <a:cs typeface="Cambria Math" charset="0"/>
                              </a:rPr>
                              <m:t>𝐽</m:t>
                            </m:r>
                          </m:e>
                          <m:sup>
                            <m:r>
                              <a:rPr lang="en-US" b="0" i="1" smtClean="0">
                                <a:solidFill>
                                  <a:srgbClr val="C00000"/>
                                </a:solidFill>
                                <a:latin typeface="Cambria Math" charset="0"/>
                                <a:ea typeface="Cambria Math" charset="0"/>
                                <a:cs typeface="Cambria Math" charset="0"/>
                              </a:rPr>
                              <m:t>𝜇</m:t>
                            </m:r>
                          </m:sup>
                        </m:sSup>
                      </m:e>
                      <m:sup>
                        <m:r>
                          <a:rPr lang="en-US" b="0" i="1" smtClean="0">
                            <a:solidFill>
                              <a:srgbClr val="C00000"/>
                            </a:solidFill>
                            <a:latin typeface="Cambria Math" charset="0"/>
                            <a:ea typeface="Cambria Math" charset="0"/>
                            <a:cs typeface="Cambria Math" charset="0"/>
                          </a:rPr>
                          <m:t>−</m:t>
                        </m:r>
                      </m:sup>
                    </m:sSup>
                  </m:oMath>
                </a14:m>
                <a:r>
                  <a:rPr lang="en-US" dirty="0"/>
                  <a:t> with </a:t>
                </a:r>
                <a14:m>
                  <m:oMath xmlns:m="http://schemas.openxmlformats.org/officeDocument/2006/math">
                    <m:sSup>
                      <m:sSupPr>
                        <m:ctrlPr>
                          <a:rPr lang="en-US" b="0" i="1" smtClean="0">
                            <a:solidFill>
                              <a:srgbClr val="C00000"/>
                            </a:solidFill>
                            <a:latin typeface="Cambria Math" panose="02040503050406030204" pitchFamily="18" charset="0"/>
                          </a:rPr>
                        </m:ctrlPr>
                      </m:sSupPr>
                      <m:e>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charset="0"/>
                              </a:rPr>
                              <m:t>𝐽</m:t>
                            </m:r>
                          </m:e>
                          <m:sup>
                            <m:r>
                              <a:rPr lang="en-US" b="0" i="1" smtClean="0">
                                <a:solidFill>
                                  <a:srgbClr val="C00000"/>
                                </a:solidFill>
                                <a:latin typeface="Cambria Math" charset="0"/>
                              </a:rPr>
                              <m:t>𝜇</m:t>
                            </m:r>
                          </m:sup>
                        </m:sSup>
                      </m:e>
                      <m:sup>
                        <m:r>
                          <a:rPr lang="en-US" b="0" i="1" smtClean="0">
                            <a:solidFill>
                              <a:srgbClr val="C00000"/>
                            </a:solidFill>
                            <a:latin typeface="Cambria Math" charset="0"/>
                          </a:rPr>
                          <m:t>+</m:t>
                        </m:r>
                      </m:sup>
                    </m:sSup>
                    <m:r>
                      <a:rPr lang="en-US" b="0" i="1" smtClean="0">
                        <a:solidFill>
                          <a:srgbClr val="C00000"/>
                        </a:solidFill>
                        <a:latin typeface="Cambria Math" charset="0"/>
                      </a:rPr>
                      <m:t>=</m:t>
                    </m:r>
                  </m:oMath>
                </a14:m>
                <a:r>
                  <a:rPr lang="en-US" dirty="0">
                    <a:solidFill>
                      <a:srgbClr val="C00000"/>
                    </a:solidFill>
                  </a:rPr>
                  <a:t> </a:t>
                </a:r>
                <a14:m>
                  <m:oMath xmlns:m="http://schemas.openxmlformats.org/officeDocument/2006/math">
                    <m:f>
                      <m:fPr>
                        <m:ctrlPr>
                          <a:rPr lang="bg-BG" i="1">
                            <a:solidFill>
                              <a:srgbClr val="C00000"/>
                            </a:solidFill>
                            <a:latin typeface="Cambria Math" panose="02040503050406030204" pitchFamily="18" charset="0"/>
                            <a:ea typeface="Cambria Math" charset="0"/>
                            <a:cs typeface="Cambria Math" charset="0"/>
                          </a:rPr>
                        </m:ctrlPr>
                      </m:fPr>
                      <m:num>
                        <m:r>
                          <a:rPr lang="en-US" i="1">
                            <a:solidFill>
                              <a:srgbClr val="C00000"/>
                            </a:solidFill>
                            <a:latin typeface="Cambria Math" charset="0"/>
                            <a:ea typeface="Cambria Math" charset="0"/>
                            <a:cs typeface="Cambria Math" charset="0"/>
                          </a:rPr>
                          <m:t>𝑔</m:t>
                        </m:r>
                      </m:num>
                      <m:den>
                        <m:rad>
                          <m:radPr>
                            <m:degHide m:val="on"/>
                            <m:ctrlPr>
                              <a:rPr lang="en-US" b="0" i="1" smtClean="0">
                                <a:solidFill>
                                  <a:srgbClr val="C00000"/>
                                </a:solidFill>
                                <a:latin typeface="Cambria Math" panose="02040503050406030204" pitchFamily="18" charset="0"/>
                                <a:ea typeface="Cambria Math" charset="0"/>
                                <a:cs typeface="Cambria Math" charset="0"/>
                              </a:rPr>
                            </m:ctrlPr>
                          </m:radPr>
                          <m:deg/>
                          <m:e>
                            <m:r>
                              <a:rPr lang="en-US" i="1">
                                <a:solidFill>
                                  <a:srgbClr val="C00000"/>
                                </a:solidFill>
                                <a:latin typeface="Cambria Math" charset="0"/>
                                <a:ea typeface="Cambria Math" charset="0"/>
                                <a:cs typeface="Cambria Math" charset="0"/>
                              </a:rPr>
                              <m:t>2</m:t>
                            </m:r>
                          </m:e>
                        </m:rad>
                      </m:den>
                    </m:f>
                    <m:acc>
                      <m:accPr>
                        <m:chr m:val="̅"/>
                        <m:ctrlPr>
                          <a:rPr lang="en-US" i="1">
                            <a:solidFill>
                              <a:srgbClr val="C00000"/>
                            </a:solidFill>
                            <a:latin typeface="Cambria Math" panose="02040503050406030204" pitchFamily="18" charset="0"/>
                          </a:rPr>
                        </m:ctrlPr>
                      </m:accPr>
                      <m:e>
                        <m:r>
                          <m:rPr>
                            <m:sty m:val="p"/>
                          </m:rPr>
                          <a:rPr lang="en-US">
                            <a:solidFill>
                              <a:srgbClr val="C00000"/>
                            </a:solidFill>
                            <a:latin typeface="Cambria Math" charset="0"/>
                          </a:rPr>
                          <m:t>Ψ</m:t>
                        </m:r>
                      </m:e>
                    </m:acc>
                    <m:sSub>
                      <m:sSubPr>
                        <m:ctrlPr>
                          <a:rPr lang="en-US" i="1" dirty="0">
                            <a:solidFill>
                              <a:srgbClr val="C00000"/>
                            </a:solidFill>
                            <a:latin typeface="Cambria Math" panose="02040503050406030204" pitchFamily="18" charset="0"/>
                          </a:rPr>
                        </m:ctrlPr>
                      </m:sSubPr>
                      <m:e>
                        <m:r>
                          <a:rPr lang="en-US" i="1" dirty="0">
                            <a:solidFill>
                              <a:srgbClr val="C00000"/>
                            </a:solidFill>
                            <a:latin typeface="Cambria Math" charset="0"/>
                          </a:rPr>
                          <m:t>𝛾</m:t>
                        </m:r>
                      </m:e>
                      <m:sub>
                        <m:r>
                          <a:rPr lang="en-US" i="1" dirty="0">
                            <a:solidFill>
                              <a:srgbClr val="C00000"/>
                            </a:solidFill>
                            <a:latin typeface="Cambria Math" charset="0"/>
                          </a:rPr>
                          <m:t>𝜇</m:t>
                        </m:r>
                      </m:sub>
                    </m:sSub>
                    <m:sSup>
                      <m:sSupPr>
                        <m:ctrlPr>
                          <a:rPr lang="en-US" i="1" dirty="0">
                            <a:solidFill>
                              <a:srgbClr val="C00000"/>
                            </a:solidFill>
                            <a:latin typeface="Cambria Math" panose="02040503050406030204" pitchFamily="18" charset="0"/>
                          </a:rPr>
                        </m:ctrlPr>
                      </m:sSupPr>
                      <m:e>
                        <m:r>
                          <a:rPr lang="en-US" i="1" dirty="0">
                            <a:solidFill>
                              <a:srgbClr val="C00000"/>
                            </a:solidFill>
                            <a:latin typeface="Cambria Math" charset="0"/>
                          </a:rPr>
                          <m:t>𝜏</m:t>
                        </m:r>
                      </m:e>
                      <m:sup>
                        <m:r>
                          <a:rPr lang="en-US" b="0" i="1" dirty="0" smtClean="0">
                            <a:solidFill>
                              <a:srgbClr val="C00000"/>
                            </a:solidFill>
                            <a:latin typeface="Cambria Math" charset="0"/>
                          </a:rPr>
                          <m:t>+</m:t>
                        </m:r>
                      </m:sup>
                    </m:sSup>
                    <m:r>
                      <m:rPr>
                        <m:sty m:val="p"/>
                      </m:rPr>
                      <a:rPr lang="en-US" dirty="0">
                        <a:solidFill>
                          <a:srgbClr val="C00000"/>
                        </a:solidFill>
                        <a:latin typeface="Cambria Math" charset="0"/>
                      </a:rPr>
                      <m:t>Ψ</m:t>
                    </m:r>
                    <m:r>
                      <a:rPr lang="en-US" i="1" dirty="0">
                        <a:solidFill>
                          <a:srgbClr val="C00000"/>
                        </a:solidFill>
                        <a:latin typeface="Cambria Math" charset="0"/>
                      </a:rPr>
                      <m:t> </m:t>
                    </m:r>
                  </m:oMath>
                </a14:m>
                <a:r>
                  <a:rPr lang="en-US" dirty="0"/>
                  <a:t>and </a:t>
                </a:r>
                <a14:m>
                  <m:oMath xmlns:m="http://schemas.openxmlformats.org/officeDocument/2006/math">
                    <m:sSup>
                      <m:sSupPr>
                        <m:ctrlPr>
                          <a:rPr lang="en-US" i="1" smtClean="0">
                            <a:solidFill>
                              <a:srgbClr val="C00000"/>
                            </a:solidFill>
                            <a:latin typeface="Cambria Math" panose="02040503050406030204" pitchFamily="18" charset="0"/>
                          </a:rPr>
                        </m:ctrlPr>
                      </m:sSupPr>
                      <m:e>
                        <m:sSup>
                          <m:sSupPr>
                            <m:ctrlPr>
                              <a:rPr lang="en-US" i="1">
                                <a:solidFill>
                                  <a:srgbClr val="C00000"/>
                                </a:solidFill>
                                <a:latin typeface="Cambria Math" panose="02040503050406030204" pitchFamily="18" charset="0"/>
                              </a:rPr>
                            </m:ctrlPr>
                          </m:sSupPr>
                          <m:e>
                            <m:r>
                              <a:rPr lang="en-US" i="1">
                                <a:solidFill>
                                  <a:srgbClr val="C00000"/>
                                </a:solidFill>
                                <a:latin typeface="Cambria Math" charset="0"/>
                              </a:rPr>
                              <m:t>𝐽</m:t>
                            </m:r>
                          </m:e>
                          <m:sup>
                            <m:r>
                              <a:rPr lang="en-US" i="1">
                                <a:solidFill>
                                  <a:srgbClr val="C00000"/>
                                </a:solidFill>
                                <a:latin typeface="Cambria Math" charset="0"/>
                              </a:rPr>
                              <m:t>𝜇</m:t>
                            </m:r>
                          </m:sup>
                        </m:sSup>
                      </m:e>
                      <m:sup>
                        <m:r>
                          <a:rPr lang="en-US" b="0" i="1" smtClean="0">
                            <a:solidFill>
                              <a:srgbClr val="C00000"/>
                            </a:solidFill>
                            <a:latin typeface="Cambria Math" charset="0"/>
                          </a:rPr>
                          <m:t>−</m:t>
                        </m:r>
                      </m:sup>
                    </m:sSup>
                    <m:r>
                      <a:rPr lang="en-US" i="1">
                        <a:solidFill>
                          <a:srgbClr val="C00000"/>
                        </a:solidFill>
                        <a:latin typeface="Cambria Math" charset="0"/>
                      </a:rPr>
                      <m:t>=</m:t>
                    </m:r>
                  </m:oMath>
                </a14:m>
                <a:r>
                  <a:rPr lang="en-US" dirty="0">
                    <a:solidFill>
                      <a:srgbClr val="C00000"/>
                    </a:solidFill>
                  </a:rPr>
                  <a:t> </a:t>
                </a:r>
                <a14:m>
                  <m:oMath xmlns:m="http://schemas.openxmlformats.org/officeDocument/2006/math">
                    <m:f>
                      <m:fPr>
                        <m:ctrlPr>
                          <a:rPr lang="bg-BG" i="1">
                            <a:solidFill>
                              <a:srgbClr val="C00000"/>
                            </a:solidFill>
                            <a:latin typeface="Cambria Math" panose="02040503050406030204" pitchFamily="18" charset="0"/>
                            <a:ea typeface="Cambria Math" charset="0"/>
                            <a:cs typeface="Cambria Math" charset="0"/>
                          </a:rPr>
                        </m:ctrlPr>
                      </m:fPr>
                      <m:num>
                        <m:r>
                          <a:rPr lang="en-US" i="1">
                            <a:solidFill>
                              <a:srgbClr val="C00000"/>
                            </a:solidFill>
                            <a:latin typeface="Cambria Math" charset="0"/>
                            <a:ea typeface="Cambria Math" charset="0"/>
                            <a:cs typeface="Cambria Math" charset="0"/>
                          </a:rPr>
                          <m:t>𝑔</m:t>
                        </m:r>
                      </m:num>
                      <m:den>
                        <m:rad>
                          <m:radPr>
                            <m:degHide m:val="on"/>
                            <m:ctrlPr>
                              <a:rPr lang="en-US" b="0" i="1" smtClean="0">
                                <a:solidFill>
                                  <a:srgbClr val="C00000"/>
                                </a:solidFill>
                                <a:latin typeface="Cambria Math" panose="02040503050406030204" pitchFamily="18" charset="0"/>
                                <a:ea typeface="Cambria Math" charset="0"/>
                                <a:cs typeface="Cambria Math" charset="0"/>
                              </a:rPr>
                            </m:ctrlPr>
                          </m:radPr>
                          <m:deg/>
                          <m:e>
                            <m:r>
                              <a:rPr lang="en-US" i="1">
                                <a:solidFill>
                                  <a:srgbClr val="C00000"/>
                                </a:solidFill>
                                <a:latin typeface="Cambria Math" charset="0"/>
                                <a:ea typeface="Cambria Math" charset="0"/>
                                <a:cs typeface="Cambria Math" charset="0"/>
                              </a:rPr>
                              <m:t>2</m:t>
                            </m:r>
                          </m:e>
                        </m:rad>
                      </m:den>
                    </m:f>
                    <m:acc>
                      <m:accPr>
                        <m:chr m:val="̅"/>
                        <m:ctrlPr>
                          <a:rPr lang="en-US" i="1">
                            <a:solidFill>
                              <a:srgbClr val="C00000"/>
                            </a:solidFill>
                            <a:latin typeface="Cambria Math" panose="02040503050406030204" pitchFamily="18" charset="0"/>
                          </a:rPr>
                        </m:ctrlPr>
                      </m:accPr>
                      <m:e>
                        <m:r>
                          <m:rPr>
                            <m:sty m:val="p"/>
                          </m:rPr>
                          <a:rPr lang="en-US">
                            <a:solidFill>
                              <a:srgbClr val="C00000"/>
                            </a:solidFill>
                            <a:latin typeface="Cambria Math" charset="0"/>
                          </a:rPr>
                          <m:t>Ψ</m:t>
                        </m:r>
                      </m:e>
                    </m:acc>
                    <m:sSub>
                      <m:sSubPr>
                        <m:ctrlPr>
                          <a:rPr lang="en-US" i="1" dirty="0">
                            <a:solidFill>
                              <a:srgbClr val="C00000"/>
                            </a:solidFill>
                            <a:latin typeface="Cambria Math" panose="02040503050406030204" pitchFamily="18" charset="0"/>
                          </a:rPr>
                        </m:ctrlPr>
                      </m:sSubPr>
                      <m:e>
                        <m:r>
                          <a:rPr lang="en-US" i="1" dirty="0">
                            <a:solidFill>
                              <a:srgbClr val="C00000"/>
                            </a:solidFill>
                            <a:latin typeface="Cambria Math" charset="0"/>
                          </a:rPr>
                          <m:t>𝛾</m:t>
                        </m:r>
                      </m:e>
                      <m:sub>
                        <m:r>
                          <a:rPr lang="en-US" i="1" dirty="0">
                            <a:solidFill>
                              <a:srgbClr val="C00000"/>
                            </a:solidFill>
                            <a:latin typeface="Cambria Math" charset="0"/>
                          </a:rPr>
                          <m:t>𝜇</m:t>
                        </m:r>
                      </m:sub>
                    </m:sSub>
                    <m:sSup>
                      <m:sSupPr>
                        <m:ctrlPr>
                          <a:rPr lang="en-US" b="0" i="1" dirty="0" smtClean="0">
                            <a:solidFill>
                              <a:srgbClr val="C00000"/>
                            </a:solidFill>
                            <a:latin typeface="Cambria Math" panose="02040503050406030204" pitchFamily="18" charset="0"/>
                          </a:rPr>
                        </m:ctrlPr>
                      </m:sSupPr>
                      <m:e>
                        <m:r>
                          <a:rPr lang="en-US" b="0" i="1" dirty="0" smtClean="0">
                            <a:solidFill>
                              <a:srgbClr val="C00000"/>
                            </a:solidFill>
                            <a:latin typeface="Cambria Math" charset="0"/>
                          </a:rPr>
                          <m:t>𝜏</m:t>
                        </m:r>
                      </m:e>
                      <m:sup>
                        <m:r>
                          <a:rPr lang="en-US" b="0" i="1" dirty="0" smtClean="0">
                            <a:solidFill>
                              <a:srgbClr val="C00000"/>
                            </a:solidFill>
                            <a:latin typeface="Cambria Math" charset="0"/>
                          </a:rPr>
                          <m:t>−</m:t>
                        </m:r>
                      </m:sup>
                    </m:sSup>
                    <m:r>
                      <m:rPr>
                        <m:sty m:val="p"/>
                      </m:rPr>
                      <a:rPr lang="en-US" dirty="0">
                        <a:solidFill>
                          <a:srgbClr val="C00000"/>
                        </a:solidFill>
                        <a:latin typeface="Cambria Math" charset="0"/>
                      </a:rPr>
                      <m:t>Ψ</m:t>
                    </m:r>
                  </m:oMath>
                </a14:m>
                <a:endParaRPr lang="en-US" dirty="0">
                  <a:solidFill>
                    <a:srgbClr val="C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35244" y="1208867"/>
                <a:ext cx="11307577" cy="5272143"/>
              </a:xfrm>
              <a:blipFill rotWithShape="0">
                <a:blip r:embed="rId2"/>
                <a:stretch>
                  <a:fillRect l="-970"/>
                </a:stretch>
              </a:blipFill>
            </p:spPr>
            <p:txBody>
              <a:bodyPr/>
              <a:lstStyle/>
              <a:p>
                <a:r>
                  <a:rPr lang="en-US">
                    <a:noFill/>
                  </a:rPr>
                  <a:t> </a:t>
                </a:r>
              </a:p>
            </p:txBody>
          </p:sp>
        </mc:Fallback>
      </mc:AlternateContent>
    </p:spTree>
    <p:extLst>
      <p:ext uri="{BB962C8B-B14F-4D97-AF65-F5344CB8AC3E}">
        <p14:creationId xmlns:p14="http://schemas.microsoft.com/office/powerpoint/2010/main" val="18027982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Electroweak unification</a:t>
            </a:r>
          </a:p>
        </p:txBody>
      </p:sp>
      <mc:AlternateContent xmlns:mc="http://schemas.openxmlformats.org/markup-compatibility/2006" xmlns:a14="http://schemas.microsoft.com/office/drawing/2010/main">
        <mc:Choice Requires="a14">
          <p:sp>
            <p:nvSpPr>
              <p:cNvPr id="4" name="Content Placeholder 2"/>
              <p:cNvSpPr txBox="1">
                <a:spLocks/>
              </p:cNvSpPr>
              <p:nvPr/>
            </p:nvSpPr>
            <p:spPr>
              <a:xfrm>
                <a:off x="651812" y="799793"/>
                <a:ext cx="11091009" cy="60100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1"/>
                    </a:solidFill>
                    <a:latin typeface="+mn-lt"/>
                    <a:ea typeface="+mn-ea"/>
                    <a:cs typeface="+mn-cs"/>
                  </a:defRPr>
                </a:lvl1pPr>
                <a:lvl2pPr marL="504000" indent="-228600" algn="l" defTabSz="914400" rtl="0" eaLnBrk="1" latinLnBrk="0" hangingPunct="1">
                  <a:lnSpc>
                    <a:spcPct val="90000"/>
                  </a:lnSpc>
                  <a:spcBef>
                    <a:spcPts val="500"/>
                  </a:spcBef>
                  <a:buFont typeface="Arial"/>
                  <a:buChar char="•"/>
                  <a:defRPr sz="2400" kern="1200" baseline="0">
                    <a:solidFill>
                      <a:srgbClr val="7030A0"/>
                    </a:solidFill>
                    <a:latin typeface="+mn-lt"/>
                    <a:ea typeface="+mn-ea"/>
                    <a:cs typeface="+mn-cs"/>
                  </a:defRPr>
                </a:lvl2pPr>
                <a:lvl3pPr marL="756000" indent="-228600" algn="l" defTabSz="914400" rtl="0" eaLnBrk="1" latinLnBrk="0" hangingPunct="1">
                  <a:lnSpc>
                    <a:spcPct val="90000"/>
                  </a:lnSpc>
                  <a:spcBef>
                    <a:spcPts val="500"/>
                  </a:spcBef>
                  <a:buFont typeface="Arial"/>
                  <a:buChar char="•"/>
                  <a:defRPr sz="2000" kern="1200" baseline="0">
                    <a:solidFill>
                      <a:srgbClr val="C00000"/>
                    </a:solidFill>
                    <a:latin typeface="+mn-lt"/>
                    <a:ea typeface="+mn-ea"/>
                    <a:cs typeface="+mn-cs"/>
                  </a:defRPr>
                </a:lvl3pPr>
                <a:lvl4pPr marL="1008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4pPr>
                <a:lvl5pPr marL="1260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600" dirty="0"/>
                  <a:t>A strange phenomenon for the neutral current</a:t>
                </a:r>
              </a:p>
              <a:p>
                <a:pPr lvl="1"/>
                <a:r>
                  <a:rPr lang="en-US" dirty="0"/>
                  <a:t>The </a:t>
                </a:r>
                <a14:m>
                  <m:oMath xmlns:m="http://schemas.openxmlformats.org/officeDocument/2006/math">
                    <m:r>
                      <a:rPr lang="en-US" b="0" i="1" smtClean="0">
                        <a:latin typeface="Cambria Math" charset="0"/>
                      </a:rPr>
                      <m:t>𝑆𝑈</m:t>
                    </m:r>
                    <m:d>
                      <m:dPr>
                        <m:ctrlPr>
                          <a:rPr lang="en-US" b="0" i="1" smtClean="0">
                            <a:latin typeface="Cambria Math" panose="02040503050406030204" pitchFamily="18" charset="0"/>
                          </a:rPr>
                        </m:ctrlPr>
                      </m:dPr>
                      <m:e>
                        <m:r>
                          <a:rPr lang="en-US" b="0" i="1" smtClean="0">
                            <a:latin typeface="Cambria Math" charset="0"/>
                          </a:rPr>
                          <m:t>2</m:t>
                        </m:r>
                      </m:e>
                    </m:d>
                    <m:r>
                      <a:rPr lang="en-US" b="0" i="1" smtClean="0">
                        <a:latin typeface="Cambria Math" charset="0"/>
                      </a:rPr>
                      <m:t> </m:t>
                    </m:r>
                  </m:oMath>
                </a14:m>
                <a:r>
                  <a:rPr lang="en-US" dirty="0"/>
                  <a:t>gauge field </a:t>
                </a:r>
                <a14:m>
                  <m:oMath xmlns:m="http://schemas.openxmlformats.org/officeDocument/2006/math">
                    <m:sSubSup>
                      <m:sSubSupPr>
                        <m:ctrlPr>
                          <a:rPr lang="en-US" i="1" smtClean="0">
                            <a:solidFill>
                              <a:srgbClr val="C00000"/>
                            </a:solidFill>
                            <a:latin typeface="Cambria Math" panose="02040503050406030204" pitchFamily="18" charset="0"/>
                          </a:rPr>
                        </m:ctrlPr>
                      </m:sSubSupPr>
                      <m:e>
                        <m:r>
                          <a:rPr lang="en-US" i="1">
                            <a:solidFill>
                              <a:srgbClr val="C00000"/>
                            </a:solidFill>
                            <a:latin typeface="Cambria Math" charset="0"/>
                          </a:rPr>
                          <m:t>𝑏</m:t>
                        </m:r>
                      </m:e>
                      <m:sub>
                        <m:r>
                          <a:rPr lang="en-US" i="1">
                            <a:solidFill>
                              <a:srgbClr val="C00000"/>
                            </a:solidFill>
                            <a:latin typeface="Cambria Math" charset="0"/>
                          </a:rPr>
                          <m:t>𝜇</m:t>
                        </m:r>
                      </m:sub>
                      <m:sup>
                        <m:r>
                          <a:rPr lang="en-US" i="1">
                            <a:solidFill>
                              <a:srgbClr val="C00000"/>
                            </a:solidFill>
                            <a:latin typeface="Cambria Math" charset="0"/>
                          </a:rPr>
                          <m:t>3</m:t>
                        </m:r>
                      </m:sup>
                    </m:sSubSup>
                    <m:r>
                      <a:rPr lang="en-US" i="1">
                        <a:solidFill>
                          <a:srgbClr val="C00000"/>
                        </a:solidFill>
                        <a:latin typeface="Cambria Math" charset="0"/>
                      </a:rPr>
                      <m:t> </m:t>
                    </m:r>
                  </m:oMath>
                </a14:m>
                <a:r>
                  <a:rPr lang="en-US" dirty="0"/>
                  <a:t>and and the </a:t>
                </a:r>
                <a14:m>
                  <m:oMath xmlns:m="http://schemas.openxmlformats.org/officeDocument/2006/math">
                    <m:r>
                      <a:rPr lang="en-US" i="1">
                        <a:latin typeface="Cambria Math" charset="0"/>
                      </a:rPr>
                      <m:t>𝑈</m:t>
                    </m:r>
                    <m:d>
                      <m:dPr>
                        <m:ctrlPr>
                          <a:rPr lang="en-US" i="1">
                            <a:latin typeface="Cambria Math" panose="02040503050406030204" pitchFamily="18" charset="0"/>
                          </a:rPr>
                        </m:ctrlPr>
                      </m:dPr>
                      <m:e>
                        <m:r>
                          <a:rPr lang="en-US" b="0" i="1" smtClean="0">
                            <a:latin typeface="Cambria Math" charset="0"/>
                          </a:rPr>
                          <m:t>1</m:t>
                        </m:r>
                      </m:e>
                    </m:d>
                    <m:r>
                      <a:rPr lang="en-US" i="1">
                        <a:latin typeface="Cambria Math" charset="0"/>
                      </a:rPr>
                      <m:t> </m:t>
                    </m:r>
                  </m:oMath>
                </a14:m>
                <a:r>
                  <a:rPr lang="en-US" dirty="0"/>
                  <a:t>gauge field </a:t>
                </a:r>
                <a14:m>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charset="0"/>
                          </a:rPr>
                          <m:t>𝐴</m:t>
                        </m:r>
                      </m:e>
                      <m:sub>
                        <m:r>
                          <a:rPr lang="en-US" b="0" i="1" smtClean="0">
                            <a:solidFill>
                              <a:srgbClr val="C00000"/>
                            </a:solidFill>
                            <a:latin typeface="Cambria Math" charset="0"/>
                          </a:rPr>
                          <m:t>𝜇</m:t>
                        </m:r>
                      </m:sub>
                    </m:sSub>
                  </m:oMath>
                </a14:m>
                <a:r>
                  <a:rPr lang="en-US" dirty="0"/>
                  <a:t> are not physical</a:t>
                </a:r>
              </a:p>
              <a:p>
                <a:pPr lvl="1"/>
                <a:r>
                  <a:rPr lang="en-US" dirty="0"/>
                  <a:t>The physical fields are:                                                                    (“</a:t>
                </a:r>
                <a:r>
                  <a:rPr lang="en-US" i="1" dirty="0"/>
                  <a:t>mixing</a:t>
                </a:r>
                <a:r>
                  <a:rPr lang="en-US" dirty="0"/>
                  <a:t>”)</a:t>
                </a:r>
              </a:p>
              <a:p>
                <a:pPr lvl="1"/>
                <a:endParaRPr lang="en-US" dirty="0"/>
              </a:p>
              <a:p>
                <a:pPr lvl="1"/>
                <a:r>
                  <a:rPr lang="en-US" dirty="0"/>
                  <a:t>The electromagnetic and weak interaction are linear combinations of the </a:t>
                </a:r>
                <a14:m>
                  <m:oMath xmlns:m="http://schemas.openxmlformats.org/officeDocument/2006/math">
                    <m:r>
                      <a:rPr lang="en-US" i="1">
                        <a:latin typeface="Cambria Math" charset="0"/>
                      </a:rPr>
                      <m:t>𝑈</m:t>
                    </m:r>
                    <m:d>
                      <m:dPr>
                        <m:ctrlPr>
                          <a:rPr lang="en-US" i="1">
                            <a:latin typeface="Cambria Math" panose="02040503050406030204" pitchFamily="18" charset="0"/>
                          </a:rPr>
                        </m:ctrlPr>
                      </m:dPr>
                      <m:e>
                        <m:r>
                          <a:rPr lang="en-US" i="1">
                            <a:latin typeface="Cambria Math" charset="0"/>
                          </a:rPr>
                          <m:t>1</m:t>
                        </m:r>
                      </m:e>
                    </m:d>
                  </m:oMath>
                </a14:m>
                <a:r>
                  <a:rPr lang="en-US" dirty="0"/>
                  <a:t> and </a:t>
                </a:r>
                <a14:m>
                  <m:oMath xmlns:m="http://schemas.openxmlformats.org/officeDocument/2006/math">
                    <m:r>
                      <a:rPr lang="en-US" i="1">
                        <a:latin typeface="Cambria Math" charset="0"/>
                      </a:rPr>
                      <m:t>𝑆𝑈</m:t>
                    </m:r>
                    <m:d>
                      <m:dPr>
                        <m:ctrlPr>
                          <a:rPr lang="en-US" i="1">
                            <a:latin typeface="Cambria Math" panose="02040503050406030204" pitchFamily="18" charset="0"/>
                          </a:rPr>
                        </m:ctrlPr>
                      </m:dPr>
                      <m:e>
                        <m:r>
                          <a:rPr lang="en-US" i="1">
                            <a:latin typeface="Cambria Math" charset="0"/>
                          </a:rPr>
                          <m:t>2</m:t>
                        </m:r>
                      </m:e>
                    </m:d>
                    <m:r>
                      <a:rPr lang="en-US" i="1">
                        <a:latin typeface="Cambria Math" charset="0"/>
                      </a:rPr>
                      <m:t> </m:t>
                    </m:r>
                  </m:oMath>
                </a14:m>
                <a:r>
                  <a:rPr lang="en-US" dirty="0"/>
                  <a:t>symmetries – why??</a:t>
                </a:r>
              </a:p>
              <a:p>
                <a:pPr lvl="2"/>
                <a:r>
                  <a:rPr lang="en-US" dirty="0">
                    <a:solidFill>
                      <a:schemeClr val="tx1"/>
                    </a:solidFill>
                  </a:rPr>
                  <a:t>We speak of a </a:t>
                </a:r>
                <a:r>
                  <a:rPr lang="en-US" i="1" dirty="0">
                    <a:solidFill>
                      <a:schemeClr val="tx1"/>
                    </a:solidFill>
                  </a:rPr>
                  <a:t>unified electroweak force</a:t>
                </a:r>
              </a:p>
              <a:p>
                <a:pPr lvl="1"/>
                <a:endParaRPr lang="en-US" sz="800" dirty="0"/>
              </a:p>
              <a:p>
                <a:r>
                  <a:rPr lang="en-US" sz="2600" dirty="0"/>
                  <a:t>The </a:t>
                </a:r>
                <a14:m>
                  <m:oMath xmlns:m="http://schemas.openxmlformats.org/officeDocument/2006/math">
                    <m:r>
                      <a:rPr lang="en-US" sz="2600" i="1">
                        <a:latin typeface="Cambria Math" charset="0"/>
                      </a:rPr>
                      <m:t>𝑈</m:t>
                    </m:r>
                    <m:d>
                      <m:dPr>
                        <m:ctrlPr>
                          <a:rPr lang="en-US" sz="2600" i="1">
                            <a:latin typeface="Cambria Math" panose="02040503050406030204" pitchFamily="18" charset="0"/>
                          </a:rPr>
                        </m:ctrlPr>
                      </m:dPr>
                      <m:e>
                        <m:r>
                          <a:rPr lang="en-US" sz="2600" i="1">
                            <a:latin typeface="Cambria Math" charset="0"/>
                          </a:rPr>
                          <m:t>1</m:t>
                        </m:r>
                      </m:e>
                    </m:d>
                  </m:oMath>
                </a14:m>
                <a:r>
                  <a:rPr lang="en-US" sz="2600" dirty="0"/>
                  <a:t> symmetry is related to the quantity ”hypercharge” </a:t>
                </a:r>
                <a14:m>
                  <m:oMath xmlns:m="http://schemas.openxmlformats.org/officeDocument/2006/math">
                    <m:r>
                      <a:rPr lang="en-US" sz="2600" b="0" i="1" smtClean="0">
                        <a:latin typeface="Cambria Math" charset="0"/>
                      </a:rPr>
                      <m:t>𝑌</m:t>
                    </m:r>
                  </m:oMath>
                </a14:m>
                <a:endParaRPr lang="en-US" sz="2600" dirty="0"/>
              </a:p>
              <a:p>
                <a:pPr lvl="1"/>
                <a:r>
                  <a:rPr lang="en-US" dirty="0"/>
                  <a:t>The charge of a particle is given by the relation: </a:t>
                </a:r>
                <a14:m>
                  <m:oMath xmlns:m="http://schemas.openxmlformats.org/officeDocument/2006/math">
                    <m:r>
                      <a:rPr lang="en-US" b="0" i="1" smtClean="0">
                        <a:solidFill>
                          <a:srgbClr val="C00000"/>
                        </a:solidFill>
                        <a:latin typeface="Cambria Math" charset="0"/>
                      </a:rPr>
                      <m:t>𝑄</m:t>
                    </m:r>
                    <m:r>
                      <a:rPr lang="en-US" b="0" i="1" smtClean="0">
                        <a:solidFill>
                          <a:srgbClr val="C00000"/>
                        </a:solidFill>
                        <a:latin typeface="Cambria Math"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charset="0"/>
                          </a:rPr>
                          <m:t>𝑇</m:t>
                        </m:r>
                      </m:e>
                      <m:sub>
                        <m:r>
                          <a:rPr lang="en-US" b="0" i="1" smtClean="0">
                            <a:solidFill>
                              <a:srgbClr val="C00000"/>
                            </a:solidFill>
                            <a:latin typeface="Cambria Math" charset="0"/>
                          </a:rPr>
                          <m:t>3</m:t>
                        </m:r>
                      </m:sub>
                    </m:sSub>
                    <m:r>
                      <a:rPr lang="en-US" b="0" i="1" smtClean="0">
                        <a:solidFill>
                          <a:srgbClr val="C00000"/>
                        </a:solidFill>
                        <a:latin typeface="Cambria Math" charset="0"/>
                      </a:rPr>
                      <m:t>+</m:t>
                    </m:r>
                    <m:f>
                      <m:fPr>
                        <m:ctrlPr>
                          <a:rPr lang="bg-BG" b="0" i="1" smtClean="0">
                            <a:solidFill>
                              <a:srgbClr val="C00000"/>
                            </a:solidFill>
                            <a:latin typeface="Cambria Math" panose="02040503050406030204" pitchFamily="18" charset="0"/>
                          </a:rPr>
                        </m:ctrlPr>
                      </m:fPr>
                      <m:num>
                        <m:r>
                          <a:rPr lang="en-US" b="0" i="1" smtClean="0">
                            <a:solidFill>
                              <a:srgbClr val="C00000"/>
                            </a:solidFill>
                            <a:latin typeface="Cambria Math" charset="0"/>
                          </a:rPr>
                          <m:t>1</m:t>
                        </m:r>
                      </m:num>
                      <m:den>
                        <m:r>
                          <a:rPr lang="en-US" b="0" i="1" smtClean="0">
                            <a:solidFill>
                              <a:srgbClr val="C00000"/>
                            </a:solidFill>
                            <a:latin typeface="Cambria Math" charset="0"/>
                          </a:rPr>
                          <m:t>2</m:t>
                        </m:r>
                      </m:den>
                    </m:f>
                    <m:r>
                      <a:rPr lang="en-US" b="0" i="1" smtClean="0">
                        <a:solidFill>
                          <a:srgbClr val="C00000"/>
                        </a:solidFill>
                        <a:latin typeface="Cambria Math" charset="0"/>
                      </a:rPr>
                      <m:t>𝑌</m:t>
                    </m:r>
                  </m:oMath>
                </a14:m>
                <a:endParaRPr lang="en-US" dirty="0">
                  <a:solidFill>
                    <a:srgbClr val="C00000"/>
                  </a:solidFill>
                </a:endParaRPr>
              </a:p>
              <a:p>
                <a:endParaRPr lang="en-US" sz="800" dirty="0"/>
              </a:p>
              <a:p>
                <a:r>
                  <a:rPr lang="en-US" sz="2600" dirty="0"/>
                  <a:t>The Standard Model of interactions implements the symmetry:</a:t>
                </a:r>
              </a:p>
              <a:p>
                <a:endParaRPr lang="en-US" sz="3000" dirty="0"/>
              </a:p>
              <a:p>
                <a:pPr lvl="1"/>
                <a:r>
                  <a:rPr lang="en-US" sz="2200" u="sng" dirty="0"/>
                  <a:t>Mystery 1: </a:t>
                </a:r>
                <a:r>
                  <a:rPr lang="en-US" sz="2200" dirty="0"/>
                  <a:t>How do gauge bosons and fermions acquire a mass</a:t>
                </a:r>
              </a:p>
              <a:p>
                <a:pPr lvl="1"/>
                <a:r>
                  <a:rPr lang="en-US" sz="2200" u="sng" dirty="0"/>
                  <a:t>Mystery 2: </a:t>
                </a:r>
                <a:r>
                  <a:rPr lang="en-US" sz="2200" dirty="0"/>
                  <a:t>The weak interaction is only </a:t>
                </a:r>
                <a:r>
                  <a:rPr lang="en-US" sz="2200" i="1" dirty="0"/>
                  <a:t>left-handed  </a:t>
                </a:r>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651812" y="799793"/>
                <a:ext cx="11091009" cy="6010081"/>
              </a:xfrm>
              <a:prstGeom prst="rect">
                <a:avLst/>
              </a:prstGeom>
              <a:blipFill>
                <a:blip r:embed="rId3"/>
                <a:stretch>
                  <a:fillRect l="-915" t="-1474"/>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4255585" y="1643914"/>
                <a:ext cx="3699346" cy="745204"/>
              </a:xfrm>
              <a:prstGeom prst="rect">
                <a:avLst/>
              </a:prstGeom>
              <a:noFill/>
            </p:spPr>
            <p:txBody>
              <a:bodyPr wrap="none" lIns="0" tIns="0" rIns="0" bIns="0" rtlCol="0">
                <a:spAutoFit/>
              </a:bodyPr>
              <a:lstStyle/>
              <a:p>
                <a:r>
                  <a:rPr lang="en-US" sz="2200" b="0" dirty="0">
                    <a:solidFill>
                      <a:srgbClr val="C00000"/>
                    </a:solidFill>
                  </a:rPr>
                  <a:t> </a:t>
                </a:r>
                <a14:m>
                  <m:oMath xmlns:m="http://schemas.openxmlformats.org/officeDocument/2006/math">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  </m:t>
                        </m:r>
                        <m:r>
                          <a:rPr lang="en-US" sz="2200" b="0" i="1" smtClean="0">
                            <a:solidFill>
                              <a:srgbClr val="C00000"/>
                            </a:solidFill>
                            <a:latin typeface="Cambria Math" charset="0"/>
                          </a:rPr>
                          <m:t>𝛾</m:t>
                        </m:r>
                      </m:e>
                      <m:sub>
                        <m:r>
                          <a:rPr lang="en-US" sz="2200" b="0" i="1" smtClean="0">
                            <a:solidFill>
                              <a:srgbClr val="C00000"/>
                            </a:solidFill>
                            <a:latin typeface="Cambria Math" charset="0"/>
                          </a:rPr>
                          <m:t>𝜇</m:t>
                        </m:r>
                      </m:sub>
                    </m:sSub>
                    <m:r>
                      <a:rPr lang="en-US" sz="2200" b="0" i="1" smtClean="0">
                        <a:solidFill>
                          <a:srgbClr val="C00000"/>
                        </a:solidFill>
                        <a:latin typeface="Cambria Math" charset="0"/>
                      </a:rPr>
                      <m:t> =   </m:t>
                    </m:r>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𝐴</m:t>
                        </m:r>
                      </m:e>
                      <m:sub>
                        <m:r>
                          <a:rPr lang="en-US" sz="2200" b="0" i="1" smtClean="0">
                            <a:solidFill>
                              <a:srgbClr val="C00000"/>
                            </a:solidFill>
                            <a:latin typeface="Cambria Math" charset="0"/>
                          </a:rPr>
                          <m:t>𝜇</m:t>
                        </m:r>
                      </m:sub>
                    </m:sSub>
                    <m:func>
                      <m:funcPr>
                        <m:ctrlPr>
                          <a:rPr lang="en-US" sz="2200" b="0" i="1" smtClean="0">
                            <a:solidFill>
                              <a:srgbClr val="C00000"/>
                            </a:solidFill>
                            <a:latin typeface="Cambria Math" panose="02040503050406030204" pitchFamily="18" charset="0"/>
                          </a:rPr>
                        </m:ctrlPr>
                      </m:funcPr>
                      <m:fName>
                        <m:r>
                          <m:rPr>
                            <m:sty m:val="p"/>
                          </m:rPr>
                          <a:rPr lang="en-US" sz="2200" b="0" i="0" smtClean="0">
                            <a:solidFill>
                              <a:srgbClr val="C00000"/>
                            </a:solidFill>
                            <a:latin typeface="Cambria Math" charset="0"/>
                          </a:rPr>
                          <m:t>cos</m:t>
                        </m:r>
                      </m:fName>
                      <m:e>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𝜃</m:t>
                            </m:r>
                          </m:e>
                          <m:sub>
                            <m:r>
                              <a:rPr lang="en-US" sz="2200" b="0" i="1" smtClean="0">
                                <a:solidFill>
                                  <a:srgbClr val="C00000"/>
                                </a:solidFill>
                                <a:latin typeface="Cambria Math" charset="0"/>
                              </a:rPr>
                              <m:t>𝑊</m:t>
                            </m:r>
                          </m:sub>
                        </m:sSub>
                        <m:r>
                          <a:rPr lang="en-US" sz="2200" b="0" i="1" smtClean="0">
                            <a:solidFill>
                              <a:srgbClr val="C00000"/>
                            </a:solidFill>
                            <a:latin typeface="Cambria Math" charset="0"/>
                          </a:rPr>
                          <m:t> +</m:t>
                        </m:r>
                        <m:sSubSup>
                          <m:sSubSupPr>
                            <m:ctrlPr>
                              <a:rPr lang="en-US" sz="2200" b="0" i="1" smtClean="0">
                                <a:solidFill>
                                  <a:srgbClr val="C00000"/>
                                </a:solidFill>
                                <a:latin typeface="Cambria Math" panose="02040503050406030204" pitchFamily="18" charset="0"/>
                              </a:rPr>
                            </m:ctrlPr>
                          </m:sSubSupPr>
                          <m:e>
                            <m:r>
                              <a:rPr lang="en-US" sz="2200" b="0" i="1" smtClean="0">
                                <a:solidFill>
                                  <a:srgbClr val="C00000"/>
                                </a:solidFill>
                                <a:latin typeface="Cambria Math" charset="0"/>
                              </a:rPr>
                              <m:t> </m:t>
                            </m:r>
                            <m:r>
                              <a:rPr lang="en-US" sz="2200" b="0" i="1" smtClean="0">
                                <a:solidFill>
                                  <a:srgbClr val="C00000"/>
                                </a:solidFill>
                                <a:latin typeface="Cambria Math" charset="0"/>
                              </a:rPr>
                              <m:t>𝑏</m:t>
                            </m:r>
                          </m:e>
                          <m:sub>
                            <m:r>
                              <a:rPr lang="en-US" sz="2200" b="0" i="1" smtClean="0">
                                <a:solidFill>
                                  <a:srgbClr val="C00000"/>
                                </a:solidFill>
                                <a:latin typeface="Cambria Math" charset="0"/>
                              </a:rPr>
                              <m:t>𝜇</m:t>
                            </m:r>
                          </m:sub>
                          <m:sup>
                            <m:r>
                              <a:rPr lang="en-US" sz="2200" b="0" i="1" smtClean="0">
                                <a:solidFill>
                                  <a:srgbClr val="C00000"/>
                                </a:solidFill>
                                <a:latin typeface="Cambria Math" charset="0"/>
                              </a:rPr>
                              <m:t>3</m:t>
                            </m:r>
                          </m:sup>
                        </m:sSubSup>
                        <m:func>
                          <m:funcPr>
                            <m:ctrlPr>
                              <a:rPr lang="en-US" sz="2200" b="0" i="1" smtClean="0">
                                <a:solidFill>
                                  <a:srgbClr val="C00000"/>
                                </a:solidFill>
                                <a:latin typeface="Cambria Math" panose="02040503050406030204" pitchFamily="18" charset="0"/>
                              </a:rPr>
                            </m:ctrlPr>
                          </m:funcPr>
                          <m:fName>
                            <m:r>
                              <m:rPr>
                                <m:sty m:val="p"/>
                              </m:rPr>
                              <a:rPr lang="en-US" sz="2200" b="0" i="0" smtClean="0">
                                <a:solidFill>
                                  <a:srgbClr val="C00000"/>
                                </a:solidFill>
                                <a:latin typeface="Cambria Math" charset="0"/>
                              </a:rPr>
                              <m:t>sin</m:t>
                            </m:r>
                          </m:fName>
                          <m:e>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𝜃</m:t>
                                </m:r>
                              </m:e>
                              <m:sub>
                                <m:r>
                                  <a:rPr lang="en-US" sz="2200" b="0" i="1" smtClean="0">
                                    <a:solidFill>
                                      <a:srgbClr val="C00000"/>
                                    </a:solidFill>
                                    <a:latin typeface="Cambria Math" charset="0"/>
                                  </a:rPr>
                                  <m:t>𝑊</m:t>
                                </m:r>
                              </m:sub>
                            </m:sSub>
                          </m:e>
                        </m:func>
                      </m:e>
                    </m:func>
                  </m:oMath>
                </a14:m>
                <a:endParaRPr lang="en-US" sz="2200" b="0" dirty="0">
                  <a:solidFill>
                    <a:srgbClr val="C00000"/>
                  </a:solidFill>
                </a:endParaRPr>
              </a:p>
              <a:p>
                <a:r>
                  <a:rPr lang="en-US" sz="2200" b="0" dirty="0">
                    <a:solidFill>
                      <a:srgbClr val="C00000"/>
                    </a:solidFill>
                  </a:rPr>
                  <a:t>  </a:t>
                </a:r>
                <a14:m>
                  <m:oMath xmlns:m="http://schemas.openxmlformats.org/officeDocument/2006/math">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𝑍</m:t>
                        </m:r>
                      </m:e>
                      <m:sub>
                        <m:r>
                          <a:rPr lang="en-US" sz="2200" b="0" i="1" smtClean="0">
                            <a:solidFill>
                              <a:srgbClr val="C00000"/>
                            </a:solidFill>
                            <a:latin typeface="Cambria Math" charset="0"/>
                          </a:rPr>
                          <m:t>𝜇</m:t>
                        </m:r>
                      </m:sub>
                    </m:sSub>
                    <m:r>
                      <a:rPr lang="en-US" sz="2200" b="0" i="0" smtClean="0">
                        <a:solidFill>
                          <a:srgbClr val="C00000"/>
                        </a:solidFill>
                        <a:latin typeface="Cambria Math" charset="0"/>
                      </a:rPr>
                      <m:t>=</m:t>
                    </m:r>
                    <m:r>
                      <a:rPr lang="en-US" sz="2200" b="0" i="1" smtClean="0">
                        <a:solidFill>
                          <a:srgbClr val="C00000"/>
                        </a:solidFill>
                        <a:latin typeface="Cambria Math" panose="02040503050406030204" pitchFamily="18" charset="0"/>
                      </a:rPr>
                      <m:t>−</m:t>
                    </m:r>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panose="02040503050406030204" pitchFamily="18" charset="0"/>
                          </a:rPr>
                          <m:t>𝐴</m:t>
                        </m:r>
                      </m:e>
                      <m:sub>
                        <m:r>
                          <a:rPr lang="en-US" sz="2200" b="0" i="1" smtClean="0">
                            <a:solidFill>
                              <a:srgbClr val="C00000"/>
                            </a:solidFill>
                            <a:latin typeface="Cambria Math" panose="02040503050406030204" pitchFamily="18" charset="0"/>
                          </a:rPr>
                          <m:t>𝜇</m:t>
                        </m:r>
                      </m:sub>
                    </m:sSub>
                    <m:func>
                      <m:funcPr>
                        <m:ctrlPr>
                          <a:rPr lang="en-US" sz="2200" b="0" i="1" smtClean="0">
                            <a:solidFill>
                              <a:srgbClr val="C00000"/>
                            </a:solidFill>
                            <a:latin typeface="Cambria Math" panose="02040503050406030204" pitchFamily="18" charset="0"/>
                          </a:rPr>
                        </m:ctrlPr>
                      </m:funcPr>
                      <m:fName>
                        <m:r>
                          <m:rPr>
                            <m:sty m:val="p"/>
                          </m:rPr>
                          <a:rPr lang="en-US" sz="2200" b="0" i="0" smtClean="0">
                            <a:solidFill>
                              <a:srgbClr val="C00000"/>
                            </a:solidFill>
                            <a:latin typeface="Cambria Math" charset="0"/>
                          </a:rPr>
                          <m:t>sin</m:t>
                        </m:r>
                      </m:fName>
                      <m:e>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𝜃</m:t>
                            </m:r>
                          </m:e>
                          <m:sub>
                            <m:r>
                              <a:rPr lang="en-US" sz="2200" b="0" i="1" smtClean="0">
                                <a:solidFill>
                                  <a:srgbClr val="C00000"/>
                                </a:solidFill>
                                <a:latin typeface="Cambria Math" charset="0"/>
                              </a:rPr>
                              <m:t>𝑊</m:t>
                            </m:r>
                          </m:sub>
                        </m:sSub>
                        <m:r>
                          <a:rPr lang="en-US" sz="2200" b="0" i="1" smtClean="0">
                            <a:solidFill>
                              <a:srgbClr val="C00000"/>
                            </a:solidFill>
                            <a:latin typeface="Cambria Math" charset="0"/>
                          </a:rPr>
                          <m:t> +</m:t>
                        </m:r>
                        <m:sSubSup>
                          <m:sSubSupPr>
                            <m:ctrlPr>
                              <a:rPr lang="en-US" sz="2200" b="0" i="1" smtClean="0">
                                <a:solidFill>
                                  <a:srgbClr val="C00000"/>
                                </a:solidFill>
                                <a:latin typeface="Cambria Math" panose="02040503050406030204" pitchFamily="18" charset="0"/>
                              </a:rPr>
                            </m:ctrlPr>
                          </m:sSubSupPr>
                          <m:e>
                            <m:r>
                              <a:rPr lang="en-US" sz="2200" b="0" i="1" smtClean="0">
                                <a:solidFill>
                                  <a:srgbClr val="C00000"/>
                                </a:solidFill>
                                <a:latin typeface="Cambria Math" charset="0"/>
                              </a:rPr>
                              <m:t> </m:t>
                            </m:r>
                            <m:r>
                              <a:rPr lang="en-US" sz="2200" b="0" i="1" smtClean="0">
                                <a:solidFill>
                                  <a:srgbClr val="C00000"/>
                                </a:solidFill>
                                <a:latin typeface="Cambria Math" charset="0"/>
                              </a:rPr>
                              <m:t>𝑏</m:t>
                            </m:r>
                          </m:e>
                          <m:sub>
                            <m:r>
                              <a:rPr lang="en-US" sz="2200" b="0" i="1" smtClean="0">
                                <a:solidFill>
                                  <a:srgbClr val="C00000"/>
                                </a:solidFill>
                                <a:latin typeface="Cambria Math" charset="0"/>
                              </a:rPr>
                              <m:t>𝜇</m:t>
                            </m:r>
                          </m:sub>
                          <m:sup>
                            <m:r>
                              <a:rPr lang="en-US" sz="2200" b="0" i="1" smtClean="0">
                                <a:solidFill>
                                  <a:srgbClr val="C00000"/>
                                </a:solidFill>
                                <a:latin typeface="Cambria Math" charset="0"/>
                              </a:rPr>
                              <m:t>3</m:t>
                            </m:r>
                          </m:sup>
                        </m:sSubSup>
                        <m:func>
                          <m:funcPr>
                            <m:ctrlPr>
                              <a:rPr lang="en-US" sz="2200" b="0" i="1" smtClean="0">
                                <a:solidFill>
                                  <a:srgbClr val="C00000"/>
                                </a:solidFill>
                                <a:latin typeface="Cambria Math" panose="02040503050406030204" pitchFamily="18" charset="0"/>
                              </a:rPr>
                            </m:ctrlPr>
                          </m:funcPr>
                          <m:fName>
                            <m:r>
                              <m:rPr>
                                <m:sty m:val="p"/>
                              </m:rPr>
                              <a:rPr lang="en-US" sz="2200" b="0" i="0" smtClean="0">
                                <a:solidFill>
                                  <a:srgbClr val="C00000"/>
                                </a:solidFill>
                                <a:latin typeface="Cambria Math" charset="0"/>
                              </a:rPr>
                              <m:t>cos</m:t>
                            </m:r>
                          </m:fName>
                          <m:e>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𝜃</m:t>
                                </m:r>
                              </m:e>
                              <m:sub>
                                <m:r>
                                  <a:rPr lang="en-US" sz="2200" b="0" i="1" smtClean="0">
                                    <a:solidFill>
                                      <a:srgbClr val="C00000"/>
                                    </a:solidFill>
                                    <a:latin typeface="Cambria Math" charset="0"/>
                                  </a:rPr>
                                  <m:t>𝑊</m:t>
                                </m:r>
                              </m:sub>
                            </m:sSub>
                          </m:e>
                        </m:func>
                      </m:e>
                    </m:func>
                  </m:oMath>
                </a14:m>
                <a:endParaRPr lang="en-US" sz="2200" dirty="0"/>
              </a:p>
            </p:txBody>
          </p:sp>
        </mc:Choice>
        <mc:Fallback xmlns="">
          <p:sp>
            <p:nvSpPr>
              <p:cNvPr id="5" name="TextBox 4"/>
              <p:cNvSpPr txBox="1">
                <a:spLocks noRot="1" noChangeAspect="1" noMove="1" noResize="1" noEditPoints="1" noAdjustHandles="1" noChangeArrowheads="1" noChangeShapeType="1" noTextEdit="1"/>
              </p:cNvSpPr>
              <p:nvPr/>
            </p:nvSpPr>
            <p:spPr>
              <a:xfrm>
                <a:off x="4255585" y="1643914"/>
                <a:ext cx="3699346" cy="745204"/>
              </a:xfrm>
              <a:prstGeom prst="rect">
                <a:avLst/>
              </a:prstGeom>
              <a:blipFill>
                <a:blip r:embed="rId4"/>
                <a:stretch>
                  <a:fillRect l="-2397" t="-3333" r="-342" b="-11667"/>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3601453" y="5439216"/>
                <a:ext cx="3940951" cy="40011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600" b="0" i="1" smtClean="0">
                          <a:solidFill>
                            <a:srgbClr val="C00000"/>
                          </a:solidFill>
                          <a:latin typeface="Cambria Math" charset="0"/>
                        </a:rPr>
                        <m:t>𝑆𝑈</m:t>
                      </m:r>
                      <m:sSub>
                        <m:sSubPr>
                          <m:ctrlPr>
                            <a:rPr lang="en-US" sz="2600" b="0" i="1" smtClean="0">
                              <a:solidFill>
                                <a:srgbClr val="C00000"/>
                              </a:solidFill>
                              <a:latin typeface="Cambria Math" panose="02040503050406030204" pitchFamily="18" charset="0"/>
                            </a:rPr>
                          </m:ctrlPr>
                        </m:sSubPr>
                        <m:e>
                          <m:d>
                            <m:dPr>
                              <m:ctrlPr>
                                <a:rPr lang="en-US" sz="2600" b="0" i="1" smtClean="0">
                                  <a:solidFill>
                                    <a:srgbClr val="C00000"/>
                                  </a:solidFill>
                                  <a:latin typeface="Cambria Math" panose="02040503050406030204" pitchFamily="18" charset="0"/>
                                </a:rPr>
                              </m:ctrlPr>
                            </m:dPr>
                            <m:e>
                              <m:r>
                                <a:rPr lang="en-US" sz="2600" b="0" i="1" smtClean="0">
                                  <a:solidFill>
                                    <a:srgbClr val="C00000"/>
                                  </a:solidFill>
                                  <a:latin typeface="Cambria Math" charset="0"/>
                                </a:rPr>
                                <m:t>3</m:t>
                              </m:r>
                            </m:e>
                          </m:d>
                        </m:e>
                        <m:sub>
                          <m:r>
                            <m:rPr>
                              <m:sty m:val="p"/>
                            </m:rPr>
                            <a:rPr lang="en-US" sz="2600" b="0" i="1" smtClean="0">
                              <a:solidFill>
                                <a:srgbClr val="C00000"/>
                              </a:solidFill>
                              <a:latin typeface="Cambria Math" charset="0"/>
                            </a:rPr>
                            <m:t>color</m:t>
                          </m:r>
                        </m:sub>
                      </m:sSub>
                      <m:r>
                        <a:rPr lang="en-US" sz="2600" b="0" i="1" smtClean="0">
                          <a:solidFill>
                            <a:srgbClr val="C00000"/>
                          </a:solidFill>
                          <a:latin typeface="Cambria Math" charset="0"/>
                        </a:rPr>
                        <m:t>×</m:t>
                      </m:r>
                      <m:r>
                        <a:rPr lang="en-US" sz="2600" b="0" i="1" smtClean="0">
                          <a:solidFill>
                            <a:srgbClr val="C00000"/>
                          </a:solidFill>
                          <a:latin typeface="Cambria Math" charset="0"/>
                        </a:rPr>
                        <m:t>𝑆𝑈</m:t>
                      </m:r>
                      <m:sSub>
                        <m:sSubPr>
                          <m:ctrlPr>
                            <a:rPr lang="en-US" sz="2600" b="0" i="1" smtClean="0">
                              <a:solidFill>
                                <a:srgbClr val="C00000"/>
                              </a:solidFill>
                              <a:latin typeface="Cambria Math" panose="02040503050406030204" pitchFamily="18" charset="0"/>
                            </a:rPr>
                          </m:ctrlPr>
                        </m:sSubPr>
                        <m:e>
                          <m:d>
                            <m:dPr>
                              <m:ctrlPr>
                                <a:rPr lang="en-US" sz="2600" b="0" i="1" smtClean="0">
                                  <a:solidFill>
                                    <a:srgbClr val="C00000"/>
                                  </a:solidFill>
                                  <a:latin typeface="Cambria Math" panose="02040503050406030204" pitchFamily="18" charset="0"/>
                                </a:rPr>
                              </m:ctrlPr>
                            </m:dPr>
                            <m:e>
                              <m:r>
                                <a:rPr lang="en-US" sz="2600" b="0" i="1" smtClean="0">
                                  <a:solidFill>
                                    <a:srgbClr val="C00000"/>
                                  </a:solidFill>
                                  <a:latin typeface="Cambria Math" charset="0"/>
                                </a:rPr>
                                <m:t>2</m:t>
                              </m:r>
                            </m:e>
                          </m:d>
                        </m:e>
                        <m:sub>
                          <m:r>
                            <a:rPr lang="en-US" sz="2600" b="0" i="1" smtClean="0">
                              <a:solidFill>
                                <a:srgbClr val="C00000"/>
                              </a:solidFill>
                              <a:latin typeface="Cambria Math" charset="0"/>
                            </a:rPr>
                            <m:t>𝐿</m:t>
                          </m:r>
                        </m:sub>
                      </m:sSub>
                      <m:r>
                        <a:rPr lang="en-US" sz="2600" b="0" i="1" smtClean="0">
                          <a:solidFill>
                            <a:srgbClr val="C00000"/>
                          </a:solidFill>
                          <a:latin typeface="Cambria Math" charset="0"/>
                        </a:rPr>
                        <m:t>×</m:t>
                      </m:r>
                      <m:r>
                        <a:rPr lang="en-US" sz="2600" b="0" i="1" smtClean="0">
                          <a:solidFill>
                            <a:srgbClr val="C00000"/>
                          </a:solidFill>
                          <a:latin typeface="Cambria Math" charset="0"/>
                        </a:rPr>
                        <m:t>𝑈</m:t>
                      </m:r>
                      <m:sSub>
                        <m:sSubPr>
                          <m:ctrlPr>
                            <a:rPr lang="en-US" sz="2600" b="0" i="1" smtClean="0">
                              <a:solidFill>
                                <a:srgbClr val="C00000"/>
                              </a:solidFill>
                              <a:latin typeface="Cambria Math" panose="02040503050406030204" pitchFamily="18" charset="0"/>
                            </a:rPr>
                          </m:ctrlPr>
                        </m:sSubPr>
                        <m:e>
                          <m:d>
                            <m:dPr>
                              <m:ctrlPr>
                                <a:rPr lang="en-US" sz="2600" b="0" i="1" smtClean="0">
                                  <a:solidFill>
                                    <a:srgbClr val="C00000"/>
                                  </a:solidFill>
                                  <a:latin typeface="Cambria Math" panose="02040503050406030204" pitchFamily="18" charset="0"/>
                                </a:rPr>
                              </m:ctrlPr>
                            </m:dPr>
                            <m:e>
                              <m:r>
                                <a:rPr lang="en-US" sz="2600" b="0" i="1" smtClean="0">
                                  <a:solidFill>
                                    <a:srgbClr val="C00000"/>
                                  </a:solidFill>
                                  <a:latin typeface="Cambria Math" charset="0"/>
                                </a:rPr>
                                <m:t>1</m:t>
                              </m:r>
                            </m:e>
                          </m:d>
                        </m:e>
                        <m:sub>
                          <m:r>
                            <a:rPr lang="en-US" sz="2600" b="0" i="1" smtClean="0">
                              <a:solidFill>
                                <a:srgbClr val="C00000"/>
                              </a:solidFill>
                              <a:latin typeface="Cambria Math" charset="0"/>
                            </a:rPr>
                            <m:t>𝑌</m:t>
                          </m:r>
                        </m:sub>
                      </m:sSub>
                    </m:oMath>
                  </m:oMathPara>
                </a14:m>
                <a:endParaRPr lang="en-US" sz="2600" dirty="0">
                  <a:solidFill>
                    <a:srgbClr val="C0000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601453" y="5439216"/>
                <a:ext cx="3940951" cy="400110"/>
              </a:xfrm>
              <a:prstGeom prst="rect">
                <a:avLst/>
              </a:prstGeom>
              <a:blipFill rotWithShape="0">
                <a:blip r:embed="rId5"/>
                <a:stretch>
                  <a:fillRect/>
                </a:stretch>
              </a:blipFill>
            </p:spPr>
            <p:txBody>
              <a:bodyPr/>
              <a:lstStyle/>
              <a:p>
                <a:r>
                  <a:rPr lang="en-US">
                    <a:noFill/>
                  </a:rPr>
                  <a:t> </a:t>
                </a:r>
              </a:p>
            </p:txBody>
          </p:sp>
        </mc:Fallback>
      </mc:AlternateContent>
      <p:sp>
        <p:nvSpPr>
          <p:cNvPr id="7" name="Rectangle 6">
            <a:extLst>
              <a:ext uri="{FF2B5EF4-FFF2-40B4-BE49-F238E27FC236}">
                <a16:creationId xmlns:a16="http://schemas.microsoft.com/office/drawing/2014/main" id="{DECBB91A-ED48-EB46-AD33-5CDE962A6CB8}"/>
              </a:ext>
            </a:extLst>
          </p:cNvPr>
          <p:cNvSpPr/>
          <p:nvPr/>
        </p:nvSpPr>
        <p:spPr>
          <a:xfrm>
            <a:off x="9755377" y="151511"/>
            <a:ext cx="2271135" cy="369332"/>
          </a:xfrm>
          <a:prstGeom prst="rect">
            <a:avLst/>
          </a:prstGeom>
          <a:solidFill>
            <a:schemeClr val="bg1"/>
          </a:solidFill>
          <a:ln w="12700">
            <a:solidFill>
              <a:schemeClr val="tx1"/>
            </a:solidFill>
          </a:ln>
        </p:spPr>
        <p:txBody>
          <a:bodyPr wrap="none">
            <a:spAutoFit/>
          </a:bodyPr>
          <a:lstStyle/>
          <a:p>
            <a:r>
              <a:rPr lang="en-US" dirty="0"/>
              <a:t>Griffiths §9.5 and §9.7</a:t>
            </a:r>
          </a:p>
        </p:txBody>
      </p:sp>
    </p:spTree>
    <p:extLst>
      <p:ext uri="{BB962C8B-B14F-4D97-AF65-F5344CB8AC3E}">
        <p14:creationId xmlns:p14="http://schemas.microsoft.com/office/powerpoint/2010/main" val="168357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2" end="1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3" end="1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BA1F9-80C1-3A16-AD48-5FD000E8A2F8}"/>
              </a:ext>
            </a:extLst>
          </p:cNvPr>
          <p:cNvSpPr>
            <a:spLocks noGrp="1"/>
          </p:cNvSpPr>
          <p:nvPr>
            <p:ph type="title"/>
          </p:nvPr>
        </p:nvSpPr>
        <p:spPr/>
        <p:txBody>
          <a:bodyPr/>
          <a:lstStyle/>
          <a:p>
            <a:r>
              <a:rPr lang="en-NL" dirty="0"/>
              <a:t>   Electroweak Quantum Numbers</a:t>
            </a:r>
          </a:p>
        </p:txBody>
      </p:sp>
      <p:pic>
        <p:nvPicPr>
          <p:cNvPr id="2050" name="Picture 2" descr="1: Fermions in the Standard Model. Given is the isospin I 3 , the... |  Download Table">
            <a:extLst>
              <a:ext uri="{FF2B5EF4-FFF2-40B4-BE49-F238E27FC236}">
                <a16:creationId xmlns:a16="http://schemas.microsoft.com/office/drawing/2014/main" id="{7B24EBCD-1504-8E9A-1B7D-47030828EC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168" y="1551184"/>
            <a:ext cx="9131300" cy="50165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1D566D2-5D40-6F10-0C87-94B9A5BD6AF1}"/>
                  </a:ext>
                </a:extLst>
              </p:cNvPr>
              <p:cNvSpPr txBox="1"/>
              <p:nvPr/>
            </p:nvSpPr>
            <p:spPr>
              <a:xfrm>
                <a:off x="407607" y="834637"/>
                <a:ext cx="7664727" cy="461665"/>
              </a:xfrm>
              <a:prstGeom prst="rect">
                <a:avLst/>
              </a:prstGeom>
              <a:noFill/>
            </p:spPr>
            <p:txBody>
              <a:bodyPr wrap="none" rtlCol="0">
                <a:spAutoFit/>
              </a:bodyPr>
              <a:lstStyle/>
              <a:p>
                <a:r>
                  <a:rPr lang="en-NL" sz="2400" dirty="0">
                    <a:solidFill>
                      <a:schemeClr val="accent1"/>
                    </a:solidFill>
                  </a:rPr>
                  <a:t>For weak isospin some people write </a:t>
                </a:r>
                <a14:m>
                  <m:oMath xmlns:m="http://schemas.openxmlformats.org/officeDocument/2006/math">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𝑇</m:t>
                        </m:r>
                      </m:e>
                      <m:sub>
                        <m:r>
                          <a:rPr lang="en-US" sz="2400" b="0" i="1" smtClean="0">
                            <a:solidFill>
                              <a:srgbClr val="C00000"/>
                            </a:solidFill>
                            <a:latin typeface="Cambria Math" panose="02040503050406030204" pitchFamily="18" charset="0"/>
                          </a:rPr>
                          <m:t>3</m:t>
                        </m:r>
                      </m:sub>
                    </m:sSub>
                  </m:oMath>
                </a14:m>
                <a:r>
                  <a:rPr lang="en-NL" sz="2400" dirty="0">
                    <a:solidFill>
                      <a:srgbClr val="C00000"/>
                    </a:solidFill>
                  </a:rPr>
                  <a:t> </a:t>
                </a:r>
                <a:r>
                  <a:rPr lang="en-NL" sz="2400" dirty="0">
                    <a:solidFill>
                      <a:schemeClr val="accent1"/>
                    </a:solidFill>
                  </a:rPr>
                  <a:t>while others write </a:t>
                </a:r>
                <a14:m>
                  <m:oMath xmlns:m="http://schemas.openxmlformats.org/officeDocument/2006/math">
                    <m:sSub>
                      <m:sSubPr>
                        <m:ctrlPr>
                          <a:rPr lang="en-US" sz="2400" i="1" smtClean="0">
                            <a:solidFill>
                              <a:srgbClr val="C00000"/>
                            </a:solidFill>
                            <a:latin typeface="Cambria Math" panose="02040503050406030204" pitchFamily="18" charset="0"/>
                          </a:rPr>
                        </m:ctrlPr>
                      </m:sSubPr>
                      <m:e>
                        <m:r>
                          <a:rPr lang="en-US" sz="2400" b="0" i="1" smtClean="0">
                            <a:solidFill>
                              <a:srgbClr val="C00000"/>
                            </a:solidFill>
                            <a:latin typeface="Cambria Math" panose="02040503050406030204" pitchFamily="18" charset="0"/>
                          </a:rPr>
                          <m:t>𝐼</m:t>
                        </m:r>
                      </m:e>
                      <m:sub>
                        <m:r>
                          <a:rPr lang="en-US" sz="2400" i="1">
                            <a:solidFill>
                              <a:srgbClr val="C00000"/>
                            </a:solidFill>
                            <a:latin typeface="Cambria Math" panose="02040503050406030204" pitchFamily="18" charset="0"/>
                          </a:rPr>
                          <m:t>3</m:t>
                        </m:r>
                      </m:sub>
                    </m:sSub>
                  </m:oMath>
                </a14:m>
                <a:endParaRPr lang="en-NL" sz="2400" dirty="0">
                  <a:solidFill>
                    <a:schemeClr val="accent1"/>
                  </a:solidFill>
                </a:endParaRPr>
              </a:p>
            </p:txBody>
          </p:sp>
        </mc:Choice>
        <mc:Fallback xmlns="">
          <p:sp>
            <p:nvSpPr>
              <p:cNvPr id="6" name="TextBox 5">
                <a:extLst>
                  <a:ext uri="{FF2B5EF4-FFF2-40B4-BE49-F238E27FC236}">
                    <a16:creationId xmlns:a16="http://schemas.microsoft.com/office/drawing/2014/main" id="{31D566D2-5D40-6F10-0C87-94B9A5BD6AF1}"/>
                  </a:ext>
                </a:extLst>
              </p:cNvPr>
              <p:cNvSpPr txBox="1">
                <a:spLocks noRot="1" noChangeAspect="1" noMove="1" noResize="1" noEditPoints="1" noAdjustHandles="1" noChangeArrowheads="1" noChangeShapeType="1" noTextEdit="1"/>
              </p:cNvSpPr>
              <p:nvPr/>
            </p:nvSpPr>
            <p:spPr>
              <a:xfrm>
                <a:off x="407607" y="834637"/>
                <a:ext cx="7664727" cy="461665"/>
              </a:xfrm>
              <a:prstGeom prst="rect">
                <a:avLst/>
              </a:prstGeom>
              <a:blipFill>
                <a:blip r:embed="rId3"/>
                <a:stretch>
                  <a:fillRect l="-1325" t="-7895" b="-28947"/>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F2D546B-DE87-DDA1-FB06-2249D5540D57}"/>
                  </a:ext>
                </a:extLst>
              </p:cNvPr>
              <p:cNvSpPr txBox="1"/>
              <p:nvPr/>
            </p:nvSpPr>
            <p:spPr>
              <a:xfrm>
                <a:off x="8537695" y="807415"/>
                <a:ext cx="2457981" cy="1325491"/>
              </a:xfrm>
              <a:prstGeom prst="rect">
                <a:avLst/>
              </a:prstGeom>
              <a:noFill/>
            </p:spPr>
            <p:txBody>
              <a:bodyPr wrap="none" rtlCol="0">
                <a:spAutoFit/>
              </a:bodyPr>
              <a:lstStyle/>
              <a:p>
                <a:r>
                  <a:rPr lang="en-GB" sz="2200" dirty="0"/>
                  <a:t>W</a:t>
                </a:r>
                <a:r>
                  <a:rPr lang="en-NL" sz="2200" dirty="0"/>
                  <a:t>ith : </a:t>
                </a:r>
                <a14:m>
                  <m:oMath xmlns:m="http://schemas.openxmlformats.org/officeDocument/2006/math">
                    <m:r>
                      <a:rPr lang="en-US" sz="2200" i="1">
                        <a:solidFill>
                          <a:srgbClr val="C00000"/>
                        </a:solidFill>
                        <a:latin typeface="Cambria Math" charset="0"/>
                      </a:rPr>
                      <m:t>𝑄</m:t>
                    </m:r>
                    <m:r>
                      <a:rPr lang="en-US" sz="2200" i="1">
                        <a:solidFill>
                          <a:srgbClr val="C00000"/>
                        </a:solidFill>
                        <a:latin typeface="Cambria Math" charset="0"/>
                      </a:rPr>
                      <m:t>=</m:t>
                    </m:r>
                    <m:sSub>
                      <m:sSubPr>
                        <m:ctrlPr>
                          <a:rPr lang="en-US" sz="2200" i="1">
                            <a:solidFill>
                              <a:srgbClr val="C00000"/>
                            </a:solidFill>
                            <a:latin typeface="Cambria Math" panose="02040503050406030204" pitchFamily="18" charset="0"/>
                          </a:rPr>
                        </m:ctrlPr>
                      </m:sSubPr>
                      <m:e>
                        <m:r>
                          <a:rPr lang="en-US" sz="2200" i="1">
                            <a:solidFill>
                              <a:srgbClr val="C00000"/>
                            </a:solidFill>
                            <a:latin typeface="Cambria Math" charset="0"/>
                          </a:rPr>
                          <m:t>𝑇</m:t>
                        </m:r>
                      </m:e>
                      <m:sub>
                        <m:r>
                          <a:rPr lang="en-US" sz="2200" i="1">
                            <a:solidFill>
                              <a:srgbClr val="C00000"/>
                            </a:solidFill>
                            <a:latin typeface="Cambria Math" charset="0"/>
                          </a:rPr>
                          <m:t>3</m:t>
                        </m:r>
                      </m:sub>
                    </m:sSub>
                    <m:r>
                      <a:rPr lang="en-US" sz="2200" i="1">
                        <a:solidFill>
                          <a:srgbClr val="C00000"/>
                        </a:solidFill>
                        <a:latin typeface="Cambria Math" charset="0"/>
                      </a:rPr>
                      <m:t>+</m:t>
                    </m:r>
                    <m:f>
                      <m:fPr>
                        <m:ctrlPr>
                          <a:rPr lang="bg-BG" sz="2200" i="1">
                            <a:solidFill>
                              <a:srgbClr val="C00000"/>
                            </a:solidFill>
                            <a:latin typeface="Cambria Math" panose="02040503050406030204" pitchFamily="18" charset="0"/>
                          </a:rPr>
                        </m:ctrlPr>
                      </m:fPr>
                      <m:num>
                        <m:r>
                          <a:rPr lang="en-US" sz="2200" i="1">
                            <a:solidFill>
                              <a:srgbClr val="C00000"/>
                            </a:solidFill>
                            <a:latin typeface="Cambria Math" charset="0"/>
                          </a:rPr>
                          <m:t>1</m:t>
                        </m:r>
                      </m:num>
                      <m:den>
                        <m:r>
                          <a:rPr lang="en-US" sz="2200" i="1">
                            <a:solidFill>
                              <a:srgbClr val="C00000"/>
                            </a:solidFill>
                            <a:latin typeface="Cambria Math" charset="0"/>
                          </a:rPr>
                          <m:t>2</m:t>
                        </m:r>
                      </m:den>
                    </m:f>
                    <m:r>
                      <a:rPr lang="en-US" sz="2200" i="1">
                        <a:solidFill>
                          <a:srgbClr val="C00000"/>
                        </a:solidFill>
                        <a:latin typeface="Cambria Math" charset="0"/>
                      </a:rPr>
                      <m:t>𝑌</m:t>
                    </m:r>
                  </m:oMath>
                </a14:m>
                <a:endParaRPr lang="en-US" sz="2200" dirty="0">
                  <a:solidFill>
                    <a:srgbClr val="C00000"/>
                  </a:solidFill>
                </a:endParaRPr>
              </a:p>
              <a:p>
                <a:r>
                  <a:rPr lang="en-GB" sz="2200" dirty="0"/>
                  <a:t>O</a:t>
                </a:r>
                <a:r>
                  <a:rPr lang="en-NL" sz="2200" dirty="0"/>
                  <a:t>r     : </a:t>
                </a:r>
                <a14:m>
                  <m:oMath xmlns:m="http://schemas.openxmlformats.org/officeDocument/2006/math">
                    <m:r>
                      <a:rPr lang="en-US" sz="2200" i="1" smtClean="0">
                        <a:solidFill>
                          <a:srgbClr val="C00000"/>
                        </a:solidFill>
                        <a:latin typeface="Cambria Math" charset="0"/>
                      </a:rPr>
                      <m:t>𝑄</m:t>
                    </m:r>
                    <m:r>
                      <a:rPr lang="en-US" sz="2200" i="1" smtClean="0">
                        <a:solidFill>
                          <a:srgbClr val="C00000"/>
                        </a:solidFill>
                        <a:latin typeface="Cambria Math" charset="0"/>
                      </a:rPr>
                      <m:t>= </m:t>
                    </m:r>
                    <m:sSub>
                      <m:sSubPr>
                        <m:ctrlPr>
                          <a:rPr lang="en-US" sz="2200" i="1">
                            <a:solidFill>
                              <a:srgbClr val="C00000"/>
                            </a:solidFill>
                            <a:latin typeface="Cambria Math" panose="02040503050406030204" pitchFamily="18" charset="0"/>
                          </a:rPr>
                        </m:ctrlPr>
                      </m:sSubPr>
                      <m:e>
                        <m:r>
                          <a:rPr lang="en-US" sz="2200" b="0" i="1" smtClean="0">
                            <a:solidFill>
                              <a:srgbClr val="C00000"/>
                            </a:solidFill>
                            <a:latin typeface="Cambria Math" panose="02040503050406030204" pitchFamily="18" charset="0"/>
                          </a:rPr>
                          <m:t>𝐼</m:t>
                        </m:r>
                      </m:e>
                      <m:sub>
                        <m:r>
                          <a:rPr lang="en-US" sz="2200" i="1">
                            <a:solidFill>
                              <a:srgbClr val="C00000"/>
                            </a:solidFill>
                            <a:latin typeface="Cambria Math" charset="0"/>
                          </a:rPr>
                          <m:t>3</m:t>
                        </m:r>
                      </m:sub>
                    </m:sSub>
                    <m:r>
                      <a:rPr lang="en-US" sz="2200" i="1">
                        <a:solidFill>
                          <a:srgbClr val="C00000"/>
                        </a:solidFill>
                        <a:latin typeface="Cambria Math" charset="0"/>
                      </a:rPr>
                      <m:t>+</m:t>
                    </m:r>
                    <m:f>
                      <m:fPr>
                        <m:ctrlPr>
                          <a:rPr lang="bg-BG" sz="2200" i="1">
                            <a:solidFill>
                              <a:srgbClr val="C00000"/>
                            </a:solidFill>
                            <a:latin typeface="Cambria Math" panose="02040503050406030204" pitchFamily="18" charset="0"/>
                          </a:rPr>
                        </m:ctrlPr>
                      </m:fPr>
                      <m:num>
                        <m:r>
                          <a:rPr lang="en-US" sz="2200" i="1">
                            <a:solidFill>
                              <a:srgbClr val="C00000"/>
                            </a:solidFill>
                            <a:latin typeface="Cambria Math" charset="0"/>
                          </a:rPr>
                          <m:t>1</m:t>
                        </m:r>
                      </m:num>
                      <m:den>
                        <m:r>
                          <a:rPr lang="en-US" sz="2200" i="1">
                            <a:solidFill>
                              <a:srgbClr val="C00000"/>
                            </a:solidFill>
                            <a:latin typeface="Cambria Math" charset="0"/>
                          </a:rPr>
                          <m:t>2</m:t>
                        </m:r>
                      </m:den>
                    </m:f>
                    <m:r>
                      <a:rPr lang="en-US" sz="2200" i="1">
                        <a:solidFill>
                          <a:srgbClr val="C00000"/>
                        </a:solidFill>
                        <a:latin typeface="Cambria Math" charset="0"/>
                      </a:rPr>
                      <m:t>𝑌</m:t>
                    </m:r>
                  </m:oMath>
                </a14:m>
                <a:endParaRPr lang="en-US" sz="2200" dirty="0">
                  <a:solidFill>
                    <a:srgbClr val="C00000"/>
                  </a:solidFill>
                </a:endParaRPr>
              </a:p>
              <a:p>
                <a:endParaRPr lang="en-NL" dirty="0"/>
              </a:p>
            </p:txBody>
          </p:sp>
        </mc:Choice>
        <mc:Fallback xmlns="">
          <p:sp>
            <p:nvSpPr>
              <p:cNvPr id="8" name="TextBox 7">
                <a:extLst>
                  <a:ext uri="{FF2B5EF4-FFF2-40B4-BE49-F238E27FC236}">
                    <a16:creationId xmlns:a16="http://schemas.microsoft.com/office/drawing/2014/main" id="{BF2D546B-DE87-DDA1-FB06-2249D5540D57}"/>
                  </a:ext>
                </a:extLst>
              </p:cNvPr>
              <p:cNvSpPr txBox="1">
                <a:spLocks noRot="1" noChangeAspect="1" noMove="1" noResize="1" noEditPoints="1" noAdjustHandles="1" noChangeArrowheads="1" noChangeShapeType="1" noTextEdit="1"/>
              </p:cNvSpPr>
              <p:nvPr/>
            </p:nvSpPr>
            <p:spPr>
              <a:xfrm>
                <a:off x="8537695" y="807415"/>
                <a:ext cx="2457981" cy="1325491"/>
              </a:xfrm>
              <a:prstGeom prst="rect">
                <a:avLst/>
              </a:prstGeom>
              <a:blipFill>
                <a:blip r:embed="rId4"/>
                <a:stretch>
                  <a:fillRect l="-3093"/>
                </a:stretch>
              </a:blipFill>
            </p:spPr>
            <p:txBody>
              <a:bodyPr/>
              <a:lstStyle/>
              <a:p>
                <a:r>
                  <a:rPr lang="en-NL">
                    <a:noFill/>
                  </a:rPr>
                  <a:t> </a:t>
                </a:r>
              </a:p>
            </p:txBody>
          </p:sp>
        </mc:Fallback>
      </mc:AlternateContent>
    </p:spTree>
    <p:extLst>
      <p:ext uri="{BB962C8B-B14F-4D97-AF65-F5344CB8AC3E}">
        <p14:creationId xmlns:p14="http://schemas.microsoft.com/office/powerpoint/2010/main" val="816698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Lecture 4: ”Symmetries”</a:t>
            </a:r>
          </a:p>
        </p:txBody>
      </p:sp>
      <p:sp>
        <p:nvSpPr>
          <p:cNvPr id="3" name="Content Placeholder 2"/>
          <p:cNvSpPr>
            <a:spLocks noGrp="1"/>
          </p:cNvSpPr>
          <p:nvPr>
            <p:ph idx="1"/>
          </p:nvPr>
        </p:nvSpPr>
        <p:spPr>
          <a:xfrm>
            <a:off x="3445787" y="2428068"/>
            <a:ext cx="5299129" cy="1983784"/>
          </a:xfrm>
        </p:spPr>
        <p:txBody>
          <a:bodyPr/>
          <a:lstStyle/>
          <a:p>
            <a:pPr marL="0" indent="0" algn="ctr">
              <a:buNone/>
            </a:pPr>
            <a:r>
              <a:rPr lang="en-US" dirty="0"/>
              <a:t>Part 2 </a:t>
            </a:r>
          </a:p>
          <a:p>
            <a:pPr marL="0" indent="0" algn="ctr">
              <a:buNone/>
            </a:pPr>
            <a:r>
              <a:rPr lang="en-US" dirty="0"/>
              <a:t>Electroweak Symmetry Breaking</a:t>
            </a:r>
          </a:p>
          <a:p>
            <a:pPr marL="0" indent="0" algn="ctr">
              <a:buNone/>
            </a:pPr>
            <a:r>
              <a:rPr lang="en-US" dirty="0"/>
              <a:t>The Higgs Mechanism</a:t>
            </a:r>
          </a:p>
        </p:txBody>
      </p:sp>
      <p:sp>
        <p:nvSpPr>
          <p:cNvPr id="4" name="Rectangle 3">
            <a:extLst>
              <a:ext uri="{FF2B5EF4-FFF2-40B4-BE49-F238E27FC236}">
                <a16:creationId xmlns:a16="http://schemas.microsoft.com/office/drawing/2014/main" id="{213872C3-AF05-0E44-A312-C1A493E53BAE}"/>
              </a:ext>
            </a:extLst>
          </p:cNvPr>
          <p:cNvSpPr/>
          <p:nvPr/>
        </p:nvSpPr>
        <p:spPr>
          <a:xfrm>
            <a:off x="4752383" y="4411852"/>
            <a:ext cx="2856423" cy="369332"/>
          </a:xfrm>
          <a:prstGeom prst="rect">
            <a:avLst/>
          </a:prstGeom>
          <a:solidFill>
            <a:schemeClr val="bg1"/>
          </a:solidFill>
          <a:ln w="12700">
            <a:solidFill>
              <a:schemeClr val="tx1"/>
            </a:solidFill>
          </a:ln>
        </p:spPr>
        <p:txBody>
          <a:bodyPr wrap="none">
            <a:spAutoFit/>
          </a:bodyPr>
          <a:lstStyle/>
          <a:p>
            <a:r>
              <a:rPr lang="en-US" dirty="0"/>
              <a:t>Griffiths 10.7-9, PP1 </a:t>
            </a:r>
            <a:r>
              <a:rPr lang="en-US" dirty="0" err="1"/>
              <a:t>Lect</a:t>
            </a:r>
            <a:r>
              <a:rPr lang="en-US" dirty="0"/>
              <a:t> 11</a:t>
            </a:r>
          </a:p>
        </p:txBody>
      </p:sp>
    </p:spTree>
    <p:extLst>
      <p:ext uri="{BB962C8B-B14F-4D97-AF65-F5344CB8AC3E}">
        <p14:creationId xmlns:p14="http://schemas.microsoft.com/office/powerpoint/2010/main" val="520019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Lecture 1: “Particles”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32207" y="861530"/>
                <a:ext cx="5903351" cy="5570354"/>
              </a:xfrm>
              <a:ln w="19050">
                <a:solidFill>
                  <a:schemeClr val="accent1"/>
                </a:solidFill>
              </a:ln>
            </p:spPr>
            <p:txBody>
              <a:bodyPr>
                <a:normAutofit fontScale="85000" lnSpcReduction="10000"/>
              </a:bodyPr>
              <a:lstStyle/>
              <a:p>
                <a:pPr marL="0" indent="0">
                  <a:buNone/>
                </a:pPr>
                <a:r>
                  <a:rPr lang="en-US" sz="3100" b="1" i="1" u="sng" dirty="0"/>
                  <a:t>Classification of particles</a:t>
                </a:r>
              </a:p>
              <a:p>
                <a:pPr marL="0" indent="0">
                  <a:buNone/>
                </a:pPr>
                <a:endParaRPr lang="en-US" sz="1200" b="1" i="1" u="sng" dirty="0"/>
              </a:p>
              <a:p>
                <a:r>
                  <a:rPr lang="en-US" dirty="0">
                    <a:solidFill>
                      <a:schemeClr val="accent6">
                        <a:lumMod val="75000"/>
                      </a:schemeClr>
                    </a:solidFill>
                  </a:rPr>
                  <a:t>Lepton</a:t>
                </a:r>
                <a:r>
                  <a:rPr lang="en-US" dirty="0">
                    <a:solidFill>
                      <a:schemeClr val="tx1"/>
                    </a:solidFill>
                  </a:rPr>
                  <a:t>:</a:t>
                </a:r>
                <a:r>
                  <a:rPr lang="en-US" dirty="0"/>
                  <a:t> </a:t>
                </a:r>
                <a:r>
                  <a:rPr lang="en-US" dirty="0">
                    <a:solidFill>
                      <a:schemeClr val="tx1"/>
                    </a:solidFill>
                  </a:rPr>
                  <a:t>fundamental particle</a:t>
                </a:r>
              </a:p>
              <a:p>
                <a:r>
                  <a:rPr lang="en-US" dirty="0">
                    <a:solidFill>
                      <a:srgbClr val="CC00FF"/>
                    </a:solidFill>
                  </a:rPr>
                  <a:t>Hadron</a:t>
                </a:r>
                <a:r>
                  <a:rPr lang="en-US" dirty="0">
                    <a:solidFill>
                      <a:schemeClr val="tx1"/>
                    </a:solidFill>
                  </a:rPr>
                  <a:t>:</a:t>
                </a:r>
                <a:r>
                  <a:rPr lang="en-US" dirty="0"/>
                  <a:t> </a:t>
                </a:r>
                <a:r>
                  <a:rPr lang="en-US" dirty="0">
                    <a:solidFill>
                      <a:schemeClr val="tx1"/>
                    </a:solidFill>
                  </a:rPr>
                  <a:t>consist of </a:t>
                </a:r>
                <a:r>
                  <a:rPr lang="en-US" dirty="0">
                    <a:solidFill>
                      <a:srgbClr val="CC00FF"/>
                    </a:solidFill>
                  </a:rPr>
                  <a:t>quarks</a:t>
                </a:r>
              </a:p>
              <a:p>
                <a:pPr lvl="1"/>
                <a:r>
                  <a:rPr lang="en-US" dirty="0">
                    <a:solidFill>
                      <a:schemeClr val="accent1">
                        <a:lumMod val="75000"/>
                      </a:schemeClr>
                    </a:solidFill>
                  </a:rPr>
                  <a:t>Meson</a:t>
                </a:r>
                <a:r>
                  <a:rPr lang="en-US" dirty="0">
                    <a:solidFill>
                      <a:schemeClr val="tx1"/>
                    </a:solidFill>
                  </a:rPr>
                  <a:t>:</a:t>
                </a:r>
                <a:r>
                  <a:rPr lang="en-US" dirty="0"/>
                  <a:t> </a:t>
                </a:r>
                <a:r>
                  <a:rPr lang="en-US" dirty="0">
                    <a:solidFill>
                      <a:schemeClr val="tx1"/>
                    </a:solidFill>
                  </a:rPr>
                  <a:t>1 quark + 1 antiquark (</a:t>
                </a:r>
                <a14:m>
                  <m:oMath xmlns:m="http://schemas.openxmlformats.org/officeDocument/2006/math">
                    <m:sSubSup>
                      <m:sSubSupPr>
                        <m:ctrlPr>
                          <a:rPr lang="en-US" b="0" i="1" smtClean="0">
                            <a:solidFill>
                              <a:schemeClr val="accent1">
                                <a:lumMod val="75000"/>
                              </a:schemeClr>
                            </a:solidFill>
                            <a:latin typeface="Cambria Math" panose="02040503050406030204" pitchFamily="18" charset="0"/>
                          </a:rPr>
                        </m:ctrlPr>
                      </m:sSubSupPr>
                      <m:e>
                        <m:sSup>
                          <m:sSupPr>
                            <m:ctrlPr>
                              <a:rPr lang="en-US" i="1" smtClean="0">
                                <a:solidFill>
                                  <a:schemeClr val="accent1">
                                    <a:lumMod val="75000"/>
                                  </a:schemeClr>
                                </a:solidFill>
                                <a:latin typeface="Cambria Math" panose="02040503050406030204" pitchFamily="18" charset="0"/>
                              </a:rPr>
                            </m:ctrlPr>
                          </m:sSupPr>
                          <m:e>
                            <m:r>
                              <a:rPr lang="en-US" i="1">
                                <a:solidFill>
                                  <a:schemeClr val="accent1">
                                    <a:lumMod val="75000"/>
                                  </a:schemeClr>
                                </a:solidFill>
                                <a:latin typeface="Cambria Math" charset="0"/>
                              </a:rPr>
                              <m:t>𝜋</m:t>
                            </m:r>
                          </m:e>
                          <m:sup>
                            <m:r>
                              <a:rPr lang="en-US" i="1">
                                <a:solidFill>
                                  <a:schemeClr val="accent1">
                                    <a:lumMod val="75000"/>
                                  </a:schemeClr>
                                </a:solidFill>
                                <a:latin typeface="Cambria Math" charset="0"/>
                              </a:rPr>
                              <m:t>+</m:t>
                            </m:r>
                          </m:sup>
                        </m:sSup>
                        <m:r>
                          <m:rPr>
                            <m:nor/>
                          </m:rPr>
                          <a:rPr lang="en-US" dirty="0" smtClean="0">
                            <a:solidFill>
                              <a:schemeClr val="tx1"/>
                            </a:solidFill>
                          </a:rPr>
                          <m:t>,</m:t>
                        </m:r>
                        <m:r>
                          <a:rPr lang="en-US" b="0" i="1" smtClean="0">
                            <a:solidFill>
                              <a:schemeClr val="accent1">
                                <a:lumMod val="75000"/>
                              </a:schemeClr>
                            </a:solidFill>
                            <a:latin typeface="Cambria Math" charset="0"/>
                          </a:rPr>
                          <m:t>𝐵</m:t>
                        </m:r>
                      </m:e>
                      <m:sub>
                        <m:r>
                          <a:rPr lang="en-US" b="0" i="1" smtClean="0">
                            <a:solidFill>
                              <a:schemeClr val="accent1">
                                <a:lumMod val="75000"/>
                              </a:schemeClr>
                            </a:solidFill>
                            <a:latin typeface="Cambria Math" charset="0"/>
                          </a:rPr>
                          <m:t>𝑠</m:t>
                        </m:r>
                      </m:sub>
                      <m:sup>
                        <m:r>
                          <a:rPr lang="en-US" b="0" i="1" smtClean="0">
                            <a:solidFill>
                              <a:schemeClr val="accent1">
                                <a:lumMod val="75000"/>
                              </a:schemeClr>
                            </a:solidFill>
                            <a:latin typeface="Cambria Math" charset="0"/>
                          </a:rPr>
                          <m:t>0</m:t>
                        </m:r>
                      </m:sup>
                    </m:sSubSup>
                  </m:oMath>
                </a14:m>
                <a:r>
                  <a:rPr lang="en-US" dirty="0">
                    <a:solidFill>
                      <a:schemeClr val="tx1"/>
                    </a:solidFill>
                  </a:rPr>
                  <a:t>, </a:t>
                </a:r>
                <a:r>
                  <a:rPr lang="mr-IN" dirty="0">
                    <a:solidFill>
                      <a:schemeClr val="tx1"/>
                    </a:solidFill>
                  </a:rPr>
                  <a:t>…</a:t>
                </a:r>
                <a:r>
                  <a:rPr lang="en-US" dirty="0">
                    <a:solidFill>
                      <a:schemeClr val="tx1"/>
                    </a:solidFill>
                  </a:rPr>
                  <a:t>)</a:t>
                </a:r>
              </a:p>
              <a:p>
                <a:pPr lvl="1"/>
                <a:r>
                  <a:rPr lang="en-US" dirty="0">
                    <a:solidFill>
                      <a:srgbClr val="C00000"/>
                    </a:solidFill>
                  </a:rPr>
                  <a:t>Baryon</a:t>
                </a:r>
                <a:r>
                  <a:rPr lang="en-US" dirty="0"/>
                  <a:t>: </a:t>
                </a:r>
                <a:r>
                  <a:rPr lang="en-US" dirty="0">
                    <a:solidFill>
                      <a:schemeClr val="tx1"/>
                    </a:solidFill>
                  </a:rPr>
                  <a:t>3 quarks (</a:t>
                </a:r>
                <a14:m>
                  <m:oMath xmlns:m="http://schemas.openxmlformats.org/officeDocument/2006/math">
                    <m:r>
                      <a:rPr lang="en-US" b="0" i="1" smtClean="0">
                        <a:solidFill>
                          <a:srgbClr val="C00000"/>
                        </a:solidFill>
                        <a:latin typeface="Cambria Math" charset="0"/>
                      </a:rPr>
                      <m:t>𝑝</m:t>
                    </m:r>
                  </m:oMath>
                </a14:m>
                <a:r>
                  <a:rPr lang="en-US" dirty="0">
                    <a:solidFill>
                      <a:srgbClr val="C00000"/>
                    </a:solidFill>
                  </a:rPr>
                  <a:t> </a:t>
                </a:r>
                <a:r>
                  <a:rPr lang="en-US" dirty="0">
                    <a:solidFill>
                      <a:schemeClr val="tx1"/>
                    </a:solidFill>
                  </a:rPr>
                  <a:t>,</a:t>
                </a:r>
                <a14:m>
                  <m:oMath xmlns:m="http://schemas.openxmlformats.org/officeDocument/2006/math">
                    <m:r>
                      <a:rPr lang="en-US" b="0" i="1" dirty="0" smtClean="0">
                        <a:solidFill>
                          <a:srgbClr val="C00000"/>
                        </a:solidFill>
                        <a:latin typeface="Cambria Math" charset="0"/>
                      </a:rPr>
                      <m:t>𝑛</m:t>
                    </m:r>
                  </m:oMath>
                </a14:m>
                <a:r>
                  <a:rPr lang="en-US" dirty="0">
                    <a:solidFill>
                      <a:srgbClr val="C00000"/>
                    </a:solidFill>
                  </a:rPr>
                  <a:t> </a:t>
                </a:r>
                <a:r>
                  <a:rPr lang="en-US" dirty="0">
                    <a:solidFill>
                      <a:schemeClr val="tx1"/>
                    </a:solidFill>
                  </a:rPr>
                  <a:t>,</a:t>
                </a:r>
                <a:r>
                  <a:rPr lang="en-US" dirty="0">
                    <a:solidFill>
                      <a:srgbClr val="C00000"/>
                    </a:solidFill>
                  </a:rPr>
                  <a:t> </a:t>
                </a:r>
                <a14:m>
                  <m:oMath xmlns:m="http://schemas.openxmlformats.org/officeDocument/2006/math">
                    <m:r>
                      <m:rPr>
                        <m:sty m:val="p"/>
                      </m:rPr>
                      <a:rPr lang="en-US" b="0" i="0" smtClean="0">
                        <a:solidFill>
                          <a:srgbClr val="C00000"/>
                        </a:solidFill>
                        <a:latin typeface="Cambria Math" charset="0"/>
                      </a:rPr>
                      <m:t>Λ</m:t>
                    </m:r>
                  </m:oMath>
                </a14:m>
                <a:r>
                  <a:rPr lang="en-US" dirty="0">
                    <a:solidFill>
                      <a:schemeClr val="tx1"/>
                    </a:solidFill>
                  </a:rPr>
                  <a:t>, </a:t>
                </a:r>
                <a:r>
                  <a:rPr lang="mr-IN" dirty="0">
                    <a:solidFill>
                      <a:schemeClr val="tx1"/>
                    </a:solidFill>
                  </a:rPr>
                  <a:t>…</a:t>
                </a:r>
                <a:r>
                  <a:rPr lang="en-US" dirty="0">
                    <a:solidFill>
                      <a:schemeClr val="tx1"/>
                    </a:solidFill>
                  </a:rPr>
                  <a:t>)</a:t>
                </a:r>
              </a:p>
              <a:p>
                <a:pPr lvl="2"/>
                <a:r>
                  <a:rPr lang="en-US" dirty="0"/>
                  <a:t>Anti-baryon: </a:t>
                </a:r>
                <a:r>
                  <a:rPr lang="en-US" dirty="0">
                    <a:solidFill>
                      <a:schemeClr val="tx1"/>
                    </a:solidFill>
                  </a:rPr>
                  <a:t>3 anti-quarks</a:t>
                </a:r>
                <a:endParaRPr lang="en-US" dirty="0"/>
              </a:p>
              <a:p>
                <a:pPr lvl="2"/>
                <a:endParaRPr lang="en-US" sz="1200" dirty="0"/>
              </a:p>
              <a:p>
                <a:r>
                  <a:rPr lang="en-US" b="1" i="1" dirty="0">
                    <a:solidFill>
                      <a:srgbClr val="4CB1C4"/>
                    </a:solidFill>
                  </a:rPr>
                  <a:t>Fermion</a:t>
                </a:r>
                <a:r>
                  <a:rPr lang="en-US" dirty="0">
                    <a:solidFill>
                      <a:srgbClr val="4CB1C4"/>
                    </a:solidFill>
                  </a:rPr>
                  <a:t>: particle with half-integer spin.</a:t>
                </a:r>
              </a:p>
              <a:p>
                <a:pPr lvl="1"/>
                <a:r>
                  <a:rPr lang="en-US" dirty="0">
                    <a:solidFill>
                      <a:schemeClr val="tx1"/>
                    </a:solidFill>
                  </a:rPr>
                  <a:t>Antisymmetric wave function: obeys Pauli-exclusion principle and Pauli-Dirac statistics</a:t>
                </a:r>
              </a:p>
              <a:p>
                <a:pPr lvl="1"/>
                <a:r>
                  <a:rPr lang="en-US" dirty="0">
                    <a:solidFill>
                      <a:schemeClr val="tx1"/>
                    </a:solidFill>
                  </a:rPr>
                  <a:t>All fundamental quarks and leptons are spin-½</a:t>
                </a:r>
              </a:p>
              <a:p>
                <a:pPr lvl="1"/>
                <a:r>
                  <a:rPr lang="en-US" dirty="0">
                    <a:solidFill>
                      <a:schemeClr val="tx1"/>
                    </a:solidFill>
                  </a:rPr>
                  <a:t>Baryons (S=</a:t>
                </a:r>
                <a14:m>
                  <m:oMath xmlns:m="http://schemas.openxmlformats.org/officeDocument/2006/math">
                    <m:f>
                      <m:fPr>
                        <m:type m:val="skw"/>
                        <m:ctrlPr>
                          <a:rPr lang="en-US" i="1" smtClean="0">
                            <a:solidFill>
                              <a:schemeClr val="tx1"/>
                            </a:solidFill>
                            <a:latin typeface="Cambria Math" panose="02040503050406030204" pitchFamily="18" charset="0"/>
                          </a:rPr>
                        </m:ctrlPr>
                      </m:fPr>
                      <m:num>
                        <m:r>
                          <a:rPr lang="en-US" b="0" i="1" smtClean="0">
                            <a:solidFill>
                              <a:schemeClr val="tx1"/>
                            </a:solidFill>
                            <a:latin typeface="Cambria Math" charset="0"/>
                          </a:rPr>
                          <m:t>1</m:t>
                        </m:r>
                      </m:num>
                      <m:den>
                        <m:r>
                          <a:rPr lang="en-US" b="0" i="1" smtClean="0">
                            <a:solidFill>
                              <a:schemeClr val="tx1"/>
                            </a:solidFill>
                            <a:latin typeface="Cambria Math" charset="0"/>
                          </a:rPr>
                          <m:t>2</m:t>
                        </m:r>
                      </m:den>
                    </m:f>
                  </m:oMath>
                </a14:m>
                <a:r>
                  <a:rPr lang="en-US" dirty="0">
                    <a:solidFill>
                      <a:schemeClr val="tx1"/>
                    </a:solidFill>
                  </a:rPr>
                  <a:t>, </a:t>
                </a:r>
                <a14:m>
                  <m:oMath xmlns:m="http://schemas.openxmlformats.org/officeDocument/2006/math">
                    <m:f>
                      <m:fPr>
                        <m:type m:val="skw"/>
                        <m:ctrlPr>
                          <a:rPr lang="en-US" i="1" smtClean="0">
                            <a:solidFill>
                              <a:schemeClr val="tx1"/>
                            </a:solidFill>
                            <a:latin typeface="Cambria Math" panose="02040503050406030204" pitchFamily="18" charset="0"/>
                          </a:rPr>
                        </m:ctrlPr>
                      </m:fPr>
                      <m:num>
                        <m:r>
                          <a:rPr lang="en-US" b="0" i="1" smtClean="0">
                            <a:solidFill>
                              <a:schemeClr val="tx1"/>
                            </a:solidFill>
                            <a:latin typeface="Cambria Math" charset="0"/>
                          </a:rPr>
                          <m:t>3</m:t>
                        </m:r>
                      </m:num>
                      <m:den>
                        <m:r>
                          <a:rPr lang="en-US" b="0" i="1" smtClean="0">
                            <a:solidFill>
                              <a:schemeClr val="tx1"/>
                            </a:solidFill>
                            <a:latin typeface="Cambria Math" charset="0"/>
                          </a:rPr>
                          <m:t>2</m:t>
                        </m:r>
                      </m:den>
                    </m:f>
                  </m:oMath>
                </a14:m>
                <a:r>
                  <a:rPr lang="en-US" dirty="0">
                    <a:solidFill>
                      <a:schemeClr val="tx1"/>
                    </a:solidFill>
                  </a:rPr>
                  <a:t>) </a:t>
                </a:r>
              </a:p>
              <a:p>
                <a:r>
                  <a:rPr lang="en-US" b="1" i="1" dirty="0">
                    <a:solidFill>
                      <a:srgbClr val="4CB1C4"/>
                    </a:solidFill>
                  </a:rPr>
                  <a:t>Boson</a:t>
                </a:r>
                <a:r>
                  <a:rPr lang="en-US" dirty="0">
                    <a:solidFill>
                      <a:srgbClr val="4CB1C4"/>
                    </a:solidFill>
                  </a:rPr>
                  <a:t>: particle with integer spin</a:t>
                </a:r>
              </a:p>
              <a:p>
                <a:pPr lvl="1"/>
                <a:r>
                  <a:rPr lang="en-US" dirty="0">
                    <a:solidFill>
                      <a:schemeClr val="tx1"/>
                    </a:solidFill>
                  </a:rPr>
                  <a:t>Symmetric wave function: Bose-Einstein statistics</a:t>
                </a:r>
              </a:p>
              <a:p>
                <a:pPr lvl="1"/>
                <a:r>
                  <a:rPr lang="en-US" dirty="0">
                    <a:solidFill>
                      <a:schemeClr val="accent1">
                        <a:lumMod val="75000"/>
                      </a:schemeClr>
                    </a:solidFill>
                  </a:rPr>
                  <a:t>Mesons</a:t>
                </a:r>
                <a:r>
                  <a:rPr lang="en-US" dirty="0">
                    <a:solidFill>
                      <a:schemeClr val="tx1"/>
                    </a:solidFill>
                  </a:rPr>
                  <a:t>: (S=</a:t>
                </a:r>
                <a14:m>
                  <m:oMath xmlns:m="http://schemas.openxmlformats.org/officeDocument/2006/math">
                    <m:r>
                      <a:rPr lang="en-US" b="0" i="1" smtClean="0">
                        <a:solidFill>
                          <a:schemeClr val="tx1"/>
                        </a:solidFill>
                        <a:latin typeface="Cambria Math" charset="0"/>
                      </a:rPr>
                      <m:t>0</m:t>
                    </m:r>
                  </m:oMath>
                </a14:m>
                <a:r>
                  <a:rPr lang="en-US" dirty="0">
                    <a:solidFill>
                      <a:schemeClr val="tx1"/>
                    </a:solidFill>
                  </a:rPr>
                  <a:t>, </a:t>
                </a:r>
                <a14:m>
                  <m:oMath xmlns:m="http://schemas.openxmlformats.org/officeDocument/2006/math">
                    <m:r>
                      <a:rPr lang="en-US" b="0" i="1" smtClean="0">
                        <a:solidFill>
                          <a:schemeClr val="tx1"/>
                        </a:solidFill>
                        <a:latin typeface="Cambria Math" charset="0"/>
                      </a:rPr>
                      <m:t>1</m:t>
                    </m:r>
                  </m:oMath>
                </a14:m>
                <a:r>
                  <a:rPr lang="en-US" dirty="0">
                    <a:solidFill>
                      <a:schemeClr val="tx1"/>
                    </a:solidFill>
                  </a:rPr>
                  <a:t>), </a:t>
                </a:r>
                <a:r>
                  <a:rPr lang="en-US" dirty="0">
                    <a:solidFill>
                      <a:srgbClr val="FFC000"/>
                    </a:solidFill>
                  </a:rPr>
                  <a:t>Higgs</a:t>
                </a:r>
                <a:r>
                  <a:rPr lang="en-US" dirty="0">
                    <a:solidFill>
                      <a:schemeClr val="tx1"/>
                    </a:solidFill>
                  </a:rPr>
                  <a:t> (S=</a:t>
                </a:r>
                <a14:m>
                  <m:oMath xmlns:m="http://schemas.openxmlformats.org/officeDocument/2006/math">
                    <m:r>
                      <a:rPr lang="en-US" i="1">
                        <a:solidFill>
                          <a:schemeClr val="tx1"/>
                        </a:solidFill>
                        <a:latin typeface="Cambria Math" charset="0"/>
                      </a:rPr>
                      <m:t>0</m:t>
                    </m:r>
                  </m:oMath>
                </a14:m>
                <a:r>
                  <a:rPr lang="en-US" dirty="0">
                    <a:solidFill>
                      <a:schemeClr val="tx1"/>
                    </a:solidFill>
                  </a:rPr>
                  <a:t>)</a:t>
                </a:r>
              </a:p>
              <a:p>
                <a:pPr lvl="1"/>
                <a:r>
                  <a:rPr lang="en-US" dirty="0">
                    <a:solidFill>
                      <a:srgbClr val="FF0000"/>
                    </a:solidFill>
                  </a:rPr>
                  <a:t>Force carriers:</a:t>
                </a:r>
                <a:r>
                  <a:rPr lang="en-US" dirty="0">
                    <a:solidFill>
                      <a:schemeClr val="tx1"/>
                    </a:solidFill>
                  </a:rPr>
                  <a:t> </a:t>
                </a:r>
                <a14:m>
                  <m:oMath xmlns:m="http://schemas.openxmlformats.org/officeDocument/2006/math">
                    <m:r>
                      <a:rPr lang="en-US" b="0" i="1" smtClean="0">
                        <a:solidFill>
                          <a:srgbClr val="FF0000"/>
                        </a:solidFill>
                        <a:latin typeface="Cambria Math" charset="0"/>
                      </a:rPr>
                      <m:t>𝛾</m:t>
                    </m:r>
                  </m:oMath>
                </a14:m>
                <a:r>
                  <a:rPr lang="en-US" dirty="0">
                    <a:solidFill>
                      <a:srgbClr val="FF0000"/>
                    </a:solidFill>
                  </a:rPr>
                  <a:t>, </a:t>
                </a:r>
                <a14:m>
                  <m:oMath xmlns:m="http://schemas.openxmlformats.org/officeDocument/2006/math">
                    <m:r>
                      <a:rPr lang="en-US" b="0" i="1" smtClean="0">
                        <a:solidFill>
                          <a:srgbClr val="FF0000"/>
                        </a:solidFill>
                        <a:latin typeface="Cambria Math" charset="0"/>
                      </a:rPr>
                      <m:t>𝑊</m:t>
                    </m:r>
                  </m:oMath>
                </a14:m>
                <a:r>
                  <a:rPr lang="en-US" dirty="0">
                    <a:solidFill>
                      <a:srgbClr val="FF0000"/>
                    </a:solidFill>
                  </a:rPr>
                  <a:t>, </a:t>
                </a:r>
                <a14:m>
                  <m:oMath xmlns:m="http://schemas.openxmlformats.org/officeDocument/2006/math">
                    <m:r>
                      <a:rPr lang="en-US" b="0" i="1" smtClean="0">
                        <a:solidFill>
                          <a:srgbClr val="FF0000"/>
                        </a:solidFill>
                        <a:latin typeface="Cambria Math" charset="0"/>
                      </a:rPr>
                      <m:t>𝑍</m:t>
                    </m:r>
                  </m:oMath>
                </a14:m>
                <a:r>
                  <a:rPr lang="en-US" dirty="0">
                    <a:solidFill>
                      <a:srgbClr val="FF0000"/>
                    </a:solidFill>
                  </a:rPr>
                  <a:t>, </a:t>
                </a:r>
                <a14:m>
                  <m:oMath xmlns:m="http://schemas.openxmlformats.org/officeDocument/2006/math">
                    <m:r>
                      <a:rPr lang="en-US" b="0" i="1" smtClean="0">
                        <a:solidFill>
                          <a:srgbClr val="FF0000"/>
                        </a:solidFill>
                        <a:latin typeface="Cambria Math" charset="0"/>
                      </a:rPr>
                      <m:t>𝑔</m:t>
                    </m:r>
                  </m:oMath>
                </a14:m>
                <a:r>
                  <a:rPr lang="en-US" dirty="0">
                    <a:solidFill>
                      <a:srgbClr val="FF0000"/>
                    </a:solidFill>
                  </a:rPr>
                  <a:t> </a:t>
                </a:r>
                <a:r>
                  <a:rPr lang="en-US" dirty="0">
                    <a:solidFill>
                      <a:schemeClr val="tx1"/>
                    </a:solidFill>
                  </a:rPr>
                  <a:t>(S=</a:t>
                </a:r>
                <a14:m>
                  <m:oMath xmlns:m="http://schemas.openxmlformats.org/officeDocument/2006/math">
                    <m:r>
                      <a:rPr lang="en-US" b="0" i="1" smtClean="0">
                        <a:solidFill>
                          <a:schemeClr val="tx1"/>
                        </a:solidFill>
                        <a:latin typeface="Cambria Math" charset="0"/>
                      </a:rPr>
                      <m:t>1</m:t>
                    </m:r>
                  </m:oMath>
                </a14:m>
                <a:r>
                  <a:rPr lang="en-US" dirty="0">
                    <a:solidFill>
                      <a:schemeClr val="tx1"/>
                    </a:solidFill>
                  </a:rPr>
                  <a:t>); graviton(S=</a:t>
                </a:r>
                <a14:m>
                  <m:oMath xmlns:m="http://schemas.openxmlformats.org/officeDocument/2006/math">
                    <m:r>
                      <a:rPr lang="en-US" b="0" i="1" smtClean="0">
                        <a:solidFill>
                          <a:schemeClr val="tx1"/>
                        </a:solidFill>
                        <a:latin typeface="Cambria Math" charset="0"/>
                      </a:rPr>
                      <m:t>2</m:t>
                    </m:r>
                  </m:oMath>
                </a14:m>
                <a:r>
                  <a:rPr lang="en-US" dirty="0">
                    <a:solidFill>
                      <a:schemeClr val="tx1"/>
                    </a:solidFill>
                  </a:rPr>
                  <a:t>)</a:t>
                </a:r>
              </a:p>
              <a:p>
                <a:pPr lvl="2"/>
                <a:endParaRPr lang="en-US" dirty="0"/>
              </a:p>
              <a:p>
                <a:pPr lvl="2"/>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32207" y="861530"/>
                <a:ext cx="5903351" cy="5570354"/>
              </a:xfrm>
              <a:blipFill rotWithShape="0">
                <a:blip r:embed="rId2"/>
                <a:stretch>
                  <a:fillRect l="-1749" t="-2072" b="-436"/>
                </a:stretch>
              </a:blipFill>
              <a:ln w="19050">
                <a:solidFill>
                  <a:schemeClr val="accent1"/>
                </a:solidFill>
              </a:ln>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6548412" y="1133377"/>
            <a:ext cx="5370008" cy="5137867"/>
          </a:xfrm>
          <a:prstGeom prst="rect">
            <a:avLst/>
          </a:prstGeom>
          <a:ln w="19050">
            <a:solidFill>
              <a:schemeClr val="accent1"/>
            </a:solidFill>
          </a:ln>
        </p:spPr>
      </p:pic>
      <p:sp>
        <p:nvSpPr>
          <p:cNvPr id="5" name="Rectangle 4">
            <a:extLst>
              <a:ext uri="{FF2B5EF4-FFF2-40B4-BE49-F238E27FC236}">
                <a16:creationId xmlns:a16="http://schemas.microsoft.com/office/drawing/2014/main" id="{A50447DE-58A2-4240-820F-58AA02FF07CE}"/>
              </a:ext>
            </a:extLst>
          </p:cNvPr>
          <p:cNvSpPr/>
          <p:nvPr/>
        </p:nvSpPr>
        <p:spPr>
          <a:xfrm>
            <a:off x="9755377" y="151511"/>
            <a:ext cx="1887696" cy="369332"/>
          </a:xfrm>
          <a:prstGeom prst="rect">
            <a:avLst/>
          </a:prstGeom>
          <a:solidFill>
            <a:schemeClr val="bg1"/>
          </a:solidFill>
          <a:ln w="12700">
            <a:solidFill>
              <a:schemeClr val="tx1"/>
            </a:solidFill>
          </a:ln>
        </p:spPr>
        <p:txBody>
          <a:bodyPr wrap="none">
            <a:spAutoFit/>
          </a:bodyPr>
          <a:lstStyle/>
          <a:p>
            <a:r>
              <a:rPr lang="en-US" dirty="0"/>
              <a:t>Griffiths chapter 1</a:t>
            </a:r>
          </a:p>
        </p:txBody>
      </p:sp>
    </p:spTree>
    <p:extLst>
      <p:ext uri="{BB962C8B-B14F-4D97-AF65-F5344CB8AC3E}">
        <p14:creationId xmlns:p14="http://schemas.microsoft.com/office/powerpoint/2010/main" val="1909216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Symmetry breaking</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35244" y="1160741"/>
                <a:ext cx="10585682" cy="5336311"/>
              </a:xfrm>
            </p:spPr>
            <p:txBody>
              <a:bodyPr>
                <a:normAutofit/>
              </a:bodyPr>
              <a:lstStyle/>
              <a:p>
                <a:r>
                  <a:rPr lang="en-US" dirty="0"/>
                  <a:t>Massive particles are forbidden in the SM </a:t>
                </a:r>
                <a:r>
                  <a:rPr lang="en-US" dirty="0" err="1"/>
                  <a:t>Lagrangian</a:t>
                </a:r>
                <a:endParaRPr lang="en-US" dirty="0"/>
              </a:p>
              <a:p>
                <a:pPr lvl="1"/>
                <a:r>
                  <a:rPr lang="en-US" dirty="0"/>
                  <a:t>A hypothetical mass term in the </a:t>
                </a:r>
                <a:r>
                  <a:rPr lang="en-US" dirty="0" err="1"/>
                  <a:t>Lagrangian</a:t>
                </a:r>
                <a:r>
                  <a:rPr lang="en-US" dirty="0"/>
                  <a:t> for the photon is not gauge invariant under </a:t>
                </a:r>
                <a14:m>
                  <m:oMath xmlns:m="http://schemas.openxmlformats.org/officeDocument/2006/math">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𝐴</m:t>
                        </m:r>
                      </m:e>
                      <m:sup>
                        <m:r>
                          <a:rPr lang="en-US" b="0" i="1" smtClean="0">
                            <a:solidFill>
                              <a:srgbClr val="C00000"/>
                            </a:solidFill>
                            <a:latin typeface="Cambria Math" panose="02040503050406030204" pitchFamily="18" charset="0"/>
                          </a:rPr>
                          <m:t>𝜇</m:t>
                        </m:r>
                      </m:sup>
                    </m:sSup>
                    <m:r>
                      <a:rPr lang="en-US" b="0" i="1" smtClean="0">
                        <a:solidFill>
                          <a:srgbClr val="C00000"/>
                        </a:solidFill>
                        <a:latin typeface="Cambria Math" panose="02040503050406030204" pitchFamily="18"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𝐴</m:t>
                        </m:r>
                      </m:e>
                      <m:sup>
                        <m:r>
                          <a:rPr lang="en-US" b="0" i="1" smtClean="0">
                            <a:solidFill>
                              <a:srgbClr val="C00000"/>
                            </a:solidFill>
                            <a:latin typeface="Cambria Math" panose="02040503050406030204" pitchFamily="18" charset="0"/>
                          </a:rPr>
                          <m:t>𝜇</m:t>
                        </m:r>
                      </m:sup>
                    </m:sSup>
                    <m:r>
                      <a:rPr lang="en-US" b="0" i="1" smtClean="0">
                        <a:solidFill>
                          <a:srgbClr val="C00000"/>
                        </a:solidFill>
                        <a:latin typeface="Cambria Math" panose="02040503050406030204" pitchFamily="18" charset="0"/>
                      </a:rPr>
                      <m:t>′</m:t>
                    </m:r>
                  </m:oMath>
                </a14:m>
                <a:r>
                  <a:rPr lang="en-US" dirty="0"/>
                  <a:t>:</a:t>
                </a:r>
              </a:p>
              <a:p>
                <a:endParaRPr lang="en-US" dirty="0"/>
              </a:p>
              <a:p>
                <a:endParaRPr lang="en-US" sz="1000" dirty="0"/>
              </a:p>
              <a:p>
                <a:r>
                  <a:rPr lang="en-US" dirty="0"/>
                  <a:t>The same holds (harder to show) for the weak mediators </a:t>
                </a:r>
                <a14:m>
                  <m:oMath xmlns:m="http://schemas.openxmlformats.org/officeDocument/2006/math">
                    <m:r>
                      <a:rPr lang="en-US" b="0" i="1" smtClean="0">
                        <a:solidFill>
                          <a:srgbClr val="C00000"/>
                        </a:solidFill>
                        <a:latin typeface="Cambria Math" charset="0"/>
                      </a:rPr>
                      <m:t>𝑊</m:t>
                    </m:r>
                    <m:r>
                      <a:rPr lang="en-US" b="0" i="1" smtClean="0">
                        <a:latin typeface="Cambria Math" charset="0"/>
                      </a:rPr>
                      <m:t>, </m:t>
                    </m:r>
                    <m:r>
                      <a:rPr lang="en-US" b="0" i="1" smtClean="0">
                        <a:solidFill>
                          <a:srgbClr val="C00000"/>
                        </a:solidFill>
                        <a:latin typeface="Cambria Math" charset="0"/>
                      </a:rPr>
                      <m:t>𝑍</m:t>
                    </m:r>
                  </m:oMath>
                </a14:m>
                <a:endParaRPr lang="en-US" dirty="0">
                  <a:solidFill>
                    <a:srgbClr val="C00000"/>
                  </a:solidFill>
                </a:endParaRPr>
              </a:p>
              <a:p>
                <a:pPr lvl="1"/>
                <a:r>
                  <a:rPr lang="en-US" dirty="0"/>
                  <a:t>However they </a:t>
                </a:r>
                <a:r>
                  <a:rPr lang="en-US" b="1" dirty="0"/>
                  <a:t>are</a:t>
                </a:r>
                <a:r>
                  <a:rPr lang="en-US" dirty="0"/>
                  <a:t> massive</a:t>
                </a:r>
              </a:p>
              <a:p>
                <a:pPr lvl="1"/>
                <a:r>
                  <a:rPr lang="en-US" dirty="0">
                    <a:sym typeface="Wingdings"/>
                  </a:rPr>
                  <a:t> SU(2)</a:t>
                </a:r>
                <a:r>
                  <a:rPr lang="en-US" dirty="0" err="1">
                    <a:sym typeface="Wingdings"/>
                  </a:rPr>
                  <a:t>xU</a:t>
                </a:r>
                <a:r>
                  <a:rPr lang="en-US" dirty="0">
                    <a:sym typeface="Wingdings"/>
                  </a:rPr>
                  <a:t>(1) symmetry is </a:t>
                </a:r>
                <a:r>
                  <a:rPr lang="en-US" i="1" dirty="0">
                    <a:sym typeface="Wingdings"/>
                  </a:rPr>
                  <a:t>broken</a:t>
                </a:r>
              </a:p>
              <a:p>
                <a:pPr lvl="1"/>
                <a:endParaRPr lang="en-US" i="1" dirty="0">
                  <a:sym typeface="Wingdings"/>
                </a:endParaRPr>
              </a:p>
              <a:p>
                <a:r>
                  <a:rPr lang="en-US" dirty="0">
                    <a:sym typeface="Wingdings"/>
                  </a:rPr>
                  <a:t>We will give an example how mass terms can be generated without destroying the symmetry of the </a:t>
                </a:r>
                <a:r>
                  <a:rPr lang="en-US" dirty="0" err="1">
                    <a:sym typeface="Wingdings"/>
                  </a:rPr>
                  <a:t>Lagrangian</a:t>
                </a: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35244" y="1160741"/>
                <a:ext cx="10585682" cy="5336311"/>
              </a:xfrm>
              <a:blipFill>
                <a:blip r:embed="rId2"/>
                <a:stretch>
                  <a:fillRect l="-1079" t="-1900"/>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2478505" y="2179652"/>
                <a:ext cx="7173118" cy="7017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𝑚</m:t>
                          </m:r>
                        </m:e>
                        <m:sup>
                          <m:r>
                            <a:rPr lang="en-US" sz="2400" b="0" i="1" smtClean="0">
                              <a:solidFill>
                                <a:srgbClr val="C00000"/>
                              </a:solidFill>
                              <a:latin typeface="Cambria Math" charset="0"/>
                            </a:rPr>
                            <m:t>2</m:t>
                          </m:r>
                        </m:sup>
                      </m:sSup>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charset="0"/>
                            </a:rPr>
                            <m:t>𝐴</m:t>
                          </m:r>
                        </m:e>
                        <m:sub>
                          <m:r>
                            <a:rPr lang="en-US" sz="2400" b="0" i="1" smtClean="0">
                              <a:solidFill>
                                <a:srgbClr val="C00000"/>
                              </a:solidFill>
                              <a:latin typeface="Cambria Math" charset="0"/>
                            </a:rPr>
                            <m:t>𝜇</m:t>
                          </m:r>
                        </m:sub>
                      </m:sSub>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𝐴</m:t>
                          </m:r>
                        </m:e>
                        <m:sup>
                          <m:r>
                            <a:rPr lang="en-US" sz="2400" b="0" i="1" smtClean="0">
                              <a:solidFill>
                                <a:srgbClr val="C00000"/>
                              </a:solidFill>
                              <a:latin typeface="Cambria Math" charset="0"/>
                            </a:rPr>
                            <m:t>𝜇</m:t>
                          </m:r>
                        </m:sup>
                      </m:sSup>
                      <m:r>
                        <a:rPr lang="en-US" sz="2400" b="0" i="1" smtClean="0">
                          <a:solidFill>
                            <a:srgbClr val="C00000"/>
                          </a:solidFill>
                          <a:latin typeface="Cambria Math" charset="0"/>
                        </a:rPr>
                        <m:t>→</m:t>
                      </m:r>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𝑚</m:t>
                          </m:r>
                        </m:e>
                        <m:sup>
                          <m:r>
                            <a:rPr lang="en-US" sz="2400" b="0" i="1" smtClean="0">
                              <a:solidFill>
                                <a:srgbClr val="C00000"/>
                              </a:solidFill>
                              <a:latin typeface="Cambria Math" charset="0"/>
                            </a:rPr>
                            <m:t>2</m:t>
                          </m:r>
                        </m:sup>
                      </m:sSup>
                      <m:d>
                        <m:dPr>
                          <m:ctrlPr>
                            <a:rPr lang="is-IS" sz="2400" b="0" i="1" smtClean="0">
                              <a:solidFill>
                                <a:srgbClr val="C00000"/>
                              </a:solidFill>
                              <a:latin typeface="Cambria Math" panose="02040503050406030204" pitchFamily="18" charset="0"/>
                            </a:rPr>
                          </m:ctrlPr>
                        </m:dPr>
                        <m:e>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charset="0"/>
                                </a:rPr>
                                <m:t>𝐴</m:t>
                              </m:r>
                            </m:e>
                            <m:sub>
                              <m:r>
                                <a:rPr lang="en-US" sz="2400" b="0" i="1" smtClean="0">
                                  <a:solidFill>
                                    <a:srgbClr val="C00000"/>
                                  </a:solidFill>
                                  <a:latin typeface="Cambria Math" charset="0"/>
                                </a:rPr>
                                <m:t>𝜇</m:t>
                              </m:r>
                            </m:sub>
                          </m:sSub>
                          <m:r>
                            <a:rPr lang="en-US" sz="2400" b="0" i="1" smtClean="0">
                              <a:solidFill>
                                <a:srgbClr val="C00000"/>
                              </a:solidFill>
                              <a:latin typeface="Cambria Math" charset="0"/>
                            </a:rPr>
                            <m:t>+</m:t>
                          </m:r>
                          <m:f>
                            <m:fPr>
                              <m:ctrlPr>
                                <a:rPr lang="bg-BG" sz="2400" b="0" i="1" smtClean="0">
                                  <a:solidFill>
                                    <a:srgbClr val="C00000"/>
                                  </a:solidFill>
                                  <a:latin typeface="Cambria Math" panose="02040503050406030204" pitchFamily="18" charset="0"/>
                                </a:rPr>
                              </m:ctrlPr>
                            </m:fPr>
                            <m:num>
                              <m:r>
                                <a:rPr lang="en-US" sz="2400" b="0" i="1" smtClean="0">
                                  <a:solidFill>
                                    <a:srgbClr val="C00000"/>
                                  </a:solidFill>
                                  <a:latin typeface="Cambria Math" charset="0"/>
                                </a:rPr>
                                <m:t>1</m:t>
                              </m:r>
                            </m:num>
                            <m:den>
                              <m:r>
                                <a:rPr lang="en-US" sz="2400" b="0" i="1" smtClean="0">
                                  <a:solidFill>
                                    <a:srgbClr val="C00000"/>
                                  </a:solidFill>
                                  <a:latin typeface="Cambria Math" charset="0"/>
                                </a:rPr>
                                <m:t>𝑒</m:t>
                              </m:r>
                            </m:den>
                          </m:f>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charset="0"/>
                                </a:rPr>
                                <m:t>𝜕</m:t>
                              </m:r>
                            </m:e>
                            <m:sub>
                              <m:r>
                                <a:rPr lang="en-US" sz="2400" b="0" i="1" smtClean="0">
                                  <a:solidFill>
                                    <a:srgbClr val="C00000"/>
                                  </a:solidFill>
                                  <a:latin typeface="Cambria Math" charset="0"/>
                                </a:rPr>
                                <m:t>𝜇</m:t>
                              </m:r>
                            </m:sub>
                          </m:sSub>
                          <m:r>
                            <a:rPr lang="en-US" sz="2400" b="0" i="1" smtClean="0">
                              <a:solidFill>
                                <a:srgbClr val="C00000"/>
                              </a:solidFill>
                              <a:latin typeface="Cambria Math" charset="0"/>
                            </a:rPr>
                            <m:t>𝛼</m:t>
                          </m:r>
                        </m:e>
                      </m:d>
                      <m:d>
                        <m:dPr>
                          <m:ctrlPr>
                            <a:rPr lang="is-IS" sz="2400" b="0" i="1" smtClean="0">
                              <a:solidFill>
                                <a:srgbClr val="C00000"/>
                              </a:solidFill>
                              <a:latin typeface="Cambria Math" panose="02040503050406030204" pitchFamily="18" charset="0"/>
                            </a:rPr>
                          </m:ctrlPr>
                        </m:dPr>
                        <m:e>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𝐴</m:t>
                              </m:r>
                            </m:e>
                            <m:sup>
                              <m:r>
                                <a:rPr lang="en-US" sz="2400" b="0" i="1" smtClean="0">
                                  <a:solidFill>
                                    <a:srgbClr val="C00000"/>
                                  </a:solidFill>
                                  <a:latin typeface="Cambria Math" charset="0"/>
                                </a:rPr>
                                <m:t>𝜇</m:t>
                              </m:r>
                            </m:sup>
                          </m:sSup>
                          <m:r>
                            <a:rPr lang="en-US" sz="2400" b="0" i="1" smtClean="0">
                              <a:solidFill>
                                <a:srgbClr val="C00000"/>
                              </a:solidFill>
                              <a:latin typeface="Cambria Math" charset="0"/>
                            </a:rPr>
                            <m:t>+</m:t>
                          </m:r>
                          <m:f>
                            <m:fPr>
                              <m:ctrlPr>
                                <a:rPr lang="bg-BG" sz="2400" b="0" i="1" smtClean="0">
                                  <a:solidFill>
                                    <a:srgbClr val="C00000"/>
                                  </a:solidFill>
                                  <a:latin typeface="Cambria Math" panose="02040503050406030204" pitchFamily="18" charset="0"/>
                                </a:rPr>
                              </m:ctrlPr>
                            </m:fPr>
                            <m:num>
                              <m:r>
                                <a:rPr lang="en-US" sz="2400" b="0" i="1" smtClean="0">
                                  <a:solidFill>
                                    <a:srgbClr val="C00000"/>
                                  </a:solidFill>
                                  <a:latin typeface="Cambria Math" charset="0"/>
                                </a:rPr>
                                <m:t>1</m:t>
                              </m:r>
                            </m:num>
                            <m:den>
                              <m:r>
                                <a:rPr lang="en-US" sz="2400" b="0" i="1" smtClean="0">
                                  <a:solidFill>
                                    <a:srgbClr val="C00000"/>
                                  </a:solidFill>
                                  <a:latin typeface="Cambria Math" charset="0"/>
                                </a:rPr>
                                <m:t>𝑒</m:t>
                              </m:r>
                            </m:den>
                          </m:f>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m:t>
                              </m:r>
                            </m:e>
                            <m:sup>
                              <m:r>
                                <a:rPr lang="en-US" sz="2400" b="0" i="1" smtClean="0">
                                  <a:solidFill>
                                    <a:srgbClr val="C00000"/>
                                  </a:solidFill>
                                  <a:latin typeface="Cambria Math" charset="0"/>
                                </a:rPr>
                                <m:t>𝜇</m:t>
                              </m:r>
                            </m:sup>
                          </m:sSup>
                          <m:r>
                            <a:rPr lang="en-US" sz="2400" b="0" i="1" smtClean="0">
                              <a:solidFill>
                                <a:srgbClr val="C00000"/>
                              </a:solidFill>
                              <a:latin typeface="Cambria Math" charset="0"/>
                            </a:rPr>
                            <m:t>𝛼</m:t>
                          </m:r>
                        </m:e>
                      </m:d>
                      <m:r>
                        <a:rPr lang="en-US" sz="2400" b="0" i="1" smtClean="0">
                          <a:solidFill>
                            <a:srgbClr val="C00000"/>
                          </a:solidFill>
                          <a:latin typeface="Cambria Math" charset="0"/>
                        </a:rPr>
                        <m:t>≠</m:t>
                      </m:r>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𝑚</m:t>
                          </m:r>
                        </m:e>
                        <m:sup>
                          <m:r>
                            <a:rPr lang="en-US" sz="2400" b="0" i="1" smtClean="0">
                              <a:solidFill>
                                <a:srgbClr val="C00000"/>
                              </a:solidFill>
                              <a:latin typeface="Cambria Math" charset="0"/>
                            </a:rPr>
                            <m:t>2</m:t>
                          </m:r>
                        </m:sup>
                      </m:sSup>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charset="0"/>
                            </a:rPr>
                            <m:t>𝐴</m:t>
                          </m:r>
                        </m:e>
                        <m:sub>
                          <m:r>
                            <a:rPr lang="en-US" sz="2400" b="0" i="1" smtClean="0">
                              <a:solidFill>
                                <a:srgbClr val="C00000"/>
                              </a:solidFill>
                              <a:latin typeface="Cambria Math" charset="0"/>
                            </a:rPr>
                            <m:t>𝜇</m:t>
                          </m:r>
                        </m:sub>
                      </m:sSub>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𝐴</m:t>
                          </m:r>
                        </m:e>
                        <m:sup>
                          <m:r>
                            <a:rPr lang="en-US" sz="2400" b="0" i="1" smtClean="0">
                              <a:solidFill>
                                <a:srgbClr val="C00000"/>
                              </a:solidFill>
                              <a:latin typeface="Cambria Math" charset="0"/>
                            </a:rPr>
                            <m:t>𝜇</m:t>
                          </m:r>
                        </m:sup>
                      </m:sSup>
                    </m:oMath>
                  </m:oMathPara>
                </a14:m>
                <a:endParaRPr lang="en-US"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2478505" y="2179652"/>
                <a:ext cx="7173118" cy="701731"/>
              </a:xfrm>
              <a:prstGeom prst="rect">
                <a:avLst/>
              </a:prstGeom>
              <a:blipFill rotWithShape="0">
                <a:blip r:embed="rId3"/>
                <a:stretch>
                  <a:fillRect/>
                </a:stretch>
              </a:blipFill>
            </p:spPr>
            <p:txBody>
              <a:bodyPr/>
              <a:lstStyle/>
              <a:p>
                <a:r>
                  <a:rPr lang="en-US">
                    <a:noFill/>
                  </a:rPr>
                  <a:t> </a:t>
                </a:r>
              </a:p>
            </p:txBody>
          </p:sp>
        </mc:Fallback>
      </mc:AlternateContent>
      <p:sp>
        <p:nvSpPr>
          <p:cNvPr id="5" name="Rectangle 4">
            <a:extLst>
              <a:ext uri="{FF2B5EF4-FFF2-40B4-BE49-F238E27FC236}">
                <a16:creationId xmlns:a16="http://schemas.microsoft.com/office/drawing/2014/main" id="{E60FB2C9-C859-914E-A1BE-FE70C71A954F}"/>
              </a:ext>
            </a:extLst>
          </p:cNvPr>
          <p:cNvSpPr/>
          <p:nvPr/>
        </p:nvSpPr>
        <p:spPr>
          <a:xfrm>
            <a:off x="10373939" y="151511"/>
            <a:ext cx="1520929" cy="369332"/>
          </a:xfrm>
          <a:prstGeom prst="rect">
            <a:avLst/>
          </a:prstGeom>
          <a:solidFill>
            <a:schemeClr val="bg1"/>
          </a:solidFill>
          <a:ln w="12700">
            <a:solidFill>
              <a:schemeClr val="tx1"/>
            </a:solidFill>
          </a:ln>
        </p:spPr>
        <p:txBody>
          <a:bodyPr wrap="none">
            <a:spAutoFit/>
          </a:bodyPr>
          <a:lstStyle/>
          <a:p>
            <a:r>
              <a:rPr lang="en-US" dirty="0"/>
              <a:t>Griffiths §10.7</a:t>
            </a:r>
          </a:p>
        </p:txBody>
      </p:sp>
    </p:spTree>
    <p:extLst>
      <p:ext uri="{BB962C8B-B14F-4D97-AF65-F5344CB8AC3E}">
        <p14:creationId xmlns:p14="http://schemas.microsoft.com/office/powerpoint/2010/main" val="1714404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ure 1">
            <a:extLst>
              <a:ext uri="{FF2B5EF4-FFF2-40B4-BE49-F238E27FC236}">
                <a16:creationId xmlns:a16="http://schemas.microsoft.com/office/drawing/2014/main" id="{AC830520-D424-D4DB-8B56-4559F2085A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526" t="58801" r="20552"/>
          <a:stretch/>
        </p:blipFill>
        <p:spPr bwMode="auto">
          <a:xfrm>
            <a:off x="6729191" y="1528217"/>
            <a:ext cx="1511606" cy="98983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   The idea of symmetry breaking with a new field </a:t>
                </a:r>
                <a14:m>
                  <m:oMath xmlns:m="http://schemas.openxmlformats.org/officeDocument/2006/math">
                    <m:r>
                      <a:rPr lang="en-US" i="1" smtClean="0">
                        <a:solidFill>
                          <a:schemeClr val="bg1"/>
                        </a:solidFill>
                        <a:latin typeface="Cambria Math" charset="0"/>
                      </a:rPr>
                      <m:t>𝜙</m:t>
                    </m:r>
                  </m:oMath>
                </a14:m>
                <a:endParaRPr lang="en-US" dirty="0">
                  <a:solidFill>
                    <a:schemeClr val="bg1"/>
                  </a:solidFill>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4"/>
                <a:stretch>
                  <a:fillRect t="-15455" b="-2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35243" y="916134"/>
                <a:ext cx="10794231" cy="1983784"/>
              </a:xfrm>
            </p:spPr>
            <p:txBody>
              <a:bodyPr/>
              <a:lstStyle/>
              <a:p>
                <a:r>
                  <a:rPr lang="en-US" dirty="0"/>
                  <a:t>Add a new field </a:t>
                </a:r>
                <a14:m>
                  <m:oMath xmlns:m="http://schemas.openxmlformats.org/officeDocument/2006/math">
                    <m:r>
                      <a:rPr lang="en-US" b="0" i="1" smtClean="0">
                        <a:solidFill>
                          <a:srgbClr val="C00000"/>
                        </a:solidFill>
                        <a:latin typeface="Cambria Math" charset="0"/>
                      </a:rPr>
                      <m:t>𝜙</m:t>
                    </m:r>
                  </m:oMath>
                </a14:m>
                <a:r>
                  <a:rPr lang="en-US" dirty="0"/>
                  <a:t> to the </a:t>
                </a:r>
                <a:r>
                  <a:rPr lang="en-US" dirty="0" err="1"/>
                  <a:t>Lagrangian</a:t>
                </a:r>
                <a:endParaRPr lang="en-US" dirty="0"/>
              </a:p>
              <a:p>
                <a:pPr lvl="1"/>
                <a:r>
                  <a:rPr lang="en-US" dirty="0"/>
                  <a:t>Chose a scalar field (</a:t>
                </a:r>
                <a14:m>
                  <m:oMath xmlns:m="http://schemas.openxmlformats.org/officeDocument/2006/math">
                    <m:r>
                      <a:rPr lang="en-US" b="0" i="1" smtClean="0">
                        <a:solidFill>
                          <a:srgbClr val="C00000"/>
                        </a:solidFill>
                        <a:latin typeface="Cambria Math" charset="0"/>
                      </a:rPr>
                      <m:t>𝑆</m:t>
                    </m:r>
                    <m:r>
                      <a:rPr lang="en-US" b="0" i="1" smtClean="0">
                        <a:solidFill>
                          <a:srgbClr val="C00000"/>
                        </a:solidFill>
                        <a:latin typeface="Cambria Math" charset="0"/>
                      </a:rPr>
                      <m:t>=0</m:t>
                    </m:r>
                  </m:oMath>
                </a14:m>
                <a:r>
                  <a:rPr lang="en-US" dirty="0"/>
                  <a:t>)</a:t>
                </a:r>
              </a:p>
              <a:p>
                <a:pPr lvl="1"/>
                <a:r>
                  <a:rPr lang="en-US" dirty="0"/>
                  <a:t>Include a potential </a:t>
                </a:r>
                <a14:m>
                  <m:oMath xmlns:m="http://schemas.openxmlformats.org/officeDocument/2006/math">
                    <m:r>
                      <a:rPr lang="en-US" b="0" i="1" smtClean="0">
                        <a:solidFill>
                          <a:srgbClr val="C00000"/>
                        </a:solidFill>
                        <a:latin typeface="Cambria Math" charset="0"/>
                      </a:rPr>
                      <m:t>𝑉</m:t>
                    </m:r>
                    <m:d>
                      <m:dPr>
                        <m:ctrlPr>
                          <a:rPr lang="is-IS" b="0" i="1" smtClean="0">
                            <a:solidFill>
                              <a:srgbClr val="C00000"/>
                            </a:solidFill>
                            <a:latin typeface="Cambria Math" panose="02040503050406030204" pitchFamily="18" charset="0"/>
                          </a:rPr>
                        </m:ctrlPr>
                      </m:dPr>
                      <m:e>
                        <m:r>
                          <a:rPr lang="en-US" b="0" i="1" smtClean="0">
                            <a:solidFill>
                              <a:srgbClr val="C00000"/>
                            </a:solidFill>
                            <a:latin typeface="Cambria Math" charset="0"/>
                          </a:rPr>
                          <m:t>𝜙</m:t>
                        </m:r>
                      </m:e>
                    </m:d>
                    <m:r>
                      <a:rPr lang="en-US" b="0" i="0" smtClean="0">
                        <a:solidFill>
                          <a:srgbClr val="C00000"/>
                        </a:solidFill>
                        <a:latin typeface="Cambria Math" charset="0"/>
                      </a:rPr>
                      <m:t>:</m:t>
                    </m:r>
                  </m:oMath>
                </a14:m>
                <a:r>
                  <a:rPr lang="en-US" dirty="0"/>
                  <a:t>     </a:t>
                </a:r>
                <a14:m>
                  <m:oMath xmlns:m="http://schemas.openxmlformats.org/officeDocument/2006/math">
                    <m:r>
                      <a:rPr lang="en-US" i="1">
                        <a:solidFill>
                          <a:srgbClr val="C00000"/>
                        </a:solidFill>
                        <a:latin typeface="Cambria Math" charset="0"/>
                        <a:ea typeface="Cambria Math" charset="0"/>
                        <a:cs typeface="Cambria Math" charset="0"/>
                      </a:rPr>
                      <m:t>ℒ</m:t>
                    </m:r>
                    <m:r>
                      <a:rPr lang="en-US" b="0" i="0" smtClean="0">
                        <a:solidFill>
                          <a:srgbClr val="C00000"/>
                        </a:solidFill>
                        <a:latin typeface="Cambria Math" panose="02040503050406030204" pitchFamily="18" charset="0"/>
                        <a:ea typeface="Cambria Math" charset="0"/>
                        <a:cs typeface="Cambria Math" charset="0"/>
                      </a:rPr>
                      <m:t>=</m:t>
                    </m:r>
                    <m:r>
                      <a:rPr lang="en-US" b="0" i="1" smtClean="0">
                        <a:solidFill>
                          <a:srgbClr val="C00000"/>
                        </a:solidFill>
                        <a:latin typeface="Cambria Math" panose="02040503050406030204" pitchFamily="18" charset="0"/>
                        <a:ea typeface="Cambria Math" charset="0"/>
                        <a:cs typeface="Cambria Math" charset="0"/>
                      </a:rPr>
                      <m:t>𝑇</m:t>
                    </m:r>
                    <m:r>
                      <a:rPr lang="en-US" b="0" i="0" smtClean="0">
                        <a:solidFill>
                          <a:srgbClr val="C00000"/>
                        </a:solidFill>
                        <a:latin typeface="Cambria Math" panose="02040503050406030204" pitchFamily="18" charset="0"/>
                        <a:ea typeface="Cambria Math" charset="0"/>
                        <a:cs typeface="Cambria Math" charset="0"/>
                      </a:rPr>
                      <m:t>−</m:t>
                    </m:r>
                    <m:r>
                      <a:rPr lang="en-US" b="0" i="1" smtClean="0">
                        <a:solidFill>
                          <a:srgbClr val="C00000"/>
                        </a:solidFill>
                        <a:latin typeface="Cambria Math" panose="02040503050406030204" pitchFamily="18" charset="0"/>
                        <a:ea typeface="Cambria Math" charset="0"/>
                        <a:cs typeface="Cambria Math" charset="0"/>
                      </a:rPr>
                      <m:t>𝑉</m:t>
                    </m:r>
                  </m:oMath>
                </a14:m>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35243" y="916134"/>
                <a:ext cx="10794231" cy="1983784"/>
              </a:xfrm>
              <a:blipFill>
                <a:blip r:embed="rId5"/>
                <a:stretch>
                  <a:fillRect l="-1058" t="-5732"/>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735511" y="2534917"/>
                <a:ext cx="6814558"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ea typeface="Cambria Math" charset="0"/>
                          <a:cs typeface="Cambria Math" charset="0"/>
                        </a:rPr>
                        <m:t>ℒ</m:t>
                      </m:r>
                      <m:r>
                        <a:rPr lang="en-US" sz="2400" b="0" i="1" smtClean="0">
                          <a:solidFill>
                            <a:srgbClr val="C00000"/>
                          </a:solidFill>
                          <a:latin typeface="Cambria Math" charset="0"/>
                        </a:rPr>
                        <m:t>=</m:t>
                      </m:r>
                      <m:f>
                        <m:fPr>
                          <m:ctrlPr>
                            <a:rPr lang="bg-BG" sz="2400" b="0" i="1" smtClean="0">
                              <a:solidFill>
                                <a:srgbClr val="C00000"/>
                              </a:solidFill>
                              <a:latin typeface="Cambria Math" panose="02040503050406030204" pitchFamily="18" charset="0"/>
                            </a:rPr>
                          </m:ctrlPr>
                        </m:fPr>
                        <m:num>
                          <m:r>
                            <a:rPr lang="en-US" sz="2400" b="0" i="1" smtClean="0">
                              <a:solidFill>
                                <a:srgbClr val="C00000"/>
                              </a:solidFill>
                              <a:latin typeface="Cambria Math" charset="0"/>
                            </a:rPr>
                            <m:t>1</m:t>
                          </m:r>
                        </m:num>
                        <m:den>
                          <m:r>
                            <a:rPr lang="en-US" sz="2400" b="0" i="1" smtClean="0">
                              <a:solidFill>
                                <a:srgbClr val="C00000"/>
                              </a:solidFill>
                              <a:latin typeface="Cambria Math" charset="0"/>
                            </a:rPr>
                            <m:t>2</m:t>
                          </m:r>
                        </m:den>
                      </m:f>
                      <m:sSup>
                        <m:sSupPr>
                          <m:ctrlPr>
                            <a:rPr lang="en-US" sz="2400" b="0" i="1" smtClean="0">
                              <a:solidFill>
                                <a:srgbClr val="C00000"/>
                              </a:solidFill>
                              <a:latin typeface="Cambria Math" panose="02040503050406030204" pitchFamily="18" charset="0"/>
                            </a:rPr>
                          </m:ctrlPr>
                        </m:sSupPr>
                        <m:e>
                          <m:d>
                            <m:dPr>
                              <m:ctrlPr>
                                <a:rPr lang="is-IS" sz="2400" b="0" i="1" smtClean="0">
                                  <a:solidFill>
                                    <a:srgbClr val="C00000"/>
                                  </a:solidFill>
                                  <a:latin typeface="Cambria Math" panose="02040503050406030204" pitchFamily="18" charset="0"/>
                                </a:rPr>
                              </m:ctrlPr>
                            </m:dPr>
                            <m:e>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charset="0"/>
                                    </a:rPr>
                                    <m:t>𝜕</m:t>
                                  </m:r>
                                </m:e>
                                <m:sub>
                                  <m:r>
                                    <a:rPr lang="en-US" sz="2400" b="0" i="1" smtClean="0">
                                      <a:solidFill>
                                        <a:srgbClr val="C00000"/>
                                      </a:solidFill>
                                      <a:latin typeface="Cambria Math" charset="0"/>
                                    </a:rPr>
                                    <m:t>𝜇</m:t>
                                  </m:r>
                                </m:sub>
                              </m:sSub>
                              <m:r>
                                <a:rPr lang="en-US" sz="2400" b="0" i="1" smtClean="0">
                                  <a:solidFill>
                                    <a:srgbClr val="C00000"/>
                                  </a:solidFill>
                                  <a:latin typeface="Cambria Math" charset="0"/>
                                </a:rPr>
                                <m:t>𝜙</m:t>
                              </m:r>
                            </m:e>
                          </m:d>
                        </m:e>
                        <m:sup>
                          <m:r>
                            <a:rPr lang="en-US" sz="2400" b="0" i="1" smtClean="0">
                              <a:solidFill>
                                <a:srgbClr val="C00000"/>
                              </a:solidFill>
                              <a:latin typeface="Cambria Math" charset="0"/>
                            </a:rPr>
                            <m:t>2</m:t>
                          </m:r>
                        </m:sup>
                      </m:sSup>
                      <m:r>
                        <a:rPr lang="en-US" sz="2400" b="0" i="1" smtClean="0">
                          <a:solidFill>
                            <a:srgbClr val="C00000"/>
                          </a:solidFill>
                          <a:latin typeface="Cambria Math" charset="0"/>
                        </a:rPr>
                        <m:t>−</m:t>
                      </m:r>
                      <m:r>
                        <a:rPr lang="en-US" sz="2400" b="0" i="1" smtClean="0">
                          <a:solidFill>
                            <a:srgbClr val="C00000"/>
                          </a:solidFill>
                          <a:latin typeface="Cambria Math" charset="0"/>
                        </a:rPr>
                        <m:t>𝑉</m:t>
                      </m:r>
                      <m:d>
                        <m:dPr>
                          <m:ctrlPr>
                            <a:rPr lang="is-IS" sz="2400" b="0" i="1" smtClean="0">
                              <a:solidFill>
                                <a:srgbClr val="C00000"/>
                              </a:solidFill>
                              <a:latin typeface="Cambria Math" panose="02040503050406030204" pitchFamily="18" charset="0"/>
                            </a:rPr>
                          </m:ctrlPr>
                        </m:dPr>
                        <m:e>
                          <m:r>
                            <a:rPr lang="en-US" sz="2400" b="0" i="1" smtClean="0">
                              <a:solidFill>
                                <a:srgbClr val="C00000"/>
                              </a:solidFill>
                              <a:latin typeface="Cambria Math" charset="0"/>
                            </a:rPr>
                            <m:t>𝜙</m:t>
                          </m:r>
                        </m:e>
                      </m:d>
                      <m:r>
                        <a:rPr lang="en-US" sz="2400" b="0" i="1" smtClean="0">
                          <a:solidFill>
                            <a:srgbClr val="C00000"/>
                          </a:solidFill>
                          <a:latin typeface="Cambria Math" charset="0"/>
                        </a:rPr>
                        <m:t>=</m:t>
                      </m:r>
                      <m:f>
                        <m:fPr>
                          <m:ctrlPr>
                            <a:rPr lang="bg-BG" sz="2400" i="1">
                              <a:solidFill>
                                <a:srgbClr val="C00000"/>
                              </a:solidFill>
                              <a:latin typeface="Cambria Math" panose="02040503050406030204" pitchFamily="18" charset="0"/>
                            </a:rPr>
                          </m:ctrlPr>
                        </m:fPr>
                        <m:num>
                          <m:r>
                            <a:rPr lang="en-US" sz="2400" i="1">
                              <a:solidFill>
                                <a:srgbClr val="C00000"/>
                              </a:solidFill>
                              <a:latin typeface="Cambria Math" charset="0"/>
                            </a:rPr>
                            <m:t>1</m:t>
                          </m:r>
                        </m:num>
                        <m:den>
                          <m:r>
                            <a:rPr lang="en-US" sz="2400" i="1">
                              <a:solidFill>
                                <a:srgbClr val="C00000"/>
                              </a:solidFill>
                              <a:latin typeface="Cambria Math" charset="0"/>
                            </a:rPr>
                            <m:t>2</m:t>
                          </m:r>
                        </m:den>
                      </m:f>
                      <m:sSup>
                        <m:sSupPr>
                          <m:ctrlPr>
                            <a:rPr lang="en-US" sz="2400" i="1">
                              <a:solidFill>
                                <a:srgbClr val="C00000"/>
                              </a:solidFill>
                              <a:latin typeface="Cambria Math" panose="02040503050406030204" pitchFamily="18" charset="0"/>
                            </a:rPr>
                          </m:ctrlPr>
                        </m:sSupPr>
                        <m:e>
                          <m:d>
                            <m:dPr>
                              <m:ctrlPr>
                                <a:rPr lang="is-IS" sz="2400" i="1">
                                  <a:solidFill>
                                    <a:srgbClr val="C00000"/>
                                  </a:solidFill>
                                  <a:latin typeface="Cambria Math" panose="02040503050406030204" pitchFamily="18" charset="0"/>
                                </a:rPr>
                              </m:ctrlPr>
                            </m:dPr>
                            <m:e>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charset="0"/>
                                    </a:rPr>
                                    <m:t>𝜕</m:t>
                                  </m:r>
                                </m:e>
                                <m:sub>
                                  <m:r>
                                    <a:rPr lang="en-US" sz="2400" i="1">
                                      <a:solidFill>
                                        <a:srgbClr val="C00000"/>
                                      </a:solidFill>
                                      <a:latin typeface="Cambria Math" charset="0"/>
                                    </a:rPr>
                                    <m:t>𝜇</m:t>
                                  </m:r>
                                </m:sub>
                              </m:sSub>
                              <m:r>
                                <a:rPr lang="en-US" sz="2400" i="1">
                                  <a:solidFill>
                                    <a:srgbClr val="C00000"/>
                                  </a:solidFill>
                                  <a:latin typeface="Cambria Math" charset="0"/>
                                </a:rPr>
                                <m:t>𝜙</m:t>
                              </m:r>
                            </m:e>
                          </m:d>
                        </m:e>
                        <m:sup>
                          <m:r>
                            <a:rPr lang="en-US" sz="2400" i="1">
                              <a:solidFill>
                                <a:srgbClr val="C00000"/>
                              </a:solidFill>
                              <a:latin typeface="Cambria Math" charset="0"/>
                            </a:rPr>
                            <m:t>2</m:t>
                          </m:r>
                        </m:sup>
                      </m:sSup>
                      <m:r>
                        <a:rPr lang="en-US" sz="2400" i="1">
                          <a:solidFill>
                            <a:srgbClr val="C00000"/>
                          </a:solidFill>
                          <a:latin typeface="Cambria Math" charset="0"/>
                        </a:rPr>
                        <m:t>−</m:t>
                      </m:r>
                      <m:f>
                        <m:fPr>
                          <m:ctrlPr>
                            <a:rPr lang="bg-BG" sz="2400" i="1" smtClean="0">
                              <a:solidFill>
                                <a:srgbClr val="C00000"/>
                              </a:solidFill>
                              <a:latin typeface="Cambria Math" panose="02040503050406030204" pitchFamily="18" charset="0"/>
                            </a:rPr>
                          </m:ctrlPr>
                        </m:fPr>
                        <m:num>
                          <m:r>
                            <a:rPr lang="en-US" sz="2400" b="0" i="1" smtClean="0">
                              <a:solidFill>
                                <a:srgbClr val="C00000"/>
                              </a:solidFill>
                              <a:latin typeface="Cambria Math" charset="0"/>
                            </a:rPr>
                            <m:t>1</m:t>
                          </m:r>
                        </m:num>
                        <m:den>
                          <m:r>
                            <a:rPr lang="en-US" sz="2400" b="0" i="1" smtClean="0">
                              <a:solidFill>
                                <a:srgbClr val="C00000"/>
                              </a:solidFill>
                              <a:latin typeface="Cambria Math" charset="0"/>
                            </a:rPr>
                            <m:t>2</m:t>
                          </m:r>
                        </m:den>
                      </m:f>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𝜇</m:t>
                          </m:r>
                        </m:e>
                        <m:sup>
                          <m:r>
                            <a:rPr lang="en-US" sz="2400" b="0" i="1" smtClean="0">
                              <a:solidFill>
                                <a:srgbClr val="C00000"/>
                              </a:solidFill>
                              <a:latin typeface="Cambria Math" charset="0"/>
                            </a:rPr>
                            <m:t>2</m:t>
                          </m:r>
                        </m:sup>
                      </m:sSup>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𝜙</m:t>
                          </m:r>
                        </m:e>
                        <m:sup>
                          <m:r>
                            <a:rPr lang="en-US" sz="2400" b="0" i="1" smtClean="0">
                              <a:solidFill>
                                <a:srgbClr val="C00000"/>
                              </a:solidFill>
                              <a:latin typeface="Cambria Math" charset="0"/>
                            </a:rPr>
                            <m:t>2</m:t>
                          </m:r>
                        </m:sup>
                      </m:sSup>
                      <m:r>
                        <a:rPr lang="en-US" sz="2400" b="0" i="1" smtClean="0">
                          <a:solidFill>
                            <a:srgbClr val="C00000"/>
                          </a:solidFill>
                          <a:latin typeface="Cambria Math" charset="0"/>
                        </a:rPr>
                        <m:t>−</m:t>
                      </m:r>
                      <m:f>
                        <m:fPr>
                          <m:ctrlPr>
                            <a:rPr lang="bg-BG" sz="2400" b="0" i="1" smtClean="0">
                              <a:solidFill>
                                <a:srgbClr val="C00000"/>
                              </a:solidFill>
                              <a:latin typeface="Cambria Math" panose="02040503050406030204" pitchFamily="18" charset="0"/>
                            </a:rPr>
                          </m:ctrlPr>
                        </m:fPr>
                        <m:num>
                          <m:r>
                            <a:rPr lang="en-US" sz="2400" b="0" i="1" smtClean="0">
                              <a:solidFill>
                                <a:srgbClr val="C00000"/>
                              </a:solidFill>
                              <a:latin typeface="Cambria Math" charset="0"/>
                            </a:rPr>
                            <m:t>1</m:t>
                          </m:r>
                        </m:num>
                        <m:den>
                          <m:r>
                            <a:rPr lang="en-US" sz="2400" b="0" i="1" smtClean="0">
                              <a:solidFill>
                                <a:srgbClr val="C00000"/>
                              </a:solidFill>
                              <a:latin typeface="Cambria Math" charset="0"/>
                            </a:rPr>
                            <m:t>4</m:t>
                          </m:r>
                        </m:den>
                      </m:f>
                      <m:r>
                        <a:rPr lang="en-US" sz="2400" b="0" i="1" smtClean="0">
                          <a:solidFill>
                            <a:srgbClr val="C00000"/>
                          </a:solidFill>
                          <a:latin typeface="Cambria Math" charset="0"/>
                        </a:rPr>
                        <m:t>𝜆</m:t>
                      </m:r>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𝜙</m:t>
                          </m:r>
                        </m:e>
                        <m:sup>
                          <m:r>
                            <a:rPr lang="en-US" sz="2400" b="0" i="1" smtClean="0">
                              <a:solidFill>
                                <a:srgbClr val="C00000"/>
                              </a:solidFill>
                              <a:latin typeface="Cambria Math" charset="0"/>
                            </a:rPr>
                            <m:t>4</m:t>
                          </m:r>
                        </m:sup>
                      </m:sSup>
                    </m:oMath>
                  </m:oMathPara>
                </a14:m>
                <a:endParaRPr lang="en-US"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735511" y="2534917"/>
                <a:ext cx="6814558" cy="691471"/>
              </a:xfrm>
              <a:prstGeom prst="rect">
                <a:avLst/>
              </a:prstGeom>
              <a:blipFill rotWithShape="0">
                <a:blip r:embed="rId6"/>
                <a:stretch>
                  <a:fillRect/>
                </a:stretch>
              </a:blipFill>
            </p:spPr>
            <p:txBody>
              <a:bodyPr/>
              <a:lstStyle/>
              <a:p>
                <a:r>
                  <a:rPr lang="en-US">
                    <a:noFill/>
                  </a:rPr>
                  <a:t> </a:t>
                </a:r>
              </a:p>
            </p:txBody>
          </p:sp>
        </mc:Fallback>
      </mc:AlternateContent>
      <p:sp>
        <p:nvSpPr>
          <p:cNvPr id="5" name="Right Brace 4"/>
          <p:cNvSpPr/>
          <p:nvPr/>
        </p:nvSpPr>
        <p:spPr>
          <a:xfrm rot="5400000">
            <a:off x="4742279" y="2145365"/>
            <a:ext cx="398433" cy="2661932"/>
          </a:xfrm>
          <a:prstGeom prst="rightBrace">
            <a:avLst>
              <a:gd name="adj1" fmla="val 42948"/>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ight Brace 5"/>
          <p:cNvSpPr/>
          <p:nvPr/>
        </p:nvSpPr>
        <p:spPr>
          <a:xfrm rot="5400000">
            <a:off x="6807610" y="2914431"/>
            <a:ext cx="379775" cy="1105141"/>
          </a:xfrm>
          <a:prstGeom prst="rightBrace">
            <a:avLst>
              <a:gd name="adj1" fmla="val 46794"/>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p:cNvSpPr txBox="1"/>
              <p:nvPr/>
            </p:nvSpPr>
            <p:spPr>
              <a:xfrm>
                <a:off x="3701061" y="3726274"/>
                <a:ext cx="2527743" cy="707886"/>
              </a:xfrm>
              <a:prstGeom prst="rect">
                <a:avLst/>
              </a:prstGeom>
              <a:noFill/>
            </p:spPr>
            <p:txBody>
              <a:bodyPr wrap="none" rtlCol="0">
                <a:spAutoFit/>
              </a:bodyPr>
              <a:lstStyle/>
              <a:p>
                <a:r>
                  <a:rPr lang="en-US" sz="2000" dirty="0"/>
                  <a:t>Massive Klein-Gordon</a:t>
                </a:r>
              </a:p>
              <a:p>
                <a:r>
                  <a:rPr lang="en-US" sz="2000" dirty="0"/>
                  <a:t>term (Spin 0, mass =</a:t>
                </a:r>
                <a14:m>
                  <m:oMath xmlns:m="http://schemas.openxmlformats.org/officeDocument/2006/math">
                    <m:r>
                      <a:rPr lang="en-US" sz="2000" b="0" i="1" smtClean="0">
                        <a:latin typeface="Cambria Math" charset="0"/>
                      </a:rPr>
                      <m:t>𝜇</m:t>
                    </m:r>
                  </m:oMath>
                </a14:m>
                <a:r>
                  <a:rPr lang="en-US" sz="2000" dirty="0"/>
                  <a:t>)</a:t>
                </a:r>
              </a:p>
            </p:txBody>
          </p:sp>
        </mc:Choice>
        <mc:Fallback xmlns="">
          <p:sp>
            <p:nvSpPr>
              <p:cNvPr id="7" name="TextBox 6"/>
              <p:cNvSpPr txBox="1">
                <a:spLocks noRot="1" noChangeAspect="1" noMove="1" noResize="1" noEditPoints="1" noAdjustHandles="1" noChangeArrowheads="1" noChangeShapeType="1" noTextEdit="1"/>
              </p:cNvSpPr>
              <p:nvPr/>
            </p:nvSpPr>
            <p:spPr>
              <a:xfrm>
                <a:off x="3701061" y="3726274"/>
                <a:ext cx="2527743" cy="707886"/>
              </a:xfrm>
              <a:prstGeom prst="rect">
                <a:avLst/>
              </a:prstGeom>
              <a:blipFill rotWithShape="0">
                <a:blip r:embed="rId7"/>
                <a:stretch>
                  <a:fillRect l="-2410" t="-4310" r="-1687" b="-14655"/>
                </a:stretch>
              </a:blipFill>
            </p:spPr>
            <p:txBody>
              <a:bodyPr/>
              <a:lstStyle/>
              <a:p>
                <a:r>
                  <a:rPr lang="en-US">
                    <a:noFill/>
                  </a:rPr>
                  <a:t> </a:t>
                </a:r>
              </a:p>
            </p:txBody>
          </p:sp>
        </mc:Fallback>
      </mc:AlternateContent>
      <p:sp>
        <p:nvSpPr>
          <p:cNvPr id="8" name="TextBox 7"/>
          <p:cNvSpPr txBox="1"/>
          <p:nvPr/>
        </p:nvSpPr>
        <p:spPr>
          <a:xfrm>
            <a:off x="6458176" y="3750130"/>
            <a:ext cx="1511606" cy="707886"/>
          </a:xfrm>
          <a:prstGeom prst="rect">
            <a:avLst/>
          </a:prstGeom>
          <a:noFill/>
        </p:spPr>
        <p:txBody>
          <a:bodyPr wrap="square" rtlCol="0">
            <a:spAutoFit/>
          </a:bodyPr>
          <a:lstStyle/>
          <a:p>
            <a:r>
              <a:rPr lang="en-US" sz="2000" dirty="0"/>
              <a:t>Interaction term</a:t>
            </a:r>
          </a:p>
        </p:txBody>
      </p:sp>
      <p:pic>
        <p:nvPicPr>
          <p:cNvPr id="9" name="Picture 8"/>
          <p:cNvPicPr>
            <a:picLocks noChangeAspect="1"/>
          </p:cNvPicPr>
          <p:nvPr/>
        </p:nvPicPr>
        <p:blipFill>
          <a:blip r:embed="rId8"/>
          <a:stretch>
            <a:fillRect/>
          </a:stretch>
        </p:blipFill>
        <p:spPr>
          <a:xfrm>
            <a:off x="8051548" y="991114"/>
            <a:ext cx="3733800" cy="4572000"/>
          </a:xfrm>
          <a:prstGeom prst="rect">
            <a:avLst/>
          </a:prstGeom>
        </p:spPr>
      </p:pic>
      <mc:AlternateContent xmlns:mc="http://schemas.openxmlformats.org/markup-compatibility/2006" xmlns:a14="http://schemas.microsoft.com/office/drawing/2010/main">
        <mc:Choice Requires="a14">
          <p:sp>
            <p:nvSpPr>
              <p:cNvPr id="12" name="Content Placeholder 2"/>
              <p:cNvSpPr txBox="1">
                <a:spLocks/>
              </p:cNvSpPr>
              <p:nvPr/>
            </p:nvSpPr>
            <p:spPr>
              <a:xfrm>
                <a:off x="542841" y="4936263"/>
                <a:ext cx="10794231" cy="19837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1"/>
                    </a:solidFill>
                    <a:latin typeface="+mn-lt"/>
                    <a:ea typeface="+mn-ea"/>
                    <a:cs typeface="+mn-cs"/>
                  </a:defRPr>
                </a:lvl1pPr>
                <a:lvl2pPr marL="504000" indent="-228600" algn="l" defTabSz="914400" rtl="0" eaLnBrk="1" latinLnBrk="0" hangingPunct="1">
                  <a:lnSpc>
                    <a:spcPct val="90000"/>
                  </a:lnSpc>
                  <a:spcBef>
                    <a:spcPts val="500"/>
                  </a:spcBef>
                  <a:buFont typeface="Arial"/>
                  <a:buChar char="•"/>
                  <a:defRPr sz="2400" kern="1200" baseline="0">
                    <a:solidFill>
                      <a:srgbClr val="7030A0"/>
                    </a:solidFill>
                    <a:latin typeface="+mn-lt"/>
                    <a:ea typeface="+mn-ea"/>
                    <a:cs typeface="+mn-cs"/>
                  </a:defRPr>
                </a:lvl2pPr>
                <a:lvl3pPr marL="756000" indent="-228600" algn="l" defTabSz="914400" rtl="0" eaLnBrk="1" latinLnBrk="0" hangingPunct="1">
                  <a:lnSpc>
                    <a:spcPct val="90000"/>
                  </a:lnSpc>
                  <a:spcBef>
                    <a:spcPts val="500"/>
                  </a:spcBef>
                  <a:buFont typeface="Arial"/>
                  <a:buChar char="•"/>
                  <a:defRPr sz="2000" kern="1200" baseline="0">
                    <a:solidFill>
                      <a:srgbClr val="C00000"/>
                    </a:solidFill>
                    <a:latin typeface="+mn-lt"/>
                    <a:ea typeface="+mn-ea"/>
                    <a:cs typeface="+mn-cs"/>
                  </a:defRPr>
                </a:lvl3pPr>
                <a:lvl4pPr marL="1008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4pPr>
                <a:lvl5pPr marL="1260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The vacuum (lowest energy state) has </a:t>
                </a:r>
                <a14:m>
                  <m:oMath xmlns:m="http://schemas.openxmlformats.org/officeDocument/2006/math">
                    <m:r>
                      <a:rPr lang="en-US" b="0" i="1" smtClean="0">
                        <a:solidFill>
                          <a:srgbClr val="C00000"/>
                        </a:solidFill>
                        <a:latin typeface="Cambria Math" charset="0"/>
                      </a:rPr>
                      <m:t>𝜙</m:t>
                    </m:r>
                    <m:r>
                      <a:rPr lang="en-US" i="1">
                        <a:solidFill>
                          <a:srgbClr val="C00000"/>
                        </a:solidFill>
                        <a:latin typeface="Cambria Math" charset="0"/>
                      </a:rPr>
                      <m:t>=0</m:t>
                    </m:r>
                  </m:oMath>
                </a14:m>
                <a:endParaRPr lang="en-US" dirty="0">
                  <a:solidFill>
                    <a:srgbClr val="C00000"/>
                  </a:solidFill>
                </a:endParaRPr>
              </a:p>
              <a:p>
                <a:pPr lvl="1"/>
                <a:r>
                  <a:rPr lang="en-US" dirty="0"/>
                  <a:t>This means no-field in the vacuum.  </a:t>
                </a:r>
              </a:p>
              <a:p>
                <a:r>
                  <a:rPr lang="en-US" dirty="0"/>
                  <a:t>The </a:t>
                </a:r>
                <a:r>
                  <a:rPr lang="en-US" dirty="0" err="1"/>
                  <a:t>Lagrangian</a:t>
                </a:r>
                <a:r>
                  <a:rPr lang="en-US" dirty="0"/>
                  <a:t> describes a new particle with </a:t>
                </a:r>
                <a14:m>
                  <m:oMath xmlns:m="http://schemas.openxmlformats.org/officeDocument/2006/math">
                    <m:r>
                      <a:rPr lang="en-US" i="1">
                        <a:solidFill>
                          <a:srgbClr val="C00000"/>
                        </a:solidFill>
                        <a:latin typeface="Cambria Math" charset="0"/>
                      </a:rPr>
                      <m:t>𝑆</m:t>
                    </m:r>
                    <m:r>
                      <a:rPr lang="en-US" i="1">
                        <a:solidFill>
                          <a:srgbClr val="C00000"/>
                        </a:solidFill>
                        <a:latin typeface="Cambria Math" charset="0"/>
                      </a:rPr>
                      <m:t>=0</m:t>
                    </m:r>
                  </m:oMath>
                </a14:m>
                <a:r>
                  <a:rPr lang="en-US" dirty="0"/>
                  <a:t> and </a:t>
                </a:r>
                <a14:m>
                  <m:oMath xmlns:m="http://schemas.openxmlformats.org/officeDocument/2006/math">
                    <m:r>
                      <a:rPr lang="en-US" b="0" i="1" smtClean="0">
                        <a:solidFill>
                          <a:srgbClr val="C00000"/>
                        </a:solidFill>
                        <a:latin typeface="Cambria Math" charset="0"/>
                      </a:rPr>
                      <m:t>𝑚</m:t>
                    </m:r>
                    <m:r>
                      <a:rPr lang="en-US" i="1">
                        <a:solidFill>
                          <a:srgbClr val="C00000"/>
                        </a:solidFill>
                        <a:latin typeface="Cambria Math" charset="0"/>
                      </a:rPr>
                      <m:t>=</m:t>
                    </m:r>
                    <m:r>
                      <a:rPr lang="en-US" b="0" i="1" smtClean="0">
                        <a:solidFill>
                          <a:srgbClr val="C00000"/>
                        </a:solidFill>
                        <a:latin typeface="Cambria Math" charset="0"/>
                      </a:rPr>
                      <m:t>𝜇</m:t>
                    </m:r>
                  </m:oMath>
                </a14:m>
                <a:endParaRPr lang="en-US" dirty="0"/>
              </a:p>
            </p:txBody>
          </p:sp>
        </mc:Choice>
        <mc:Fallback xmlns="">
          <p:sp>
            <p:nvSpPr>
              <p:cNvPr id="12" name="Content Placeholder 2"/>
              <p:cNvSpPr txBox="1">
                <a:spLocks noRot="1" noChangeAspect="1" noMove="1" noResize="1" noEditPoints="1" noAdjustHandles="1" noChangeArrowheads="1" noChangeShapeType="1" noTextEdit="1"/>
              </p:cNvSpPr>
              <p:nvPr/>
            </p:nvSpPr>
            <p:spPr>
              <a:xfrm>
                <a:off x="542841" y="4936263"/>
                <a:ext cx="10794231" cy="1983784"/>
              </a:xfrm>
              <a:prstGeom prst="rect">
                <a:avLst/>
              </a:prstGeom>
              <a:blipFill rotWithShape="0">
                <a:blip r:embed="rId9"/>
                <a:stretch>
                  <a:fillRect l="-1016" t="-5231"/>
                </a:stretch>
              </a:blipFill>
            </p:spPr>
            <p:txBody>
              <a:bodyPr/>
              <a:lstStyle/>
              <a:p>
                <a:r>
                  <a:rPr lang="en-US">
                    <a:noFill/>
                  </a:rPr>
                  <a:t> </a:t>
                </a:r>
              </a:p>
            </p:txBody>
          </p:sp>
        </mc:Fallback>
      </mc:AlternateContent>
      <p:sp>
        <p:nvSpPr>
          <p:cNvPr id="14" name="TextBox 13"/>
          <p:cNvSpPr txBox="1"/>
          <p:nvPr/>
        </p:nvSpPr>
        <p:spPr>
          <a:xfrm>
            <a:off x="7732296" y="991114"/>
            <a:ext cx="1109599" cy="461665"/>
          </a:xfrm>
          <a:prstGeom prst="rect">
            <a:avLst/>
          </a:prstGeom>
          <a:noFill/>
          <a:ln w="19050">
            <a:solidFill>
              <a:schemeClr val="tx1"/>
            </a:solidFill>
          </a:ln>
        </p:spPr>
        <p:txBody>
          <a:bodyPr wrap="none" rtlCol="0">
            <a:spAutoFit/>
          </a:bodyPr>
          <a:lstStyle/>
          <a:p>
            <a:r>
              <a:rPr lang="en-US" sz="2400" dirty="0"/>
              <a:t>Case A)</a:t>
            </a:r>
          </a:p>
        </p:txBody>
      </p:sp>
      <p:sp>
        <p:nvSpPr>
          <p:cNvPr id="13" name="Rectangle 12">
            <a:extLst>
              <a:ext uri="{FF2B5EF4-FFF2-40B4-BE49-F238E27FC236}">
                <a16:creationId xmlns:a16="http://schemas.microsoft.com/office/drawing/2014/main" id="{1A3ED02B-5987-1F40-9FF4-A8F65D2CBA80}"/>
              </a:ext>
            </a:extLst>
          </p:cNvPr>
          <p:cNvSpPr/>
          <p:nvPr/>
        </p:nvSpPr>
        <p:spPr>
          <a:xfrm>
            <a:off x="10373939" y="151511"/>
            <a:ext cx="1520929" cy="369332"/>
          </a:xfrm>
          <a:prstGeom prst="rect">
            <a:avLst/>
          </a:prstGeom>
          <a:solidFill>
            <a:schemeClr val="bg1"/>
          </a:solidFill>
          <a:ln w="12700">
            <a:solidFill>
              <a:schemeClr val="tx1"/>
            </a:solidFill>
          </a:ln>
        </p:spPr>
        <p:txBody>
          <a:bodyPr wrap="none">
            <a:spAutoFit/>
          </a:bodyPr>
          <a:lstStyle/>
          <a:p>
            <a:r>
              <a:rPr lang="en-US" dirty="0"/>
              <a:t>Griffiths §10.8</a:t>
            </a: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EA3899E2-9280-8A0A-12C2-92CBA5E9E187}"/>
                  </a:ext>
                </a:extLst>
              </p:cNvPr>
              <p:cNvSpPr txBox="1"/>
              <p:nvPr/>
            </p:nvSpPr>
            <p:spPr>
              <a:xfrm>
                <a:off x="6335080" y="1491547"/>
                <a:ext cx="585930" cy="338554"/>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𝜙</m:t>
                      </m:r>
                      <m:r>
                        <a:rPr lang="en-US" sz="1600" b="0" i="1" smtClean="0">
                          <a:latin typeface="Cambria Math" panose="02040503050406030204" pitchFamily="18" charset="0"/>
                        </a:rPr>
                        <m:t>=</m:t>
                      </m:r>
                    </m:oMath>
                  </m:oMathPara>
                </a14:m>
                <a:endParaRPr lang="en-NL" sz="1600" dirty="0"/>
              </a:p>
            </p:txBody>
          </p:sp>
        </mc:Choice>
        <mc:Fallback>
          <p:sp>
            <p:nvSpPr>
              <p:cNvPr id="10" name="TextBox 9">
                <a:extLst>
                  <a:ext uri="{FF2B5EF4-FFF2-40B4-BE49-F238E27FC236}">
                    <a16:creationId xmlns:a16="http://schemas.microsoft.com/office/drawing/2014/main" id="{EA3899E2-9280-8A0A-12C2-92CBA5E9E187}"/>
                  </a:ext>
                </a:extLst>
              </p:cNvPr>
              <p:cNvSpPr txBox="1">
                <a:spLocks noRot="1" noChangeAspect="1" noMove="1" noResize="1" noEditPoints="1" noAdjustHandles="1" noChangeArrowheads="1" noChangeShapeType="1" noTextEdit="1"/>
              </p:cNvSpPr>
              <p:nvPr/>
            </p:nvSpPr>
            <p:spPr>
              <a:xfrm>
                <a:off x="6335080" y="1491547"/>
                <a:ext cx="585930" cy="338554"/>
              </a:xfrm>
              <a:prstGeom prst="rect">
                <a:avLst/>
              </a:prstGeom>
              <a:blipFill>
                <a:blip r:embed="rId10"/>
                <a:stretch>
                  <a:fillRect b="-11111"/>
                </a:stretch>
              </a:blipFill>
            </p:spPr>
            <p:txBody>
              <a:bodyPr/>
              <a:lstStyle/>
              <a:p>
                <a:r>
                  <a:rPr lang="en-NL">
                    <a:noFill/>
                  </a:rPr>
                  <a:t> </a:t>
                </a:r>
              </a:p>
            </p:txBody>
          </p:sp>
        </mc:Fallback>
      </mc:AlternateContent>
    </p:spTree>
    <p:extLst>
      <p:ext uri="{BB962C8B-B14F-4D97-AF65-F5344CB8AC3E}">
        <p14:creationId xmlns:p14="http://schemas.microsoft.com/office/powerpoint/2010/main" val="33921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P spid="12" grpId="0"/>
      <p:bldP spid="14"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   The idea of symmetry breaking with a new field </a:t>
                </a:r>
                <a14:m>
                  <m:oMath xmlns:m="http://schemas.openxmlformats.org/officeDocument/2006/math">
                    <m:r>
                      <a:rPr lang="en-US" i="1">
                        <a:latin typeface="Cambria Math" charset="0"/>
                      </a:rPr>
                      <m:t>𝜙</m:t>
                    </m:r>
                    <m:r>
                      <a:rPr lang="en-US" b="0" i="1" smtClean="0">
                        <a:latin typeface="Cambria Math" charset="0"/>
                      </a:rPr>
                      <m:t> </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t="-15455" b="-2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35243" y="916134"/>
                <a:ext cx="10794231" cy="1983784"/>
              </a:xfrm>
            </p:spPr>
            <p:txBody>
              <a:bodyPr/>
              <a:lstStyle/>
              <a:p>
                <a:r>
                  <a:rPr lang="en-US" dirty="0"/>
                  <a:t>Add a new field </a:t>
                </a:r>
                <a14:m>
                  <m:oMath xmlns:m="http://schemas.openxmlformats.org/officeDocument/2006/math">
                    <m:r>
                      <a:rPr lang="en-US" b="0" i="1" smtClean="0">
                        <a:solidFill>
                          <a:srgbClr val="C00000"/>
                        </a:solidFill>
                        <a:latin typeface="Cambria Math" charset="0"/>
                      </a:rPr>
                      <m:t>𝜙</m:t>
                    </m:r>
                  </m:oMath>
                </a14:m>
                <a:r>
                  <a:rPr lang="en-US" dirty="0"/>
                  <a:t> to the </a:t>
                </a:r>
                <a:r>
                  <a:rPr lang="en-US" dirty="0" err="1"/>
                  <a:t>Lagrangian</a:t>
                </a:r>
                <a:endParaRPr lang="en-US" dirty="0"/>
              </a:p>
              <a:p>
                <a:pPr lvl="1"/>
                <a:r>
                  <a:rPr lang="en-US" dirty="0"/>
                  <a:t>Chose a scalar field (</a:t>
                </a:r>
                <a14:m>
                  <m:oMath xmlns:m="http://schemas.openxmlformats.org/officeDocument/2006/math">
                    <m:r>
                      <a:rPr lang="en-US" b="0" i="1" smtClean="0">
                        <a:solidFill>
                          <a:srgbClr val="C00000"/>
                        </a:solidFill>
                        <a:latin typeface="Cambria Math" charset="0"/>
                      </a:rPr>
                      <m:t>𝑆</m:t>
                    </m:r>
                    <m:r>
                      <a:rPr lang="en-US" b="0" i="1" smtClean="0">
                        <a:solidFill>
                          <a:srgbClr val="C00000"/>
                        </a:solidFill>
                        <a:latin typeface="Cambria Math" charset="0"/>
                      </a:rPr>
                      <m:t>=0</m:t>
                    </m:r>
                  </m:oMath>
                </a14:m>
                <a:r>
                  <a:rPr lang="en-US" dirty="0"/>
                  <a:t>)</a:t>
                </a:r>
              </a:p>
              <a:p>
                <a:pPr lvl="1"/>
                <a:r>
                  <a:rPr lang="en-US" dirty="0"/>
                  <a:t>Include a potential </a:t>
                </a:r>
                <a14:m>
                  <m:oMath xmlns:m="http://schemas.openxmlformats.org/officeDocument/2006/math">
                    <m:r>
                      <a:rPr lang="en-US" b="0" i="1" smtClean="0">
                        <a:solidFill>
                          <a:srgbClr val="C00000"/>
                        </a:solidFill>
                        <a:latin typeface="Cambria Math" charset="0"/>
                      </a:rPr>
                      <m:t>𝑉</m:t>
                    </m:r>
                    <m:d>
                      <m:dPr>
                        <m:ctrlPr>
                          <a:rPr lang="is-IS" b="0" i="1" smtClean="0">
                            <a:solidFill>
                              <a:srgbClr val="C00000"/>
                            </a:solidFill>
                            <a:latin typeface="Cambria Math" panose="02040503050406030204" pitchFamily="18" charset="0"/>
                          </a:rPr>
                        </m:ctrlPr>
                      </m:dPr>
                      <m:e>
                        <m:r>
                          <a:rPr lang="en-US" b="0" i="1" smtClean="0">
                            <a:solidFill>
                              <a:srgbClr val="C00000"/>
                            </a:solidFill>
                            <a:latin typeface="Cambria Math" charset="0"/>
                          </a:rPr>
                          <m:t>𝜙</m:t>
                        </m:r>
                      </m:e>
                    </m:d>
                    <m:r>
                      <a:rPr lang="en-US" b="0" i="0" smtClean="0">
                        <a:solidFill>
                          <a:srgbClr val="C00000"/>
                        </a:solidFill>
                        <a:latin typeface="Cambria Math" charset="0"/>
                      </a:rPr>
                      <m:t>:</m:t>
                    </m:r>
                  </m:oMath>
                </a14:m>
                <a:r>
                  <a:rPr lang="en-US" dirty="0"/>
                  <a:t>     </a:t>
                </a:r>
                <a14:m>
                  <m:oMath xmlns:m="http://schemas.openxmlformats.org/officeDocument/2006/math">
                    <m:r>
                      <a:rPr lang="en-US" i="1">
                        <a:solidFill>
                          <a:srgbClr val="C00000"/>
                        </a:solidFill>
                        <a:latin typeface="Cambria Math" charset="0"/>
                        <a:ea typeface="Cambria Math" charset="0"/>
                        <a:cs typeface="Cambria Math" charset="0"/>
                      </a:rPr>
                      <m:t>ℒ</m:t>
                    </m:r>
                    <m:r>
                      <a:rPr lang="en-US">
                        <a:solidFill>
                          <a:srgbClr val="C00000"/>
                        </a:solidFill>
                        <a:latin typeface="Cambria Math" panose="02040503050406030204" pitchFamily="18" charset="0"/>
                        <a:ea typeface="Cambria Math" charset="0"/>
                        <a:cs typeface="Cambria Math" charset="0"/>
                      </a:rPr>
                      <m:t>=</m:t>
                    </m:r>
                    <m:r>
                      <a:rPr lang="en-US" i="1">
                        <a:solidFill>
                          <a:srgbClr val="C00000"/>
                        </a:solidFill>
                        <a:latin typeface="Cambria Math" panose="02040503050406030204" pitchFamily="18" charset="0"/>
                        <a:ea typeface="Cambria Math" charset="0"/>
                        <a:cs typeface="Cambria Math" charset="0"/>
                      </a:rPr>
                      <m:t>𝑇</m:t>
                    </m:r>
                    <m:r>
                      <a:rPr lang="en-US">
                        <a:solidFill>
                          <a:srgbClr val="C00000"/>
                        </a:solidFill>
                        <a:latin typeface="Cambria Math" panose="02040503050406030204" pitchFamily="18" charset="0"/>
                        <a:ea typeface="Cambria Math" charset="0"/>
                        <a:cs typeface="Cambria Math" charset="0"/>
                      </a:rPr>
                      <m:t>−</m:t>
                    </m:r>
                    <m:r>
                      <a:rPr lang="en-US" i="1">
                        <a:solidFill>
                          <a:srgbClr val="C00000"/>
                        </a:solidFill>
                        <a:latin typeface="Cambria Math" panose="02040503050406030204" pitchFamily="18" charset="0"/>
                        <a:ea typeface="Cambria Math" charset="0"/>
                        <a:cs typeface="Cambria Math" charset="0"/>
                      </a:rPr>
                      <m:t>𝑉</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35243" y="916134"/>
                <a:ext cx="10794231" cy="1983784"/>
              </a:xfrm>
              <a:blipFill>
                <a:blip r:embed="rId4"/>
                <a:stretch>
                  <a:fillRect l="-1058" t="-5732"/>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735511" y="2534917"/>
                <a:ext cx="6814558"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ea typeface="Cambria Math" charset="0"/>
                          <a:cs typeface="Cambria Math" charset="0"/>
                        </a:rPr>
                        <m:t>ℒ</m:t>
                      </m:r>
                      <m:r>
                        <a:rPr lang="en-US" sz="2400" b="0" i="1" smtClean="0">
                          <a:solidFill>
                            <a:srgbClr val="C00000"/>
                          </a:solidFill>
                          <a:latin typeface="Cambria Math" charset="0"/>
                        </a:rPr>
                        <m:t>=</m:t>
                      </m:r>
                      <m:f>
                        <m:fPr>
                          <m:ctrlPr>
                            <a:rPr lang="bg-BG" sz="2400" b="0" i="1" smtClean="0">
                              <a:solidFill>
                                <a:srgbClr val="C00000"/>
                              </a:solidFill>
                              <a:latin typeface="Cambria Math" panose="02040503050406030204" pitchFamily="18" charset="0"/>
                            </a:rPr>
                          </m:ctrlPr>
                        </m:fPr>
                        <m:num>
                          <m:r>
                            <a:rPr lang="en-US" sz="2400" b="0" i="1" smtClean="0">
                              <a:solidFill>
                                <a:srgbClr val="C00000"/>
                              </a:solidFill>
                              <a:latin typeface="Cambria Math" charset="0"/>
                            </a:rPr>
                            <m:t>1</m:t>
                          </m:r>
                        </m:num>
                        <m:den>
                          <m:r>
                            <a:rPr lang="en-US" sz="2400" b="0" i="1" smtClean="0">
                              <a:solidFill>
                                <a:srgbClr val="C00000"/>
                              </a:solidFill>
                              <a:latin typeface="Cambria Math" charset="0"/>
                            </a:rPr>
                            <m:t>2</m:t>
                          </m:r>
                        </m:den>
                      </m:f>
                      <m:sSup>
                        <m:sSupPr>
                          <m:ctrlPr>
                            <a:rPr lang="en-US" sz="2400" b="0" i="1" smtClean="0">
                              <a:solidFill>
                                <a:srgbClr val="C00000"/>
                              </a:solidFill>
                              <a:latin typeface="Cambria Math" panose="02040503050406030204" pitchFamily="18" charset="0"/>
                            </a:rPr>
                          </m:ctrlPr>
                        </m:sSupPr>
                        <m:e>
                          <m:d>
                            <m:dPr>
                              <m:ctrlPr>
                                <a:rPr lang="is-IS" sz="2400" b="0" i="1" smtClean="0">
                                  <a:solidFill>
                                    <a:srgbClr val="C00000"/>
                                  </a:solidFill>
                                  <a:latin typeface="Cambria Math" panose="02040503050406030204" pitchFamily="18" charset="0"/>
                                </a:rPr>
                              </m:ctrlPr>
                            </m:dPr>
                            <m:e>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charset="0"/>
                                    </a:rPr>
                                    <m:t>𝜕</m:t>
                                  </m:r>
                                </m:e>
                                <m:sub>
                                  <m:r>
                                    <a:rPr lang="en-US" sz="2400" b="0" i="1" smtClean="0">
                                      <a:solidFill>
                                        <a:srgbClr val="C00000"/>
                                      </a:solidFill>
                                      <a:latin typeface="Cambria Math" charset="0"/>
                                    </a:rPr>
                                    <m:t>𝜇</m:t>
                                  </m:r>
                                </m:sub>
                              </m:sSub>
                              <m:r>
                                <a:rPr lang="en-US" sz="2400" b="0" i="1" smtClean="0">
                                  <a:solidFill>
                                    <a:srgbClr val="C00000"/>
                                  </a:solidFill>
                                  <a:latin typeface="Cambria Math" charset="0"/>
                                </a:rPr>
                                <m:t>𝜙</m:t>
                              </m:r>
                            </m:e>
                          </m:d>
                        </m:e>
                        <m:sup>
                          <m:r>
                            <a:rPr lang="en-US" sz="2400" b="0" i="1" smtClean="0">
                              <a:solidFill>
                                <a:srgbClr val="C00000"/>
                              </a:solidFill>
                              <a:latin typeface="Cambria Math" charset="0"/>
                            </a:rPr>
                            <m:t>2</m:t>
                          </m:r>
                        </m:sup>
                      </m:sSup>
                      <m:r>
                        <a:rPr lang="en-US" sz="2400" b="0" i="1" smtClean="0">
                          <a:solidFill>
                            <a:srgbClr val="C00000"/>
                          </a:solidFill>
                          <a:latin typeface="Cambria Math" charset="0"/>
                        </a:rPr>
                        <m:t>−</m:t>
                      </m:r>
                      <m:r>
                        <a:rPr lang="en-US" sz="2400" b="0" i="1" smtClean="0">
                          <a:solidFill>
                            <a:srgbClr val="C00000"/>
                          </a:solidFill>
                          <a:latin typeface="Cambria Math" charset="0"/>
                        </a:rPr>
                        <m:t>𝑉</m:t>
                      </m:r>
                      <m:d>
                        <m:dPr>
                          <m:ctrlPr>
                            <a:rPr lang="is-IS" sz="2400" b="0" i="1" smtClean="0">
                              <a:solidFill>
                                <a:srgbClr val="C00000"/>
                              </a:solidFill>
                              <a:latin typeface="Cambria Math" panose="02040503050406030204" pitchFamily="18" charset="0"/>
                            </a:rPr>
                          </m:ctrlPr>
                        </m:dPr>
                        <m:e>
                          <m:r>
                            <a:rPr lang="en-US" sz="2400" b="0" i="1" smtClean="0">
                              <a:solidFill>
                                <a:srgbClr val="C00000"/>
                              </a:solidFill>
                              <a:latin typeface="Cambria Math" charset="0"/>
                            </a:rPr>
                            <m:t>𝜙</m:t>
                          </m:r>
                        </m:e>
                      </m:d>
                      <m:r>
                        <a:rPr lang="en-US" sz="2400" b="0" i="1" smtClean="0">
                          <a:solidFill>
                            <a:srgbClr val="C00000"/>
                          </a:solidFill>
                          <a:latin typeface="Cambria Math" charset="0"/>
                        </a:rPr>
                        <m:t>=</m:t>
                      </m:r>
                      <m:f>
                        <m:fPr>
                          <m:ctrlPr>
                            <a:rPr lang="bg-BG" sz="2400" i="1">
                              <a:solidFill>
                                <a:srgbClr val="C00000"/>
                              </a:solidFill>
                              <a:latin typeface="Cambria Math" panose="02040503050406030204" pitchFamily="18" charset="0"/>
                            </a:rPr>
                          </m:ctrlPr>
                        </m:fPr>
                        <m:num>
                          <m:r>
                            <a:rPr lang="en-US" sz="2400" i="1">
                              <a:solidFill>
                                <a:srgbClr val="C00000"/>
                              </a:solidFill>
                              <a:latin typeface="Cambria Math" charset="0"/>
                            </a:rPr>
                            <m:t>1</m:t>
                          </m:r>
                        </m:num>
                        <m:den>
                          <m:r>
                            <a:rPr lang="en-US" sz="2400" i="1">
                              <a:solidFill>
                                <a:srgbClr val="C00000"/>
                              </a:solidFill>
                              <a:latin typeface="Cambria Math" charset="0"/>
                            </a:rPr>
                            <m:t>2</m:t>
                          </m:r>
                        </m:den>
                      </m:f>
                      <m:sSup>
                        <m:sSupPr>
                          <m:ctrlPr>
                            <a:rPr lang="en-US" sz="2400" i="1">
                              <a:solidFill>
                                <a:srgbClr val="C00000"/>
                              </a:solidFill>
                              <a:latin typeface="Cambria Math" panose="02040503050406030204" pitchFamily="18" charset="0"/>
                            </a:rPr>
                          </m:ctrlPr>
                        </m:sSupPr>
                        <m:e>
                          <m:d>
                            <m:dPr>
                              <m:ctrlPr>
                                <a:rPr lang="is-IS" sz="2400" i="1">
                                  <a:solidFill>
                                    <a:srgbClr val="C00000"/>
                                  </a:solidFill>
                                  <a:latin typeface="Cambria Math" panose="02040503050406030204" pitchFamily="18" charset="0"/>
                                </a:rPr>
                              </m:ctrlPr>
                            </m:dPr>
                            <m:e>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charset="0"/>
                                    </a:rPr>
                                    <m:t>𝜕</m:t>
                                  </m:r>
                                </m:e>
                                <m:sub>
                                  <m:r>
                                    <a:rPr lang="en-US" sz="2400" i="1">
                                      <a:solidFill>
                                        <a:srgbClr val="C00000"/>
                                      </a:solidFill>
                                      <a:latin typeface="Cambria Math" charset="0"/>
                                    </a:rPr>
                                    <m:t>𝜇</m:t>
                                  </m:r>
                                </m:sub>
                              </m:sSub>
                              <m:r>
                                <a:rPr lang="en-US" sz="2400" i="1">
                                  <a:solidFill>
                                    <a:srgbClr val="C00000"/>
                                  </a:solidFill>
                                  <a:latin typeface="Cambria Math" charset="0"/>
                                </a:rPr>
                                <m:t>𝜙</m:t>
                              </m:r>
                            </m:e>
                          </m:d>
                        </m:e>
                        <m:sup>
                          <m:r>
                            <a:rPr lang="en-US" sz="2400" i="1">
                              <a:solidFill>
                                <a:srgbClr val="C00000"/>
                              </a:solidFill>
                              <a:latin typeface="Cambria Math" charset="0"/>
                            </a:rPr>
                            <m:t>2</m:t>
                          </m:r>
                        </m:sup>
                      </m:sSup>
                      <m:r>
                        <a:rPr lang="en-US" sz="2400" i="1">
                          <a:solidFill>
                            <a:srgbClr val="C00000"/>
                          </a:solidFill>
                          <a:latin typeface="Cambria Math" charset="0"/>
                        </a:rPr>
                        <m:t>−</m:t>
                      </m:r>
                      <m:f>
                        <m:fPr>
                          <m:ctrlPr>
                            <a:rPr lang="bg-BG" sz="2400" i="1" smtClean="0">
                              <a:solidFill>
                                <a:srgbClr val="C00000"/>
                              </a:solidFill>
                              <a:latin typeface="Cambria Math" panose="02040503050406030204" pitchFamily="18" charset="0"/>
                            </a:rPr>
                          </m:ctrlPr>
                        </m:fPr>
                        <m:num>
                          <m:r>
                            <a:rPr lang="en-US" sz="2400" b="0" i="1" smtClean="0">
                              <a:solidFill>
                                <a:srgbClr val="C00000"/>
                              </a:solidFill>
                              <a:latin typeface="Cambria Math" charset="0"/>
                            </a:rPr>
                            <m:t>1</m:t>
                          </m:r>
                        </m:num>
                        <m:den>
                          <m:r>
                            <a:rPr lang="en-US" sz="2400" b="0" i="1" smtClean="0">
                              <a:solidFill>
                                <a:srgbClr val="C00000"/>
                              </a:solidFill>
                              <a:latin typeface="Cambria Math" charset="0"/>
                            </a:rPr>
                            <m:t>2</m:t>
                          </m:r>
                        </m:den>
                      </m:f>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𝜇</m:t>
                          </m:r>
                        </m:e>
                        <m:sup>
                          <m:r>
                            <a:rPr lang="en-US" sz="2400" b="0" i="1" smtClean="0">
                              <a:solidFill>
                                <a:srgbClr val="C00000"/>
                              </a:solidFill>
                              <a:latin typeface="Cambria Math" charset="0"/>
                            </a:rPr>
                            <m:t>2</m:t>
                          </m:r>
                        </m:sup>
                      </m:sSup>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𝜙</m:t>
                          </m:r>
                        </m:e>
                        <m:sup>
                          <m:r>
                            <a:rPr lang="en-US" sz="2400" b="0" i="1" smtClean="0">
                              <a:solidFill>
                                <a:srgbClr val="C00000"/>
                              </a:solidFill>
                              <a:latin typeface="Cambria Math" charset="0"/>
                            </a:rPr>
                            <m:t>2</m:t>
                          </m:r>
                        </m:sup>
                      </m:sSup>
                      <m:r>
                        <a:rPr lang="en-US" sz="2400" b="0" i="1" smtClean="0">
                          <a:solidFill>
                            <a:srgbClr val="C00000"/>
                          </a:solidFill>
                          <a:latin typeface="Cambria Math" charset="0"/>
                        </a:rPr>
                        <m:t>−</m:t>
                      </m:r>
                      <m:f>
                        <m:fPr>
                          <m:ctrlPr>
                            <a:rPr lang="bg-BG" sz="2400" b="0" i="1" smtClean="0">
                              <a:solidFill>
                                <a:srgbClr val="C00000"/>
                              </a:solidFill>
                              <a:latin typeface="Cambria Math" panose="02040503050406030204" pitchFamily="18" charset="0"/>
                            </a:rPr>
                          </m:ctrlPr>
                        </m:fPr>
                        <m:num>
                          <m:r>
                            <a:rPr lang="en-US" sz="2400" b="0" i="1" smtClean="0">
                              <a:solidFill>
                                <a:srgbClr val="C00000"/>
                              </a:solidFill>
                              <a:latin typeface="Cambria Math" charset="0"/>
                            </a:rPr>
                            <m:t>1</m:t>
                          </m:r>
                        </m:num>
                        <m:den>
                          <m:r>
                            <a:rPr lang="en-US" sz="2400" b="0" i="1" smtClean="0">
                              <a:solidFill>
                                <a:srgbClr val="C00000"/>
                              </a:solidFill>
                              <a:latin typeface="Cambria Math" charset="0"/>
                            </a:rPr>
                            <m:t>4</m:t>
                          </m:r>
                        </m:den>
                      </m:f>
                      <m:r>
                        <a:rPr lang="en-US" sz="2400" b="0" i="1" smtClean="0">
                          <a:solidFill>
                            <a:srgbClr val="C00000"/>
                          </a:solidFill>
                          <a:latin typeface="Cambria Math" charset="0"/>
                        </a:rPr>
                        <m:t>𝜆</m:t>
                      </m:r>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𝜙</m:t>
                          </m:r>
                        </m:e>
                        <m:sup>
                          <m:r>
                            <a:rPr lang="en-US" sz="2400" b="0" i="1" smtClean="0">
                              <a:solidFill>
                                <a:srgbClr val="C00000"/>
                              </a:solidFill>
                              <a:latin typeface="Cambria Math" charset="0"/>
                            </a:rPr>
                            <m:t>4</m:t>
                          </m:r>
                        </m:sup>
                      </m:sSup>
                    </m:oMath>
                  </m:oMathPara>
                </a14:m>
                <a:endParaRPr lang="en-US"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735511" y="2534917"/>
                <a:ext cx="6814558" cy="691471"/>
              </a:xfrm>
              <a:prstGeom prst="rect">
                <a:avLst/>
              </a:prstGeom>
              <a:blipFill rotWithShape="0">
                <a:blip r:embed="rId5"/>
                <a:stretch>
                  <a:fillRect/>
                </a:stretch>
              </a:blipFill>
            </p:spPr>
            <p:txBody>
              <a:bodyPr/>
              <a:lstStyle/>
              <a:p>
                <a:r>
                  <a:rPr lang="en-US">
                    <a:noFill/>
                  </a:rPr>
                  <a:t> </a:t>
                </a:r>
              </a:p>
            </p:txBody>
          </p:sp>
        </mc:Fallback>
      </mc:AlternateContent>
      <p:sp>
        <p:nvSpPr>
          <p:cNvPr id="5" name="Right Brace 4"/>
          <p:cNvSpPr/>
          <p:nvPr/>
        </p:nvSpPr>
        <p:spPr>
          <a:xfrm rot="5400000">
            <a:off x="4742279" y="2145365"/>
            <a:ext cx="398433" cy="2661932"/>
          </a:xfrm>
          <a:prstGeom prst="rightBrace">
            <a:avLst>
              <a:gd name="adj1" fmla="val 42948"/>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Right Brace 5"/>
          <p:cNvSpPr/>
          <p:nvPr/>
        </p:nvSpPr>
        <p:spPr>
          <a:xfrm rot="5400000">
            <a:off x="6807610" y="2914431"/>
            <a:ext cx="379775" cy="1105141"/>
          </a:xfrm>
          <a:prstGeom prst="rightBrace">
            <a:avLst>
              <a:gd name="adj1" fmla="val 46794"/>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TextBox 6"/>
              <p:cNvSpPr txBox="1"/>
              <p:nvPr/>
            </p:nvSpPr>
            <p:spPr>
              <a:xfrm>
                <a:off x="3701061" y="3726274"/>
                <a:ext cx="2527743" cy="707886"/>
              </a:xfrm>
              <a:prstGeom prst="rect">
                <a:avLst/>
              </a:prstGeom>
              <a:noFill/>
            </p:spPr>
            <p:txBody>
              <a:bodyPr wrap="none" rtlCol="0">
                <a:spAutoFit/>
              </a:bodyPr>
              <a:lstStyle/>
              <a:p>
                <a:r>
                  <a:rPr lang="en-US" sz="2000" dirty="0"/>
                  <a:t>Massive Klein-Gordon</a:t>
                </a:r>
              </a:p>
              <a:p>
                <a:r>
                  <a:rPr lang="en-US" sz="2000" dirty="0"/>
                  <a:t>term (Spin 0, mass =</a:t>
                </a:r>
                <a14:m>
                  <m:oMath xmlns:m="http://schemas.openxmlformats.org/officeDocument/2006/math">
                    <m:r>
                      <a:rPr lang="en-US" sz="2000" b="0" i="1" smtClean="0">
                        <a:latin typeface="Cambria Math" charset="0"/>
                      </a:rPr>
                      <m:t>𝜇</m:t>
                    </m:r>
                  </m:oMath>
                </a14:m>
                <a:r>
                  <a:rPr lang="en-US" sz="2000" dirty="0"/>
                  <a:t>)</a:t>
                </a:r>
              </a:p>
            </p:txBody>
          </p:sp>
        </mc:Choice>
        <mc:Fallback xmlns="">
          <p:sp>
            <p:nvSpPr>
              <p:cNvPr id="7" name="TextBox 6"/>
              <p:cNvSpPr txBox="1">
                <a:spLocks noRot="1" noChangeAspect="1" noMove="1" noResize="1" noEditPoints="1" noAdjustHandles="1" noChangeArrowheads="1" noChangeShapeType="1" noTextEdit="1"/>
              </p:cNvSpPr>
              <p:nvPr/>
            </p:nvSpPr>
            <p:spPr>
              <a:xfrm>
                <a:off x="3701061" y="3726274"/>
                <a:ext cx="2527743" cy="707886"/>
              </a:xfrm>
              <a:prstGeom prst="rect">
                <a:avLst/>
              </a:prstGeom>
              <a:blipFill rotWithShape="0">
                <a:blip r:embed="rId6"/>
                <a:stretch>
                  <a:fillRect l="-2410" t="-4310" r="-1687" b="-14655"/>
                </a:stretch>
              </a:blipFill>
            </p:spPr>
            <p:txBody>
              <a:bodyPr/>
              <a:lstStyle/>
              <a:p>
                <a:r>
                  <a:rPr lang="en-US">
                    <a:noFill/>
                  </a:rPr>
                  <a:t> </a:t>
                </a:r>
              </a:p>
            </p:txBody>
          </p:sp>
        </mc:Fallback>
      </mc:AlternateContent>
      <p:sp>
        <p:nvSpPr>
          <p:cNvPr id="8" name="TextBox 7"/>
          <p:cNvSpPr txBox="1"/>
          <p:nvPr/>
        </p:nvSpPr>
        <p:spPr>
          <a:xfrm>
            <a:off x="6458176" y="3750130"/>
            <a:ext cx="1511606" cy="707886"/>
          </a:xfrm>
          <a:prstGeom prst="rect">
            <a:avLst/>
          </a:prstGeom>
          <a:noFill/>
        </p:spPr>
        <p:txBody>
          <a:bodyPr wrap="square" rtlCol="0">
            <a:spAutoFit/>
          </a:bodyPr>
          <a:lstStyle/>
          <a:p>
            <a:r>
              <a:rPr lang="en-US" sz="2000" dirty="0"/>
              <a:t>Interaction term</a:t>
            </a:r>
          </a:p>
        </p:txBody>
      </p:sp>
      <mc:AlternateContent xmlns:mc="http://schemas.openxmlformats.org/markup-compatibility/2006" xmlns:a14="http://schemas.microsoft.com/office/drawing/2010/main">
        <mc:Choice Requires="a14">
          <p:sp>
            <p:nvSpPr>
              <p:cNvPr id="13" name="Rectangle 12"/>
              <p:cNvSpPr/>
              <p:nvPr/>
            </p:nvSpPr>
            <p:spPr>
              <a:xfrm>
                <a:off x="5896201" y="3244334"/>
                <a:ext cx="39959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chemeClr val="bg1"/>
                          </a:solidFill>
                          <a:latin typeface="Cambria Math" charset="0"/>
                        </a:rPr>
                        <m:t>𝜙</m:t>
                      </m:r>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5896201" y="3244334"/>
                <a:ext cx="399597" cy="369332"/>
              </a:xfrm>
              <a:prstGeom prst="rect">
                <a:avLst/>
              </a:prstGeom>
              <a:blipFill rotWithShape="0">
                <a:blip r:embed="rId7"/>
                <a:stretch>
                  <a:fillRect b="-11475"/>
                </a:stretch>
              </a:blipFill>
            </p:spPr>
            <p:txBody>
              <a:bodyPr/>
              <a:lstStyle/>
              <a:p>
                <a:r>
                  <a:rPr lang="en-US">
                    <a:noFill/>
                  </a:rPr>
                  <a:t> </a:t>
                </a:r>
              </a:p>
            </p:txBody>
          </p:sp>
        </mc:Fallback>
      </mc:AlternateContent>
      <p:grpSp>
        <p:nvGrpSpPr>
          <p:cNvPr id="16" name="Group 15"/>
          <p:cNvGrpSpPr/>
          <p:nvPr/>
        </p:nvGrpSpPr>
        <p:grpSpPr>
          <a:xfrm>
            <a:off x="7971337" y="707589"/>
            <a:ext cx="4106944" cy="5028911"/>
            <a:chOff x="7971337" y="707589"/>
            <a:chExt cx="4106944" cy="5028911"/>
          </a:xfrm>
        </p:grpSpPr>
        <p:pic>
          <p:nvPicPr>
            <p:cNvPr id="11" name="Picture 10"/>
            <p:cNvPicPr>
              <a:picLocks noChangeAspect="1"/>
            </p:cNvPicPr>
            <p:nvPr/>
          </p:nvPicPr>
          <p:blipFill>
            <a:blip r:embed="rId8"/>
            <a:stretch>
              <a:fillRect/>
            </a:stretch>
          </p:blipFill>
          <p:spPr>
            <a:xfrm>
              <a:off x="7971337" y="707589"/>
              <a:ext cx="4106944" cy="5028911"/>
            </a:xfrm>
            <a:prstGeom prst="rect">
              <a:avLst/>
            </a:prstGeom>
          </p:spPr>
        </p:pic>
        <mc:AlternateContent xmlns:mc="http://schemas.openxmlformats.org/markup-compatibility/2006" xmlns:a14="http://schemas.microsoft.com/office/drawing/2010/main">
          <mc:Choice Requires="a14">
            <p:sp>
              <p:nvSpPr>
                <p:cNvPr id="15" name="TextBox 14"/>
                <p:cNvSpPr txBox="1"/>
                <p:nvPr/>
              </p:nvSpPr>
              <p:spPr>
                <a:xfrm>
                  <a:off x="10435389" y="2671010"/>
                  <a:ext cx="244682" cy="36933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𝑣</m:t>
                        </m:r>
                      </m:oMath>
                    </m:oMathPara>
                  </a14:m>
                  <a:endParaRPr lang="en-US" sz="2400" dirty="0">
                    <a:solidFill>
                      <a:srgbClr val="C000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0435389" y="2671010"/>
                  <a:ext cx="244682" cy="369332"/>
                </a:xfrm>
                <a:prstGeom prst="rect">
                  <a:avLst/>
                </a:prstGeom>
                <a:blipFill rotWithShape="0">
                  <a:blip r:embed="rId10"/>
                  <a:stretch>
                    <a:fillRect l="-17500" r="-12500"/>
                  </a:stretch>
                </a:blipFill>
              </p:spPr>
              <p:txBody>
                <a:bodyPr/>
                <a:lstStyle/>
                <a:p>
                  <a:r>
                    <a:rPr lang="en-US">
                      <a:noFill/>
                    </a:rPr>
                    <a:t> </a:t>
                  </a:r>
                </a:p>
              </p:txBody>
            </p:sp>
          </mc:Fallback>
        </mc:AlternateContent>
      </p:grpSp>
      <p:sp>
        <p:nvSpPr>
          <p:cNvPr id="14" name="TextBox 13"/>
          <p:cNvSpPr txBox="1"/>
          <p:nvPr/>
        </p:nvSpPr>
        <p:spPr>
          <a:xfrm>
            <a:off x="7732296" y="991114"/>
            <a:ext cx="1098378" cy="461665"/>
          </a:xfrm>
          <a:prstGeom prst="rect">
            <a:avLst/>
          </a:prstGeom>
          <a:noFill/>
          <a:ln w="19050">
            <a:solidFill>
              <a:schemeClr val="tx1"/>
            </a:solidFill>
          </a:ln>
        </p:spPr>
        <p:txBody>
          <a:bodyPr wrap="none" rtlCol="0">
            <a:spAutoFit/>
          </a:bodyPr>
          <a:lstStyle/>
          <a:p>
            <a:r>
              <a:rPr lang="en-US" sz="2400" dirty="0"/>
              <a:t>Case B)</a:t>
            </a:r>
          </a:p>
        </p:txBody>
      </p:sp>
      <mc:AlternateContent xmlns:mc="http://schemas.openxmlformats.org/markup-compatibility/2006" xmlns:a14="http://schemas.microsoft.com/office/drawing/2010/main">
        <mc:Choice Requires="a14">
          <p:sp>
            <p:nvSpPr>
              <p:cNvPr id="12" name="Content Placeholder 2"/>
              <p:cNvSpPr txBox="1">
                <a:spLocks/>
              </p:cNvSpPr>
              <p:nvPr/>
            </p:nvSpPr>
            <p:spPr>
              <a:xfrm>
                <a:off x="698236" y="4819588"/>
                <a:ext cx="10794231" cy="19837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1"/>
                    </a:solidFill>
                    <a:latin typeface="+mn-lt"/>
                    <a:ea typeface="+mn-ea"/>
                    <a:cs typeface="+mn-cs"/>
                  </a:defRPr>
                </a:lvl1pPr>
                <a:lvl2pPr marL="504000" indent="-228600" algn="l" defTabSz="914400" rtl="0" eaLnBrk="1" latinLnBrk="0" hangingPunct="1">
                  <a:lnSpc>
                    <a:spcPct val="90000"/>
                  </a:lnSpc>
                  <a:spcBef>
                    <a:spcPts val="500"/>
                  </a:spcBef>
                  <a:buFont typeface="Arial"/>
                  <a:buChar char="•"/>
                  <a:defRPr sz="2400" kern="1200" baseline="0">
                    <a:solidFill>
                      <a:srgbClr val="7030A0"/>
                    </a:solidFill>
                    <a:latin typeface="+mn-lt"/>
                    <a:ea typeface="+mn-ea"/>
                    <a:cs typeface="+mn-cs"/>
                  </a:defRPr>
                </a:lvl2pPr>
                <a:lvl3pPr marL="756000" indent="-228600" algn="l" defTabSz="914400" rtl="0" eaLnBrk="1" latinLnBrk="0" hangingPunct="1">
                  <a:lnSpc>
                    <a:spcPct val="90000"/>
                  </a:lnSpc>
                  <a:spcBef>
                    <a:spcPts val="500"/>
                  </a:spcBef>
                  <a:buFont typeface="Arial"/>
                  <a:buChar char="•"/>
                  <a:defRPr sz="2000" kern="1200" baseline="0">
                    <a:solidFill>
                      <a:srgbClr val="C00000"/>
                    </a:solidFill>
                    <a:latin typeface="+mn-lt"/>
                    <a:ea typeface="+mn-ea"/>
                    <a:cs typeface="+mn-cs"/>
                  </a:defRPr>
                </a:lvl3pPr>
                <a:lvl4pPr marL="1008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4pPr>
                <a:lvl5pPr marL="1260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The particle has imaginary mass? </a:t>
                </a:r>
                <a14:m>
                  <m:oMath xmlns:m="http://schemas.openxmlformats.org/officeDocument/2006/math">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charset="0"/>
                          </a:rPr>
                          <m:t>𝜇</m:t>
                        </m:r>
                      </m:e>
                      <m:sup>
                        <m:r>
                          <a:rPr lang="en-US" b="0" i="1" smtClean="0">
                            <a:solidFill>
                              <a:srgbClr val="C00000"/>
                            </a:solidFill>
                            <a:latin typeface="Cambria Math" charset="0"/>
                          </a:rPr>
                          <m:t>2</m:t>
                        </m:r>
                      </m:sup>
                    </m:sSup>
                    <m:r>
                      <a:rPr lang="en-US" b="0" i="1" smtClean="0">
                        <a:solidFill>
                          <a:srgbClr val="C00000"/>
                        </a:solidFill>
                        <a:latin typeface="Cambria Math" charset="0"/>
                      </a:rPr>
                      <m:t>&lt;</m:t>
                    </m:r>
                    <m:r>
                      <a:rPr lang="en-US" i="1">
                        <a:solidFill>
                          <a:srgbClr val="C00000"/>
                        </a:solidFill>
                        <a:latin typeface="Cambria Math" charset="0"/>
                      </a:rPr>
                      <m:t>0</m:t>
                    </m:r>
                  </m:oMath>
                </a14:m>
                <a:endParaRPr lang="en-US" dirty="0">
                  <a:solidFill>
                    <a:srgbClr val="C00000"/>
                  </a:solidFill>
                </a:endParaRPr>
              </a:p>
              <a:p>
                <a:r>
                  <a:rPr lang="en-US" dirty="0"/>
                  <a:t>The </a:t>
                </a:r>
                <a:r>
                  <a:rPr lang="en-US" dirty="0" err="1"/>
                  <a:t>Lagrangian</a:t>
                </a:r>
                <a:r>
                  <a:rPr lang="en-US" dirty="0"/>
                  <a:t> has a minimum for </a:t>
                </a:r>
                <a14:m>
                  <m:oMath xmlns:m="http://schemas.openxmlformats.org/officeDocument/2006/math">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charset="0"/>
                          </a:rPr>
                          <m:t>𝜙</m:t>
                        </m:r>
                      </m:e>
                      <m:sub>
                        <m:r>
                          <a:rPr lang="en-US" b="0" i="1" smtClean="0">
                            <a:solidFill>
                              <a:srgbClr val="C00000"/>
                            </a:solidFill>
                            <a:latin typeface="Cambria Math" charset="0"/>
                          </a:rPr>
                          <m:t>0</m:t>
                        </m:r>
                      </m:sub>
                    </m:sSub>
                    <m:r>
                      <a:rPr lang="en-US" b="0" i="1" smtClean="0">
                        <a:solidFill>
                          <a:srgbClr val="C00000"/>
                        </a:solidFill>
                        <a:latin typeface="Cambria Math" charset="0"/>
                      </a:rPr>
                      <m:t>= </m:t>
                    </m:r>
                    <m:rad>
                      <m:radPr>
                        <m:degHide m:val="on"/>
                        <m:ctrlPr>
                          <a:rPr lang="en-US" b="0" i="1" smtClean="0">
                            <a:solidFill>
                              <a:srgbClr val="C00000"/>
                            </a:solidFill>
                            <a:latin typeface="Cambria Math" panose="02040503050406030204" pitchFamily="18" charset="0"/>
                          </a:rPr>
                        </m:ctrlPr>
                      </m:radPr>
                      <m:deg/>
                      <m:e>
                        <m:r>
                          <a:rPr lang="en-US" b="0" i="1" smtClean="0">
                            <a:solidFill>
                              <a:srgbClr val="C00000"/>
                            </a:solidFill>
                            <a:latin typeface="Cambria Math" charset="0"/>
                          </a:rPr>
                          <m:t>−</m:t>
                        </m:r>
                        <m:f>
                          <m:fPr>
                            <m:ctrlPr>
                              <a:rPr lang="bg-BG" b="0" i="1" smtClean="0">
                                <a:solidFill>
                                  <a:srgbClr val="C00000"/>
                                </a:solidFill>
                                <a:latin typeface="Cambria Math" panose="02040503050406030204" pitchFamily="18" charset="0"/>
                              </a:rPr>
                            </m:ctrlPr>
                          </m:fPr>
                          <m:num>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charset="0"/>
                                  </a:rPr>
                                  <m:t>𝜇</m:t>
                                </m:r>
                              </m:e>
                              <m:sup>
                                <m:r>
                                  <a:rPr lang="en-US" b="0" i="1" smtClean="0">
                                    <a:solidFill>
                                      <a:srgbClr val="C00000"/>
                                    </a:solidFill>
                                    <a:latin typeface="Cambria Math" charset="0"/>
                                  </a:rPr>
                                  <m:t>2</m:t>
                                </m:r>
                              </m:sup>
                            </m:sSup>
                          </m:num>
                          <m:den>
                            <m:r>
                              <a:rPr lang="en-US" b="0" i="1" smtClean="0">
                                <a:solidFill>
                                  <a:srgbClr val="C00000"/>
                                </a:solidFill>
                                <a:latin typeface="Cambria Math" charset="0"/>
                              </a:rPr>
                              <m:t>𝜆</m:t>
                            </m:r>
                          </m:den>
                        </m:f>
                      </m:e>
                    </m:rad>
                    <m:r>
                      <a:rPr lang="en-US" b="0" i="1" smtClean="0">
                        <a:solidFill>
                          <a:srgbClr val="C00000"/>
                        </a:solidFill>
                        <a:latin typeface="Cambria Math" panose="02040503050406030204" pitchFamily="18" charset="0"/>
                      </a:rPr>
                      <m:t>≡</m:t>
                    </m:r>
                    <m:r>
                      <a:rPr lang="en-US" b="0" i="1" smtClean="0">
                        <a:solidFill>
                          <a:srgbClr val="C00000"/>
                        </a:solidFill>
                        <a:latin typeface="Cambria Math" charset="0"/>
                      </a:rPr>
                      <m:t>𝑣</m:t>
                    </m:r>
                    <m:r>
                      <a:rPr lang="en-US" b="0" i="1" smtClean="0">
                        <a:solidFill>
                          <a:srgbClr val="C00000"/>
                        </a:solidFill>
                        <a:latin typeface="Cambria Math" charset="0"/>
                      </a:rPr>
                      <m:t> </m:t>
                    </m:r>
                  </m:oMath>
                </a14:m>
                <a:r>
                  <a:rPr lang="en-US" b="0" dirty="0"/>
                  <a:t>or</a:t>
                </a:r>
                <a:r>
                  <a:rPr lang="en-US" b="0" dirty="0">
                    <a:solidFill>
                      <a:srgbClr val="C00000"/>
                    </a:solidFill>
                  </a:rPr>
                  <a:t>  </a:t>
                </a:r>
                <a14:m>
                  <m:oMath xmlns:m="http://schemas.openxmlformats.org/officeDocument/2006/math">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charset="0"/>
                          </a:rPr>
                          <m:t>𝜇</m:t>
                        </m:r>
                      </m:e>
                      <m:sup>
                        <m:r>
                          <a:rPr lang="en-US" b="0" i="1" smtClean="0">
                            <a:solidFill>
                              <a:srgbClr val="C00000"/>
                            </a:solidFill>
                            <a:latin typeface="Cambria Math" charset="0"/>
                          </a:rPr>
                          <m:t>2</m:t>
                        </m:r>
                      </m:sup>
                    </m:sSup>
                    <m:r>
                      <a:rPr lang="en-US" b="0" i="1" smtClean="0">
                        <a:solidFill>
                          <a:srgbClr val="C00000"/>
                        </a:solidFill>
                        <a:latin typeface="Cambria Math" charset="0"/>
                      </a:rPr>
                      <m:t>=−</m:t>
                    </m:r>
                    <m:r>
                      <a:rPr lang="en-US" b="0" i="1" smtClean="0">
                        <a:solidFill>
                          <a:srgbClr val="C00000"/>
                        </a:solidFill>
                        <a:latin typeface="Cambria Math" charset="0"/>
                      </a:rPr>
                      <m:t>𝜆</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charset="0"/>
                          </a:rPr>
                          <m:t>𝑣</m:t>
                        </m:r>
                      </m:e>
                      <m:sup>
                        <m:r>
                          <a:rPr lang="en-US" b="0" i="1" smtClean="0">
                            <a:solidFill>
                              <a:srgbClr val="C00000"/>
                            </a:solidFill>
                            <a:latin typeface="Cambria Math" charset="0"/>
                          </a:rPr>
                          <m:t>2</m:t>
                        </m:r>
                      </m:sup>
                    </m:sSup>
                    <m:r>
                      <a:rPr lang="en-US" b="0" i="1" smtClean="0">
                        <a:solidFill>
                          <a:srgbClr val="C00000"/>
                        </a:solidFill>
                        <a:latin typeface="Cambria Math" charset="0"/>
                      </a:rPr>
                      <m:t> </m:t>
                    </m:r>
                  </m:oMath>
                </a14:m>
                <a:endParaRPr lang="en-US" b="0" dirty="0">
                  <a:solidFill>
                    <a:srgbClr val="C00000"/>
                  </a:solidFill>
                </a:endParaRPr>
              </a:p>
              <a:p>
                <a:pPr lvl="1"/>
                <a:r>
                  <a:rPr lang="en-US" dirty="0"/>
                  <a:t>The lowest energy (vacuum) includes a field with value </a:t>
                </a:r>
                <a14:m>
                  <m:oMath xmlns:m="http://schemas.openxmlformats.org/officeDocument/2006/math">
                    <m:r>
                      <a:rPr lang="en-US" b="0" i="1" smtClean="0">
                        <a:solidFill>
                          <a:srgbClr val="C00000"/>
                        </a:solidFill>
                        <a:latin typeface="Cambria Math" charset="0"/>
                      </a:rPr>
                      <m:t>𝑣</m:t>
                    </m:r>
                  </m:oMath>
                </a14:m>
                <a:endParaRPr lang="en-US" dirty="0">
                  <a:solidFill>
                    <a:srgbClr val="C00000"/>
                  </a:solidFill>
                </a:endParaRPr>
              </a:p>
            </p:txBody>
          </p:sp>
        </mc:Choice>
        <mc:Fallback xmlns="">
          <p:sp>
            <p:nvSpPr>
              <p:cNvPr id="12" name="Content Placeholder 2"/>
              <p:cNvSpPr txBox="1">
                <a:spLocks noRot="1" noChangeAspect="1" noMove="1" noResize="1" noEditPoints="1" noAdjustHandles="1" noChangeArrowheads="1" noChangeShapeType="1" noTextEdit="1"/>
              </p:cNvSpPr>
              <p:nvPr/>
            </p:nvSpPr>
            <p:spPr>
              <a:xfrm>
                <a:off x="698236" y="4819588"/>
                <a:ext cx="10794231" cy="1983784"/>
              </a:xfrm>
              <a:prstGeom prst="rect">
                <a:avLst/>
              </a:prstGeom>
              <a:blipFill>
                <a:blip r:embed="rId11"/>
                <a:stretch>
                  <a:fillRect l="-1059" t="-5096"/>
                </a:stretch>
              </a:blipFill>
            </p:spPr>
            <p:txBody>
              <a:bodyPr/>
              <a:lstStyle/>
              <a:p>
                <a:r>
                  <a:rPr lang="en-NL">
                    <a:noFill/>
                  </a:rPr>
                  <a:t> </a:t>
                </a:r>
              </a:p>
            </p:txBody>
          </p:sp>
        </mc:Fallback>
      </mc:AlternateContent>
      <p:sp>
        <p:nvSpPr>
          <p:cNvPr id="17" name="Rectangle 16">
            <a:extLst>
              <a:ext uri="{FF2B5EF4-FFF2-40B4-BE49-F238E27FC236}">
                <a16:creationId xmlns:a16="http://schemas.microsoft.com/office/drawing/2014/main" id="{4A360487-006A-3047-92E3-E0A49A262777}"/>
              </a:ext>
            </a:extLst>
          </p:cNvPr>
          <p:cNvSpPr/>
          <p:nvPr/>
        </p:nvSpPr>
        <p:spPr>
          <a:xfrm>
            <a:off x="10373939" y="151511"/>
            <a:ext cx="1520929" cy="369332"/>
          </a:xfrm>
          <a:prstGeom prst="rect">
            <a:avLst/>
          </a:prstGeom>
          <a:solidFill>
            <a:schemeClr val="bg1"/>
          </a:solidFill>
          <a:ln w="12700">
            <a:solidFill>
              <a:schemeClr val="tx1"/>
            </a:solidFill>
          </a:ln>
        </p:spPr>
        <p:txBody>
          <a:bodyPr wrap="none">
            <a:spAutoFit/>
          </a:bodyPr>
          <a:lstStyle/>
          <a:p>
            <a:r>
              <a:rPr lang="en-US" dirty="0"/>
              <a:t>Griffiths §10.8</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019F503-8147-D641-A289-09324B324405}"/>
                  </a:ext>
                </a:extLst>
              </p:cNvPr>
              <p:cNvSpPr txBox="1"/>
              <p:nvPr/>
            </p:nvSpPr>
            <p:spPr>
              <a:xfrm>
                <a:off x="10181863" y="6043601"/>
                <a:ext cx="1621982" cy="533351"/>
              </a:xfrm>
              <a:prstGeom prst="rect">
                <a:avLst/>
              </a:prstGeom>
              <a:noFill/>
              <a:ln>
                <a:solidFill>
                  <a:schemeClr val="tx1"/>
                </a:solidFill>
              </a:ln>
            </p:spPr>
            <p:txBody>
              <a:bodyPr wrap="none" rtlCol="0">
                <a:spAutoFit/>
              </a:bodyPr>
              <a:lstStyle/>
              <a:p>
                <a:r>
                  <a:rPr lang="en-GB" dirty="0"/>
                  <a:t>J</a:t>
                </a:r>
                <a:r>
                  <a:rPr lang="en-NL" dirty="0"/>
                  <a:t>ust do: </a:t>
                </a:r>
                <a14:m>
                  <m:oMath xmlns:m="http://schemas.openxmlformats.org/officeDocument/2006/math">
                    <m:f>
                      <m:fPr>
                        <m:ctrlPr>
                          <a:rPr lang="en-NL" i="1" smtClean="0">
                            <a:latin typeface="Cambria Math" panose="02040503050406030204" pitchFamily="18" charset="0"/>
                          </a:rPr>
                        </m:ctrlPr>
                      </m:fPr>
                      <m:num>
                        <m:r>
                          <a:rPr lang="en-US" b="0" i="1" smtClean="0">
                            <a:latin typeface="Cambria Math" panose="02040503050406030204" pitchFamily="18" charset="0"/>
                          </a:rPr>
                          <m:t>𝜕</m:t>
                        </m:r>
                        <m:r>
                          <a:rPr lang="en-US" b="0" i="1" smtClean="0">
                            <a:latin typeface="Cambria Math" panose="02040503050406030204" pitchFamily="18" charset="0"/>
                          </a:rPr>
                          <m:t>𝑉</m:t>
                        </m:r>
                      </m:num>
                      <m:den>
                        <m:r>
                          <a:rPr lang="en-US" b="0" i="1" smtClean="0">
                            <a:latin typeface="Cambria Math" panose="02040503050406030204" pitchFamily="18" charset="0"/>
                          </a:rPr>
                          <m:t>𝜕𝜙</m:t>
                        </m:r>
                      </m:den>
                    </m:f>
                    <m:r>
                      <a:rPr lang="en-US" b="0" i="1" smtClean="0">
                        <a:latin typeface="Cambria Math" panose="02040503050406030204" pitchFamily="18" charset="0"/>
                      </a:rPr>
                      <m:t>=0</m:t>
                    </m:r>
                  </m:oMath>
                </a14:m>
                <a:endParaRPr lang="en-NL" dirty="0"/>
              </a:p>
            </p:txBody>
          </p:sp>
        </mc:Choice>
        <mc:Fallback xmlns="">
          <p:sp>
            <p:nvSpPr>
              <p:cNvPr id="9" name="TextBox 8">
                <a:extLst>
                  <a:ext uri="{FF2B5EF4-FFF2-40B4-BE49-F238E27FC236}">
                    <a16:creationId xmlns:a16="http://schemas.microsoft.com/office/drawing/2014/main" id="{4019F503-8147-D641-A289-09324B324405}"/>
                  </a:ext>
                </a:extLst>
              </p:cNvPr>
              <p:cNvSpPr txBox="1">
                <a:spLocks noRot="1" noChangeAspect="1" noMove="1" noResize="1" noEditPoints="1" noAdjustHandles="1" noChangeArrowheads="1" noChangeShapeType="1" noTextEdit="1"/>
              </p:cNvSpPr>
              <p:nvPr/>
            </p:nvSpPr>
            <p:spPr>
              <a:xfrm>
                <a:off x="10181863" y="6043601"/>
                <a:ext cx="1621982" cy="533351"/>
              </a:xfrm>
              <a:prstGeom prst="rect">
                <a:avLst/>
              </a:prstGeom>
              <a:blipFill>
                <a:blip r:embed="rId12"/>
                <a:stretch>
                  <a:fillRect l="-3101" b="-4545"/>
                </a:stretch>
              </a:blipFill>
              <a:ln>
                <a:solidFill>
                  <a:schemeClr val="tx1"/>
                </a:solidFill>
              </a:ln>
            </p:spPr>
            <p:txBody>
              <a:bodyPr/>
              <a:lstStyle/>
              <a:p>
                <a:r>
                  <a:rPr lang="en-NL">
                    <a:noFill/>
                  </a:rPr>
                  <a:t> </a:t>
                </a:r>
              </a:p>
            </p:txBody>
          </p:sp>
        </mc:Fallback>
      </mc:AlternateContent>
      <p:pic>
        <p:nvPicPr>
          <p:cNvPr id="10" name="Picture 2" descr="figure 1">
            <a:extLst>
              <a:ext uri="{FF2B5EF4-FFF2-40B4-BE49-F238E27FC236}">
                <a16:creationId xmlns:a16="http://schemas.microsoft.com/office/drawing/2014/main" id="{58DFD317-EBF3-D15B-21F1-5DF31B3F75EB}"/>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51526" t="58801" r="20552"/>
          <a:stretch/>
        </p:blipFill>
        <p:spPr bwMode="auto">
          <a:xfrm>
            <a:off x="6729191" y="1528217"/>
            <a:ext cx="1511606" cy="98983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20161513-2D54-0CCF-D371-4076AC486B06}"/>
                  </a:ext>
                </a:extLst>
              </p:cNvPr>
              <p:cNvSpPr txBox="1"/>
              <p:nvPr/>
            </p:nvSpPr>
            <p:spPr>
              <a:xfrm>
                <a:off x="6335080" y="1491547"/>
                <a:ext cx="585930" cy="338554"/>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𝜙</m:t>
                      </m:r>
                      <m:r>
                        <a:rPr lang="en-US" sz="1600" b="0" i="1" smtClean="0">
                          <a:latin typeface="Cambria Math" panose="02040503050406030204" pitchFamily="18" charset="0"/>
                        </a:rPr>
                        <m:t>=</m:t>
                      </m:r>
                    </m:oMath>
                  </m:oMathPara>
                </a14:m>
                <a:endParaRPr lang="en-NL" sz="1600" dirty="0"/>
              </a:p>
            </p:txBody>
          </p:sp>
        </mc:Choice>
        <mc:Fallback>
          <p:sp>
            <p:nvSpPr>
              <p:cNvPr id="18" name="TextBox 17">
                <a:extLst>
                  <a:ext uri="{FF2B5EF4-FFF2-40B4-BE49-F238E27FC236}">
                    <a16:creationId xmlns:a16="http://schemas.microsoft.com/office/drawing/2014/main" id="{20161513-2D54-0CCF-D371-4076AC486B06}"/>
                  </a:ext>
                </a:extLst>
              </p:cNvPr>
              <p:cNvSpPr txBox="1">
                <a:spLocks noRot="1" noChangeAspect="1" noMove="1" noResize="1" noEditPoints="1" noAdjustHandles="1" noChangeArrowheads="1" noChangeShapeType="1" noTextEdit="1"/>
              </p:cNvSpPr>
              <p:nvPr/>
            </p:nvSpPr>
            <p:spPr>
              <a:xfrm>
                <a:off x="6335080" y="1491547"/>
                <a:ext cx="585930" cy="338554"/>
              </a:xfrm>
              <a:prstGeom prst="rect">
                <a:avLst/>
              </a:prstGeom>
              <a:blipFill>
                <a:blip r:embed="rId14"/>
                <a:stretch>
                  <a:fillRect b="-11111"/>
                </a:stretch>
              </a:blipFill>
            </p:spPr>
            <p:txBody>
              <a:bodyPr/>
              <a:lstStyle/>
              <a:p>
                <a:r>
                  <a:rPr lang="en-NL">
                    <a:noFill/>
                  </a:rPr>
                  <a:t> </a:t>
                </a:r>
              </a:p>
            </p:txBody>
          </p:sp>
        </mc:Fallback>
      </mc:AlternateContent>
    </p:spTree>
    <p:extLst>
      <p:ext uri="{BB962C8B-B14F-4D97-AF65-F5344CB8AC3E}">
        <p14:creationId xmlns:p14="http://schemas.microsoft.com/office/powerpoint/2010/main" val="182218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Exercise – 19 : Symmetry breaking</a:t>
            </a:r>
          </a:p>
        </p:txBody>
      </p:sp>
      <mc:AlternateContent xmlns:mc="http://schemas.openxmlformats.org/markup-compatibility/2006" xmlns:a14="http://schemas.microsoft.com/office/drawing/2010/main">
        <mc:Choice Requires="a14">
          <p:sp>
            <p:nvSpPr>
              <p:cNvPr id="4" name="TextBox 3"/>
              <p:cNvSpPr txBox="1"/>
              <p:nvPr/>
            </p:nvSpPr>
            <p:spPr>
              <a:xfrm>
                <a:off x="546683" y="1013974"/>
                <a:ext cx="7043788"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ea typeface="Cambria Math" charset="0"/>
                          <a:cs typeface="Cambria Math" charset="0"/>
                        </a:rPr>
                        <m:t>ℒ</m:t>
                      </m:r>
                      <m:r>
                        <a:rPr lang="en-US" sz="2400" b="0" i="1" smtClean="0">
                          <a:solidFill>
                            <a:srgbClr val="C00000"/>
                          </a:solidFill>
                          <a:latin typeface="Cambria Math" charset="0"/>
                        </a:rPr>
                        <m:t>=</m:t>
                      </m:r>
                      <m:f>
                        <m:fPr>
                          <m:ctrlPr>
                            <a:rPr lang="bg-BG" sz="2400" b="0" i="1" smtClean="0">
                              <a:solidFill>
                                <a:srgbClr val="C00000"/>
                              </a:solidFill>
                              <a:latin typeface="Cambria Math" panose="02040503050406030204" pitchFamily="18" charset="0"/>
                            </a:rPr>
                          </m:ctrlPr>
                        </m:fPr>
                        <m:num>
                          <m:r>
                            <a:rPr lang="en-US" sz="2400" b="0" i="1" smtClean="0">
                              <a:solidFill>
                                <a:srgbClr val="C00000"/>
                              </a:solidFill>
                              <a:latin typeface="Cambria Math" charset="0"/>
                            </a:rPr>
                            <m:t>1</m:t>
                          </m:r>
                        </m:num>
                        <m:den>
                          <m:r>
                            <a:rPr lang="en-US" sz="2400" b="0" i="1" smtClean="0">
                              <a:solidFill>
                                <a:srgbClr val="C00000"/>
                              </a:solidFill>
                              <a:latin typeface="Cambria Math" charset="0"/>
                            </a:rPr>
                            <m:t>2</m:t>
                          </m:r>
                        </m:den>
                      </m:f>
                      <m:sSup>
                        <m:sSupPr>
                          <m:ctrlPr>
                            <a:rPr lang="en-US" sz="2400" b="0" i="1" smtClean="0">
                              <a:solidFill>
                                <a:srgbClr val="C00000"/>
                              </a:solidFill>
                              <a:latin typeface="Cambria Math" panose="02040503050406030204" pitchFamily="18" charset="0"/>
                            </a:rPr>
                          </m:ctrlPr>
                        </m:sSupPr>
                        <m:e>
                          <m:d>
                            <m:dPr>
                              <m:ctrlPr>
                                <a:rPr lang="is-IS" sz="2400" b="0" i="1" smtClean="0">
                                  <a:solidFill>
                                    <a:srgbClr val="C00000"/>
                                  </a:solidFill>
                                  <a:latin typeface="Cambria Math" panose="02040503050406030204" pitchFamily="18" charset="0"/>
                                </a:rPr>
                              </m:ctrlPr>
                            </m:dPr>
                            <m:e>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charset="0"/>
                                    </a:rPr>
                                    <m:t>𝜕</m:t>
                                  </m:r>
                                </m:e>
                                <m:sub>
                                  <m:r>
                                    <a:rPr lang="en-US" sz="2400" b="0" i="1" smtClean="0">
                                      <a:solidFill>
                                        <a:srgbClr val="C00000"/>
                                      </a:solidFill>
                                      <a:latin typeface="Cambria Math" charset="0"/>
                                    </a:rPr>
                                    <m:t>𝜇</m:t>
                                  </m:r>
                                </m:sub>
                              </m:sSub>
                              <m:r>
                                <a:rPr lang="en-US" sz="2400" b="0" i="1" smtClean="0">
                                  <a:solidFill>
                                    <a:srgbClr val="C00000"/>
                                  </a:solidFill>
                                  <a:latin typeface="Cambria Math" charset="0"/>
                                </a:rPr>
                                <m:t>𝜙</m:t>
                              </m:r>
                            </m:e>
                          </m:d>
                        </m:e>
                        <m:sup>
                          <m:r>
                            <a:rPr lang="en-US" sz="2400" b="0" i="1" smtClean="0">
                              <a:solidFill>
                                <a:srgbClr val="C00000"/>
                              </a:solidFill>
                              <a:latin typeface="Cambria Math" charset="0"/>
                            </a:rPr>
                            <m:t>2</m:t>
                          </m:r>
                        </m:sup>
                      </m:sSup>
                      <m:r>
                        <a:rPr lang="en-US" sz="2400" b="0" i="1" smtClean="0">
                          <a:solidFill>
                            <a:srgbClr val="C00000"/>
                          </a:solidFill>
                          <a:latin typeface="Cambria Math" charset="0"/>
                        </a:rPr>
                        <m:t>−</m:t>
                      </m:r>
                      <m:r>
                        <a:rPr lang="en-US" sz="2400" b="0" i="1" smtClean="0">
                          <a:solidFill>
                            <a:srgbClr val="C00000"/>
                          </a:solidFill>
                          <a:latin typeface="Cambria Math" charset="0"/>
                        </a:rPr>
                        <m:t>𝑉</m:t>
                      </m:r>
                      <m:d>
                        <m:dPr>
                          <m:ctrlPr>
                            <a:rPr lang="is-IS" sz="2400" b="0" i="1" smtClean="0">
                              <a:solidFill>
                                <a:srgbClr val="C00000"/>
                              </a:solidFill>
                              <a:latin typeface="Cambria Math" panose="02040503050406030204" pitchFamily="18" charset="0"/>
                            </a:rPr>
                          </m:ctrlPr>
                        </m:dPr>
                        <m:e>
                          <m:r>
                            <a:rPr lang="en-US" sz="2400" b="0" i="1" smtClean="0">
                              <a:solidFill>
                                <a:srgbClr val="C00000"/>
                              </a:solidFill>
                              <a:latin typeface="Cambria Math" charset="0"/>
                            </a:rPr>
                            <m:t>𝜙</m:t>
                          </m:r>
                        </m:e>
                      </m:d>
                      <m:r>
                        <a:rPr lang="en-US" sz="2400" b="0" i="1" smtClean="0">
                          <a:solidFill>
                            <a:srgbClr val="C00000"/>
                          </a:solidFill>
                          <a:latin typeface="Cambria Math" charset="0"/>
                        </a:rPr>
                        <m:t>=</m:t>
                      </m:r>
                      <m:f>
                        <m:fPr>
                          <m:ctrlPr>
                            <a:rPr lang="bg-BG" sz="2400" i="1">
                              <a:solidFill>
                                <a:srgbClr val="C00000"/>
                              </a:solidFill>
                              <a:latin typeface="Cambria Math" panose="02040503050406030204" pitchFamily="18" charset="0"/>
                            </a:rPr>
                          </m:ctrlPr>
                        </m:fPr>
                        <m:num>
                          <m:r>
                            <a:rPr lang="en-US" sz="2400" i="1">
                              <a:solidFill>
                                <a:srgbClr val="C00000"/>
                              </a:solidFill>
                              <a:latin typeface="Cambria Math" charset="0"/>
                            </a:rPr>
                            <m:t>1</m:t>
                          </m:r>
                        </m:num>
                        <m:den>
                          <m:r>
                            <a:rPr lang="en-US" sz="2400" i="1">
                              <a:solidFill>
                                <a:srgbClr val="C00000"/>
                              </a:solidFill>
                              <a:latin typeface="Cambria Math" charset="0"/>
                            </a:rPr>
                            <m:t>2</m:t>
                          </m:r>
                        </m:den>
                      </m:f>
                      <m:sSup>
                        <m:sSupPr>
                          <m:ctrlPr>
                            <a:rPr lang="en-US" sz="2400" i="1">
                              <a:solidFill>
                                <a:srgbClr val="C00000"/>
                              </a:solidFill>
                              <a:latin typeface="Cambria Math" panose="02040503050406030204" pitchFamily="18" charset="0"/>
                            </a:rPr>
                          </m:ctrlPr>
                        </m:sSupPr>
                        <m:e>
                          <m:d>
                            <m:dPr>
                              <m:ctrlPr>
                                <a:rPr lang="is-IS" sz="2400" i="1">
                                  <a:solidFill>
                                    <a:srgbClr val="C00000"/>
                                  </a:solidFill>
                                  <a:latin typeface="Cambria Math" panose="02040503050406030204" pitchFamily="18" charset="0"/>
                                </a:rPr>
                              </m:ctrlPr>
                            </m:dPr>
                            <m:e>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charset="0"/>
                                    </a:rPr>
                                    <m:t>𝜕</m:t>
                                  </m:r>
                                </m:e>
                                <m:sub>
                                  <m:r>
                                    <a:rPr lang="en-US" sz="2400" i="1">
                                      <a:solidFill>
                                        <a:srgbClr val="C00000"/>
                                      </a:solidFill>
                                      <a:latin typeface="Cambria Math" charset="0"/>
                                    </a:rPr>
                                    <m:t>𝜇</m:t>
                                  </m:r>
                                </m:sub>
                              </m:sSub>
                              <m:r>
                                <a:rPr lang="en-US" sz="2400" i="1">
                                  <a:solidFill>
                                    <a:srgbClr val="C00000"/>
                                  </a:solidFill>
                                  <a:latin typeface="Cambria Math" charset="0"/>
                                </a:rPr>
                                <m:t>𝜙</m:t>
                              </m:r>
                            </m:e>
                          </m:d>
                        </m:e>
                        <m:sup>
                          <m:r>
                            <a:rPr lang="en-US" sz="2400" i="1">
                              <a:solidFill>
                                <a:srgbClr val="C00000"/>
                              </a:solidFill>
                              <a:latin typeface="Cambria Math" charset="0"/>
                            </a:rPr>
                            <m:t>2</m:t>
                          </m:r>
                        </m:sup>
                      </m:sSup>
                      <m:r>
                        <a:rPr lang="en-US" sz="2400" i="1">
                          <a:solidFill>
                            <a:srgbClr val="C00000"/>
                          </a:solidFill>
                          <a:latin typeface="Cambria Math" charset="0"/>
                        </a:rPr>
                        <m:t>−</m:t>
                      </m:r>
                      <m:f>
                        <m:fPr>
                          <m:ctrlPr>
                            <a:rPr lang="bg-BG" sz="2400" i="1" smtClean="0">
                              <a:solidFill>
                                <a:srgbClr val="C00000"/>
                              </a:solidFill>
                              <a:latin typeface="Cambria Math" panose="02040503050406030204" pitchFamily="18" charset="0"/>
                            </a:rPr>
                          </m:ctrlPr>
                        </m:fPr>
                        <m:num>
                          <m:r>
                            <a:rPr lang="en-US" sz="2400" b="0" i="1" smtClean="0">
                              <a:solidFill>
                                <a:srgbClr val="C00000"/>
                              </a:solidFill>
                              <a:latin typeface="Cambria Math" charset="0"/>
                            </a:rPr>
                            <m:t>1</m:t>
                          </m:r>
                        </m:num>
                        <m:den>
                          <m:r>
                            <a:rPr lang="en-US" sz="2400" b="0" i="1" smtClean="0">
                              <a:solidFill>
                                <a:srgbClr val="C00000"/>
                              </a:solidFill>
                              <a:latin typeface="Cambria Math" charset="0"/>
                            </a:rPr>
                            <m:t>2</m:t>
                          </m:r>
                        </m:den>
                      </m:f>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𝜇</m:t>
                          </m:r>
                        </m:e>
                        <m:sup>
                          <m:r>
                            <a:rPr lang="en-US" sz="2400" b="0" i="1" smtClean="0">
                              <a:solidFill>
                                <a:srgbClr val="C00000"/>
                              </a:solidFill>
                              <a:latin typeface="Cambria Math" charset="0"/>
                            </a:rPr>
                            <m:t>2</m:t>
                          </m:r>
                        </m:sup>
                      </m:sSup>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𝜙</m:t>
                          </m:r>
                        </m:e>
                        <m:sup>
                          <m:r>
                            <a:rPr lang="en-US" sz="2400" b="0" i="1" smtClean="0">
                              <a:solidFill>
                                <a:srgbClr val="C00000"/>
                              </a:solidFill>
                              <a:latin typeface="Cambria Math" charset="0"/>
                            </a:rPr>
                            <m:t>2</m:t>
                          </m:r>
                        </m:sup>
                      </m:sSup>
                      <m:r>
                        <a:rPr lang="en-US" sz="2400" b="0" i="1" smtClean="0">
                          <a:solidFill>
                            <a:srgbClr val="C00000"/>
                          </a:solidFill>
                          <a:latin typeface="Cambria Math" charset="0"/>
                        </a:rPr>
                        <m:t>−</m:t>
                      </m:r>
                      <m:f>
                        <m:fPr>
                          <m:ctrlPr>
                            <a:rPr lang="bg-BG" sz="2400" b="0" i="1" smtClean="0">
                              <a:solidFill>
                                <a:srgbClr val="C00000"/>
                              </a:solidFill>
                              <a:latin typeface="Cambria Math" panose="02040503050406030204" pitchFamily="18" charset="0"/>
                            </a:rPr>
                          </m:ctrlPr>
                        </m:fPr>
                        <m:num>
                          <m:r>
                            <a:rPr lang="en-US" sz="2400" b="0" i="1" smtClean="0">
                              <a:solidFill>
                                <a:srgbClr val="C00000"/>
                              </a:solidFill>
                              <a:latin typeface="Cambria Math" charset="0"/>
                            </a:rPr>
                            <m:t>1</m:t>
                          </m:r>
                        </m:num>
                        <m:den>
                          <m:r>
                            <a:rPr lang="en-US" sz="2400" b="0" i="1" smtClean="0">
                              <a:solidFill>
                                <a:srgbClr val="C00000"/>
                              </a:solidFill>
                              <a:latin typeface="Cambria Math" charset="0"/>
                            </a:rPr>
                            <m:t>4</m:t>
                          </m:r>
                        </m:den>
                      </m:f>
                      <m:r>
                        <a:rPr lang="en-US" sz="2400" b="0" i="1" smtClean="0">
                          <a:solidFill>
                            <a:srgbClr val="C00000"/>
                          </a:solidFill>
                          <a:latin typeface="Cambria Math" charset="0"/>
                        </a:rPr>
                        <m:t>𝜆</m:t>
                      </m:r>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𝜙</m:t>
                          </m:r>
                        </m:e>
                        <m:sup>
                          <m:r>
                            <a:rPr lang="en-US" sz="2400" b="0" i="1" smtClean="0">
                              <a:solidFill>
                                <a:srgbClr val="C00000"/>
                              </a:solidFill>
                              <a:latin typeface="Cambria Math" charset="0"/>
                            </a:rPr>
                            <m:t>4</m:t>
                          </m:r>
                        </m:sup>
                      </m:sSup>
                    </m:oMath>
                  </m:oMathPara>
                </a14:m>
                <a:endParaRPr lang="en-US"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546683" y="1013974"/>
                <a:ext cx="7043788" cy="691471"/>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896201" y="3244334"/>
                <a:ext cx="39959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chemeClr val="bg1"/>
                          </a:solidFill>
                          <a:latin typeface="Cambria Math" charset="0"/>
                        </a:rPr>
                        <m:t>𝜙</m:t>
                      </m:r>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5896201" y="3244334"/>
                <a:ext cx="399597" cy="369332"/>
              </a:xfrm>
              <a:prstGeom prst="rect">
                <a:avLst/>
              </a:prstGeom>
              <a:blipFill rotWithShape="0">
                <a:blip r:embed="rId5"/>
                <a:stretch>
                  <a:fillRect b="-11475"/>
                </a:stretch>
              </a:blipFill>
            </p:spPr>
            <p:txBody>
              <a:bodyPr/>
              <a:lstStyle/>
              <a:p>
                <a:r>
                  <a:rPr lang="en-US">
                    <a:noFill/>
                  </a:rPr>
                  <a:t> </a:t>
                </a:r>
              </a:p>
            </p:txBody>
          </p:sp>
        </mc:Fallback>
      </mc:AlternateContent>
      <p:grpSp>
        <p:nvGrpSpPr>
          <p:cNvPr id="16" name="Group 15"/>
          <p:cNvGrpSpPr/>
          <p:nvPr/>
        </p:nvGrpSpPr>
        <p:grpSpPr>
          <a:xfrm>
            <a:off x="7971337" y="707589"/>
            <a:ext cx="4106944" cy="5028911"/>
            <a:chOff x="7971337" y="707589"/>
            <a:chExt cx="4106944" cy="5028911"/>
          </a:xfrm>
        </p:grpSpPr>
        <p:pic>
          <p:nvPicPr>
            <p:cNvPr id="11" name="Picture 10"/>
            <p:cNvPicPr>
              <a:picLocks noChangeAspect="1"/>
            </p:cNvPicPr>
            <p:nvPr/>
          </p:nvPicPr>
          <p:blipFill>
            <a:blip r:embed="rId6"/>
            <a:stretch>
              <a:fillRect/>
            </a:stretch>
          </p:blipFill>
          <p:spPr>
            <a:xfrm>
              <a:off x="7971337" y="707589"/>
              <a:ext cx="4106944" cy="5028911"/>
            </a:xfrm>
            <a:prstGeom prst="rect">
              <a:avLst/>
            </a:prstGeom>
          </p:spPr>
        </p:pic>
        <mc:AlternateContent xmlns:mc="http://schemas.openxmlformats.org/markup-compatibility/2006" xmlns:a14="http://schemas.microsoft.com/office/drawing/2010/main">
          <mc:Choice Requires="a14">
            <p:sp>
              <p:nvSpPr>
                <p:cNvPr id="15" name="TextBox 14"/>
                <p:cNvSpPr txBox="1"/>
                <p:nvPr/>
              </p:nvSpPr>
              <p:spPr>
                <a:xfrm>
                  <a:off x="10435389" y="2671010"/>
                  <a:ext cx="244682" cy="36933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𝑣</m:t>
                        </m:r>
                      </m:oMath>
                    </m:oMathPara>
                  </a14:m>
                  <a:endParaRPr lang="en-US" sz="2400" dirty="0">
                    <a:solidFill>
                      <a:srgbClr val="C000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0435389" y="2671010"/>
                  <a:ext cx="244682" cy="369332"/>
                </a:xfrm>
                <a:prstGeom prst="rect">
                  <a:avLst/>
                </a:prstGeom>
                <a:blipFill rotWithShape="0">
                  <a:blip r:embed="rId7"/>
                  <a:stretch>
                    <a:fillRect l="-17500" r="-12500"/>
                  </a:stretch>
                </a:blipFill>
              </p:spPr>
              <p:txBody>
                <a:bodyPr/>
                <a:lstStyle/>
                <a:p>
                  <a:r>
                    <a:rPr lang="en-US">
                      <a:noFill/>
                    </a:rPr>
                    <a:t> </a:t>
                  </a:r>
                </a:p>
              </p:txBody>
            </p:sp>
          </mc:Fallback>
        </mc:AlternateContent>
      </p:grpSp>
      <p:sp>
        <p:nvSpPr>
          <p:cNvPr id="14" name="TextBox 13"/>
          <p:cNvSpPr txBox="1"/>
          <p:nvPr/>
        </p:nvSpPr>
        <p:spPr>
          <a:xfrm>
            <a:off x="7732296" y="991114"/>
            <a:ext cx="1098378" cy="461665"/>
          </a:xfrm>
          <a:prstGeom prst="rect">
            <a:avLst/>
          </a:prstGeom>
          <a:noFill/>
          <a:ln w="19050">
            <a:solidFill>
              <a:schemeClr val="tx1"/>
            </a:solidFill>
          </a:ln>
        </p:spPr>
        <p:txBody>
          <a:bodyPr wrap="none" rtlCol="0">
            <a:spAutoFit/>
          </a:bodyPr>
          <a:lstStyle/>
          <a:p>
            <a:r>
              <a:rPr lang="en-US" sz="2400" dirty="0"/>
              <a:t>Case B)</a:t>
            </a:r>
          </a:p>
        </p:txBody>
      </p:sp>
      <mc:AlternateContent xmlns:mc="http://schemas.openxmlformats.org/markup-compatibility/2006">
        <mc:Choice xmlns:a14="http://schemas.microsoft.com/office/drawing/2010/main" Requires="a14">
          <p:sp>
            <p:nvSpPr>
              <p:cNvPr id="12" name="Content Placeholder 2"/>
              <p:cNvSpPr txBox="1">
                <a:spLocks/>
              </p:cNvSpPr>
              <p:nvPr/>
            </p:nvSpPr>
            <p:spPr>
              <a:xfrm>
                <a:off x="216972" y="1977812"/>
                <a:ext cx="11926901" cy="47438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1"/>
                    </a:solidFill>
                    <a:latin typeface="+mn-lt"/>
                    <a:ea typeface="+mn-ea"/>
                    <a:cs typeface="+mn-cs"/>
                  </a:defRPr>
                </a:lvl1pPr>
                <a:lvl2pPr marL="504000" indent="-228600" algn="l" defTabSz="914400" rtl="0" eaLnBrk="1" latinLnBrk="0" hangingPunct="1">
                  <a:lnSpc>
                    <a:spcPct val="90000"/>
                  </a:lnSpc>
                  <a:spcBef>
                    <a:spcPts val="500"/>
                  </a:spcBef>
                  <a:buFont typeface="Arial"/>
                  <a:buChar char="•"/>
                  <a:defRPr sz="2400" kern="1200" baseline="0">
                    <a:solidFill>
                      <a:srgbClr val="7030A0"/>
                    </a:solidFill>
                    <a:latin typeface="+mn-lt"/>
                    <a:ea typeface="+mn-ea"/>
                    <a:cs typeface="+mn-cs"/>
                  </a:defRPr>
                </a:lvl2pPr>
                <a:lvl3pPr marL="756000" indent="-228600" algn="l" defTabSz="914400" rtl="0" eaLnBrk="1" latinLnBrk="0" hangingPunct="1">
                  <a:lnSpc>
                    <a:spcPct val="90000"/>
                  </a:lnSpc>
                  <a:spcBef>
                    <a:spcPts val="500"/>
                  </a:spcBef>
                  <a:buFont typeface="Arial"/>
                  <a:buChar char="•"/>
                  <a:defRPr sz="2000" kern="1200" baseline="0">
                    <a:solidFill>
                      <a:srgbClr val="C00000"/>
                    </a:solidFill>
                    <a:latin typeface="+mn-lt"/>
                    <a:ea typeface="+mn-ea"/>
                    <a:cs typeface="+mn-cs"/>
                  </a:defRPr>
                </a:lvl3pPr>
                <a:lvl4pPr marL="1008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4pPr>
                <a:lvl5pPr marL="1260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Redefine coordinates: </a:t>
                </a:r>
                <a14:m>
                  <m:oMath xmlns:m="http://schemas.openxmlformats.org/officeDocument/2006/math">
                    <m:r>
                      <a:rPr lang="en-US" b="0" i="1" smtClean="0">
                        <a:solidFill>
                          <a:srgbClr val="C00000"/>
                        </a:solidFill>
                        <a:latin typeface="Cambria Math" charset="0"/>
                      </a:rPr>
                      <m:t>𝜂</m:t>
                    </m:r>
                    <m:r>
                      <a:rPr lang="en-US" b="0" i="1" smtClean="0">
                        <a:solidFill>
                          <a:srgbClr val="C00000"/>
                        </a:solidFill>
                        <a:latin typeface="Cambria Math" charset="0"/>
                      </a:rPr>
                      <m:t>≡</m:t>
                    </m:r>
                    <m:r>
                      <a:rPr lang="en-US" b="0" i="1" smtClean="0">
                        <a:solidFill>
                          <a:srgbClr val="C00000"/>
                        </a:solidFill>
                        <a:latin typeface="Cambria Math" charset="0"/>
                      </a:rPr>
                      <m:t>𝜙</m:t>
                    </m:r>
                    <m:r>
                      <a:rPr lang="en-US" b="0" i="1" smtClean="0">
                        <a:solidFill>
                          <a:srgbClr val="C00000"/>
                        </a:solidFill>
                        <a:latin typeface="Cambria Math" charset="0"/>
                      </a:rPr>
                      <m:t>−</m:t>
                    </m:r>
                    <m:r>
                      <a:rPr lang="en-US" b="0" i="1" smtClean="0">
                        <a:solidFill>
                          <a:srgbClr val="C00000"/>
                        </a:solidFill>
                        <a:latin typeface="Cambria Math" charset="0"/>
                      </a:rPr>
                      <m:t>𝑣</m:t>
                    </m:r>
                  </m:oMath>
                </a14:m>
                <a:endParaRPr lang="en-US" dirty="0">
                  <a:solidFill>
                    <a:srgbClr val="C00000"/>
                  </a:solidFill>
                </a:endParaRPr>
              </a:p>
              <a:p>
                <a:r>
                  <a:rPr lang="en-US" dirty="0"/>
                  <a:t>Exercise: re-write the </a:t>
                </a:r>
                <a:r>
                  <a:rPr lang="en-US" dirty="0" err="1"/>
                  <a:t>Lagrangian</a:t>
                </a:r>
                <a:r>
                  <a:rPr lang="en-US" dirty="0"/>
                  <a:t> in </a:t>
                </a:r>
                <a14:m>
                  <m:oMath xmlns:m="http://schemas.openxmlformats.org/officeDocument/2006/math">
                    <m:r>
                      <a:rPr lang="en-US" b="0" i="1" smtClean="0">
                        <a:solidFill>
                          <a:srgbClr val="C00000"/>
                        </a:solidFill>
                        <a:latin typeface="Cambria Math" panose="02040503050406030204" pitchFamily="18" charset="0"/>
                      </a:rPr>
                      <m:t>𝜂</m:t>
                    </m:r>
                    <m:r>
                      <a:rPr lang="en-US" b="0" i="1" smtClean="0">
                        <a:solidFill>
                          <a:srgbClr val="C00000"/>
                        </a:solidFill>
                        <a:latin typeface="Cambria Math" charset="0"/>
                      </a:rPr>
                      <m:t> </m:t>
                    </m:r>
                  </m:oMath>
                </a14:m>
                <a:r>
                  <a:rPr lang="en-US" dirty="0"/>
                  <a:t>and</a:t>
                </a:r>
                <a:r>
                  <a:rPr lang="en-US" dirty="0">
                    <a:solidFill>
                      <a:srgbClr val="C00000"/>
                    </a:solidFill>
                  </a:rPr>
                  <a:t> </a:t>
                </a:r>
                <a14:m>
                  <m:oMath xmlns:m="http://schemas.openxmlformats.org/officeDocument/2006/math">
                    <m:r>
                      <a:rPr lang="en-US" i="1">
                        <a:solidFill>
                          <a:srgbClr val="C00000"/>
                        </a:solidFill>
                        <a:latin typeface="Cambria Math" charset="0"/>
                      </a:rPr>
                      <m:t>𝑣</m:t>
                    </m:r>
                  </m:oMath>
                </a14:m>
                <a:r>
                  <a:rPr lang="en-US" dirty="0">
                    <a:solidFill>
                      <a:srgbClr val="C00000"/>
                    </a:solidFill>
                  </a:rPr>
                  <a:t> </a:t>
                </a:r>
                <a:r>
                  <a:rPr lang="en-US" dirty="0"/>
                  <a:t>to show:</a:t>
                </a:r>
              </a:p>
              <a:p>
                <a:endParaRPr lang="en-US" dirty="0"/>
              </a:p>
              <a:p>
                <a:endParaRPr lang="en-US" dirty="0"/>
              </a:p>
              <a:p>
                <a:pPr lvl="1"/>
                <a:r>
                  <a:rPr lang="en-US" dirty="0"/>
                  <a:t>Ignore the constant term </a:t>
                </a:r>
                <a14:m>
                  <m:oMath xmlns:m="http://schemas.openxmlformats.org/officeDocument/2006/math">
                    <m:f>
                      <m:fPr>
                        <m:ctrlPr>
                          <a:rPr lang="bg-BG" i="1">
                            <a:solidFill>
                              <a:srgbClr val="C00000"/>
                            </a:solidFill>
                            <a:latin typeface="Cambria Math" panose="02040503050406030204" pitchFamily="18" charset="0"/>
                            <a:ea typeface="Cambria Math" charset="0"/>
                            <a:cs typeface="Cambria Math" charset="0"/>
                          </a:rPr>
                        </m:ctrlPr>
                      </m:fPr>
                      <m:num>
                        <m:r>
                          <a:rPr lang="en-US" i="1">
                            <a:solidFill>
                              <a:srgbClr val="C00000"/>
                            </a:solidFill>
                            <a:latin typeface="Cambria Math" charset="0"/>
                            <a:ea typeface="Cambria Math" charset="0"/>
                            <a:cs typeface="Cambria Math" charset="0"/>
                          </a:rPr>
                          <m:t>1</m:t>
                        </m:r>
                      </m:num>
                      <m:den>
                        <m:r>
                          <a:rPr lang="en-US" i="1">
                            <a:solidFill>
                              <a:srgbClr val="C00000"/>
                            </a:solidFill>
                            <a:latin typeface="Cambria Math" charset="0"/>
                            <a:ea typeface="Cambria Math" charset="0"/>
                            <a:cs typeface="Cambria Math" charset="0"/>
                          </a:rPr>
                          <m:t>4</m:t>
                        </m:r>
                      </m:den>
                    </m:f>
                    <m:r>
                      <a:rPr lang="en-US" i="1">
                        <a:solidFill>
                          <a:srgbClr val="C00000"/>
                        </a:solidFill>
                        <a:latin typeface="Cambria Math" charset="0"/>
                        <a:ea typeface="Cambria Math" charset="0"/>
                        <a:cs typeface="Cambria Math" charset="0"/>
                      </a:rPr>
                      <m:t>𝜆</m:t>
                    </m:r>
                    <m:sSup>
                      <m:sSupPr>
                        <m:ctrlPr>
                          <a:rPr lang="en-US" i="1">
                            <a:solidFill>
                              <a:srgbClr val="C00000"/>
                            </a:solidFill>
                            <a:latin typeface="Cambria Math" panose="02040503050406030204" pitchFamily="18" charset="0"/>
                            <a:ea typeface="Cambria Math" charset="0"/>
                            <a:cs typeface="Cambria Math" charset="0"/>
                          </a:rPr>
                        </m:ctrlPr>
                      </m:sSupPr>
                      <m:e>
                        <m:r>
                          <a:rPr lang="en-US" i="1">
                            <a:solidFill>
                              <a:srgbClr val="C00000"/>
                            </a:solidFill>
                            <a:latin typeface="Cambria Math" charset="0"/>
                            <a:ea typeface="Cambria Math" charset="0"/>
                            <a:cs typeface="Cambria Math" charset="0"/>
                          </a:rPr>
                          <m:t>𝑣</m:t>
                        </m:r>
                      </m:e>
                      <m:sup>
                        <m:r>
                          <a:rPr lang="en-US" i="1">
                            <a:solidFill>
                              <a:srgbClr val="C00000"/>
                            </a:solidFill>
                            <a:latin typeface="Cambria Math" charset="0"/>
                            <a:ea typeface="Cambria Math" charset="0"/>
                            <a:cs typeface="Cambria Math" charset="0"/>
                          </a:rPr>
                          <m:t>4</m:t>
                        </m:r>
                      </m:sup>
                    </m:sSup>
                  </m:oMath>
                </a14:m>
                <a:r>
                  <a:rPr lang="en-US" dirty="0"/>
                  <a:t> and neglect higher order </a:t>
                </a:r>
                <a14:m>
                  <m:oMath xmlns:m="http://schemas.openxmlformats.org/officeDocument/2006/math">
                    <m:sSup>
                      <m:sSupPr>
                        <m:ctrlPr>
                          <a:rPr lang="en-US" b="0" i="1" smtClean="0">
                            <a:solidFill>
                              <a:srgbClr val="C00000"/>
                            </a:solidFill>
                            <a:latin typeface="Cambria Math" panose="02040503050406030204" pitchFamily="18" charset="0"/>
                            <a:ea typeface="Cambria Math" charset="0"/>
                            <a:cs typeface="Cambria Math" charset="0"/>
                          </a:rPr>
                        </m:ctrlPr>
                      </m:sSupPr>
                      <m:e>
                        <m:r>
                          <a:rPr lang="en-US" b="0" i="1" smtClean="0">
                            <a:solidFill>
                              <a:srgbClr val="C00000"/>
                            </a:solidFill>
                            <a:latin typeface="Cambria Math" charset="0"/>
                            <a:ea typeface="Cambria Math" charset="0"/>
                            <a:cs typeface="Cambria Math" charset="0"/>
                          </a:rPr>
                          <m:t>𝜂</m:t>
                        </m:r>
                      </m:e>
                      <m:sup>
                        <m:r>
                          <a:rPr lang="en-US" b="0" i="1" smtClean="0">
                            <a:solidFill>
                              <a:srgbClr val="C00000"/>
                            </a:solidFill>
                            <a:latin typeface="Cambria Math" charset="0"/>
                            <a:ea typeface="Cambria Math" charset="0"/>
                            <a:cs typeface="Cambria Math" charset="0"/>
                          </a:rPr>
                          <m:t>3</m:t>
                        </m:r>
                      </m:sup>
                    </m:sSup>
                  </m:oMath>
                </a14:m>
                <a:r>
                  <a:rPr lang="en-US" dirty="0"/>
                  <a:t>:</a:t>
                </a:r>
              </a:p>
              <a:p>
                <a:pPr lvl="1"/>
                <a:endParaRPr lang="en-US" sz="1200" dirty="0"/>
              </a:p>
              <a:p>
                <a:pPr lvl="1"/>
                <a:endParaRPr lang="en-US" dirty="0"/>
              </a:p>
              <a:p>
                <a:pPr lvl="1"/>
                <a:endParaRPr lang="en-US" dirty="0"/>
              </a:p>
              <a:p>
                <a:pPr lvl="1"/>
                <a:r>
                  <a:rPr lang="en-US" dirty="0"/>
                  <a:t>This describes a new scalar field </a:t>
                </a:r>
                <a14:m>
                  <m:oMath xmlns:m="http://schemas.openxmlformats.org/officeDocument/2006/math">
                    <m:r>
                      <a:rPr lang="en-US" b="0" i="1" smtClean="0">
                        <a:solidFill>
                          <a:srgbClr val="C00000"/>
                        </a:solidFill>
                        <a:latin typeface="Cambria Math" charset="0"/>
                      </a:rPr>
                      <m:t>𝜂</m:t>
                    </m:r>
                  </m:oMath>
                </a14:m>
                <a:r>
                  <a:rPr lang="en-US" dirty="0">
                    <a:solidFill>
                      <a:srgbClr val="C00000"/>
                    </a:solidFill>
                  </a:rPr>
                  <a:t> </a:t>
                </a:r>
                <a:r>
                  <a:rPr lang="en-US" dirty="0"/>
                  <a:t>with a mass </a:t>
                </a:r>
                <a14:m>
                  <m:oMath xmlns:m="http://schemas.openxmlformats.org/officeDocument/2006/math">
                    <m:f>
                      <m:fPr>
                        <m:ctrlPr>
                          <a:rPr lang="bg-BG" i="1" smtClean="0">
                            <a:solidFill>
                              <a:srgbClr val="C00000"/>
                            </a:solidFill>
                            <a:latin typeface="Cambria Math" panose="02040503050406030204" pitchFamily="18" charset="0"/>
                          </a:rPr>
                        </m:ctrlPr>
                      </m:fPr>
                      <m:num>
                        <m:r>
                          <a:rPr lang="en-US" b="0" i="1" smtClean="0">
                            <a:solidFill>
                              <a:srgbClr val="C00000"/>
                            </a:solidFill>
                            <a:latin typeface="Cambria Math" charset="0"/>
                          </a:rPr>
                          <m:t>1</m:t>
                        </m:r>
                      </m:num>
                      <m:den>
                        <m:r>
                          <a:rPr lang="en-US" b="0" i="1" smtClean="0">
                            <a:solidFill>
                              <a:srgbClr val="C00000"/>
                            </a:solidFill>
                            <a:latin typeface="Cambria Math" charset="0"/>
                          </a:rPr>
                          <m:t>2</m:t>
                        </m:r>
                      </m:den>
                    </m:f>
                    <m:sSubSup>
                      <m:sSubSupPr>
                        <m:ctrlPr>
                          <a:rPr lang="en-US" b="0" i="1" smtClean="0">
                            <a:solidFill>
                              <a:srgbClr val="C00000"/>
                            </a:solidFill>
                            <a:latin typeface="Cambria Math" panose="02040503050406030204" pitchFamily="18" charset="0"/>
                          </a:rPr>
                        </m:ctrlPr>
                      </m:sSubSupPr>
                      <m:e>
                        <m:r>
                          <a:rPr lang="en-US" b="0" i="1" smtClean="0">
                            <a:solidFill>
                              <a:srgbClr val="C00000"/>
                            </a:solidFill>
                            <a:latin typeface="Cambria Math" charset="0"/>
                          </a:rPr>
                          <m:t>𝑚</m:t>
                        </m:r>
                      </m:e>
                      <m:sub>
                        <m:r>
                          <a:rPr lang="en-US" b="0" i="1" smtClean="0">
                            <a:solidFill>
                              <a:srgbClr val="C00000"/>
                            </a:solidFill>
                            <a:latin typeface="Cambria Math" charset="0"/>
                          </a:rPr>
                          <m:t>𝜂</m:t>
                        </m:r>
                      </m:sub>
                      <m:sup>
                        <m:r>
                          <a:rPr lang="en-US" b="0" i="1" smtClean="0">
                            <a:solidFill>
                              <a:srgbClr val="C00000"/>
                            </a:solidFill>
                            <a:latin typeface="Cambria Math" charset="0"/>
                          </a:rPr>
                          <m:t>2</m:t>
                        </m:r>
                      </m:sup>
                    </m:sSubSup>
                    <m:r>
                      <a:rPr lang="en-US" b="0" i="1" smtClean="0">
                        <a:solidFill>
                          <a:srgbClr val="C00000"/>
                        </a:solidFill>
                        <a:latin typeface="Cambria Math" charset="0"/>
                      </a:rPr>
                      <m:t>=</m:t>
                    </m:r>
                    <m:r>
                      <a:rPr lang="en-US" b="0" i="1" smtClean="0">
                        <a:solidFill>
                          <a:srgbClr val="C00000"/>
                        </a:solidFill>
                        <a:latin typeface="Cambria Math" charset="0"/>
                      </a:rPr>
                      <m:t>𝜆</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charset="0"/>
                          </a:rPr>
                          <m:t>𝑣</m:t>
                        </m:r>
                      </m:e>
                      <m:sup>
                        <m:r>
                          <a:rPr lang="en-US" b="0" i="1" smtClean="0">
                            <a:solidFill>
                              <a:srgbClr val="C00000"/>
                            </a:solidFill>
                            <a:latin typeface="Cambria Math" charset="0"/>
                          </a:rPr>
                          <m:t>2</m:t>
                        </m:r>
                      </m:sup>
                    </m:sSup>
                    <m:r>
                      <a:rPr lang="en-US" b="0" i="1" smtClean="0">
                        <a:latin typeface="Cambria Math" charset="0"/>
                      </a:rPr>
                      <m:t> </m:t>
                    </m:r>
                    <m:r>
                      <a:rPr lang="en-US" b="0" i="1" smtClean="0">
                        <a:solidFill>
                          <a:srgbClr val="C00000"/>
                        </a:solidFill>
                        <a:latin typeface="Cambria Math" charset="0"/>
                      </a:rPr>
                      <m:t>⇒  </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charset="0"/>
                          </a:rPr>
                          <m:t>𝑚</m:t>
                        </m:r>
                      </m:e>
                      <m:sub>
                        <m:r>
                          <a:rPr lang="en-US" b="0" i="1" smtClean="0">
                            <a:solidFill>
                              <a:srgbClr val="C00000"/>
                            </a:solidFill>
                            <a:latin typeface="Cambria Math" charset="0"/>
                          </a:rPr>
                          <m:t>𝜂</m:t>
                        </m:r>
                      </m:sub>
                    </m:sSub>
                    <m:r>
                      <a:rPr lang="en-US" b="0" i="1" smtClean="0">
                        <a:solidFill>
                          <a:srgbClr val="C00000"/>
                        </a:solidFill>
                        <a:latin typeface="Cambria Math" charset="0"/>
                      </a:rPr>
                      <m:t>=</m:t>
                    </m:r>
                    <m:rad>
                      <m:radPr>
                        <m:degHide m:val="on"/>
                        <m:ctrlPr>
                          <a:rPr lang="en-US" b="0" i="1" smtClean="0">
                            <a:solidFill>
                              <a:srgbClr val="C00000"/>
                            </a:solidFill>
                            <a:latin typeface="Cambria Math" panose="02040503050406030204" pitchFamily="18" charset="0"/>
                          </a:rPr>
                        </m:ctrlPr>
                      </m:radPr>
                      <m:deg/>
                      <m:e>
                        <m:r>
                          <a:rPr lang="en-US" b="0" i="1" smtClean="0">
                            <a:solidFill>
                              <a:srgbClr val="C00000"/>
                            </a:solidFill>
                            <a:latin typeface="Cambria Math" charset="0"/>
                          </a:rPr>
                          <m:t>2</m:t>
                        </m:r>
                        <m:r>
                          <a:rPr lang="en-US" b="0" i="1" smtClean="0">
                            <a:solidFill>
                              <a:srgbClr val="C00000"/>
                            </a:solidFill>
                            <a:latin typeface="Cambria Math" charset="0"/>
                          </a:rPr>
                          <m:t>𝜆</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charset="0"/>
                              </a:rPr>
                              <m:t>𝑣</m:t>
                            </m:r>
                          </m:e>
                          <m:sup>
                            <m:r>
                              <a:rPr lang="en-US" b="0" i="1" smtClean="0">
                                <a:solidFill>
                                  <a:srgbClr val="C00000"/>
                                </a:solidFill>
                                <a:latin typeface="Cambria Math" charset="0"/>
                              </a:rPr>
                              <m:t>2</m:t>
                            </m:r>
                          </m:sup>
                        </m:sSup>
                      </m:e>
                    </m:rad>
                    <m:r>
                      <a:rPr lang="en-US" b="0" i="1" smtClean="0">
                        <a:solidFill>
                          <a:srgbClr val="C00000"/>
                        </a:solidFill>
                        <a:latin typeface="Cambria Math" charset="0"/>
                      </a:rPr>
                      <m:t>   </m:t>
                    </m:r>
                  </m:oMath>
                </a14:m>
                <a:r>
                  <a:rPr lang="en-US" b="0" dirty="0">
                    <a:solidFill>
                      <a:srgbClr val="C00000"/>
                    </a:solidFill>
                  </a:rPr>
                  <a:t>(</a:t>
                </a:r>
                <a14:m>
                  <m:oMath xmlns:m="http://schemas.openxmlformats.org/officeDocument/2006/math">
                    <m:r>
                      <a:rPr lang="en-US" b="0" i="1" dirty="0" smtClean="0">
                        <a:solidFill>
                          <a:srgbClr val="C00000"/>
                        </a:solidFill>
                        <a:latin typeface="Cambria Math" charset="0"/>
                      </a:rPr>
                      <m:t>=</m:t>
                    </m:r>
                    <m:rad>
                      <m:radPr>
                        <m:degHide m:val="on"/>
                        <m:ctrlPr>
                          <a:rPr lang="en-US" b="0" i="1" dirty="0" smtClean="0">
                            <a:solidFill>
                              <a:srgbClr val="C00000"/>
                            </a:solidFill>
                            <a:latin typeface="Cambria Math" panose="02040503050406030204" pitchFamily="18" charset="0"/>
                          </a:rPr>
                        </m:ctrlPr>
                      </m:radPr>
                      <m:deg/>
                      <m:e>
                        <m:r>
                          <a:rPr lang="en-US" b="0" i="1" dirty="0" smtClean="0">
                            <a:solidFill>
                              <a:srgbClr val="C00000"/>
                            </a:solidFill>
                            <a:latin typeface="Cambria Math" charset="0"/>
                          </a:rPr>
                          <m:t>−2</m:t>
                        </m:r>
                        <m:sSup>
                          <m:sSupPr>
                            <m:ctrlPr>
                              <a:rPr lang="en-US" b="0" i="1" dirty="0" smtClean="0">
                                <a:solidFill>
                                  <a:srgbClr val="C00000"/>
                                </a:solidFill>
                                <a:latin typeface="Cambria Math" panose="02040503050406030204" pitchFamily="18" charset="0"/>
                              </a:rPr>
                            </m:ctrlPr>
                          </m:sSupPr>
                          <m:e>
                            <m:r>
                              <a:rPr lang="en-US" b="0" i="1" dirty="0" smtClean="0">
                                <a:solidFill>
                                  <a:srgbClr val="C00000"/>
                                </a:solidFill>
                                <a:latin typeface="Cambria Math" charset="0"/>
                              </a:rPr>
                              <m:t>𝜇</m:t>
                            </m:r>
                          </m:e>
                          <m:sup>
                            <m:r>
                              <a:rPr lang="en-US" b="0" i="1" dirty="0" smtClean="0">
                                <a:solidFill>
                                  <a:srgbClr val="C00000"/>
                                </a:solidFill>
                                <a:latin typeface="Cambria Math" charset="0"/>
                              </a:rPr>
                              <m:t>2</m:t>
                            </m:r>
                          </m:sup>
                        </m:sSup>
                      </m:e>
                    </m:rad>
                  </m:oMath>
                </a14:m>
                <a:r>
                  <a:rPr lang="en-US" b="0" dirty="0">
                    <a:solidFill>
                      <a:srgbClr val="C00000"/>
                    </a:solidFill>
                  </a:rPr>
                  <a:t>) </a:t>
                </a:r>
              </a:p>
              <a:p>
                <a:pPr lvl="1">
                  <a:buFont typeface="Arial" charset="0"/>
                  <a:buChar char="•"/>
                </a:pPr>
                <a:r>
                  <a:rPr lang="en-US" b="0" dirty="0"/>
                  <a:t>Price to pay: </a:t>
                </a:r>
                <a:r>
                  <a:rPr lang="en-US" b="0" dirty="0" err="1"/>
                  <a:t>Lagrangian</a:t>
                </a:r>
                <a:r>
                  <a:rPr lang="en-US" b="0" dirty="0"/>
                  <a:t> is no longer symmetric under </a:t>
                </a:r>
                <a14:m>
                  <m:oMath xmlns:m="http://schemas.openxmlformats.org/officeDocument/2006/math">
                    <m:r>
                      <a:rPr lang="en-US" b="0" i="1" smtClean="0">
                        <a:solidFill>
                          <a:srgbClr val="C00000"/>
                        </a:solidFill>
                        <a:latin typeface="Cambria Math" charset="0"/>
                      </a:rPr>
                      <m:t>𝜂</m:t>
                    </m:r>
                    <m:r>
                      <a:rPr lang="en-US" b="0" i="1" smtClean="0">
                        <a:solidFill>
                          <a:srgbClr val="C00000"/>
                        </a:solidFill>
                        <a:latin typeface="Cambria Math" charset="0"/>
                      </a:rPr>
                      <m:t>→−</m:t>
                    </m:r>
                    <m:r>
                      <a:rPr lang="en-US" b="0" i="1" smtClean="0">
                        <a:solidFill>
                          <a:srgbClr val="C00000"/>
                        </a:solidFill>
                        <a:latin typeface="Cambria Math" charset="0"/>
                      </a:rPr>
                      <m:t>𝜂</m:t>
                    </m:r>
                  </m:oMath>
                </a14:m>
                <a:r>
                  <a:rPr lang="en-US" b="0" dirty="0">
                    <a:solidFill>
                      <a:srgbClr val="C00000"/>
                    </a:solidFill>
                  </a:rPr>
                  <a:t> </a:t>
                </a:r>
                <a:r>
                  <a:rPr lang="en-US" dirty="0"/>
                  <a:t>in</a:t>
                </a:r>
                <a:r>
                  <a:rPr lang="en-US" b="0" dirty="0"/>
                  <a:t> the new field.</a:t>
                </a:r>
              </a:p>
              <a:p>
                <a:pPr lvl="1"/>
                <a:endParaRPr lang="en-US" dirty="0"/>
              </a:p>
              <a:p>
                <a:pPr lvl="1"/>
                <a:endParaRPr lang="en-US" dirty="0"/>
              </a:p>
            </p:txBody>
          </p:sp>
        </mc:Choice>
        <mc:Fallback>
          <p:sp>
            <p:nvSpPr>
              <p:cNvPr id="12" name="Content Placeholder 2"/>
              <p:cNvSpPr txBox="1">
                <a:spLocks noRot="1" noChangeAspect="1" noMove="1" noResize="1" noEditPoints="1" noAdjustHandles="1" noChangeArrowheads="1" noChangeShapeType="1" noTextEdit="1"/>
              </p:cNvSpPr>
              <p:nvPr/>
            </p:nvSpPr>
            <p:spPr>
              <a:xfrm>
                <a:off x="216972" y="1977812"/>
                <a:ext cx="11926901" cy="4743830"/>
              </a:xfrm>
              <a:prstGeom prst="rect">
                <a:avLst/>
              </a:prstGeom>
              <a:blipFill>
                <a:blip r:embed="rId8"/>
                <a:stretch>
                  <a:fillRect l="-957" t="-2133" r="-745"/>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789025" y="3219625"/>
                <a:ext cx="6559103" cy="6338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rgbClr val="C00000"/>
                          </a:solidFill>
                          <a:latin typeface="Cambria Math" charset="0"/>
                          <a:ea typeface="Cambria Math" charset="0"/>
                          <a:cs typeface="Cambria Math" charset="0"/>
                        </a:rPr>
                        <m:t>ℒ</m:t>
                      </m:r>
                      <m:d>
                        <m:dPr>
                          <m:ctrlPr>
                            <a:rPr lang="is-IS" sz="2200" b="0" i="1" smtClean="0">
                              <a:solidFill>
                                <a:srgbClr val="C00000"/>
                              </a:solidFill>
                              <a:latin typeface="Cambria Math" panose="02040503050406030204" pitchFamily="18" charset="0"/>
                              <a:ea typeface="Cambria Math" charset="0"/>
                              <a:cs typeface="Cambria Math" charset="0"/>
                            </a:rPr>
                          </m:ctrlPr>
                        </m:dPr>
                        <m:e>
                          <m:r>
                            <a:rPr lang="en-US" sz="2200" b="0" i="1" smtClean="0">
                              <a:solidFill>
                                <a:srgbClr val="C00000"/>
                              </a:solidFill>
                              <a:latin typeface="Cambria Math" charset="0"/>
                              <a:ea typeface="Cambria Math" charset="0"/>
                              <a:cs typeface="Cambria Math" charset="0"/>
                            </a:rPr>
                            <m:t>𝜂</m:t>
                          </m:r>
                        </m:e>
                      </m:d>
                      <m:r>
                        <a:rPr lang="en-US" sz="2200" b="0" i="1" smtClean="0">
                          <a:solidFill>
                            <a:srgbClr val="C00000"/>
                          </a:solidFill>
                          <a:latin typeface="Cambria Math" charset="0"/>
                          <a:ea typeface="Cambria Math" charset="0"/>
                          <a:cs typeface="Cambria Math" charset="0"/>
                        </a:rPr>
                        <m:t>=</m:t>
                      </m:r>
                      <m:f>
                        <m:fPr>
                          <m:ctrlPr>
                            <a:rPr lang="bg-BG" sz="2200" b="0" i="1" smtClean="0">
                              <a:solidFill>
                                <a:srgbClr val="C00000"/>
                              </a:solidFill>
                              <a:latin typeface="Cambria Math" panose="02040503050406030204" pitchFamily="18" charset="0"/>
                              <a:ea typeface="Cambria Math" charset="0"/>
                              <a:cs typeface="Cambria Math" charset="0"/>
                            </a:rPr>
                          </m:ctrlPr>
                        </m:fPr>
                        <m:num>
                          <m:r>
                            <a:rPr lang="en-US" sz="2200" b="0" i="1" smtClean="0">
                              <a:solidFill>
                                <a:srgbClr val="C00000"/>
                              </a:solidFill>
                              <a:latin typeface="Cambria Math" charset="0"/>
                              <a:ea typeface="Cambria Math" charset="0"/>
                              <a:cs typeface="Cambria Math" charset="0"/>
                            </a:rPr>
                            <m:t>1</m:t>
                          </m:r>
                        </m:num>
                        <m:den>
                          <m:r>
                            <a:rPr lang="en-US" sz="2200" b="0" i="1" smtClean="0">
                              <a:solidFill>
                                <a:srgbClr val="C00000"/>
                              </a:solidFill>
                              <a:latin typeface="Cambria Math" charset="0"/>
                              <a:ea typeface="Cambria Math" charset="0"/>
                              <a:cs typeface="Cambria Math" charset="0"/>
                            </a:rPr>
                            <m:t>2</m:t>
                          </m:r>
                        </m:den>
                      </m:f>
                      <m:d>
                        <m:dPr>
                          <m:ctrlPr>
                            <a:rPr lang="is-IS" sz="2200" b="0" i="1" smtClean="0">
                              <a:solidFill>
                                <a:srgbClr val="C00000"/>
                              </a:solidFill>
                              <a:latin typeface="Cambria Math" panose="02040503050406030204" pitchFamily="18" charset="0"/>
                              <a:ea typeface="Cambria Math" charset="0"/>
                              <a:cs typeface="Cambria Math" charset="0"/>
                            </a:rPr>
                          </m:ctrlPr>
                        </m:dPr>
                        <m:e>
                          <m:sSub>
                            <m:sSubPr>
                              <m:ctrlPr>
                                <a:rPr lang="en-US" sz="2200" b="0" i="1" smtClean="0">
                                  <a:solidFill>
                                    <a:srgbClr val="C00000"/>
                                  </a:solidFill>
                                  <a:latin typeface="Cambria Math" panose="02040503050406030204" pitchFamily="18" charset="0"/>
                                  <a:ea typeface="Cambria Math" charset="0"/>
                                  <a:cs typeface="Cambria Math" charset="0"/>
                                </a:rPr>
                              </m:ctrlPr>
                            </m:sSubPr>
                            <m:e>
                              <m:r>
                                <a:rPr lang="en-US" sz="2200" b="0" i="1" smtClean="0">
                                  <a:solidFill>
                                    <a:srgbClr val="C00000"/>
                                  </a:solidFill>
                                  <a:latin typeface="Cambria Math" charset="0"/>
                                  <a:ea typeface="Cambria Math" charset="0"/>
                                  <a:cs typeface="Cambria Math" charset="0"/>
                                </a:rPr>
                                <m:t>𝜕</m:t>
                              </m:r>
                            </m:e>
                            <m:sub>
                              <m:r>
                                <a:rPr lang="en-US" sz="2200" b="0" i="1" smtClean="0">
                                  <a:solidFill>
                                    <a:srgbClr val="C00000"/>
                                  </a:solidFill>
                                  <a:latin typeface="Cambria Math" charset="0"/>
                                  <a:ea typeface="Cambria Math" charset="0"/>
                                  <a:cs typeface="Cambria Math" charset="0"/>
                                </a:rPr>
                                <m:t>𝜇</m:t>
                              </m:r>
                            </m:sub>
                          </m:sSub>
                          <m:r>
                            <a:rPr lang="en-US" sz="2200" b="0" i="1" smtClean="0">
                              <a:solidFill>
                                <a:srgbClr val="C00000"/>
                              </a:solidFill>
                              <a:latin typeface="Cambria Math" charset="0"/>
                              <a:ea typeface="Cambria Math" charset="0"/>
                              <a:cs typeface="Cambria Math" charset="0"/>
                            </a:rPr>
                            <m:t>𝜂</m:t>
                          </m:r>
                        </m:e>
                      </m:d>
                      <m:d>
                        <m:dPr>
                          <m:ctrlPr>
                            <a:rPr lang="is-IS" sz="2200" b="0" i="1" smtClean="0">
                              <a:solidFill>
                                <a:srgbClr val="C00000"/>
                              </a:solidFill>
                              <a:latin typeface="Cambria Math" panose="02040503050406030204" pitchFamily="18" charset="0"/>
                              <a:ea typeface="Cambria Math" charset="0"/>
                              <a:cs typeface="Cambria Math" charset="0"/>
                            </a:rPr>
                          </m:ctrlPr>
                        </m:dPr>
                        <m:e>
                          <m:sSup>
                            <m:sSupPr>
                              <m:ctrlPr>
                                <a:rPr lang="en-US" sz="2200" b="0" i="1" smtClean="0">
                                  <a:solidFill>
                                    <a:srgbClr val="C00000"/>
                                  </a:solidFill>
                                  <a:latin typeface="Cambria Math" panose="02040503050406030204" pitchFamily="18" charset="0"/>
                                  <a:ea typeface="Cambria Math" charset="0"/>
                                  <a:cs typeface="Cambria Math" charset="0"/>
                                </a:rPr>
                              </m:ctrlPr>
                            </m:sSupPr>
                            <m:e>
                              <m:r>
                                <a:rPr lang="en-US" sz="2200" b="0" i="1" smtClean="0">
                                  <a:solidFill>
                                    <a:srgbClr val="C00000"/>
                                  </a:solidFill>
                                  <a:latin typeface="Cambria Math" charset="0"/>
                                  <a:ea typeface="Cambria Math" charset="0"/>
                                  <a:cs typeface="Cambria Math" charset="0"/>
                                </a:rPr>
                                <m:t>𝜕</m:t>
                              </m:r>
                            </m:e>
                            <m:sup>
                              <m:r>
                                <a:rPr lang="en-US" sz="2200" b="0" i="1" smtClean="0">
                                  <a:solidFill>
                                    <a:srgbClr val="C00000"/>
                                  </a:solidFill>
                                  <a:latin typeface="Cambria Math" charset="0"/>
                                  <a:ea typeface="Cambria Math" charset="0"/>
                                  <a:cs typeface="Cambria Math" charset="0"/>
                                </a:rPr>
                                <m:t>𝜇</m:t>
                              </m:r>
                            </m:sup>
                          </m:sSup>
                          <m:r>
                            <a:rPr lang="en-US" sz="2200" b="0" i="1" smtClean="0">
                              <a:solidFill>
                                <a:srgbClr val="C00000"/>
                              </a:solidFill>
                              <a:latin typeface="Cambria Math" charset="0"/>
                              <a:ea typeface="Cambria Math" charset="0"/>
                              <a:cs typeface="Cambria Math" charset="0"/>
                            </a:rPr>
                            <m:t>𝜂</m:t>
                          </m:r>
                        </m:e>
                      </m:d>
                      <m:r>
                        <a:rPr lang="en-US" sz="2200" b="0" i="1" smtClean="0">
                          <a:solidFill>
                            <a:srgbClr val="C00000"/>
                          </a:solidFill>
                          <a:latin typeface="Cambria Math" charset="0"/>
                          <a:ea typeface="Cambria Math" charset="0"/>
                          <a:cs typeface="Cambria Math" charset="0"/>
                        </a:rPr>
                        <m:t>−</m:t>
                      </m:r>
                      <m:r>
                        <a:rPr lang="en-US" sz="2200" b="0" i="1" smtClean="0">
                          <a:solidFill>
                            <a:srgbClr val="C00000"/>
                          </a:solidFill>
                          <a:latin typeface="Cambria Math" charset="0"/>
                          <a:ea typeface="Cambria Math" charset="0"/>
                          <a:cs typeface="Cambria Math" charset="0"/>
                        </a:rPr>
                        <m:t>𝜆</m:t>
                      </m:r>
                      <m:sSup>
                        <m:sSupPr>
                          <m:ctrlPr>
                            <a:rPr lang="en-US" sz="2200" b="0" i="1" smtClean="0">
                              <a:solidFill>
                                <a:srgbClr val="C00000"/>
                              </a:solidFill>
                              <a:latin typeface="Cambria Math" panose="02040503050406030204" pitchFamily="18" charset="0"/>
                              <a:ea typeface="Cambria Math" charset="0"/>
                              <a:cs typeface="Cambria Math" charset="0"/>
                            </a:rPr>
                          </m:ctrlPr>
                        </m:sSupPr>
                        <m:e>
                          <m:r>
                            <a:rPr lang="en-US" sz="2200" b="0" i="1" smtClean="0">
                              <a:solidFill>
                                <a:srgbClr val="C00000"/>
                              </a:solidFill>
                              <a:latin typeface="Cambria Math" charset="0"/>
                              <a:ea typeface="Cambria Math" charset="0"/>
                              <a:cs typeface="Cambria Math" charset="0"/>
                            </a:rPr>
                            <m:t>𝑣</m:t>
                          </m:r>
                        </m:e>
                        <m:sup>
                          <m:r>
                            <a:rPr lang="en-US" sz="2200" b="0" i="1" smtClean="0">
                              <a:solidFill>
                                <a:srgbClr val="C00000"/>
                              </a:solidFill>
                              <a:latin typeface="Cambria Math" charset="0"/>
                              <a:ea typeface="Cambria Math" charset="0"/>
                              <a:cs typeface="Cambria Math" charset="0"/>
                            </a:rPr>
                            <m:t>2</m:t>
                          </m:r>
                        </m:sup>
                      </m:sSup>
                      <m:sSup>
                        <m:sSupPr>
                          <m:ctrlPr>
                            <a:rPr lang="en-US" sz="2200" b="0" i="1" smtClean="0">
                              <a:solidFill>
                                <a:srgbClr val="C00000"/>
                              </a:solidFill>
                              <a:latin typeface="Cambria Math" panose="02040503050406030204" pitchFamily="18" charset="0"/>
                              <a:ea typeface="Cambria Math" charset="0"/>
                              <a:cs typeface="Cambria Math" charset="0"/>
                            </a:rPr>
                          </m:ctrlPr>
                        </m:sSupPr>
                        <m:e>
                          <m:r>
                            <a:rPr lang="en-US" sz="2200" b="0" i="1" smtClean="0">
                              <a:solidFill>
                                <a:srgbClr val="C00000"/>
                              </a:solidFill>
                              <a:latin typeface="Cambria Math" charset="0"/>
                              <a:ea typeface="Cambria Math" charset="0"/>
                              <a:cs typeface="Cambria Math" charset="0"/>
                            </a:rPr>
                            <m:t>𝜂</m:t>
                          </m:r>
                        </m:e>
                        <m:sup>
                          <m:r>
                            <a:rPr lang="en-US" sz="2200" b="0" i="1" smtClean="0">
                              <a:solidFill>
                                <a:srgbClr val="C00000"/>
                              </a:solidFill>
                              <a:latin typeface="Cambria Math" charset="0"/>
                              <a:ea typeface="Cambria Math" charset="0"/>
                              <a:cs typeface="Cambria Math" charset="0"/>
                            </a:rPr>
                            <m:t>2</m:t>
                          </m:r>
                        </m:sup>
                      </m:sSup>
                      <m:r>
                        <a:rPr lang="en-US" sz="2200" b="0" i="1" smtClean="0">
                          <a:solidFill>
                            <a:srgbClr val="C00000"/>
                          </a:solidFill>
                          <a:latin typeface="Cambria Math" charset="0"/>
                          <a:ea typeface="Cambria Math" charset="0"/>
                          <a:cs typeface="Cambria Math" charset="0"/>
                        </a:rPr>
                        <m:t>−</m:t>
                      </m:r>
                      <m:r>
                        <a:rPr lang="en-US" sz="2200" b="0" i="1" smtClean="0">
                          <a:solidFill>
                            <a:srgbClr val="C00000"/>
                          </a:solidFill>
                          <a:latin typeface="Cambria Math" charset="0"/>
                          <a:ea typeface="Cambria Math" charset="0"/>
                          <a:cs typeface="Cambria Math" charset="0"/>
                        </a:rPr>
                        <m:t>𝜆</m:t>
                      </m:r>
                      <m:r>
                        <a:rPr lang="en-US" sz="2200" b="0" i="1" smtClean="0">
                          <a:solidFill>
                            <a:srgbClr val="C00000"/>
                          </a:solidFill>
                          <a:latin typeface="Cambria Math" charset="0"/>
                          <a:ea typeface="Cambria Math" charset="0"/>
                          <a:cs typeface="Cambria Math" charset="0"/>
                        </a:rPr>
                        <m:t>𝑣</m:t>
                      </m:r>
                      <m:sSup>
                        <m:sSupPr>
                          <m:ctrlPr>
                            <a:rPr lang="en-US" sz="2200" b="0" i="1" smtClean="0">
                              <a:solidFill>
                                <a:srgbClr val="C00000"/>
                              </a:solidFill>
                              <a:latin typeface="Cambria Math" panose="02040503050406030204" pitchFamily="18" charset="0"/>
                              <a:ea typeface="Cambria Math" charset="0"/>
                              <a:cs typeface="Cambria Math" charset="0"/>
                            </a:rPr>
                          </m:ctrlPr>
                        </m:sSupPr>
                        <m:e>
                          <m:r>
                            <a:rPr lang="en-US" sz="2200" b="0" i="1" smtClean="0">
                              <a:solidFill>
                                <a:srgbClr val="C00000"/>
                              </a:solidFill>
                              <a:latin typeface="Cambria Math" charset="0"/>
                              <a:ea typeface="Cambria Math" charset="0"/>
                              <a:cs typeface="Cambria Math" charset="0"/>
                            </a:rPr>
                            <m:t>𝜂</m:t>
                          </m:r>
                        </m:e>
                        <m:sup>
                          <m:r>
                            <a:rPr lang="en-US" sz="2200" b="0" i="1" smtClean="0">
                              <a:solidFill>
                                <a:srgbClr val="C00000"/>
                              </a:solidFill>
                              <a:latin typeface="Cambria Math" charset="0"/>
                              <a:ea typeface="Cambria Math" charset="0"/>
                              <a:cs typeface="Cambria Math" charset="0"/>
                            </a:rPr>
                            <m:t>3</m:t>
                          </m:r>
                        </m:sup>
                      </m:sSup>
                      <m:r>
                        <a:rPr lang="en-US" sz="2200" b="0" i="1" smtClean="0">
                          <a:solidFill>
                            <a:srgbClr val="C00000"/>
                          </a:solidFill>
                          <a:latin typeface="Cambria Math" charset="0"/>
                          <a:ea typeface="Cambria Math" charset="0"/>
                          <a:cs typeface="Cambria Math" charset="0"/>
                        </a:rPr>
                        <m:t>−</m:t>
                      </m:r>
                      <m:f>
                        <m:fPr>
                          <m:ctrlPr>
                            <a:rPr lang="bg-BG" sz="2200" b="0" i="1" smtClean="0">
                              <a:solidFill>
                                <a:srgbClr val="C00000"/>
                              </a:solidFill>
                              <a:latin typeface="Cambria Math" panose="02040503050406030204" pitchFamily="18" charset="0"/>
                              <a:ea typeface="Cambria Math" charset="0"/>
                              <a:cs typeface="Cambria Math" charset="0"/>
                            </a:rPr>
                          </m:ctrlPr>
                        </m:fPr>
                        <m:num>
                          <m:r>
                            <a:rPr lang="en-US" sz="2200" b="0" i="1" smtClean="0">
                              <a:solidFill>
                                <a:srgbClr val="C00000"/>
                              </a:solidFill>
                              <a:latin typeface="Cambria Math" charset="0"/>
                              <a:ea typeface="Cambria Math" charset="0"/>
                              <a:cs typeface="Cambria Math" charset="0"/>
                            </a:rPr>
                            <m:t>1</m:t>
                          </m:r>
                        </m:num>
                        <m:den>
                          <m:r>
                            <a:rPr lang="en-US" sz="2200" b="0" i="1" smtClean="0">
                              <a:solidFill>
                                <a:srgbClr val="C00000"/>
                              </a:solidFill>
                              <a:latin typeface="Cambria Math" charset="0"/>
                              <a:ea typeface="Cambria Math" charset="0"/>
                              <a:cs typeface="Cambria Math" charset="0"/>
                            </a:rPr>
                            <m:t>4</m:t>
                          </m:r>
                        </m:den>
                      </m:f>
                      <m:r>
                        <a:rPr lang="en-US" sz="2200" b="0" i="1" smtClean="0">
                          <a:solidFill>
                            <a:srgbClr val="C00000"/>
                          </a:solidFill>
                          <a:latin typeface="Cambria Math" charset="0"/>
                          <a:ea typeface="Cambria Math" charset="0"/>
                          <a:cs typeface="Cambria Math" charset="0"/>
                        </a:rPr>
                        <m:t>𝜆</m:t>
                      </m:r>
                      <m:sSup>
                        <m:sSupPr>
                          <m:ctrlPr>
                            <a:rPr lang="en-US" sz="2200" b="0" i="1" smtClean="0">
                              <a:solidFill>
                                <a:srgbClr val="C00000"/>
                              </a:solidFill>
                              <a:latin typeface="Cambria Math" panose="02040503050406030204" pitchFamily="18" charset="0"/>
                              <a:ea typeface="Cambria Math" charset="0"/>
                              <a:cs typeface="Cambria Math" charset="0"/>
                            </a:rPr>
                          </m:ctrlPr>
                        </m:sSupPr>
                        <m:e>
                          <m:r>
                            <a:rPr lang="en-US" sz="2200" b="0" i="1" smtClean="0">
                              <a:solidFill>
                                <a:srgbClr val="C00000"/>
                              </a:solidFill>
                              <a:latin typeface="Cambria Math" charset="0"/>
                              <a:ea typeface="Cambria Math" charset="0"/>
                              <a:cs typeface="Cambria Math" charset="0"/>
                            </a:rPr>
                            <m:t>𝜂</m:t>
                          </m:r>
                        </m:e>
                        <m:sup>
                          <m:r>
                            <a:rPr lang="en-US" sz="2200" b="0" i="1" smtClean="0">
                              <a:solidFill>
                                <a:srgbClr val="C00000"/>
                              </a:solidFill>
                              <a:latin typeface="Cambria Math" charset="0"/>
                              <a:ea typeface="Cambria Math" charset="0"/>
                              <a:cs typeface="Cambria Math" charset="0"/>
                            </a:rPr>
                            <m:t>4</m:t>
                          </m:r>
                        </m:sup>
                      </m:sSup>
                      <m:r>
                        <a:rPr lang="en-US" sz="2200" b="0" i="1" smtClean="0">
                          <a:solidFill>
                            <a:srgbClr val="C00000"/>
                          </a:solidFill>
                          <a:latin typeface="Cambria Math" charset="0"/>
                          <a:ea typeface="Cambria Math" charset="0"/>
                          <a:cs typeface="Cambria Math" charset="0"/>
                        </a:rPr>
                        <m:t>−</m:t>
                      </m:r>
                      <m:f>
                        <m:fPr>
                          <m:ctrlPr>
                            <a:rPr lang="bg-BG" sz="2200" b="0" i="1" smtClean="0">
                              <a:solidFill>
                                <a:srgbClr val="C00000"/>
                              </a:solidFill>
                              <a:latin typeface="Cambria Math" panose="02040503050406030204" pitchFamily="18" charset="0"/>
                              <a:ea typeface="Cambria Math" charset="0"/>
                              <a:cs typeface="Cambria Math" charset="0"/>
                            </a:rPr>
                          </m:ctrlPr>
                        </m:fPr>
                        <m:num>
                          <m:r>
                            <a:rPr lang="en-US" sz="2200" b="0" i="1" smtClean="0">
                              <a:solidFill>
                                <a:srgbClr val="C00000"/>
                              </a:solidFill>
                              <a:latin typeface="Cambria Math" charset="0"/>
                              <a:ea typeface="Cambria Math" charset="0"/>
                              <a:cs typeface="Cambria Math" charset="0"/>
                            </a:rPr>
                            <m:t>1</m:t>
                          </m:r>
                        </m:num>
                        <m:den>
                          <m:r>
                            <a:rPr lang="en-US" sz="2200" b="0" i="1" smtClean="0">
                              <a:solidFill>
                                <a:srgbClr val="C00000"/>
                              </a:solidFill>
                              <a:latin typeface="Cambria Math" charset="0"/>
                              <a:ea typeface="Cambria Math" charset="0"/>
                              <a:cs typeface="Cambria Math" charset="0"/>
                            </a:rPr>
                            <m:t>4</m:t>
                          </m:r>
                        </m:den>
                      </m:f>
                      <m:r>
                        <a:rPr lang="en-US" sz="2200" b="0" i="1" smtClean="0">
                          <a:solidFill>
                            <a:srgbClr val="C00000"/>
                          </a:solidFill>
                          <a:latin typeface="Cambria Math" charset="0"/>
                          <a:ea typeface="Cambria Math" charset="0"/>
                          <a:cs typeface="Cambria Math" charset="0"/>
                        </a:rPr>
                        <m:t>𝜆</m:t>
                      </m:r>
                      <m:sSup>
                        <m:sSupPr>
                          <m:ctrlPr>
                            <a:rPr lang="en-US" sz="2200" b="0" i="1" smtClean="0">
                              <a:solidFill>
                                <a:srgbClr val="C00000"/>
                              </a:solidFill>
                              <a:latin typeface="Cambria Math" panose="02040503050406030204" pitchFamily="18" charset="0"/>
                              <a:ea typeface="Cambria Math" charset="0"/>
                              <a:cs typeface="Cambria Math" charset="0"/>
                            </a:rPr>
                          </m:ctrlPr>
                        </m:sSupPr>
                        <m:e>
                          <m:r>
                            <a:rPr lang="en-US" sz="2200" b="0" i="1" smtClean="0">
                              <a:solidFill>
                                <a:srgbClr val="C00000"/>
                              </a:solidFill>
                              <a:latin typeface="Cambria Math" charset="0"/>
                              <a:ea typeface="Cambria Math" charset="0"/>
                              <a:cs typeface="Cambria Math" charset="0"/>
                            </a:rPr>
                            <m:t>𝑣</m:t>
                          </m:r>
                        </m:e>
                        <m:sup>
                          <m:r>
                            <a:rPr lang="en-US" sz="2200" b="0" i="1" smtClean="0">
                              <a:solidFill>
                                <a:srgbClr val="C00000"/>
                              </a:solidFill>
                              <a:latin typeface="Cambria Math" charset="0"/>
                              <a:ea typeface="Cambria Math" charset="0"/>
                              <a:cs typeface="Cambria Math" charset="0"/>
                            </a:rPr>
                            <m:t>4</m:t>
                          </m:r>
                        </m:sup>
                      </m:sSup>
                    </m:oMath>
                  </m:oMathPara>
                </a14:m>
                <a:endParaRPr lang="en-US" sz="2200" b="0" i="0" dirty="0">
                  <a:solidFill>
                    <a:srgbClr val="C00000"/>
                  </a:solidFill>
                  <a:latin typeface="+mj-lt"/>
                  <a:ea typeface="Cambria Math" charset="0"/>
                  <a:cs typeface="Cambria Math"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789025" y="3219625"/>
                <a:ext cx="6559103" cy="633828"/>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7" name="TextBox 16"/>
              <p:cNvSpPr txBox="1"/>
              <p:nvPr/>
            </p:nvSpPr>
            <p:spPr>
              <a:xfrm>
                <a:off x="32084" y="4614475"/>
                <a:ext cx="4415696" cy="6338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i="1" smtClean="0">
                          <a:solidFill>
                            <a:srgbClr val="C00000"/>
                          </a:solidFill>
                          <a:latin typeface="Cambria Math" charset="0"/>
                          <a:ea typeface="Cambria Math" charset="0"/>
                          <a:cs typeface="Cambria Math" charset="0"/>
                        </a:rPr>
                        <m:t> </m:t>
                      </m:r>
                      <m:r>
                        <a:rPr lang="en-US" sz="2200" b="0" i="1" smtClean="0">
                          <a:solidFill>
                            <a:srgbClr val="C00000"/>
                          </a:solidFill>
                          <a:latin typeface="Cambria Math" charset="0"/>
                          <a:ea typeface="Cambria Math" charset="0"/>
                          <a:cs typeface="Cambria Math" charset="0"/>
                        </a:rPr>
                        <m:t>           </m:t>
                      </m:r>
                      <m:r>
                        <a:rPr lang="en-US" sz="2200" i="1">
                          <a:solidFill>
                            <a:srgbClr val="C00000"/>
                          </a:solidFill>
                          <a:latin typeface="Cambria Math" charset="0"/>
                          <a:ea typeface="Cambria Math" charset="0"/>
                          <a:cs typeface="Cambria Math" charset="0"/>
                        </a:rPr>
                        <m:t>ℒ</m:t>
                      </m:r>
                      <m:d>
                        <m:dPr>
                          <m:ctrlPr>
                            <a:rPr lang="is-IS" sz="2200" i="1">
                              <a:solidFill>
                                <a:srgbClr val="C00000"/>
                              </a:solidFill>
                              <a:latin typeface="Cambria Math" panose="02040503050406030204" pitchFamily="18" charset="0"/>
                              <a:ea typeface="Cambria Math" charset="0"/>
                              <a:cs typeface="Cambria Math" charset="0"/>
                            </a:rPr>
                          </m:ctrlPr>
                        </m:dPr>
                        <m:e>
                          <m:r>
                            <a:rPr lang="en-US" sz="2200" i="1">
                              <a:solidFill>
                                <a:srgbClr val="C00000"/>
                              </a:solidFill>
                              <a:latin typeface="Cambria Math" charset="0"/>
                              <a:ea typeface="Cambria Math" charset="0"/>
                              <a:cs typeface="Cambria Math" charset="0"/>
                            </a:rPr>
                            <m:t>𝜂</m:t>
                          </m:r>
                        </m:e>
                      </m:d>
                      <m:r>
                        <a:rPr lang="en-US" sz="2200" i="1">
                          <a:solidFill>
                            <a:srgbClr val="C00000"/>
                          </a:solidFill>
                          <a:latin typeface="Cambria Math" charset="0"/>
                          <a:ea typeface="Cambria Math" charset="0"/>
                          <a:cs typeface="Cambria Math" charset="0"/>
                        </a:rPr>
                        <m:t>=</m:t>
                      </m:r>
                      <m:f>
                        <m:fPr>
                          <m:ctrlPr>
                            <a:rPr lang="bg-BG" sz="2200" b="0" i="1" smtClean="0">
                              <a:solidFill>
                                <a:srgbClr val="C00000"/>
                              </a:solidFill>
                              <a:latin typeface="Cambria Math" panose="02040503050406030204" pitchFamily="18" charset="0"/>
                              <a:ea typeface="Cambria Math" charset="0"/>
                              <a:cs typeface="Cambria Math" charset="0"/>
                            </a:rPr>
                          </m:ctrlPr>
                        </m:fPr>
                        <m:num>
                          <m:r>
                            <a:rPr lang="en-US" sz="2200" b="0" i="1" smtClean="0">
                              <a:solidFill>
                                <a:srgbClr val="C00000"/>
                              </a:solidFill>
                              <a:latin typeface="Cambria Math" charset="0"/>
                              <a:ea typeface="Cambria Math" charset="0"/>
                              <a:cs typeface="Cambria Math" charset="0"/>
                            </a:rPr>
                            <m:t>1</m:t>
                          </m:r>
                        </m:num>
                        <m:den>
                          <m:r>
                            <a:rPr lang="en-US" sz="2200" b="0" i="1" smtClean="0">
                              <a:solidFill>
                                <a:srgbClr val="C00000"/>
                              </a:solidFill>
                              <a:latin typeface="Cambria Math" charset="0"/>
                              <a:ea typeface="Cambria Math" charset="0"/>
                              <a:cs typeface="Cambria Math" charset="0"/>
                            </a:rPr>
                            <m:t>2</m:t>
                          </m:r>
                        </m:den>
                      </m:f>
                      <m:d>
                        <m:dPr>
                          <m:ctrlPr>
                            <a:rPr lang="is-IS" sz="2200" b="0" i="1" smtClean="0">
                              <a:solidFill>
                                <a:srgbClr val="C00000"/>
                              </a:solidFill>
                              <a:latin typeface="Cambria Math" panose="02040503050406030204" pitchFamily="18" charset="0"/>
                              <a:ea typeface="Cambria Math" charset="0"/>
                              <a:cs typeface="Cambria Math" charset="0"/>
                            </a:rPr>
                          </m:ctrlPr>
                        </m:dPr>
                        <m:e>
                          <m:sSub>
                            <m:sSubPr>
                              <m:ctrlPr>
                                <a:rPr lang="en-US" sz="2200" b="0" i="1" smtClean="0">
                                  <a:solidFill>
                                    <a:srgbClr val="C00000"/>
                                  </a:solidFill>
                                  <a:latin typeface="Cambria Math" panose="02040503050406030204" pitchFamily="18" charset="0"/>
                                  <a:ea typeface="Cambria Math" charset="0"/>
                                  <a:cs typeface="Cambria Math" charset="0"/>
                                </a:rPr>
                              </m:ctrlPr>
                            </m:sSubPr>
                            <m:e>
                              <m:r>
                                <a:rPr lang="en-US" sz="2200" b="0" i="1" smtClean="0">
                                  <a:solidFill>
                                    <a:srgbClr val="C00000"/>
                                  </a:solidFill>
                                  <a:latin typeface="Cambria Math" charset="0"/>
                                  <a:ea typeface="Cambria Math" charset="0"/>
                                  <a:cs typeface="Cambria Math" charset="0"/>
                                </a:rPr>
                                <m:t>𝜕</m:t>
                              </m:r>
                            </m:e>
                            <m:sub>
                              <m:r>
                                <a:rPr lang="en-US" sz="2200" b="0" i="1" smtClean="0">
                                  <a:solidFill>
                                    <a:srgbClr val="C00000"/>
                                  </a:solidFill>
                                  <a:latin typeface="Cambria Math" charset="0"/>
                                  <a:ea typeface="Cambria Math" charset="0"/>
                                  <a:cs typeface="Cambria Math" charset="0"/>
                                </a:rPr>
                                <m:t>𝜇</m:t>
                              </m:r>
                            </m:sub>
                          </m:sSub>
                          <m:r>
                            <a:rPr lang="en-US" sz="2200" b="0" i="1" smtClean="0">
                              <a:solidFill>
                                <a:srgbClr val="C00000"/>
                              </a:solidFill>
                              <a:latin typeface="Cambria Math" charset="0"/>
                              <a:ea typeface="Cambria Math" charset="0"/>
                              <a:cs typeface="Cambria Math" charset="0"/>
                            </a:rPr>
                            <m:t>𝜂</m:t>
                          </m:r>
                        </m:e>
                      </m:d>
                      <m:d>
                        <m:dPr>
                          <m:ctrlPr>
                            <a:rPr lang="is-IS" sz="2200" b="0" i="1" smtClean="0">
                              <a:solidFill>
                                <a:srgbClr val="C00000"/>
                              </a:solidFill>
                              <a:latin typeface="Cambria Math" panose="02040503050406030204" pitchFamily="18" charset="0"/>
                              <a:ea typeface="Cambria Math" charset="0"/>
                              <a:cs typeface="Cambria Math" charset="0"/>
                            </a:rPr>
                          </m:ctrlPr>
                        </m:dPr>
                        <m:e>
                          <m:sSup>
                            <m:sSupPr>
                              <m:ctrlPr>
                                <a:rPr lang="en-US" sz="2200" b="0" i="1" smtClean="0">
                                  <a:solidFill>
                                    <a:srgbClr val="C00000"/>
                                  </a:solidFill>
                                  <a:latin typeface="Cambria Math" panose="02040503050406030204" pitchFamily="18" charset="0"/>
                                  <a:ea typeface="Cambria Math" charset="0"/>
                                  <a:cs typeface="Cambria Math" charset="0"/>
                                </a:rPr>
                              </m:ctrlPr>
                            </m:sSupPr>
                            <m:e>
                              <m:r>
                                <a:rPr lang="en-US" sz="2200" b="0" i="1" smtClean="0">
                                  <a:solidFill>
                                    <a:srgbClr val="C00000"/>
                                  </a:solidFill>
                                  <a:latin typeface="Cambria Math" charset="0"/>
                                  <a:ea typeface="Cambria Math" charset="0"/>
                                  <a:cs typeface="Cambria Math" charset="0"/>
                                </a:rPr>
                                <m:t>𝜕</m:t>
                              </m:r>
                            </m:e>
                            <m:sup>
                              <m:r>
                                <a:rPr lang="en-US" sz="2200" b="0" i="1" smtClean="0">
                                  <a:solidFill>
                                    <a:srgbClr val="C00000"/>
                                  </a:solidFill>
                                  <a:latin typeface="Cambria Math" charset="0"/>
                                  <a:ea typeface="Cambria Math" charset="0"/>
                                  <a:cs typeface="Cambria Math" charset="0"/>
                                </a:rPr>
                                <m:t>𝜇</m:t>
                              </m:r>
                            </m:sup>
                          </m:sSup>
                          <m:r>
                            <a:rPr lang="en-US" sz="2200" b="0" i="1" smtClean="0">
                              <a:solidFill>
                                <a:srgbClr val="C00000"/>
                              </a:solidFill>
                              <a:latin typeface="Cambria Math" charset="0"/>
                              <a:ea typeface="Cambria Math" charset="0"/>
                              <a:cs typeface="Cambria Math" charset="0"/>
                            </a:rPr>
                            <m:t>𝜂</m:t>
                          </m:r>
                        </m:e>
                      </m:d>
                      <m:r>
                        <a:rPr lang="en-US" sz="2200" b="0" i="1" smtClean="0">
                          <a:solidFill>
                            <a:srgbClr val="C00000"/>
                          </a:solidFill>
                          <a:latin typeface="Cambria Math" charset="0"/>
                          <a:ea typeface="Cambria Math" charset="0"/>
                          <a:cs typeface="Cambria Math" charset="0"/>
                        </a:rPr>
                        <m:t>−</m:t>
                      </m:r>
                      <m:r>
                        <a:rPr lang="en-US" sz="2200" b="0" i="1" smtClean="0">
                          <a:solidFill>
                            <a:srgbClr val="C00000"/>
                          </a:solidFill>
                          <a:latin typeface="Cambria Math" charset="0"/>
                          <a:ea typeface="Cambria Math" charset="0"/>
                          <a:cs typeface="Cambria Math" charset="0"/>
                        </a:rPr>
                        <m:t>𝜆</m:t>
                      </m:r>
                      <m:sSup>
                        <m:sSupPr>
                          <m:ctrlPr>
                            <a:rPr lang="en-US" sz="2200" b="0" i="1" smtClean="0">
                              <a:solidFill>
                                <a:srgbClr val="C00000"/>
                              </a:solidFill>
                              <a:latin typeface="Cambria Math" panose="02040503050406030204" pitchFamily="18" charset="0"/>
                              <a:ea typeface="Cambria Math" charset="0"/>
                              <a:cs typeface="Cambria Math" charset="0"/>
                            </a:rPr>
                          </m:ctrlPr>
                        </m:sSupPr>
                        <m:e>
                          <m:r>
                            <a:rPr lang="en-US" sz="2200" b="0" i="1" smtClean="0">
                              <a:solidFill>
                                <a:srgbClr val="C00000"/>
                              </a:solidFill>
                              <a:latin typeface="Cambria Math" charset="0"/>
                              <a:ea typeface="Cambria Math" charset="0"/>
                              <a:cs typeface="Cambria Math" charset="0"/>
                            </a:rPr>
                            <m:t>𝑣</m:t>
                          </m:r>
                        </m:e>
                        <m:sup>
                          <m:r>
                            <a:rPr lang="en-US" sz="2200" b="0" i="1" smtClean="0">
                              <a:solidFill>
                                <a:srgbClr val="C00000"/>
                              </a:solidFill>
                              <a:latin typeface="Cambria Math" charset="0"/>
                              <a:ea typeface="Cambria Math" charset="0"/>
                              <a:cs typeface="Cambria Math" charset="0"/>
                            </a:rPr>
                            <m:t>2</m:t>
                          </m:r>
                        </m:sup>
                      </m:sSup>
                      <m:sSup>
                        <m:sSupPr>
                          <m:ctrlPr>
                            <a:rPr lang="en-US" sz="2200" b="0" i="1" smtClean="0">
                              <a:solidFill>
                                <a:srgbClr val="C00000"/>
                              </a:solidFill>
                              <a:latin typeface="Cambria Math" panose="02040503050406030204" pitchFamily="18" charset="0"/>
                              <a:ea typeface="Cambria Math" charset="0"/>
                              <a:cs typeface="Cambria Math" charset="0"/>
                            </a:rPr>
                          </m:ctrlPr>
                        </m:sSupPr>
                        <m:e>
                          <m:r>
                            <a:rPr lang="en-US" sz="2200" b="0" i="1" smtClean="0">
                              <a:solidFill>
                                <a:srgbClr val="C00000"/>
                              </a:solidFill>
                              <a:latin typeface="Cambria Math" charset="0"/>
                              <a:ea typeface="Cambria Math" charset="0"/>
                              <a:cs typeface="Cambria Math" charset="0"/>
                            </a:rPr>
                            <m:t>𝜂</m:t>
                          </m:r>
                        </m:e>
                        <m:sup>
                          <m:r>
                            <a:rPr lang="en-US" sz="2200" b="0" i="1" smtClean="0">
                              <a:solidFill>
                                <a:srgbClr val="C00000"/>
                              </a:solidFill>
                              <a:latin typeface="Cambria Math" charset="0"/>
                              <a:ea typeface="Cambria Math" charset="0"/>
                              <a:cs typeface="Cambria Math" charset="0"/>
                            </a:rPr>
                            <m:t>2</m:t>
                          </m:r>
                        </m:sup>
                      </m:sSup>
                    </m:oMath>
                  </m:oMathPara>
                </a14:m>
                <a:endParaRPr lang="en-US" sz="2200" b="0" i="0" dirty="0">
                  <a:solidFill>
                    <a:srgbClr val="C00000"/>
                  </a:solidFill>
                  <a:latin typeface="+mj-lt"/>
                  <a:ea typeface="Cambria Math" charset="0"/>
                  <a:cs typeface="Cambria Math" charset="0"/>
                </a:endParaRPr>
              </a:p>
            </p:txBody>
          </p:sp>
        </mc:Choice>
        <mc:Fallback>
          <p:sp>
            <p:nvSpPr>
              <p:cNvPr id="17" name="TextBox 16"/>
              <p:cNvSpPr txBox="1">
                <a:spLocks noRot="1" noChangeAspect="1" noMove="1" noResize="1" noEditPoints="1" noAdjustHandles="1" noChangeArrowheads="1" noChangeShapeType="1" noTextEdit="1"/>
              </p:cNvSpPr>
              <p:nvPr/>
            </p:nvSpPr>
            <p:spPr>
              <a:xfrm>
                <a:off x="32084" y="4614475"/>
                <a:ext cx="4415696" cy="633828"/>
              </a:xfrm>
              <a:prstGeom prst="rect">
                <a:avLst/>
              </a:prstGeom>
              <a:blipFill>
                <a:blip r:embed="rId10"/>
                <a:stretch>
                  <a:fillRect l="-2006" t="-1961" b="-13725"/>
                </a:stretch>
              </a:blipFill>
            </p:spPr>
            <p:txBody>
              <a:bodyPr/>
              <a:lstStyle/>
              <a:p>
                <a:r>
                  <a:rPr lang="en-NL">
                    <a:noFill/>
                  </a:rPr>
                  <a:t> </a:t>
                </a:r>
              </a:p>
            </p:txBody>
          </p:sp>
        </mc:Fallback>
      </mc:AlternateContent>
      <p:sp>
        <p:nvSpPr>
          <p:cNvPr id="18" name="Rectangle 17">
            <a:extLst>
              <a:ext uri="{FF2B5EF4-FFF2-40B4-BE49-F238E27FC236}">
                <a16:creationId xmlns:a16="http://schemas.microsoft.com/office/drawing/2014/main" id="{E75D7758-BBEC-A445-891E-FE7B9603417A}"/>
              </a:ext>
            </a:extLst>
          </p:cNvPr>
          <p:cNvSpPr/>
          <p:nvPr/>
        </p:nvSpPr>
        <p:spPr>
          <a:xfrm>
            <a:off x="10373939" y="151511"/>
            <a:ext cx="1520929" cy="369332"/>
          </a:xfrm>
          <a:prstGeom prst="rect">
            <a:avLst/>
          </a:prstGeom>
          <a:solidFill>
            <a:schemeClr val="bg1"/>
          </a:solidFill>
          <a:ln w="12700">
            <a:solidFill>
              <a:schemeClr val="tx1"/>
            </a:solidFill>
          </a:ln>
        </p:spPr>
        <p:txBody>
          <a:bodyPr wrap="none">
            <a:spAutoFit/>
          </a:bodyPr>
          <a:lstStyle/>
          <a:p>
            <a:r>
              <a:rPr lang="en-US" dirty="0"/>
              <a:t>Griffiths §10.8</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A3F2844-D131-9649-F819-96465156D4FF}"/>
                  </a:ext>
                </a:extLst>
              </p:cNvPr>
              <p:cNvSpPr txBox="1"/>
              <p:nvPr/>
            </p:nvSpPr>
            <p:spPr>
              <a:xfrm>
                <a:off x="5896201" y="2012898"/>
                <a:ext cx="2474267" cy="369332"/>
              </a:xfrm>
              <a:prstGeom prst="rect">
                <a:avLst/>
              </a:prstGeom>
              <a:noFill/>
            </p:spPr>
            <p:txBody>
              <a:bodyPr wrap="none" rtlCol="0">
                <a:spAutoFit/>
              </a:bodyPr>
              <a:lstStyle/>
              <a:p>
                <a:r>
                  <a:rPr lang="en-US" b="0" dirty="0"/>
                  <a:t>(</a:t>
                </a:r>
                <a14:m>
                  <m:oMath xmlns:m="http://schemas.openxmlformats.org/officeDocument/2006/math">
                    <m:r>
                      <a:rPr lang="en-US" b="0" i="1" smtClean="0">
                        <a:latin typeface="Cambria Math" panose="02040503050406030204" pitchFamily="18" charset="0"/>
                      </a:rPr>
                      <m:t> </m:t>
                    </m:r>
                    <m:r>
                      <a:rPr lang="en-US" b="0" i="1" smtClean="0">
                        <a:solidFill>
                          <a:srgbClr val="C00000"/>
                        </a:solidFill>
                        <a:latin typeface="Cambria Math" panose="02040503050406030204" pitchFamily="18" charset="0"/>
                      </a:rPr>
                      <m:t>𝜂</m:t>
                    </m:r>
                  </m:oMath>
                </a14:m>
                <a:r>
                  <a:rPr lang="en-GB" dirty="0"/>
                  <a:t> is </a:t>
                </a:r>
                <a:r>
                  <a:rPr lang="en-NL" dirty="0"/>
                  <a:t>the “shifted” field )</a:t>
                </a:r>
              </a:p>
            </p:txBody>
          </p:sp>
        </mc:Choice>
        <mc:Fallback xmlns="">
          <p:sp>
            <p:nvSpPr>
              <p:cNvPr id="3" name="TextBox 2">
                <a:extLst>
                  <a:ext uri="{FF2B5EF4-FFF2-40B4-BE49-F238E27FC236}">
                    <a16:creationId xmlns:a16="http://schemas.microsoft.com/office/drawing/2014/main" id="{5A3F2844-D131-9649-F819-96465156D4FF}"/>
                  </a:ext>
                </a:extLst>
              </p:cNvPr>
              <p:cNvSpPr txBox="1">
                <a:spLocks noRot="1" noChangeAspect="1" noMove="1" noResize="1" noEditPoints="1" noAdjustHandles="1" noChangeArrowheads="1" noChangeShapeType="1" noTextEdit="1"/>
              </p:cNvSpPr>
              <p:nvPr/>
            </p:nvSpPr>
            <p:spPr>
              <a:xfrm>
                <a:off x="5896201" y="2012898"/>
                <a:ext cx="2474267" cy="369332"/>
              </a:xfrm>
              <a:prstGeom prst="rect">
                <a:avLst/>
              </a:prstGeom>
              <a:blipFill>
                <a:blip r:embed="rId11"/>
                <a:stretch>
                  <a:fillRect l="-2041" t="-6667" r="-1020" b="-26667"/>
                </a:stretch>
              </a:blipFill>
            </p:spPr>
            <p:txBody>
              <a:bodyPr/>
              <a:lstStyle/>
              <a:p>
                <a:r>
                  <a:rPr lang="en-NL">
                    <a:noFill/>
                  </a:rPr>
                  <a:t> </a:t>
                </a:r>
              </a:p>
            </p:txBody>
          </p:sp>
        </mc:Fallback>
      </mc:AlternateContent>
      <p:sp>
        <p:nvSpPr>
          <p:cNvPr id="5" name="Right Brace 4">
            <a:extLst>
              <a:ext uri="{FF2B5EF4-FFF2-40B4-BE49-F238E27FC236}">
                <a16:creationId xmlns:a16="http://schemas.microsoft.com/office/drawing/2014/main" id="{D101030C-D08C-AE7F-F9F0-9DB8661625E6}"/>
              </a:ext>
            </a:extLst>
          </p:cNvPr>
          <p:cNvSpPr/>
          <p:nvPr/>
        </p:nvSpPr>
        <p:spPr>
          <a:xfrm rot="5400000">
            <a:off x="3725329" y="4981238"/>
            <a:ext cx="121497" cy="349555"/>
          </a:xfrm>
          <a:prstGeom prst="rightBrace">
            <a:avLst>
              <a:gd name="adj1" fmla="val 42948"/>
              <a:gd name="adj2" fmla="val 50000"/>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091BA14B-C372-8C1A-2052-E206CB877000}"/>
              </a:ext>
            </a:extLst>
          </p:cNvPr>
          <p:cNvSpPr txBox="1"/>
          <p:nvPr/>
        </p:nvSpPr>
        <p:spPr>
          <a:xfrm>
            <a:off x="3495011" y="5136318"/>
            <a:ext cx="606256" cy="338554"/>
          </a:xfrm>
          <a:prstGeom prst="rect">
            <a:avLst/>
          </a:prstGeom>
          <a:noFill/>
        </p:spPr>
        <p:txBody>
          <a:bodyPr wrap="none" rtlCol="0">
            <a:spAutoFit/>
          </a:bodyPr>
          <a:lstStyle/>
          <a:p>
            <a:r>
              <a:rPr lang="en-US" sz="1600" dirty="0">
                <a:solidFill>
                  <a:schemeClr val="accent1"/>
                </a:solidFill>
              </a:rPr>
              <a:t>m</a:t>
            </a:r>
            <a:r>
              <a:rPr lang="en-US" sz="1600" b="0" dirty="0">
                <a:solidFill>
                  <a:schemeClr val="accent1"/>
                </a:solidFill>
              </a:rPr>
              <a:t>ass</a:t>
            </a:r>
            <a:endParaRPr lang="en-NL" sz="1600" dirty="0">
              <a:solidFill>
                <a:schemeClr val="accent1"/>
              </a:solidFill>
            </a:endParaRPr>
          </a:p>
        </p:txBody>
      </p:sp>
    </p:spTree>
    <p:extLst>
      <p:ext uri="{BB962C8B-B14F-4D97-AF65-F5344CB8AC3E}">
        <p14:creationId xmlns:p14="http://schemas.microsoft.com/office/powerpoint/2010/main" val="26782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5" grpId="1"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   The idea of symmetry breaking with a new field </a:t>
                </a:r>
                <a14:m>
                  <m:oMath xmlns:m="http://schemas.openxmlformats.org/officeDocument/2006/math">
                    <m:r>
                      <a:rPr lang="en-US" i="1">
                        <a:latin typeface="Cambria Math" charset="0"/>
                      </a:rPr>
                      <m:t>𝜙</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t="-15455" b="-2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546683" y="1013974"/>
                <a:ext cx="7043788"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ea typeface="Cambria Math" charset="0"/>
                          <a:cs typeface="Cambria Math" charset="0"/>
                        </a:rPr>
                        <m:t>ℒ</m:t>
                      </m:r>
                      <m:r>
                        <a:rPr lang="en-US" sz="2400" b="0" i="1" smtClean="0">
                          <a:solidFill>
                            <a:srgbClr val="C00000"/>
                          </a:solidFill>
                          <a:latin typeface="Cambria Math" charset="0"/>
                        </a:rPr>
                        <m:t>=</m:t>
                      </m:r>
                      <m:f>
                        <m:fPr>
                          <m:ctrlPr>
                            <a:rPr lang="bg-BG" sz="2400" b="0" i="1" smtClean="0">
                              <a:solidFill>
                                <a:srgbClr val="C00000"/>
                              </a:solidFill>
                              <a:latin typeface="Cambria Math" panose="02040503050406030204" pitchFamily="18" charset="0"/>
                            </a:rPr>
                          </m:ctrlPr>
                        </m:fPr>
                        <m:num>
                          <m:r>
                            <a:rPr lang="en-US" sz="2400" b="0" i="1" smtClean="0">
                              <a:solidFill>
                                <a:srgbClr val="C00000"/>
                              </a:solidFill>
                              <a:latin typeface="Cambria Math" charset="0"/>
                            </a:rPr>
                            <m:t>1</m:t>
                          </m:r>
                        </m:num>
                        <m:den>
                          <m:r>
                            <a:rPr lang="en-US" sz="2400" b="0" i="1" smtClean="0">
                              <a:solidFill>
                                <a:srgbClr val="C00000"/>
                              </a:solidFill>
                              <a:latin typeface="Cambria Math" charset="0"/>
                            </a:rPr>
                            <m:t>2</m:t>
                          </m:r>
                        </m:den>
                      </m:f>
                      <m:sSup>
                        <m:sSupPr>
                          <m:ctrlPr>
                            <a:rPr lang="en-US" sz="2400" b="0" i="1" smtClean="0">
                              <a:solidFill>
                                <a:srgbClr val="C00000"/>
                              </a:solidFill>
                              <a:latin typeface="Cambria Math" panose="02040503050406030204" pitchFamily="18" charset="0"/>
                            </a:rPr>
                          </m:ctrlPr>
                        </m:sSupPr>
                        <m:e>
                          <m:d>
                            <m:dPr>
                              <m:ctrlPr>
                                <a:rPr lang="is-IS" sz="2400" b="0" i="1" smtClean="0">
                                  <a:solidFill>
                                    <a:srgbClr val="C00000"/>
                                  </a:solidFill>
                                  <a:latin typeface="Cambria Math" panose="02040503050406030204" pitchFamily="18" charset="0"/>
                                </a:rPr>
                              </m:ctrlPr>
                            </m:dPr>
                            <m:e>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charset="0"/>
                                    </a:rPr>
                                    <m:t>𝜕</m:t>
                                  </m:r>
                                </m:e>
                                <m:sub>
                                  <m:r>
                                    <a:rPr lang="en-US" sz="2400" b="0" i="1" smtClean="0">
                                      <a:solidFill>
                                        <a:srgbClr val="C00000"/>
                                      </a:solidFill>
                                      <a:latin typeface="Cambria Math" charset="0"/>
                                    </a:rPr>
                                    <m:t>𝜇</m:t>
                                  </m:r>
                                </m:sub>
                              </m:sSub>
                              <m:r>
                                <a:rPr lang="en-US" sz="2400" b="0" i="1" smtClean="0">
                                  <a:solidFill>
                                    <a:srgbClr val="C00000"/>
                                  </a:solidFill>
                                  <a:latin typeface="Cambria Math" charset="0"/>
                                </a:rPr>
                                <m:t>𝜙</m:t>
                              </m:r>
                            </m:e>
                          </m:d>
                        </m:e>
                        <m:sup>
                          <m:r>
                            <a:rPr lang="en-US" sz="2400" b="0" i="1" smtClean="0">
                              <a:solidFill>
                                <a:srgbClr val="C00000"/>
                              </a:solidFill>
                              <a:latin typeface="Cambria Math" charset="0"/>
                            </a:rPr>
                            <m:t>2</m:t>
                          </m:r>
                        </m:sup>
                      </m:sSup>
                      <m:r>
                        <a:rPr lang="en-US" sz="2400" b="0" i="1" smtClean="0">
                          <a:solidFill>
                            <a:srgbClr val="C00000"/>
                          </a:solidFill>
                          <a:latin typeface="Cambria Math" charset="0"/>
                        </a:rPr>
                        <m:t>−</m:t>
                      </m:r>
                      <m:r>
                        <a:rPr lang="en-US" sz="2400" b="0" i="1" smtClean="0">
                          <a:solidFill>
                            <a:srgbClr val="C00000"/>
                          </a:solidFill>
                          <a:latin typeface="Cambria Math" charset="0"/>
                        </a:rPr>
                        <m:t>𝑉</m:t>
                      </m:r>
                      <m:d>
                        <m:dPr>
                          <m:ctrlPr>
                            <a:rPr lang="is-IS" sz="2400" b="0" i="1" smtClean="0">
                              <a:solidFill>
                                <a:srgbClr val="C00000"/>
                              </a:solidFill>
                              <a:latin typeface="Cambria Math" panose="02040503050406030204" pitchFamily="18" charset="0"/>
                            </a:rPr>
                          </m:ctrlPr>
                        </m:dPr>
                        <m:e>
                          <m:r>
                            <a:rPr lang="en-US" sz="2400" b="0" i="1" smtClean="0">
                              <a:solidFill>
                                <a:srgbClr val="C00000"/>
                              </a:solidFill>
                              <a:latin typeface="Cambria Math" charset="0"/>
                            </a:rPr>
                            <m:t>𝜙</m:t>
                          </m:r>
                        </m:e>
                      </m:d>
                      <m:r>
                        <a:rPr lang="en-US" sz="2400" b="0" i="1" smtClean="0">
                          <a:solidFill>
                            <a:srgbClr val="C00000"/>
                          </a:solidFill>
                          <a:latin typeface="Cambria Math" charset="0"/>
                        </a:rPr>
                        <m:t>=</m:t>
                      </m:r>
                      <m:f>
                        <m:fPr>
                          <m:ctrlPr>
                            <a:rPr lang="bg-BG" sz="2400" i="1">
                              <a:solidFill>
                                <a:srgbClr val="C00000"/>
                              </a:solidFill>
                              <a:latin typeface="Cambria Math" panose="02040503050406030204" pitchFamily="18" charset="0"/>
                            </a:rPr>
                          </m:ctrlPr>
                        </m:fPr>
                        <m:num>
                          <m:r>
                            <a:rPr lang="en-US" sz="2400" i="1">
                              <a:solidFill>
                                <a:srgbClr val="C00000"/>
                              </a:solidFill>
                              <a:latin typeface="Cambria Math" charset="0"/>
                            </a:rPr>
                            <m:t>1</m:t>
                          </m:r>
                        </m:num>
                        <m:den>
                          <m:r>
                            <a:rPr lang="en-US" sz="2400" i="1">
                              <a:solidFill>
                                <a:srgbClr val="C00000"/>
                              </a:solidFill>
                              <a:latin typeface="Cambria Math" charset="0"/>
                            </a:rPr>
                            <m:t>2</m:t>
                          </m:r>
                        </m:den>
                      </m:f>
                      <m:sSup>
                        <m:sSupPr>
                          <m:ctrlPr>
                            <a:rPr lang="en-US" sz="2400" i="1">
                              <a:solidFill>
                                <a:srgbClr val="C00000"/>
                              </a:solidFill>
                              <a:latin typeface="Cambria Math" panose="02040503050406030204" pitchFamily="18" charset="0"/>
                            </a:rPr>
                          </m:ctrlPr>
                        </m:sSupPr>
                        <m:e>
                          <m:d>
                            <m:dPr>
                              <m:ctrlPr>
                                <a:rPr lang="is-IS" sz="2400" i="1">
                                  <a:solidFill>
                                    <a:srgbClr val="C00000"/>
                                  </a:solidFill>
                                  <a:latin typeface="Cambria Math" panose="02040503050406030204" pitchFamily="18" charset="0"/>
                                </a:rPr>
                              </m:ctrlPr>
                            </m:dPr>
                            <m:e>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charset="0"/>
                                    </a:rPr>
                                    <m:t>𝜕</m:t>
                                  </m:r>
                                </m:e>
                                <m:sub>
                                  <m:r>
                                    <a:rPr lang="en-US" sz="2400" i="1">
                                      <a:solidFill>
                                        <a:srgbClr val="C00000"/>
                                      </a:solidFill>
                                      <a:latin typeface="Cambria Math" charset="0"/>
                                    </a:rPr>
                                    <m:t>𝜇</m:t>
                                  </m:r>
                                </m:sub>
                              </m:sSub>
                              <m:r>
                                <a:rPr lang="en-US" sz="2400" i="1">
                                  <a:solidFill>
                                    <a:srgbClr val="C00000"/>
                                  </a:solidFill>
                                  <a:latin typeface="Cambria Math" charset="0"/>
                                </a:rPr>
                                <m:t>𝜙</m:t>
                              </m:r>
                            </m:e>
                          </m:d>
                        </m:e>
                        <m:sup>
                          <m:r>
                            <a:rPr lang="en-US" sz="2400" i="1">
                              <a:solidFill>
                                <a:srgbClr val="C00000"/>
                              </a:solidFill>
                              <a:latin typeface="Cambria Math" charset="0"/>
                            </a:rPr>
                            <m:t>2</m:t>
                          </m:r>
                        </m:sup>
                      </m:sSup>
                      <m:r>
                        <a:rPr lang="en-US" sz="2400" i="1">
                          <a:solidFill>
                            <a:srgbClr val="C00000"/>
                          </a:solidFill>
                          <a:latin typeface="Cambria Math" charset="0"/>
                        </a:rPr>
                        <m:t>−</m:t>
                      </m:r>
                      <m:f>
                        <m:fPr>
                          <m:ctrlPr>
                            <a:rPr lang="bg-BG" sz="2400" i="1" smtClean="0">
                              <a:solidFill>
                                <a:srgbClr val="C00000"/>
                              </a:solidFill>
                              <a:latin typeface="Cambria Math" panose="02040503050406030204" pitchFamily="18" charset="0"/>
                            </a:rPr>
                          </m:ctrlPr>
                        </m:fPr>
                        <m:num>
                          <m:r>
                            <a:rPr lang="en-US" sz="2400" b="0" i="1" smtClean="0">
                              <a:solidFill>
                                <a:srgbClr val="C00000"/>
                              </a:solidFill>
                              <a:latin typeface="Cambria Math" charset="0"/>
                            </a:rPr>
                            <m:t>1</m:t>
                          </m:r>
                        </m:num>
                        <m:den>
                          <m:r>
                            <a:rPr lang="en-US" sz="2400" b="0" i="1" smtClean="0">
                              <a:solidFill>
                                <a:srgbClr val="C00000"/>
                              </a:solidFill>
                              <a:latin typeface="Cambria Math" charset="0"/>
                            </a:rPr>
                            <m:t>2</m:t>
                          </m:r>
                        </m:den>
                      </m:f>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𝜇</m:t>
                          </m:r>
                        </m:e>
                        <m:sup>
                          <m:r>
                            <a:rPr lang="en-US" sz="2400" b="0" i="1" smtClean="0">
                              <a:solidFill>
                                <a:srgbClr val="C00000"/>
                              </a:solidFill>
                              <a:latin typeface="Cambria Math" charset="0"/>
                            </a:rPr>
                            <m:t>2</m:t>
                          </m:r>
                        </m:sup>
                      </m:sSup>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𝜙</m:t>
                          </m:r>
                        </m:e>
                        <m:sup>
                          <m:r>
                            <a:rPr lang="en-US" sz="2400" b="0" i="1" smtClean="0">
                              <a:solidFill>
                                <a:srgbClr val="C00000"/>
                              </a:solidFill>
                              <a:latin typeface="Cambria Math" charset="0"/>
                            </a:rPr>
                            <m:t>2</m:t>
                          </m:r>
                        </m:sup>
                      </m:sSup>
                      <m:r>
                        <a:rPr lang="en-US" sz="2400" b="0" i="1" smtClean="0">
                          <a:solidFill>
                            <a:srgbClr val="C00000"/>
                          </a:solidFill>
                          <a:latin typeface="Cambria Math" charset="0"/>
                        </a:rPr>
                        <m:t>−</m:t>
                      </m:r>
                      <m:f>
                        <m:fPr>
                          <m:ctrlPr>
                            <a:rPr lang="bg-BG" sz="2400" b="0" i="1" smtClean="0">
                              <a:solidFill>
                                <a:srgbClr val="C00000"/>
                              </a:solidFill>
                              <a:latin typeface="Cambria Math" panose="02040503050406030204" pitchFamily="18" charset="0"/>
                            </a:rPr>
                          </m:ctrlPr>
                        </m:fPr>
                        <m:num>
                          <m:r>
                            <a:rPr lang="en-US" sz="2400" b="0" i="1" smtClean="0">
                              <a:solidFill>
                                <a:srgbClr val="C00000"/>
                              </a:solidFill>
                              <a:latin typeface="Cambria Math" charset="0"/>
                            </a:rPr>
                            <m:t>1</m:t>
                          </m:r>
                        </m:num>
                        <m:den>
                          <m:r>
                            <a:rPr lang="en-US" sz="2400" b="0" i="1" smtClean="0">
                              <a:solidFill>
                                <a:srgbClr val="C00000"/>
                              </a:solidFill>
                              <a:latin typeface="Cambria Math" charset="0"/>
                            </a:rPr>
                            <m:t>4</m:t>
                          </m:r>
                        </m:den>
                      </m:f>
                      <m:r>
                        <a:rPr lang="en-US" sz="2400" b="0" i="1" smtClean="0">
                          <a:solidFill>
                            <a:srgbClr val="C00000"/>
                          </a:solidFill>
                          <a:latin typeface="Cambria Math" charset="0"/>
                        </a:rPr>
                        <m:t>𝜆</m:t>
                      </m:r>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𝜙</m:t>
                          </m:r>
                        </m:e>
                        <m:sup>
                          <m:r>
                            <a:rPr lang="en-US" sz="2400" b="0" i="1" smtClean="0">
                              <a:solidFill>
                                <a:srgbClr val="C00000"/>
                              </a:solidFill>
                              <a:latin typeface="Cambria Math" charset="0"/>
                            </a:rPr>
                            <m:t>4</m:t>
                          </m:r>
                        </m:sup>
                      </m:sSup>
                    </m:oMath>
                  </m:oMathPara>
                </a14:m>
                <a:endParaRPr lang="en-US"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546683" y="1013974"/>
                <a:ext cx="7043788" cy="691471"/>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896201" y="3244334"/>
                <a:ext cx="39959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chemeClr val="bg1"/>
                          </a:solidFill>
                          <a:latin typeface="Cambria Math" charset="0"/>
                        </a:rPr>
                        <m:t>𝜙</m:t>
                      </m:r>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5896201" y="3244334"/>
                <a:ext cx="399597" cy="369332"/>
              </a:xfrm>
              <a:prstGeom prst="rect">
                <a:avLst/>
              </a:prstGeom>
              <a:blipFill rotWithShape="0">
                <a:blip r:embed="rId5"/>
                <a:stretch>
                  <a:fillRect b="-11475"/>
                </a:stretch>
              </a:blipFill>
            </p:spPr>
            <p:txBody>
              <a:bodyPr/>
              <a:lstStyle/>
              <a:p>
                <a:r>
                  <a:rPr lang="en-US">
                    <a:noFill/>
                  </a:rPr>
                  <a:t> </a:t>
                </a:r>
              </a:p>
            </p:txBody>
          </p:sp>
        </mc:Fallback>
      </mc:AlternateContent>
      <p:grpSp>
        <p:nvGrpSpPr>
          <p:cNvPr id="16" name="Group 15"/>
          <p:cNvGrpSpPr/>
          <p:nvPr/>
        </p:nvGrpSpPr>
        <p:grpSpPr>
          <a:xfrm>
            <a:off x="7971337" y="707589"/>
            <a:ext cx="4106944" cy="5028911"/>
            <a:chOff x="7971337" y="707589"/>
            <a:chExt cx="4106944" cy="5028911"/>
          </a:xfrm>
        </p:grpSpPr>
        <p:pic>
          <p:nvPicPr>
            <p:cNvPr id="11" name="Picture 10"/>
            <p:cNvPicPr>
              <a:picLocks noChangeAspect="1"/>
            </p:cNvPicPr>
            <p:nvPr/>
          </p:nvPicPr>
          <p:blipFill>
            <a:blip r:embed="rId6"/>
            <a:stretch>
              <a:fillRect/>
            </a:stretch>
          </p:blipFill>
          <p:spPr>
            <a:xfrm>
              <a:off x="7971337" y="707589"/>
              <a:ext cx="4106944" cy="5028911"/>
            </a:xfrm>
            <a:prstGeom prst="rect">
              <a:avLst/>
            </a:prstGeom>
          </p:spPr>
        </p:pic>
        <mc:AlternateContent xmlns:mc="http://schemas.openxmlformats.org/markup-compatibility/2006" xmlns:a14="http://schemas.microsoft.com/office/drawing/2010/main">
          <mc:Choice Requires="a14">
            <p:sp>
              <p:nvSpPr>
                <p:cNvPr id="15" name="TextBox 14"/>
                <p:cNvSpPr txBox="1"/>
                <p:nvPr/>
              </p:nvSpPr>
              <p:spPr>
                <a:xfrm>
                  <a:off x="10435389" y="2671010"/>
                  <a:ext cx="244682" cy="36933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𝑣</m:t>
                        </m:r>
                      </m:oMath>
                    </m:oMathPara>
                  </a14:m>
                  <a:endParaRPr lang="en-US" sz="2400" dirty="0">
                    <a:solidFill>
                      <a:srgbClr val="C000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0435389" y="2671010"/>
                  <a:ext cx="244682" cy="369332"/>
                </a:xfrm>
                <a:prstGeom prst="rect">
                  <a:avLst/>
                </a:prstGeom>
                <a:blipFill rotWithShape="0">
                  <a:blip r:embed="rId7"/>
                  <a:stretch>
                    <a:fillRect l="-17500" r="-12500"/>
                  </a:stretch>
                </a:blipFill>
              </p:spPr>
              <p:txBody>
                <a:bodyPr/>
                <a:lstStyle/>
                <a:p>
                  <a:r>
                    <a:rPr lang="en-US">
                      <a:noFill/>
                    </a:rPr>
                    <a:t> </a:t>
                  </a:r>
                </a:p>
              </p:txBody>
            </p:sp>
          </mc:Fallback>
        </mc:AlternateContent>
      </p:grpSp>
      <p:sp>
        <p:nvSpPr>
          <p:cNvPr id="14" name="TextBox 13"/>
          <p:cNvSpPr txBox="1"/>
          <p:nvPr/>
        </p:nvSpPr>
        <p:spPr>
          <a:xfrm>
            <a:off x="7732296" y="991114"/>
            <a:ext cx="1167307" cy="461665"/>
          </a:xfrm>
          <a:prstGeom prst="rect">
            <a:avLst/>
          </a:prstGeom>
          <a:noFill/>
          <a:ln w="19050">
            <a:solidFill>
              <a:schemeClr val="tx1"/>
            </a:solidFill>
          </a:ln>
        </p:spPr>
        <p:txBody>
          <a:bodyPr wrap="none" rtlCol="0">
            <a:spAutoFit/>
          </a:bodyPr>
          <a:lstStyle/>
          <a:p>
            <a:r>
              <a:rPr lang="en-US" sz="2400" dirty="0"/>
              <a:t>Case B) </a:t>
            </a:r>
          </a:p>
        </p:txBody>
      </p:sp>
      <mc:AlternateContent xmlns:mc="http://schemas.openxmlformats.org/markup-compatibility/2006">
        <mc:Choice xmlns:a14="http://schemas.microsoft.com/office/drawing/2010/main" Requires="a14">
          <p:sp>
            <p:nvSpPr>
              <p:cNvPr id="12" name="Content Placeholder 2"/>
              <p:cNvSpPr txBox="1">
                <a:spLocks/>
              </p:cNvSpPr>
              <p:nvPr/>
            </p:nvSpPr>
            <p:spPr>
              <a:xfrm>
                <a:off x="216972" y="1977812"/>
                <a:ext cx="11926901" cy="47438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1"/>
                    </a:solidFill>
                    <a:latin typeface="+mn-lt"/>
                    <a:ea typeface="+mn-ea"/>
                    <a:cs typeface="+mn-cs"/>
                  </a:defRPr>
                </a:lvl1pPr>
                <a:lvl2pPr marL="504000" indent="-228600" algn="l" defTabSz="914400" rtl="0" eaLnBrk="1" latinLnBrk="0" hangingPunct="1">
                  <a:lnSpc>
                    <a:spcPct val="90000"/>
                  </a:lnSpc>
                  <a:spcBef>
                    <a:spcPts val="500"/>
                  </a:spcBef>
                  <a:buFont typeface="Arial"/>
                  <a:buChar char="•"/>
                  <a:defRPr sz="2400" kern="1200" baseline="0">
                    <a:solidFill>
                      <a:srgbClr val="7030A0"/>
                    </a:solidFill>
                    <a:latin typeface="+mn-lt"/>
                    <a:ea typeface="+mn-ea"/>
                    <a:cs typeface="+mn-cs"/>
                  </a:defRPr>
                </a:lvl2pPr>
                <a:lvl3pPr marL="756000" indent="-228600" algn="l" defTabSz="914400" rtl="0" eaLnBrk="1" latinLnBrk="0" hangingPunct="1">
                  <a:lnSpc>
                    <a:spcPct val="90000"/>
                  </a:lnSpc>
                  <a:spcBef>
                    <a:spcPts val="500"/>
                  </a:spcBef>
                  <a:buFont typeface="Arial"/>
                  <a:buChar char="•"/>
                  <a:defRPr sz="2000" kern="1200" baseline="0">
                    <a:solidFill>
                      <a:srgbClr val="C00000"/>
                    </a:solidFill>
                    <a:latin typeface="+mn-lt"/>
                    <a:ea typeface="+mn-ea"/>
                    <a:cs typeface="+mn-cs"/>
                  </a:defRPr>
                </a:lvl3pPr>
                <a:lvl4pPr marL="1008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4pPr>
                <a:lvl5pPr marL="1260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Redefine coordinates: </a:t>
                </a:r>
                <a14:m>
                  <m:oMath xmlns:m="http://schemas.openxmlformats.org/officeDocument/2006/math">
                    <m:r>
                      <a:rPr lang="en-US" b="0" i="1" smtClean="0">
                        <a:solidFill>
                          <a:srgbClr val="C00000"/>
                        </a:solidFill>
                        <a:latin typeface="Cambria Math" charset="0"/>
                      </a:rPr>
                      <m:t>𝜂</m:t>
                    </m:r>
                    <m:r>
                      <a:rPr lang="en-US" b="0" i="1" smtClean="0">
                        <a:solidFill>
                          <a:srgbClr val="C00000"/>
                        </a:solidFill>
                        <a:latin typeface="Cambria Math" charset="0"/>
                      </a:rPr>
                      <m:t>≡</m:t>
                    </m:r>
                    <m:r>
                      <a:rPr lang="en-US" b="0" i="1" smtClean="0">
                        <a:solidFill>
                          <a:srgbClr val="C00000"/>
                        </a:solidFill>
                        <a:latin typeface="Cambria Math" charset="0"/>
                      </a:rPr>
                      <m:t>𝜙</m:t>
                    </m:r>
                    <m:r>
                      <a:rPr lang="en-US" b="0" i="1" smtClean="0">
                        <a:solidFill>
                          <a:srgbClr val="C00000"/>
                        </a:solidFill>
                        <a:latin typeface="Cambria Math" charset="0"/>
                      </a:rPr>
                      <m:t>−</m:t>
                    </m:r>
                    <m:r>
                      <a:rPr lang="en-US" b="0" i="1" smtClean="0">
                        <a:solidFill>
                          <a:srgbClr val="C00000"/>
                        </a:solidFill>
                        <a:latin typeface="Cambria Math" charset="0"/>
                      </a:rPr>
                      <m:t>𝑣</m:t>
                    </m:r>
                  </m:oMath>
                </a14:m>
                <a:endParaRPr lang="en-US" dirty="0">
                  <a:solidFill>
                    <a:srgbClr val="C00000"/>
                  </a:solidFill>
                </a:endParaRPr>
              </a:p>
              <a:p>
                <a:r>
                  <a:rPr lang="en-US" dirty="0"/>
                  <a:t>Exercise re-write the </a:t>
                </a:r>
                <a:r>
                  <a:rPr lang="en-US" dirty="0" err="1"/>
                  <a:t>Lagrangian</a:t>
                </a:r>
                <a:r>
                  <a:rPr lang="en-US" dirty="0"/>
                  <a:t> in </a:t>
                </a:r>
                <a14:m>
                  <m:oMath xmlns:m="http://schemas.openxmlformats.org/officeDocument/2006/math">
                    <m:r>
                      <a:rPr lang="en-US" i="1">
                        <a:solidFill>
                          <a:srgbClr val="C00000"/>
                        </a:solidFill>
                        <a:latin typeface="Cambria Math" charset="0"/>
                      </a:rPr>
                      <m:t>𝜙</m:t>
                    </m:r>
                    <m:r>
                      <a:rPr lang="en-US" b="0" i="1" smtClean="0">
                        <a:solidFill>
                          <a:srgbClr val="C00000"/>
                        </a:solidFill>
                        <a:latin typeface="Cambria Math" charset="0"/>
                      </a:rPr>
                      <m:t> </m:t>
                    </m:r>
                  </m:oMath>
                </a14:m>
                <a:r>
                  <a:rPr lang="en-US" dirty="0"/>
                  <a:t>and</a:t>
                </a:r>
                <a:r>
                  <a:rPr lang="en-US" dirty="0">
                    <a:solidFill>
                      <a:srgbClr val="C00000"/>
                    </a:solidFill>
                  </a:rPr>
                  <a:t> </a:t>
                </a:r>
                <a14:m>
                  <m:oMath xmlns:m="http://schemas.openxmlformats.org/officeDocument/2006/math">
                    <m:r>
                      <a:rPr lang="en-US" i="1">
                        <a:solidFill>
                          <a:srgbClr val="C00000"/>
                        </a:solidFill>
                        <a:latin typeface="Cambria Math" charset="0"/>
                      </a:rPr>
                      <m:t>𝑣</m:t>
                    </m:r>
                  </m:oMath>
                </a14:m>
                <a:r>
                  <a:rPr lang="en-US" dirty="0">
                    <a:solidFill>
                      <a:srgbClr val="C00000"/>
                    </a:solidFill>
                  </a:rPr>
                  <a:t> </a:t>
                </a:r>
                <a:r>
                  <a:rPr lang="en-US" dirty="0"/>
                  <a:t>to show:</a:t>
                </a:r>
              </a:p>
              <a:p>
                <a:endParaRPr lang="en-US" dirty="0"/>
              </a:p>
              <a:p>
                <a:endParaRPr lang="en-US" dirty="0"/>
              </a:p>
              <a:p>
                <a:pPr lvl="1"/>
                <a:r>
                  <a:rPr lang="en-US" dirty="0"/>
                  <a:t>Ignore the constant term </a:t>
                </a:r>
                <a14:m>
                  <m:oMath xmlns:m="http://schemas.openxmlformats.org/officeDocument/2006/math">
                    <m:f>
                      <m:fPr>
                        <m:ctrlPr>
                          <a:rPr lang="bg-BG" i="1">
                            <a:solidFill>
                              <a:srgbClr val="C00000"/>
                            </a:solidFill>
                            <a:latin typeface="Cambria Math" panose="02040503050406030204" pitchFamily="18" charset="0"/>
                            <a:ea typeface="Cambria Math" charset="0"/>
                            <a:cs typeface="Cambria Math" charset="0"/>
                          </a:rPr>
                        </m:ctrlPr>
                      </m:fPr>
                      <m:num>
                        <m:r>
                          <a:rPr lang="en-US" i="1">
                            <a:solidFill>
                              <a:srgbClr val="C00000"/>
                            </a:solidFill>
                            <a:latin typeface="Cambria Math" charset="0"/>
                            <a:ea typeface="Cambria Math" charset="0"/>
                            <a:cs typeface="Cambria Math" charset="0"/>
                          </a:rPr>
                          <m:t>1</m:t>
                        </m:r>
                      </m:num>
                      <m:den>
                        <m:r>
                          <a:rPr lang="en-US" i="1">
                            <a:solidFill>
                              <a:srgbClr val="C00000"/>
                            </a:solidFill>
                            <a:latin typeface="Cambria Math" charset="0"/>
                            <a:ea typeface="Cambria Math" charset="0"/>
                            <a:cs typeface="Cambria Math" charset="0"/>
                          </a:rPr>
                          <m:t>4</m:t>
                        </m:r>
                      </m:den>
                    </m:f>
                    <m:r>
                      <a:rPr lang="en-US" i="1">
                        <a:solidFill>
                          <a:srgbClr val="C00000"/>
                        </a:solidFill>
                        <a:latin typeface="Cambria Math" charset="0"/>
                        <a:ea typeface="Cambria Math" charset="0"/>
                        <a:cs typeface="Cambria Math" charset="0"/>
                      </a:rPr>
                      <m:t>𝜆</m:t>
                    </m:r>
                    <m:sSup>
                      <m:sSupPr>
                        <m:ctrlPr>
                          <a:rPr lang="en-US" i="1">
                            <a:solidFill>
                              <a:srgbClr val="C00000"/>
                            </a:solidFill>
                            <a:latin typeface="Cambria Math" panose="02040503050406030204" pitchFamily="18" charset="0"/>
                            <a:ea typeface="Cambria Math" charset="0"/>
                            <a:cs typeface="Cambria Math" charset="0"/>
                          </a:rPr>
                        </m:ctrlPr>
                      </m:sSupPr>
                      <m:e>
                        <m:r>
                          <a:rPr lang="en-US" i="1">
                            <a:solidFill>
                              <a:srgbClr val="C00000"/>
                            </a:solidFill>
                            <a:latin typeface="Cambria Math" charset="0"/>
                            <a:ea typeface="Cambria Math" charset="0"/>
                            <a:cs typeface="Cambria Math" charset="0"/>
                          </a:rPr>
                          <m:t>𝑣</m:t>
                        </m:r>
                      </m:e>
                      <m:sup>
                        <m:r>
                          <a:rPr lang="en-US" i="1">
                            <a:solidFill>
                              <a:srgbClr val="C00000"/>
                            </a:solidFill>
                            <a:latin typeface="Cambria Math" charset="0"/>
                            <a:ea typeface="Cambria Math" charset="0"/>
                            <a:cs typeface="Cambria Math" charset="0"/>
                          </a:rPr>
                          <m:t>4</m:t>
                        </m:r>
                      </m:sup>
                    </m:sSup>
                  </m:oMath>
                </a14:m>
                <a:r>
                  <a:rPr lang="en-US" dirty="0"/>
                  <a:t> and neglect higher order </a:t>
                </a:r>
                <a14:m>
                  <m:oMath xmlns:m="http://schemas.openxmlformats.org/officeDocument/2006/math">
                    <m:sSup>
                      <m:sSupPr>
                        <m:ctrlPr>
                          <a:rPr lang="en-US" b="0" i="1" smtClean="0">
                            <a:solidFill>
                              <a:srgbClr val="C00000"/>
                            </a:solidFill>
                            <a:latin typeface="Cambria Math" panose="02040503050406030204" pitchFamily="18" charset="0"/>
                            <a:ea typeface="Cambria Math" charset="0"/>
                            <a:cs typeface="Cambria Math" charset="0"/>
                          </a:rPr>
                        </m:ctrlPr>
                      </m:sSupPr>
                      <m:e>
                        <m:r>
                          <a:rPr lang="en-US" b="0" i="1" smtClean="0">
                            <a:solidFill>
                              <a:srgbClr val="C00000"/>
                            </a:solidFill>
                            <a:latin typeface="Cambria Math" charset="0"/>
                            <a:ea typeface="Cambria Math" charset="0"/>
                            <a:cs typeface="Cambria Math" charset="0"/>
                          </a:rPr>
                          <m:t>𝜂</m:t>
                        </m:r>
                      </m:e>
                      <m:sup>
                        <m:r>
                          <a:rPr lang="en-US" b="0" i="1" smtClean="0">
                            <a:solidFill>
                              <a:srgbClr val="C00000"/>
                            </a:solidFill>
                            <a:latin typeface="Cambria Math" charset="0"/>
                            <a:ea typeface="Cambria Math" charset="0"/>
                            <a:cs typeface="Cambria Math" charset="0"/>
                          </a:rPr>
                          <m:t>3</m:t>
                        </m:r>
                      </m:sup>
                    </m:sSup>
                  </m:oMath>
                </a14:m>
                <a:r>
                  <a:rPr lang="en-US" dirty="0"/>
                  <a:t>:</a:t>
                </a:r>
              </a:p>
              <a:p>
                <a:pPr lvl="1"/>
                <a:endParaRPr lang="en-US" dirty="0"/>
              </a:p>
              <a:p>
                <a:pPr lvl="1"/>
                <a:endParaRPr lang="en-US" dirty="0"/>
              </a:p>
              <a:p>
                <a:pPr lvl="1"/>
                <a:endParaRPr lang="en-US" sz="1200" dirty="0"/>
              </a:p>
              <a:p>
                <a:pPr lvl="1"/>
                <a:r>
                  <a:rPr lang="en-US" dirty="0"/>
                  <a:t>This describes a new scalar field </a:t>
                </a:r>
                <a14:m>
                  <m:oMath xmlns:m="http://schemas.openxmlformats.org/officeDocument/2006/math">
                    <m:r>
                      <a:rPr lang="en-US" b="0" i="1" smtClean="0">
                        <a:solidFill>
                          <a:srgbClr val="C00000"/>
                        </a:solidFill>
                        <a:latin typeface="Cambria Math" charset="0"/>
                      </a:rPr>
                      <m:t>𝜂</m:t>
                    </m:r>
                  </m:oMath>
                </a14:m>
                <a:r>
                  <a:rPr lang="en-US" dirty="0">
                    <a:solidFill>
                      <a:srgbClr val="C00000"/>
                    </a:solidFill>
                  </a:rPr>
                  <a:t> </a:t>
                </a:r>
                <a:r>
                  <a:rPr lang="en-US" dirty="0"/>
                  <a:t>with a mass </a:t>
                </a:r>
                <a14:m>
                  <m:oMath xmlns:m="http://schemas.openxmlformats.org/officeDocument/2006/math">
                    <m:f>
                      <m:fPr>
                        <m:ctrlPr>
                          <a:rPr lang="bg-BG" i="1" smtClean="0">
                            <a:solidFill>
                              <a:srgbClr val="C00000"/>
                            </a:solidFill>
                            <a:latin typeface="Cambria Math" panose="02040503050406030204" pitchFamily="18" charset="0"/>
                          </a:rPr>
                        </m:ctrlPr>
                      </m:fPr>
                      <m:num>
                        <m:r>
                          <a:rPr lang="en-US" b="0" i="1" smtClean="0">
                            <a:solidFill>
                              <a:srgbClr val="C00000"/>
                            </a:solidFill>
                            <a:latin typeface="Cambria Math" charset="0"/>
                          </a:rPr>
                          <m:t>1</m:t>
                        </m:r>
                      </m:num>
                      <m:den>
                        <m:r>
                          <a:rPr lang="en-US" b="0" i="1" smtClean="0">
                            <a:solidFill>
                              <a:srgbClr val="C00000"/>
                            </a:solidFill>
                            <a:latin typeface="Cambria Math" charset="0"/>
                          </a:rPr>
                          <m:t>2</m:t>
                        </m:r>
                      </m:den>
                    </m:f>
                    <m:sSubSup>
                      <m:sSubSupPr>
                        <m:ctrlPr>
                          <a:rPr lang="en-US" b="0" i="1" smtClean="0">
                            <a:solidFill>
                              <a:srgbClr val="C00000"/>
                            </a:solidFill>
                            <a:latin typeface="Cambria Math" panose="02040503050406030204" pitchFamily="18" charset="0"/>
                          </a:rPr>
                        </m:ctrlPr>
                      </m:sSubSupPr>
                      <m:e>
                        <m:r>
                          <a:rPr lang="en-US" b="0" i="1" smtClean="0">
                            <a:solidFill>
                              <a:srgbClr val="C00000"/>
                            </a:solidFill>
                            <a:latin typeface="Cambria Math" charset="0"/>
                          </a:rPr>
                          <m:t>𝑚</m:t>
                        </m:r>
                      </m:e>
                      <m:sub>
                        <m:r>
                          <a:rPr lang="en-US" b="0" i="1" smtClean="0">
                            <a:solidFill>
                              <a:srgbClr val="C00000"/>
                            </a:solidFill>
                            <a:latin typeface="Cambria Math" charset="0"/>
                          </a:rPr>
                          <m:t>𝜂</m:t>
                        </m:r>
                      </m:sub>
                      <m:sup>
                        <m:r>
                          <a:rPr lang="en-US" b="0" i="1" smtClean="0">
                            <a:solidFill>
                              <a:srgbClr val="C00000"/>
                            </a:solidFill>
                            <a:latin typeface="Cambria Math" charset="0"/>
                          </a:rPr>
                          <m:t>2</m:t>
                        </m:r>
                      </m:sup>
                    </m:sSubSup>
                    <m:r>
                      <a:rPr lang="en-US" b="0" i="1" smtClean="0">
                        <a:solidFill>
                          <a:srgbClr val="C00000"/>
                        </a:solidFill>
                        <a:latin typeface="Cambria Math" charset="0"/>
                      </a:rPr>
                      <m:t>=</m:t>
                    </m:r>
                    <m:r>
                      <a:rPr lang="en-US" b="0" i="1" smtClean="0">
                        <a:solidFill>
                          <a:srgbClr val="C00000"/>
                        </a:solidFill>
                        <a:latin typeface="Cambria Math" charset="0"/>
                      </a:rPr>
                      <m:t>𝜆</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charset="0"/>
                          </a:rPr>
                          <m:t>𝑣</m:t>
                        </m:r>
                      </m:e>
                      <m:sup>
                        <m:r>
                          <a:rPr lang="en-US" b="0" i="1" smtClean="0">
                            <a:solidFill>
                              <a:srgbClr val="C00000"/>
                            </a:solidFill>
                            <a:latin typeface="Cambria Math" charset="0"/>
                          </a:rPr>
                          <m:t>2</m:t>
                        </m:r>
                      </m:sup>
                    </m:sSup>
                    <m:r>
                      <a:rPr lang="en-US" b="0" i="1" smtClean="0">
                        <a:latin typeface="Cambria Math" charset="0"/>
                      </a:rPr>
                      <m:t> </m:t>
                    </m:r>
                    <m:r>
                      <a:rPr lang="en-US" b="0" i="1" smtClean="0">
                        <a:solidFill>
                          <a:srgbClr val="C00000"/>
                        </a:solidFill>
                        <a:latin typeface="Cambria Math" charset="0"/>
                      </a:rPr>
                      <m:t>⇒  </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charset="0"/>
                          </a:rPr>
                          <m:t>𝑚</m:t>
                        </m:r>
                      </m:e>
                      <m:sub>
                        <m:r>
                          <a:rPr lang="en-US" b="0" i="1" smtClean="0">
                            <a:solidFill>
                              <a:srgbClr val="C00000"/>
                            </a:solidFill>
                            <a:latin typeface="Cambria Math" charset="0"/>
                          </a:rPr>
                          <m:t>𝜂</m:t>
                        </m:r>
                      </m:sub>
                    </m:sSub>
                    <m:r>
                      <a:rPr lang="en-US" b="0" i="1" smtClean="0">
                        <a:solidFill>
                          <a:srgbClr val="C00000"/>
                        </a:solidFill>
                        <a:latin typeface="Cambria Math" charset="0"/>
                      </a:rPr>
                      <m:t>=</m:t>
                    </m:r>
                    <m:rad>
                      <m:radPr>
                        <m:degHide m:val="on"/>
                        <m:ctrlPr>
                          <a:rPr lang="en-US" b="0" i="1" smtClean="0">
                            <a:solidFill>
                              <a:srgbClr val="C00000"/>
                            </a:solidFill>
                            <a:latin typeface="Cambria Math" panose="02040503050406030204" pitchFamily="18" charset="0"/>
                          </a:rPr>
                        </m:ctrlPr>
                      </m:radPr>
                      <m:deg/>
                      <m:e>
                        <m:r>
                          <a:rPr lang="en-US" b="0" i="1" smtClean="0">
                            <a:solidFill>
                              <a:srgbClr val="C00000"/>
                            </a:solidFill>
                            <a:latin typeface="Cambria Math" charset="0"/>
                          </a:rPr>
                          <m:t>2</m:t>
                        </m:r>
                        <m:r>
                          <a:rPr lang="en-US" b="0" i="1" smtClean="0">
                            <a:solidFill>
                              <a:srgbClr val="C00000"/>
                            </a:solidFill>
                            <a:latin typeface="Cambria Math" charset="0"/>
                          </a:rPr>
                          <m:t>𝜆</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charset="0"/>
                              </a:rPr>
                              <m:t>𝑣</m:t>
                            </m:r>
                          </m:e>
                          <m:sup>
                            <m:r>
                              <a:rPr lang="en-US" b="0" i="1" smtClean="0">
                                <a:solidFill>
                                  <a:srgbClr val="C00000"/>
                                </a:solidFill>
                                <a:latin typeface="Cambria Math" charset="0"/>
                              </a:rPr>
                              <m:t>2</m:t>
                            </m:r>
                          </m:sup>
                        </m:sSup>
                      </m:e>
                    </m:rad>
                    <m:r>
                      <a:rPr lang="en-US" b="0" i="1" smtClean="0">
                        <a:solidFill>
                          <a:srgbClr val="C00000"/>
                        </a:solidFill>
                        <a:latin typeface="Cambria Math" charset="0"/>
                      </a:rPr>
                      <m:t>   </m:t>
                    </m:r>
                  </m:oMath>
                </a14:m>
                <a:r>
                  <a:rPr lang="en-US" b="0" dirty="0">
                    <a:solidFill>
                      <a:srgbClr val="C00000"/>
                    </a:solidFill>
                  </a:rPr>
                  <a:t>(</a:t>
                </a:r>
                <a14:m>
                  <m:oMath xmlns:m="http://schemas.openxmlformats.org/officeDocument/2006/math">
                    <m:r>
                      <a:rPr lang="en-US" b="0" i="1" dirty="0" smtClean="0">
                        <a:solidFill>
                          <a:srgbClr val="C00000"/>
                        </a:solidFill>
                        <a:latin typeface="Cambria Math" charset="0"/>
                      </a:rPr>
                      <m:t>=</m:t>
                    </m:r>
                    <m:rad>
                      <m:radPr>
                        <m:degHide m:val="on"/>
                        <m:ctrlPr>
                          <a:rPr lang="en-US" b="0" i="1" dirty="0" smtClean="0">
                            <a:solidFill>
                              <a:srgbClr val="C00000"/>
                            </a:solidFill>
                            <a:latin typeface="Cambria Math" panose="02040503050406030204" pitchFamily="18" charset="0"/>
                          </a:rPr>
                        </m:ctrlPr>
                      </m:radPr>
                      <m:deg/>
                      <m:e>
                        <m:r>
                          <a:rPr lang="en-US" b="0" i="1" dirty="0" smtClean="0">
                            <a:solidFill>
                              <a:srgbClr val="C00000"/>
                            </a:solidFill>
                            <a:latin typeface="Cambria Math" charset="0"/>
                          </a:rPr>
                          <m:t>−2</m:t>
                        </m:r>
                        <m:sSup>
                          <m:sSupPr>
                            <m:ctrlPr>
                              <a:rPr lang="en-US" b="0" i="1" dirty="0" smtClean="0">
                                <a:solidFill>
                                  <a:srgbClr val="C00000"/>
                                </a:solidFill>
                                <a:latin typeface="Cambria Math" panose="02040503050406030204" pitchFamily="18" charset="0"/>
                              </a:rPr>
                            </m:ctrlPr>
                          </m:sSupPr>
                          <m:e>
                            <m:r>
                              <a:rPr lang="en-US" b="0" i="1" dirty="0" smtClean="0">
                                <a:solidFill>
                                  <a:srgbClr val="C00000"/>
                                </a:solidFill>
                                <a:latin typeface="Cambria Math" charset="0"/>
                              </a:rPr>
                              <m:t>𝜇</m:t>
                            </m:r>
                          </m:e>
                          <m:sup>
                            <m:r>
                              <a:rPr lang="en-US" b="0" i="1" dirty="0" smtClean="0">
                                <a:solidFill>
                                  <a:srgbClr val="C00000"/>
                                </a:solidFill>
                                <a:latin typeface="Cambria Math" charset="0"/>
                              </a:rPr>
                              <m:t>2</m:t>
                            </m:r>
                          </m:sup>
                        </m:sSup>
                      </m:e>
                    </m:rad>
                  </m:oMath>
                </a14:m>
                <a:r>
                  <a:rPr lang="en-US" b="0" dirty="0">
                    <a:solidFill>
                      <a:srgbClr val="C00000"/>
                    </a:solidFill>
                  </a:rPr>
                  <a:t>) </a:t>
                </a:r>
              </a:p>
              <a:p>
                <a:pPr lvl="1">
                  <a:buFont typeface="Arial" charset="0"/>
                  <a:buChar char="•"/>
                </a:pPr>
                <a:r>
                  <a:rPr lang="en-US" b="0" dirty="0"/>
                  <a:t>Price to pay: </a:t>
                </a:r>
                <a:r>
                  <a:rPr lang="en-US" b="0" dirty="0" err="1"/>
                  <a:t>Lagrangian</a:t>
                </a:r>
                <a:r>
                  <a:rPr lang="en-US" b="0" dirty="0"/>
                  <a:t> is no longer symmetric under </a:t>
                </a:r>
                <a14:m>
                  <m:oMath xmlns:m="http://schemas.openxmlformats.org/officeDocument/2006/math">
                    <m:r>
                      <a:rPr lang="en-US" b="0" i="1" smtClean="0">
                        <a:solidFill>
                          <a:srgbClr val="C00000"/>
                        </a:solidFill>
                        <a:latin typeface="Cambria Math" charset="0"/>
                      </a:rPr>
                      <m:t>𝜂</m:t>
                    </m:r>
                    <m:r>
                      <a:rPr lang="en-US" b="0" i="1" smtClean="0">
                        <a:solidFill>
                          <a:srgbClr val="C00000"/>
                        </a:solidFill>
                        <a:latin typeface="Cambria Math" charset="0"/>
                      </a:rPr>
                      <m:t>→−</m:t>
                    </m:r>
                    <m:r>
                      <a:rPr lang="en-US" b="0" i="1" smtClean="0">
                        <a:solidFill>
                          <a:srgbClr val="C00000"/>
                        </a:solidFill>
                        <a:latin typeface="Cambria Math" charset="0"/>
                      </a:rPr>
                      <m:t>𝜂</m:t>
                    </m:r>
                  </m:oMath>
                </a14:m>
                <a:r>
                  <a:rPr lang="en-US" b="0" dirty="0">
                    <a:solidFill>
                      <a:srgbClr val="C00000"/>
                    </a:solidFill>
                  </a:rPr>
                  <a:t> </a:t>
                </a:r>
                <a:r>
                  <a:rPr lang="en-US" dirty="0"/>
                  <a:t>in</a:t>
                </a:r>
                <a:r>
                  <a:rPr lang="en-US" b="0" dirty="0"/>
                  <a:t> the new field.</a:t>
                </a:r>
              </a:p>
              <a:p>
                <a:pPr lvl="1"/>
                <a:endParaRPr lang="en-US" dirty="0"/>
              </a:p>
              <a:p>
                <a:pPr lvl="1"/>
                <a:endParaRPr lang="en-US" dirty="0"/>
              </a:p>
            </p:txBody>
          </p:sp>
        </mc:Choice>
        <mc:Fallback>
          <p:sp>
            <p:nvSpPr>
              <p:cNvPr id="12" name="Content Placeholder 2"/>
              <p:cNvSpPr txBox="1">
                <a:spLocks noRot="1" noChangeAspect="1" noMove="1" noResize="1" noEditPoints="1" noAdjustHandles="1" noChangeArrowheads="1" noChangeShapeType="1" noTextEdit="1"/>
              </p:cNvSpPr>
              <p:nvPr/>
            </p:nvSpPr>
            <p:spPr>
              <a:xfrm>
                <a:off x="216972" y="1977812"/>
                <a:ext cx="11926901" cy="4743830"/>
              </a:xfrm>
              <a:prstGeom prst="rect">
                <a:avLst/>
              </a:prstGeom>
              <a:blipFill>
                <a:blip r:embed="rId8"/>
                <a:stretch>
                  <a:fillRect l="-957" t="-2133" r="-745"/>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789025" y="3219625"/>
                <a:ext cx="6559103" cy="6338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rgbClr val="C00000"/>
                          </a:solidFill>
                          <a:latin typeface="Cambria Math" charset="0"/>
                          <a:ea typeface="Cambria Math" charset="0"/>
                          <a:cs typeface="Cambria Math" charset="0"/>
                        </a:rPr>
                        <m:t>ℒ</m:t>
                      </m:r>
                      <m:d>
                        <m:dPr>
                          <m:ctrlPr>
                            <a:rPr lang="is-IS" sz="2200" b="0" i="1" smtClean="0">
                              <a:solidFill>
                                <a:srgbClr val="C00000"/>
                              </a:solidFill>
                              <a:latin typeface="Cambria Math" panose="02040503050406030204" pitchFamily="18" charset="0"/>
                              <a:ea typeface="Cambria Math" charset="0"/>
                              <a:cs typeface="Cambria Math" charset="0"/>
                            </a:rPr>
                          </m:ctrlPr>
                        </m:dPr>
                        <m:e>
                          <m:r>
                            <a:rPr lang="en-US" sz="2200" b="0" i="1" smtClean="0">
                              <a:solidFill>
                                <a:srgbClr val="C00000"/>
                              </a:solidFill>
                              <a:latin typeface="Cambria Math" charset="0"/>
                              <a:ea typeface="Cambria Math" charset="0"/>
                              <a:cs typeface="Cambria Math" charset="0"/>
                            </a:rPr>
                            <m:t>𝜂</m:t>
                          </m:r>
                        </m:e>
                      </m:d>
                      <m:r>
                        <a:rPr lang="en-US" sz="2200" b="0" i="1" smtClean="0">
                          <a:solidFill>
                            <a:srgbClr val="C00000"/>
                          </a:solidFill>
                          <a:latin typeface="Cambria Math" charset="0"/>
                          <a:ea typeface="Cambria Math" charset="0"/>
                          <a:cs typeface="Cambria Math" charset="0"/>
                        </a:rPr>
                        <m:t>=</m:t>
                      </m:r>
                      <m:f>
                        <m:fPr>
                          <m:ctrlPr>
                            <a:rPr lang="bg-BG" sz="2200" b="0" i="1" smtClean="0">
                              <a:solidFill>
                                <a:srgbClr val="C00000"/>
                              </a:solidFill>
                              <a:latin typeface="Cambria Math" panose="02040503050406030204" pitchFamily="18" charset="0"/>
                              <a:ea typeface="Cambria Math" charset="0"/>
                              <a:cs typeface="Cambria Math" charset="0"/>
                            </a:rPr>
                          </m:ctrlPr>
                        </m:fPr>
                        <m:num>
                          <m:r>
                            <a:rPr lang="en-US" sz="2200" b="0" i="1" smtClean="0">
                              <a:solidFill>
                                <a:srgbClr val="C00000"/>
                              </a:solidFill>
                              <a:latin typeface="Cambria Math" charset="0"/>
                              <a:ea typeface="Cambria Math" charset="0"/>
                              <a:cs typeface="Cambria Math" charset="0"/>
                            </a:rPr>
                            <m:t>1</m:t>
                          </m:r>
                        </m:num>
                        <m:den>
                          <m:r>
                            <a:rPr lang="en-US" sz="2200" b="0" i="1" smtClean="0">
                              <a:solidFill>
                                <a:srgbClr val="C00000"/>
                              </a:solidFill>
                              <a:latin typeface="Cambria Math" charset="0"/>
                              <a:ea typeface="Cambria Math" charset="0"/>
                              <a:cs typeface="Cambria Math" charset="0"/>
                            </a:rPr>
                            <m:t>2</m:t>
                          </m:r>
                        </m:den>
                      </m:f>
                      <m:d>
                        <m:dPr>
                          <m:ctrlPr>
                            <a:rPr lang="is-IS" sz="2200" b="0" i="1" smtClean="0">
                              <a:solidFill>
                                <a:srgbClr val="C00000"/>
                              </a:solidFill>
                              <a:latin typeface="Cambria Math" panose="02040503050406030204" pitchFamily="18" charset="0"/>
                              <a:ea typeface="Cambria Math" charset="0"/>
                              <a:cs typeface="Cambria Math" charset="0"/>
                            </a:rPr>
                          </m:ctrlPr>
                        </m:dPr>
                        <m:e>
                          <m:sSub>
                            <m:sSubPr>
                              <m:ctrlPr>
                                <a:rPr lang="en-US" sz="2200" b="0" i="1" smtClean="0">
                                  <a:solidFill>
                                    <a:srgbClr val="C00000"/>
                                  </a:solidFill>
                                  <a:latin typeface="Cambria Math" panose="02040503050406030204" pitchFamily="18" charset="0"/>
                                  <a:ea typeface="Cambria Math" charset="0"/>
                                  <a:cs typeface="Cambria Math" charset="0"/>
                                </a:rPr>
                              </m:ctrlPr>
                            </m:sSubPr>
                            <m:e>
                              <m:r>
                                <a:rPr lang="en-US" sz="2200" b="0" i="1" smtClean="0">
                                  <a:solidFill>
                                    <a:srgbClr val="C00000"/>
                                  </a:solidFill>
                                  <a:latin typeface="Cambria Math" charset="0"/>
                                  <a:ea typeface="Cambria Math" charset="0"/>
                                  <a:cs typeface="Cambria Math" charset="0"/>
                                </a:rPr>
                                <m:t>𝜕</m:t>
                              </m:r>
                            </m:e>
                            <m:sub>
                              <m:r>
                                <a:rPr lang="en-US" sz="2200" b="0" i="1" smtClean="0">
                                  <a:solidFill>
                                    <a:srgbClr val="C00000"/>
                                  </a:solidFill>
                                  <a:latin typeface="Cambria Math" charset="0"/>
                                  <a:ea typeface="Cambria Math" charset="0"/>
                                  <a:cs typeface="Cambria Math" charset="0"/>
                                </a:rPr>
                                <m:t>𝜇</m:t>
                              </m:r>
                            </m:sub>
                          </m:sSub>
                          <m:r>
                            <a:rPr lang="en-US" sz="2200" b="0" i="1" smtClean="0">
                              <a:solidFill>
                                <a:srgbClr val="C00000"/>
                              </a:solidFill>
                              <a:latin typeface="Cambria Math" charset="0"/>
                              <a:ea typeface="Cambria Math" charset="0"/>
                              <a:cs typeface="Cambria Math" charset="0"/>
                            </a:rPr>
                            <m:t>𝜂</m:t>
                          </m:r>
                        </m:e>
                      </m:d>
                      <m:d>
                        <m:dPr>
                          <m:ctrlPr>
                            <a:rPr lang="is-IS" sz="2200" b="0" i="1" smtClean="0">
                              <a:solidFill>
                                <a:srgbClr val="C00000"/>
                              </a:solidFill>
                              <a:latin typeface="Cambria Math" panose="02040503050406030204" pitchFamily="18" charset="0"/>
                              <a:ea typeface="Cambria Math" charset="0"/>
                              <a:cs typeface="Cambria Math" charset="0"/>
                            </a:rPr>
                          </m:ctrlPr>
                        </m:dPr>
                        <m:e>
                          <m:sSup>
                            <m:sSupPr>
                              <m:ctrlPr>
                                <a:rPr lang="en-US" sz="2200" b="0" i="1" smtClean="0">
                                  <a:solidFill>
                                    <a:srgbClr val="C00000"/>
                                  </a:solidFill>
                                  <a:latin typeface="Cambria Math" panose="02040503050406030204" pitchFamily="18" charset="0"/>
                                  <a:ea typeface="Cambria Math" charset="0"/>
                                  <a:cs typeface="Cambria Math" charset="0"/>
                                </a:rPr>
                              </m:ctrlPr>
                            </m:sSupPr>
                            <m:e>
                              <m:r>
                                <a:rPr lang="en-US" sz="2200" b="0" i="1" smtClean="0">
                                  <a:solidFill>
                                    <a:srgbClr val="C00000"/>
                                  </a:solidFill>
                                  <a:latin typeface="Cambria Math" charset="0"/>
                                  <a:ea typeface="Cambria Math" charset="0"/>
                                  <a:cs typeface="Cambria Math" charset="0"/>
                                </a:rPr>
                                <m:t>𝜕</m:t>
                              </m:r>
                            </m:e>
                            <m:sup>
                              <m:r>
                                <a:rPr lang="en-US" sz="2200" b="0" i="1" smtClean="0">
                                  <a:solidFill>
                                    <a:srgbClr val="C00000"/>
                                  </a:solidFill>
                                  <a:latin typeface="Cambria Math" charset="0"/>
                                  <a:ea typeface="Cambria Math" charset="0"/>
                                  <a:cs typeface="Cambria Math" charset="0"/>
                                </a:rPr>
                                <m:t>𝜇</m:t>
                              </m:r>
                            </m:sup>
                          </m:sSup>
                          <m:r>
                            <a:rPr lang="en-US" sz="2200" b="0" i="1" smtClean="0">
                              <a:solidFill>
                                <a:srgbClr val="C00000"/>
                              </a:solidFill>
                              <a:latin typeface="Cambria Math" charset="0"/>
                              <a:ea typeface="Cambria Math" charset="0"/>
                              <a:cs typeface="Cambria Math" charset="0"/>
                            </a:rPr>
                            <m:t>𝜂</m:t>
                          </m:r>
                        </m:e>
                      </m:d>
                      <m:r>
                        <a:rPr lang="en-US" sz="2200" b="0" i="1" smtClean="0">
                          <a:solidFill>
                            <a:srgbClr val="C00000"/>
                          </a:solidFill>
                          <a:latin typeface="Cambria Math" charset="0"/>
                          <a:ea typeface="Cambria Math" charset="0"/>
                          <a:cs typeface="Cambria Math" charset="0"/>
                        </a:rPr>
                        <m:t>−</m:t>
                      </m:r>
                      <m:r>
                        <a:rPr lang="en-US" sz="2200" b="0" i="1" smtClean="0">
                          <a:solidFill>
                            <a:srgbClr val="C00000"/>
                          </a:solidFill>
                          <a:latin typeface="Cambria Math" charset="0"/>
                          <a:ea typeface="Cambria Math" charset="0"/>
                          <a:cs typeface="Cambria Math" charset="0"/>
                        </a:rPr>
                        <m:t>𝜆</m:t>
                      </m:r>
                      <m:sSup>
                        <m:sSupPr>
                          <m:ctrlPr>
                            <a:rPr lang="en-US" sz="2200" b="0" i="1" smtClean="0">
                              <a:solidFill>
                                <a:srgbClr val="C00000"/>
                              </a:solidFill>
                              <a:latin typeface="Cambria Math" panose="02040503050406030204" pitchFamily="18" charset="0"/>
                              <a:ea typeface="Cambria Math" charset="0"/>
                              <a:cs typeface="Cambria Math" charset="0"/>
                            </a:rPr>
                          </m:ctrlPr>
                        </m:sSupPr>
                        <m:e>
                          <m:r>
                            <a:rPr lang="en-US" sz="2200" b="0" i="1" smtClean="0">
                              <a:solidFill>
                                <a:srgbClr val="C00000"/>
                              </a:solidFill>
                              <a:latin typeface="Cambria Math" charset="0"/>
                              <a:ea typeface="Cambria Math" charset="0"/>
                              <a:cs typeface="Cambria Math" charset="0"/>
                            </a:rPr>
                            <m:t>𝑣</m:t>
                          </m:r>
                        </m:e>
                        <m:sup>
                          <m:r>
                            <a:rPr lang="en-US" sz="2200" b="0" i="1" smtClean="0">
                              <a:solidFill>
                                <a:srgbClr val="C00000"/>
                              </a:solidFill>
                              <a:latin typeface="Cambria Math" charset="0"/>
                              <a:ea typeface="Cambria Math" charset="0"/>
                              <a:cs typeface="Cambria Math" charset="0"/>
                            </a:rPr>
                            <m:t>2</m:t>
                          </m:r>
                        </m:sup>
                      </m:sSup>
                      <m:sSup>
                        <m:sSupPr>
                          <m:ctrlPr>
                            <a:rPr lang="en-US" sz="2200" b="0" i="1" smtClean="0">
                              <a:solidFill>
                                <a:srgbClr val="C00000"/>
                              </a:solidFill>
                              <a:latin typeface="Cambria Math" panose="02040503050406030204" pitchFamily="18" charset="0"/>
                              <a:ea typeface="Cambria Math" charset="0"/>
                              <a:cs typeface="Cambria Math" charset="0"/>
                            </a:rPr>
                          </m:ctrlPr>
                        </m:sSupPr>
                        <m:e>
                          <m:r>
                            <a:rPr lang="en-US" sz="2200" b="0" i="1" smtClean="0">
                              <a:solidFill>
                                <a:srgbClr val="C00000"/>
                              </a:solidFill>
                              <a:latin typeface="Cambria Math" charset="0"/>
                              <a:ea typeface="Cambria Math" charset="0"/>
                              <a:cs typeface="Cambria Math" charset="0"/>
                            </a:rPr>
                            <m:t>𝜂</m:t>
                          </m:r>
                        </m:e>
                        <m:sup>
                          <m:r>
                            <a:rPr lang="en-US" sz="2200" b="0" i="1" smtClean="0">
                              <a:solidFill>
                                <a:srgbClr val="C00000"/>
                              </a:solidFill>
                              <a:latin typeface="Cambria Math" charset="0"/>
                              <a:ea typeface="Cambria Math" charset="0"/>
                              <a:cs typeface="Cambria Math" charset="0"/>
                            </a:rPr>
                            <m:t>2</m:t>
                          </m:r>
                        </m:sup>
                      </m:sSup>
                      <m:r>
                        <a:rPr lang="en-US" sz="2200" b="0" i="1" smtClean="0">
                          <a:solidFill>
                            <a:srgbClr val="C00000"/>
                          </a:solidFill>
                          <a:latin typeface="Cambria Math" charset="0"/>
                          <a:ea typeface="Cambria Math" charset="0"/>
                          <a:cs typeface="Cambria Math" charset="0"/>
                        </a:rPr>
                        <m:t>−</m:t>
                      </m:r>
                      <m:r>
                        <a:rPr lang="en-US" sz="2200" b="0" i="1" smtClean="0">
                          <a:solidFill>
                            <a:srgbClr val="C00000"/>
                          </a:solidFill>
                          <a:latin typeface="Cambria Math" charset="0"/>
                          <a:ea typeface="Cambria Math" charset="0"/>
                          <a:cs typeface="Cambria Math" charset="0"/>
                        </a:rPr>
                        <m:t>𝜆</m:t>
                      </m:r>
                      <m:r>
                        <a:rPr lang="en-US" sz="2200" b="0" i="1" smtClean="0">
                          <a:solidFill>
                            <a:srgbClr val="C00000"/>
                          </a:solidFill>
                          <a:latin typeface="Cambria Math" charset="0"/>
                          <a:ea typeface="Cambria Math" charset="0"/>
                          <a:cs typeface="Cambria Math" charset="0"/>
                        </a:rPr>
                        <m:t>𝑣</m:t>
                      </m:r>
                      <m:sSup>
                        <m:sSupPr>
                          <m:ctrlPr>
                            <a:rPr lang="en-US" sz="2200" b="0" i="1" smtClean="0">
                              <a:solidFill>
                                <a:srgbClr val="C00000"/>
                              </a:solidFill>
                              <a:latin typeface="Cambria Math" panose="02040503050406030204" pitchFamily="18" charset="0"/>
                              <a:ea typeface="Cambria Math" charset="0"/>
                              <a:cs typeface="Cambria Math" charset="0"/>
                            </a:rPr>
                          </m:ctrlPr>
                        </m:sSupPr>
                        <m:e>
                          <m:r>
                            <a:rPr lang="en-US" sz="2200" b="0" i="1" smtClean="0">
                              <a:solidFill>
                                <a:srgbClr val="C00000"/>
                              </a:solidFill>
                              <a:latin typeface="Cambria Math" charset="0"/>
                              <a:ea typeface="Cambria Math" charset="0"/>
                              <a:cs typeface="Cambria Math" charset="0"/>
                            </a:rPr>
                            <m:t>𝜂</m:t>
                          </m:r>
                        </m:e>
                        <m:sup>
                          <m:r>
                            <a:rPr lang="en-US" sz="2200" b="0" i="1" smtClean="0">
                              <a:solidFill>
                                <a:srgbClr val="C00000"/>
                              </a:solidFill>
                              <a:latin typeface="Cambria Math" charset="0"/>
                              <a:ea typeface="Cambria Math" charset="0"/>
                              <a:cs typeface="Cambria Math" charset="0"/>
                            </a:rPr>
                            <m:t>3</m:t>
                          </m:r>
                        </m:sup>
                      </m:sSup>
                      <m:r>
                        <a:rPr lang="en-US" sz="2200" b="0" i="1" smtClean="0">
                          <a:solidFill>
                            <a:srgbClr val="C00000"/>
                          </a:solidFill>
                          <a:latin typeface="Cambria Math" charset="0"/>
                          <a:ea typeface="Cambria Math" charset="0"/>
                          <a:cs typeface="Cambria Math" charset="0"/>
                        </a:rPr>
                        <m:t>−</m:t>
                      </m:r>
                      <m:f>
                        <m:fPr>
                          <m:ctrlPr>
                            <a:rPr lang="bg-BG" sz="2200" b="0" i="1" smtClean="0">
                              <a:solidFill>
                                <a:srgbClr val="C00000"/>
                              </a:solidFill>
                              <a:latin typeface="Cambria Math" panose="02040503050406030204" pitchFamily="18" charset="0"/>
                              <a:ea typeface="Cambria Math" charset="0"/>
                              <a:cs typeface="Cambria Math" charset="0"/>
                            </a:rPr>
                          </m:ctrlPr>
                        </m:fPr>
                        <m:num>
                          <m:r>
                            <a:rPr lang="en-US" sz="2200" b="0" i="1" smtClean="0">
                              <a:solidFill>
                                <a:srgbClr val="C00000"/>
                              </a:solidFill>
                              <a:latin typeface="Cambria Math" charset="0"/>
                              <a:ea typeface="Cambria Math" charset="0"/>
                              <a:cs typeface="Cambria Math" charset="0"/>
                            </a:rPr>
                            <m:t>1</m:t>
                          </m:r>
                        </m:num>
                        <m:den>
                          <m:r>
                            <a:rPr lang="en-US" sz="2200" b="0" i="1" smtClean="0">
                              <a:solidFill>
                                <a:srgbClr val="C00000"/>
                              </a:solidFill>
                              <a:latin typeface="Cambria Math" charset="0"/>
                              <a:ea typeface="Cambria Math" charset="0"/>
                              <a:cs typeface="Cambria Math" charset="0"/>
                            </a:rPr>
                            <m:t>4</m:t>
                          </m:r>
                        </m:den>
                      </m:f>
                      <m:r>
                        <a:rPr lang="en-US" sz="2200" b="0" i="1" smtClean="0">
                          <a:solidFill>
                            <a:srgbClr val="C00000"/>
                          </a:solidFill>
                          <a:latin typeface="Cambria Math" charset="0"/>
                          <a:ea typeface="Cambria Math" charset="0"/>
                          <a:cs typeface="Cambria Math" charset="0"/>
                        </a:rPr>
                        <m:t>𝜆</m:t>
                      </m:r>
                      <m:sSup>
                        <m:sSupPr>
                          <m:ctrlPr>
                            <a:rPr lang="en-US" sz="2200" b="0" i="1" smtClean="0">
                              <a:solidFill>
                                <a:srgbClr val="C00000"/>
                              </a:solidFill>
                              <a:latin typeface="Cambria Math" panose="02040503050406030204" pitchFamily="18" charset="0"/>
                              <a:ea typeface="Cambria Math" charset="0"/>
                              <a:cs typeface="Cambria Math" charset="0"/>
                            </a:rPr>
                          </m:ctrlPr>
                        </m:sSupPr>
                        <m:e>
                          <m:r>
                            <a:rPr lang="en-US" sz="2200" b="0" i="1" smtClean="0">
                              <a:solidFill>
                                <a:srgbClr val="C00000"/>
                              </a:solidFill>
                              <a:latin typeface="Cambria Math" charset="0"/>
                              <a:ea typeface="Cambria Math" charset="0"/>
                              <a:cs typeface="Cambria Math" charset="0"/>
                            </a:rPr>
                            <m:t>𝜂</m:t>
                          </m:r>
                        </m:e>
                        <m:sup>
                          <m:r>
                            <a:rPr lang="en-US" sz="2200" b="0" i="1" smtClean="0">
                              <a:solidFill>
                                <a:srgbClr val="C00000"/>
                              </a:solidFill>
                              <a:latin typeface="Cambria Math" charset="0"/>
                              <a:ea typeface="Cambria Math" charset="0"/>
                              <a:cs typeface="Cambria Math" charset="0"/>
                            </a:rPr>
                            <m:t>4</m:t>
                          </m:r>
                        </m:sup>
                      </m:sSup>
                      <m:r>
                        <a:rPr lang="en-US" sz="2200" b="0" i="1" smtClean="0">
                          <a:solidFill>
                            <a:srgbClr val="C00000"/>
                          </a:solidFill>
                          <a:latin typeface="Cambria Math" charset="0"/>
                          <a:ea typeface="Cambria Math" charset="0"/>
                          <a:cs typeface="Cambria Math" charset="0"/>
                        </a:rPr>
                        <m:t>−</m:t>
                      </m:r>
                      <m:f>
                        <m:fPr>
                          <m:ctrlPr>
                            <a:rPr lang="bg-BG" sz="2200" b="0" i="1" smtClean="0">
                              <a:solidFill>
                                <a:srgbClr val="C00000"/>
                              </a:solidFill>
                              <a:latin typeface="Cambria Math" panose="02040503050406030204" pitchFamily="18" charset="0"/>
                              <a:ea typeface="Cambria Math" charset="0"/>
                              <a:cs typeface="Cambria Math" charset="0"/>
                            </a:rPr>
                          </m:ctrlPr>
                        </m:fPr>
                        <m:num>
                          <m:r>
                            <a:rPr lang="en-US" sz="2200" b="0" i="1" smtClean="0">
                              <a:solidFill>
                                <a:srgbClr val="C00000"/>
                              </a:solidFill>
                              <a:latin typeface="Cambria Math" charset="0"/>
                              <a:ea typeface="Cambria Math" charset="0"/>
                              <a:cs typeface="Cambria Math" charset="0"/>
                            </a:rPr>
                            <m:t>1</m:t>
                          </m:r>
                        </m:num>
                        <m:den>
                          <m:r>
                            <a:rPr lang="en-US" sz="2200" b="0" i="1" smtClean="0">
                              <a:solidFill>
                                <a:srgbClr val="C00000"/>
                              </a:solidFill>
                              <a:latin typeface="Cambria Math" charset="0"/>
                              <a:ea typeface="Cambria Math" charset="0"/>
                              <a:cs typeface="Cambria Math" charset="0"/>
                            </a:rPr>
                            <m:t>4</m:t>
                          </m:r>
                        </m:den>
                      </m:f>
                      <m:r>
                        <a:rPr lang="en-US" sz="2200" b="0" i="1" smtClean="0">
                          <a:solidFill>
                            <a:srgbClr val="C00000"/>
                          </a:solidFill>
                          <a:latin typeface="Cambria Math" charset="0"/>
                          <a:ea typeface="Cambria Math" charset="0"/>
                          <a:cs typeface="Cambria Math" charset="0"/>
                        </a:rPr>
                        <m:t>𝜆</m:t>
                      </m:r>
                      <m:sSup>
                        <m:sSupPr>
                          <m:ctrlPr>
                            <a:rPr lang="en-US" sz="2200" b="0" i="1" smtClean="0">
                              <a:solidFill>
                                <a:srgbClr val="C00000"/>
                              </a:solidFill>
                              <a:latin typeface="Cambria Math" panose="02040503050406030204" pitchFamily="18" charset="0"/>
                              <a:ea typeface="Cambria Math" charset="0"/>
                              <a:cs typeface="Cambria Math" charset="0"/>
                            </a:rPr>
                          </m:ctrlPr>
                        </m:sSupPr>
                        <m:e>
                          <m:r>
                            <a:rPr lang="en-US" sz="2200" b="0" i="1" smtClean="0">
                              <a:solidFill>
                                <a:srgbClr val="C00000"/>
                              </a:solidFill>
                              <a:latin typeface="Cambria Math" charset="0"/>
                              <a:ea typeface="Cambria Math" charset="0"/>
                              <a:cs typeface="Cambria Math" charset="0"/>
                            </a:rPr>
                            <m:t>𝑣</m:t>
                          </m:r>
                        </m:e>
                        <m:sup>
                          <m:r>
                            <a:rPr lang="en-US" sz="2200" b="0" i="1" smtClean="0">
                              <a:solidFill>
                                <a:srgbClr val="C00000"/>
                              </a:solidFill>
                              <a:latin typeface="Cambria Math" charset="0"/>
                              <a:ea typeface="Cambria Math" charset="0"/>
                              <a:cs typeface="Cambria Math" charset="0"/>
                            </a:rPr>
                            <m:t>4</m:t>
                          </m:r>
                        </m:sup>
                      </m:sSup>
                    </m:oMath>
                  </m:oMathPara>
                </a14:m>
                <a:endParaRPr lang="en-US" sz="2200" b="0" i="0" dirty="0">
                  <a:solidFill>
                    <a:srgbClr val="C00000"/>
                  </a:solidFill>
                  <a:latin typeface="+mj-lt"/>
                  <a:ea typeface="Cambria Math" charset="0"/>
                  <a:cs typeface="Cambria Math"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789025" y="3219625"/>
                <a:ext cx="6559103" cy="633828"/>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2084" y="4666057"/>
                <a:ext cx="4415696" cy="6338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i="1" smtClean="0">
                          <a:solidFill>
                            <a:srgbClr val="C00000"/>
                          </a:solidFill>
                          <a:latin typeface="Cambria Math" charset="0"/>
                          <a:ea typeface="Cambria Math" charset="0"/>
                          <a:cs typeface="Cambria Math" charset="0"/>
                        </a:rPr>
                        <m:t> </m:t>
                      </m:r>
                      <m:r>
                        <a:rPr lang="en-US" sz="2200" b="0" i="1" smtClean="0">
                          <a:solidFill>
                            <a:srgbClr val="C00000"/>
                          </a:solidFill>
                          <a:latin typeface="Cambria Math" charset="0"/>
                          <a:ea typeface="Cambria Math" charset="0"/>
                          <a:cs typeface="Cambria Math" charset="0"/>
                        </a:rPr>
                        <m:t>           </m:t>
                      </m:r>
                      <m:r>
                        <a:rPr lang="en-US" sz="2200" i="1">
                          <a:solidFill>
                            <a:srgbClr val="C00000"/>
                          </a:solidFill>
                          <a:latin typeface="Cambria Math" charset="0"/>
                          <a:ea typeface="Cambria Math" charset="0"/>
                          <a:cs typeface="Cambria Math" charset="0"/>
                        </a:rPr>
                        <m:t>ℒ</m:t>
                      </m:r>
                      <m:d>
                        <m:dPr>
                          <m:ctrlPr>
                            <a:rPr lang="is-IS" sz="2200" i="1">
                              <a:solidFill>
                                <a:srgbClr val="C00000"/>
                              </a:solidFill>
                              <a:latin typeface="Cambria Math" panose="02040503050406030204" pitchFamily="18" charset="0"/>
                              <a:ea typeface="Cambria Math" charset="0"/>
                              <a:cs typeface="Cambria Math" charset="0"/>
                            </a:rPr>
                          </m:ctrlPr>
                        </m:dPr>
                        <m:e>
                          <m:r>
                            <a:rPr lang="en-US" sz="2200" i="1">
                              <a:solidFill>
                                <a:srgbClr val="C00000"/>
                              </a:solidFill>
                              <a:latin typeface="Cambria Math" charset="0"/>
                              <a:ea typeface="Cambria Math" charset="0"/>
                              <a:cs typeface="Cambria Math" charset="0"/>
                            </a:rPr>
                            <m:t>𝜂</m:t>
                          </m:r>
                        </m:e>
                      </m:d>
                      <m:r>
                        <a:rPr lang="en-US" sz="2200" i="1">
                          <a:solidFill>
                            <a:srgbClr val="C00000"/>
                          </a:solidFill>
                          <a:latin typeface="Cambria Math" charset="0"/>
                          <a:ea typeface="Cambria Math" charset="0"/>
                          <a:cs typeface="Cambria Math" charset="0"/>
                        </a:rPr>
                        <m:t>=</m:t>
                      </m:r>
                      <m:f>
                        <m:fPr>
                          <m:ctrlPr>
                            <a:rPr lang="bg-BG" sz="2200" b="0" i="1" smtClean="0">
                              <a:solidFill>
                                <a:srgbClr val="C00000"/>
                              </a:solidFill>
                              <a:latin typeface="Cambria Math" panose="02040503050406030204" pitchFamily="18" charset="0"/>
                              <a:ea typeface="Cambria Math" charset="0"/>
                              <a:cs typeface="Cambria Math" charset="0"/>
                            </a:rPr>
                          </m:ctrlPr>
                        </m:fPr>
                        <m:num>
                          <m:r>
                            <a:rPr lang="en-US" sz="2200" b="0" i="1" smtClean="0">
                              <a:solidFill>
                                <a:srgbClr val="C00000"/>
                              </a:solidFill>
                              <a:latin typeface="Cambria Math" charset="0"/>
                              <a:ea typeface="Cambria Math" charset="0"/>
                              <a:cs typeface="Cambria Math" charset="0"/>
                            </a:rPr>
                            <m:t>1</m:t>
                          </m:r>
                        </m:num>
                        <m:den>
                          <m:r>
                            <a:rPr lang="en-US" sz="2200" b="0" i="1" smtClean="0">
                              <a:solidFill>
                                <a:srgbClr val="C00000"/>
                              </a:solidFill>
                              <a:latin typeface="Cambria Math" charset="0"/>
                              <a:ea typeface="Cambria Math" charset="0"/>
                              <a:cs typeface="Cambria Math" charset="0"/>
                            </a:rPr>
                            <m:t>2</m:t>
                          </m:r>
                        </m:den>
                      </m:f>
                      <m:d>
                        <m:dPr>
                          <m:ctrlPr>
                            <a:rPr lang="is-IS" sz="2200" b="0" i="1" smtClean="0">
                              <a:solidFill>
                                <a:srgbClr val="C00000"/>
                              </a:solidFill>
                              <a:latin typeface="Cambria Math" panose="02040503050406030204" pitchFamily="18" charset="0"/>
                              <a:ea typeface="Cambria Math" charset="0"/>
                              <a:cs typeface="Cambria Math" charset="0"/>
                            </a:rPr>
                          </m:ctrlPr>
                        </m:dPr>
                        <m:e>
                          <m:sSub>
                            <m:sSubPr>
                              <m:ctrlPr>
                                <a:rPr lang="en-US" sz="2200" b="0" i="1" smtClean="0">
                                  <a:solidFill>
                                    <a:srgbClr val="C00000"/>
                                  </a:solidFill>
                                  <a:latin typeface="Cambria Math" panose="02040503050406030204" pitchFamily="18" charset="0"/>
                                  <a:ea typeface="Cambria Math" charset="0"/>
                                  <a:cs typeface="Cambria Math" charset="0"/>
                                </a:rPr>
                              </m:ctrlPr>
                            </m:sSubPr>
                            <m:e>
                              <m:r>
                                <a:rPr lang="en-US" sz="2200" b="0" i="1" smtClean="0">
                                  <a:solidFill>
                                    <a:srgbClr val="C00000"/>
                                  </a:solidFill>
                                  <a:latin typeface="Cambria Math" charset="0"/>
                                  <a:ea typeface="Cambria Math" charset="0"/>
                                  <a:cs typeface="Cambria Math" charset="0"/>
                                </a:rPr>
                                <m:t>𝜕</m:t>
                              </m:r>
                            </m:e>
                            <m:sub>
                              <m:r>
                                <a:rPr lang="en-US" sz="2200" b="0" i="1" smtClean="0">
                                  <a:solidFill>
                                    <a:srgbClr val="C00000"/>
                                  </a:solidFill>
                                  <a:latin typeface="Cambria Math" charset="0"/>
                                  <a:ea typeface="Cambria Math" charset="0"/>
                                  <a:cs typeface="Cambria Math" charset="0"/>
                                </a:rPr>
                                <m:t>𝜇</m:t>
                              </m:r>
                            </m:sub>
                          </m:sSub>
                          <m:r>
                            <a:rPr lang="en-US" sz="2200" b="0" i="1" smtClean="0">
                              <a:solidFill>
                                <a:srgbClr val="C00000"/>
                              </a:solidFill>
                              <a:latin typeface="Cambria Math" charset="0"/>
                              <a:ea typeface="Cambria Math" charset="0"/>
                              <a:cs typeface="Cambria Math" charset="0"/>
                            </a:rPr>
                            <m:t>𝜂</m:t>
                          </m:r>
                        </m:e>
                      </m:d>
                      <m:d>
                        <m:dPr>
                          <m:ctrlPr>
                            <a:rPr lang="is-IS" sz="2200" b="0" i="1" smtClean="0">
                              <a:solidFill>
                                <a:srgbClr val="C00000"/>
                              </a:solidFill>
                              <a:latin typeface="Cambria Math" panose="02040503050406030204" pitchFamily="18" charset="0"/>
                              <a:ea typeface="Cambria Math" charset="0"/>
                              <a:cs typeface="Cambria Math" charset="0"/>
                            </a:rPr>
                          </m:ctrlPr>
                        </m:dPr>
                        <m:e>
                          <m:sSup>
                            <m:sSupPr>
                              <m:ctrlPr>
                                <a:rPr lang="en-US" sz="2200" b="0" i="1" smtClean="0">
                                  <a:solidFill>
                                    <a:srgbClr val="C00000"/>
                                  </a:solidFill>
                                  <a:latin typeface="Cambria Math" panose="02040503050406030204" pitchFamily="18" charset="0"/>
                                  <a:ea typeface="Cambria Math" charset="0"/>
                                  <a:cs typeface="Cambria Math" charset="0"/>
                                </a:rPr>
                              </m:ctrlPr>
                            </m:sSupPr>
                            <m:e>
                              <m:r>
                                <a:rPr lang="en-US" sz="2200" b="0" i="1" smtClean="0">
                                  <a:solidFill>
                                    <a:srgbClr val="C00000"/>
                                  </a:solidFill>
                                  <a:latin typeface="Cambria Math" charset="0"/>
                                  <a:ea typeface="Cambria Math" charset="0"/>
                                  <a:cs typeface="Cambria Math" charset="0"/>
                                </a:rPr>
                                <m:t>𝜕</m:t>
                              </m:r>
                            </m:e>
                            <m:sup>
                              <m:r>
                                <a:rPr lang="en-US" sz="2200" b="0" i="1" smtClean="0">
                                  <a:solidFill>
                                    <a:srgbClr val="C00000"/>
                                  </a:solidFill>
                                  <a:latin typeface="Cambria Math" charset="0"/>
                                  <a:ea typeface="Cambria Math" charset="0"/>
                                  <a:cs typeface="Cambria Math" charset="0"/>
                                </a:rPr>
                                <m:t>𝜇</m:t>
                              </m:r>
                            </m:sup>
                          </m:sSup>
                          <m:r>
                            <a:rPr lang="en-US" sz="2200" b="0" i="1" smtClean="0">
                              <a:solidFill>
                                <a:srgbClr val="C00000"/>
                              </a:solidFill>
                              <a:latin typeface="Cambria Math" charset="0"/>
                              <a:ea typeface="Cambria Math" charset="0"/>
                              <a:cs typeface="Cambria Math" charset="0"/>
                            </a:rPr>
                            <m:t>𝜂</m:t>
                          </m:r>
                        </m:e>
                      </m:d>
                      <m:r>
                        <a:rPr lang="en-US" sz="2200" b="0" i="1" smtClean="0">
                          <a:solidFill>
                            <a:srgbClr val="C00000"/>
                          </a:solidFill>
                          <a:latin typeface="Cambria Math" charset="0"/>
                          <a:ea typeface="Cambria Math" charset="0"/>
                          <a:cs typeface="Cambria Math" charset="0"/>
                        </a:rPr>
                        <m:t>−</m:t>
                      </m:r>
                      <m:r>
                        <a:rPr lang="en-US" sz="2200" b="0" i="1" smtClean="0">
                          <a:solidFill>
                            <a:srgbClr val="C00000"/>
                          </a:solidFill>
                          <a:latin typeface="Cambria Math" charset="0"/>
                          <a:ea typeface="Cambria Math" charset="0"/>
                          <a:cs typeface="Cambria Math" charset="0"/>
                        </a:rPr>
                        <m:t>𝜆</m:t>
                      </m:r>
                      <m:sSup>
                        <m:sSupPr>
                          <m:ctrlPr>
                            <a:rPr lang="en-US" sz="2200" b="0" i="1" smtClean="0">
                              <a:solidFill>
                                <a:srgbClr val="C00000"/>
                              </a:solidFill>
                              <a:latin typeface="Cambria Math" panose="02040503050406030204" pitchFamily="18" charset="0"/>
                              <a:ea typeface="Cambria Math" charset="0"/>
                              <a:cs typeface="Cambria Math" charset="0"/>
                            </a:rPr>
                          </m:ctrlPr>
                        </m:sSupPr>
                        <m:e>
                          <m:r>
                            <a:rPr lang="en-US" sz="2200" b="0" i="1" smtClean="0">
                              <a:solidFill>
                                <a:srgbClr val="C00000"/>
                              </a:solidFill>
                              <a:latin typeface="Cambria Math" charset="0"/>
                              <a:ea typeface="Cambria Math" charset="0"/>
                              <a:cs typeface="Cambria Math" charset="0"/>
                            </a:rPr>
                            <m:t>𝑣</m:t>
                          </m:r>
                        </m:e>
                        <m:sup>
                          <m:r>
                            <a:rPr lang="en-US" sz="2200" b="0" i="1" smtClean="0">
                              <a:solidFill>
                                <a:srgbClr val="C00000"/>
                              </a:solidFill>
                              <a:latin typeface="Cambria Math" charset="0"/>
                              <a:ea typeface="Cambria Math" charset="0"/>
                              <a:cs typeface="Cambria Math" charset="0"/>
                            </a:rPr>
                            <m:t>2</m:t>
                          </m:r>
                        </m:sup>
                      </m:sSup>
                      <m:sSup>
                        <m:sSupPr>
                          <m:ctrlPr>
                            <a:rPr lang="en-US" sz="2200" b="0" i="1" smtClean="0">
                              <a:solidFill>
                                <a:srgbClr val="C00000"/>
                              </a:solidFill>
                              <a:latin typeface="Cambria Math" panose="02040503050406030204" pitchFamily="18" charset="0"/>
                              <a:ea typeface="Cambria Math" charset="0"/>
                              <a:cs typeface="Cambria Math" charset="0"/>
                            </a:rPr>
                          </m:ctrlPr>
                        </m:sSupPr>
                        <m:e>
                          <m:r>
                            <a:rPr lang="en-US" sz="2200" b="0" i="1" smtClean="0">
                              <a:solidFill>
                                <a:srgbClr val="C00000"/>
                              </a:solidFill>
                              <a:latin typeface="Cambria Math" charset="0"/>
                              <a:ea typeface="Cambria Math" charset="0"/>
                              <a:cs typeface="Cambria Math" charset="0"/>
                            </a:rPr>
                            <m:t>𝜂</m:t>
                          </m:r>
                        </m:e>
                        <m:sup>
                          <m:r>
                            <a:rPr lang="en-US" sz="2200" b="0" i="1" smtClean="0">
                              <a:solidFill>
                                <a:srgbClr val="C00000"/>
                              </a:solidFill>
                              <a:latin typeface="Cambria Math" charset="0"/>
                              <a:ea typeface="Cambria Math" charset="0"/>
                              <a:cs typeface="Cambria Math" charset="0"/>
                            </a:rPr>
                            <m:t>2</m:t>
                          </m:r>
                        </m:sup>
                      </m:sSup>
                    </m:oMath>
                  </m:oMathPara>
                </a14:m>
                <a:endParaRPr lang="en-US" sz="2200" b="0" i="0" dirty="0">
                  <a:solidFill>
                    <a:srgbClr val="C00000"/>
                  </a:solidFill>
                  <a:latin typeface="+mj-lt"/>
                  <a:ea typeface="Cambria Math" charset="0"/>
                  <a:cs typeface="Cambria Math"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2084" y="4666057"/>
                <a:ext cx="4415696" cy="633828"/>
              </a:xfrm>
              <a:prstGeom prst="rect">
                <a:avLst/>
              </a:prstGeom>
              <a:blipFill rotWithShape="0">
                <a:blip r:embed="rId10"/>
                <a:stretch>
                  <a:fillRect/>
                </a:stretch>
              </a:blipFill>
            </p:spPr>
            <p:txBody>
              <a:bodyPr/>
              <a:lstStyle/>
              <a:p>
                <a:r>
                  <a:rPr lang="en-US">
                    <a:noFill/>
                  </a:rPr>
                  <a:t> </a:t>
                </a:r>
              </a:p>
            </p:txBody>
          </p:sp>
        </mc:Fallback>
      </mc:AlternateContent>
      <p:sp>
        <p:nvSpPr>
          <p:cNvPr id="5" name="Rectangle 4"/>
          <p:cNvSpPr/>
          <p:nvPr/>
        </p:nvSpPr>
        <p:spPr>
          <a:xfrm>
            <a:off x="216971" y="2502569"/>
            <a:ext cx="8098977" cy="304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p:cNvSpPr txBox="1"/>
              <p:nvPr/>
            </p:nvSpPr>
            <p:spPr>
              <a:xfrm>
                <a:off x="917879" y="2878772"/>
                <a:ext cx="6811116" cy="2369880"/>
              </a:xfrm>
              <a:prstGeom prst="rect">
                <a:avLst/>
              </a:prstGeom>
              <a:noFill/>
              <a:ln w="19050">
                <a:solidFill>
                  <a:schemeClr val="accent1"/>
                </a:solidFill>
              </a:ln>
            </p:spPr>
            <p:txBody>
              <a:bodyPr wrap="square" rtlCol="0">
                <a:spAutoFit/>
              </a:bodyPr>
              <a:lstStyle/>
              <a:p>
                <a:r>
                  <a:rPr lang="en-US" sz="2800" u="sng" dirty="0">
                    <a:solidFill>
                      <a:schemeClr val="accent1"/>
                    </a:solidFill>
                  </a:rPr>
                  <a:t>Conclusion: </a:t>
                </a:r>
              </a:p>
              <a:p>
                <a:pPr marL="285750" indent="-285750">
                  <a:buFont typeface="Arial" charset="0"/>
                  <a:buChar char="•"/>
                </a:pPr>
                <a:r>
                  <a:rPr lang="en-US" sz="2400" dirty="0">
                    <a:solidFill>
                      <a:srgbClr val="7030A0"/>
                    </a:solidFill>
                  </a:rPr>
                  <a:t>The symmetry of the </a:t>
                </a:r>
                <a:r>
                  <a:rPr lang="en-US" sz="2400" dirty="0" err="1">
                    <a:solidFill>
                      <a:srgbClr val="7030A0"/>
                    </a:solidFill>
                  </a:rPr>
                  <a:t>Lagrangian</a:t>
                </a:r>
                <a:r>
                  <a:rPr lang="en-US" sz="2400" dirty="0">
                    <a:solidFill>
                      <a:srgbClr val="7030A0"/>
                    </a:solidFill>
                  </a:rPr>
                  <a:t> by adding a symmetric potential </a:t>
                </a:r>
                <a14:m>
                  <m:oMath xmlns:m="http://schemas.openxmlformats.org/officeDocument/2006/math">
                    <m:r>
                      <a:rPr lang="en-US" sz="2400" b="0" i="1" smtClean="0">
                        <a:solidFill>
                          <a:srgbClr val="C00000"/>
                        </a:solidFill>
                        <a:latin typeface="Cambria Math" charset="0"/>
                      </a:rPr>
                      <m:t>𝜙</m:t>
                    </m:r>
                  </m:oMath>
                </a14:m>
                <a:r>
                  <a:rPr lang="en-US" sz="2400" dirty="0">
                    <a:solidFill>
                      <a:srgbClr val="7030A0"/>
                    </a:solidFill>
                  </a:rPr>
                  <a:t> </a:t>
                </a:r>
                <a:r>
                  <a:rPr lang="en-US" sz="2400" i="1" dirty="0">
                    <a:solidFill>
                      <a:srgbClr val="7030A0"/>
                    </a:solidFill>
                  </a:rPr>
                  <a:t>has </a:t>
                </a:r>
                <a:r>
                  <a:rPr lang="en-US" sz="2400" b="1" i="1" dirty="0">
                    <a:solidFill>
                      <a:srgbClr val="7030A0"/>
                    </a:solidFill>
                  </a:rPr>
                  <a:t>not</a:t>
                </a:r>
                <a:r>
                  <a:rPr lang="en-US" sz="2400" i="1" dirty="0">
                    <a:solidFill>
                      <a:srgbClr val="7030A0"/>
                    </a:solidFill>
                  </a:rPr>
                  <a:t> been destroyed</a:t>
                </a:r>
              </a:p>
              <a:p>
                <a:pPr marL="285750" indent="-285750">
                  <a:buFont typeface="Arial" charset="0"/>
                  <a:buChar char="•"/>
                </a:pPr>
                <a:r>
                  <a:rPr lang="en-US" sz="2400" dirty="0">
                    <a:solidFill>
                      <a:srgbClr val="7030A0"/>
                    </a:solidFill>
                  </a:rPr>
                  <a:t>The </a:t>
                </a:r>
                <a:r>
                  <a:rPr lang="en-US" sz="2400" i="1" dirty="0">
                    <a:solidFill>
                      <a:srgbClr val="7030A0"/>
                    </a:solidFill>
                  </a:rPr>
                  <a:t>vacuum is no longer </a:t>
                </a:r>
                <a:r>
                  <a:rPr lang="en-US" sz="2400" dirty="0">
                    <a:solidFill>
                      <a:srgbClr val="7030A0"/>
                    </a:solidFill>
                  </a:rPr>
                  <a:t>in a symmetric position</a:t>
                </a:r>
              </a:p>
              <a:p>
                <a:pPr marL="285750" indent="-285750">
                  <a:buFont typeface="Arial" charset="0"/>
                  <a:buChar char="•"/>
                </a:pPr>
                <a:endParaRPr lang="en-US" sz="2400" dirty="0">
                  <a:solidFill>
                    <a:srgbClr val="7030A0"/>
                  </a:solidFill>
                </a:endParaRPr>
              </a:p>
              <a:p>
                <a:r>
                  <a:rPr lang="en-US" sz="2400" dirty="0">
                    <a:solidFill>
                      <a:srgbClr val="7030A0"/>
                    </a:solidFill>
                    <a:sym typeface="Wingdings" pitchFamily="2" charset="2"/>
                  </a:rPr>
                  <a:t> </a:t>
                </a:r>
                <a:r>
                  <a:rPr lang="en-US" sz="2400" dirty="0">
                    <a:solidFill>
                      <a:srgbClr val="7030A0"/>
                    </a:solidFill>
                  </a:rPr>
                  <a:t>The physical case includes a </a:t>
                </a:r>
                <a:r>
                  <a:rPr lang="en-US" sz="2400" b="1" i="1" dirty="0">
                    <a:solidFill>
                      <a:srgbClr val="7030A0"/>
                    </a:solidFill>
                  </a:rPr>
                  <a:t>complex</a:t>
                </a:r>
                <a:r>
                  <a:rPr lang="en-US" sz="2400" dirty="0">
                    <a:solidFill>
                      <a:srgbClr val="7030A0"/>
                    </a:solidFill>
                  </a:rPr>
                  <a:t> field </a:t>
                </a:r>
                <a14:m>
                  <m:oMath xmlns:m="http://schemas.openxmlformats.org/officeDocument/2006/math">
                    <m:r>
                      <a:rPr lang="en-US" sz="2400" i="1">
                        <a:solidFill>
                          <a:srgbClr val="C00000"/>
                        </a:solidFill>
                        <a:latin typeface="Cambria Math" charset="0"/>
                      </a:rPr>
                      <m:t>𝜙</m:t>
                    </m:r>
                  </m:oMath>
                </a14:m>
                <a:endParaRPr lang="en-US" sz="2400" dirty="0">
                  <a:solidFill>
                    <a:srgbClr val="7030A0"/>
                  </a:solidFill>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917879" y="2878772"/>
                <a:ext cx="6811116" cy="2369880"/>
              </a:xfrm>
              <a:prstGeom prst="rect">
                <a:avLst/>
              </a:prstGeom>
              <a:blipFill>
                <a:blip r:embed="rId11"/>
                <a:stretch>
                  <a:fillRect l="-1859" t="-2646" b="-3704"/>
                </a:stretch>
              </a:blipFill>
              <a:ln w="19050">
                <a:solidFill>
                  <a:schemeClr val="accent1"/>
                </a:solidFill>
              </a:ln>
            </p:spPr>
            <p:txBody>
              <a:bodyPr/>
              <a:lstStyle/>
              <a:p>
                <a:r>
                  <a:rPr lang="en-NL">
                    <a:noFill/>
                  </a:rPr>
                  <a:t> </a:t>
                </a:r>
              </a:p>
            </p:txBody>
          </p:sp>
        </mc:Fallback>
      </mc:AlternateContent>
      <p:sp>
        <p:nvSpPr>
          <p:cNvPr id="18" name="Rectangle 17">
            <a:extLst>
              <a:ext uri="{FF2B5EF4-FFF2-40B4-BE49-F238E27FC236}">
                <a16:creationId xmlns:a16="http://schemas.microsoft.com/office/drawing/2014/main" id="{633D3E54-28C1-D247-81CC-51E02B649FB0}"/>
              </a:ext>
            </a:extLst>
          </p:cNvPr>
          <p:cNvSpPr/>
          <p:nvPr/>
        </p:nvSpPr>
        <p:spPr>
          <a:xfrm>
            <a:off x="10373939" y="151511"/>
            <a:ext cx="1520929" cy="369332"/>
          </a:xfrm>
          <a:prstGeom prst="rect">
            <a:avLst/>
          </a:prstGeom>
          <a:solidFill>
            <a:schemeClr val="bg1"/>
          </a:solidFill>
          <a:ln w="12700">
            <a:solidFill>
              <a:schemeClr val="tx1"/>
            </a:solidFill>
          </a:ln>
        </p:spPr>
        <p:txBody>
          <a:bodyPr wrap="none">
            <a:spAutoFit/>
          </a:bodyPr>
          <a:lstStyle/>
          <a:p>
            <a:r>
              <a:rPr lang="en-US" dirty="0"/>
              <a:t>Griffiths §10.8</a:t>
            </a:r>
          </a:p>
        </p:txBody>
      </p:sp>
    </p:spTree>
    <p:extLst>
      <p:ext uri="{BB962C8B-B14F-4D97-AF65-F5344CB8AC3E}">
        <p14:creationId xmlns:p14="http://schemas.microsoft.com/office/powerpoint/2010/main" val="3317404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576219" y="2538727"/>
            <a:ext cx="4294939" cy="4319273"/>
          </a:xfrm>
          <a:prstGeom prst="rect">
            <a:avLst/>
          </a:prstGeom>
        </p:spPr>
      </p:pic>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   Symmetry breaking with a </a:t>
                </a:r>
                <a:r>
                  <a:rPr lang="en-US" i="1" dirty="0"/>
                  <a:t>complex</a:t>
                </a:r>
                <a:r>
                  <a:rPr lang="en-US" dirty="0"/>
                  <a:t> field </a:t>
                </a:r>
                <a14:m>
                  <m:oMath xmlns:m="http://schemas.openxmlformats.org/officeDocument/2006/math">
                    <m:r>
                      <a:rPr lang="en-US" i="1">
                        <a:latin typeface="Cambria Math" charset="0"/>
                      </a:rPr>
                      <m:t>𝜙</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t="-15455" b="-2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35241" y="877767"/>
                <a:ext cx="11628422" cy="2240185"/>
              </a:xfrm>
            </p:spPr>
            <p:txBody>
              <a:bodyPr/>
              <a:lstStyle/>
              <a:p>
                <a:r>
                  <a:rPr lang="en-US" sz="2400" dirty="0"/>
                  <a:t>Introduce a complex scalar field: </a:t>
                </a:r>
                <a14:m>
                  <m:oMath xmlns:m="http://schemas.openxmlformats.org/officeDocument/2006/math">
                    <m:r>
                      <a:rPr lang="en-US" sz="2200" b="0" i="1" smtClean="0">
                        <a:solidFill>
                          <a:srgbClr val="C00000"/>
                        </a:solidFill>
                        <a:latin typeface="Cambria Math" charset="0"/>
                      </a:rPr>
                      <m:t>𝜙</m:t>
                    </m:r>
                    <m:r>
                      <a:rPr lang="en-US" sz="2200" b="0" i="1" smtClean="0">
                        <a:solidFill>
                          <a:srgbClr val="C00000"/>
                        </a:solidFill>
                        <a:latin typeface="Cambria Math" charset="0"/>
                      </a:rPr>
                      <m:t>=</m:t>
                    </m:r>
                    <m:f>
                      <m:fPr>
                        <m:ctrlPr>
                          <a:rPr lang="bg-BG" sz="2200" b="0" i="1" smtClean="0">
                            <a:solidFill>
                              <a:srgbClr val="C00000"/>
                            </a:solidFill>
                            <a:latin typeface="Cambria Math" panose="02040503050406030204" pitchFamily="18" charset="0"/>
                          </a:rPr>
                        </m:ctrlPr>
                      </m:fPr>
                      <m:num>
                        <m:r>
                          <a:rPr lang="en-US" sz="2200" b="0" i="1" smtClean="0">
                            <a:solidFill>
                              <a:srgbClr val="C00000"/>
                            </a:solidFill>
                            <a:latin typeface="Cambria Math" charset="0"/>
                          </a:rPr>
                          <m:t>1</m:t>
                        </m:r>
                      </m:num>
                      <m:den>
                        <m:rad>
                          <m:radPr>
                            <m:degHide m:val="on"/>
                            <m:ctrlPr>
                              <a:rPr lang="en-US" sz="2200" b="0" i="1" smtClean="0">
                                <a:solidFill>
                                  <a:srgbClr val="C00000"/>
                                </a:solidFill>
                                <a:latin typeface="Cambria Math" panose="02040503050406030204" pitchFamily="18" charset="0"/>
                              </a:rPr>
                            </m:ctrlPr>
                          </m:radPr>
                          <m:deg/>
                          <m:e>
                            <m:r>
                              <a:rPr lang="en-US" sz="2200" b="0" i="1" smtClean="0">
                                <a:solidFill>
                                  <a:srgbClr val="C00000"/>
                                </a:solidFill>
                                <a:latin typeface="Cambria Math" charset="0"/>
                              </a:rPr>
                              <m:t>2</m:t>
                            </m:r>
                          </m:e>
                        </m:rad>
                      </m:den>
                    </m:f>
                    <m:d>
                      <m:dPr>
                        <m:ctrlPr>
                          <a:rPr lang="is-IS" sz="2200" b="0" i="1" smtClean="0">
                            <a:solidFill>
                              <a:srgbClr val="C00000"/>
                            </a:solidFill>
                            <a:latin typeface="Cambria Math" panose="02040503050406030204" pitchFamily="18" charset="0"/>
                          </a:rPr>
                        </m:ctrlPr>
                      </m:dPr>
                      <m:e>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𝜙</m:t>
                            </m:r>
                          </m:e>
                          <m:sub>
                            <m:r>
                              <a:rPr lang="en-US" sz="2200" b="0" i="1" smtClean="0">
                                <a:solidFill>
                                  <a:srgbClr val="C00000"/>
                                </a:solidFill>
                                <a:latin typeface="Cambria Math" charset="0"/>
                              </a:rPr>
                              <m:t>1</m:t>
                            </m:r>
                          </m:sub>
                        </m:sSub>
                        <m:r>
                          <a:rPr lang="en-US" sz="2200" b="0" i="1" smtClean="0">
                            <a:solidFill>
                              <a:srgbClr val="C00000"/>
                            </a:solidFill>
                            <a:latin typeface="Cambria Math" charset="0"/>
                          </a:rPr>
                          <m:t>+</m:t>
                        </m:r>
                        <m:r>
                          <a:rPr lang="en-US" sz="2200" b="0" i="1" smtClean="0">
                            <a:solidFill>
                              <a:srgbClr val="C00000"/>
                            </a:solidFill>
                            <a:latin typeface="Cambria Math" charset="0"/>
                          </a:rPr>
                          <m:t>𝑖</m:t>
                        </m:r>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𝜙</m:t>
                            </m:r>
                          </m:e>
                          <m:sub>
                            <m:r>
                              <a:rPr lang="en-US" sz="2200" b="0" i="1" smtClean="0">
                                <a:solidFill>
                                  <a:srgbClr val="C00000"/>
                                </a:solidFill>
                                <a:latin typeface="Cambria Math" charset="0"/>
                              </a:rPr>
                              <m:t>2</m:t>
                            </m:r>
                          </m:sub>
                        </m:sSub>
                      </m:e>
                    </m:d>
                  </m:oMath>
                </a14:m>
                <a:r>
                  <a:rPr lang="en-US" sz="2400" dirty="0"/>
                  <a:t> </a:t>
                </a:r>
              </a:p>
              <a:p>
                <a:r>
                  <a:rPr lang="en-US" sz="2400" dirty="0"/>
                  <a:t>The </a:t>
                </a:r>
                <a:r>
                  <a:rPr lang="en-US" sz="2400" dirty="0" err="1"/>
                  <a:t>Lagrangian</a:t>
                </a:r>
                <a:r>
                  <a:rPr lang="en-US" sz="2400" dirty="0"/>
                  <a:t> term is:    </a:t>
                </a:r>
                <a:r>
                  <a:rPr lang="en-US" sz="2200" b="0" dirty="0">
                    <a:solidFill>
                      <a:srgbClr val="C00000"/>
                    </a:solidFill>
                    <a:ea typeface="Cambria Math" charset="0"/>
                    <a:cs typeface="Cambria Math" charset="0"/>
                  </a:rPr>
                  <a:t> </a:t>
                </a:r>
                <a14:m>
                  <m:oMath xmlns:m="http://schemas.openxmlformats.org/officeDocument/2006/math">
                    <m:r>
                      <a:rPr lang="en-US" sz="2200" b="0" i="1" smtClean="0">
                        <a:solidFill>
                          <a:srgbClr val="C00000"/>
                        </a:solidFill>
                        <a:latin typeface="Cambria Math" charset="0"/>
                        <a:ea typeface="Cambria Math" charset="0"/>
                        <a:cs typeface="Cambria Math" charset="0"/>
                      </a:rPr>
                      <m:t>ℒ</m:t>
                    </m:r>
                    <m:r>
                      <a:rPr lang="en-US" sz="2200" b="0" i="1" smtClean="0">
                        <a:solidFill>
                          <a:srgbClr val="C00000"/>
                        </a:solidFill>
                        <a:latin typeface="Cambria Math" charset="0"/>
                      </a:rPr>
                      <m:t>=</m:t>
                    </m:r>
                    <m:sSup>
                      <m:sSupPr>
                        <m:ctrlPr>
                          <a:rPr lang="en-US" sz="2200" b="0" i="1" smtClean="0">
                            <a:solidFill>
                              <a:srgbClr val="C00000"/>
                            </a:solidFill>
                            <a:latin typeface="Cambria Math" panose="02040503050406030204" pitchFamily="18" charset="0"/>
                          </a:rPr>
                        </m:ctrlPr>
                      </m:sSupPr>
                      <m:e>
                        <m:d>
                          <m:dPr>
                            <m:ctrlPr>
                              <a:rPr lang="is-IS" sz="2200" b="0" i="1" smtClean="0">
                                <a:solidFill>
                                  <a:srgbClr val="C00000"/>
                                </a:solidFill>
                                <a:latin typeface="Cambria Math" panose="02040503050406030204" pitchFamily="18" charset="0"/>
                              </a:rPr>
                            </m:ctrlPr>
                          </m:dPr>
                          <m:e>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m:t>
                                </m:r>
                              </m:e>
                              <m:sub>
                                <m:r>
                                  <a:rPr lang="en-US" sz="2200" b="0" i="1" smtClean="0">
                                    <a:solidFill>
                                      <a:srgbClr val="C00000"/>
                                    </a:solidFill>
                                    <a:latin typeface="Cambria Math" charset="0"/>
                                  </a:rPr>
                                  <m:t>𝜇</m:t>
                                </m:r>
                              </m:sub>
                            </m:sSub>
                            <m:r>
                              <a:rPr lang="en-US" sz="2200" b="0" i="1" smtClean="0">
                                <a:solidFill>
                                  <a:srgbClr val="C00000"/>
                                </a:solidFill>
                                <a:latin typeface="Cambria Math" charset="0"/>
                              </a:rPr>
                              <m:t>𝜙</m:t>
                            </m:r>
                          </m:e>
                        </m:d>
                      </m:e>
                      <m:sup>
                        <m:r>
                          <a:rPr lang="en-US" sz="2200" b="0" i="1" smtClean="0">
                            <a:solidFill>
                              <a:srgbClr val="C00000"/>
                            </a:solidFill>
                            <a:latin typeface="Cambria Math" charset="0"/>
                          </a:rPr>
                          <m:t>∗</m:t>
                        </m:r>
                      </m:sup>
                    </m:sSup>
                    <m:d>
                      <m:dPr>
                        <m:ctrlPr>
                          <a:rPr lang="is-IS" sz="2200" b="0" i="1" smtClean="0">
                            <a:solidFill>
                              <a:srgbClr val="C00000"/>
                            </a:solidFill>
                            <a:latin typeface="Cambria Math" panose="02040503050406030204" pitchFamily="18" charset="0"/>
                          </a:rPr>
                        </m:ctrlPr>
                      </m:dPr>
                      <m:e>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m:t>
                            </m:r>
                          </m:e>
                          <m:sup>
                            <m:r>
                              <a:rPr lang="en-US" sz="2200" b="0" i="1" smtClean="0">
                                <a:solidFill>
                                  <a:srgbClr val="C00000"/>
                                </a:solidFill>
                                <a:latin typeface="Cambria Math" charset="0"/>
                              </a:rPr>
                              <m:t>𝜇</m:t>
                            </m:r>
                          </m:sup>
                        </m:sSup>
                        <m:r>
                          <a:rPr lang="en-US" sz="2200" b="0" i="1" smtClean="0">
                            <a:solidFill>
                              <a:srgbClr val="C00000"/>
                            </a:solidFill>
                            <a:latin typeface="Cambria Math" charset="0"/>
                          </a:rPr>
                          <m:t>𝜙</m:t>
                        </m:r>
                      </m:e>
                    </m:d>
                    <m:r>
                      <a:rPr lang="en-US" sz="2200" b="0" i="1" smtClean="0">
                        <a:solidFill>
                          <a:srgbClr val="C00000"/>
                        </a:solidFill>
                        <a:latin typeface="Cambria Math" charset="0"/>
                      </a:rPr>
                      <m:t>−</m:t>
                    </m:r>
                    <m:r>
                      <a:rPr lang="en-US" sz="2200" b="0" i="1" smtClean="0">
                        <a:solidFill>
                          <a:srgbClr val="C00000"/>
                        </a:solidFill>
                        <a:latin typeface="Cambria Math" charset="0"/>
                      </a:rPr>
                      <m:t>𝑉</m:t>
                    </m:r>
                    <m:d>
                      <m:dPr>
                        <m:ctrlPr>
                          <a:rPr lang="is-IS" sz="2200" b="0" i="1" smtClean="0">
                            <a:solidFill>
                              <a:srgbClr val="C00000"/>
                            </a:solidFill>
                            <a:latin typeface="Cambria Math" panose="02040503050406030204" pitchFamily="18" charset="0"/>
                          </a:rPr>
                        </m:ctrlPr>
                      </m:dPr>
                      <m:e>
                        <m:r>
                          <a:rPr lang="en-US" sz="2200" b="0" i="1" smtClean="0">
                            <a:solidFill>
                              <a:srgbClr val="C00000"/>
                            </a:solidFill>
                            <a:latin typeface="Cambria Math" charset="0"/>
                          </a:rPr>
                          <m:t>𝜙</m:t>
                        </m:r>
                      </m:e>
                    </m:d>
                  </m:oMath>
                </a14:m>
                <a:r>
                  <a:rPr lang="en-US" sz="2200" dirty="0">
                    <a:solidFill>
                      <a:srgbClr val="C00000"/>
                    </a:solidFill>
                  </a:rPr>
                  <a:t>  </a:t>
                </a:r>
                <a:r>
                  <a:rPr lang="en-US" sz="2200" dirty="0">
                    <a:solidFill>
                      <a:srgbClr val="7030A0"/>
                    </a:solidFill>
                  </a:rPr>
                  <a:t>,  with </a:t>
                </a:r>
                <a14:m>
                  <m:oMath xmlns:m="http://schemas.openxmlformats.org/officeDocument/2006/math">
                    <m:r>
                      <a:rPr lang="en-US" sz="2200" b="0" i="0" smtClean="0">
                        <a:solidFill>
                          <a:srgbClr val="7030A0"/>
                        </a:solidFill>
                        <a:latin typeface="Cambria Math" charset="0"/>
                      </a:rPr>
                      <m:t> </m:t>
                    </m:r>
                    <m:r>
                      <a:rPr lang="en-US" sz="2200" i="1">
                        <a:solidFill>
                          <a:srgbClr val="C00000"/>
                        </a:solidFill>
                        <a:latin typeface="Cambria Math" charset="0"/>
                      </a:rPr>
                      <m:t>𝑉</m:t>
                    </m:r>
                    <m:d>
                      <m:dPr>
                        <m:ctrlPr>
                          <a:rPr lang="is-IS" sz="2200" i="1">
                            <a:solidFill>
                              <a:srgbClr val="C00000"/>
                            </a:solidFill>
                            <a:latin typeface="Cambria Math" panose="02040503050406030204" pitchFamily="18" charset="0"/>
                          </a:rPr>
                        </m:ctrlPr>
                      </m:dPr>
                      <m:e>
                        <m:r>
                          <a:rPr lang="en-US" sz="2200" i="1">
                            <a:solidFill>
                              <a:srgbClr val="C00000"/>
                            </a:solidFill>
                            <a:latin typeface="Cambria Math" charset="0"/>
                          </a:rPr>
                          <m:t>𝜙</m:t>
                        </m:r>
                      </m:e>
                    </m:d>
                    <m:r>
                      <a:rPr lang="en-US" sz="2200" b="0" i="1" smtClean="0">
                        <a:solidFill>
                          <a:srgbClr val="C00000"/>
                        </a:solidFill>
                        <a:latin typeface="Cambria Math" charset="0"/>
                      </a:rPr>
                      <m:t>=</m:t>
                    </m:r>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𝜇</m:t>
                        </m:r>
                      </m:e>
                      <m:sup>
                        <m:r>
                          <a:rPr lang="en-US" sz="2200" b="0" i="1" smtClean="0">
                            <a:solidFill>
                              <a:srgbClr val="C00000"/>
                            </a:solidFill>
                            <a:latin typeface="Cambria Math" charset="0"/>
                          </a:rPr>
                          <m:t>2</m:t>
                        </m:r>
                      </m:sup>
                    </m:sSup>
                    <m:d>
                      <m:dPr>
                        <m:ctrlPr>
                          <a:rPr lang="is-IS" sz="2200" b="0" i="1" smtClean="0">
                            <a:solidFill>
                              <a:srgbClr val="C00000"/>
                            </a:solidFill>
                            <a:latin typeface="Cambria Math" panose="02040503050406030204" pitchFamily="18" charset="0"/>
                          </a:rPr>
                        </m:ctrlPr>
                      </m:dPr>
                      <m:e>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𝜙</m:t>
                            </m:r>
                          </m:e>
                          <m:sup>
                            <m:r>
                              <a:rPr lang="en-US" sz="2200" b="0" i="1" smtClean="0">
                                <a:solidFill>
                                  <a:srgbClr val="C00000"/>
                                </a:solidFill>
                                <a:latin typeface="Cambria Math" charset="0"/>
                              </a:rPr>
                              <m:t>∗</m:t>
                            </m:r>
                          </m:sup>
                        </m:sSup>
                        <m:r>
                          <a:rPr lang="en-US" sz="2200" b="0" i="1" smtClean="0">
                            <a:solidFill>
                              <a:srgbClr val="C00000"/>
                            </a:solidFill>
                            <a:latin typeface="Cambria Math" charset="0"/>
                          </a:rPr>
                          <m:t>𝜙</m:t>
                        </m:r>
                      </m:e>
                    </m:d>
                    <m:r>
                      <a:rPr lang="en-US" sz="2200" b="0" i="1" smtClean="0">
                        <a:solidFill>
                          <a:srgbClr val="C00000"/>
                        </a:solidFill>
                        <a:latin typeface="Cambria Math" charset="0"/>
                      </a:rPr>
                      <m:t>+</m:t>
                    </m:r>
                    <m:r>
                      <a:rPr lang="en-US" sz="2200" b="0" i="1" smtClean="0">
                        <a:solidFill>
                          <a:srgbClr val="C00000"/>
                        </a:solidFill>
                        <a:latin typeface="Cambria Math" charset="0"/>
                      </a:rPr>
                      <m:t>𝜆</m:t>
                    </m:r>
                    <m:r>
                      <a:rPr lang="en-US" sz="2200" b="0" i="1" smtClean="0">
                        <a:solidFill>
                          <a:srgbClr val="C00000"/>
                        </a:solidFill>
                        <a:latin typeface="Cambria Math" charset="0"/>
                      </a:rPr>
                      <m:t> </m:t>
                    </m:r>
                    <m:sSup>
                      <m:sSupPr>
                        <m:ctrlPr>
                          <a:rPr lang="en-US" sz="2200" b="0" i="1" smtClean="0">
                            <a:solidFill>
                              <a:srgbClr val="C00000"/>
                            </a:solidFill>
                            <a:latin typeface="Cambria Math" panose="02040503050406030204" pitchFamily="18" charset="0"/>
                          </a:rPr>
                        </m:ctrlPr>
                      </m:sSupPr>
                      <m:e>
                        <m:d>
                          <m:dPr>
                            <m:ctrlPr>
                              <a:rPr lang="is-IS" sz="2200" b="0" i="1" smtClean="0">
                                <a:solidFill>
                                  <a:srgbClr val="C00000"/>
                                </a:solidFill>
                                <a:latin typeface="Cambria Math" panose="02040503050406030204" pitchFamily="18" charset="0"/>
                              </a:rPr>
                            </m:ctrlPr>
                          </m:dPr>
                          <m:e>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𝜙</m:t>
                                </m:r>
                              </m:e>
                              <m:sup>
                                <m:r>
                                  <a:rPr lang="en-US" sz="2200" b="0" i="1" smtClean="0">
                                    <a:solidFill>
                                      <a:srgbClr val="C00000"/>
                                    </a:solidFill>
                                    <a:latin typeface="Cambria Math" charset="0"/>
                                  </a:rPr>
                                  <m:t>∗</m:t>
                                </m:r>
                              </m:sup>
                            </m:sSup>
                            <m:r>
                              <a:rPr lang="en-US" sz="2200" b="0" i="1" smtClean="0">
                                <a:solidFill>
                                  <a:srgbClr val="C00000"/>
                                </a:solidFill>
                                <a:latin typeface="Cambria Math" charset="0"/>
                              </a:rPr>
                              <m:t>𝜙</m:t>
                            </m:r>
                          </m:e>
                        </m:d>
                      </m:e>
                      <m:sup>
                        <m:r>
                          <a:rPr lang="en-US" sz="2200" b="0" i="1" smtClean="0">
                            <a:solidFill>
                              <a:srgbClr val="C00000"/>
                            </a:solidFill>
                            <a:latin typeface="Cambria Math" charset="0"/>
                          </a:rPr>
                          <m:t>2</m:t>
                        </m:r>
                      </m:sup>
                    </m:sSup>
                  </m:oMath>
                </a14:m>
                <a:endParaRPr lang="en-US" sz="2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35241" y="877767"/>
                <a:ext cx="11628422" cy="2240185"/>
              </a:xfrm>
              <a:blipFill rotWithShape="0">
                <a:blip r:embed="rId4"/>
                <a:stretch>
                  <a:fillRect l="-681" t="-16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2"/>
              <p:cNvSpPr txBox="1">
                <a:spLocks/>
              </p:cNvSpPr>
              <p:nvPr/>
            </p:nvSpPr>
            <p:spPr>
              <a:xfrm>
                <a:off x="435241" y="2203273"/>
                <a:ext cx="11066945" cy="22401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1"/>
                    </a:solidFill>
                    <a:latin typeface="+mn-lt"/>
                    <a:ea typeface="+mn-ea"/>
                    <a:cs typeface="+mn-cs"/>
                  </a:defRPr>
                </a:lvl1pPr>
                <a:lvl2pPr marL="504000" indent="-228600" algn="l" defTabSz="914400" rtl="0" eaLnBrk="1" latinLnBrk="0" hangingPunct="1">
                  <a:lnSpc>
                    <a:spcPct val="90000"/>
                  </a:lnSpc>
                  <a:spcBef>
                    <a:spcPts val="500"/>
                  </a:spcBef>
                  <a:buFont typeface="Arial"/>
                  <a:buChar char="•"/>
                  <a:defRPr sz="2400" kern="1200" baseline="0">
                    <a:solidFill>
                      <a:srgbClr val="7030A0"/>
                    </a:solidFill>
                    <a:latin typeface="+mn-lt"/>
                    <a:ea typeface="+mn-ea"/>
                    <a:cs typeface="+mn-cs"/>
                  </a:defRPr>
                </a:lvl2pPr>
                <a:lvl3pPr marL="756000" indent="-228600" algn="l" defTabSz="914400" rtl="0" eaLnBrk="1" latinLnBrk="0" hangingPunct="1">
                  <a:lnSpc>
                    <a:spcPct val="90000"/>
                  </a:lnSpc>
                  <a:spcBef>
                    <a:spcPts val="500"/>
                  </a:spcBef>
                  <a:buFont typeface="Arial"/>
                  <a:buChar char="•"/>
                  <a:defRPr sz="2000" kern="1200" baseline="0">
                    <a:solidFill>
                      <a:srgbClr val="C00000"/>
                    </a:solidFill>
                    <a:latin typeface="+mn-lt"/>
                    <a:ea typeface="+mn-ea"/>
                    <a:cs typeface="+mn-cs"/>
                  </a:defRPr>
                </a:lvl3pPr>
                <a:lvl4pPr marL="1008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4pPr>
                <a:lvl5pPr marL="1260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ea typeface="Cambria Math" charset="0"/>
                    <a:cs typeface="Cambria Math" charset="0"/>
                  </a:rPr>
                  <a:t>Lagrangian:      </a:t>
                </a:r>
                <a:endParaRPr lang="en-US" sz="2200" i="1" dirty="0">
                  <a:solidFill>
                    <a:srgbClr val="C00000"/>
                  </a:solidFill>
                  <a:latin typeface="Cambria Math" charset="0"/>
                  <a:ea typeface="Cambria Math" charset="0"/>
                  <a:cs typeface="Cambria Math" charset="0"/>
                </a:endParaRPr>
              </a:p>
              <a:p>
                <a:pPr marL="0" indent="0">
                  <a:buNone/>
                </a:pPr>
                <a:r>
                  <a:rPr lang="en-US" sz="2200" dirty="0">
                    <a:solidFill>
                      <a:srgbClr val="C00000"/>
                    </a:solidFill>
                    <a:ea typeface="Cambria Math" charset="0"/>
                    <a:cs typeface="Cambria Math" charset="0"/>
                  </a:rPr>
                  <a:t>    </a:t>
                </a:r>
                <a14:m>
                  <m:oMath xmlns:m="http://schemas.openxmlformats.org/officeDocument/2006/math">
                    <m:r>
                      <a:rPr lang="en-US" sz="2200" i="1" smtClean="0">
                        <a:solidFill>
                          <a:srgbClr val="C00000"/>
                        </a:solidFill>
                        <a:latin typeface="Cambria Math" charset="0"/>
                        <a:ea typeface="Cambria Math" charset="0"/>
                        <a:cs typeface="Cambria Math" charset="0"/>
                      </a:rPr>
                      <m:t>ℒ</m:t>
                    </m:r>
                    <m:d>
                      <m:dPr>
                        <m:ctrlPr>
                          <a:rPr lang="is-IS" sz="2200" i="1" smtClean="0">
                            <a:solidFill>
                              <a:srgbClr val="C00000"/>
                            </a:solidFill>
                            <a:latin typeface="Cambria Math" panose="02040503050406030204" pitchFamily="18" charset="0"/>
                            <a:ea typeface="Cambria Math" charset="0"/>
                            <a:cs typeface="Cambria Math" charset="0"/>
                          </a:rPr>
                        </m:ctrlPr>
                      </m:dPr>
                      <m:e>
                        <m:sSub>
                          <m:sSubPr>
                            <m:ctrlPr>
                              <a:rPr lang="en-US" sz="2200" b="0" i="1" smtClean="0">
                                <a:solidFill>
                                  <a:srgbClr val="C00000"/>
                                </a:solidFill>
                                <a:latin typeface="Cambria Math" panose="02040503050406030204" pitchFamily="18" charset="0"/>
                                <a:ea typeface="Cambria Math" charset="0"/>
                                <a:cs typeface="Cambria Math" charset="0"/>
                              </a:rPr>
                            </m:ctrlPr>
                          </m:sSubPr>
                          <m:e>
                            <m:r>
                              <a:rPr lang="en-US" sz="2200" b="0" i="1" smtClean="0">
                                <a:solidFill>
                                  <a:srgbClr val="C00000"/>
                                </a:solidFill>
                                <a:latin typeface="Cambria Math" charset="0"/>
                                <a:ea typeface="Cambria Math" charset="0"/>
                                <a:cs typeface="Cambria Math" charset="0"/>
                              </a:rPr>
                              <m:t>𝜙</m:t>
                            </m:r>
                          </m:e>
                          <m:sub>
                            <m:r>
                              <a:rPr lang="en-US" sz="2200" b="0" i="1" smtClean="0">
                                <a:solidFill>
                                  <a:srgbClr val="C00000"/>
                                </a:solidFill>
                                <a:latin typeface="Cambria Math" charset="0"/>
                                <a:ea typeface="Cambria Math" charset="0"/>
                                <a:cs typeface="Cambria Math" charset="0"/>
                              </a:rPr>
                              <m:t>1</m:t>
                            </m:r>
                          </m:sub>
                        </m:sSub>
                        <m:r>
                          <a:rPr lang="en-US" sz="2200" b="0" i="1" smtClean="0">
                            <a:solidFill>
                              <a:srgbClr val="C00000"/>
                            </a:solidFill>
                            <a:latin typeface="Cambria Math" charset="0"/>
                            <a:ea typeface="Cambria Math" charset="0"/>
                            <a:cs typeface="Cambria Math" charset="0"/>
                          </a:rPr>
                          <m:t>,</m:t>
                        </m:r>
                        <m:sSub>
                          <m:sSubPr>
                            <m:ctrlPr>
                              <a:rPr lang="en-US" sz="2200" b="0" i="1" smtClean="0">
                                <a:solidFill>
                                  <a:srgbClr val="C00000"/>
                                </a:solidFill>
                                <a:latin typeface="Cambria Math" panose="02040503050406030204" pitchFamily="18" charset="0"/>
                                <a:ea typeface="Cambria Math" charset="0"/>
                                <a:cs typeface="Cambria Math" charset="0"/>
                              </a:rPr>
                            </m:ctrlPr>
                          </m:sSubPr>
                          <m:e>
                            <m:r>
                              <a:rPr lang="en-US" sz="2200" b="0" i="1" smtClean="0">
                                <a:solidFill>
                                  <a:srgbClr val="C00000"/>
                                </a:solidFill>
                                <a:latin typeface="Cambria Math" charset="0"/>
                                <a:ea typeface="Cambria Math" charset="0"/>
                                <a:cs typeface="Cambria Math" charset="0"/>
                              </a:rPr>
                              <m:t>𝜙</m:t>
                            </m:r>
                          </m:e>
                          <m:sub>
                            <m:r>
                              <a:rPr lang="en-US" sz="2200" b="0" i="1" smtClean="0">
                                <a:solidFill>
                                  <a:srgbClr val="C00000"/>
                                </a:solidFill>
                                <a:latin typeface="Cambria Math" charset="0"/>
                                <a:ea typeface="Cambria Math" charset="0"/>
                                <a:cs typeface="Cambria Math" charset="0"/>
                              </a:rPr>
                              <m:t>2</m:t>
                            </m:r>
                          </m:sub>
                        </m:sSub>
                      </m:e>
                    </m:d>
                    <m:r>
                      <a:rPr lang="en-US" sz="2200" i="1" smtClean="0">
                        <a:solidFill>
                          <a:srgbClr val="C00000"/>
                        </a:solidFill>
                        <a:latin typeface="Cambria Math" charset="0"/>
                      </a:rPr>
                      <m:t>=</m:t>
                    </m:r>
                    <m:f>
                      <m:fPr>
                        <m:ctrlPr>
                          <a:rPr lang="bg-BG" sz="2200" i="1" smtClean="0">
                            <a:solidFill>
                              <a:srgbClr val="C00000"/>
                            </a:solidFill>
                            <a:latin typeface="Cambria Math" panose="02040503050406030204" pitchFamily="18" charset="0"/>
                          </a:rPr>
                        </m:ctrlPr>
                      </m:fPr>
                      <m:num>
                        <m:r>
                          <a:rPr lang="en-US" sz="2200" b="0" i="1" smtClean="0">
                            <a:solidFill>
                              <a:srgbClr val="C00000"/>
                            </a:solidFill>
                            <a:latin typeface="Cambria Math" charset="0"/>
                          </a:rPr>
                          <m:t>1</m:t>
                        </m:r>
                      </m:num>
                      <m:den>
                        <m:r>
                          <a:rPr lang="en-US" sz="2200" b="0" i="1" smtClean="0">
                            <a:solidFill>
                              <a:srgbClr val="C00000"/>
                            </a:solidFill>
                            <a:latin typeface="Cambria Math" charset="0"/>
                          </a:rPr>
                          <m:t>2</m:t>
                        </m:r>
                      </m:den>
                    </m:f>
                    <m:r>
                      <a:rPr lang="en-US" sz="2200" b="0" i="1" smtClean="0">
                        <a:solidFill>
                          <a:srgbClr val="C00000"/>
                        </a:solidFill>
                        <a:latin typeface="Cambria Math" charset="0"/>
                      </a:rPr>
                      <m:t> </m:t>
                    </m:r>
                    <m:sSup>
                      <m:sSupPr>
                        <m:ctrlPr>
                          <a:rPr lang="en-US" sz="2200" b="0" i="1" smtClean="0">
                            <a:solidFill>
                              <a:srgbClr val="C00000"/>
                            </a:solidFill>
                            <a:latin typeface="Cambria Math" panose="02040503050406030204" pitchFamily="18" charset="0"/>
                          </a:rPr>
                        </m:ctrlPr>
                      </m:sSupPr>
                      <m:e>
                        <m:d>
                          <m:dPr>
                            <m:ctrlPr>
                              <a:rPr lang="is-IS" sz="2200" b="0" i="1" smtClean="0">
                                <a:solidFill>
                                  <a:srgbClr val="C00000"/>
                                </a:solidFill>
                                <a:latin typeface="Cambria Math" panose="02040503050406030204" pitchFamily="18" charset="0"/>
                              </a:rPr>
                            </m:ctrlPr>
                          </m:dPr>
                          <m:e>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m:t>
                                </m:r>
                              </m:e>
                              <m:sub>
                                <m:r>
                                  <a:rPr lang="en-US" sz="2200" b="0" i="1" smtClean="0">
                                    <a:solidFill>
                                      <a:srgbClr val="C00000"/>
                                    </a:solidFill>
                                    <a:latin typeface="Cambria Math" charset="0"/>
                                  </a:rPr>
                                  <m:t>𝜇</m:t>
                                </m:r>
                              </m:sub>
                            </m:sSub>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𝜙</m:t>
                                </m:r>
                              </m:e>
                              <m:sub>
                                <m:r>
                                  <a:rPr lang="en-US" sz="2200" b="0" i="1" smtClean="0">
                                    <a:solidFill>
                                      <a:srgbClr val="C00000"/>
                                    </a:solidFill>
                                    <a:latin typeface="Cambria Math" charset="0"/>
                                  </a:rPr>
                                  <m:t>1</m:t>
                                </m:r>
                              </m:sub>
                            </m:sSub>
                          </m:e>
                        </m:d>
                      </m:e>
                      <m:sup>
                        <m:r>
                          <a:rPr lang="en-US" sz="2200" b="0" i="1" smtClean="0">
                            <a:solidFill>
                              <a:srgbClr val="C00000"/>
                            </a:solidFill>
                            <a:latin typeface="Cambria Math" charset="0"/>
                          </a:rPr>
                          <m:t>2</m:t>
                        </m:r>
                      </m:sup>
                    </m:sSup>
                    <m:r>
                      <a:rPr lang="en-US" sz="2200" b="0" i="1" smtClean="0">
                        <a:solidFill>
                          <a:srgbClr val="C00000"/>
                        </a:solidFill>
                        <a:latin typeface="Cambria Math" charset="0"/>
                      </a:rPr>
                      <m:t>+</m:t>
                    </m:r>
                    <m:f>
                      <m:fPr>
                        <m:ctrlPr>
                          <a:rPr lang="bg-BG" sz="2200" b="0" i="1" smtClean="0">
                            <a:solidFill>
                              <a:srgbClr val="C00000"/>
                            </a:solidFill>
                            <a:latin typeface="Cambria Math" panose="02040503050406030204" pitchFamily="18" charset="0"/>
                          </a:rPr>
                        </m:ctrlPr>
                      </m:fPr>
                      <m:num>
                        <m:r>
                          <a:rPr lang="en-US" sz="2200" b="0" i="1" smtClean="0">
                            <a:solidFill>
                              <a:srgbClr val="C00000"/>
                            </a:solidFill>
                            <a:latin typeface="Cambria Math" charset="0"/>
                          </a:rPr>
                          <m:t>1</m:t>
                        </m:r>
                      </m:num>
                      <m:den>
                        <m:r>
                          <a:rPr lang="en-US" sz="2200" b="0" i="1" smtClean="0">
                            <a:solidFill>
                              <a:srgbClr val="C00000"/>
                            </a:solidFill>
                            <a:latin typeface="Cambria Math" charset="0"/>
                          </a:rPr>
                          <m:t>2</m:t>
                        </m:r>
                      </m:den>
                    </m:f>
                    <m:r>
                      <a:rPr lang="en-US" sz="2200" b="0" i="1" smtClean="0">
                        <a:solidFill>
                          <a:srgbClr val="C00000"/>
                        </a:solidFill>
                        <a:latin typeface="Cambria Math" charset="0"/>
                      </a:rPr>
                      <m:t> </m:t>
                    </m:r>
                    <m:sSup>
                      <m:sSupPr>
                        <m:ctrlPr>
                          <a:rPr lang="en-US" sz="2200" b="0" i="1" smtClean="0">
                            <a:solidFill>
                              <a:srgbClr val="C00000"/>
                            </a:solidFill>
                            <a:latin typeface="Cambria Math" panose="02040503050406030204" pitchFamily="18" charset="0"/>
                          </a:rPr>
                        </m:ctrlPr>
                      </m:sSupPr>
                      <m:e>
                        <m:d>
                          <m:dPr>
                            <m:ctrlPr>
                              <a:rPr lang="is-IS" sz="2200" b="0" i="1" smtClean="0">
                                <a:solidFill>
                                  <a:srgbClr val="C00000"/>
                                </a:solidFill>
                                <a:latin typeface="Cambria Math" panose="02040503050406030204" pitchFamily="18" charset="0"/>
                              </a:rPr>
                            </m:ctrlPr>
                          </m:dPr>
                          <m:e>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m:t>
                                </m:r>
                              </m:e>
                              <m:sub>
                                <m:r>
                                  <a:rPr lang="en-US" sz="2200" b="0" i="1" smtClean="0">
                                    <a:solidFill>
                                      <a:srgbClr val="C00000"/>
                                    </a:solidFill>
                                    <a:latin typeface="Cambria Math" charset="0"/>
                                  </a:rPr>
                                  <m:t>𝜇</m:t>
                                </m:r>
                              </m:sub>
                            </m:sSub>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𝜙</m:t>
                                </m:r>
                              </m:e>
                              <m:sub>
                                <m:r>
                                  <a:rPr lang="en-US" sz="2200" b="0" i="1" smtClean="0">
                                    <a:solidFill>
                                      <a:srgbClr val="C00000"/>
                                    </a:solidFill>
                                    <a:latin typeface="Cambria Math" charset="0"/>
                                  </a:rPr>
                                  <m:t>2</m:t>
                                </m:r>
                              </m:sub>
                            </m:sSub>
                          </m:e>
                        </m:d>
                      </m:e>
                      <m:sup>
                        <m:r>
                          <a:rPr lang="en-US" sz="2200" b="0" i="1" smtClean="0">
                            <a:solidFill>
                              <a:srgbClr val="C00000"/>
                            </a:solidFill>
                            <a:latin typeface="Cambria Math" charset="0"/>
                          </a:rPr>
                          <m:t>2</m:t>
                        </m:r>
                      </m:sup>
                    </m:sSup>
                  </m:oMath>
                </a14:m>
                <a:endParaRPr lang="en-US" sz="2200" b="0" i="1" dirty="0">
                  <a:solidFill>
                    <a:srgbClr val="C00000"/>
                  </a:solidFill>
                  <a:latin typeface="Cambria Math" charset="0"/>
                </a:endParaRPr>
              </a:p>
              <a:p>
                <a:pPr marL="0" indent="0">
                  <a:buNone/>
                </a:pPr>
                <a:r>
                  <a:rPr lang="en-US" sz="2200" b="0" dirty="0">
                    <a:solidFill>
                      <a:srgbClr val="C00000"/>
                    </a:solidFill>
                  </a:rPr>
                  <a:t>                                                  </a:t>
                </a:r>
                <a14:m>
                  <m:oMath xmlns:m="http://schemas.openxmlformats.org/officeDocument/2006/math">
                    <m:r>
                      <a:rPr lang="en-US" sz="2200" b="0" i="1" smtClean="0">
                        <a:solidFill>
                          <a:srgbClr val="C00000"/>
                        </a:solidFill>
                        <a:latin typeface="Cambria Math" charset="0"/>
                      </a:rPr>
                      <m:t>−</m:t>
                    </m:r>
                    <m:f>
                      <m:fPr>
                        <m:ctrlPr>
                          <a:rPr lang="bg-BG" sz="2200" b="0" i="1" smtClean="0">
                            <a:solidFill>
                              <a:srgbClr val="C00000"/>
                            </a:solidFill>
                            <a:latin typeface="Cambria Math" panose="02040503050406030204" pitchFamily="18" charset="0"/>
                          </a:rPr>
                        </m:ctrlPr>
                      </m:fPr>
                      <m:num>
                        <m:r>
                          <a:rPr lang="en-US" sz="2200" b="0" i="1" smtClean="0">
                            <a:solidFill>
                              <a:srgbClr val="C00000"/>
                            </a:solidFill>
                            <a:latin typeface="Cambria Math" charset="0"/>
                          </a:rPr>
                          <m:t>1</m:t>
                        </m:r>
                      </m:num>
                      <m:den>
                        <m:r>
                          <a:rPr lang="en-US" sz="2200" b="0" i="1" smtClean="0">
                            <a:solidFill>
                              <a:srgbClr val="C00000"/>
                            </a:solidFill>
                            <a:latin typeface="Cambria Math" charset="0"/>
                          </a:rPr>
                          <m:t>2</m:t>
                        </m:r>
                      </m:den>
                    </m:f>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𝜇</m:t>
                        </m:r>
                      </m:e>
                      <m:sup>
                        <m:r>
                          <a:rPr lang="en-US" sz="2200" b="0" i="1" smtClean="0">
                            <a:solidFill>
                              <a:srgbClr val="C00000"/>
                            </a:solidFill>
                            <a:latin typeface="Cambria Math" charset="0"/>
                          </a:rPr>
                          <m:t>2</m:t>
                        </m:r>
                      </m:sup>
                    </m:sSup>
                    <m:d>
                      <m:dPr>
                        <m:ctrlPr>
                          <a:rPr lang="is-IS" sz="2200" b="0" i="1" smtClean="0">
                            <a:solidFill>
                              <a:srgbClr val="C00000"/>
                            </a:solidFill>
                            <a:latin typeface="Cambria Math" panose="02040503050406030204" pitchFamily="18" charset="0"/>
                          </a:rPr>
                        </m:ctrlPr>
                      </m:dPr>
                      <m:e>
                        <m:sSubSup>
                          <m:sSubSupPr>
                            <m:ctrlPr>
                              <a:rPr lang="en-US" sz="2200" b="0" i="1" smtClean="0">
                                <a:solidFill>
                                  <a:srgbClr val="C00000"/>
                                </a:solidFill>
                                <a:latin typeface="Cambria Math" panose="02040503050406030204" pitchFamily="18" charset="0"/>
                              </a:rPr>
                            </m:ctrlPr>
                          </m:sSubSupPr>
                          <m:e>
                            <m:r>
                              <a:rPr lang="en-US" sz="2200" b="0" i="1" smtClean="0">
                                <a:solidFill>
                                  <a:srgbClr val="C00000"/>
                                </a:solidFill>
                                <a:latin typeface="Cambria Math" charset="0"/>
                              </a:rPr>
                              <m:t>𝜙</m:t>
                            </m:r>
                          </m:e>
                          <m:sub>
                            <m:r>
                              <a:rPr lang="en-US" sz="2200" b="0" i="1" smtClean="0">
                                <a:solidFill>
                                  <a:srgbClr val="C00000"/>
                                </a:solidFill>
                                <a:latin typeface="Cambria Math" charset="0"/>
                              </a:rPr>
                              <m:t>1</m:t>
                            </m:r>
                          </m:sub>
                          <m:sup>
                            <m:r>
                              <a:rPr lang="en-US" sz="2200" b="0" i="1" smtClean="0">
                                <a:solidFill>
                                  <a:srgbClr val="C00000"/>
                                </a:solidFill>
                                <a:latin typeface="Cambria Math" charset="0"/>
                              </a:rPr>
                              <m:t>2</m:t>
                            </m:r>
                          </m:sup>
                        </m:sSubSup>
                        <m:r>
                          <a:rPr lang="en-US" sz="2200" b="0" i="1" smtClean="0">
                            <a:solidFill>
                              <a:srgbClr val="C00000"/>
                            </a:solidFill>
                            <a:latin typeface="Cambria Math" charset="0"/>
                          </a:rPr>
                          <m:t>+</m:t>
                        </m:r>
                        <m:sSubSup>
                          <m:sSubSupPr>
                            <m:ctrlPr>
                              <a:rPr lang="en-US" sz="2200" b="0" i="1" smtClean="0">
                                <a:solidFill>
                                  <a:srgbClr val="C00000"/>
                                </a:solidFill>
                                <a:latin typeface="Cambria Math" panose="02040503050406030204" pitchFamily="18" charset="0"/>
                              </a:rPr>
                            </m:ctrlPr>
                          </m:sSubSupPr>
                          <m:e>
                            <m:r>
                              <a:rPr lang="en-US" sz="2200" b="0" i="1" smtClean="0">
                                <a:solidFill>
                                  <a:srgbClr val="C00000"/>
                                </a:solidFill>
                                <a:latin typeface="Cambria Math" charset="0"/>
                              </a:rPr>
                              <m:t>𝜙</m:t>
                            </m:r>
                          </m:e>
                          <m:sub>
                            <m:r>
                              <a:rPr lang="en-US" sz="2200" b="0" i="1" smtClean="0">
                                <a:solidFill>
                                  <a:srgbClr val="C00000"/>
                                </a:solidFill>
                                <a:latin typeface="Cambria Math" charset="0"/>
                              </a:rPr>
                              <m:t>2</m:t>
                            </m:r>
                          </m:sub>
                          <m:sup>
                            <m:r>
                              <a:rPr lang="en-US" sz="2200" b="0" i="1" smtClean="0">
                                <a:solidFill>
                                  <a:srgbClr val="C00000"/>
                                </a:solidFill>
                                <a:latin typeface="Cambria Math" charset="0"/>
                              </a:rPr>
                              <m:t>2</m:t>
                            </m:r>
                          </m:sup>
                        </m:sSubSup>
                      </m:e>
                    </m:d>
                    <m:r>
                      <a:rPr lang="en-US" sz="2200" b="0" i="1" smtClean="0">
                        <a:solidFill>
                          <a:srgbClr val="C00000"/>
                        </a:solidFill>
                        <a:latin typeface="Cambria Math" charset="0"/>
                      </a:rPr>
                      <m:t>−</m:t>
                    </m:r>
                    <m:f>
                      <m:fPr>
                        <m:ctrlPr>
                          <a:rPr lang="bg-BG" sz="2200" b="0" i="1" smtClean="0">
                            <a:solidFill>
                              <a:srgbClr val="C00000"/>
                            </a:solidFill>
                            <a:latin typeface="Cambria Math" panose="02040503050406030204" pitchFamily="18" charset="0"/>
                          </a:rPr>
                        </m:ctrlPr>
                      </m:fPr>
                      <m:num>
                        <m:r>
                          <a:rPr lang="en-US" sz="2200" b="0" i="1" smtClean="0">
                            <a:solidFill>
                              <a:srgbClr val="C00000"/>
                            </a:solidFill>
                            <a:latin typeface="Cambria Math" charset="0"/>
                          </a:rPr>
                          <m:t>1</m:t>
                        </m:r>
                      </m:num>
                      <m:den>
                        <m:r>
                          <a:rPr lang="en-US" sz="2200" b="0" i="1" smtClean="0">
                            <a:solidFill>
                              <a:srgbClr val="C00000"/>
                            </a:solidFill>
                            <a:latin typeface="Cambria Math" charset="0"/>
                          </a:rPr>
                          <m:t>4</m:t>
                        </m:r>
                      </m:den>
                    </m:f>
                    <m:r>
                      <a:rPr lang="en-US" sz="2200" b="0" i="1" smtClean="0">
                        <a:solidFill>
                          <a:srgbClr val="C00000"/>
                        </a:solidFill>
                        <a:latin typeface="Cambria Math" charset="0"/>
                      </a:rPr>
                      <m:t>𝜆</m:t>
                    </m:r>
                    <m:sSup>
                      <m:sSupPr>
                        <m:ctrlPr>
                          <a:rPr lang="en-US" sz="2200" b="0" i="1" smtClean="0">
                            <a:solidFill>
                              <a:srgbClr val="C00000"/>
                            </a:solidFill>
                            <a:latin typeface="Cambria Math" panose="02040503050406030204" pitchFamily="18" charset="0"/>
                          </a:rPr>
                        </m:ctrlPr>
                      </m:sSupPr>
                      <m:e>
                        <m:d>
                          <m:dPr>
                            <m:ctrlPr>
                              <a:rPr lang="is-IS" sz="2200" b="0" i="1" smtClean="0">
                                <a:solidFill>
                                  <a:srgbClr val="C00000"/>
                                </a:solidFill>
                                <a:latin typeface="Cambria Math" panose="02040503050406030204" pitchFamily="18" charset="0"/>
                              </a:rPr>
                            </m:ctrlPr>
                          </m:dPr>
                          <m:e>
                            <m:sSubSup>
                              <m:sSubSupPr>
                                <m:ctrlPr>
                                  <a:rPr lang="en-US" sz="2200" b="0" i="1" smtClean="0">
                                    <a:solidFill>
                                      <a:srgbClr val="C00000"/>
                                    </a:solidFill>
                                    <a:latin typeface="Cambria Math" panose="02040503050406030204" pitchFamily="18" charset="0"/>
                                  </a:rPr>
                                </m:ctrlPr>
                              </m:sSubSupPr>
                              <m:e>
                                <m:r>
                                  <a:rPr lang="en-US" sz="2200" b="0" i="1" smtClean="0">
                                    <a:solidFill>
                                      <a:srgbClr val="C00000"/>
                                    </a:solidFill>
                                    <a:latin typeface="Cambria Math" charset="0"/>
                                  </a:rPr>
                                  <m:t>𝜙</m:t>
                                </m:r>
                              </m:e>
                              <m:sub>
                                <m:r>
                                  <a:rPr lang="en-US" sz="2200" b="0" i="1" smtClean="0">
                                    <a:solidFill>
                                      <a:srgbClr val="C00000"/>
                                    </a:solidFill>
                                    <a:latin typeface="Cambria Math" charset="0"/>
                                  </a:rPr>
                                  <m:t>1</m:t>
                                </m:r>
                              </m:sub>
                              <m:sup>
                                <m:r>
                                  <a:rPr lang="en-US" sz="2200" b="0" i="1" smtClean="0">
                                    <a:solidFill>
                                      <a:srgbClr val="C00000"/>
                                    </a:solidFill>
                                    <a:latin typeface="Cambria Math" charset="0"/>
                                  </a:rPr>
                                  <m:t>2</m:t>
                                </m:r>
                              </m:sup>
                            </m:sSubSup>
                            <m:r>
                              <a:rPr lang="en-US" sz="2200" b="0" i="1" smtClean="0">
                                <a:solidFill>
                                  <a:srgbClr val="C00000"/>
                                </a:solidFill>
                                <a:latin typeface="Cambria Math" charset="0"/>
                              </a:rPr>
                              <m:t>+</m:t>
                            </m:r>
                            <m:sSubSup>
                              <m:sSubSupPr>
                                <m:ctrlPr>
                                  <a:rPr lang="en-US" sz="2200" b="0" i="1" smtClean="0">
                                    <a:solidFill>
                                      <a:srgbClr val="C00000"/>
                                    </a:solidFill>
                                    <a:latin typeface="Cambria Math" panose="02040503050406030204" pitchFamily="18" charset="0"/>
                                  </a:rPr>
                                </m:ctrlPr>
                              </m:sSubSupPr>
                              <m:e>
                                <m:r>
                                  <a:rPr lang="en-US" sz="2200" b="0" i="1" smtClean="0">
                                    <a:solidFill>
                                      <a:srgbClr val="C00000"/>
                                    </a:solidFill>
                                    <a:latin typeface="Cambria Math" charset="0"/>
                                  </a:rPr>
                                  <m:t>𝜙</m:t>
                                </m:r>
                              </m:e>
                              <m:sub>
                                <m:r>
                                  <a:rPr lang="en-US" sz="2200" b="0" i="1" smtClean="0">
                                    <a:solidFill>
                                      <a:srgbClr val="C00000"/>
                                    </a:solidFill>
                                    <a:latin typeface="Cambria Math" charset="0"/>
                                  </a:rPr>
                                  <m:t>2</m:t>
                                </m:r>
                              </m:sub>
                              <m:sup>
                                <m:r>
                                  <a:rPr lang="en-US" sz="2200" b="0" i="1" smtClean="0">
                                    <a:solidFill>
                                      <a:srgbClr val="C00000"/>
                                    </a:solidFill>
                                    <a:latin typeface="Cambria Math" charset="0"/>
                                  </a:rPr>
                                  <m:t>2</m:t>
                                </m:r>
                              </m:sup>
                            </m:sSubSup>
                          </m:e>
                        </m:d>
                      </m:e>
                      <m:sup>
                        <m:r>
                          <a:rPr lang="en-US" sz="2200" b="0" i="1" smtClean="0">
                            <a:solidFill>
                              <a:srgbClr val="C00000"/>
                            </a:solidFill>
                            <a:latin typeface="Cambria Math" charset="0"/>
                          </a:rPr>
                          <m:t>2</m:t>
                        </m:r>
                      </m:sup>
                    </m:sSup>
                  </m:oMath>
                </a14:m>
                <a:r>
                  <a:rPr lang="en-US" sz="2200" dirty="0">
                    <a:solidFill>
                      <a:srgbClr val="7030A0"/>
                    </a:solidFill>
                  </a:rPr>
                  <a:t>    </a:t>
                </a:r>
                <a:endParaRPr lang="en-US" sz="2200" dirty="0"/>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435241" y="2203273"/>
                <a:ext cx="11066945" cy="2240185"/>
              </a:xfrm>
              <a:prstGeom prst="rect">
                <a:avLst/>
              </a:prstGeom>
              <a:blipFill rotWithShape="0">
                <a:blip r:embed="rId5"/>
                <a:stretch>
                  <a:fillRect l="-716" t="-3804"/>
                </a:stretch>
              </a:blipFill>
            </p:spPr>
            <p:txBody>
              <a:bodyPr/>
              <a:lstStyle/>
              <a:p>
                <a:r>
                  <a:rPr lang="en-US">
                    <a:noFill/>
                  </a:rPr>
                  <a:t> </a:t>
                </a:r>
              </a:p>
            </p:txBody>
          </p:sp>
        </mc:Fallback>
      </mc:AlternateContent>
      <p:sp>
        <p:nvSpPr>
          <p:cNvPr id="6" name="TextBox 5"/>
          <p:cNvSpPr txBox="1"/>
          <p:nvPr/>
        </p:nvSpPr>
        <p:spPr>
          <a:xfrm>
            <a:off x="9134424" y="2208778"/>
            <a:ext cx="1178528" cy="461665"/>
          </a:xfrm>
          <a:prstGeom prst="rect">
            <a:avLst/>
          </a:prstGeom>
          <a:noFill/>
          <a:ln w="19050">
            <a:solidFill>
              <a:schemeClr val="tx1"/>
            </a:solidFill>
          </a:ln>
        </p:spPr>
        <p:txBody>
          <a:bodyPr wrap="none" rtlCol="0">
            <a:spAutoFit/>
          </a:bodyPr>
          <a:lstStyle/>
          <a:p>
            <a:r>
              <a:rPr lang="en-US" sz="2400"/>
              <a:t>Case A) </a:t>
            </a:r>
            <a:endParaRPr lang="en-US" sz="2400" dirty="0"/>
          </a:p>
        </p:txBody>
      </p:sp>
      <mc:AlternateContent xmlns:mc="http://schemas.openxmlformats.org/markup-compatibility/2006" xmlns:a14="http://schemas.microsoft.com/office/drawing/2010/main">
        <mc:Choice Requires="a14">
          <p:sp>
            <p:nvSpPr>
              <p:cNvPr id="7" name="Content Placeholder 2"/>
              <p:cNvSpPr txBox="1">
                <a:spLocks/>
              </p:cNvSpPr>
              <p:nvPr/>
            </p:nvSpPr>
            <p:spPr>
              <a:xfrm>
                <a:off x="561879" y="4569928"/>
                <a:ext cx="11066945" cy="224018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accent1"/>
                    </a:solidFill>
                    <a:latin typeface="+mn-lt"/>
                    <a:ea typeface="+mn-ea"/>
                    <a:cs typeface="+mn-cs"/>
                  </a:defRPr>
                </a:lvl1pPr>
                <a:lvl2pPr marL="504000" indent="-228600" algn="l" defTabSz="914400" rtl="0" eaLnBrk="1" latinLnBrk="0" hangingPunct="1">
                  <a:lnSpc>
                    <a:spcPct val="90000"/>
                  </a:lnSpc>
                  <a:spcBef>
                    <a:spcPts val="500"/>
                  </a:spcBef>
                  <a:buFont typeface="Arial"/>
                  <a:buChar char="•"/>
                  <a:defRPr sz="2400" kern="1200" baseline="0">
                    <a:solidFill>
                      <a:srgbClr val="7030A0"/>
                    </a:solidFill>
                    <a:latin typeface="+mn-lt"/>
                    <a:ea typeface="+mn-ea"/>
                    <a:cs typeface="+mn-cs"/>
                  </a:defRPr>
                </a:lvl2pPr>
                <a:lvl3pPr marL="756000" indent="-228600" algn="l" defTabSz="914400" rtl="0" eaLnBrk="1" latinLnBrk="0" hangingPunct="1">
                  <a:lnSpc>
                    <a:spcPct val="90000"/>
                  </a:lnSpc>
                  <a:spcBef>
                    <a:spcPts val="500"/>
                  </a:spcBef>
                  <a:buFont typeface="Arial"/>
                  <a:buChar char="•"/>
                  <a:defRPr sz="2000" kern="1200" baseline="0">
                    <a:solidFill>
                      <a:srgbClr val="C00000"/>
                    </a:solidFill>
                    <a:latin typeface="+mn-lt"/>
                    <a:ea typeface="+mn-ea"/>
                    <a:cs typeface="+mn-cs"/>
                  </a:defRPr>
                </a:lvl3pPr>
                <a:lvl4pPr marL="1008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4pPr>
                <a:lvl5pPr marL="1260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ea typeface="Cambria Math" charset="0"/>
                    <a:cs typeface="Cambria Math" charset="0"/>
                  </a:rPr>
                  <a:t>Lagrangian:      </a:t>
                </a:r>
                <a:endParaRPr lang="en-US" sz="2200" i="1" dirty="0">
                  <a:solidFill>
                    <a:srgbClr val="C00000"/>
                  </a:solidFill>
                  <a:latin typeface="Cambria Math" charset="0"/>
                  <a:ea typeface="Cambria Math" charset="0"/>
                  <a:cs typeface="Cambria Math" charset="0"/>
                </a:endParaRPr>
              </a:p>
              <a:p>
                <a:pPr marL="0" indent="0">
                  <a:buNone/>
                </a:pPr>
                <a:r>
                  <a:rPr lang="en-US" sz="2200" dirty="0">
                    <a:solidFill>
                      <a:srgbClr val="C00000"/>
                    </a:solidFill>
                    <a:ea typeface="Cambria Math" charset="0"/>
                    <a:cs typeface="Cambria Math" charset="0"/>
                  </a:rPr>
                  <a:t>    </a:t>
                </a:r>
                <a14:m>
                  <m:oMath xmlns:m="http://schemas.openxmlformats.org/officeDocument/2006/math">
                    <m:r>
                      <a:rPr lang="en-US" sz="2200" i="1" smtClean="0">
                        <a:solidFill>
                          <a:srgbClr val="C00000"/>
                        </a:solidFill>
                        <a:latin typeface="Cambria Math" charset="0"/>
                        <a:ea typeface="Cambria Math" charset="0"/>
                        <a:cs typeface="Cambria Math" charset="0"/>
                      </a:rPr>
                      <m:t>ℒ</m:t>
                    </m:r>
                    <m:d>
                      <m:dPr>
                        <m:ctrlPr>
                          <a:rPr lang="is-IS" sz="2200" i="1" smtClean="0">
                            <a:solidFill>
                              <a:srgbClr val="C00000"/>
                            </a:solidFill>
                            <a:latin typeface="Cambria Math" panose="02040503050406030204" pitchFamily="18" charset="0"/>
                            <a:ea typeface="Cambria Math" charset="0"/>
                            <a:cs typeface="Cambria Math" charset="0"/>
                          </a:rPr>
                        </m:ctrlPr>
                      </m:dPr>
                      <m:e>
                        <m:sSub>
                          <m:sSubPr>
                            <m:ctrlPr>
                              <a:rPr lang="en-US" sz="2200" b="0" i="1" smtClean="0">
                                <a:solidFill>
                                  <a:srgbClr val="C00000"/>
                                </a:solidFill>
                                <a:latin typeface="Cambria Math" panose="02040503050406030204" pitchFamily="18" charset="0"/>
                                <a:ea typeface="Cambria Math" charset="0"/>
                                <a:cs typeface="Cambria Math" charset="0"/>
                              </a:rPr>
                            </m:ctrlPr>
                          </m:sSubPr>
                          <m:e>
                            <m:r>
                              <a:rPr lang="en-US" sz="2200" b="0" i="1" smtClean="0">
                                <a:solidFill>
                                  <a:srgbClr val="C00000"/>
                                </a:solidFill>
                                <a:latin typeface="Cambria Math" charset="0"/>
                                <a:ea typeface="Cambria Math" charset="0"/>
                                <a:cs typeface="Cambria Math" charset="0"/>
                              </a:rPr>
                              <m:t>𝜙</m:t>
                            </m:r>
                          </m:e>
                          <m:sub>
                            <m:r>
                              <a:rPr lang="en-US" sz="2200" b="0" i="1" smtClean="0">
                                <a:solidFill>
                                  <a:srgbClr val="C00000"/>
                                </a:solidFill>
                                <a:latin typeface="Cambria Math" charset="0"/>
                                <a:ea typeface="Cambria Math" charset="0"/>
                                <a:cs typeface="Cambria Math" charset="0"/>
                              </a:rPr>
                              <m:t>1</m:t>
                            </m:r>
                          </m:sub>
                        </m:sSub>
                        <m:r>
                          <a:rPr lang="en-US" sz="2200" b="0" i="1" smtClean="0">
                            <a:solidFill>
                              <a:srgbClr val="C00000"/>
                            </a:solidFill>
                            <a:latin typeface="Cambria Math" charset="0"/>
                            <a:ea typeface="Cambria Math" charset="0"/>
                            <a:cs typeface="Cambria Math" charset="0"/>
                          </a:rPr>
                          <m:t>,</m:t>
                        </m:r>
                        <m:sSub>
                          <m:sSubPr>
                            <m:ctrlPr>
                              <a:rPr lang="en-US" sz="2200" b="0" i="1" smtClean="0">
                                <a:solidFill>
                                  <a:srgbClr val="C00000"/>
                                </a:solidFill>
                                <a:latin typeface="Cambria Math" panose="02040503050406030204" pitchFamily="18" charset="0"/>
                                <a:ea typeface="Cambria Math" charset="0"/>
                                <a:cs typeface="Cambria Math" charset="0"/>
                              </a:rPr>
                            </m:ctrlPr>
                          </m:sSubPr>
                          <m:e>
                            <m:r>
                              <a:rPr lang="en-US" sz="2200" b="0" i="1" smtClean="0">
                                <a:solidFill>
                                  <a:srgbClr val="C00000"/>
                                </a:solidFill>
                                <a:latin typeface="Cambria Math" charset="0"/>
                                <a:ea typeface="Cambria Math" charset="0"/>
                                <a:cs typeface="Cambria Math" charset="0"/>
                              </a:rPr>
                              <m:t>𝜙</m:t>
                            </m:r>
                          </m:e>
                          <m:sub>
                            <m:r>
                              <a:rPr lang="en-US" sz="2200" b="0" i="1" smtClean="0">
                                <a:solidFill>
                                  <a:srgbClr val="C00000"/>
                                </a:solidFill>
                                <a:latin typeface="Cambria Math" charset="0"/>
                                <a:ea typeface="Cambria Math" charset="0"/>
                                <a:cs typeface="Cambria Math" charset="0"/>
                              </a:rPr>
                              <m:t>2</m:t>
                            </m:r>
                          </m:sub>
                        </m:sSub>
                      </m:e>
                    </m:d>
                    <m:r>
                      <a:rPr lang="en-US" sz="2200" i="1" smtClean="0">
                        <a:solidFill>
                          <a:srgbClr val="C00000"/>
                        </a:solidFill>
                        <a:latin typeface="Cambria Math" charset="0"/>
                      </a:rPr>
                      <m:t>=</m:t>
                    </m:r>
                    <m:f>
                      <m:fPr>
                        <m:ctrlPr>
                          <a:rPr lang="bg-BG" sz="2200" i="1" smtClean="0">
                            <a:solidFill>
                              <a:srgbClr val="C00000"/>
                            </a:solidFill>
                            <a:latin typeface="Cambria Math" panose="02040503050406030204" pitchFamily="18" charset="0"/>
                          </a:rPr>
                        </m:ctrlPr>
                      </m:fPr>
                      <m:num>
                        <m:r>
                          <a:rPr lang="en-US" sz="2200" b="0" i="1" smtClean="0">
                            <a:solidFill>
                              <a:srgbClr val="C00000"/>
                            </a:solidFill>
                            <a:latin typeface="Cambria Math" charset="0"/>
                          </a:rPr>
                          <m:t>1</m:t>
                        </m:r>
                      </m:num>
                      <m:den>
                        <m:r>
                          <a:rPr lang="en-US" sz="2200" b="0" i="1" smtClean="0">
                            <a:solidFill>
                              <a:srgbClr val="C00000"/>
                            </a:solidFill>
                            <a:latin typeface="Cambria Math" charset="0"/>
                          </a:rPr>
                          <m:t>2</m:t>
                        </m:r>
                      </m:den>
                    </m:f>
                    <m:r>
                      <a:rPr lang="en-US" sz="2200" b="0" i="1" smtClean="0">
                        <a:solidFill>
                          <a:srgbClr val="C00000"/>
                        </a:solidFill>
                        <a:latin typeface="Cambria Math" charset="0"/>
                      </a:rPr>
                      <m:t> </m:t>
                    </m:r>
                    <m:sSup>
                      <m:sSupPr>
                        <m:ctrlPr>
                          <a:rPr lang="en-US" sz="2200" b="0" i="1" smtClean="0">
                            <a:solidFill>
                              <a:srgbClr val="C00000"/>
                            </a:solidFill>
                            <a:latin typeface="Cambria Math" panose="02040503050406030204" pitchFamily="18" charset="0"/>
                          </a:rPr>
                        </m:ctrlPr>
                      </m:sSupPr>
                      <m:e>
                        <m:d>
                          <m:dPr>
                            <m:ctrlPr>
                              <a:rPr lang="is-IS" sz="2200" b="0" i="1" smtClean="0">
                                <a:solidFill>
                                  <a:srgbClr val="C00000"/>
                                </a:solidFill>
                                <a:latin typeface="Cambria Math" panose="02040503050406030204" pitchFamily="18" charset="0"/>
                              </a:rPr>
                            </m:ctrlPr>
                          </m:dPr>
                          <m:e>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m:t>
                                </m:r>
                              </m:e>
                              <m:sub>
                                <m:r>
                                  <a:rPr lang="en-US" sz="2200" b="0" i="1" smtClean="0">
                                    <a:solidFill>
                                      <a:srgbClr val="C00000"/>
                                    </a:solidFill>
                                    <a:latin typeface="Cambria Math" charset="0"/>
                                  </a:rPr>
                                  <m:t>𝜇</m:t>
                                </m:r>
                              </m:sub>
                            </m:sSub>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𝜙</m:t>
                                </m:r>
                              </m:e>
                              <m:sub>
                                <m:r>
                                  <a:rPr lang="en-US" sz="2200" b="0" i="1" smtClean="0">
                                    <a:solidFill>
                                      <a:srgbClr val="C00000"/>
                                    </a:solidFill>
                                    <a:latin typeface="Cambria Math" charset="0"/>
                                  </a:rPr>
                                  <m:t>1</m:t>
                                </m:r>
                              </m:sub>
                            </m:sSub>
                          </m:e>
                        </m:d>
                      </m:e>
                      <m:sup>
                        <m:r>
                          <a:rPr lang="en-US" sz="2200" b="0" i="1" smtClean="0">
                            <a:solidFill>
                              <a:srgbClr val="C00000"/>
                            </a:solidFill>
                            <a:latin typeface="Cambria Math" charset="0"/>
                          </a:rPr>
                          <m:t>2</m:t>
                        </m:r>
                      </m:sup>
                    </m:sSup>
                    <m:r>
                      <a:rPr lang="en-US" sz="2200" i="1">
                        <a:solidFill>
                          <a:srgbClr val="C00000"/>
                        </a:solidFill>
                        <a:latin typeface="Cambria Math" charset="0"/>
                      </a:rPr>
                      <m:t>−</m:t>
                    </m:r>
                    <m:f>
                      <m:fPr>
                        <m:ctrlPr>
                          <a:rPr lang="bg-BG" sz="2200" i="1">
                            <a:solidFill>
                              <a:srgbClr val="C00000"/>
                            </a:solidFill>
                            <a:latin typeface="Cambria Math" panose="02040503050406030204" pitchFamily="18" charset="0"/>
                          </a:rPr>
                        </m:ctrlPr>
                      </m:fPr>
                      <m:num>
                        <m:r>
                          <a:rPr lang="en-US" sz="2200" i="1">
                            <a:solidFill>
                              <a:srgbClr val="C00000"/>
                            </a:solidFill>
                            <a:latin typeface="Cambria Math" charset="0"/>
                          </a:rPr>
                          <m:t>1</m:t>
                        </m:r>
                      </m:num>
                      <m:den>
                        <m:r>
                          <a:rPr lang="en-US" sz="2200" i="1">
                            <a:solidFill>
                              <a:srgbClr val="C00000"/>
                            </a:solidFill>
                            <a:latin typeface="Cambria Math" charset="0"/>
                          </a:rPr>
                          <m:t>2</m:t>
                        </m:r>
                      </m:den>
                    </m:f>
                    <m:sSup>
                      <m:sSupPr>
                        <m:ctrlPr>
                          <a:rPr lang="en-US" sz="2200" i="1">
                            <a:solidFill>
                              <a:srgbClr val="C00000"/>
                            </a:solidFill>
                            <a:latin typeface="Cambria Math" panose="02040503050406030204" pitchFamily="18" charset="0"/>
                          </a:rPr>
                        </m:ctrlPr>
                      </m:sSupPr>
                      <m:e>
                        <m:r>
                          <a:rPr lang="en-US" sz="2200" i="1">
                            <a:solidFill>
                              <a:srgbClr val="C00000"/>
                            </a:solidFill>
                            <a:latin typeface="Cambria Math" charset="0"/>
                          </a:rPr>
                          <m:t>𝜇</m:t>
                        </m:r>
                      </m:e>
                      <m:sup>
                        <m:r>
                          <a:rPr lang="en-US" sz="2200" i="1">
                            <a:solidFill>
                              <a:srgbClr val="C00000"/>
                            </a:solidFill>
                            <a:latin typeface="Cambria Math" charset="0"/>
                          </a:rPr>
                          <m:t>2</m:t>
                        </m:r>
                      </m:sup>
                    </m:sSup>
                    <m:d>
                      <m:dPr>
                        <m:ctrlPr>
                          <a:rPr lang="is-IS" sz="2200" i="1">
                            <a:solidFill>
                              <a:srgbClr val="C00000"/>
                            </a:solidFill>
                            <a:latin typeface="Cambria Math" panose="02040503050406030204" pitchFamily="18" charset="0"/>
                          </a:rPr>
                        </m:ctrlPr>
                      </m:dPr>
                      <m:e>
                        <m:sSubSup>
                          <m:sSubSupPr>
                            <m:ctrlPr>
                              <a:rPr lang="en-US" sz="2200" i="1">
                                <a:solidFill>
                                  <a:srgbClr val="C00000"/>
                                </a:solidFill>
                                <a:latin typeface="Cambria Math" panose="02040503050406030204" pitchFamily="18" charset="0"/>
                              </a:rPr>
                            </m:ctrlPr>
                          </m:sSubSupPr>
                          <m:e>
                            <m:r>
                              <a:rPr lang="en-US" sz="2200" i="1">
                                <a:solidFill>
                                  <a:srgbClr val="C00000"/>
                                </a:solidFill>
                                <a:latin typeface="Cambria Math" charset="0"/>
                              </a:rPr>
                              <m:t>𝜙</m:t>
                            </m:r>
                          </m:e>
                          <m:sub>
                            <m:r>
                              <a:rPr lang="en-US" sz="2200" i="1">
                                <a:solidFill>
                                  <a:srgbClr val="C00000"/>
                                </a:solidFill>
                                <a:latin typeface="Cambria Math" charset="0"/>
                              </a:rPr>
                              <m:t>1</m:t>
                            </m:r>
                          </m:sub>
                          <m:sup>
                            <m:r>
                              <a:rPr lang="en-US" sz="2200" i="1">
                                <a:solidFill>
                                  <a:srgbClr val="C00000"/>
                                </a:solidFill>
                                <a:latin typeface="Cambria Math" charset="0"/>
                              </a:rPr>
                              <m:t>2</m:t>
                            </m:r>
                          </m:sup>
                        </m:sSubSup>
                      </m:e>
                    </m:d>
                    <m:r>
                      <a:rPr lang="en-US" sz="2200" b="0" i="1" smtClean="0">
                        <a:solidFill>
                          <a:srgbClr val="C00000"/>
                        </a:solidFill>
                        <a:latin typeface="Cambria Math" charset="0"/>
                      </a:rPr>
                      <m:t>  +</m:t>
                    </m:r>
                    <m:f>
                      <m:fPr>
                        <m:ctrlPr>
                          <a:rPr lang="bg-BG" sz="2200" b="0" i="1" smtClean="0">
                            <a:solidFill>
                              <a:srgbClr val="C00000"/>
                            </a:solidFill>
                            <a:latin typeface="Cambria Math" panose="02040503050406030204" pitchFamily="18" charset="0"/>
                          </a:rPr>
                        </m:ctrlPr>
                      </m:fPr>
                      <m:num>
                        <m:r>
                          <a:rPr lang="en-US" sz="2200" b="0" i="1" smtClean="0">
                            <a:solidFill>
                              <a:srgbClr val="C00000"/>
                            </a:solidFill>
                            <a:latin typeface="Cambria Math" charset="0"/>
                          </a:rPr>
                          <m:t>1</m:t>
                        </m:r>
                      </m:num>
                      <m:den>
                        <m:r>
                          <a:rPr lang="en-US" sz="2200" b="0" i="1" smtClean="0">
                            <a:solidFill>
                              <a:srgbClr val="C00000"/>
                            </a:solidFill>
                            <a:latin typeface="Cambria Math" charset="0"/>
                          </a:rPr>
                          <m:t>2</m:t>
                        </m:r>
                      </m:den>
                    </m:f>
                    <m:r>
                      <a:rPr lang="en-US" sz="2200" b="0" i="1" smtClean="0">
                        <a:solidFill>
                          <a:srgbClr val="C00000"/>
                        </a:solidFill>
                        <a:latin typeface="Cambria Math" charset="0"/>
                      </a:rPr>
                      <m:t> </m:t>
                    </m:r>
                    <m:sSup>
                      <m:sSupPr>
                        <m:ctrlPr>
                          <a:rPr lang="en-US" sz="2200" b="0" i="1" smtClean="0">
                            <a:solidFill>
                              <a:srgbClr val="C00000"/>
                            </a:solidFill>
                            <a:latin typeface="Cambria Math" panose="02040503050406030204" pitchFamily="18" charset="0"/>
                          </a:rPr>
                        </m:ctrlPr>
                      </m:sSupPr>
                      <m:e>
                        <m:d>
                          <m:dPr>
                            <m:ctrlPr>
                              <a:rPr lang="is-IS" sz="2200" b="0" i="1" smtClean="0">
                                <a:solidFill>
                                  <a:srgbClr val="C00000"/>
                                </a:solidFill>
                                <a:latin typeface="Cambria Math" panose="02040503050406030204" pitchFamily="18" charset="0"/>
                              </a:rPr>
                            </m:ctrlPr>
                          </m:dPr>
                          <m:e>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m:t>
                                </m:r>
                              </m:e>
                              <m:sub>
                                <m:r>
                                  <a:rPr lang="en-US" sz="2200" b="0" i="1" smtClean="0">
                                    <a:solidFill>
                                      <a:srgbClr val="C00000"/>
                                    </a:solidFill>
                                    <a:latin typeface="Cambria Math" charset="0"/>
                                  </a:rPr>
                                  <m:t>𝜇</m:t>
                                </m:r>
                              </m:sub>
                            </m:sSub>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𝜙</m:t>
                                </m:r>
                              </m:e>
                              <m:sub>
                                <m:r>
                                  <a:rPr lang="en-US" sz="2200" b="0" i="1" smtClean="0">
                                    <a:solidFill>
                                      <a:srgbClr val="C00000"/>
                                    </a:solidFill>
                                    <a:latin typeface="Cambria Math" charset="0"/>
                                  </a:rPr>
                                  <m:t>2</m:t>
                                </m:r>
                              </m:sub>
                            </m:sSub>
                          </m:e>
                        </m:d>
                      </m:e>
                      <m:sup>
                        <m:r>
                          <a:rPr lang="en-US" sz="2200" b="0" i="1" smtClean="0">
                            <a:solidFill>
                              <a:srgbClr val="C00000"/>
                            </a:solidFill>
                            <a:latin typeface="Cambria Math" charset="0"/>
                          </a:rPr>
                          <m:t>2</m:t>
                        </m:r>
                      </m:sup>
                    </m:sSup>
                    <m:r>
                      <a:rPr lang="en-US" sz="2200" b="0" i="1" smtClean="0">
                        <a:solidFill>
                          <a:srgbClr val="C00000"/>
                        </a:solidFill>
                        <a:latin typeface="Cambria Math" charset="0"/>
                      </a:rPr>
                      <m:t>−</m:t>
                    </m:r>
                    <m:f>
                      <m:fPr>
                        <m:ctrlPr>
                          <a:rPr lang="bg-BG" sz="2200" b="0" i="1" smtClean="0">
                            <a:solidFill>
                              <a:srgbClr val="C00000"/>
                            </a:solidFill>
                            <a:latin typeface="Cambria Math" panose="02040503050406030204" pitchFamily="18" charset="0"/>
                          </a:rPr>
                        </m:ctrlPr>
                      </m:fPr>
                      <m:num>
                        <m:r>
                          <a:rPr lang="en-US" sz="2200" b="0" i="1" smtClean="0">
                            <a:solidFill>
                              <a:srgbClr val="C00000"/>
                            </a:solidFill>
                            <a:latin typeface="Cambria Math" charset="0"/>
                          </a:rPr>
                          <m:t>1</m:t>
                        </m:r>
                      </m:num>
                      <m:den>
                        <m:r>
                          <a:rPr lang="en-US" sz="2200" b="0" i="1" smtClean="0">
                            <a:solidFill>
                              <a:srgbClr val="C00000"/>
                            </a:solidFill>
                            <a:latin typeface="Cambria Math" charset="0"/>
                          </a:rPr>
                          <m:t>2</m:t>
                        </m:r>
                      </m:den>
                    </m:f>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𝜇</m:t>
                        </m:r>
                      </m:e>
                      <m:sup>
                        <m:r>
                          <a:rPr lang="en-US" sz="2200" b="0" i="1" smtClean="0">
                            <a:solidFill>
                              <a:srgbClr val="C00000"/>
                            </a:solidFill>
                            <a:latin typeface="Cambria Math" charset="0"/>
                          </a:rPr>
                          <m:t>2</m:t>
                        </m:r>
                      </m:sup>
                    </m:sSup>
                    <m:d>
                      <m:dPr>
                        <m:ctrlPr>
                          <a:rPr lang="is-IS" sz="2200" b="0" i="1" smtClean="0">
                            <a:solidFill>
                              <a:srgbClr val="C00000"/>
                            </a:solidFill>
                            <a:latin typeface="Cambria Math" panose="02040503050406030204" pitchFamily="18" charset="0"/>
                          </a:rPr>
                        </m:ctrlPr>
                      </m:dPr>
                      <m:e>
                        <m:sSubSup>
                          <m:sSubSupPr>
                            <m:ctrlPr>
                              <a:rPr lang="en-US" sz="2200" b="0" i="1" smtClean="0">
                                <a:solidFill>
                                  <a:srgbClr val="C00000"/>
                                </a:solidFill>
                                <a:latin typeface="Cambria Math" panose="02040503050406030204" pitchFamily="18" charset="0"/>
                              </a:rPr>
                            </m:ctrlPr>
                          </m:sSubSupPr>
                          <m:e>
                            <m:r>
                              <a:rPr lang="en-US" sz="2200" b="0" i="1" smtClean="0">
                                <a:solidFill>
                                  <a:srgbClr val="C00000"/>
                                </a:solidFill>
                                <a:latin typeface="Cambria Math" charset="0"/>
                              </a:rPr>
                              <m:t>𝜙</m:t>
                            </m:r>
                          </m:e>
                          <m:sub>
                            <m:r>
                              <a:rPr lang="en-US" sz="2200" b="0" i="1" smtClean="0">
                                <a:solidFill>
                                  <a:srgbClr val="C00000"/>
                                </a:solidFill>
                                <a:latin typeface="Cambria Math" charset="0"/>
                              </a:rPr>
                              <m:t>2</m:t>
                            </m:r>
                          </m:sub>
                          <m:sup>
                            <m:r>
                              <a:rPr lang="en-US" sz="2200" b="0" i="1" smtClean="0">
                                <a:solidFill>
                                  <a:srgbClr val="C00000"/>
                                </a:solidFill>
                                <a:latin typeface="Cambria Math" charset="0"/>
                              </a:rPr>
                              <m:t>2</m:t>
                            </m:r>
                          </m:sup>
                        </m:sSubSup>
                      </m:e>
                    </m:d>
                  </m:oMath>
                </a14:m>
                <a:endParaRPr lang="en-US" sz="2200" dirty="0"/>
              </a:p>
              <a:p>
                <a:pPr marL="0" indent="0">
                  <a:buNone/>
                </a:pPr>
                <a:endParaRPr lang="en-US" sz="2200" dirty="0"/>
              </a:p>
              <a:p>
                <a:pPr marL="0" indent="0">
                  <a:buNone/>
                </a:pPr>
                <a:endParaRPr lang="en-US" sz="2200" dirty="0"/>
              </a:p>
              <a:p>
                <a:pPr marL="0" indent="0">
                  <a:buNone/>
                </a:pPr>
                <a:r>
                  <a:rPr lang="en-US" sz="2200" dirty="0">
                    <a:solidFill>
                      <a:srgbClr val="C00000"/>
                    </a:solidFill>
                  </a:rPr>
                  <a:t>                                                   </a:t>
                </a:r>
                <a14:m>
                  <m:oMath xmlns:m="http://schemas.openxmlformats.org/officeDocument/2006/math">
                    <m:r>
                      <a:rPr lang="en-US" sz="2200" i="1" smtClean="0">
                        <a:solidFill>
                          <a:srgbClr val="C00000"/>
                        </a:solidFill>
                        <a:latin typeface="Cambria Math" charset="0"/>
                      </a:rPr>
                      <m:t>+</m:t>
                    </m:r>
                    <m:r>
                      <a:rPr lang="en-US" sz="2200" b="0" i="1" smtClean="0">
                        <a:solidFill>
                          <a:srgbClr val="C00000"/>
                        </a:solidFill>
                        <a:latin typeface="Cambria Math" charset="0"/>
                      </a:rPr>
                      <m:t> </m:t>
                    </m:r>
                  </m:oMath>
                </a14:m>
                <a:r>
                  <a:rPr lang="en-US" sz="2200" dirty="0">
                    <a:solidFill>
                      <a:srgbClr val="C00000"/>
                    </a:solidFill>
                  </a:rPr>
                  <a:t>interaction terms</a:t>
                </a:r>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561879" y="4569928"/>
                <a:ext cx="11066945" cy="2240185"/>
              </a:xfrm>
              <a:prstGeom prst="rect">
                <a:avLst/>
              </a:prstGeom>
              <a:blipFill rotWithShape="0">
                <a:blip r:embed="rId6"/>
                <a:stretch>
                  <a:fillRect l="-716" t="-5177" b="-18529"/>
                </a:stretch>
              </a:blipFill>
            </p:spPr>
            <p:txBody>
              <a:bodyPr/>
              <a:lstStyle/>
              <a:p>
                <a:r>
                  <a:rPr lang="en-US">
                    <a:noFill/>
                  </a:rPr>
                  <a:t> </a:t>
                </a:r>
              </a:p>
            </p:txBody>
          </p:sp>
        </mc:Fallback>
      </mc:AlternateContent>
      <p:sp>
        <p:nvSpPr>
          <p:cNvPr id="8" name="Right Brace 7"/>
          <p:cNvSpPr/>
          <p:nvPr/>
        </p:nvSpPr>
        <p:spPr>
          <a:xfrm rot="5400000">
            <a:off x="3414783" y="4319099"/>
            <a:ext cx="409311" cy="2546805"/>
          </a:xfrm>
          <a:prstGeom prst="rightBrace">
            <a:avLst>
              <a:gd name="adj1" fmla="val 24010"/>
              <a:gd name="adj2" fmla="val 50000"/>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rot="5400000">
            <a:off x="6438720" y="4327121"/>
            <a:ext cx="409311" cy="2546805"/>
          </a:xfrm>
          <a:prstGeom prst="rightBrace">
            <a:avLst>
              <a:gd name="adj1" fmla="val 24010"/>
              <a:gd name="adj2" fmla="val 50000"/>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2346036" y="5737913"/>
                <a:ext cx="2229841" cy="400110"/>
              </a:xfrm>
              <a:prstGeom prst="rect">
                <a:avLst/>
              </a:prstGeom>
              <a:noFill/>
            </p:spPr>
            <p:txBody>
              <a:bodyPr wrap="none" rtlCol="0">
                <a:spAutoFit/>
              </a:bodyPr>
              <a:lstStyle/>
              <a:p>
                <a:r>
                  <a:rPr lang="en-US" sz="2000" dirty="0">
                    <a:solidFill>
                      <a:srgbClr val="7030A0"/>
                    </a:solidFill>
                  </a:rPr>
                  <a:t>Particle </a:t>
                </a:r>
                <a14:m>
                  <m:oMath xmlns:m="http://schemas.openxmlformats.org/officeDocument/2006/math">
                    <m:sSub>
                      <m:sSubPr>
                        <m:ctrlPr>
                          <a:rPr lang="en-US" sz="2000" b="0" i="1" smtClean="0">
                            <a:solidFill>
                              <a:srgbClr val="7030A0"/>
                            </a:solidFill>
                            <a:latin typeface="Cambria Math" panose="02040503050406030204" pitchFamily="18" charset="0"/>
                          </a:rPr>
                        </m:ctrlPr>
                      </m:sSubPr>
                      <m:e>
                        <m:r>
                          <a:rPr lang="en-US" sz="2000" b="0" i="1" smtClean="0">
                            <a:solidFill>
                              <a:srgbClr val="7030A0"/>
                            </a:solidFill>
                            <a:latin typeface="Cambria Math" charset="0"/>
                          </a:rPr>
                          <m:t>𝜙</m:t>
                        </m:r>
                      </m:e>
                      <m:sub>
                        <m:r>
                          <a:rPr lang="en-US" sz="2000" b="0" i="1" smtClean="0">
                            <a:solidFill>
                              <a:srgbClr val="7030A0"/>
                            </a:solidFill>
                            <a:latin typeface="Cambria Math" charset="0"/>
                          </a:rPr>
                          <m:t>1</m:t>
                        </m:r>
                      </m:sub>
                    </m:sSub>
                  </m:oMath>
                </a14:m>
                <a:r>
                  <a:rPr lang="en-US" sz="2000" dirty="0">
                    <a:solidFill>
                      <a:srgbClr val="7030A0"/>
                    </a:solidFill>
                  </a:rPr>
                  <a:t>, mass </a:t>
                </a:r>
                <a14:m>
                  <m:oMath xmlns:m="http://schemas.openxmlformats.org/officeDocument/2006/math">
                    <m:r>
                      <a:rPr lang="en-US" sz="2000" b="0" i="1" smtClean="0">
                        <a:solidFill>
                          <a:srgbClr val="7030A0"/>
                        </a:solidFill>
                        <a:latin typeface="Cambria Math" charset="0"/>
                      </a:rPr>
                      <m:t>𝜇</m:t>
                    </m:r>
                  </m:oMath>
                </a14:m>
                <a:r>
                  <a:rPr lang="en-US" sz="2000" dirty="0">
                    <a:solidFill>
                      <a:srgbClr val="7030A0"/>
                    </a:solidFill>
                  </a:rPr>
                  <a:t> </a:t>
                </a:r>
              </a:p>
            </p:txBody>
          </p:sp>
        </mc:Choice>
        <mc:Fallback xmlns="">
          <p:sp>
            <p:nvSpPr>
              <p:cNvPr id="10" name="TextBox 9"/>
              <p:cNvSpPr txBox="1">
                <a:spLocks noRot="1" noChangeAspect="1" noMove="1" noResize="1" noEditPoints="1" noAdjustHandles="1" noChangeArrowheads="1" noChangeShapeType="1" noTextEdit="1"/>
              </p:cNvSpPr>
              <p:nvPr/>
            </p:nvSpPr>
            <p:spPr>
              <a:xfrm>
                <a:off x="2346036" y="5737913"/>
                <a:ext cx="2229841" cy="400110"/>
              </a:xfrm>
              <a:prstGeom prst="rect">
                <a:avLst/>
              </a:prstGeom>
              <a:blipFill rotWithShape="0">
                <a:blip r:embed="rId7"/>
                <a:stretch>
                  <a:fillRect l="-3005" t="-7576" b="-257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5394239" y="5805179"/>
                <a:ext cx="2235805" cy="400110"/>
              </a:xfrm>
              <a:prstGeom prst="rect">
                <a:avLst/>
              </a:prstGeom>
              <a:noFill/>
            </p:spPr>
            <p:txBody>
              <a:bodyPr wrap="none" rtlCol="0">
                <a:spAutoFit/>
              </a:bodyPr>
              <a:lstStyle/>
              <a:p>
                <a:r>
                  <a:rPr lang="en-US" sz="2000" dirty="0">
                    <a:solidFill>
                      <a:srgbClr val="7030A0"/>
                    </a:solidFill>
                  </a:rPr>
                  <a:t>Particle </a:t>
                </a:r>
                <a14:m>
                  <m:oMath xmlns:m="http://schemas.openxmlformats.org/officeDocument/2006/math">
                    <m:sSub>
                      <m:sSubPr>
                        <m:ctrlPr>
                          <a:rPr lang="en-US" sz="2000" b="0" i="1" smtClean="0">
                            <a:solidFill>
                              <a:srgbClr val="7030A0"/>
                            </a:solidFill>
                            <a:latin typeface="Cambria Math" panose="02040503050406030204" pitchFamily="18" charset="0"/>
                          </a:rPr>
                        </m:ctrlPr>
                      </m:sSubPr>
                      <m:e>
                        <m:r>
                          <a:rPr lang="en-US" sz="2000" b="0" i="1" smtClean="0">
                            <a:solidFill>
                              <a:srgbClr val="7030A0"/>
                            </a:solidFill>
                            <a:latin typeface="Cambria Math" charset="0"/>
                          </a:rPr>
                          <m:t>𝜙</m:t>
                        </m:r>
                      </m:e>
                      <m:sub>
                        <m:r>
                          <a:rPr lang="en-US" sz="2000" b="0" i="1" smtClean="0">
                            <a:solidFill>
                              <a:srgbClr val="7030A0"/>
                            </a:solidFill>
                            <a:latin typeface="Cambria Math" charset="0"/>
                          </a:rPr>
                          <m:t>2</m:t>
                        </m:r>
                      </m:sub>
                    </m:sSub>
                  </m:oMath>
                </a14:m>
                <a:r>
                  <a:rPr lang="en-US" sz="2000" dirty="0">
                    <a:solidFill>
                      <a:srgbClr val="7030A0"/>
                    </a:solidFill>
                  </a:rPr>
                  <a:t>, mass </a:t>
                </a:r>
                <a14:m>
                  <m:oMath xmlns:m="http://schemas.openxmlformats.org/officeDocument/2006/math">
                    <m:r>
                      <a:rPr lang="en-US" sz="2000" b="0" i="1" smtClean="0">
                        <a:solidFill>
                          <a:srgbClr val="7030A0"/>
                        </a:solidFill>
                        <a:latin typeface="Cambria Math" charset="0"/>
                      </a:rPr>
                      <m:t>𝜇</m:t>
                    </m:r>
                  </m:oMath>
                </a14:m>
                <a:r>
                  <a:rPr lang="en-US" sz="2000" dirty="0">
                    <a:solidFill>
                      <a:srgbClr val="7030A0"/>
                    </a:solidFill>
                  </a:rPr>
                  <a:t> </a:t>
                </a:r>
              </a:p>
            </p:txBody>
          </p:sp>
        </mc:Choice>
        <mc:Fallback xmlns="">
          <p:sp>
            <p:nvSpPr>
              <p:cNvPr id="11" name="TextBox 10"/>
              <p:cNvSpPr txBox="1">
                <a:spLocks noRot="1" noChangeAspect="1" noMove="1" noResize="1" noEditPoints="1" noAdjustHandles="1" noChangeArrowheads="1" noChangeShapeType="1" noTextEdit="1"/>
              </p:cNvSpPr>
              <p:nvPr/>
            </p:nvSpPr>
            <p:spPr>
              <a:xfrm>
                <a:off x="5394239" y="5805179"/>
                <a:ext cx="2235805" cy="400110"/>
              </a:xfrm>
              <a:prstGeom prst="rect">
                <a:avLst/>
              </a:prstGeom>
              <a:blipFill rotWithShape="0">
                <a:blip r:embed="rId8"/>
                <a:stretch>
                  <a:fillRect l="-2997" t="-7576" b="-25758"/>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BE8259D8-0A67-3447-9D02-050734C2011B}"/>
              </a:ext>
            </a:extLst>
          </p:cNvPr>
          <p:cNvSpPr/>
          <p:nvPr/>
        </p:nvSpPr>
        <p:spPr>
          <a:xfrm>
            <a:off x="10373939" y="151511"/>
            <a:ext cx="1520929" cy="369332"/>
          </a:xfrm>
          <a:prstGeom prst="rect">
            <a:avLst/>
          </a:prstGeom>
          <a:solidFill>
            <a:schemeClr val="bg1"/>
          </a:solidFill>
          <a:ln w="12700">
            <a:solidFill>
              <a:schemeClr val="tx1"/>
            </a:solidFill>
          </a:ln>
        </p:spPr>
        <p:txBody>
          <a:bodyPr wrap="none">
            <a:spAutoFit/>
          </a:bodyPr>
          <a:lstStyle/>
          <a:p>
            <a:r>
              <a:rPr lang="en-US" dirty="0"/>
              <a:t>Griffiths §10.9</a:t>
            </a:r>
          </a:p>
        </p:txBody>
      </p:sp>
    </p:spTree>
    <p:extLst>
      <p:ext uri="{BB962C8B-B14F-4D97-AF65-F5344CB8AC3E}">
        <p14:creationId xmlns:p14="http://schemas.microsoft.com/office/powerpoint/2010/main" val="165380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r>
                  <a:rPr lang="en-US" dirty="0"/>
                  <a:t>   Symmetry breaking with a </a:t>
                </a:r>
                <a:r>
                  <a:rPr lang="en-US" i="1" dirty="0"/>
                  <a:t>complex </a:t>
                </a:r>
                <a:r>
                  <a:rPr lang="en-US" dirty="0"/>
                  <a:t>field </a:t>
                </a:r>
                <a14:m>
                  <m:oMath xmlns:m="http://schemas.openxmlformats.org/officeDocument/2006/math">
                    <m:r>
                      <a:rPr lang="en-US" i="1">
                        <a:latin typeface="Cambria Math" charset="0"/>
                      </a:rPr>
                      <m:t>𝜙</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t="-15455" b="-2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35241" y="877767"/>
                <a:ext cx="11628422" cy="2240185"/>
              </a:xfrm>
            </p:spPr>
            <p:txBody>
              <a:bodyPr/>
              <a:lstStyle/>
              <a:p>
                <a:r>
                  <a:rPr lang="en-US" sz="2400" dirty="0"/>
                  <a:t>Introduce a complex scalar field: </a:t>
                </a:r>
                <a14:m>
                  <m:oMath xmlns:m="http://schemas.openxmlformats.org/officeDocument/2006/math">
                    <m:r>
                      <a:rPr lang="en-US" sz="2200" b="0" i="1" smtClean="0">
                        <a:solidFill>
                          <a:srgbClr val="C00000"/>
                        </a:solidFill>
                        <a:latin typeface="Cambria Math" charset="0"/>
                      </a:rPr>
                      <m:t>𝜙</m:t>
                    </m:r>
                    <m:r>
                      <a:rPr lang="en-US" sz="2200" b="0" i="1" smtClean="0">
                        <a:solidFill>
                          <a:srgbClr val="C00000"/>
                        </a:solidFill>
                        <a:latin typeface="Cambria Math" charset="0"/>
                      </a:rPr>
                      <m:t>=</m:t>
                    </m:r>
                    <m:f>
                      <m:fPr>
                        <m:ctrlPr>
                          <a:rPr lang="bg-BG" sz="2200" b="0" i="1" smtClean="0">
                            <a:solidFill>
                              <a:srgbClr val="C00000"/>
                            </a:solidFill>
                            <a:latin typeface="Cambria Math" panose="02040503050406030204" pitchFamily="18" charset="0"/>
                          </a:rPr>
                        </m:ctrlPr>
                      </m:fPr>
                      <m:num>
                        <m:r>
                          <a:rPr lang="en-US" sz="2200" b="0" i="1" smtClean="0">
                            <a:solidFill>
                              <a:srgbClr val="C00000"/>
                            </a:solidFill>
                            <a:latin typeface="Cambria Math" charset="0"/>
                          </a:rPr>
                          <m:t>1</m:t>
                        </m:r>
                      </m:num>
                      <m:den>
                        <m:rad>
                          <m:radPr>
                            <m:degHide m:val="on"/>
                            <m:ctrlPr>
                              <a:rPr lang="en-US" sz="2200" b="0" i="1" smtClean="0">
                                <a:solidFill>
                                  <a:srgbClr val="C00000"/>
                                </a:solidFill>
                                <a:latin typeface="Cambria Math" panose="02040503050406030204" pitchFamily="18" charset="0"/>
                              </a:rPr>
                            </m:ctrlPr>
                          </m:radPr>
                          <m:deg/>
                          <m:e>
                            <m:r>
                              <a:rPr lang="en-US" sz="2200" b="0" i="1" smtClean="0">
                                <a:solidFill>
                                  <a:srgbClr val="C00000"/>
                                </a:solidFill>
                                <a:latin typeface="Cambria Math" charset="0"/>
                              </a:rPr>
                              <m:t>2</m:t>
                            </m:r>
                          </m:e>
                        </m:rad>
                      </m:den>
                    </m:f>
                    <m:d>
                      <m:dPr>
                        <m:ctrlPr>
                          <a:rPr lang="is-IS" sz="2200" b="0" i="1" smtClean="0">
                            <a:solidFill>
                              <a:srgbClr val="C00000"/>
                            </a:solidFill>
                            <a:latin typeface="Cambria Math" panose="02040503050406030204" pitchFamily="18" charset="0"/>
                          </a:rPr>
                        </m:ctrlPr>
                      </m:dPr>
                      <m:e>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𝜙</m:t>
                            </m:r>
                          </m:e>
                          <m:sub>
                            <m:r>
                              <a:rPr lang="en-US" sz="2200" b="0" i="1" smtClean="0">
                                <a:solidFill>
                                  <a:srgbClr val="C00000"/>
                                </a:solidFill>
                                <a:latin typeface="Cambria Math" charset="0"/>
                              </a:rPr>
                              <m:t>1</m:t>
                            </m:r>
                          </m:sub>
                        </m:sSub>
                        <m:r>
                          <a:rPr lang="en-US" sz="2200" b="0" i="1" smtClean="0">
                            <a:solidFill>
                              <a:srgbClr val="C00000"/>
                            </a:solidFill>
                            <a:latin typeface="Cambria Math" charset="0"/>
                          </a:rPr>
                          <m:t>+</m:t>
                        </m:r>
                        <m:r>
                          <a:rPr lang="en-US" sz="2200" b="0" i="1" smtClean="0">
                            <a:solidFill>
                              <a:srgbClr val="C00000"/>
                            </a:solidFill>
                            <a:latin typeface="Cambria Math" charset="0"/>
                          </a:rPr>
                          <m:t>𝑖</m:t>
                        </m:r>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𝜙</m:t>
                            </m:r>
                          </m:e>
                          <m:sub>
                            <m:r>
                              <a:rPr lang="en-US" sz="2200" b="0" i="1" smtClean="0">
                                <a:solidFill>
                                  <a:srgbClr val="C00000"/>
                                </a:solidFill>
                                <a:latin typeface="Cambria Math" charset="0"/>
                              </a:rPr>
                              <m:t>2</m:t>
                            </m:r>
                          </m:sub>
                        </m:sSub>
                      </m:e>
                    </m:d>
                  </m:oMath>
                </a14:m>
                <a:r>
                  <a:rPr lang="en-US" sz="2400" dirty="0"/>
                  <a:t> </a:t>
                </a:r>
              </a:p>
              <a:p>
                <a:r>
                  <a:rPr lang="en-US" sz="2400" dirty="0"/>
                  <a:t>The </a:t>
                </a:r>
                <a:r>
                  <a:rPr lang="en-US" sz="2400" dirty="0" err="1"/>
                  <a:t>Lagrangian</a:t>
                </a:r>
                <a:r>
                  <a:rPr lang="en-US" sz="2400" dirty="0"/>
                  <a:t> term is:    </a:t>
                </a:r>
                <a:r>
                  <a:rPr lang="en-US" sz="2200" b="0" dirty="0">
                    <a:solidFill>
                      <a:srgbClr val="C00000"/>
                    </a:solidFill>
                    <a:ea typeface="Cambria Math" charset="0"/>
                    <a:cs typeface="Cambria Math" charset="0"/>
                  </a:rPr>
                  <a:t> </a:t>
                </a:r>
                <a14:m>
                  <m:oMath xmlns:m="http://schemas.openxmlformats.org/officeDocument/2006/math">
                    <m:r>
                      <a:rPr lang="en-US" sz="2200" b="0" i="1" smtClean="0">
                        <a:solidFill>
                          <a:srgbClr val="C00000"/>
                        </a:solidFill>
                        <a:latin typeface="Cambria Math" charset="0"/>
                        <a:ea typeface="Cambria Math" charset="0"/>
                        <a:cs typeface="Cambria Math" charset="0"/>
                      </a:rPr>
                      <m:t>ℒ</m:t>
                    </m:r>
                    <m:r>
                      <a:rPr lang="en-US" sz="2200" b="0" i="1" smtClean="0">
                        <a:solidFill>
                          <a:srgbClr val="C00000"/>
                        </a:solidFill>
                        <a:latin typeface="Cambria Math" charset="0"/>
                      </a:rPr>
                      <m:t>=</m:t>
                    </m:r>
                    <m:sSup>
                      <m:sSupPr>
                        <m:ctrlPr>
                          <a:rPr lang="en-US" sz="2200" b="0" i="1" smtClean="0">
                            <a:solidFill>
                              <a:srgbClr val="C00000"/>
                            </a:solidFill>
                            <a:latin typeface="Cambria Math" panose="02040503050406030204" pitchFamily="18" charset="0"/>
                          </a:rPr>
                        </m:ctrlPr>
                      </m:sSupPr>
                      <m:e>
                        <m:d>
                          <m:dPr>
                            <m:ctrlPr>
                              <a:rPr lang="is-IS" sz="2200" b="0" i="1" smtClean="0">
                                <a:solidFill>
                                  <a:srgbClr val="C00000"/>
                                </a:solidFill>
                                <a:latin typeface="Cambria Math" panose="02040503050406030204" pitchFamily="18" charset="0"/>
                              </a:rPr>
                            </m:ctrlPr>
                          </m:dPr>
                          <m:e>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m:t>
                                </m:r>
                              </m:e>
                              <m:sub>
                                <m:r>
                                  <a:rPr lang="en-US" sz="2200" b="0" i="1" smtClean="0">
                                    <a:solidFill>
                                      <a:srgbClr val="C00000"/>
                                    </a:solidFill>
                                    <a:latin typeface="Cambria Math" charset="0"/>
                                  </a:rPr>
                                  <m:t>𝜇</m:t>
                                </m:r>
                              </m:sub>
                            </m:sSub>
                            <m:r>
                              <a:rPr lang="en-US" sz="2200" b="0" i="1" smtClean="0">
                                <a:solidFill>
                                  <a:srgbClr val="C00000"/>
                                </a:solidFill>
                                <a:latin typeface="Cambria Math" charset="0"/>
                              </a:rPr>
                              <m:t>𝜙</m:t>
                            </m:r>
                          </m:e>
                        </m:d>
                      </m:e>
                      <m:sup>
                        <m:r>
                          <a:rPr lang="en-US" sz="2200" b="0" i="1" smtClean="0">
                            <a:solidFill>
                              <a:srgbClr val="C00000"/>
                            </a:solidFill>
                            <a:latin typeface="Cambria Math" charset="0"/>
                          </a:rPr>
                          <m:t>∗</m:t>
                        </m:r>
                      </m:sup>
                    </m:sSup>
                    <m:d>
                      <m:dPr>
                        <m:ctrlPr>
                          <a:rPr lang="is-IS" sz="2200" b="0" i="1" smtClean="0">
                            <a:solidFill>
                              <a:srgbClr val="C00000"/>
                            </a:solidFill>
                            <a:latin typeface="Cambria Math" panose="02040503050406030204" pitchFamily="18" charset="0"/>
                          </a:rPr>
                        </m:ctrlPr>
                      </m:dPr>
                      <m:e>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m:t>
                            </m:r>
                          </m:e>
                          <m:sup>
                            <m:r>
                              <a:rPr lang="en-US" sz="2200" b="0" i="1" smtClean="0">
                                <a:solidFill>
                                  <a:srgbClr val="C00000"/>
                                </a:solidFill>
                                <a:latin typeface="Cambria Math" charset="0"/>
                              </a:rPr>
                              <m:t>𝜇</m:t>
                            </m:r>
                          </m:sup>
                        </m:sSup>
                        <m:r>
                          <a:rPr lang="en-US" sz="2200" b="0" i="1" smtClean="0">
                            <a:solidFill>
                              <a:srgbClr val="C00000"/>
                            </a:solidFill>
                            <a:latin typeface="Cambria Math" charset="0"/>
                          </a:rPr>
                          <m:t>𝜙</m:t>
                        </m:r>
                      </m:e>
                    </m:d>
                    <m:r>
                      <a:rPr lang="en-US" sz="2200" b="0" i="1" smtClean="0">
                        <a:solidFill>
                          <a:srgbClr val="C00000"/>
                        </a:solidFill>
                        <a:latin typeface="Cambria Math" charset="0"/>
                      </a:rPr>
                      <m:t>−</m:t>
                    </m:r>
                    <m:r>
                      <a:rPr lang="en-US" sz="2200" b="0" i="1" smtClean="0">
                        <a:solidFill>
                          <a:srgbClr val="C00000"/>
                        </a:solidFill>
                        <a:latin typeface="Cambria Math" charset="0"/>
                      </a:rPr>
                      <m:t>𝑉</m:t>
                    </m:r>
                    <m:d>
                      <m:dPr>
                        <m:ctrlPr>
                          <a:rPr lang="is-IS" sz="2200" b="0" i="1" smtClean="0">
                            <a:solidFill>
                              <a:srgbClr val="C00000"/>
                            </a:solidFill>
                            <a:latin typeface="Cambria Math" panose="02040503050406030204" pitchFamily="18" charset="0"/>
                          </a:rPr>
                        </m:ctrlPr>
                      </m:dPr>
                      <m:e>
                        <m:r>
                          <a:rPr lang="en-US" sz="2200" b="0" i="1" smtClean="0">
                            <a:solidFill>
                              <a:srgbClr val="C00000"/>
                            </a:solidFill>
                            <a:latin typeface="Cambria Math" charset="0"/>
                          </a:rPr>
                          <m:t>𝜙</m:t>
                        </m:r>
                      </m:e>
                    </m:d>
                  </m:oMath>
                </a14:m>
                <a:r>
                  <a:rPr lang="en-US" sz="2200" dirty="0">
                    <a:solidFill>
                      <a:srgbClr val="C00000"/>
                    </a:solidFill>
                  </a:rPr>
                  <a:t>  </a:t>
                </a:r>
                <a:r>
                  <a:rPr lang="en-US" sz="2200" dirty="0">
                    <a:solidFill>
                      <a:srgbClr val="7030A0"/>
                    </a:solidFill>
                  </a:rPr>
                  <a:t>,  with </a:t>
                </a:r>
                <a14:m>
                  <m:oMath xmlns:m="http://schemas.openxmlformats.org/officeDocument/2006/math">
                    <m:r>
                      <a:rPr lang="en-US" sz="2200" b="0" i="0" smtClean="0">
                        <a:solidFill>
                          <a:srgbClr val="7030A0"/>
                        </a:solidFill>
                        <a:latin typeface="Cambria Math" charset="0"/>
                      </a:rPr>
                      <m:t> </m:t>
                    </m:r>
                    <m:r>
                      <a:rPr lang="en-US" sz="2200" i="1">
                        <a:solidFill>
                          <a:srgbClr val="C00000"/>
                        </a:solidFill>
                        <a:latin typeface="Cambria Math" charset="0"/>
                      </a:rPr>
                      <m:t>𝑉</m:t>
                    </m:r>
                    <m:d>
                      <m:dPr>
                        <m:ctrlPr>
                          <a:rPr lang="is-IS" sz="2200" i="1">
                            <a:solidFill>
                              <a:srgbClr val="C00000"/>
                            </a:solidFill>
                            <a:latin typeface="Cambria Math" panose="02040503050406030204" pitchFamily="18" charset="0"/>
                          </a:rPr>
                        </m:ctrlPr>
                      </m:dPr>
                      <m:e>
                        <m:r>
                          <a:rPr lang="en-US" sz="2200" i="1">
                            <a:solidFill>
                              <a:srgbClr val="C00000"/>
                            </a:solidFill>
                            <a:latin typeface="Cambria Math" charset="0"/>
                          </a:rPr>
                          <m:t>𝜙</m:t>
                        </m:r>
                      </m:e>
                    </m:d>
                    <m:r>
                      <a:rPr lang="en-US" sz="2200" b="0" i="1" smtClean="0">
                        <a:solidFill>
                          <a:srgbClr val="C00000"/>
                        </a:solidFill>
                        <a:latin typeface="Cambria Math" charset="0"/>
                      </a:rPr>
                      <m:t>=</m:t>
                    </m:r>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𝜇</m:t>
                        </m:r>
                      </m:e>
                      <m:sup>
                        <m:r>
                          <a:rPr lang="en-US" sz="2200" b="0" i="1" smtClean="0">
                            <a:solidFill>
                              <a:srgbClr val="C00000"/>
                            </a:solidFill>
                            <a:latin typeface="Cambria Math" charset="0"/>
                          </a:rPr>
                          <m:t>2</m:t>
                        </m:r>
                      </m:sup>
                    </m:sSup>
                    <m:d>
                      <m:dPr>
                        <m:ctrlPr>
                          <a:rPr lang="is-IS" sz="2200" b="0" i="1" smtClean="0">
                            <a:solidFill>
                              <a:srgbClr val="C00000"/>
                            </a:solidFill>
                            <a:latin typeface="Cambria Math" panose="02040503050406030204" pitchFamily="18" charset="0"/>
                          </a:rPr>
                        </m:ctrlPr>
                      </m:dPr>
                      <m:e>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𝜙</m:t>
                            </m:r>
                          </m:e>
                          <m:sup>
                            <m:r>
                              <a:rPr lang="en-US" sz="2200" b="0" i="1" smtClean="0">
                                <a:solidFill>
                                  <a:srgbClr val="C00000"/>
                                </a:solidFill>
                                <a:latin typeface="Cambria Math" charset="0"/>
                              </a:rPr>
                              <m:t>∗</m:t>
                            </m:r>
                          </m:sup>
                        </m:sSup>
                        <m:r>
                          <a:rPr lang="en-US" sz="2200" b="0" i="1" smtClean="0">
                            <a:solidFill>
                              <a:srgbClr val="C00000"/>
                            </a:solidFill>
                            <a:latin typeface="Cambria Math" charset="0"/>
                          </a:rPr>
                          <m:t>𝜙</m:t>
                        </m:r>
                      </m:e>
                    </m:d>
                    <m:r>
                      <a:rPr lang="en-US" sz="2200" b="0" i="1" smtClean="0">
                        <a:solidFill>
                          <a:srgbClr val="C00000"/>
                        </a:solidFill>
                        <a:latin typeface="Cambria Math" charset="0"/>
                      </a:rPr>
                      <m:t>+</m:t>
                    </m:r>
                    <m:r>
                      <a:rPr lang="en-US" sz="2200" b="0" i="1" smtClean="0">
                        <a:solidFill>
                          <a:srgbClr val="C00000"/>
                        </a:solidFill>
                        <a:latin typeface="Cambria Math" charset="0"/>
                      </a:rPr>
                      <m:t>𝜆</m:t>
                    </m:r>
                    <m:r>
                      <a:rPr lang="en-US" sz="2200" b="0" i="1" smtClean="0">
                        <a:solidFill>
                          <a:srgbClr val="C00000"/>
                        </a:solidFill>
                        <a:latin typeface="Cambria Math" charset="0"/>
                      </a:rPr>
                      <m:t> </m:t>
                    </m:r>
                    <m:sSup>
                      <m:sSupPr>
                        <m:ctrlPr>
                          <a:rPr lang="en-US" sz="2200" b="0" i="1" smtClean="0">
                            <a:solidFill>
                              <a:srgbClr val="C00000"/>
                            </a:solidFill>
                            <a:latin typeface="Cambria Math" panose="02040503050406030204" pitchFamily="18" charset="0"/>
                          </a:rPr>
                        </m:ctrlPr>
                      </m:sSupPr>
                      <m:e>
                        <m:d>
                          <m:dPr>
                            <m:ctrlPr>
                              <a:rPr lang="is-IS" sz="2200" b="0" i="1" smtClean="0">
                                <a:solidFill>
                                  <a:srgbClr val="C00000"/>
                                </a:solidFill>
                                <a:latin typeface="Cambria Math" panose="02040503050406030204" pitchFamily="18" charset="0"/>
                              </a:rPr>
                            </m:ctrlPr>
                          </m:dPr>
                          <m:e>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𝜙</m:t>
                                </m:r>
                              </m:e>
                              <m:sup>
                                <m:r>
                                  <a:rPr lang="en-US" sz="2200" b="0" i="1" smtClean="0">
                                    <a:solidFill>
                                      <a:srgbClr val="C00000"/>
                                    </a:solidFill>
                                    <a:latin typeface="Cambria Math" charset="0"/>
                                  </a:rPr>
                                  <m:t>∗</m:t>
                                </m:r>
                              </m:sup>
                            </m:sSup>
                            <m:r>
                              <a:rPr lang="en-US" sz="2200" b="0" i="1" smtClean="0">
                                <a:solidFill>
                                  <a:srgbClr val="C00000"/>
                                </a:solidFill>
                                <a:latin typeface="Cambria Math" charset="0"/>
                              </a:rPr>
                              <m:t>𝜙</m:t>
                            </m:r>
                          </m:e>
                        </m:d>
                      </m:e>
                      <m:sup>
                        <m:r>
                          <a:rPr lang="en-US" sz="2200" b="0" i="1" smtClean="0">
                            <a:solidFill>
                              <a:srgbClr val="C00000"/>
                            </a:solidFill>
                            <a:latin typeface="Cambria Math" charset="0"/>
                          </a:rPr>
                          <m:t>2</m:t>
                        </m:r>
                      </m:sup>
                    </m:sSup>
                  </m:oMath>
                </a14:m>
                <a:endParaRPr lang="en-US" sz="2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35241" y="877767"/>
                <a:ext cx="11628422" cy="2240185"/>
              </a:xfrm>
              <a:blipFill rotWithShape="0">
                <a:blip r:embed="rId3"/>
                <a:stretch>
                  <a:fillRect l="-681" t="-16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2"/>
              <p:cNvSpPr txBox="1">
                <a:spLocks/>
              </p:cNvSpPr>
              <p:nvPr/>
            </p:nvSpPr>
            <p:spPr>
              <a:xfrm>
                <a:off x="435241" y="2203273"/>
                <a:ext cx="11066945" cy="22401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1"/>
                    </a:solidFill>
                    <a:latin typeface="+mn-lt"/>
                    <a:ea typeface="+mn-ea"/>
                    <a:cs typeface="+mn-cs"/>
                  </a:defRPr>
                </a:lvl1pPr>
                <a:lvl2pPr marL="504000" indent="-228600" algn="l" defTabSz="914400" rtl="0" eaLnBrk="1" latinLnBrk="0" hangingPunct="1">
                  <a:lnSpc>
                    <a:spcPct val="90000"/>
                  </a:lnSpc>
                  <a:spcBef>
                    <a:spcPts val="500"/>
                  </a:spcBef>
                  <a:buFont typeface="Arial"/>
                  <a:buChar char="•"/>
                  <a:defRPr sz="2400" kern="1200" baseline="0">
                    <a:solidFill>
                      <a:srgbClr val="7030A0"/>
                    </a:solidFill>
                    <a:latin typeface="+mn-lt"/>
                    <a:ea typeface="+mn-ea"/>
                    <a:cs typeface="+mn-cs"/>
                  </a:defRPr>
                </a:lvl2pPr>
                <a:lvl3pPr marL="756000" indent="-228600" algn="l" defTabSz="914400" rtl="0" eaLnBrk="1" latinLnBrk="0" hangingPunct="1">
                  <a:lnSpc>
                    <a:spcPct val="90000"/>
                  </a:lnSpc>
                  <a:spcBef>
                    <a:spcPts val="500"/>
                  </a:spcBef>
                  <a:buFont typeface="Arial"/>
                  <a:buChar char="•"/>
                  <a:defRPr sz="2000" kern="1200" baseline="0">
                    <a:solidFill>
                      <a:srgbClr val="C00000"/>
                    </a:solidFill>
                    <a:latin typeface="+mn-lt"/>
                    <a:ea typeface="+mn-ea"/>
                    <a:cs typeface="+mn-cs"/>
                  </a:defRPr>
                </a:lvl3pPr>
                <a:lvl4pPr marL="1008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4pPr>
                <a:lvl5pPr marL="1260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ea typeface="Cambria Math" charset="0"/>
                    <a:cs typeface="Cambria Math" charset="0"/>
                  </a:rPr>
                  <a:t>Lagrangian:      </a:t>
                </a:r>
                <a:endParaRPr lang="en-US" sz="2200" i="1" dirty="0">
                  <a:solidFill>
                    <a:srgbClr val="C00000"/>
                  </a:solidFill>
                  <a:latin typeface="Cambria Math" charset="0"/>
                  <a:ea typeface="Cambria Math" charset="0"/>
                  <a:cs typeface="Cambria Math" charset="0"/>
                </a:endParaRPr>
              </a:p>
              <a:p>
                <a:pPr marL="0" indent="0">
                  <a:buNone/>
                </a:pPr>
                <a:r>
                  <a:rPr lang="en-US" sz="2200" dirty="0">
                    <a:solidFill>
                      <a:srgbClr val="C00000"/>
                    </a:solidFill>
                    <a:ea typeface="Cambria Math" charset="0"/>
                    <a:cs typeface="Cambria Math" charset="0"/>
                  </a:rPr>
                  <a:t>    </a:t>
                </a:r>
                <a14:m>
                  <m:oMath xmlns:m="http://schemas.openxmlformats.org/officeDocument/2006/math">
                    <m:r>
                      <a:rPr lang="en-US" sz="2200" i="1" smtClean="0">
                        <a:solidFill>
                          <a:srgbClr val="C00000"/>
                        </a:solidFill>
                        <a:latin typeface="Cambria Math" charset="0"/>
                        <a:ea typeface="Cambria Math" charset="0"/>
                        <a:cs typeface="Cambria Math" charset="0"/>
                      </a:rPr>
                      <m:t>ℒ</m:t>
                    </m:r>
                    <m:d>
                      <m:dPr>
                        <m:ctrlPr>
                          <a:rPr lang="is-IS" sz="2200" i="1" smtClean="0">
                            <a:solidFill>
                              <a:srgbClr val="C00000"/>
                            </a:solidFill>
                            <a:latin typeface="Cambria Math" panose="02040503050406030204" pitchFamily="18" charset="0"/>
                            <a:ea typeface="Cambria Math" charset="0"/>
                            <a:cs typeface="Cambria Math" charset="0"/>
                          </a:rPr>
                        </m:ctrlPr>
                      </m:dPr>
                      <m:e>
                        <m:sSub>
                          <m:sSubPr>
                            <m:ctrlPr>
                              <a:rPr lang="en-US" sz="2200" b="0" i="1" smtClean="0">
                                <a:solidFill>
                                  <a:srgbClr val="C00000"/>
                                </a:solidFill>
                                <a:latin typeface="Cambria Math" panose="02040503050406030204" pitchFamily="18" charset="0"/>
                                <a:ea typeface="Cambria Math" charset="0"/>
                                <a:cs typeface="Cambria Math" charset="0"/>
                              </a:rPr>
                            </m:ctrlPr>
                          </m:sSubPr>
                          <m:e>
                            <m:r>
                              <a:rPr lang="en-US" sz="2200" b="0" i="1" smtClean="0">
                                <a:solidFill>
                                  <a:srgbClr val="C00000"/>
                                </a:solidFill>
                                <a:latin typeface="Cambria Math" charset="0"/>
                                <a:ea typeface="Cambria Math" charset="0"/>
                                <a:cs typeface="Cambria Math" charset="0"/>
                              </a:rPr>
                              <m:t>𝜙</m:t>
                            </m:r>
                          </m:e>
                          <m:sub>
                            <m:r>
                              <a:rPr lang="en-US" sz="2200" b="0" i="1" smtClean="0">
                                <a:solidFill>
                                  <a:srgbClr val="C00000"/>
                                </a:solidFill>
                                <a:latin typeface="Cambria Math" charset="0"/>
                                <a:ea typeface="Cambria Math" charset="0"/>
                                <a:cs typeface="Cambria Math" charset="0"/>
                              </a:rPr>
                              <m:t>1</m:t>
                            </m:r>
                          </m:sub>
                        </m:sSub>
                        <m:r>
                          <a:rPr lang="en-US" sz="2200" b="0" i="1" smtClean="0">
                            <a:solidFill>
                              <a:srgbClr val="C00000"/>
                            </a:solidFill>
                            <a:latin typeface="Cambria Math" charset="0"/>
                            <a:ea typeface="Cambria Math" charset="0"/>
                            <a:cs typeface="Cambria Math" charset="0"/>
                          </a:rPr>
                          <m:t>,</m:t>
                        </m:r>
                        <m:sSub>
                          <m:sSubPr>
                            <m:ctrlPr>
                              <a:rPr lang="en-US" sz="2200" b="0" i="1" smtClean="0">
                                <a:solidFill>
                                  <a:srgbClr val="C00000"/>
                                </a:solidFill>
                                <a:latin typeface="Cambria Math" panose="02040503050406030204" pitchFamily="18" charset="0"/>
                                <a:ea typeface="Cambria Math" charset="0"/>
                                <a:cs typeface="Cambria Math" charset="0"/>
                              </a:rPr>
                            </m:ctrlPr>
                          </m:sSubPr>
                          <m:e>
                            <m:r>
                              <a:rPr lang="en-US" sz="2200" b="0" i="1" smtClean="0">
                                <a:solidFill>
                                  <a:srgbClr val="C00000"/>
                                </a:solidFill>
                                <a:latin typeface="Cambria Math" charset="0"/>
                                <a:ea typeface="Cambria Math" charset="0"/>
                                <a:cs typeface="Cambria Math" charset="0"/>
                              </a:rPr>
                              <m:t>𝜙</m:t>
                            </m:r>
                          </m:e>
                          <m:sub>
                            <m:r>
                              <a:rPr lang="en-US" sz="2200" b="0" i="1" smtClean="0">
                                <a:solidFill>
                                  <a:srgbClr val="C00000"/>
                                </a:solidFill>
                                <a:latin typeface="Cambria Math" charset="0"/>
                                <a:ea typeface="Cambria Math" charset="0"/>
                                <a:cs typeface="Cambria Math" charset="0"/>
                              </a:rPr>
                              <m:t>2</m:t>
                            </m:r>
                          </m:sub>
                        </m:sSub>
                      </m:e>
                    </m:d>
                    <m:r>
                      <a:rPr lang="en-US" sz="2200" i="1" smtClean="0">
                        <a:solidFill>
                          <a:srgbClr val="C00000"/>
                        </a:solidFill>
                        <a:latin typeface="Cambria Math" charset="0"/>
                      </a:rPr>
                      <m:t>=</m:t>
                    </m:r>
                    <m:f>
                      <m:fPr>
                        <m:ctrlPr>
                          <a:rPr lang="bg-BG" sz="2200" i="1" smtClean="0">
                            <a:solidFill>
                              <a:srgbClr val="C00000"/>
                            </a:solidFill>
                            <a:latin typeface="Cambria Math" panose="02040503050406030204" pitchFamily="18" charset="0"/>
                          </a:rPr>
                        </m:ctrlPr>
                      </m:fPr>
                      <m:num>
                        <m:r>
                          <a:rPr lang="en-US" sz="2200" b="0" i="1" smtClean="0">
                            <a:solidFill>
                              <a:srgbClr val="C00000"/>
                            </a:solidFill>
                            <a:latin typeface="Cambria Math" charset="0"/>
                          </a:rPr>
                          <m:t>1</m:t>
                        </m:r>
                      </m:num>
                      <m:den>
                        <m:r>
                          <a:rPr lang="en-US" sz="2200" b="0" i="1" smtClean="0">
                            <a:solidFill>
                              <a:srgbClr val="C00000"/>
                            </a:solidFill>
                            <a:latin typeface="Cambria Math" charset="0"/>
                          </a:rPr>
                          <m:t>2</m:t>
                        </m:r>
                      </m:den>
                    </m:f>
                    <m:r>
                      <a:rPr lang="en-US" sz="2200" b="0" i="1" smtClean="0">
                        <a:solidFill>
                          <a:srgbClr val="C00000"/>
                        </a:solidFill>
                        <a:latin typeface="Cambria Math" charset="0"/>
                      </a:rPr>
                      <m:t> </m:t>
                    </m:r>
                    <m:sSup>
                      <m:sSupPr>
                        <m:ctrlPr>
                          <a:rPr lang="en-US" sz="2200" b="0" i="1" smtClean="0">
                            <a:solidFill>
                              <a:srgbClr val="C00000"/>
                            </a:solidFill>
                            <a:latin typeface="Cambria Math" panose="02040503050406030204" pitchFamily="18" charset="0"/>
                          </a:rPr>
                        </m:ctrlPr>
                      </m:sSupPr>
                      <m:e>
                        <m:d>
                          <m:dPr>
                            <m:ctrlPr>
                              <a:rPr lang="is-IS" sz="2200" b="0" i="1" smtClean="0">
                                <a:solidFill>
                                  <a:srgbClr val="C00000"/>
                                </a:solidFill>
                                <a:latin typeface="Cambria Math" panose="02040503050406030204" pitchFamily="18" charset="0"/>
                              </a:rPr>
                            </m:ctrlPr>
                          </m:dPr>
                          <m:e>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m:t>
                                </m:r>
                              </m:e>
                              <m:sub>
                                <m:r>
                                  <a:rPr lang="en-US" sz="2200" b="0" i="1" smtClean="0">
                                    <a:solidFill>
                                      <a:srgbClr val="C00000"/>
                                    </a:solidFill>
                                    <a:latin typeface="Cambria Math" charset="0"/>
                                  </a:rPr>
                                  <m:t>𝜇</m:t>
                                </m:r>
                              </m:sub>
                            </m:sSub>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𝜙</m:t>
                                </m:r>
                              </m:e>
                              <m:sub>
                                <m:r>
                                  <a:rPr lang="en-US" sz="2200" b="0" i="1" smtClean="0">
                                    <a:solidFill>
                                      <a:srgbClr val="C00000"/>
                                    </a:solidFill>
                                    <a:latin typeface="Cambria Math" charset="0"/>
                                  </a:rPr>
                                  <m:t>1</m:t>
                                </m:r>
                              </m:sub>
                            </m:sSub>
                          </m:e>
                        </m:d>
                      </m:e>
                      <m:sup>
                        <m:r>
                          <a:rPr lang="en-US" sz="2200" b="0" i="1" smtClean="0">
                            <a:solidFill>
                              <a:srgbClr val="C00000"/>
                            </a:solidFill>
                            <a:latin typeface="Cambria Math" charset="0"/>
                          </a:rPr>
                          <m:t>2</m:t>
                        </m:r>
                      </m:sup>
                    </m:sSup>
                    <m:r>
                      <a:rPr lang="en-US" sz="2200" b="0" i="1" smtClean="0">
                        <a:solidFill>
                          <a:srgbClr val="C00000"/>
                        </a:solidFill>
                        <a:latin typeface="Cambria Math" charset="0"/>
                      </a:rPr>
                      <m:t>+</m:t>
                    </m:r>
                    <m:f>
                      <m:fPr>
                        <m:ctrlPr>
                          <a:rPr lang="bg-BG" sz="2200" b="0" i="1" smtClean="0">
                            <a:solidFill>
                              <a:srgbClr val="C00000"/>
                            </a:solidFill>
                            <a:latin typeface="Cambria Math" panose="02040503050406030204" pitchFamily="18" charset="0"/>
                          </a:rPr>
                        </m:ctrlPr>
                      </m:fPr>
                      <m:num>
                        <m:r>
                          <a:rPr lang="en-US" sz="2200" b="0" i="1" smtClean="0">
                            <a:solidFill>
                              <a:srgbClr val="C00000"/>
                            </a:solidFill>
                            <a:latin typeface="Cambria Math" charset="0"/>
                          </a:rPr>
                          <m:t>1</m:t>
                        </m:r>
                      </m:num>
                      <m:den>
                        <m:r>
                          <a:rPr lang="en-US" sz="2200" b="0" i="1" smtClean="0">
                            <a:solidFill>
                              <a:srgbClr val="C00000"/>
                            </a:solidFill>
                            <a:latin typeface="Cambria Math" charset="0"/>
                          </a:rPr>
                          <m:t>2</m:t>
                        </m:r>
                      </m:den>
                    </m:f>
                    <m:r>
                      <a:rPr lang="en-US" sz="2200" b="0" i="1" smtClean="0">
                        <a:solidFill>
                          <a:srgbClr val="C00000"/>
                        </a:solidFill>
                        <a:latin typeface="Cambria Math" charset="0"/>
                      </a:rPr>
                      <m:t> </m:t>
                    </m:r>
                    <m:sSup>
                      <m:sSupPr>
                        <m:ctrlPr>
                          <a:rPr lang="en-US" sz="2200" b="0" i="1" smtClean="0">
                            <a:solidFill>
                              <a:srgbClr val="C00000"/>
                            </a:solidFill>
                            <a:latin typeface="Cambria Math" panose="02040503050406030204" pitchFamily="18" charset="0"/>
                          </a:rPr>
                        </m:ctrlPr>
                      </m:sSupPr>
                      <m:e>
                        <m:d>
                          <m:dPr>
                            <m:ctrlPr>
                              <a:rPr lang="is-IS" sz="2200" b="0" i="1" smtClean="0">
                                <a:solidFill>
                                  <a:srgbClr val="C00000"/>
                                </a:solidFill>
                                <a:latin typeface="Cambria Math" panose="02040503050406030204" pitchFamily="18" charset="0"/>
                              </a:rPr>
                            </m:ctrlPr>
                          </m:dPr>
                          <m:e>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m:t>
                                </m:r>
                              </m:e>
                              <m:sub>
                                <m:r>
                                  <a:rPr lang="en-US" sz="2200" b="0" i="1" smtClean="0">
                                    <a:solidFill>
                                      <a:srgbClr val="C00000"/>
                                    </a:solidFill>
                                    <a:latin typeface="Cambria Math" charset="0"/>
                                  </a:rPr>
                                  <m:t>𝜇</m:t>
                                </m:r>
                              </m:sub>
                            </m:sSub>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𝜙</m:t>
                                </m:r>
                              </m:e>
                              <m:sub>
                                <m:r>
                                  <a:rPr lang="en-US" sz="2200" b="0" i="1" smtClean="0">
                                    <a:solidFill>
                                      <a:srgbClr val="C00000"/>
                                    </a:solidFill>
                                    <a:latin typeface="Cambria Math" charset="0"/>
                                  </a:rPr>
                                  <m:t>2</m:t>
                                </m:r>
                              </m:sub>
                            </m:sSub>
                          </m:e>
                        </m:d>
                      </m:e>
                      <m:sup>
                        <m:r>
                          <a:rPr lang="en-US" sz="2200" b="0" i="1" smtClean="0">
                            <a:solidFill>
                              <a:srgbClr val="C00000"/>
                            </a:solidFill>
                            <a:latin typeface="Cambria Math" charset="0"/>
                          </a:rPr>
                          <m:t>2</m:t>
                        </m:r>
                      </m:sup>
                    </m:sSup>
                  </m:oMath>
                </a14:m>
                <a:endParaRPr lang="en-US" sz="2200" b="0" i="1" dirty="0">
                  <a:solidFill>
                    <a:srgbClr val="C00000"/>
                  </a:solidFill>
                  <a:latin typeface="Cambria Math" charset="0"/>
                </a:endParaRPr>
              </a:p>
              <a:p>
                <a:pPr marL="0" indent="0">
                  <a:buNone/>
                </a:pPr>
                <a:r>
                  <a:rPr lang="en-US" sz="2200" b="0" dirty="0">
                    <a:solidFill>
                      <a:srgbClr val="C00000"/>
                    </a:solidFill>
                  </a:rPr>
                  <a:t>                                                  </a:t>
                </a:r>
                <a14:m>
                  <m:oMath xmlns:m="http://schemas.openxmlformats.org/officeDocument/2006/math">
                    <m:r>
                      <a:rPr lang="en-US" sz="2200" b="0" i="1" smtClean="0">
                        <a:solidFill>
                          <a:srgbClr val="C00000"/>
                        </a:solidFill>
                        <a:latin typeface="Cambria Math" charset="0"/>
                      </a:rPr>
                      <m:t>−</m:t>
                    </m:r>
                    <m:f>
                      <m:fPr>
                        <m:ctrlPr>
                          <a:rPr lang="bg-BG" sz="2200" b="0" i="1" smtClean="0">
                            <a:solidFill>
                              <a:srgbClr val="C00000"/>
                            </a:solidFill>
                            <a:latin typeface="Cambria Math" panose="02040503050406030204" pitchFamily="18" charset="0"/>
                          </a:rPr>
                        </m:ctrlPr>
                      </m:fPr>
                      <m:num>
                        <m:r>
                          <a:rPr lang="en-US" sz="2200" b="0" i="1" smtClean="0">
                            <a:solidFill>
                              <a:srgbClr val="C00000"/>
                            </a:solidFill>
                            <a:latin typeface="Cambria Math" charset="0"/>
                          </a:rPr>
                          <m:t>1</m:t>
                        </m:r>
                      </m:num>
                      <m:den>
                        <m:r>
                          <a:rPr lang="en-US" sz="2200" b="0" i="1" smtClean="0">
                            <a:solidFill>
                              <a:srgbClr val="C00000"/>
                            </a:solidFill>
                            <a:latin typeface="Cambria Math" charset="0"/>
                          </a:rPr>
                          <m:t>2</m:t>
                        </m:r>
                      </m:den>
                    </m:f>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𝜇</m:t>
                        </m:r>
                      </m:e>
                      <m:sup>
                        <m:r>
                          <a:rPr lang="en-US" sz="2200" b="0" i="1" smtClean="0">
                            <a:solidFill>
                              <a:srgbClr val="C00000"/>
                            </a:solidFill>
                            <a:latin typeface="Cambria Math" charset="0"/>
                          </a:rPr>
                          <m:t>2</m:t>
                        </m:r>
                      </m:sup>
                    </m:sSup>
                    <m:d>
                      <m:dPr>
                        <m:ctrlPr>
                          <a:rPr lang="is-IS" sz="2200" b="0" i="1" smtClean="0">
                            <a:solidFill>
                              <a:srgbClr val="C00000"/>
                            </a:solidFill>
                            <a:latin typeface="Cambria Math" panose="02040503050406030204" pitchFamily="18" charset="0"/>
                          </a:rPr>
                        </m:ctrlPr>
                      </m:dPr>
                      <m:e>
                        <m:sSubSup>
                          <m:sSubSupPr>
                            <m:ctrlPr>
                              <a:rPr lang="en-US" sz="2200" b="0" i="1" smtClean="0">
                                <a:solidFill>
                                  <a:srgbClr val="C00000"/>
                                </a:solidFill>
                                <a:latin typeface="Cambria Math" panose="02040503050406030204" pitchFamily="18" charset="0"/>
                              </a:rPr>
                            </m:ctrlPr>
                          </m:sSubSupPr>
                          <m:e>
                            <m:r>
                              <a:rPr lang="en-US" sz="2200" b="0" i="1" smtClean="0">
                                <a:solidFill>
                                  <a:srgbClr val="C00000"/>
                                </a:solidFill>
                                <a:latin typeface="Cambria Math" charset="0"/>
                              </a:rPr>
                              <m:t>𝜙</m:t>
                            </m:r>
                          </m:e>
                          <m:sub>
                            <m:r>
                              <a:rPr lang="en-US" sz="2200" b="0" i="1" smtClean="0">
                                <a:solidFill>
                                  <a:srgbClr val="C00000"/>
                                </a:solidFill>
                                <a:latin typeface="Cambria Math" charset="0"/>
                              </a:rPr>
                              <m:t>1</m:t>
                            </m:r>
                          </m:sub>
                          <m:sup>
                            <m:r>
                              <a:rPr lang="en-US" sz="2200" b="0" i="1" smtClean="0">
                                <a:solidFill>
                                  <a:srgbClr val="C00000"/>
                                </a:solidFill>
                                <a:latin typeface="Cambria Math" charset="0"/>
                              </a:rPr>
                              <m:t>2</m:t>
                            </m:r>
                          </m:sup>
                        </m:sSubSup>
                        <m:r>
                          <a:rPr lang="en-US" sz="2200" b="0" i="1" smtClean="0">
                            <a:solidFill>
                              <a:srgbClr val="C00000"/>
                            </a:solidFill>
                            <a:latin typeface="Cambria Math" charset="0"/>
                          </a:rPr>
                          <m:t>+</m:t>
                        </m:r>
                        <m:sSubSup>
                          <m:sSubSupPr>
                            <m:ctrlPr>
                              <a:rPr lang="en-US" sz="2200" b="0" i="1" smtClean="0">
                                <a:solidFill>
                                  <a:srgbClr val="C00000"/>
                                </a:solidFill>
                                <a:latin typeface="Cambria Math" panose="02040503050406030204" pitchFamily="18" charset="0"/>
                              </a:rPr>
                            </m:ctrlPr>
                          </m:sSubSupPr>
                          <m:e>
                            <m:r>
                              <a:rPr lang="en-US" sz="2200" b="0" i="1" smtClean="0">
                                <a:solidFill>
                                  <a:srgbClr val="C00000"/>
                                </a:solidFill>
                                <a:latin typeface="Cambria Math" charset="0"/>
                              </a:rPr>
                              <m:t>𝜙</m:t>
                            </m:r>
                          </m:e>
                          <m:sub>
                            <m:r>
                              <a:rPr lang="en-US" sz="2200" b="0" i="1" smtClean="0">
                                <a:solidFill>
                                  <a:srgbClr val="C00000"/>
                                </a:solidFill>
                                <a:latin typeface="Cambria Math" charset="0"/>
                              </a:rPr>
                              <m:t>2</m:t>
                            </m:r>
                          </m:sub>
                          <m:sup>
                            <m:r>
                              <a:rPr lang="en-US" sz="2200" b="0" i="1" smtClean="0">
                                <a:solidFill>
                                  <a:srgbClr val="C00000"/>
                                </a:solidFill>
                                <a:latin typeface="Cambria Math" charset="0"/>
                              </a:rPr>
                              <m:t>2</m:t>
                            </m:r>
                          </m:sup>
                        </m:sSubSup>
                      </m:e>
                    </m:d>
                    <m:r>
                      <a:rPr lang="en-US" sz="2200" b="0" i="1" smtClean="0">
                        <a:solidFill>
                          <a:srgbClr val="C00000"/>
                        </a:solidFill>
                        <a:latin typeface="Cambria Math" charset="0"/>
                      </a:rPr>
                      <m:t>−</m:t>
                    </m:r>
                    <m:f>
                      <m:fPr>
                        <m:ctrlPr>
                          <a:rPr lang="bg-BG" sz="2200" b="0" i="1" smtClean="0">
                            <a:solidFill>
                              <a:srgbClr val="C00000"/>
                            </a:solidFill>
                            <a:latin typeface="Cambria Math" panose="02040503050406030204" pitchFamily="18" charset="0"/>
                          </a:rPr>
                        </m:ctrlPr>
                      </m:fPr>
                      <m:num>
                        <m:r>
                          <a:rPr lang="en-US" sz="2200" b="0" i="1" smtClean="0">
                            <a:solidFill>
                              <a:srgbClr val="C00000"/>
                            </a:solidFill>
                            <a:latin typeface="Cambria Math" charset="0"/>
                          </a:rPr>
                          <m:t>1</m:t>
                        </m:r>
                      </m:num>
                      <m:den>
                        <m:r>
                          <a:rPr lang="en-US" sz="2200" b="0" i="1" smtClean="0">
                            <a:solidFill>
                              <a:srgbClr val="C00000"/>
                            </a:solidFill>
                            <a:latin typeface="Cambria Math" charset="0"/>
                          </a:rPr>
                          <m:t>4</m:t>
                        </m:r>
                      </m:den>
                    </m:f>
                    <m:r>
                      <a:rPr lang="en-US" sz="2200" b="0" i="1" smtClean="0">
                        <a:solidFill>
                          <a:srgbClr val="C00000"/>
                        </a:solidFill>
                        <a:latin typeface="Cambria Math" charset="0"/>
                      </a:rPr>
                      <m:t>𝜆</m:t>
                    </m:r>
                    <m:sSup>
                      <m:sSupPr>
                        <m:ctrlPr>
                          <a:rPr lang="en-US" sz="2200" b="0" i="1" smtClean="0">
                            <a:solidFill>
                              <a:srgbClr val="C00000"/>
                            </a:solidFill>
                            <a:latin typeface="Cambria Math" panose="02040503050406030204" pitchFamily="18" charset="0"/>
                          </a:rPr>
                        </m:ctrlPr>
                      </m:sSupPr>
                      <m:e>
                        <m:d>
                          <m:dPr>
                            <m:ctrlPr>
                              <a:rPr lang="is-IS" sz="2200" b="0" i="1" smtClean="0">
                                <a:solidFill>
                                  <a:srgbClr val="C00000"/>
                                </a:solidFill>
                                <a:latin typeface="Cambria Math" panose="02040503050406030204" pitchFamily="18" charset="0"/>
                              </a:rPr>
                            </m:ctrlPr>
                          </m:dPr>
                          <m:e>
                            <m:sSubSup>
                              <m:sSubSupPr>
                                <m:ctrlPr>
                                  <a:rPr lang="en-US" sz="2200" b="0" i="1" smtClean="0">
                                    <a:solidFill>
                                      <a:srgbClr val="C00000"/>
                                    </a:solidFill>
                                    <a:latin typeface="Cambria Math" panose="02040503050406030204" pitchFamily="18" charset="0"/>
                                  </a:rPr>
                                </m:ctrlPr>
                              </m:sSubSupPr>
                              <m:e>
                                <m:r>
                                  <a:rPr lang="en-US" sz="2200" b="0" i="1" smtClean="0">
                                    <a:solidFill>
                                      <a:srgbClr val="C00000"/>
                                    </a:solidFill>
                                    <a:latin typeface="Cambria Math" charset="0"/>
                                  </a:rPr>
                                  <m:t>𝜙</m:t>
                                </m:r>
                              </m:e>
                              <m:sub>
                                <m:r>
                                  <a:rPr lang="en-US" sz="2200" b="0" i="1" smtClean="0">
                                    <a:solidFill>
                                      <a:srgbClr val="C00000"/>
                                    </a:solidFill>
                                    <a:latin typeface="Cambria Math" charset="0"/>
                                  </a:rPr>
                                  <m:t>1</m:t>
                                </m:r>
                              </m:sub>
                              <m:sup>
                                <m:r>
                                  <a:rPr lang="en-US" sz="2200" b="0" i="1" smtClean="0">
                                    <a:solidFill>
                                      <a:srgbClr val="C00000"/>
                                    </a:solidFill>
                                    <a:latin typeface="Cambria Math" charset="0"/>
                                  </a:rPr>
                                  <m:t>2</m:t>
                                </m:r>
                              </m:sup>
                            </m:sSubSup>
                            <m:r>
                              <a:rPr lang="en-US" sz="2200" b="0" i="1" smtClean="0">
                                <a:solidFill>
                                  <a:srgbClr val="C00000"/>
                                </a:solidFill>
                                <a:latin typeface="Cambria Math" charset="0"/>
                              </a:rPr>
                              <m:t>+</m:t>
                            </m:r>
                            <m:sSubSup>
                              <m:sSubSupPr>
                                <m:ctrlPr>
                                  <a:rPr lang="en-US" sz="2200" b="0" i="1" smtClean="0">
                                    <a:solidFill>
                                      <a:srgbClr val="C00000"/>
                                    </a:solidFill>
                                    <a:latin typeface="Cambria Math" panose="02040503050406030204" pitchFamily="18" charset="0"/>
                                  </a:rPr>
                                </m:ctrlPr>
                              </m:sSubSupPr>
                              <m:e>
                                <m:r>
                                  <a:rPr lang="en-US" sz="2200" b="0" i="1" smtClean="0">
                                    <a:solidFill>
                                      <a:srgbClr val="C00000"/>
                                    </a:solidFill>
                                    <a:latin typeface="Cambria Math" charset="0"/>
                                  </a:rPr>
                                  <m:t>𝜙</m:t>
                                </m:r>
                              </m:e>
                              <m:sub>
                                <m:r>
                                  <a:rPr lang="en-US" sz="2200" b="0" i="1" smtClean="0">
                                    <a:solidFill>
                                      <a:srgbClr val="C00000"/>
                                    </a:solidFill>
                                    <a:latin typeface="Cambria Math" charset="0"/>
                                  </a:rPr>
                                  <m:t>2</m:t>
                                </m:r>
                              </m:sub>
                              <m:sup>
                                <m:r>
                                  <a:rPr lang="en-US" sz="2200" b="0" i="1" smtClean="0">
                                    <a:solidFill>
                                      <a:srgbClr val="C00000"/>
                                    </a:solidFill>
                                    <a:latin typeface="Cambria Math" charset="0"/>
                                  </a:rPr>
                                  <m:t>2</m:t>
                                </m:r>
                              </m:sup>
                            </m:sSubSup>
                          </m:e>
                        </m:d>
                      </m:e>
                      <m:sup>
                        <m:r>
                          <a:rPr lang="en-US" sz="2200" b="0" i="1" smtClean="0">
                            <a:solidFill>
                              <a:srgbClr val="C00000"/>
                            </a:solidFill>
                            <a:latin typeface="Cambria Math" charset="0"/>
                          </a:rPr>
                          <m:t>2</m:t>
                        </m:r>
                      </m:sup>
                    </m:sSup>
                  </m:oMath>
                </a14:m>
                <a:r>
                  <a:rPr lang="en-US" sz="2200" dirty="0">
                    <a:solidFill>
                      <a:srgbClr val="7030A0"/>
                    </a:solidFill>
                  </a:rPr>
                  <a:t>    </a:t>
                </a:r>
                <a:endParaRPr lang="en-US" sz="2200" dirty="0"/>
              </a:p>
            </p:txBody>
          </p:sp>
        </mc:Choice>
        <mc:Fallback xmlns="">
          <p:sp>
            <p:nvSpPr>
              <p:cNvPr id="4" name="Content Placeholder 2"/>
              <p:cNvSpPr txBox="1">
                <a:spLocks noRot="1" noChangeAspect="1" noMove="1" noResize="1" noEditPoints="1" noAdjustHandles="1" noChangeArrowheads="1" noChangeShapeType="1" noTextEdit="1"/>
              </p:cNvSpPr>
              <p:nvPr/>
            </p:nvSpPr>
            <p:spPr>
              <a:xfrm>
                <a:off x="435241" y="2203273"/>
                <a:ext cx="11066945" cy="2240185"/>
              </a:xfrm>
              <a:prstGeom prst="rect">
                <a:avLst/>
              </a:prstGeom>
              <a:blipFill rotWithShape="0">
                <a:blip r:embed="rId4"/>
                <a:stretch>
                  <a:fillRect l="-716" t="-3804"/>
                </a:stretch>
              </a:blipFill>
            </p:spPr>
            <p:txBody>
              <a:bodyPr/>
              <a:lstStyle/>
              <a:p>
                <a:r>
                  <a:rPr lang="en-US">
                    <a:noFill/>
                  </a:rPr>
                  <a:t> </a:t>
                </a:r>
              </a:p>
            </p:txBody>
          </p:sp>
        </mc:Fallback>
      </mc:AlternateContent>
      <p:sp>
        <p:nvSpPr>
          <p:cNvPr id="6" name="TextBox 5"/>
          <p:cNvSpPr txBox="1"/>
          <p:nvPr/>
        </p:nvSpPr>
        <p:spPr>
          <a:xfrm>
            <a:off x="9134424" y="2208778"/>
            <a:ext cx="1167307" cy="461665"/>
          </a:xfrm>
          <a:prstGeom prst="rect">
            <a:avLst/>
          </a:prstGeom>
          <a:noFill/>
          <a:ln w="19050">
            <a:solidFill>
              <a:schemeClr val="tx1"/>
            </a:solidFill>
          </a:ln>
        </p:spPr>
        <p:txBody>
          <a:bodyPr wrap="none" rtlCol="0">
            <a:spAutoFit/>
          </a:bodyPr>
          <a:lstStyle/>
          <a:p>
            <a:r>
              <a:rPr lang="en-US" sz="2400" dirty="0"/>
              <a:t>Case B) </a:t>
            </a:r>
          </a:p>
        </p:txBody>
      </p:sp>
      <p:pic>
        <p:nvPicPr>
          <p:cNvPr id="12" name="Picture 11"/>
          <p:cNvPicPr>
            <a:picLocks noChangeAspect="1"/>
          </p:cNvPicPr>
          <p:nvPr/>
        </p:nvPicPr>
        <p:blipFill>
          <a:blip r:embed="rId5"/>
          <a:stretch>
            <a:fillRect/>
          </a:stretch>
        </p:blipFill>
        <p:spPr>
          <a:xfrm>
            <a:off x="7916778" y="2684413"/>
            <a:ext cx="4117204" cy="3702721"/>
          </a:xfrm>
          <a:prstGeom prst="rect">
            <a:avLst/>
          </a:prstGeom>
        </p:spPr>
      </p:pic>
      <p:pic>
        <p:nvPicPr>
          <p:cNvPr id="13" name="Picture 12"/>
          <p:cNvPicPr>
            <a:picLocks noChangeAspect="1"/>
          </p:cNvPicPr>
          <p:nvPr/>
        </p:nvPicPr>
        <p:blipFill>
          <a:blip r:embed="rId6"/>
          <a:stretch>
            <a:fillRect/>
          </a:stretch>
        </p:blipFill>
        <p:spPr>
          <a:xfrm>
            <a:off x="156721" y="3567488"/>
            <a:ext cx="3738639" cy="2685716"/>
          </a:xfrm>
          <a:prstGeom prst="rect">
            <a:avLst/>
          </a:prstGeom>
        </p:spPr>
      </p:pic>
      <mc:AlternateContent xmlns:mc="http://schemas.openxmlformats.org/markup-compatibility/2006" xmlns:a14="http://schemas.microsoft.com/office/drawing/2010/main">
        <mc:Choice Requires="a14">
          <p:sp>
            <p:nvSpPr>
              <p:cNvPr id="14" name="TextBox 13"/>
              <p:cNvSpPr txBox="1"/>
              <p:nvPr/>
            </p:nvSpPr>
            <p:spPr>
              <a:xfrm>
                <a:off x="3985813" y="4011863"/>
                <a:ext cx="4243787" cy="1796967"/>
              </a:xfrm>
              <a:prstGeom prst="rect">
                <a:avLst/>
              </a:prstGeom>
              <a:noFill/>
            </p:spPr>
            <p:txBody>
              <a:bodyPr wrap="square" rtlCol="0">
                <a:spAutoFit/>
              </a:bodyPr>
              <a:lstStyle/>
              <a:p>
                <a:pPr marL="342900" indent="-342900">
                  <a:buFont typeface="Arial" charset="0"/>
                  <a:buChar char="•"/>
                </a:pPr>
                <a:r>
                  <a:rPr lang="en-US" sz="2400" dirty="0">
                    <a:solidFill>
                      <a:schemeClr val="accent1"/>
                    </a:solidFill>
                  </a:rPr>
                  <a:t>We now have a whole circle of </a:t>
                </a:r>
                <a:r>
                  <a:rPr lang="en-US" sz="2400" dirty="0" err="1">
                    <a:solidFill>
                      <a:schemeClr val="accent1"/>
                    </a:solidFill>
                  </a:rPr>
                  <a:t>vacua</a:t>
                </a:r>
                <a:r>
                  <a:rPr lang="en-US" sz="2400" dirty="0">
                    <a:solidFill>
                      <a:schemeClr val="accent1"/>
                    </a:solidFill>
                  </a:rPr>
                  <a:t> to chose from:</a:t>
                </a:r>
              </a:p>
              <a:p>
                <a:r>
                  <a:rPr lang="en-US" sz="2200" b="0" dirty="0">
                    <a:solidFill>
                      <a:srgbClr val="C00000"/>
                    </a:solidFill>
                  </a:rPr>
                  <a:t>      </a:t>
                </a:r>
                <a14:m>
                  <m:oMath xmlns:m="http://schemas.openxmlformats.org/officeDocument/2006/math">
                    <m:rad>
                      <m:radPr>
                        <m:degHide m:val="on"/>
                        <m:ctrlPr>
                          <a:rPr lang="en-US" sz="2200" b="0" i="1" smtClean="0">
                            <a:solidFill>
                              <a:srgbClr val="C00000"/>
                            </a:solidFill>
                            <a:latin typeface="Cambria Math" panose="02040503050406030204" pitchFamily="18" charset="0"/>
                          </a:rPr>
                        </m:ctrlPr>
                      </m:radPr>
                      <m:deg/>
                      <m:e>
                        <m:sSubSup>
                          <m:sSubSupPr>
                            <m:ctrlPr>
                              <a:rPr lang="en-US" sz="2200" b="0" i="1" smtClean="0">
                                <a:solidFill>
                                  <a:srgbClr val="C00000"/>
                                </a:solidFill>
                                <a:latin typeface="Cambria Math" panose="02040503050406030204" pitchFamily="18" charset="0"/>
                              </a:rPr>
                            </m:ctrlPr>
                          </m:sSubSupPr>
                          <m:e>
                            <m:r>
                              <a:rPr lang="en-US" sz="2200" b="0" i="1" smtClean="0">
                                <a:solidFill>
                                  <a:srgbClr val="C00000"/>
                                </a:solidFill>
                                <a:latin typeface="Cambria Math" charset="0"/>
                              </a:rPr>
                              <m:t>𝜙</m:t>
                            </m:r>
                          </m:e>
                          <m:sub>
                            <m:r>
                              <a:rPr lang="en-US" sz="2200" b="0" i="1" smtClean="0">
                                <a:solidFill>
                                  <a:srgbClr val="C00000"/>
                                </a:solidFill>
                                <a:latin typeface="Cambria Math" charset="0"/>
                              </a:rPr>
                              <m:t>1</m:t>
                            </m:r>
                          </m:sub>
                          <m:sup>
                            <m:r>
                              <a:rPr lang="en-US" sz="2200" b="0" i="1" smtClean="0">
                                <a:solidFill>
                                  <a:srgbClr val="C00000"/>
                                </a:solidFill>
                                <a:latin typeface="Cambria Math" charset="0"/>
                              </a:rPr>
                              <m:t>2</m:t>
                            </m:r>
                          </m:sup>
                        </m:sSubSup>
                        <m:r>
                          <a:rPr lang="en-US" sz="2200" b="0" i="1" smtClean="0">
                            <a:solidFill>
                              <a:srgbClr val="C00000"/>
                            </a:solidFill>
                            <a:latin typeface="Cambria Math" charset="0"/>
                          </a:rPr>
                          <m:t>+</m:t>
                        </m:r>
                        <m:sSubSup>
                          <m:sSubSupPr>
                            <m:ctrlPr>
                              <a:rPr lang="en-US" sz="2200" b="0" i="1" smtClean="0">
                                <a:solidFill>
                                  <a:srgbClr val="C00000"/>
                                </a:solidFill>
                                <a:latin typeface="Cambria Math" panose="02040503050406030204" pitchFamily="18" charset="0"/>
                              </a:rPr>
                            </m:ctrlPr>
                          </m:sSubSupPr>
                          <m:e>
                            <m:r>
                              <a:rPr lang="en-US" sz="2200" b="0" i="1" smtClean="0">
                                <a:solidFill>
                                  <a:srgbClr val="C00000"/>
                                </a:solidFill>
                                <a:latin typeface="Cambria Math" charset="0"/>
                              </a:rPr>
                              <m:t>𝜙</m:t>
                            </m:r>
                          </m:e>
                          <m:sub>
                            <m:r>
                              <a:rPr lang="en-US" sz="2200" b="0" i="1" smtClean="0">
                                <a:solidFill>
                                  <a:srgbClr val="C00000"/>
                                </a:solidFill>
                                <a:latin typeface="Cambria Math" charset="0"/>
                              </a:rPr>
                              <m:t>2</m:t>
                            </m:r>
                          </m:sub>
                          <m:sup>
                            <m:r>
                              <a:rPr lang="en-US" sz="2200" b="0" i="1" smtClean="0">
                                <a:solidFill>
                                  <a:srgbClr val="C00000"/>
                                </a:solidFill>
                                <a:latin typeface="Cambria Math" charset="0"/>
                              </a:rPr>
                              <m:t>2</m:t>
                            </m:r>
                          </m:sup>
                        </m:sSubSup>
                      </m:e>
                    </m:rad>
                    <m:r>
                      <a:rPr lang="en-US" sz="2200" b="0" i="1" smtClean="0">
                        <a:solidFill>
                          <a:srgbClr val="C00000"/>
                        </a:solidFill>
                        <a:latin typeface="Cambria Math" charset="0"/>
                      </a:rPr>
                      <m:t>=</m:t>
                    </m:r>
                    <m:rad>
                      <m:radPr>
                        <m:degHide m:val="on"/>
                        <m:ctrlPr>
                          <a:rPr lang="en-US" sz="2200" b="0" i="1" smtClean="0">
                            <a:solidFill>
                              <a:srgbClr val="C00000"/>
                            </a:solidFill>
                            <a:latin typeface="Cambria Math" panose="02040503050406030204" pitchFamily="18" charset="0"/>
                          </a:rPr>
                        </m:ctrlPr>
                      </m:radPr>
                      <m:deg/>
                      <m:e>
                        <m:f>
                          <m:fPr>
                            <m:ctrlPr>
                              <a:rPr lang="bg-BG" sz="2200" b="0" i="1" smtClean="0">
                                <a:solidFill>
                                  <a:srgbClr val="C00000"/>
                                </a:solidFill>
                                <a:latin typeface="Cambria Math" panose="02040503050406030204" pitchFamily="18" charset="0"/>
                              </a:rPr>
                            </m:ctrlPr>
                          </m:fPr>
                          <m:num>
                            <m:r>
                              <a:rPr lang="en-US" sz="2200" b="0" i="1" smtClean="0">
                                <a:solidFill>
                                  <a:srgbClr val="C00000"/>
                                </a:solidFill>
                                <a:latin typeface="Cambria Math" charset="0"/>
                              </a:rPr>
                              <m:t>−</m:t>
                            </m:r>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𝜇</m:t>
                                </m:r>
                              </m:e>
                              <m:sup>
                                <m:r>
                                  <a:rPr lang="en-US" sz="2200" b="0" i="1" smtClean="0">
                                    <a:solidFill>
                                      <a:srgbClr val="C00000"/>
                                    </a:solidFill>
                                    <a:latin typeface="Cambria Math" charset="0"/>
                                  </a:rPr>
                                  <m:t>2</m:t>
                                </m:r>
                              </m:sup>
                            </m:sSup>
                          </m:num>
                          <m:den>
                            <m:r>
                              <a:rPr lang="en-US" sz="2200" b="0" i="1" smtClean="0">
                                <a:solidFill>
                                  <a:srgbClr val="C00000"/>
                                </a:solidFill>
                                <a:latin typeface="Cambria Math" charset="0"/>
                              </a:rPr>
                              <m:t>𝜆</m:t>
                            </m:r>
                          </m:den>
                        </m:f>
                      </m:e>
                    </m:rad>
                    <m:r>
                      <a:rPr lang="en-US" sz="2200" b="0" i="1" smtClean="0">
                        <a:solidFill>
                          <a:srgbClr val="C00000"/>
                        </a:solidFill>
                        <a:latin typeface="Cambria Math" charset="0"/>
                      </a:rPr>
                      <m:t>=</m:t>
                    </m:r>
                    <m:r>
                      <a:rPr lang="en-US" sz="2200" b="0" i="1" smtClean="0">
                        <a:solidFill>
                          <a:srgbClr val="C00000"/>
                        </a:solidFill>
                        <a:latin typeface="Cambria Math" charset="0"/>
                      </a:rPr>
                      <m:t>𝑣</m:t>
                    </m:r>
                  </m:oMath>
                </a14:m>
                <a:endParaRPr lang="en-US" sz="2200" b="0" dirty="0">
                  <a:solidFill>
                    <a:srgbClr val="C00000"/>
                  </a:solidFill>
                </a:endParaRPr>
              </a:p>
              <a:p>
                <a:pPr marL="342900" indent="-342900">
                  <a:buFont typeface="Arial" charset="0"/>
                  <a:buChar char="•"/>
                </a:pPr>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3985813" y="4011863"/>
                <a:ext cx="4243787" cy="1796967"/>
              </a:xfrm>
              <a:prstGeom prst="rect">
                <a:avLst/>
              </a:prstGeom>
              <a:blipFill rotWithShape="0">
                <a:blip r:embed="rId7"/>
                <a:stretch>
                  <a:fillRect l="-2011" t="-2712"/>
                </a:stretch>
              </a:blipFill>
            </p:spPr>
            <p:txBody>
              <a:bodyPr/>
              <a:lstStyle/>
              <a:p>
                <a:r>
                  <a:rPr lang="en-US">
                    <a:noFill/>
                  </a:rPr>
                  <a:t> </a:t>
                </a:r>
              </a:p>
            </p:txBody>
          </p:sp>
        </mc:Fallback>
      </mc:AlternateContent>
      <p:sp>
        <p:nvSpPr>
          <p:cNvPr id="15" name="Freeform 14"/>
          <p:cNvSpPr/>
          <p:nvPr/>
        </p:nvSpPr>
        <p:spPr>
          <a:xfrm>
            <a:off x="7074568" y="5488440"/>
            <a:ext cx="3593431" cy="1154917"/>
          </a:xfrm>
          <a:custGeom>
            <a:avLst/>
            <a:gdLst>
              <a:gd name="connsiteX0" fmla="*/ 0 w 3593431"/>
              <a:gd name="connsiteY0" fmla="*/ 0 h 1154917"/>
              <a:gd name="connsiteX1" fmla="*/ 2229852 w 3593431"/>
              <a:gd name="connsiteY1" fmla="*/ 1122948 h 1154917"/>
              <a:gd name="connsiteX2" fmla="*/ 3593431 w 3593431"/>
              <a:gd name="connsiteY2" fmla="*/ 737937 h 1154917"/>
            </a:gdLst>
            <a:ahLst/>
            <a:cxnLst>
              <a:cxn ang="0">
                <a:pos x="connsiteX0" y="connsiteY0"/>
              </a:cxn>
              <a:cxn ang="0">
                <a:pos x="connsiteX1" y="connsiteY1"/>
              </a:cxn>
              <a:cxn ang="0">
                <a:pos x="connsiteX2" y="connsiteY2"/>
              </a:cxn>
            </a:cxnLst>
            <a:rect l="l" t="t" r="r" b="b"/>
            <a:pathLst>
              <a:path w="3593431" h="1154917">
                <a:moveTo>
                  <a:pt x="0" y="0"/>
                </a:moveTo>
                <a:cubicBezTo>
                  <a:pt x="815473" y="499979"/>
                  <a:pt x="1630947" y="999959"/>
                  <a:pt x="2229852" y="1122948"/>
                </a:cubicBezTo>
                <a:cubicBezTo>
                  <a:pt x="2828757" y="1245937"/>
                  <a:pt x="3211094" y="991937"/>
                  <a:pt x="3593431" y="737937"/>
                </a:cubicBezTo>
              </a:path>
            </a:pathLst>
          </a:custGeom>
          <a:noFill/>
          <a:ln w="19050">
            <a:solidFill>
              <a:srgbClr val="C0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rot="843126" flipH="1">
            <a:off x="3227198" y="4966624"/>
            <a:ext cx="3678599" cy="1098486"/>
          </a:xfrm>
          <a:custGeom>
            <a:avLst/>
            <a:gdLst>
              <a:gd name="connsiteX0" fmla="*/ 0 w 3593431"/>
              <a:gd name="connsiteY0" fmla="*/ 0 h 1154917"/>
              <a:gd name="connsiteX1" fmla="*/ 2229852 w 3593431"/>
              <a:gd name="connsiteY1" fmla="*/ 1122948 h 1154917"/>
              <a:gd name="connsiteX2" fmla="*/ 3593431 w 3593431"/>
              <a:gd name="connsiteY2" fmla="*/ 737937 h 1154917"/>
            </a:gdLst>
            <a:ahLst/>
            <a:cxnLst>
              <a:cxn ang="0">
                <a:pos x="connsiteX0" y="connsiteY0"/>
              </a:cxn>
              <a:cxn ang="0">
                <a:pos x="connsiteX1" y="connsiteY1"/>
              </a:cxn>
              <a:cxn ang="0">
                <a:pos x="connsiteX2" y="connsiteY2"/>
              </a:cxn>
            </a:cxnLst>
            <a:rect l="l" t="t" r="r" b="b"/>
            <a:pathLst>
              <a:path w="3593431" h="1154917">
                <a:moveTo>
                  <a:pt x="0" y="0"/>
                </a:moveTo>
                <a:cubicBezTo>
                  <a:pt x="815473" y="499979"/>
                  <a:pt x="1630947" y="999959"/>
                  <a:pt x="2229852" y="1122948"/>
                </a:cubicBezTo>
                <a:cubicBezTo>
                  <a:pt x="2828757" y="1245937"/>
                  <a:pt x="3211094" y="991937"/>
                  <a:pt x="3593431" y="737937"/>
                </a:cubicBezTo>
              </a:path>
            </a:pathLst>
          </a:custGeom>
          <a:noFill/>
          <a:ln w="19050">
            <a:solidFill>
              <a:srgbClr val="C0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p:cNvSpPr txBox="1"/>
              <p:nvPr/>
            </p:nvSpPr>
            <p:spPr>
              <a:xfrm>
                <a:off x="1323553" y="6199716"/>
                <a:ext cx="7226889" cy="636393"/>
              </a:xfrm>
              <a:prstGeom prst="rect">
                <a:avLst/>
              </a:prstGeom>
              <a:noFill/>
            </p:spPr>
            <p:txBody>
              <a:bodyPr wrap="square" rtlCol="0">
                <a:spAutoFit/>
              </a:bodyPr>
              <a:lstStyle/>
              <a:p>
                <a:pPr marL="342900" indent="-342900">
                  <a:buFont typeface="Arial" charset="0"/>
                  <a:buChar char="•"/>
                </a:pPr>
                <a:r>
                  <a:rPr lang="en-US" sz="2400" dirty="0">
                    <a:solidFill>
                      <a:schemeClr val="accent1"/>
                    </a:solidFill>
                  </a:rPr>
                  <a:t>Symmetry breaking: chose </a:t>
                </a:r>
                <a:r>
                  <a:rPr lang="en-US" sz="2400" dirty="0"/>
                  <a:t>[1]: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𝜙</m:t>
                        </m:r>
                      </m:e>
                      <m:sub>
                        <m:r>
                          <a:rPr lang="en-US" sz="2400" b="0" i="1" smtClean="0">
                            <a:latin typeface="Cambria Math" charset="0"/>
                          </a:rPr>
                          <m:t>0</m:t>
                        </m:r>
                      </m:sub>
                    </m:sSub>
                    <m:r>
                      <a:rPr lang="en-US" sz="2400" b="0" i="1" smtClean="0">
                        <a:latin typeface="Cambria Math" charset="0"/>
                      </a:rPr>
                      <m:t>=</m:t>
                    </m:r>
                    <m:f>
                      <m:fPr>
                        <m:ctrlPr>
                          <a:rPr lang="bg-BG" sz="2400" b="0" i="1" smtClean="0">
                            <a:latin typeface="Cambria Math" panose="02040503050406030204" pitchFamily="18" charset="0"/>
                          </a:rPr>
                        </m:ctrlPr>
                      </m:fPr>
                      <m:num>
                        <m:r>
                          <a:rPr lang="en-US" sz="2400" b="0" i="1" smtClean="0">
                            <a:latin typeface="Cambria Math" charset="0"/>
                          </a:rPr>
                          <m:t>1</m:t>
                        </m:r>
                      </m:num>
                      <m:den>
                        <m:rad>
                          <m:radPr>
                            <m:degHide m:val="on"/>
                            <m:ctrlPr>
                              <a:rPr lang="en-US" sz="2400" b="0" i="1" smtClean="0">
                                <a:latin typeface="Cambria Math" panose="02040503050406030204" pitchFamily="18" charset="0"/>
                              </a:rPr>
                            </m:ctrlPr>
                          </m:radPr>
                          <m:deg/>
                          <m:e>
                            <m:r>
                              <a:rPr lang="en-US" sz="2400" b="0" i="1" smtClean="0">
                                <a:latin typeface="Cambria Math" charset="0"/>
                              </a:rPr>
                              <m:t>2</m:t>
                            </m:r>
                          </m:e>
                        </m:rad>
                      </m:den>
                    </m:f>
                    <m:d>
                      <m:dPr>
                        <m:ctrlPr>
                          <a:rPr lang="is-IS" sz="2400" b="0" i="1" smtClean="0">
                            <a:latin typeface="Cambria Math" panose="02040503050406030204" pitchFamily="18" charset="0"/>
                          </a:rPr>
                        </m:ctrlPr>
                      </m:dPr>
                      <m:e>
                        <m:r>
                          <a:rPr lang="en-US" sz="2400" b="0" i="1" smtClean="0">
                            <a:latin typeface="Cambria Math" charset="0"/>
                          </a:rPr>
                          <m:t>𝑣</m:t>
                        </m:r>
                        <m:r>
                          <a:rPr lang="en-US" sz="2400" b="0" i="1" smtClean="0">
                            <a:latin typeface="Cambria Math" charset="0"/>
                          </a:rPr>
                          <m:t>+</m:t>
                        </m:r>
                        <m:r>
                          <a:rPr lang="en-US" sz="2400" b="0" i="1" smtClean="0">
                            <a:latin typeface="Cambria Math" charset="0"/>
                          </a:rPr>
                          <m:t>𝜂</m:t>
                        </m:r>
                        <m:r>
                          <a:rPr lang="en-US" sz="2400" b="0" i="1" smtClean="0">
                            <a:latin typeface="Cambria Math" charset="0"/>
                          </a:rPr>
                          <m:t>+</m:t>
                        </m:r>
                        <m:r>
                          <a:rPr lang="en-US" sz="2400" b="0" i="1" smtClean="0">
                            <a:latin typeface="Cambria Math" charset="0"/>
                          </a:rPr>
                          <m:t>𝑖</m:t>
                        </m:r>
                        <m:r>
                          <a:rPr lang="en-US" sz="2400" b="0" i="1" smtClean="0">
                            <a:latin typeface="Cambria Math" charset="0"/>
                          </a:rPr>
                          <m:t>𝜉</m:t>
                        </m:r>
                      </m:e>
                    </m:d>
                  </m:oMath>
                </a14:m>
                <a:r>
                  <a:rPr lang="en-US" sz="2400" dirty="0"/>
                  <a:t> </a:t>
                </a:r>
              </a:p>
            </p:txBody>
          </p:sp>
        </mc:Choice>
        <mc:Fallback xmlns="">
          <p:sp>
            <p:nvSpPr>
              <p:cNvPr id="18" name="TextBox 17"/>
              <p:cNvSpPr txBox="1">
                <a:spLocks noRot="1" noChangeAspect="1" noMove="1" noResize="1" noEditPoints="1" noAdjustHandles="1" noChangeArrowheads="1" noChangeShapeType="1" noTextEdit="1"/>
              </p:cNvSpPr>
              <p:nvPr/>
            </p:nvSpPr>
            <p:spPr>
              <a:xfrm>
                <a:off x="1323553" y="6199716"/>
                <a:ext cx="7226889" cy="636393"/>
              </a:xfrm>
              <a:prstGeom prst="rect">
                <a:avLst/>
              </a:prstGeom>
              <a:blipFill rotWithShape="0">
                <a:blip r:embed="rId8"/>
                <a:stretch>
                  <a:fillRect l="-1096" b="-6731"/>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471D2951-3FDD-254E-9CC2-3C66E318DBB7}"/>
              </a:ext>
            </a:extLst>
          </p:cNvPr>
          <p:cNvSpPr/>
          <p:nvPr/>
        </p:nvSpPr>
        <p:spPr>
          <a:xfrm>
            <a:off x="10373939" y="151511"/>
            <a:ext cx="1520929" cy="369332"/>
          </a:xfrm>
          <a:prstGeom prst="rect">
            <a:avLst/>
          </a:prstGeom>
          <a:solidFill>
            <a:schemeClr val="bg1"/>
          </a:solidFill>
          <a:ln w="12700">
            <a:solidFill>
              <a:schemeClr val="tx1"/>
            </a:solidFill>
          </a:ln>
        </p:spPr>
        <p:txBody>
          <a:bodyPr wrap="none">
            <a:spAutoFit/>
          </a:bodyPr>
          <a:lstStyle/>
          <a:p>
            <a:r>
              <a:rPr lang="en-US" dirty="0"/>
              <a:t>Griffiths §10.9</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0B6F28C-09CE-684A-B41C-53CB8375C687}"/>
                  </a:ext>
                </a:extLst>
              </p:cNvPr>
              <p:cNvSpPr txBox="1"/>
              <p:nvPr/>
            </p:nvSpPr>
            <p:spPr>
              <a:xfrm>
                <a:off x="8666629" y="2946438"/>
                <a:ext cx="959815" cy="3693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panose="02040503050406030204" pitchFamily="18" charset="0"/>
                            </a:rPr>
                            <m:t>𝜇</m:t>
                          </m:r>
                        </m:e>
                        <m:sup>
                          <m:r>
                            <a:rPr lang="en-US" sz="2400" b="0" i="1" smtClean="0">
                              <a:latin typeface="Cambria Math" panose="02040503050406030204" pitchFamily="18" charset="0"/>
                            </a:rPr>
                            <m:t>2</m:t>
                          </m:r>
                        </m:sup>
                      </m:sSup>
                      <m:r>
                        <a:rPr lang="en-US" sz="2400" b="0" i="1" smtClean="0">
                          <a:latin typeface="Cambria Math" panose="02040503050406030204" pitchFamily="18" charset="0"/>
                        </a:rPr>
                        <m:t>&lt;0</m:t>
                      </m:r>
                    </m:oMath>
                  </m:oMathPara>
                </a14:m>
                <a:endParaRPr lang="en-NL" sz="2400" dirty="0"/>
              </a:p>
            </p:txBody>
          </p:sp>
        </mc:Choice>
        <mc:Fallback xmlns="">
          <p:sp>
            <p:nvSpPr>
              <p:cNvPr id="7" name="TextBox 6">
                <a:extLst>
                  <a:ext uri="{FF2B5EF4-FFF2-40B4-BE49-F238E27FC236}">
                    <a16:creationId xmlns:a16="http://schemas.microsoft.com/office/drawing/2014/main" id="{40B6F28C-09CE-684A-B41C-53CB8375C687}"/>
                  </a:ext>
                </a:extLst>
              </p:cNvPr>
              <p:cNvSpPr txBox="1">
                <a:spLocks noRot="1" noChangeAspect="1" noMove="1" noResize="1" noEditPoints="1" noAdjustHandles="1" noChangeArrowheads="1" noChangeShapeType="1" noTextEdit="1"/>
              </p:cNvSpPr>
              <p:nvPr/>
            </p:nvSpPr>
            <p:spPr>
              <a:xfrm>
                <a:off x="8666629" y="2946438"/>
                <a:ext cx="959815" cy="369332"/>
              </a:xfrm>
              <a:prstGeom prst="rect">
                <a:avLst/>
              </a:prstGeom>
              <a:blipFill>
                <a:blip r:embed="rId10"/>
                <a:stretch>
                  <a:fillRect l="-6579" r="-7895" b="-22581"/>
                </a:stretch>
              </a:blipFill>
            </p:spPr>
            <p:txBody>
              <a:bodyPr/>
              <a:lstStyle/>
              <a:p>
                <a:r>
                  <a:rPr lang="en-NL">
                    <a:noFill/>
                  </a:rPr>
                  <a:t> </a:t>
                </a:r>
              </a:p>
            </p:txBody>
          </p:sp>
        </mc:Fallback>
      </mc:AlternateContent>
    </p:spTree>
    <p:extLst>
      <p:ext uri="{BB962C8B-B14F-4D97-AF65-F5344CB8AC3E}">
        <p14:creationId xmlns:p14="http://schemas.microsoft.com/office/powerpoint/2010/main" val="751648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   Symmetry breaking with a </a:t>
                </a:r>
                <a:r>
                  <a:rPr lang="en-US" i="1" dirty="0"/>
                  <a:t>complex </a:t>
                </a:r>
                <a:r>
                  <a:rPr lang="en-US" dirty="0"/>
                  <a:t>field </a:t>
                </a:r>
                <a14:m>
                  <m:oMath xmlns:m="http://schemas.openxmlformats.org/officeDocument/2006/math">
                    <m:r>
                      <a:rPr lang="en-US" i="1">
                        <a:latin typeface="Cambria Math" charset="0"/>
                      </a:rPr>
                      <m:t>𝜙</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2"/>
                <a:stretch>
                  <a:fillRect t="-15455" b="-281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35241" y="877767"/>
                <a:ext cx="11628422" cy="2240185"/>
              </a:xfrm>
            </p:spPr>
            <p:txBody>
              <a:bodyPr/>
              <a:lstStyle/>
              <a:p>
                <a:r>
                  <a:rPr lang="en-US" sz="2400" dirty="0"/>
                  <a:t>Redefine coordinates: </a:t>
                </a:r>
                <a14:m>
                  <m:oMath xmlns:m="http://schemas.openxmlformats.org/officeDocument/2006/math">
                    <m:r>
                      <a:rPr lang="en-US" sz="2400" b="0" i="1" smtClean="0">
                        <a:solidFill>
                          <a:srgbClr val="C00000"/>
                        </a:solidFill>
                        <a:latin typeface="Cambria Math" charset="0"/>
                      </a:rPr>
                      <m:t>𝜂</m:t>
                    </m:r>
                    <m:r>
                      <a:rPr lang="en-US" sz="2400" b="0" i="1" smtClean="0">
                        <a:solidFill>
                          <a:srgbClr val="C00000"/>
                        </a:solidFill>
                        <a:latin typeface="Cambria Math" charset="0"/>
                      </a:rPr>
                      <m:t>=</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charset="0"/>
                          </a:rPr>
                          <m:t>𝜙</m:t>
                        </m:r>
                      </m:e>
                      <m:sub>
                        <m:r>
                          <a:rPr lang="en-US" sz="2400" b="0" i="1" smtClean="0">
                            <a:solidFill>
                              <a:srgbClr val="C00000"/>
                            </a:solidFill>
                            <a:latin typeface="Cambria Math" charset="0"/>
                          </a:rPr>
                          <m:t>1</m:t>
                        </m:r>
                      </m:sub>
                    </m:sSub>
                    <m:r>
                      <a:rPr lang="en-US" sz="2400" b="0" i="1" smtClean="0">
                        <a:solidFill>
                          <a:srgbClr val="C00000"/>
                        </a:solidFill>
                        <a:latin typeface="Cambria Math" charset="0"/>
                      </a:rPr>
                      <m:t>−</m:t>
                    </m:r>
                    <m:r>
                      <a:rPr lang="en-US" sz="2400" b="0" i="1" smtClean="0">
                        <a:solidFill>
                          <a:srgbClr val="C00000"/>
                        </a:solidFill>
                        <a:latin typeface="Cambria Math" charset="0"/>
                      </a:rPr>
                      <m:t>𝑣</m:t>
                    </m:r>
                    <m:r>
                      <a:rPr lang="en-US" sz="2400" b="0" i="1" smtClean="0">
                        <a:solidFill>
                          <a:srgbClr val="C00000"/>
                        </a:solidFill>
                        <a:latin typeface="Cambria Math" charset="0"/>
                      </a:rPr>
                      <m:t>     ,       </m:t>
                    </m:r>
                    <m:r>
                      <a:rPr lang="en-US" sz="2400" b="0" i="1" smtClean="0">
                        <a:solidFill>
                          <a:srgbClr val="C00000"/>
                        </a:solidFill>
                        <a:latin typeface="Cambria Math" charset="0"/>
                      </a:rPr>
                      <m:t>𝜉</m:t>
                    </m:r>
                    <m:r>
                      <a:rPr lang="en-US" sz="2400" b="0" i="1" smtClean="0">
                        <a:solidFill>
                          <a:srgbClr val="C00000"/>
                        </a:solidFill>
                        <a:latin typeface="Cambria Math" charset="0"/>
                      </a:rPr>
                      <m:t>=</m:t>
                    </m:r>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charset="0"/>
                          </a:rPr>
                          <m:t>𝜙</m:t>
                        </m:r>
                      </m:e>
                      <m:sub>
                        <m:r>
                          <a:rPr lang="en-US" sz="2400" b="0" i="1" smtClean="0">
                            <a:solidFill>
                              <a:srgbClr val="C00000"/>
                            </a:solidFill>
                            <a:latin typeface="Cambria Math" charset="0"/>
                          </a:rPr>
                          <m:t>2</m:t>
                        </m:r>
                      </m:sub>
                    </m:sSub>
                  </m:oMath>
                </a14:m>
                <a:r>
                  <a:rPr lang="en-US" sz="2400" dirty="0"/>
                  <a:t>   ,       </a:t>
                </a:r>
                <a14:m>
                  <m:oMath xmlns:m="http://schemas.openxmlformats.org/officeDocument/2006/math">
                    <m:sSub>
                      <m:sSubPr>
                        <m:ctrlPr>
                          <a:rPr lang="en-US" sz="2400" i="1" smtClean="0">
                            <a:solidFill>
                              <a:srgbClr val="C00000"/>
                            </a:solidFill>
                            <a:latin typeface="Cambria Math" panose="02040503050406030204" pitchFamily="18" charset="0"/>
                          </a:rPr>
                        </m:ctrlPr>
                      </m:sSubPr>
                      <m:e>
                        <m:r>
                          <a:rPr lang="en-US" sz="2400" i="1">
                            <a:solidFill>
                              <a:srgbClr val="C00000"/>
                            </a:solidFill>
                            <a:latin typeface="Cambria Math" charset="0"/>
                          </a:rPr>
                          <m:t>𝜙</m:t>
                        </m:r>
                      </m:e>
                      <m:sub>
                        <m:r>
                          <a:rPr lang="en-US" sz="2400" i="1">
                            <a:solidFill>
                              <a:srgbClr val="C00000"/>
                            </a:solidFill>
                            <a:latin typeface="Cambria Math" charset="0"/>
                          </a:rPr>
                          <m:t>0</m:t>
                        </m:r>
                      </m:sub>
                    </m:sSub>
                    <m:r>
                      <a:rPr lang="en-US" sz="2400" i="1">
                        <a:solidFill>
                          <a:srgbClr val="C00000"/>
                        </a:solidFill>
                        <a:latin typeface="Cambria Math" charset="0"/>
                      </a:rPr>
                      <m:t>=</m:t>
                    </m:r>
                    <m:f>
                      <m:fPr>
                        <m:ctrlPr>
                          <a:rPr lang="bg-BG" sz="2400" i="1">
                            <a:solidFill>
                              <a:srgbClr val="C00000"/>
                            </a:solidFill>
                            <a:latin typeface="Cambria Math" panose="02040503050406030204" pitchFamily="18" charset="0"/>
                          </a:rPr>
                        </m:ctrlPr>
                      </m:fPr>
                      <m:num>
                        <m:r>
                          <a:rPr lang="en-US" sz="2400" i="1">
                            <a:solidFill>
                              <a:srgbClr val="C00000"/>
                            </a:solidFill>
                            <a:latin typeface="Cambria Math" charset="0"/>
                          </a:rPr>
                          <m:t>1</m:t>
                        </m:r>
                      </m:num>
                      <m:den>
                        <m:rad>
                          <m:radPr>
                            <m:degHide m:val="on"/>
                            <m:ctrlPr>
                              <a:rPr lang="en-US" sz="2400" i="1">
                                <a:solidFill>
                                  <a:srgbClr val="C00000"/>
                                </a:solidFill>
                                <a:latin typeface="Cambria Math" panose="02040503050406030204" pitchFamily="18" charset="0"/>
                              </a:rPr>
                            </m:ctrlPr>
                          </m:radPr>
                          <m:deg/>
                          <m:e>
                            <m:r>
                              <a:rPr lang="en-US" sz="2400" i="1">
                                <a:solidFill>
                                  <a:srgbClr val="C00000"/>
                                </a:solidFill>
                                <a:latin typeface="Cambria Math" charset="0"/>
                              </a:rPr>
                              <m:t>2</m:t>
                            </m:r>
                          </m:e>
                        </m:rad>
                      </m:den>
                    </m:f>
                    <m:d>
                      <m:dPr>
                        <m:ctrlPr>
                          <a:rPr lang="is-IS" sz="2400" i="1">
                            <a:solidFill>
                              <a:srgbClr val="C00000"/>
                            </a:solidFill>
                            <a:latin typeface="Cambria Math" panose="02040503050406030204" pitchFamily="18" charset="0"/>
                          </a:rPr>
                        </m:ctrlPr>
                      </m:dPr>
                      <m:e>
                        <m:r>
                          <a:rPr lang="en-US" sz="2400" i="1">
                            <a:solidFill>
                              <a:srgbClr val="C00000"/>
                            </a:solidFill>
                            <a:latin typeface="Cambria Math" charset="0"/>
                          </a:rPr>
                          <m:t>𝑣</m:t>
                        </m:r>
                        <m:r>
                          <a:rPr lang="en-US" sz="2400" b="0" i="1" smtClean="0">
                            <a:solidFill>
                              <a:srgbClr val="C00000"/>
                            </a:solidFill>
                            <a:latin typeface="Cambria Math" charset="0"/>
                          </a:rPr>
                          <m:t>+</m:t>
                        </m:r>
                        <m:r>
                          <a:rPr lang="en-US" sz="2400" b="0" i="1" smtClean="0">
                            <a:solidFill>
                              <a:srgbClr val="C00000"/>
                            </a:solidFill>
                            <a:latin typeface="Cambria Math" charset="0"/>
                          </a:rPr>
                          <m:t>𝜂</m:t>
                        </m:r>
                        <m:r>
                          <a:rPr lang="en-US" sz="2400" i="1">
                            <a:solidFill>
                              <a:srgbClr val="C00000"/>
                            </a:solidFill>
                            <a:latin typeface="Cambria Math" charset="0"/>
                          </a:rPr>
                          <m:t>+</m:t>
                        </m:r>
                        <m:r>
                          <a:rPr lang="en-US" sz="2400" i="1">
                            <a:solidFill>
                              <a:srgbClr val="C00000"/>
                            </a:solidFill>
                            <a:latin typeface="Cambria Math" charset="0"/>
                          </a:rPr>
                          <m:t>𝑖</m:t>
                        </m:r>
                        <m:r>
                          <a:rPr lang="en-US" sz="2400" i="1">
                            <a:solidFill>
                              <a:srgbClr val="C00000"/>
                            </a:solidFill>
                            <a:latin typeface="Cambria Math" charset="0"/>
                          </a:rPr>
                          <m:t>𝜉</m:t>
                        </m:r>
                      </m:e>
                    </m:d>
                  </m:oMath>
                </a14:m>
                <a:endParaRPr lang="en-US" sz="2400" dirty="0"/>
              </a:p>
              <a:p>
                <a:r>
                  <a:rPr lang="en-US" sz="2400" dirty="0"/>
                  <a:t>Exercise: rewrite the </a:t>
                </a:r>
                <a:r>
                  <a:rPr lang="en-US" sz="2400" dirty="0" err="1"/>
                  <a:t>Lagrangian</a:t>
                </a:r>
                <a:r>
                  <a:rPr lang="en-US" sz="2400" dirty="0"/>
                  <a:t> ignoring constant terms and higher order terms:</a:t>
                </a:r>
                <a:endParaRPr lang="en-US" sz="2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35241" y="877767"/>
                <a:ext cx="11628422" cy="2240185"/>
              </a:xfrm>
              <a:blipFill rotWithShape="0">
                <a:blip r:embed="rId3"/>
                <a:stretch>
                  <a:fillRect l="-681" t="-545"/>
                </a:stretch>
              </a:blipFill>
            </p:spPr>
            <p:txBody>
              <a:bodyPr/>
              <a:lstStyle/>
              <a:p>
                <a:r>
                  <a:rPr lang="en-US">
                    <a:noFill/>
                  </a:rPr>
                  <a:t> </a:t>
                </a:r>
              </a:p>
            </p:txBody>
          </p:sp>
        </mc:Fallback>
      </mc:AlternateContent>
      <p:sp>
        <p:nvSpPr>
          <p:cNvPr id="6" name="TextBox 5"/>
          <p:cNvSpPr txBox="1"/>
          <p:nvPr/>
        </p:nvSpPr>
        <p:spPr>
          <a:xfrm>
            <a:off x="9134424" y="2208778"/>
            <a:ext cx="1167307" cy="461665"/>
          </a:xfrm>
          <a:prstGeom prst="rect">
            <a:avLst/>
          </a:prstGeom>
          <a:noFill/>
          <a:ln w="19050">
            <a:solidFill>
              <a:schemeClr val="tx1"/>
            </a:solidFill>
          </a:ln>
        </p:spPr>
        <p:txBody>
          <a:bodyPr wrap="none" rtlCol="0">
            <a:spAutoFit/>
          </a:bodyPr>
          <a:lstStyle/>
          <a:p>
            <a:r>
              <a:rPr lang="en-US" sz="2400" dirty="0"/>
              <a:t>Case B) </a:t>
            </a:r>
          </a:p>
        </p:txBody>
      </p:sp>
      <p:pic>
        <p:nvPicPr>
          <p:cNvPr id="12" name="Picture 11"/>
          <p:cNvPicPr>
            <a:picLocks noChangeAspect="1"/>
          </p:cNvPicPr>
          <p:nvPr/>
        </p:nvPicPr>
        <p:blipFill>
          <a:blip r:embed="rId4"/>
          <a:stretch>
            <a:fillRect/>
          </a:stretch>
        </p:blipFill>
        <p:spPr>
          <a:xfrm>
            <a:off x="7916778" y="2684413"/>
            <a:ext cx="4117204" cy="3702721"/>
          </a:xfrm>
          <a:prstGeom prst="rect">
            <a:avLst/>
          </a:prstGeom>
        </p:spPr>
      </p:pic>
      <p:pic>
        <p:nvPicPr>
          <p:cNvPr id="13" name="Picture 12"/>
          <p:cNvPicPr>
            <a:picLocks noChangeAspect="1"/>
          </p:cNvPicPr>
          <p:nvPr/>
        </p:nvPicPr>
        <p:blipFill>
          <a:blip r:embed="rId5"/>
          <a:stretch>
            <a:fillRect/>
          </a:stretch>
        </p:blipFill>
        <p:spPr>
          <a:xfrm>
            <a:off x="156721" y="3567488"/>
            <a:ext cx="3738639" cy="2685716"/>
          </a:xfrm>
          <a:prstGeom prst="rect">
            <a:avLst/>
          </a:prstGeom>
        </p:spPr>
      </p:pic>
      <mc:AlternateContent xmlns:mc="http://schemas.openxmlformats.org/markup-compatibility/2006" xmlns:a14="http://schemas.microsoft.com/office/drawing/2010/main">
        <mc:Choice Requires="a14">
          <p:sp>
            <p:nvSpPr>
              <p:cNvPr id="17" name="TextBox 16"/>
              <p:cNvSpPr txBox="1"/>
              <p:nvPr/>
            </p:nvSpPr>
            <p:spPr>
              <a:xfrm>
                <a:off x="1323553" y="6199716"/>
                <a:ext cx="7226889" cy="636393"/>
              </a:xfrm>
              <a:prstGeom prst="rect">
                <a:avLst/>
              </a:prstGeom>
              <a:noFill/>
            </p:spPr>
            <p:txBody>
              <a:bodyPr wrap="square" rtlCol="0">
                <a:spAutoFit/>
              </a:bodyPr>
              <a:lstStyle/>
              <a:p>
                <a:pPr marL="342900" indent="-342900">
                  <a:buFont typeface="Arial" charset="0"/>
                  <a:buChar char="•"/>
                </a:pPr>
                <a:r>
                  <a:rPr lang="en-US" sz="2400" dirty="0">
                    <a:solidFill>
                      <a:schemeClr val="accent1"/>
                    </a:solidFill>
                  </a:rPr>
                  <a:t>Symmetry breaking: chose </a:t>
                </a:r>
                <a:r>
                  <a:rPr lang="en-US" sz="2400" dirty="0"/>
                  <a:t>[1]: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𝜙</m:t>
                        </m:r>
                      </m:e>
                      <m:sub>
                        <m:r>
                          <a:rPr lang="en-US" sz="2400" b="0" i="1" smtClean="0">
                            <a:latin typeface="Cambria Math" charset="0"/>
                          </a:rPr>
                          <m:t>0</m:t>
                        </m:r>
                      </m:sub>
                    </m:sSub>
                    <m:r>
                      <a:rPr lang="en-US" sz="2400" b="0" i="1" smtClean="0">
                        <a:latin typeface="Cambria Math" charset="0"/>
                      </a:rPr>
                      <m:t>=</m:t>
                    </m:r>
                    <m:f>
                      <m:fPr>
                        <m:ctrlPr>
                          <a:rPr lang="bg-BG" sz="2400" b="0" i="1" smtClean="0">
                            <a:latin typeface="Cambria Math" panose="02040503050406030204" pitchFamily="18" charset="0"/>
                          </a:rPr>
                        </m:ctrlPr>
                      </m:fPr>
                      <m:num>
                        <m:r>
                          <a:rPr lang="en-US" sz="2400" b="0" i="1" smtClean="0">
                            <a:latin typeface="Cambria Math" charset="0"/>
                          </a:rPr>
                          <m:t>1</m:t>
                        </m:r>
                      </m:num>
                      <m:den>
                        <m:rad>
                          <m:radPr>
                            <m:degHide m:val="on"/>
                            <m:ctrlPr>
                              <a:rPr lang="en-US" sz="2400" b="0" i="1" smtClean="0">
                                <a:latin typeface="Cambria Math" panose="02040503050406030204" pitchFamily="18" charset="0"/>
                              </a:rPr>
                            </m:ctrlPr>
                          </m:radPr>
                          <m:deg/>
                          <m:e>
                            <m:r>
                              <a:rPr lang="en-US" sz="2400" b="0" i="1" smtClean="0">
                                <a:latin typeface="Cambria Math" charset="0"/>
                              </a:rPr>
                              <m:t>2</m:t>
                            </m:r>
                          </m:e>
                        </m:rad>
                      </m:den>
                    </m:f>
                    <m:d>
                      <m:dPr>
                        <m:ctrlPr>
                          <a:rPr lang="is-IS" sz="2400" b="0" i="1" smtClean="0">
                            <a:latin typeface="Cambria Math" panose="02040503050406030204" pitchFamily="18" charset="0"/>
                          </a:rPr>
                        </m:ctrlPr>
                      </m:dPr>
                      <m:e>
                        <m:r>
                          <a:rPr lang="en-US" sz="2400" b="0" i="1" smtClean="0">
                            <a:latin typeface="Cambria Math" charset="0"/>
                          </a:rPr>
                          <m:t>𝑣</m:t>
                        </m:r>
                        <m:r>
                          <a:rPr lang="en-US" sz="2400" b="0" i="1" smtClean="0">
                            <a:latin typeface="Cambria Math" charset="0"/>
                          </a:rPr>
                          <m:t>+</m:t>
                        </m:r>
                        <m:r>
                          <a:rPr lang="en-US" sz="2400" b="0" i="1" smtClean="0">
                            <a:latin typeface="Cambria Math" charset="0"/>
                          </a:rPr>
                          <m:t>𝜂</m:t>
                        </m:r>
                        <m:r>
                          <a:rPr lang="en-US" sz="2400" b="0" i="1" smtClean="0">
                            <a:latin typeface="Cambria Math" charset="0"/>
                          </a:rPr>
                          <m:t>+</m:t>
                        </m:r>
                        <m:r>
                          <a:rPr lang="en-US" sz="2400" b="0" i="1" smtClean="0">
                            <a:latin typeface="Cambria Math" charset="0"/>
                          </a:rPr>
                          <m:t>𝑖</m:t>
                        </m:r>
                        <m:r>
                          <a:rPr lang="en-US" sz="2400" b="0" i="1" smtClean="0">
                            <a:latin typeface="Cambria Math" charset="0"/>
                          </a:rPr>
                          <m:t>𝜉</m:t>
                        </m:r>
                      </m:e>
                    </m:d>
                  </m:oMath>
                </a14:m>
                <a:r>
                  <a:rPr lang="en-US" sz="2400" dirty="0"/>
                  <a:t> </a:t>
                </a:r>
              </a:p>
            </p:txBody>
          </p:sp>
        </mc:Choice>
        <mc:Fallback xmlns="">
          <p:sp>
            <p:nvSpPr>
              <p:cNvPr id="17" name="TextBox 16"/>
              <p:cNvSpPr txBox="1">
                <a:spLocks noRot="1" noChangeAspect="1" noMove="1" noResize="1" noEditPoints="1" noAdjustHandles="1" noChangeArrowheads="1" noChangeShapeType="1" noTextEdit="1"/>
              </p:cNvSpPr>
              <p:nvPr/>
            </p:nvSpPr>
            <p:spPr>
              <a:xfrm>
                <a:off x="1323553" y="6199716"/>
                <a:ext cx="7226889" cy="636393"/>
              </a:xfrm>
              <a:prstGeom prst="rect">
                <a:avLst/>
              </a:prstGeom>
              <a:blipFill rotWithShape="0">
                <a:blip r:embed="rId6"/>
                <a:stretch>
                  <a:fillRect l="-1096" b="-6731"/>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5" name="TextBox 4"/>
              <p:cNvSpPr txBox="1"/>
              <p:nvPr/>
            </p:nvSpPr>
            <p:spPr>
              <a:xfrm>
                <a:off x="879043" y="2056394"/>
                <a:ext cx="8237255" cy="501099"/>
              </a:xfrm>
              <a:prstGeom prst="rect">
                <a:avLst/>
              </a:prstGeom>
              <a:noFill/>
            </p:spPr>
            <p:txBody>
              <a:bodyPr wrap="none" lIns="0" tIns="0" rIns="0" bIns="0" rtlCol="0">
                <a:spAutoFit/>
              </a:bodyPr>
              <a:lstStyle/>
              <a:p>
                <a14:m>
                  <m:oMath xmlns:m="http://schemas.openxmlformats.org/officeDocument/2006/math">
                    <m:r>
                      <a:rPr lang="en-US" sz="2200" b="0" i="1" smtClean="0">
                        <a:solidFill>
                          <a:srgbClr val="C00000"/>
                        </a:solidFill>
                        <a:latin typeface="Cambria Math" charset="0"/>
                        <a:ea typeface="Cambria Math" charset="0"/>
                        <a:cs typeface="Cambria Math" charset="0"/>
                      </a:rPr>
                      <m:t>ℒ</m:t>
                    </m:r>
                    <m:r>
                      <a:rPr lang="en-US" sz="2200" b="0" i="1" smtClean="0">
                        <a:solidFill>
                          <a:srgbClr val="C00000"/>
                        </a:solidFill>
                        <a:latin typeface="Cambria Math" charset="0"/>
                      </a:rPr>
                      <m:t>=</m:t>
                    </m:r>
                    <m:f>
                      <m:fPr>
                        <m:ctrlPr>
                          <a:rPr lang="bg-BG" sz="2200" b="0" i="1" smtClean="0">
                            <a:solidFill>
                              <a:srgbClr val="C00000"/>
                            </a:solidFill>
                            <a:latin typeface="Cambria Math" panose="02040503050406030204" pitchFamily="18" charset="0"/>
                          </a:rPr>
                        </m:ctrlPr>
                      </m:fPr>
                      <m:num>
                        <m:r>
                          <a:rPr lang="en-US" sz="2200" b="0" i="1" smtClean="0">
                            <a:solidFill>
                              <a:srgbClr val="C00000"/>
                            </a:solidFill>
                            <a:latin typeface="Cambria Math" charset="0"/>
                          </a:rPr>
                          <m:t>1</m:t>
                        </m:r>
                      </m:num>
                      <m:den>
                        <m:r>
                          <a:rPr lang="en-US" sz="2200" b="0" i="1" smtClean="0">
                            <a:solidFill>
                              <a:srgbClr val="C00000"/>
                            </a:solidFill>
                            <a:latin typeface="Cambria Math" charset="0"/>
                          </a:rPr>
                          <m:t>2</m:t>
                        </m:r>
                      </m:den>
                    </m:f>
                    <m:sSup>
                      <m:sSupPr>
                        <m:ctrlPr>
                          <a:rPr lang="en-US" sz="2200" b="0" i="1" smtClean="0">
                            <a:solidFill>
                              <a:srgbClr val="C00000"/>
                            </a:solidFill>
                            <a:latin typeface="Cambria Math" panose="02040503050406030204" pitchFamily="18" charset="0"/>
                          </a:rPr>
                        </m:ctrlPr>
                      </m:sSupPr>
                      <m:e>
                        <m:d>
                          <m:dPr>
                            <m:ctrlPr>
                              <a:rPr lang="is-IS" sz="2200" b="0" i="1" smtClean="0">
                                <a:solidFill>
                                  <a:srgbClr val="C00000"/>
                                </a:solidFill>
                                <a:latin typeface="Cambria Math" panose="02040503050406030204" pitchFamily="18" charset="0"/>
                              </a:rPr>
                            </m:ctrlPr>
                          </m:dPr>
                          <m:e>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m:t>
                                </m:r>
                              </m:e>
                              <m:sub>
                                <m:r>
                                  <a:rPr lang="en-US" sz="2200" b="0" i="1" smtClean="0">
                                    <a:solidFill>
                                      <a:srgbClr val="C00000"/>
                                    </a:solidFill>
                                    <a:latin typeface="Cambria Math" charset="0"/>
                                  </a:rPr>
                                  <m:t>𝜇</m:t>
                                </m:r>
                              </m:sub>
                            </m:sSub>
                            <m:r>
                              <a:rPr lang="en-US" sz="2200" b="0" i="1" smtClean="0">
                                <a:solidFill>
                                  <a:srgbClr val="C00000"/>
                                </a:solidFill>
                                <a:latin typeface="Cambria Math" charset="0"/>
                              </a:rPr>
                              <m:t>𝜂</m:t>
                            </m:r>
                          </m:e>
                        </m:d>
                      </m:e>
                      <m:sup>
                        <m:r>
                          <a:rPr lang="en-US" sz="2200" b="0" i="1" smtClean="0">
                            <a:solidFill>
                              <a:srgbClr val="C00000"/>
                            </a:solidFill>
                            <a:latin typeface="Cambria Math" charset="0"/>
                          </a:rPr>
                          <m:t>2</m:t>
                        </m:r>
                      </m:sup>
                    </m:sSup>
                    <m:r>
                      <a:rPr lang="en-US" sz="2200" b="0" i="1" smtClean="0">
                        <a:solidFill>
                          <a:srgbClr val="C00000"/>
                        </a:solidFill>
                        <a:latin typeface="Cambria Math" charset="0"/>
                      </a:rPr>
                      <m:t>−</m:t>
                    </m:r>
                    <m:d>
                      <m:dPr>
                        <m:ctrlPr>
                          <a:rPr lang="is-IS" sz="2200" b="0" i="1" smtClean="0">
                            <a:solidFill>
                              <a:srgbClr val="C00000"/>
                            </a:solidFill>
                            <a:latin typeface="Cambria Math" panose="02040503050406030204" pitchFamily="18" charset="0"/>
                          </a:rPr>
                        </m:ctrlPr>
                      </m:dPr>
                      <m:e>
                        <m:r>
                          <a:rPr lang="en-US" sz="2200" b="0" i="1" smtClean="0">
                            <a:solidFill>
                              <a:srgbClr val="C00000"/>
                            </a:solidFill>
                            <a:latin typeface="Cambria Math" charset="0"/>
                          </a:rPr>
                          <m:t>𝜆</m:t>
                        </m:r>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𝑣</m:t>
                            </m:r>
                          </m:e>
                          <m:sup>
                            <m:r>
                              <a:rPr lang="en-US" sz="2200" b="0" i="1" smtClean="0">
                                <a:solidFill>
                                  <a:srgbClr val="C00000"/>
                                </a:solidFill>
                                <a:latin typeface="Cambria Math" charset="0"/>
                              </a:rPr>
                              <m:t>2</m:t>
                            </m:r>
                          </m:sup>
                        </m:sSup>
                      </m:e>
                    </m:d>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𝜂</m:t>
                        </m:r>
                      </m:e>
                      <m:sup>
                        <m:r>
                          <a:rPr lang="en-US" sz="2200" b="0" i="1" smtClean="0">
                            <a:solidFill>
                              <a:srgbClr val="C00000"/>
                            </a:solidFill>
                            <a:latin typeface="Cambria Math" charset="0"/>
                          </a:rPr>
                          <m:t>2</m:t>
                        </m:r>
                      </m:sup>
                    </m:sSup>
                  </m:oMath>
                </a14:m>
                <a:r>
                  <a:rPr lang="en-US" sz="2200" dirty="0">
                    <a:solidFill>
                      <a:srgbClr val="C00000"/>
                    </a:solidFill>
                  </a:rPr>
                  <a:t>    +    </a:t>
                </a:r>
                <a14:m>
                  <m:oMath xmlns:m="http://schemas.openxmlformats.org/officeDocument/2006/math">
                    <m:f>
                      <m:fPr>
                        <m:ctrlPr>
                          <a:rPr lang="bg-BG" sz="2200" i="1">
                            <a:solidFill>
                              <a:srgbClr val="C00000"/>
                            </a:solidFill>
                            <a:latin typeface="Cambria Math" panose="02040503050406030204" pitchFamily="18" charset="0"/>
                          </a:rPr>
                        </m:ctrlPr>
                      </m:fPr>
                      <m:num>
                        <m:r>
                          <a:rPr lang="en-US" sz="2200" i="1">
                            <a:solidFill>
                              <a:srgbClr val="C00000"/>
                            </a:solidFill>
                            <a:latin typeface="Cambria Math" charset="0"/>
                          </a:rPr>
                          <m:t>1</m:t>
                        </m:r>
                      </m:num>
                      <m:den>
                        <m:r>
                          <a:rPr lang="en-US" sz="2200" i="1">
                            <a:solidFill>
                              <a:srgbClr val="C00000"/>
                            </a:solidFill>
                            <a:latin typeface="Cambria Math" charset="0"/>
                          </a:rPr>
                          <m:t>2</m:t>
                        </m:r>
                      </m:den>
                    </m:f>
                    <m:sSup>
                      <m:sSupPr>
                        <m:ctrlPr>
                          <a:rPr lang="en-US" sz="2200" i="1">
                            <a:solidFill>
                              <a:srgbClr val="C00000"/>
                            </a:solidFill>
                            <a:latin typeface="Cambria Math" panose="02040503050406030204" pitchFamily="18" charset="0"/>
                          </a:rPr>
                        </m:ctrlPr>
                      </m:sSupPr>
                      <m:e>
                        <m:d>
                          <m:dPr>
                            <m:ctrlPr>
                              <a:rPr lang="is-IS" sz="2200" i="1">
                                <a:solidFill>
                                  <a:srgbClr val="C00000"/>
                                </a:solidFill>
                                <a:latin typeface="Cambria Math" panose="02040503050406030204" pitchFamily="18" charset="0"/>
                              </a:rPr>
                            </m:ctrlPr>
                          </m:dPr>
                          <m:e>
                            <m:sSub>
                              <m:sSubPr>
                                <m:ctrlPr>
                                  <a:rPr lang="en-US" sz="2200" i="1">
                                    <a:solidFill>
                                      <a:srgbClr val="C00000"/>
                                    </a:solidFill>
                                    <a:latin typeface="Cambria Math" panose="02040503050406030204" pitchFamily="18" charset="0"/>
                                  </a:rPr>
                                </m:ctrlPr>
                              </m:sSubPr>
                              <m:e>
                                <m:r>
                                  <a:rPr lang="en-US" sz="2200" i="1">
                                    <a:solidFill>
                                      <a:srgbClr val="C00000"/>
                                    </a:solidFill>
                                    <a:latin typeface="Cambria Math" charset="0"/>
                                  </a:rPr>
                                  <m:t>𝜕</m:t>
                                </m:r>
                              </m:e>
                              <m:sub>
                                <m:r>
                                  <a:rPr lang="en-US" sz="2200" i="1">
                                    <a:solidFill>
                                      <a:srgbClr val="C00000"/>
                                    </a:solidFill>
                                    <a:latin typeface="Cambria Math" charset="0"/>
                                  </a:rPr>
                                  <m:t>𝜇</m:t>
                                </m:r>
                              </m:sub>
                            </m:sSub>
                            <m:r>
                              <a:rPr lang="en-US" sz="2200" b="0" i="1" smtClean="0">
                                <a:solidFill>
                                  <a:srgbClr val="C00000"/>
                                </a:solidFill>
                                <a:latin typeface="Cambria Math" charset="0"/>
                              </a:rPr>
                              <m:t>𝜉</m:t>
                            </m:r>
                          </m:e>
                        </m:d>
                      </m:e>
                      <m:sup>
                        <m:r>
                          <a:rPr lang="en-US" sz="2200" i="1">
                            <a:solidFill>
                              <a:srgbClr val="C00000"/>
                            </a:solidFill>
                            <a:latin typeface="Cambria Math" charset="0"/>
                          </a:rPr>
                          <m:t>2</m:t>
                        </m:r>
                      </m:sup>
                    </m:sSup>
                    <m:r>
                      <a:rPr lang="en-US" sz="2200" b="0" i="1" smtClean="0">
                        <a:solidFill>
                          <a:srgbClr val="C00000"/>
                        </a:solidFill>
                        <a:latin typeface="Cambria Math" charset="0"/>
                      </a:rPr>
                      <m:t>−0⋅</m:t>
                    </m:r>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panose="02040503050406030204" pitchFamily="18" charset="0"/>
                          </a:rPr>
                          <m:t>𝜉</m:t>
                        </m:r>
                      </m:e>
                      <m:sup>
                        <m:r>
                          <a:rPr lang="en-US" sz="2200" b="0" i="1" smtClean="0">
                            <a:solidFill>
                              <a:srgbClr val="C00000"/>
                            </a:solidFill>
                            <a:latin typeface="Cambria Math" panose="02040503050406030204" pitchFamily="18" charset="0"/>
                          </a:rPr>
                          <m:t>2</m:t>
                        </m:r>
                      </m:sup>
                    </m:sSup>
                  </m:oMath>
                </a14:m>
                <a:r>
                  <a:rPr lang="en-US" sz="2200" dirty="0">
                    <a:solidFill>
                      <a:srgbClr val="C00000"/>
                    </a:solidFill>
                  </a:rPr>
                  <a:t>  + higher order terms  </a:t>
                </a:r>
              </a:p>
            </p:txBody>
          </p:sp>
        </mc:Choice>
        <mc:Fallback>
          <p:sp>
            <p:nvSpPr>
              <p:cNvPr id="5" name="TextBox 4"/>
              <p:cNvSpPr txBox="1">
                <a:spLocks noRot="1" noChangeAspect="1" noMove="1" noResize="1" noEditPoints="1" noAdjustHandles="1" noChangeArrowheads="1" noChangeShapeType="1" noTextEdit="1"/>
              </p:cNvSpPr>
              <p:nvPr/>
            </p:nvSpPr>
            <p:spPr>
              <a:xfrm>
                <a:off x="879043" y="2056394"/>
                <a:ext cx="8237255" cy="501099"/>
              </a:xfrm>
              <a:prstGeom prst="rect">
                <a:avLst/>
              </a:prstGeom>
              <a:blipFill>
                <a:blip r:embed="rId7"/>
                <a:stretch>
                  <a:fillRect l="-1233" b="-19512"/>
                </a:stretch>
              </a:blipFill>
            </p:spPr>
            <p:txBody>
              <a:bodyPr/>
              <a:lstStyle/>
              <a:p>
                <a:r>
                  <a:rPr lang="en-NL">
                    <a:noFill/>
                  </a:rPr>
                  <a:t> </a:t>
                </a:r>
              </a:p>
            </p:txBody>
          </p:sp>
        </mc:Fallback>
      </mc:AlternateContent>
      <p:sp>
        <p:nvSpPr>
          <p:cNvPr id="18" name="Right Brace 17"/>
          <p:cNvSpPr/>
          <p:nvPr/>
        </p:nvSpPr>
        <p:spPr>
          <a:xfrm rot="5400000">
            <a:off x="2283044" y="1569395"/>
            <a:ext cx="409311" cy="2275632"/>
          </a:xfrm>
          <a:prstGeom prst="rightBrace">
            <a:avLst>
              <a:gd name="adj1" fmla="val 24010"/>
              <a:gd name="adj2" fmla="val 50000"/>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ight Brace 18"/>
          <p:cNvSpPr/>
          <p:nvPr/>
        </p:nvSpPr>
        <p:spPr>
          <a:xfrm rot="5400000">
            <a:off x="5032185" y="1761610"/>
            <a:ext cx="409311" cy="1910824"/>
          </a:xfrm>
          <a:prstGeom prst="rightBrace">
            <a:avLst>
              <a:gd name="adj1" fmla="val 24010"/>
              <a:gd name="adj2" fmla="val 50000"/>
            </a:avLst>
          </a:prstGeom>
          <a:ln>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p:cNvSpPr txBox="1"/>
              <p:nvPr/>
            </p:nvSpPr>
            <p:spPr>
              <a:xfrm>
                <a:off x="1185557" y="2832842"/>
                <a:ext cx="2788840" cy="400110"/>
              </a:xfrm>
              <a:prstGeom prst="rect">
                <a:avLst/>
              </a:prstGeom>
              <a:noFill/>
            </p:spPr>
            <p:txBody>
              <a:bodyPr wrap="none" rtlCol="0">
                <a:spAutoFit/>
              </a:bodyPr>
              <a:lstStyle/>
              <a:p>
                <a:r>
                  <a:rPr lang="en-US" sz="2000" i="1" dirty="0">
                    <a:solidFill>
                      <a:srgbClr val="7030A0"/>
                    </a:solidFill>
                  </a:rPr>
                  <a:t>massive</a:t>
                </a:r>
                <a:r>
                  <a:rPr lang="en-US" sz="2000" dirty="0">
                    <a:solidFill>
                      <a:srgbClr val="7030A0"/>
                    </a:solidFill>
                  </a:rPr>
                  <a:t> scalar particle </a:t>
                </a:r>
                <a14:m>
                  <m:oMath xmlns:m="http://schemas.openxmlformats.org/officeDocument/2006/math">
                    <m:r>
                      <a:rPr lang="en-US" sz="2000" b="0" i="1" smtClean="0">
                        <a:solidFill>
                          <a:srgbClr val="7030A0"/>
                        </a:solidFill>
                        <a:latin typeface="Cambria Math" charset="0"/>
                      </a:rPr>
                      <m:t>𝜇</m:t>
                    </m:r>
                  </m:oMath>
                </a14:m>
                <a:r>
                  <a:rPr lang="en-US" sz="2000" dirty="0">
                    <a:solidFill>
                      <a:srgbClr val="7030A0"/>
                    </a:solidFill>
                  </a:rPr>
                  <a:t> </a:t>
                </a:r>
              </a:p>
            </p:txBody>
          </p:sp>
        </mc:Choice>
        <mc:Fallback xmlns="">
          <p:sp>
            <p:nvSpPr>
              <p:cNvPr id="20" name="TextBox 19"/>
              <p:cNvSpPr txBox="1">
                <a:spLocks noRot="1" noChangeAspect="1" noMove="1" noResize="1" noEditPoints="1" noAdjustHandles="1" noChangeArrowheads="1" noChangeShapeType="1" noTextEdit="1"/>
              </p:cNvSpPr>
              <p:nvPr/>
            </p:nvSpPr>
            <p:spPr>
              <a:xfrm>
                <a:off x="1185557" y="2832842"/>
                <a:ext cx="2788840" cy="400110"/>
              </a:xfrm>
              <a:prstGeom prst="rect">
                <a:avLst/>
              </a:prstGeom>
              <a:blipFill rotWithShape="0">
                <a:blip r:embed="rId8"/>
                <a:stretch>
                  <a:fillRect l="-2183" t="-9231"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4070650" y="2838070"/>
                <a:ext cx="2863220" cy="400110"/>
              </a:xfrm>
              <a:prstGeom prst="rect">
                <a:avLst/>
              </a:prstGeom>
              <a:noFill/>
            </p:spPr>
            <p:txBody>
              <a:bodyPr wrap="none" rtlCol="0">
                <a:spAutoFit/>
              </a:bodyPr>
              <a:lstStyle/>
              <a:p>
                <a:r>
                  <a:rPr lang="en-US" sz="2000" i="1" dirty="0">
                    <a:solidFill>
                      <a:srgbClr val="7030A0"/>
                    </a:solidFill>
                  </a:rPr>
                  <a:t>massless</a:t>
                </a:r>
                <a:r>
                  <a:rPr lang="en-US" sz="2000" dirty="0">
                    <a:solidFill>
                      <a:srgbClr val="7030A0"/>
                    </a:solidFill>
                  </a:rPr>
                  <a:t> scalar particle </a:t>
                </a:r>
                <a14:m>
                  <m:oMath xmlns:m="http://schemas.openxmlformats.org/officeDocument/2006/math">
                    <m:r>
                      <a:rPr lang="en-US" sz="2000" b="0" i="1" smtClean="0">
                        <a:solidFill>
                          <a:srgbClr val="7030A0"/>
                        </a:solidFill>
                        <a:latin typeface="Cambria Math" charset="0"/>
                      </a:rPr>
                      <m:t>𝜉</m:t>
                    </m:r>
                  </m:oMath>
                </a14:m>
                <a:r>
                  <a:rPr lang="en-US" sz="2000" dirty="0">
                    <a:solidFill>
                      <a:srgbClr val="7030A0"/>
                    </a:solidFill>
                  </a:rPr>
                  <a:t> </a:t>
                </a:r>
              </a:p>
            </p:txBody>
          </p:sp>
        </mc:Choice>
        <mc:Fallback xmlns="">
          <p:sp>
            <p:nvSpPr>
              <p:cNvPr id="21" name="TextBox 20"/>
              <p:cNvSpPr txBox="1">
                <a:spLocks noRot="1" noChangeAspect="1" noMove="1" noResize="1" noEditPoints="1" noAdjustHandles="1" noChangeArrowheads="1" noChangeShapeType="1" noTextEdit="1"/>
              </p:cNvSpPr>
              <p:nvPr/>
            </p:nvSpPr>
            <p:spPr>
              <a:xfrm>
                <a:off x="4070650" y="2838070"/>
                <a:ext cx="2863220" cy="400110"/>
              </a:xfrm>
              <a:prstGeom prst="rect">
                <a:avLst/>
              </a:prstGeom>
              <a:blipFill rotWithShape="0">
                <a:blip r:embed="rId9"/>
                <a:stretch>
                  <a:fillRect l="-2345" t="-9231" b="-27692"/>
                </a:stretch>
              </a:blipFill>
            </p:spPr>
            <p:txBody>
              <a:bodyPr/>
              <a:lstStyle/>
              <a:p>
                <a:r>
                  <a:rPr lang="en-US">
                    <a:noFill/>
                  </a:rPr>
                  <a:t> </a:t>
                </a:r>
              </a:p>
            </p:txBody>
          </p:sp>
        </mc:Fallback>
      </mc:AlternateContent>
      <p:sp>
        <p:nvSpPr>
          <p:cNvPr id="7" name="TextBox 6"/>
          <p:cNvSpPr txBox="1"/>
          <p:nvPr/>
        </p:nvSpPr>
        <p:spPr>
          <a:xfrm>
            <a:off x="4114945" y="3652496"/>
            <a:ext cx="4269014" cy="2462213"/>
          </a:xfrm>
          <a:prstGeom prst="rect">
            <a:avLst/>
          </a:prstGeom>
          <a:noFill/>
        </p:spPr>
        <p:txBody>
          <a:bodyPr wrap="square" rtlCol="0">
            <a:spAutoFit/>
          </a:bodyPr>
          <a:lstStyle/>
          <a:p>
            <a:pPr marL="342900" indent="-342900">
              <a:buFont typeface="Arial" charset="0"/>
              <a:buChar char="•"/>
            </a:pPr>
            <a:r>
              <a:rPr lang="en-US" sz="2200" dirty="0">
                <a:solidFill>
                  <a:schemeClr val="accent1"/>
                </a:solidFill>
              </a:rPr>
              <a:t>The </a:t>
            </a:r>
            <a:r>
              <a:rPr lang="en-US" sz="2200" dirty="0" err="1">
                <a:solidFill>
                  <a:schemeClr val="accent1"/>
                </a:solidFill>
              </a:rPr>
              <a:t>Lagrangian</a:t>
            </a:r>
            <a:r>
              <a:rPr lang="en-US" sz="2200" dirty="0">
                <a:solidFill>
                  <a:schemeClr val="accent1"/>
                </a:solidFill>
              </a:rPr>
              <a:t> is still symmetric</a:t>
            </a:r>
          </a:p>
          <a:p>
            <a:pPr marL="342900" indent="-342900">
              <a:buFont typeface="Arial" charset="0"/>
              <a:buChar char="•"/>
            </a:pPr>
            <a:r>
              <a:rPr lang="en-US" sz="2200" dirty="0">
                <a:solidFill>
                  <a:schemeClr val="accent1"/>
                </a:solidFill>
              </a:rPr>
              <a:t>The vacuum is no longer symmetric</a:t>
            </a:r>
          </a:p>
          <a:p>
            <a:pPr marL="342900" indent="-342900">
              <a:buFont typeface="Arial" charset="0"/>
              <a:buChar char="•"/>
            </a:pPr>
            <a:r>
              <a:rPr lang="en-US" sz="2200" dirty="0">
                <a:solidFill>
                  <a:schemeClr val="accent1"/>
                </a:solidFill>
              </a:rPr>
              <a:t>We have a </a:t>
            </a:r>
            <a:r>
              <a:rPr lang="en-US" sz="2200" i="1" dirty="0">
                <a:solidFill>
                  <a:schemeClr val="accent1"/>
                </a:solidFill>
              </a:rPr>
              <a:t>massive</a:t>
            </a:r>
            <a:r>
              <a:rPr lang="en-US" sz="2200" dirty="0">
                <a:solidFill>
                  <a:schemeClr val="accent1"/>
                </a:solidFill>
              </a:rPr>
              <a:t> scalar and a </a:t>
            </a:r>
            <a:r>
              <a:rPr lang="en-US" sz="2200" i="1" dirty="0">
                <a:solidFill>
                  <a:schemeClr val="accent1"/>
                </a:solidFill>
              </a:rPr>
              <a:t>massless</a:t>
            </a:r>
            <a:r>
              <a:rPr lang="en-US" sz="2200" dirty="0">
                <a:solidFill>
                  <a:schemeClr val="accent1"/>
                </a:solidFill>
              </a:rPr>
              <a:t> scalar</a:t>
            </a:r>
          </a:p>
          <a:p>
            <a:pPr marL="800100" lvl="1" indent="-342900">
              <a:buFont typeface="Arial" charset="0"/>
              <a:buChar char="•"/>
            </a:pPr>
            <a:r>
              <a:rPr lang="en-US" sz="2200" dirty="0">
                <a:solidFill>
                  <a:srgbClr val="7030A0"/>
                </a:solidFill>
              </a:rPr>
              <a:t>The latter is called a Goldstone boson.</a:t>
            </a:r>
          </a:p>
        </p:txBody>
      </p:sp>
      <p:sp>
        <p:nvSpPr>
          <p:cNvPr id="14" name="Rectangle 13">
            <a:extLst>
              <a:ext uri="{FF2B5EF4-FFF2-40B4-BE49-F238E27FC236}">
                <a16:creationId xmlns:a16="http://schemas.microsoft.com/office/drawing/2014/main" id="{6B7DEC7F-DFD2-3F49-ADA1-FD41B0110D3D}"/>
              </a:ext>
            </a:extLst>
          </p:cNvPr>
          <p:cNvSpPr/>
          <p:nvPr/>
        </p:nvSpPr>
        <p:spPr>
          <a:xfrm>
            <a:off x="10373939" y="151511"/>
            <a:ext cx="1520929" cy="369332"/>
          </a:xfrm>
          <a:prstGeom prst="rect">
            <a:avLst/>
          </a:prstGeom>
          <a:solidFill>
            <a:schemeClr val="bg1"/>
          </a:solidFill>
          <a:ln w="12700">
            <a:solidFill>
              <a:schemeClr val="tx1"/>
            </a:solidFill>
          </a:ln>
        </p:spPr>
        <p:txBody>
          <a:bodyPr wrap="none">
            <a:spAutoFit/>
          </a:bodyPr>
          <a:lstStyle/>
          <a:p>
            <a:r>
              <a:rPr lang="en-US" dirty="0"/>
              <a:t>Griffiths §10.9</a:t>
            </a:r>
          </a:p>
        </p:txBody>
      </p:sp>
    </p:spTree>
    <p:extLst>
      <p:ext uri="{BB962C8B-B14F-4D97-AF65-F5344CB8AC3E}">
        <p14:creationId xmlns:p14="http://schemas.microsoft.com/office/powerpoint/2010/main" val="694694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Higgs Mechanism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60826" y="832736"/>
                <a:ext cx="11837212" cy="6025263"/>
              </a:xfrm>
            </p:spPr>
            <p:txBody>
              <a:bodyPr>
                <a:normAutofit/>
              </a:bodyPr>
              <a:lstStyle/>
              <a:p>
                <a:r>
                  <a:rPr lang="en-US" dirty="0"/>
                  <a:t>The Higgs mechanism breaks the symmetry of the (electro-)weak interaction</a:t>
                </a:r>
              </a:p>
              <a:p>
                <a:pPr lvl="1"/>
                <a:r>
                  <a:rPr lang="en-US" dirty="0"/>
                  <a:t>Works along the lines as described in previous slides; introduce a complex SU(2) doublet </a:t>
                </a:r>
              </a:p>
              <a:p>
                <a:pPr lvl="1"/>
                <a:r>
                  <a:rPr lang="en-US" dirty="0"/>
                  <a:t>Details beyond the scope these lectures, idea as follows:</a:t>
                </a:r>
              </a:p>
              <a:p>
                <a:pPr lvl="1"/>
                <a:endParaRPr lang="en-US" sz="200" dirty="0"/>
              </a:p>
              <a:p>
                <a:r>
                  <a:rPr lang="en-US" dirty="0"/>
                  <a:t>Electroweak </a:t>
                </a:r>
                <a:r>
                  <a:rPr lang="en-US" dirty="0" err="1"/>
                  <a:t>Lagrangian</a:t>
                </a:r>
                <a:r>
                  <a:rPr lang="en-US" dirty="0"/>
                  <a:t>:</a:t>
                </a:r>
              </a:p>
              <a:p>
                <a:endParaRPr lang="en-US" sz="200" dirty="0"/>
              </a:p>
              <a:p>
                <a:pPr lvl="1"/>
                <a:r>
                  <a:rPr lang="en-US" dirty="0"/>
                  <a:t>Where the covariant derivatives: </a:t>
                </a:r>
              </a:p>
              <a:p>
                <a:pPr marL="275400" lvl="1" indent="0">
                  <a:buNone/>
                </a:pPr>
                <a:r>
                  <a:rPr lang="en-US" dirty="0">
                    <a:solidFill>
                      <a:srgbClr val="7030A0"/>
                    </a:solidFill>
                  </a:rPr>
                  <a:t>    U(1):                                                                 and SU(2):</a:t>
                </a:r>
              </a:p>
              <a:p>
                <a:pPr marL="275400" lvl="1" indent="0">
                  <a:buNone/>
                </a:pPr>
                <a:endParaRPr lang="en-US" dirty="0"/>
              </a:p>
              <a:p>
                <a:pPr marL="275400" lvl="1" indent="0">
                  <a:buNone/>
                </a:pPr>
                <a:endParaRPr lang="en-US" dirty="0">
                  <a:solidFill>
                    <a:srgbClr val="7030A0"/>
                  </a:solidFill>
                </a:endParaRPr>
              </a:p>
              <a:p>
                <a:pPr marL="275400" lvl="1" indent="0">
                  <a:buNone/>
                </a:pPr>
                <a:endParaRPr lang="en-US" dirty="0"/>
              </a:p>
              <a:p>
                <a:pPr marL="275400" lvl="1" indent="0">
                  <a:buNone/>
                </a:pPr>
                <a:endParaRPr lang="en-US" sz="3000" dirty="0"/>
              </a:p>
              <a:p>
                <a:pPr>
                  <a:buFont typeface="Arial" charset="0"/>
                  <a:buChar char="•"/>
                </a:pPr>
                <a:r>
                  <a:rPr lang="en-US" dirty="0">
                    <a:solidFill>
                      <a:schemeClr val="accent1"/>
                    </a:solidFill>
                  </a:rPr>
                  <a:t>Higgs field is weak isospin doublet:                                               ;</a:t>
                </a:r>
              </a:p>
              <a:p>
                <a:pPr>
                  <a:buFont typeface="Arial" charset="0"/>
                  <a:buChar char="•"/>
                </a:pPr>
                <a:endParaRPr lang="en-US" sz="800" dirty="0">
                  <a:solidFill>
                    <a:schemeClr val="accent1"/>
                  </a:solidFill>
                </a:endParaRPr>
              </a:p>
              <a:p>
                <a:pPr lvl="1">
                  <a:buFont typeface="Arial" charset="0"/>
                  <a:buChar char="•"/>
                </a:pPr>
                <a:r>
                  <a:rPr lang="en-US" dirty="0">
                    <a:solidFill>
                      <a:schemeClr val="accent1"/>
                    </a:solidFill>
                  </a:rPr>
                  <a:t>With the potential: </a:t>
                </a:r>
                <a14:m>
                  <m:oMath xmlns:m="http://schemas.openxmlformats.org/officeDocument/2006/math">
                    <m:r>
                      <a:rPr lang="en-US" b="0" i="1" smtClean="0">
                        <a:solidFill>
                          <a:srgbClr val="C00000"/>
                        </a:solidFill>
                        <a:latin typeface="Cambria Math" charset="0"/>
                      </a:rPr>
                      <m:t>𝑉</m:t>
                    </m:r>
                    <m:d>
                      <m:dPr>
                        <m:ctrlPr>
                          <a:rPr lang="is-IS" b="0" i="1" smtClean="0">
                            <a:solidFill>
                              <a:srgbClr val="C00000"/>
                            </a:solidFill>
                            <a:latin typeface="Cambria Math" panose="02040503050406030204" pitchFamily="18" charset="0"/>
                          </a:rPr>
                        </m:ctrlPr>
                      </m:dPr>
                      <m:e>
                        <m:r>
                          <a:rPr lang="en-US" b="0" i="1" smtClean="0">
                            <a:solidFill>
                              <a:srgbClr val="C00000"/>
                            </a:solidFill>
                            <a:latin typeface="Cambria Math" charset="0"/>
                          </a:rPr>
                          <m:t>𝜙</m:t>
                        </m:r>
                      </m:e>
                    </m:d>
                    <m:r>
                      <a:rPr lang="en-US" b="0" i="1" smtClean="0">
                        <a:solidFill>
                          <a:srgbClr val="C00000"/>
                        </a:solidFill>
                        <a:latin typeface="Cambria Math"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charset="0"/>
                          </a:rPr>
                          <m:t>𝜇</m:t>
                        </m:r>
                      </m:e>
                      <m:sup>
                        <m:r>
                          <a:rPr lang="en-US" b="0" i="1" smtClean="0">
                            <a:solidFill>
                              <a:srgbClr val="C00000"/>
                            </a:solidFill>
                            <a:latin typeface="Cambria Math" charset="0"/>
                          </a:rPr>
                          <m:t>2</m:t>
                        </m:r>
                      </m:sup>
                    </m:sSup>
                    <m:d>
                      <m:dPr>
                        <m:ctrlPr>
                          <a:rPr lang="is-IS" b="0" i="1" smtClean="0">
                            <a:solidFill>
                              <a:srgbClr val="C00000"/>
                            </a:solidFill>
                            <a:latin typeface="Cambria Math" panose="02040503050406030204" pitchFamily="18" charset="0"/>
                          </a:rPr>
                        </m:ctrlPr>
                      </m:dPr>
                      <m:e>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charset="0"/>
                              </a:rPr>
                              <m:t>𝜙</m:t>
                            </m:r>
                          </m:e>
                          <m:sup>
                            <m:r>
                              <a:rPr lang="en-US" b="0" i="1" smtClean="0">
                                <a:solidFill>
                                  <a:srgbClr val="C00000"/>
                                </a:solidFill>
                                <a:latin typeface="Cambria Math" charset="0"/>
                              </a:rPr>
                              <m:t>†</m:t>
                            </m:r>
                          </m:sup>
                        </m:sSup>
                        <m:r>
                          <a:rPr lang="en-US" b="0" i="1" smtClean="0">
                            <a:solidFill>
                              <a:srgbClr val="C00000"/>
                            </a:solidFill>
                            <a:latin typeface="Cambria Math" charset="0"/>
                          </a:rPr>
                          <m:t>𝜙</m:t>
                        </m:r>
                      </m:e>
                    </m:d>
                    <m:r>
                      <a:rPr lang="en-US" b="0" i="1" smtClean="0">
                        <a:solidFill>
                          <a:srgbClr val="C00000"/>
                        </a:solidFill>
                        <a:latin typeface="Cambria Math" charset="0"/>
                      </a:rPr>
                      <m:t>+</m:t>
                    </m:r>
                    <m:r>
                      <a:rPr lang="en-US" b="0" i="1" smtClean="0">
                        <a:solidFill>
                          <a:srgbClr val="C00000"/>
                        </a:solidFill>
                        <a:latin typeface="Cambria Math" charset="0"/>
                      </a:rPr>
                      <m:t>𝜆</m:t>
                    </m:r>
                    <m:sSup>
                      <m:sSupPr>
                        <m:ctrlPr>
                          <a:rPr lang="en-US" b="0" i="1" smtClean="0">
                            <a:solidFill>
                              <a:srgbClr val="C00000"/>
                            </a:solidFill>
                            <a:latin typeface="Cambria Math" panose="02040503050406030204" pitchFamily="18" charset="0"/>
                          </a:rPr>
                        </m:ctrlPr>
                      </m:sSupPr>
                      <m:e>
                        <m:d>
                          <m:dPr>
                            <m:ctrlPr>
                              <a:rPr lang="is-IS" b="0" i="1" smtClean="0">
                                <a:solidFill>
                                  <a:srgbClr val="C00000"/>
                                </a:solidFill>
                                <a:latin typeface="Cambria Math" panose="02040503050406030204" pitchFamily="18" charset="0"/>
                              </a:rPr>
                            </m:ctrlPr>
                          </m:dPr>
                          <m:e>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charset="0"/>
                                  </a:rPr>
                                  <m:t>𝜙</m:t>
                                </m:r>
                              </m:e>
                              <m:sup>
                                <m:r>
                                  <a:rPr lang="en-US" b="0" i="1" smtClean="0">
                                    <a:solidFill>
                                      <a:srgbClr val="C00000"/>
                                    </a:solidFill>
                                    <a:latin typeface="Cambria Math" charset="0"/>
                                  </a:rPr>
                                  <m:t>†</m:t>
                                </m:r>
                              </m:sup>
                            </m:sSup>
                            <m:r>
                              <a:rPr lang="en-US" b="0" i="1" smtClean="0">
                                <a:solidFill>
                                  <a:srgbClr val="C00000"/>
                                </a:solidFill>
                                <a:latin typeface="Cambria Math" charset="0"/>
                              </a:rPr>
                              <m:t>𝜙</m:t>
                            </m:r>
                          </m:e>
                        </m:d>
                      </m:e>
                      <m:sup>
                        <m:r>
                          <a:rPr lang="en-US" b="0" i="1" smtClean="0">
                            <a:solidFill>
                              <a:srgbClr val="C00000"/>
                            </a:solidFill>
                            <a:latin typeface="Cambria Math" charset="0"/>
                          </a:rPr>
                          <m:t>2</m:t>
                        </m:r>
                      </m:sup>
                    </m:sSup>
                  </m:oMath>
                </a14:m>
                <a:r>
                  <a:rPr lang="en-US" dirty="0">
                    <a:solidFill>
                      <a:schemeClr val="accent1"/>
                    </a:solidFill>
                  </a:rPr>
                  <a:t>   where:  </a:t>
                </a:r>
                <a14:m>
                  <m:oMath xmlns:m="http://schemas.openxmlformats.org/officeDocument/2006/math">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charset="0"/>
                          </a:rPr>
                          <m:t>𝜇</m:t>
                        </m:r>
                      </m:e>
                      <m:sup>
                        <m:r>
                          <a:rPr lang="en-US" b="0" i="1" smtClean="0">
                            <a:solidFill>
                              <a:srgbClr val="C00000"/>
                            </a:solidFill>
                            <a:latin typeface="Cambria Math" charset="0"/>
                          </a:rPr>
                          <m:t>2</m:t>
                        </m:r>
                      </m:sup>
                    </m:sSup>
                    <m:r>
                      <a:rPr lang="en-US" b="0" i="1" smtClean="0">
                        <a:solidFill>
                          <a:srgbClr val="C00000"/>
                        </a:solidFill>
                        <a:latin typeface="Cambria Math" charset="0"/>
                      </a:rPr>
                      <m:t>&lt;0</m:t>
                    </m:r>
                  </m:oMath>
                </a14:m>
                <a:endParaRPr lang="en-US" dirty="0">
                  <a:solidFill>
                    <a:srgbClr val="C00000"/>
                  </a:solidFill>
                </a:endParaRPr>
              </a:p>
              <a:p>
                <a:pPr lvl="1">
                  <a:buFont typeface="Arial" charset="0"/>
                  <a:buChar char="•"/>
                </a:pPr>
                <a:endParaRPr lang="en-US" dirty="0">
                  <a:solidFill>
                    <a:schemeClr val="accent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60826" y="832736"/>
                <a:ext cx="11837212" cy="6025263"/>
              </a:xfrm>
              <a:blipFill rotWithShape="0">
                <a:blip r:embed="rId2"/>
                <a:stretch>
                  <a:fillRect l="-927" t="-17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4323349" y="2179251"/>
                <a:ext cx="5552354" cy="466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i="1" smtClean="0">
                          <a:solidFill>
                            <a:srgbClr val="C00000"/>
                          </a:solidFill>
                          <a:latin typeface="Cambria Math" charset="0"/>
                          <a:ea typeface="Cambria Math" charset="0"/>
                          <a:cs typeface="Cambria Math" charset="0"/>
                        </a:rPr>
                        <m:t>ℒ</m:t>
                      </m:r>
                      <m:r>
                        <a:rPr lang="en-US" sz="2200" i="1" smtClean="0">
                          <a:solidFill>
                            <a:srgbClr val="C00000"/>
                          </a:solidFill>
                          <a:latin typeface="Cambria Math" charset="0"/>
                          <a:ea typeface="Cambria Math" charset="0"/>
                          <a:cs typeface="Cambria Math" charset="0"/>
                        </a:rPr>
                        <m:t>=</m:t>
                      </m:r>
                      <m:acc>
                        <m:accPr>
                          <m:chr m:val="̅"/>
                          <m:ctrlPr>
                            <a:rPr lang="en-US" sz="2200" i="1">
                              <a:solidFill>
                                <a:srgbClr val="C00000"/>
                              </a:solidFill>
                              <a:latin typeface="Cambria Math" panose="02040503050406030204" pitchFamily="18" charset="0"/>
                              <a:ea typeface="Cambria Math" charset="0"/>
                              <a:cs typeface="Cambria Math" charset="0"/>
                            </a:rPr>
                          </m:ctrlPr>
                        </m:accPr>
                        <m:e>
                          <m:r>
                            <a:rPr lang="en-US" sz="2200" i="1">
                              <a:solidFill>
                                <a:srgbClr val="C00000"/>
                              </a:solidFill>
                              <a:latin typeface="Cambria Math" charset="0"/>
                              <a:ea typeface="Cambria Math" charset="0"/>
                              <a:cs typeface="Cambria Math" charset="0"/>
                            </a:rPr>
                            <m:t>𝜓</m:t>
                          </m:r>
                        </m:e>
                      </m:acc>
                      <m:d>
                        <m:dPr>
                          <m:ctrlPr>
                            <a:rPr lang="is-IS" sz="2200" i="1" dirty="0">
                              <a:solidFill>
                                <a:srgbClr val="C00000"/>
                              </a:solidFill>
                              <a:latin typeface="Cambria Math" panose="02040503050406030204" pitchFamily="18" charset="0"/>
                              <a:ea typeface="Cambria Math" charset="0"/>
                              <a:cs typeface="Cambria Math" charset="0"/>
                            </a:rPr>
                          </m:ctrlPr>
                        </m:dPr>
                        <m:e>
                          <m:r>
                            <a:rPr lang="en-US" sz="2200" i="1" dirty="0">
                              <a:solidFill>
                                <a:srgbClr val="C00000"/>
                              </a:solidFill>
                              <a:latin typeface="Cambria Math" charset="0"/>
                              <a:ea typeface="Cambria Math" charset="0"/>
                              <a:cs typeface="Cambria Math" charset="0"/>
                            </a:rPr>
                            <m:t>𝑖</m:t>
                          </m:r>
                          <m:sSup>
                            <m:sSupPr>
                              <m:ctrlPr>
                                <a:rPr lang="en-US" sz="2200" i="1" dirty="0">
                                  <a:solidFill>
                                    <a:srgbClr val="C00000"/>
                                  </a:solidFill>
                                  <a:latin typeface="Cambria Math" panose="02040503050406030204" pitchFamily="18" charset="0"/>
                                  <a:ea typeface="Cambria Math" charset="0"/>
                                  <a:cs typeface="Cambria Math" charset="0"/>
                                </a:rPr>
                              </m:ctrlPr>
                            </m:sSupPr>
                            <m:e>
                              <m:r>
                                <a:rPr lang="en-US" sz="2200" i="1" dirty="0">
                                  <a:solidFill>
                                    <a:srgbClr val="C00000"/>
                                  </a:solidFill>
                                  <a:latin typeface="Cambria Math" charset="0"/>
                                  <a:ea typeface="Cambria Math" charset="0"/>
                                  <a:cs typeface="Cambria Math" charset="0"/>
                                </a:rPr>
                                <m:t>𝛾</m:t>
                              </m:r>
                            </m:e>
                            <m:sup>
                              <m:r>
                                <a:rPr lang="en-US" sz="2200" i="1" dirty="0">
                                  <a:solidFill>
                                    <a:srgbClr val="C00000"/>
                                  </a:solidFill>
                                  <a:latin typeface="Cambria Math" charset="0"/>
                                  <a:ea typeface="Cambria Math" charset="0"/>
                                  <a:cs typeface="Cambria Math" charset="0"/>
                                </a:rPr>
                                <m:t>𝜇</m:t>
                              </m:r>
                            </m:sup>
                          </m:sSup>
                          <m:sSub>
                            <m:sSubPr>
                              <m:ctrlPr>
                                <a:rPr lang="en-US" sz="2200" i="1" dirty="0">
                                  <a:solidFill>
                                    <a:srgbClr val="C00000"/>
                                  </a:solidFill>
                                  <a:latin typeface="Cambria Math" panose="02040503050406030204" pitchFamily="18" charset="0"/>
                                  <a:ea typeface="Cambria Math" charset="0"/>
                                  <a:cs typeface="Cambria Math" charset="0"/>
                                </a:rPr>
                              </m:ctrlPr>
                            </m:sSubPr>
                            <m:e>
                              <m:r>
                                <a:rPr lang="en-US" sz="2200" i="1" dirty="0">
                                  <a:solidFill>
                                    <a:srgbClr val="C00000"/>
                                  </a:solidFill>
                                  <a:latin typeface="Cambria Math" charset="0"/>
                                  <a:ea typeface="Cambria Math" charset="0"/>
                                  <a:cs typeface="Cambria Math" charset="0"/>
                                </a:rPr>
                                <m:t>𝐷</m:t>
                              </m:r>
                            </m:e>
                            <m:sub>
                              <m:r>
                                <a:rPr lang="en-US" sz="2200" i="1" dirty="0">
                                  <a:solidFill>
                                    <a:srgbClr val="C00000"/>
                                  </a:solidFill>
                                  <a:latin typeface="Cambria Math" charset="0"/>
                                  <a:ea typeface="Cambria Math" charset="0"/>
                                  <a:cs typeface="Cambria Math" charset="0"/>
                                </a:rPr>
                                <m:t>𝜇</m:t>
                              </m:r>
                            </m:sub>
                          </m:sSub>
                          <m:r>
                            <a:rPr lang="en-US" sz="2200" i="1" dirty="0">
                              <a:solidFill>
                                <a:srgbClr val="C00000"/>
                              </a:solidFill>
                              <a:latin typeface="Cambria Math" charset="0"/>
                              <a:ea typeface="Cambria Math" charset="0"/>
                              <a:cs typeface="Cambria Math" charset="0"/>
                            </a:rPr>
                            <m:t>−</m:t>
                          </m:r>
                          <m:r>
                            <a:rPr lang="en-US" sz="2200" i="1" dirty="0">
                              <a:solidFill>
                                <a:srgbClr val="C00000"/>
                              </a:solidFill>
                              <a:latin typeface="Cambria Math" charset="0"/>
                              <a:ea typeface="Cambria Math" charset="0"/>
                              <a:cs typeface="Cambria Math" charset="0"/>
                            </a:rPr>
                            <m:t>𝑚</m:t>
                          </m:r>
                        </m:e>
                      </m:d>
                      <m:r>
                        <a:rPr lang="en-US" sz="2200" b="0" i="1" dirty="0" smtClean="0">
                          <a:solidFill>
                            <a:srgbClr val="C00000"/>
                          </a:solidFill>
                          <a:latin typeface="Cambria Math" charset="0"/>
                          <a:ea typeface="Cambria Math" charset="0"/>
                          <a:cs typeface="Cambria Math" charset="0"/>
                        </a:rPr>
                        <m:t>𝜓</m:t>
                      </m:r>
                      <m:r>
                        <a:rPr lang="en-US" sz="2200" b="0" i="1" dirty="0" smtClean="0">
                          <a:solidFill>
                            <a:srgbClr val="C00000"/>
                          </a:solidFill>
                          <a:latin typeface="Cambria Math" charset="0"/>
                          <a:ea typeface="Cambria Math" charset="0"/>
                          <a:cs typeface="Cambria Math" charset="0"/>
                        </a:rPr>
                        <m:t>+</m:t>
                      </m:r>
                      <m:sSup>
                        <m:sSupPr>
                          <m:ctrlPr>
                            <a:rPr lang="en-US" sz="2200" b="0" i="1" dirty="0" smtClean="0">
                              <a:solidFill>
                                <a:srgbClr val="C00000"/>
                              </a:solidFill>
                              <a:latin typeface="Cambria Math" panose="02040503050406030204" pitchFamily="18" charset="0"/>
                              <a:ea typeface="Cambria Math" charset="0"/>
                              <a:cs typeface="Cambria Math" charset="0"/>
                            </a:rPr>
                          </m:ctrlPr>
                        </m:sSupPr>
                        <m:e>
                          <m:d>
                            <m:dPr>
                              <m:ctrlPr>
                                <a:rPr lang="is-IS" sz="2200" b="0" i="1" dirty="0" smtClean="0">
                                  <a:solidFill>
                                    <a:srgbClr val="C00000"/>
                                  </a:solidFill>
                                  <a:latin typeface="Cambria Math" panose="02040503050406030204" pitchFamily="18" charset="0"/>
                                  <a:ea typeface="Cambria Math" charset="0"/>
                                  <a:cs typeface="Cambria Math" charset="0"/>
                                </a:rPr>
                              </m:ctrlPr>
                            </m:dPr>
                            <m:e>
                              <m:sSub>
                                <m:sSubPr>
                                  <m:ctrlPr>
                                    <a:rPr lang="en-US" sz="2200" b="0" i="1" dirty="0" smtClean="0">
                                      <a:solidFill>
                                        <a:srgbClr val="C00000"/>
                                      </a:solidFill>
                                      <a:latin typeface="Cambria Math" panose="02040503050406030204" pitchFamily="18" charset="0"/>
                                      <a:ea typeface="Cambria Math" charset="0"/>
                                      <a:cs typeface="Cambria Math" charset="0"/>
                                    </a:rPr>
                                  </m:ctrlPr>
                                </m:sSubPr>
                                <m:e>
                                  <m:r>
                                    <a:rPr lang="en-US" sz="2200" b="0" i="1" dirty="0" smtClean="0">
                                      <a:solidFill>
                                        <a:srgbClr val="C00000"/>
                                      </a:solidFill>
                                      <a:latin typeface="Cambria Math" charset="0"/>
                                      <a:ea typeface="Cambria Math" charset="0"/>
                                      <a:cs typeface="Cambria Math" charset="0"/>
                                    </a:rPr>
                                    <m:t>𝐷</m:t>
                                  </m:r>
                                </m:e>
                                <m:sub>
                                  <m:r>
                                    <a:rPr lang="en-US" sz="2200" b="0" i="1" dirty="0" smtClean="0">
                                      <a:solidFill>
                                        <a:srgbClr val="C00000"/>
                                      </a:solidFill>
                                      <a:latin typeface="Cambria Math" charset="0"/>
                                      <a:ea typeface="Cambria Math" charset="0"/>
                                      <a:cs typeface="Cambria Math" charset="0"/>
                                    </a:rPr>
                                    <m:t>𝜇</m:t>
                                  </m:r>
                                </m:sub>
                              </m:sSub>
                              <m:r>
                                <a:rPr lang="en-US" sz="2200" b="0" i="1" dirty="0" smtClean="0">
                                  <a:solidFill>
                                    <a:srgbClr val="C00000"/>
                                  </a:solidFill>
                                  <a:latin typeface="Cambria Math" charset="0"/>
                                  <a:ea typeface="Cambria Math" charset="0"/>
                                  <a:cs typeface="Cambria Math" charset="0"/>
                                </a:rPr>
                                <m:t>𝜙</m:t>
                              </m:r>
                            </m:e>
                          </m:d>
                        </m:e>
                        <m:sup>
                          <m:r>
                            <a:rPr lang="en-US" sz="2200" b="0" i="1" dirty="0" smtClean="0">
                              <a:solidFill>
                                <a:srgbClr val="C00000"/>
                              </a:solidFill>
                              <a:latin typeface="Cambria Math" charset="0"/>
                              <a:ea typeface="Cambria Math" charset="0"/>
                              <a:cs typeface="Cambria Math" charset="0"/>
                            </a:rPr>
                            <m:t>†</m:t>
                          </m:r>
                        </m:sup>
                      </m:sSup>
                      <m:d>
                        <m:dPr>
                          <m:ctrlPr>
                            <a:rPr lang="is-IS" sz="2200" b="0" i="1" dirty="0" smtClean="0">
                              <a:solidFill>
                                <a:srgbClr val="C00000"/>
                              </a:solidFill>
                              <a:latin typeface="Cambria Math" panose="02040503050406030204" pitchFamily="18" charset="0"/>
                              <a:ea typeface="Cambria Math" charset="0"/>
                              <a:cs typeface="Cambria Math" charset="0"/>
                            </a:rPr>
                          </m:ctrlPr>
                        </m:dPr>
                        <m:e>
                          <m:sSup>
                            <m:sSupPr>
                              <m:ctrlPr>
                                <a:rPr lang="en-US" sz="2200" b="0" i="1" dirty="0" smtClean="0">
                                  <a:solidFill>
                                    <a:srgbClr val="C00000"/>
                                  </a:solidFill>
                                  <a:latin typeface="Cambria Math" panose="02040503050406030204" pitchFamily="18" charset="0"/>
                                  <a:ea typeface="Cambria Math" charset="0"/>
                                  <a:cs typeface="Cambria Math" charset="0"/>
                                </a:rPr>
                              </m:ctrlPr>
                            </m:sSupPr>
                            <m:e>
                              <m:r>
                                <a:rPr lang="en-US" sz="2200" b="0" i="1" dirty="0" smtClean="0">
                                  <a:solidFill>
                                    <a:srgbClr val="C00000"/>
                                  </a:solidFill>
                                  <a:latin typeface="Cambria Math" charset="0"/>
                                  <a:ea typeface="Cambria Math" charset="0"/>
                                  <a:cs typeface="Cambria Math" charset="0"/>
                                </a:rPr>
                                <m:t>𝐷</m:t>
                              </m:r>
                            </m:e>
                            <m:sup>
                              <m:r>
                                <a:rPr lang="en-US" sz="2200" b="0" i="1" dirty="0" smtClean="0">
                                  <a:solidFill>
                                    <a:srgbClr val="C00000"/>
                                  </a:solidFill>
                                  <a:latin typeface="Cambria Math" charset="0"/>
                                  <a:ea typeface="Cambria Math" charset="0"/>
                                  <a:cs typeface="Cambria Math" charset="0"/>
                                </a:rPr>
                                <m:t>𝜇</m:t>
                              </m:r>
                            </m:sup>
                          </m:sSup>
                          <m:r>
                            <a:rPr lang="en-US" sz="2200" b="0" i="1" dirty="0" smtClean="0">
                              <a:solidFill>
                                <a:srgbClr val="C00000"/>
                              </a:solidFill>
                              <a:latin typeface="Cambria Math" charset="0"/>
                              <a:ea typeface="Cambria Math" charset="0"/>
                              <a:cs typeface="Cambria Math" charset="0"/>
                            </a:rPr>
                            <m:t>𝜙</m:t>
                          </m:r>
                        </m:e>
                      </m:d>
                      <m:r>
                        <a:rPr lang="en-US" sz="2200" b="0" i="1" dirty="0" smtClean="0">
                          <a:solidFill>
                            <a:srgbClr val="C00000"/>
                          </a:solidFill>
                          <a:latin typeface="Cambria Math" charset="0"/>
                          <a:ea typeface="Cambria Math" charset="0"/>
                          <a:cs typeface="Cambria Math" charset="0"/>
                        </a:rPr>
                        <m:t>−</m:t>
                      </m:r>
                      <m:r>
                        <a:rPr lang="en-US" sz="2200" b="0" i="1" dirty="0" smtClean="0">
                          <a:solidFill>
                            <a:srgbClr val="C00000"/>
                          </a:solidFill>
                          <a:latin typeface="Cambria Math" charset="0"/>
                          <a:ea typeface="Cambria Math" charset="0"/>
                          <a:cs typeface="Cambria Math" charset="0"/>
                        </a:rPr>
                        <m:t>𝑉</m:t>
                      </m:r>
                      <m:d>
                        <m:dPr>
                          <m:ctrlPr>
                            <a:rPr lang="is-IS" sz="2200" b="0" i="1" dirty="0" smtClean="0">
                              <a:solidFill>
                                <a:srgbClr val="C00000"/>
                              </a:solidFill>
                              <a:latin typeface="Cambria Math" panose="02040503050406030204" pitchFamily="18" charset="0"/>
                              <a:ea typeface="Cambria Math" charset="0"/>
                              <a:cs typeface="Cambria Math" charset="0"/>
                            </a:rPr>
                          </m:ctrlPr>
                        </m:dPr>
                        <m:e>
                          <m:r>
                            <a:rPr lang="en-US" sz="2200" b="0" i="1" dirty="0" smtClean="0">
                              <a:solidFill>
                                <a:srgbClr val="C00000"/>
                              </a:solidFill>
                              <a:latin typeface="Cambria Math" charset="0"/>
                              <a:ea typeface="Cambria Math" charset="0"/>
                              <a:cs typeface="Cambria Math" charset="0"/>
                            </a:rPr>
                            <m:t>𝜙</m:t>
                          </m:r>
                        </m:e>
                      </m:d>
                    </m:oMath>
                  </m:oMathPara>
                </a14:m>
                <a:endParaRPr lang="en-US" sz="2200" dirty="0">
                  <a:solidFill>
                    <a:srgbClr val="C0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4323349" y="2179251"/>
                <a:ext cx="5552354" cy="466666"/>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1256143" y="3235258"/>
                <a:ext cx="4896340" cy="1362361"/>
              </a:xfrm>
              <a:prstGeom prst="rect">
                <a:avLst/>
              </a:prstGeom>
              <a:noFill/>
            </p:spPr>
            <p:txBody>
              <a:bodyPr wrap="none" lIns="0" tIns="0" rIns="0" bIns="0" rtlCol="0">
                <a:spAutoFit/>
              </a:bodyPr>
              <a:lstStyle/>
              <a:p>
                <a:r>
                  <a:rPr lang="en-US" sz="2200" dirty="0">
                    <a:solidFill>
                      <a:srgbClr val="C00000"/>
                    </a:solidFill>
                  </a:rPr>
                  <a:t>    </a:t>
                </a:r>
                <a14:m>
                  <m:oMath xmlns:m="http://schemas.openxmlformats.org/officeDocument/2006/math">
                    <m:r>
                      <a:rPr lang="en-US" sz="2200" b="0" i="0" smtClean="0">
                        <a:solidFill>
                          <a:srgbClr val="C00000"/>
                        </a:solidFill>
                        <a:latin typeface="Cambria Math" charset="0"/>
                      </a:rPr>
                      <m:t>  </m:t>
                    </m:r>
                    <m:r>
                      <a:rPr lang="en-US" sz="2200" i="1" smtClean="0">
                        <a:solidFill>
                          <a:srgbClr val="C00000"/>
                        </a:solidFill>
                        <a:latin typeface="Cambria Math" charset="0"/>
                      </a:rPr>
                      <m:t>𝜓</m:t>
                    </m:r>
                    <m:d>
                      <m:dPr>
                        <m:ctrlPr>
                          <a:rPr lang="is-IS" sz="2200" i="1">
                            <a:solidFill>
                              <a:srgbClr val="C00000"/>
                            </a:solidFill>
                            <a:latin typeface="Cambria Math" panose="02040503050406030204" pitchFamily="18" charset="0"/>
                          </a:rPr>
                        </m:ctrlPr>
                      </m:dPr>
                      <m:e>
                        <m:r>
                          <a:rPr lang="en-US" sz="2200" i="1">
                            <a:solidFill>
                              <a:srgbClr val="C00000"/>
                            </a:solidFill>
                            <a:latin typeface="Cambria Math" charset="0"/>
                          </a:rPr>
                          <m:t>𝑥</m:t>
                        </m:r>
                      </m:e>
                    </m:d>
                    <m:r>
                      <a:rPr lang="en-US" sz="2200" i="1">
                        <a:solidFill>
                          <a:srgbClr val="C00000"/>
                        </a:solidFill>
                        <a:latin typeface="Cambria Math" charset="0"/>
                      </a:rPr>
                      <m:t>→</m:t>
                    </m:r>
                    <m:sSup>
                      <m:sSupPr>
                        <m:ctrlPr>
                          <a:rPr lang="en-US" sz="2200" i="1">
                            <a:solidFill>
                              <a:srgbClr val="C00000"/>
                            </a:solidFill>
                            <a:latin typeface="Cambria Math" panose="02040503050406030204" pitchFamily="18" charset="0"/>
                          </a:rPr>
                        </m:ctrlPr>
                      </m:sSupPr>
                      <m:e>
                        <m:r>
                          <a:rPr lang="en-US" sz="2200" b="0" i="1" smtClean="0">
                            <a:solidFill>
                              <a:srgbClr val="C00000"/>
                            </a:solidFill>
                            <a:latin typeface="Cambria Math" charset="0"/>
                          </a:rPr>
                          <m:t> </m:t>
                        </m:r>
                        <m:r>
                          <a:rPr lang="en-US" sz="2200" i="1">
                            <a:solidFill>
                              <a:srgbClr val="C00000"/>
                            </a:solidFill>
                            <a:latin typeface="Cambria Math" charset="0"/>
                          </a:rPr>
                          <m:t>𝜓</m:t>
                        </m:r>
                      </m:e>
                      <m:sup>
                        <m:r>
                          <a:rPr lang="en-US" sz="2200" i="1">
                            <a:solidFill>
                              <a:srgbClr val="C00000"/>
                            </a:solidFill>
                            <a:latin typeface="Cambria Math" charset="0"/>
                          </a:rPr>
                          <m:t>′</m:t>
                        </m:r>
                      </m:sup>
                    </m:sSup>
                    <m:d>
                      <m:dPr>
                        <m:ctrlPr>
                          <a:rPr lang="is-IS" sz="2200" i="1">
                            <a:solidFill>
                              <a:srgbClr val="C00000"/>
                            </a:solidFill>
                            <a:latin typeface="Cambria Math" panose="02040503050406030204" pitchFamily="18" charset="0"/>
                          </a:rPr>
                        </m:ctrlPr>
                      </m:dPr>
                      <m:e>
                        <m:r>
                          <a:rPr lang="en-US" sz="2200" i="1">
                            <a:solidFill>
                              <a:srgbClr val="C00000"/>
                            </a:solidFill>
                            <a:latin typeface="Cambria Math" charset="0"/>
                          </a:rPr>
                          <m:t>𝑥</m:t>
                        </m:r>
                      </m:e>
                    </m:d>
                    <m:r>
                      <a:rPr lang="en-US" sz="2200" b="0" i="0" smtClean="0">
                        <a:solidFill>
                          <a:srgbClr val="C00000"/>
                        </a:solidFill>
                        <a:latin typeface="Cambria Math" charset="0"/>
                      </a:rPr>
                      <m:t> </m:t>
                    </m:r>
                    <m:r>
                      <a:rPr lang="en-US" sz="2200">
                        <a:solidFill>
                          <a:srgbClr val="C00000"/>
                        </a:solidFill>
                        <a:latin typeface="Cambria Math" charset="0"/>
                      </a:rPr>
                      <m:t>=</m:t>
                    </m:r>
                    <m:sSup>
                      <m:sSupPr>
                        <m:ctrlPr>
                          <a:rPr lang="en-US" sz="2200" i="1">
                            <a:solidFill>
                              <a:srgbClr val="C00000"/>
                            </a:solidFill>
                            <a:latin typeface="Cambria Math" panose="02040503050406030204" pitchFamily="18" charset="0"/>
                          </a:rPr>
                        </m:ctrlPr>
                      </m:sSupPr>
                      <m:e>
                        <m:r>
                          <m:rPr>
                            <m:sty m:val="p"/>
                          </m:rPr>
                          <a:rPr lang="en-US" sz="2200">
                            <a:solidFill>
                              <a:srgbClr val="C00000"/>
                            </a:solidFill>
                            <a:latin typeface="Cambria Math" charset="0"/>
                          </a:rPr>
                          <m:t>e</m:t>
                        </m:r>
                      </m:e>
                      <m:sup>
                        <m:r>
                          <a:rPr lang="en-US" sz="2200" i="1">
                            <a:solidFill>
                              <a:srgbClr val="C00000"/>
                            </a:solidFill>
                            <a:latin typeface="Cambria Math" charset="0"/>
                          </a:rPr>
                          <m:t>𝑖</m:t>
                        </m:r>
                        <m:r>
                          <a:rPr lang="en-US" sz="2200" i="1">
                            <a:solidFill>
                              <a:srgbClr val="C00000"/>
                            </a:solidFill>
                            <a:latin typeface="Cambria Math" charset="0"/>
                          </a:rPr>
                          <m:t>𝛼</m:t>
                        </m:r>
                        <m:d>
                          <m:dPr>
                            <m:ctrlPr>
                              <a:rPr lang="en-US" sz="2200" i="1">
                                <a:solidFill>
                                  <a:srgbClr val="C00000"/>
                                </a:solidFill>
                                <a:latin typeface="Cambria Math" panose="02040503050406030204" pitchFamily="18" charset="0"/>
                              </a:rPr>
                            </m:ctrlPr>
                          </m:dPr>
                          <m:e>
                            <m:r>
                              <a:rPr lang="en-US" sz="2200" i="1">
                                <a:solidFill>
                                  <a:srgbClr val="C00000"/>
                                </a:solidFill>
                                <a:latin typeface="Cambria Math" charset="0"/>
                              </a:rPr>
                              <m:t>𝑥</m:t>
                            </m:r>
                          </m:e>
                        </m:d>
                      </m:sup>
                    </m:sSup>
                    <m:r>
                      <a:rPr lang="en-US" sz="2200" i="1">
                        <a:solidFill>
                          <a:srgbClr val="C00000"/>
                        </a:solidFill>
                        <a:latin typeface="Cambria Math" charset="0"/>
                      </a:rPr>
                      <m:t>𝜓</m:t>
                    </m:r>
                    <m:d>
                      <m:dPr>
                        <m:ctrlPr>
                          <a:rPr lang="is-IS" sz="2200" i="1">
                            <a:solidFill>
                              <a:srgbClr val="C00000"/>
                            </a:solidFill>
                            <a:latin typeface="Cambria Math" panose="02040503050406030204" pitchFamily="18" charset="0"/>
                          </a:rPr>
                        </m:ctrlPr>
                      </m:dPr>
                      <m:e>
                        <m:r>
                          <a:rPr lang="en-US" sz="2200" i="1">
                            <a:solidFill>
                              <a:srgbClr val="C00000"/>
                            </a:solidFill>
                            <a:latin typeface="Cambria Math" charset="0"/>
                          </a:rPr>
                          <m:t>𝑥</m:t>
                        </m:r>
                      </m:e>
                    </m:d>
                  </m:oMath>
                </a14:m>
                <a:endParaRPr lang="en-US" sz="2200" dirty="0">
                  <a:solidFill>
                    <a:srgbClr val="C00000"/>
                  </a:solidFill>
                </a:endParaRPr>
              </a:p>
              <a:p>
                <a:pPr/>
                <a14:m>
                  <m:oMathPara xmlns:m="http://schemas.openxmlformats.org/officeDocument/2006/math">
                    <m:oMathParaPr>
                      <m:jc m:val="centerGroup"/>
                    </m:oMathParaPr>
                    <m:oMath xmlns:m="http://schemas.openxmlformats.org/officeDocument/2006/math">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𝐴</m:t>
                          </m:r>
                        </m:e>
                        <m:sup>
                          <m:r>
                            <a:rPr lang="en-US" sz="2200" b="0" i="1" smtClean="0">
                              <a:solidFill>
                                <a:srgbClr val="C00000"/>
                              </a:solidFill>
                              <a:latin typeface="Cambria Math" charset="0"/>
                            </a:rPr>
                            <m:t>𝜇</m:t>
                          </m:r>
                        </m:sup>
                      </m:sSup>
                      <m:d>
                        <m:dPr>
                          <m:ctrlPr>
                            <a:rPr lang="is-IS" sz="2200" b="0" i="1" smtClean="0">
                              <a:solidFill>
                                <a:srgbClr val="C00000"/>
                              </a:solidFill>
                              <a:latin typeface="Cambria Math" panose="02040503050406030204" pitchFamily="18" charset="0"/>
                            </a:rPr>
                          </m:ctrlPr>
                        </m:dPr>
                        <m:e>
                          <m:r>
                            <a:rPr lang="en-US" sz="2200" b="0" i="1" smtClean="0">
                              <a:solidFill>
                                <a:srgbClr val="C00000"/>
                              </a:solidFill>
                              <a:latin typeface="Cambria Math" charset="0"/>
                            </a:rPr>
                            <m:t>𝑥</m:t>
                          </m:r>
                        </m:e>
                      </m:d>
                      <m:r>
                        <a:rPr lang="en-US" sz="2200" b="0" i="1" smtClean="0">
                          <a:solidFill>
                            <a:srgbClr val="C00000"/>
                          </a:solidFill>
                          <a:latin typeface="Cambria Math" charset="0"/>
                        </a:rPr>
                        <m:t>→</m:t>
                      </m:r>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𝐴</m:t>
                          </m:r>
                        </m:e>
                        <m:sup>
                          <m:r>
                            <a:rPr lang="en-US" sz="2200" b="0" i="0" smtClean="0">
                              <a:solidFill>
                                <a:srgbClr val="C00000"/>
                              </a:solidFill>
                              <a:latin typeface="Cambria Math" charset="0"/>
                            </a:rPr>
                            <m:t>′</m:t>
                          </m:r>
                          <m:r>
                            <a:rPr lang="en-US" sz="2200" b="0" i="1" smtClean="0">
                              <a:solidFill>
                                <a:srgbClr val="C00000"/>
                              </a:solidFill>
                              <a:latin typeface="Cambria Math" charset="0"/>
                            </a:rPr>
                            <m:t>𝜇</m:t>
                          </m:r>
                        </m:sup>
                      </m:sSup>
                      <m:d>
                        <m:dPr>
                          <m:ctrlPr>
                            <a:rPr lang="is-IS" sz="2200" b="0" i="1" smtClean="0">
                              <a:solidFill>
                                <a:srgbClr val="C00000"/>
                              </a:solidFill>
                              <a:latin typeface="Cambria Math" panose="02040503050406030204" pitchFamily="18" charset="0"/>
                            </a:rPr>
                          </m:ctrlPr>
                        </m:dPr>
                        <m:e>
                          <m:r>
                            <a:rPr lang="en-US" sz="2200" b="0" i="1" smtClean="0">
                              <a:solidFill>
                                <a:srgbClr val="C00000"/>
                              </a:solidFill>
                              <a:latin typeface="Cambria Math" charset="0"/>
                            </a:rPr>
                            <m:t>𝑥</m:t>
                          </m:r>
                        </m:e>
                      </m:d>
                      <m:r>
                        <a:rPr lang="en-US" sz="2200" b="0" i="1" smtClean="0">
                          <a:solidFill>
                            <a:srgbClr val="C00000"/>
                          </a:solidFill>
                          <a:latin typeface="Cambria Math" charset="0"/>
                        </a:rPr>
                        <m:t>=</m:t>
                      </m:r>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𝐴</m:t>
                          </m:r>
                        </m:e>
                        <m:sup>
                          <m:r>
                            <a:rPr lang="en-US" sz="2200" b="0" i="1" smtClean="0">
                              <a:solidFill>
                                <a:srgbClr val="C00000"/>
                              </a:solidFill>
                              <a:latin typeface="Cambria Math" charset="0"/>
                            </a:rPr>
                            <m:t>𝜇</m:t>
                          </m:r>
                        </m:sup>
                      </m:sSup>
                      <m:d>
                        <m:dPr>
                          <m:ctrlPr>
                            <a:rPr lang="is-IS" sz="2200" b="0" i="1" smtClean="0">
                              <a:solidFill>
                                <a:srgbClr val="C00000"/>
                              </a:solidFill>
                              <a:latin typeface="Cambria Math" panose="02040503050406030204" pitchFamily="18" charset="0"/>
                            </a:rPr>
                          </m:ctrlPr>
                        </m:dPr>
                        <m:e>
                          <m:r>
                            <a:rPr lang="en-US" sz="2200" b="0" i="1" smtClean="0">
                              <a:solidFill>
                                <a:srgbClr val="C00000"/>
                              </a:solidFill>
                              <a:latin typeface="Cambria Math" charset="0"/>
                            </a:rPr>
                            <m:t>𝑥</m:t>
                          </m:r>
                        </m:e>
                      </m:d>
                      <m:r>
                        <a:rPr lang="en-US" sz="2200" b="0" i="0" smtClean="0">
                          <a:solidFill>
                            <a:srgbClr val="C00000"/>
                          </a:solidFill>
                          <a:latin typeface="Cambria Math" charset="0"/>
                        </a:rPr>
                        <m:t>−</m:t>
                      </m:r>
                      <m:f>
                        <m:fPr>
                          <m:ctrlPr>
                            <a:rPr lang="bg-BG" sz="2200" b="0" i="1" smtClean="0">
                              <a:solidFill>
                                <a:srgbClr val="C00000"/>
                              </a:solidFill>
                              <a:latin typeface="Cambria Math" panose="02040503050406030204" pitchFamily="18" charset="0"/>
                            </a:rPr>
                          </m:ctrlPr>
                        </m:fPr>
                        <m:num>
                          <m:r>
                            <a:rPr lang="en-US" sz="2200" b="0" i="1" smtClean="0">
                              <a:solidFill>
                                <a:srgbClr val="C00000"/>
                              </a:solidFill>
                              <a:latin typeface="Cambria Math" charset="0"/>
                            </a:rPr>
                            <m:t>1</m:t>
                          </m:r>
                        </m:num>
                        <m:den>
                          <m:r>
                            <a:rPr lang="en-US" sz="2200" b="0" i="1" smtClean="0">
                              <a:solidFill>
                                <a:srgbClr val="C00000"/>
                              </a:solidFill>
                              <a:latin typeface="Cambria Math" charset="0"/>
                            </a:rPr>
                            <m:t>𝑞</m:t>
                          </m:r>
                        </m:den>
                      </m:f>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m:t>
                          </m:r>
                        </m:e>
                        <m:sup>
                          <m:r>
                            <a:rPr lang="en-US" sz="2200" b="0" i="1" smtClean="0">
                              <a:solidFill>
                                <a:srgbClr val="C00000"/>
                              </a:solidFill>
                              <a:latin typeface="Cambria Math" charset="0"/>
                            </a:rPr>
                            <m:t>𝜇</m:t>
                          </m:r>
                        </m:sup>
                      </m:sSup>
                      <m:r>
                        <a:rPr lang="en-US" sz="2200" b="0" i="1" smtClean="0">
                          <a:solidFill>
                            <a:srgbClr val="C00000"/>
                          </a:solidFill>
                          <a:latin typeface="Cambria Math" charset="0"/>
                        </a:rPr>
                        <m:t>𝛼</m:t>
                      </m:r>
                      <m:d>
                        <m:dPr>
                          <m:ctrlPr>
                            <a:rPr lang="is-IS" sz="2200" b="0" i="1" smtClean="0">
                              <a:solidFill>
                                <a:srgbClr val="C00000"/>
                              </a:solidFill>
                              <a:latin typeface="Cambria Math" panose="02040503050406030204" pitchFamily="18" charset="0"/>
                            </a:rPr>
                          </m:ctrlPr>
                        </m:dPr>
                        <m:e>
                          <m:r>
                            <a:rPr lang="en-US" sz="2200" b="0" i="1" smtClean="0">
                              <a:solidFill>
                                <a:srgbClr val="C00000"/>
                              </a:solidFill>
                              <a:latin typeface="Cambria Math" charset="0"/>
                            </a:rPr>
                            <m:t>𝑥</m:t>
                          </m:r>
                        </m:e>
                      </m:d>
                    </m:oMath>
                  </m:oMathPara>
                </a14:m>
                <a:endParaRPr lang="en-US" sz="2200" dirty="0"/>
              </a:p>
              <a:p>
                <a:r>
                  <a:rPr lang="en-US" sz="2000" dirty="0">
                    <a:solidFill>
                      <a:srgbClr val="C00000"/>
                    </a:solidFill>
                  </a:rPr>
                  <a:t>                       </a:t>
                </a:r>
                <a14:m>
                  <m:oMath xmlns:m="http://schemas.openxmlformats.org/officeDocument/2006/math">
                    <m:r>
                      <a:rPr lang="en-US" sz="2000" b="0" i="1" smtClean="0">
                        <a:solidFill>
                          <a:srgbClr val="C00000"/>
                        </a:solidFill>
                        <a:latin typeface="Cambria Math" charset="0"/>
                      </a:rPr>
                      <m:t>⇒</m:t>
                    </m:r>
                    <m:sSup>
                      <m:sSupPr>
                        <m:ctrlPr>
                          <a:rPr lang="en-US" sz="2000" i="1">
                            <a:solidFill>
                              <a:srgbClr val="C00000"/>
                            </a:solidFill>
                            <a:latin typeface="Cambria Math" panose="02040503050406030204" pitchFamily="18" charset="0"/>
                          </a:rPr>
                        </m:ctrlPr>
                      </m:sSupPr>
                      <m:e>
                        <m:r>
                          <a:rPr lang="en-US" sz="2000" b="0" i="1" smtClean="0">
                            <a:solidFill>
                              <a:srgbClr val="C00000"/>
                            </a:solidFill>
                            <a:latin typeface="Cambria Math" charset="0"/>
                          </a:rPr>
                          <m:t>      </m:t>
                        </m:r>
                        <m:r>
                          <a:rPr lang="en-US" sz="2000" i="1">
                            <a:solidFill>
                              <a:srgbClr val="C00000"/>
                            </a:solidFill>
                            <a:latin typeface="Cambria Math" charset="0"/>
                          </a:rPr>
                          <m:t>𝐷</m:t>
                        </m:r>
                      </m:e>
                      <m:sup>
                        <m:r>
                          <a:rPr lang="en-US" sz="2000" i="1">
                            <a:solidFill>
                              <a:srgbClr val="C00000"/>
                            </a:solidFill>
                            <a:latin typeface="Cambria Math" charset="0"/>
                          </a:rPr>
                          <m:t>𝜇</m:t>
                        </m:r>
                      </m:sup>
                    </m:sSup>
                    <m:r>
                      <a:rPr lang="en-US" sz="2000" b="0" i="1" smtClean="0">
                        <a:solidFill>
                          <a:srgbClr val="C00000"/>
                        </a:solidFill>
                        <a:latin typeface="Cambria Math" charset="0"/>
                      </a:rPr>
                      <m:t> =</m:t>
                    </m:r>
                    <m:sSup>
                      <m:sSupPr>
                        <m:ctrlPr>
                          <a:rPr lang="en-US" sz="2000" i="1">
                            <a:solidFill>
                              <a:srgbClr val="C00000"/>
                            </a:solidFill>
                            <a:latin typeface="Cambria Math" panose="02040503050406030204" pitchFamily="18" charset="0"/>
                          </a:rPr>
                        </m:ctrlPr>
                      </m:sSupPr>
                      <m:e>
                        <m:r>
                          <a:rPr lang="en-US" sz="2000" i="1">
                            <a:solidFill>
                              <a:srgbClr val="C00000"/>
                            </a:solidFill>
                            <a:latin typeface="Cambria Math" charset="0"/>
                          </a:rPr>
                          <m:t>𝜕</m:t>
                        </m:r>
                      </m:e>
                      <m:sup>
                        <m:r>
                          <a:rPr lang="en-US" sz="2000" i="1">
                            <a:solidFill>
                              <a:srgbClr val="C00000"/>
                            </a:solidFill>
                            <a:latin typeface="Cambria Math" charset="0"/>
                          </a:rPr>
                          <m:t>𝜇</m:t>
                        </m:r>
                      </m:sup>
                    </m:sSup>
                    <m:r>
                      <a:rPr lang="en-US" sz="2000" i="1">
                        <a:solidFill>
                          <a:srgbClr val="C00000"/>
                        </a:solidFill>
                        <a:latin typeface="Cambria Math" charset="0"/>
                      </a:rPr>
                      <m:t>+</m:t>
                    </m:r>
                    <m:r>
                      <a:rPr lang="en-US" sz="2000" i="1">
                        <a:solidFill>
                          <a:srgbClr val="C00000"/>
                        </a:solidFill>
                        <a:latin typeface="Cambria Math" charset="0"/>
                      </a:rPr>
                      <m:t>𝑖𝑞</m:t>
                    </m:r>
                    <m:sSup>
                      <m:sSupPr>
                        <m:ctrlPr>
                          <a:rPr lang="en-US" sz="2000" i="1">
                            <a:solidFill>
                              <a:srgbClr val="C00000"/>
                            </a:solidFill>
                            <a:latin typeface="Cambria Math" panose="02040503050406030204" pitchFamily="18" charset="0"/>
                          </a:rPr>
                        </m:ctrlPr>
                      </m:sSupPr>
                      <m:e>
                        <m:r>
                          <a:rPr lang="en-US" sz="2000" i="1">
                            <a:solidFill>
                              <a:srgbClr val="C00000"/>
                            </a:solidFill>
                            <a:latin typeface="Cambria Math" charset="0"/>
                          </a:rPr>
                          <m:t>𝐴</m:t>
                        </m:r>
                      </m:e>
                      <m:sup>
                        <m:r>
                          <a:rPr lang="en-US" sz="2000" i="1">
                            <a:solidFill>
                              <a:srgbClr val="C00000"/>
                            </a:solidFill>
                            <a:latin typeface="Cambria Math" charset="0"/>
                          </a:rPr>
                          <m:t>𝜇</m:t>
                        </m:r>
                      </m:sup>
                    </m:sSup>
                  </m:oMath>
                </a14:m>
                <a:endParaRPr lang="en-US" sz="2200" dirty="0"/>
              </a:p>
            </p:txBody>
          </p:sp>
        </mc:Choice>
        <mc:Fallback xmlns="">
          <p:sp>
            <p:nvSpPr>
              <p:cNvPr id="6" name="TextBox 5"/>
              <p:cNvSpPr txBox="1">
                <a:spLocks noRot="1" noChangeAspect="1" noMove="1" noResize="1" noEditPoints="1" noAdjustHandles="1" noChangeArrowheads="1" noChangeShapeType="1" noTextEdit="1"/>
              </p:cNvSpPr>
              <p:nvPr/>
            </p:nvSpPr>
            <p:spPr>
              <a:xfrm>
                <a:off x="1256143" y="3235258"/>
                <a:ext cx="4896340" cy="1362361"/>
              </a:xfrm>
              <a:prstGeom prst="rect">
                <a:avLst/>
              </a:prstGeom>
              <a:blipFill>
                <a:blip r:embed="rId4"/>
                <a:stretch>
                  <a:fillRect b="-8333"/>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7123708" y="3187334"/>
                <a:ext cx="4056239" cy="1029641"/>
              </a:xfrm>
              <a:prstGeom prst="rect">
                <a:avLst/>
              </a:prstGeom>
            </p:spPr>
            <p:txBody>
              <a:bodyPr wrap="none">
                <a:spAutoFit/>
              </a:bodyPr>
              <a:lstStyle/>
              <a:p>
                <a14:m>
                  <m:oMath xmlns:m="http://schemas.openxmlformats.org/officeDocument/2006/math">
                    <m:r>
                      <a:rPr lang="en-US" sz="2200" b="0" i="1" smtClean="0">
                        <a:solidFill>
                          <a:srgbClr val="C00000"/>
                        </a:solidFill>
                        <a:latin typeface="Cambria Math" charset="0"/>
                      </a:rPr>
                      <m:t>𝜓</m:t>
                    </m:r>
                    <m:d>
                      <m:dPr>
                        <m:ctrlPr>
                          <a:rPr lang="is-IS" sz="2200" i="1">
                            <a:solidFill>
                              <a:srgbClr val="C00000"/>
                            </a:solidFill>
                            <a:latin typeface="Cambria Math" panose="02040503050406030204" pitchFamily="18" charset="0"/>
                          </a:rPr>
                        </m:ctrlPr>
                      </m:dPr>
                      <m:e>
                        <m:r>
                          <a:rPr lang="en-US" sz="2200" i="1">
                            <a:solidFill>
                              <a:srgbClr val="C00000"/>
                            </a:solidFill>
                            <a:latin typeface="Cambria Math" charset="0"/>
                          </a:rPr>
                          <m:t>𝑥</m:t>
                        </m:r>
                      </m:e>
                    </m:d>
                    <m:r>
                      <a:rPr lang="en-US" sz="2200" i="1">
                        <a:solidFill>
                          <a:srgbClr val="C00000"/>
                        </a:solidFill>
                        <a:latin typeface="Cambria Math" charset="0"/>
                      </a:rPr>
                      <m:t>→</m:t>
                    </m:r>
                    <m:sSup>
                      <m:sSupPr>
                        <m:ctrlPr>
                          <a:rPr lang="en-US" sz="2200" i="1">
                            <a:solidFill>
                              <a:srgbClr val="C00000"/>
                            </a:solidFill>
                            <a:latin typeface="Cambria Math" panose="02040503050406030204" pitchFamily="18" charset="0"/>
                          </a:rPr>
                        </m:ctrlPr>
                      </m:sSupPr>
                      <m:e>
                        <m:r>
                          <a:rPr lang="en-US" sz="2200" i="1">
                            <a:solidFill>
                              <a:srgbClr val="C00000"/>
                            </a:solidFill>
                            <a:latin typeface="Cambria Math" charset="0"/>
                          </a:rPr>
                          <m:t>𝜓</m:t>
                        </m:r>
                      </m:e>
                      <m:sup>
                        <m:r>
                          <a:rPr lang="en-US" sz="2200" i="1">
                            <a:solidFill>
                              <a:srgbClr val="C00000"/>
                            </a:solidFill>
                            <a:latin typeface="Cambria Math" charset="0"/>
                          </a:rPr>
                          <m:t>′</m:t>
                        </m:r>
                      </m:sup>
                    </m:sSup>
                    <m:d>
                      <m:dPr>
                        <m:ctrlPr>
                          <a:rPr lang="is-IS" sz="2200" i="1">
                            <a:solidFill>
                              <a:srgbClr val="C00000"/>
                            </a:solidFill>
                            <a:latin typeface="Cambria Math" panose="02040503050406030204" pitchFamily="18" charset="0"/>
                          </a:rPr>
                        </m:ctrlPr>
                      </m:dPr>
                      <m:e>
                        <m:r>
                          <a:rPr lang="en-US" sz="2200" i="1">
                            <a:solidFill>
                              <a:srgbClr val="C00000"/>
                            </a:solidFill>
                            <a:latin typeface="Cambria Math" charset="0"/>
                          </a:rPr>
                          <m:t>𝑥</m:t>
                        </m:r>
                      </m:e>
                    </m:d>
                    <m:r>
                      <a:rPr lang="en-US" sz="2200" i="1">
                        <a:solidFill>
                          <a:srgbClr val="C00000"/>
                        </a:solidFill>
                        <a:latin typeface="Cambria Math" charset="0"/>
                      </a:rPr>
                      <m:t>=</m:t>
                    </m:r>
                    <m:r>
                      <a:rPr lang="en-US" sz="2200" i="1">
                        <a:solidFill>
                          <a:srgbClr val="C00000"/>
                        </a:solidFill>
                        <a:latin typeface="Cambria Math" charset="0"/>
                      </a:rPr>
                      <m:t>𝐺</m:t>
                    </m:r>
                    <m:d>
                      <m:dPr>
                        <m:ctrlPr>
                          <a:rPr lang="is-IS" sz="2200" i="1">
                            <a:solidFill>
                              <a:srgbClr val="C00000"/>
                            </a:solidFill>
                            <a:latin typeface="Cambria Math" panose="02040503050406030204" pitchFamily="18" charset="0"/>
                          </a:rPr>
                        </m:ctrlPr>
                      </m:dPr>
                      <m:e>
                        <m:r>
                          <a:rPr lang="en-US" sz="2200" i="1">
                            <a:solidFill>
                              <a:srgbClr val="C00000"/>
                            </a:solidFill>
                            <a:latin typeface="Cambria Math" charset="0"/>
                          </a:rPr>
                          <m:t>𝑥</m:t>
                        </m:r>
                      </m:e>
                    </m:d>
                    <m:r>
                      <a:rPr lang="en-US" sz="2200" i="1">
                        <a:solidFill>
                          <a:srgbClr val="C00000"/>
                        </a:solidFill>
                        <a:latin typeface="Cambria Math" charset="0"/>
                      </a:rPr>
                      <m:t>𝜓</m:t>
                    </m:r>
                    <m:d>
                      <m:dPr>
                        <m:ctrlPr>
                          <a:rPr lang="is-IS" sz="2200" i="1">
                            <a:solidFill>
                              <a:srgbClr val="C00000"/>
                            </a:solidFill>
                            <a:latin typeface="Cambria Math" panose="02040503050406030204" pitchFamily="18" charset="0"/>
                          </a:rPr>
                        </m:ctrlPr>
                      </m:dPr>
                      <m:e>
                        <m:r>
                          <a:rPr lang="en-US" sz="2200" i="1">
                            <a:solidFill>
                              <a:srgbClr val="C00000"/>
                            </a:solidFill>
                            <a:latin typeface="Cambria Math" charset="0"/>
                          </a:rPr>
                          <m:t>𝑥</m:t>
                        </m:r>
                      </m:e>
                    </m:d>
                  </m:oMath>
                </a14:m>
                <a:r>
                  <a:rPr lang="en-US" sz="2200" dirty="0">
                    <a:solidFill>
                      <a:srgbClr val="C00000"/>
                    </a:solidFill>
                  </a:rPr>
                  <a:t>   </a:t>
                </a:r>
              </a:p>
              <a:p>
                <a:r>
                  <a:rPr lang="en-US" sz="2200" dirty="0">
                    <a:solidFill>
                      <a:srgbClr val="7030A0"/>
                    </a:solidFill>
                  </a:rPr>
                  <a:t>       with </a:t>
                </a:r>
                <a14:m>
                  <m:oMath xmlns:m="http://schemas.openxmlformats.org/officeDocument/2006/math">
                    <m:r>
                      <a:rPr lang="en-US" sz="2200" i="1">
                        <a:solidFill>
                          <a:srgbClr val="C00000"/>
                        </a:solidFill>
                        <a:latin typeface="Cambria Math" charset="0"/>
                      </a:rPr>
                      <m:t>𝐺</m:t>
                    </m:r>
                    <m:d>
                      <m:dPr>
                        <m:ctrlPr>
                          <a:rPr lang="is-IS" sz="2200" i="1">
                            <a:solidFill>
                              <a:srgbClr val="C00000"/>
                            </a:solidFill>
                            <a:latin typeface="Cambria Math" panose="02040503050406030204" pitchFamily="18" charset="0"/>
                          </a:rPr>
                        </m:ctrlPr>
                      </m:dPr>
                      <m:e>
                        <m:r>
                          <a:rPr lang="en-US" sz="2200" i="1">
                            <a:solidFill>
                              <a:srgbClr val="C00000"/>
                            </a:solidFill>
                            <a:latin typeface="Cambria Math" charset="0"/>
                          </a:rPr>
                          <m:t>𝑥</m:t>
                        </m:r>
                      </m:e>
                    </m:d>
                    <m:r>
                      <a:rPr lang="en-US" sz="2200" b="0" i="1" smtClean="0">
                        <a:solidFill>
                          <a:srgbClr val="C00000"/>
                        </a:solidFill>
                        <a:latin typeface="Cambria Math" charset="0"/>
                      </a:rPr>
                      <m:t> </m:t>
                    </m:r>
                    <m:r>
                      <a:rPr lang="en-US" sz="2200" i="1">
                        <a:solidFill>
                          <a:srgbClr val="C00000"/>
                        </a:solidFill>
                        <a:latin typeface="Cambria Math" charset="0"/>
                      </a:rPr>
                      <m:t>=</m:t>
                    </m:r>
                    <m:r>
                      <m:rPr>
                        <m:sty m:val="p"/>
                      </m:rPr>
                      <a:rPr lang="en-US" sz="2200" i="1">
                        <a:solidFill>
                          <a:srgbClr val="C00000"/>
                        </a:solidFill>
                        <a:latin typeface="Cambria Math" charset="0"/>
                      </a:rPr>
                      <m:t>exp</m:t>
                    </m:r>
                    <m:d>
                      <m:dPr>
                        <m:ctrlPr>
                          <a:rPr lang="is-IS" sz="2200" i="1">
                            <a:solidFill>
                              <a:srgbClr val="C00000"/>
                            </a:solidFill>
                            <a:latin typeface="Cambria Math" panose="02040503050406030204" pitchFamily="18" charset="0"/>
                          </a:rPr>
                        </m:ctrlPr>
                      </m:dPr>
                      <m:e>
                        <m:f>
                          <m:fPr>
                            <m:ctrlPr>
                              <a:rPr lang="bg-BG" sz="2200" i="1">
                                <a:solidFill>
                                  <a:srgbClr val="C00000"/>
                                </a:solidFill>
                                <a:latin typeface="Cambria Math" panose="02040503050406030204" pitchFamily="18" charset="0"/>
                              </a:rPr>
                            </m:ctrlPr>
                          </m:fPr>
                          <m:num>
                            <m:r>
                              <a:rPr lang="en-US" sz="2200" i="1">
                                <a:solidFill>
                                  <a:srgbClr val="C00000"/>
                                </a:solidFill>
                                <a:latin typeface="Cambria Math" charset="0"/>
                              </a:rPr>
                              <m:t>𝑖</m:t>
                            </m:r>
                          </m:num>
                          <m:den>
                            <m:r>
                              <a:rPr lang="en-US" sz="2200" i="1">
                                <a:solidFill>
                                  <a:srgbClr val="C00000"/>
                                </a:solidFill>
                                <a:latin typeface="Cambria Math" charset="0"/>
                              </a:rPr>
                              <m:t>2</m:t>
                            </m:r>
                          </m:den>
                        </m:f>
                        <m:acc>
                          <m:accPr>
                            <m:chr m:val="⃗"/>
                            <m:ctrlPr>
                              <a:rPr lang="en-US" sz="2200" i="1">
                                <a:solidFill>
                                  <a:srgbClr val="C00000"/>
                                </a:solidFill>
                                <a:latin typeface="Cambria Math" panose="02040503050406030204" pitchFamily="18" charset="0"/>
                              </a:rPr>
                            </m:ctrlPr>
                          </m:accPr>
                          <m:e>
                            <m:r>
                              <a:rPr lang="en-US" sz="2200" i="1">
                                <a:solidFill>
                                  <a:srgbClr val="C00000"/>
                                </a:solidFill>
                                <a:latin typeface="Cambria Math" charset="0"/>
                              </a:rPr>
                              <m:t>𝜏</m:t>
                            </m:r>
                          </m:e>
                        </m:acc>
                        <m:r>
                          <a:rPr lang="en-US" sz="2200" i="1">
                            <a:solidFill>
                              <a:srgbClr val="C00000"/>
                            </a:solidFill>
                            <a:latin typeface="Cambria Math" charset="0"/>
                          </a:rPr>
                          <m:t>⋅</m:t>
                        </m:r>
                        <m:acc>
                          <m:accPr>
                            <m:chr m:val="⃗"/>
                            <m:ctrlPr>
                              <a:rPr lang="en-US" sz="2200" i="1">
                                <a:solidFill>
                                  <a:srgbClr val="C00000"/>
                                </a:solidFill>
                                <a:latin typeface="Cambria Math" panose="02040503050406030204" pitchFamily="18" charset="0"/>
                              </a:rPr>
                            </m:ctrlPr>
                          </m:accPr>
                          <m:e>
                            <m:r>
                              <a:rPr lang="en-US" sz="2200" i="1">
                                <a:solidFill>
                                  <a:srgbClr val="C00000"/>
                                </a:solidFill>
                                <a:latin typeface="Cambria Math" charset="0"/>
                              </a:rPr>
                              <m:t>𝛼</m:t>
                            </m:r>
                          </m:e>
                        </m:acc>
                        <m:d>
                          <m:dPr>
                            <m:ctrlPr>
                              <a:rPr lang="is-IS" sz="2200" i="1">
                                <a:solidFill>
                                  <a:srgbClr val="C00000"/>
                                </a:solidFill>
                                <a:latin typeface="Cambria Math" panose="02040503050406030204" pitchFamily="18" charset="0"/>
                              </a:rPr>
                            </m:ctrlPr>
                          </m:dPr>
                          <m:e>
                            <m:r>
                              <a:rPr lang="en-US" sz="2200" i="1">
                                <a:solidFill>
                                  <a:srgbClr val="C00000"/>
                                </a:solidFill>
                                <a:latin typeface="Cambria Math" charset="0"/>
                              </a:rPr>
                              <m:t>𝑥</m:t>
                            </m:r>
                          </m:e>
                        </m:d>
                      </m:e>
                    </m:d>
                  </m:oMath>
                </a14:m>
                <a:endParaRPr lang="en-US" sz="2200" dirty="0">
                  <a:solidFill>
                    <a:srgbClr val="C0000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7123708" y="3187334"/>
                <a:ext cx="4056239" cy="1029641"/>
              </a:xfrm>
              <a:prstGeom prst="rect">
                <a:avLst/>
              </a:prstGeom>
              <a:blipFill rotWithShape="0">
                <a:blip r:embed="rId5"/>
                <a:stretch>
                  <a:fillRect l="-9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7364462" y="4085396"/>
                <a:ext cx="4633576" cy="896977"/>
              </a:xfrm>
              <a:prstGeom prst="rect">
                <a:avLst/>
              </a:prstGeom>
              <a:noFill/>
            </p:spPr>
            <p:txBody>
              <a:bodyPr wrap="none" lIns="0" tIns="0" rIns="0" bIns="0" rtlCol="0">
                <a:spAutoFit/>
              </a:bodyPr>
              <a:lstStyle/>
              <a:p>
                <a:r>
                  <a:rPr lang="is-IS" sz="2200" dirty="0">
                    <a:solidFill>
                      <a:srgbClr val="C00000"/>
                    </a:solidFill>
                  </a:rPr>
                  <a:t>                   </a:t>
                </a:r>
                <a14:m>
                  <m:oMath xmlns:m="http://schemas.openxmlformats.org/officeDocument/2006/math">
                    <m:sSubSup>
                      <m:sSubSupPr>
                        <m:ctrlPr>
                          <a:rPr lang="en-US" sz="2200" b="0" i="1" smtClean="0">
                            <a:solidFill>
                              <a:srgbClr val="C00000"/>
                            </a:solidFill>
                            <a:latin typeface="Cambria Math" panose="02040503050406030204" pitchFamily="18" charset="0"/>
                          </a:rPr>
                        </m:ctrlPr>
                      </m:sSubSupPr>
                      <m:e>
                        <m:r>
                          <a:rPr lang="en-US" sz="2200" b="0" i="1" smtClean="0">
                            <a:solidFill>
                              <a:srgbClr val="C00000"/>
                            </a:solidFill>
                            <a:latin typeface="Cambria Math" charset="0"/>
                          </a:rPr>
                          <m:t>𝐵</m:t>
                        </m:r>
                      </m:e>
                      <m:sub>
                        <m:r>
                          <a:rPr lang="en-US" sz="2200" b="0" i="1" smtClean="0">
                            <a:solidFill>
                              <a:srgbClr val="C00000"/>
                            </a:solidFill>
                            <a:latin typeface="Cambria Math" charset="0"/>
                          </a:rPr>
                          <m:t>𝜇</m:t>
                        </m:r>
                      </m:sub>
                      <m:sup>
                        <m:r>
                          <a:rPr lang="en-US" sz="2200" b="0" i="1" smtClean="0">
                            <a:solidFill>
                              <a:srgbClr val="C00000"/>
                            </a:solidFill>
                            <a:latin typeface="Cambria Math" charset="0"/>
                          </a:rPr>
                          <m:t>′</m:t>
                        </m:r>
                      </m:sup>
                    </m:sSubSup>
                    <m:r>
                      <a:rPr lang="en-US" sz="2200" b="0" i="1" smtClean="0">
                        <a:solidFill>
                          <a:srgbClr val="C00000"/>
                        </a:solidFill>
                        <a:latin typeface="Cambria Math" charset="0"/>
                      </a:rPr>
                      <m:t>=</m:t>
                    </m:r>
                    <m:r>
                      <a:rPr lang="en-US" sz="2200" b="0" i="1" smtClean="0">
                        <a:solidFill>
                          <a:srgbClr val="C00000"/>
                        </a:solidFill>
                        <a:latin typeface="Cambria Math" charset="0"/>
                      </a:rPr>
                      <m:t>𝐺</m:t>
                    </m:r>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𝐵</m:t>
                        </m:r>
                      </m:e>
                      <m:sub>
                        <m:r>
                          <a:rPr lang="en-US" sz="2200" b="0" i="1" smtClean="0">
                            <a:solidFill>
                              <a:srgbClr val="C00000"/>
                            </a:solidFill>
                            <a:latin typeface="Cambria Math" charset="0"/>
                          </a:rPr>
                          <m:t>𝜇</m:t>
                        </m:r>
                      </m:sub>
                    </m:sSub>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𝐺</m:t>
                        </m:r>
                      </m:e>
                      <m:sup>
                        <m:r>
                          <a:rPr lang="en-US" sz="2200" b="0" i="1" smtClean="0">
                            <a:solidFill>
                              <a:srgbClr val="C00000"/>
                            </a:solidFill>
                            <a:latin typeface="Cambria Math" charset="0"/>
                          </a:rPr>
                          <m:t>−1</m:t>
                        </m:r>
                      </m:sup>
                    </m:sSup>
                    <m:r>
                      <a:rPr lang="en-US" sz="2200" b="0" i="1" smtClean="0">
                        <a:solidFill>
                          <a:srgbClr val="C00000"/>
                        </a:solidFill>
                        <a:latin typeface="Cambria Math" charset="0"/>
                      </a:rPr>
                      <m:t>+</m:t>
                    </m:r>
                    <m:f>
                      <m:fPr>
                        <m:ctrlPr>
                          <a:rPr lang="bg-BG" sz="2200" b="0" i="1" smtClean="0">
                            <a:solidFill>
                              <a:srgbClr val="C00000"/>
                            </a:solidFill>
                            <a:latin typeface="Cambria Math" panose="02040503050406030204" pitchFamily="18" charset="0"/>
                          </a:rPr>
                        </m:ctrlPr>
                      </m:fPr>
                      <m:num>
                        <m:r>
                          <a:rPr lang="en-US" sz="2200" b="0" i="1" smtClean="0">
                            <a:solidFill>
                              <a:srgbClr val="C00000"/>
                            </a:solidFill>
                            <a:latin typeface="Cambria Math" charset="0"/>
                          </a:rPr>
                          <m:t>𝑖</m:t>
                        </m:r>
                      </m:num>
                      <m:den>
                        <m:r>
                          <a:rPr lang="en-US" sz="2200" b="0" i="1" smtClean="0">
                            <a:solidFill>
                              <a:srgbClr val="C00000"/>
                            </a:solidFill>
                            <a:latin typeface="Cambria Math" charset="0"/>
                          </a:rPr>
                          <m:t>𝑔</m:t>
                        </m:r>
                      </m:den>
                    </m:f>
                    <m:r>
                      <a:rPr lang="en-US" sz="2200" b="0" i="1" smtClean="0">
                        <a:solidFill>
                          <a:srgbClr val="C00000"/>
                        </a:solidFill>
                        <a:latin typeface="Cambria Math" charset="0"/>
                      </a:rPr>
                      <m:t> </m:t>
                    </m:r>
                    <m:d>
                      <m:dPr>
                        <m:ctrlPr>
                          <a:rPr lang="is-IS" sz="2200" b="0" i="1" smtClean="0">
                            <a:solidFill>
                              <a:srgbClr val="C00000"/>
                            </a:solidFill>
                            <a:latin typeface="Cambria Math" panose="02040503050406030204" pitchFamily="18" charset="0"/>
                          </a:rPr>
                        </m:ctrlPr>
                      </m:dPr>
                      <m:e>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m:t>
                            </m:r>
                          </m:e>
                          <m:sub>
                            <m:r>
                              <a:rPr lang="en-US" sz="2200" b="0" i="1" smtClean="0">
                                <a:solidFill>
                                  <a:srgbClr val="C00000"/>
                                </a:solidFill>
                                <a:latin typeface="Cambria Math" charset="0"/>
                              </a:rPr>
                              <m:t>𝜇</m:t>
                            </m:r>
                          </m:sub>
                        </m:sSub>
                        <m:r>
                          <a:rPr lang="en-US" sz="2200" b="0" i="1" smtClean="0">
                            <a:solidFill>
                              <a:srgbClr val="C00000"/>
                            </a:solidFill>
                            <a:latin typeface="Cambria Math" charset="0"/>
                          </a:rPr>
                          <m:t>𝐺</m:t>
                        </m:r>
                      </m:e>
                    </m:d>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𝐺</m:t>
                        </m:r>
                      </m:e>
                      <m:sup>
                        <m:r>
                          <a:rPr lang="en-US" sz="2200" b="0" i="1" smtClean="0">
                            <a:solidFill>
                              <a:srgbClr val="C00000"/>
                            </a:solidFill>
                            <a:latin typeface="Cambria Math" charset="0"/>
                          </a:rPr>
                          <m:t>−1</m:t>
                        </m:r>
                      </m:sup>
                    </m:sSup>
                  </m:oMath>
                </a14:m>
                <a:endParaRPr lang="en-US" sz="2200" dirty="0">
                  <a:solidFill>
                    <a:srgbClr val="C00000"/>
                  </a:solidFill>
                </a:endParaRPr>
              </a:p>
              <a:p>
                <a:r>
                  <a:rPr lang="en-US" sz="2200" dirty="0">
                    <a:solidFill>
                      <a:srgbClr val="C00000"/>
                    </a:solidFill>
                  </a:rPr>
                  <a:t>          </a:t>
                </a:r>
                <a14:m>
                  <m:oMath xmlns:m="http://schemas.openxmlformats.org/officeDocument/2006/math">
                    <m:r>
                      <a:rPr lang="en-US" sz="2200" b="0" i="1" smtClean="0">
                        <a:solidFill>
                          <a:srgbClr val="C00000"/>
                        </a:solidFill>
                        <a:latin typeface="Cambria Math" charset="0"/>
                      </a:rPr>
                      <m:t>⇒</m:t>
                    </m:r>
                    <m:sSub>
                      <m:sSubPr>
                        <m:ctrlPr>
                          <a:rPr lang="en-US" sz="2200" i="1">
                            <a:solidFill>
                              <a:srgbClr val="C00000"/>
                            </a:solidFill>
                            <a:latin typeface="Cambria Math" panose="02040503050406030204" pitchFamily="18" charset="0"/>
                          </a:rPr>
                        </m:ctrlPr>
                      </m:sSubPr>
                      <m:e>
                        <m:r>
                          <a:rPr lang="en-US" sz="2200" b="0" i="1" smtClean="0">
                            <a:solidFill>
                              <a:srgbClr val="C00000"/>
                            </a:solidFill>
                            <a:latin typeface="Cambria Math" charset="0"/>
                          </a:rPr>
                          <m:t>      </m:t>
                        </m:r>
                        <m:r>
                          <a:rPr lang="en-US" sz="2200" i="1">
                            <a:solidFill>
                              <a:srgbClr val="C00000"/>
                            </a:solidFill>
                            <a:latin typeface="Cambria Math" charset="0"/>
                          </a:rPr>
                          <m:t>𝐷</m:t>
                        </m:r>
                      </m:e>
                      <m:sub>
                        <m:r>
                          <a:rPr lang="en-US" sz="2200" i="1">
                            <a:solidFill>
                              <a:srgbClr val="C00000"/>
                            </a:solidFill>
                            <a:latin typeface="Cambria Math" charset="0"/>
                          </a:rPr>
                          <m:t>𝜇</m:t>
                        </m:r>
                      </m:sub>
                    </m:sSub>
                    <m:r>
                      <a:rPr lang="en-US" sz="2200" i="1">
                        <a:solidFill>
                          <a:srgbClr val="C00000"/>
                        </a:solidFill>
                        <a:latin typeface="Cambria Math" charset="0"/>
                      </a:rPr>
                      <m:t>=</m:t>
                    </m:r>
                    <m:r>
                      <a:rPr lang="en-US" sz="2200" i="1">
                        <a:solidFill>
                          <a:srgbClr val="C00000"/>
                        </a:solidFill>
                        <a:latin typeface="Cambria Math" charset="0"/>
                      </a:rPr>
                      <m:t>𝐼</m:t>
                    </m:r>
                    <m:sSub>
                      <m:sSubPr>
                        <m:ctrlPr>
                          <a:rPr lang="en-US" sz="2200" i="1">
                            <a:solidFill>
                              <a:srgbClr val="C00000"/>
                            </a:solidFill>
                            <a:latin typeface="Cambria Math" panose="02040503050406030204" pitchFamily="18" charset="0"/>
                          </a:rPr>
                        </m:ctrlPr>
                      </m:sSubPr>
                      <m:e>
                        <m:r>
                          <a:rPr lang="en-US" sz="2200" i="1">
                            <a:solidFill>
                              <a:srgbClr val="C00000"/>
                            </a:solidFill>
                            <a:latin typeface="Cambria Math" charset="0"/>
                          </a:rPr>
                          <m:t>𝜕</m:t>
                        </m:r>
                      </m:e>
                      <m:sub>
                        <m:r>
                          <a:rPr lang="en-US" sz="2200" i="1">
                            <a:solidFill>
                              <a:srgbClr val="C00000"/>
                            </a:solidFill>
                            <a:latin typeface="Cambria Math" charset="0"/>
                          </a:rPr>
                          <m:t>𝜇</m:t>
                        </m:r>
                      </m:sub>
                    </m:sSub>
                    <m:r>
                      <a:rPr lang="en-US" sz="2200" i="1">
                        <a:solidFill>
                          <a:srgbClr val="C00000"/>
                        </a:solidFill>
                        <a:latin typeface="Cambria Math" charset="0"/>
                      </a:rPr>
                      <m:t>+</m:t>
                    </m:r>
                    <m:r>
                      <a:rPr lang="en-US" sz="2200" i="1">
                        <a:solidFill>
                          <a:srgbClr val="C00000"/>
                        </a:solidFill>
                        <a:latin typeface="Cambria Math" charset="0"/>
                      </a:rPr>
                      <m:t>𝑖𝑔</m:t>
                    </m:r>
                    <m:sSub>
                      <m:sSubPr>
                        <m:ctrlPr>
                          <a:rPr lang="en-US" sz="2200" i="1">
                            <a:solidFill>
                              <a:srgbClr val="C00000"/>
                            </a:solidFill>
                            <a:latin typeface="Cambria Math" panose="02040503050406030204" pitchFamily="18" charset="0"/>
                          </a:rPr>
                        </m:ctrlPr>
                      </m:sSubPr>
                      <m:e>
                        <m:r>
                          <a:rPr lang="en-US" sz="2200" i="1">
                            <a:solidFill>
                              <a:srgbClr val="C00000"/>
                            </a:solidFill>
                            <a:latin typeface="Cambria Math" charset="0"/>
                          </a:rPr>
                          <m:t>𝐵</m:t>
                        </m:r>
                      </m:e>
                      <m:sub>
                        <m:r>
                          <a:rPr lang="en-US" sz="2200" i="1">
                            <a:solidFill>
                              <a:srgbClr val="C00000"/>
                            </a:solidFill>
                            <a:latin typeface="Cambria Math" charset="0"/>
                          </a:rPr>
                          <m:t>𝜇</m:t>
                        </m:r>
                      </m:sub>
                    </m:sSub>
                  </m:oMath>
                </a14:m>
                <a:endParaRPr lang="en-US" sz="2200" dirty="0">
                  <a:solidFill>
                    <a:srgbClr val="C0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7364462" y="4085396"/>
                <a:ext cx="4633576" cy="896977"/>
              </a:xfrm>
              <a:prstGeom prst="rect">
                <a:avLst/>
              </a:prstGeom>
              <a:blipFill rotWithShape="0">
                <a:blip r:embed="rId6"/>
                <a:stretch>
                  <a:fillRect b="-639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5670105" y="5206803"/>
                <a:ext cx="3379836" cy="7060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rgbClr val="C00000"/>
                          </a:solidFill>
                          <a:latin typeface="Cambria Math" charset="0"/>
                        </a:rPr>
                        <m:t>𝜙</m:t>
                      </m:r>
                      <m:r>
                        <a:rPr lang="en-US" sz="2200" b="0" i="1" smtClean="0">
                          <a:solidFill>
                            <a:srgbClr val="C00000"/>
                          </a:solidFill>
                          <a:latin typeface="Cambria Math" charset="0"/>
                        </a:rPr>
                        <m:t>=</m:t>
                      </m:r>
                      <m:d>
                        <m:dPr>
                          <m:ctrlPr>
                            <a:rPr lang="is-IS" sz="2200" b="0" i="1" smtClean="0">
                              <a:solidFill>
                                <a:srgbClr val="C00000"/>
                              </a:solidFill>
                              <a:latin typeface="Cambria Math" panose="02040503050406030204" pitchFamily="18" charset="0"/>
                            </a:rPr>
                          </m:ctrlPr>
                        </m:dPr>
                        <m:e>
                          <m:m>
                            <m:mPr>
                              <m:mcs>
                                <m:mc>
                                  <m:mcPr>
                                    <m:count m:val="1"/>
                                    <m:mcJc m:val="center"/>
                                  </m:mcPr>
                                </m:mc>
                              </m:mcs>
                              <m:ctrlPr>
                                <a:rPr lang="cs-CZ" sz="2200" b="0" i="1" smtClean="0">
                                  <a:solidFill>
                                    <a:srgbClr val="C00000"/>
                                  </a:solidFill>
                                  <a:latin typeface="Cambria Math" panose="02040503050406030204" pitchFamily="18" charset="0"/>
                                </a:rPr>
                              </m:ctrlPr>
                            </m:mPr>
                            <m:mr>
                              <m:e>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𝜙</m:t>
                                    </m:r>
                                  </m:e>
                                  <m:sup>
                                    <m:r>
                                      <a:rPr lang="en-US" sz="2200" b="0" i="1" smtClean="0">
                                        <a:solidFill>
                                          <a:srgbClr val="C00000"/>
                                        </a:solidFill>
                                        <a:latin typeface="Cambria Math" charset="0"/>
                                      </a:rPr>
                                      <m:t>+</m:t>
                                    </m:r>
                                  </m:sup>
                                </m:sSup>
                              </m:e>
                            </m:mr>
                            <m:mr>
                              <m:e>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𝜙</m:t>
                                    </m:r>
                                  </m:e>
                                  <m:sup>
                                    <m:r>
                                      <a:rPr lang="en-US" sz="2200" b="0" i="1" smtClean="0">
                                        <a:solidFill>
                                          <a:srgbClr val="C00000"/>
                                        </a:solidFill>
                                        <a:latin typeface="Cambria Math" charset="0"/>
                                      </a:rPr>
                                      <m:t>0</m:t>
                                    </m:r>
                                  </m:sup>
                                </m:sSup>
                              </m:e>
                            </m:mr>
                          </m:m>
                        </m:e>
                      </m:d>
                      <m:r>
                        <a:rPr lang="en-US" sz="2200" b="0" i="1" smtClean="0">
                          <a:solidFill>
                            <a:srgbClr val="C00000"/>
                          </a:solidFill>
                          <a:latin typeface="Cambria Math" charset="0"/>
                        </a:rPr>
                        <m:t>=</m:t>
                      </m:r>
                      <m:f>
                        <m:fPr>
                          <m:ctrlPr>
                            <a:rPr lang="bg-BG" sz="2200" b="0" i="1" smtClean="0">
                              <a:solidFill>
                                <a:srgbClr val="C00000"/>
                              </a:solidFill>
                              <a:latin typeface="Cambria Math" panose="02040503050406030204" pitchFamily="18" charset="0"/>
                            </a:rPr>
                          </m:ctrlPr>
                        </m:fPr>
                        <m:num>
                          <m:r>
                            <a:rPr lang="en-US" sz="2200" b="0" i="1" smtClean="0">
                              <a:solidFill>
                                <a:srgbClr val="C00000"/>
                              </a:solidFill>
                              <a:latin typeface="Cambria Math" charset="0"/>
                            </a:rPr>
                            <m:t>1</m:t>
                          </m:r>
                        </m:num>
                        <m:den>
                          <m:rad>
                            <m:radPr>
                              <m:degHide m:val="on"/>
                              <m:ctrlPr>
                                <a:rPr lang="en-US" sz="2200" b="0" i="1" smtClean="0">
                                  <a:solidFill>
                                    <a:srgbClr val="C00000"/>
                                  </a:solidFill>
                                  <a:latin typeface="Cambria Math" panose="02040503050406030204" pitchFamily="18" charset="0"/>
                                </a:rPr>
                              </m:ctrlPr>
                            </m:radPr>
                            <m:deg/>
                            <m:e>
                              <m:r>
                                <a:rPr lang="en-US" sz="2200" b="0" i="1" smtClean="0">
                                  <a:solidFill>
                                    <a:srgbClr val="C00000"/>
                                  </a:solidFill>
                                  <a:latin typeface="Cambria Math" charset="0"/>
                                </a:rPr>
                                <m:t>2</m:t>
                              </m:r>
                            </m:e>
                          </m:rad>
                        </m:den>
                      </m:f>
                      <m:d>
                        <m:dPr>
                          <m:ctrlPr>
                            <a:rPr lang="is-IS" sz="2200" b="0" i="1" smtClean="0">
                              <a:solidFill>
                                <a:srgbClr val="C00000"/>
                              </a:solidFill>
                              <a:latin typeface="Cambria Math" panose="02040503050406030204" pitchFamily="18" charset="0"/>
                            </a:rPr>
                          </m:ctrlPr>
                        </m:dPr>
                        <m:e>
                          <m:m>
                            <m:mPr>
                              <m:mcs>
                                <m:mc>
                                  <m:mcPr>
                                    <m:count m:val="1"/>
                                    <m:mcJc m:val="center"/>
                                  </m:mcPr>
                                </m:mc>
                              </m:mcs>
                              <m:ctrlPr>
                                <a:rPr lang="cs-CZ" sz="2200" b="0" i="1" smtClean="0">
                                  <a:solidFill>
                                    <a:srgbClr val="C00000"/>
                                  </a:solidFill>
                                  <a:latin typeface="Cambria Math" panose="02040503050406030204" pitchFamily="18" charset="0"/>
                                </a:rPr>
                              </m:ctrlPr>
                            </m:mPr>
                            <m:mr>
                              <m:e>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𝜙</m:t>
                                    </m:r>
                                  </m:e>
                                  <m:sub>
                                    <m:r>
                                      <a:rPr lang="en-US" sz="2200" b="0" i="1" smtClean="0">
                                        <a:solidFill>
                                          <a:srgbClr val="C00000"/>
                                        </a:solidFill>
                                        <a:latin typeface="Cambria Math" charset="0"/>
                                      </a:rPr>
                                      <m:t>1</m:t>
                                    </m:r>
                                  </m:sub>
                                </m:sSub>
                                <m:r>
                                  <a:rPr lang="en-US" sz="2200" b="0" i="1" smtClean="0">
                                    <a:solidFill>
                                      <a:srgbClr val="C00000"/>
                                    </a:solidFill>
                                    <a:latin typeface="Cambria Math" charset="0"/>
                                  </a:rPr>
                                  <m:t>+</m:t>
                                </m:r>
                                <m:r>
                                  <a:rPr lang="en-US" sz="2200" b="0" i="1" smtClean="0">
                                    <a:solidFill>
                                      <a:srgbClr val="C00000"/>
                                    </a:solidFill>
                                    <a:latin typeface="Cambria Math" charset="0"/>
                                  </a:rPr>
                                  <m:t>𝑖</m:t>
                                </m:r>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𝜙</m:t>
                                    </m:r>
                                  </m:e>
                                  <m:sub>
                                    <m:r>
                                      <a:rPr lang="en-US" sz="2200" b="0" i="1" smtClean="0">
                                        <a:solidFill>
                                          <a:srgbClr val="C00000"/>
                                        </a:solidFill>
                                        <a:latin typeface="Cambria Math" charset="0"/>
                                      </a:rPr>
                                      <m:t>2</m:t>
                                    </m:r>
                                  </m:sub>
                                </m:sSub>
                              </m:e>
                            </m:mr>
                            <m:mr>
                              <m:e>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𝜙</m:t>
                                    </m:r>
                                  </m:e>
                                  <m:sub>
                                    <m:r>
                                      <a:rPr lang="en-US" sz="2200" b="0" i="1" smtClean="0">
                                        <a:solidFill>
                                          <a:srgbClr val="C00000"/>
                                        </a:solidFill>
                                        <a:latin typeface="Cambria Math" charset="0"/>
                                      </a:rPr>
                                      <m:t>3</m:t>
                                    </m:r>
                                  </m:sub>
                                </m:sSub>
                                <m:r>
                                  <a:rPr lang="en-US" sz="2200" b="0" i="1" smtClean="0">
                                    <a:solidFill>
                                      <a:srgbClr val="C00000"/>
                                    </a:solidFill>
                                    <a:latin typeface="Cambria Math" charset="0"/>
                                  </a:rPr>
                                  <m:t>+</m:t>
                                </m:r>
                                <m:r>
                                  <a:rPr lang="en-US" sz="2200" b="0" i="1" smtClean="0">
                                    <a:solidFill>
                                      <a:srgbClr val="C00000"/>
                                    </a:solidFill>
                                    <a:latin typeface="Cambria Math" charset="0"/>
                                  </a:rPr>
                                  <m:t>𝑖</m:t>
                                </m:r>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𝜙</m:t>
                                    </m:r>
                                  </m:e>
                                  <m:sub>
                                    <m:r>
                                      <a:rPr lang="en-US" sz="2200" b="0" i="1" smtClean="0">
                                        <a:solidFill>
                                          <a:srgbClr val="C00000"/>
                                        </a:solidFill>
                                        <a:latin typeface="Cambria Math" charset="0"/>
                                      </a:rPr>
                                      <m:t>4</m:t>
                                    </m:r>
                                  </m:sub>
                                </m:sSub>
                              </m:e>
                            </m:mr>
                          </m:m>
                        </m:e>
                      </m:d>
                    </m:oMath>
                  </m:oMathPara>
                </a14:m>
                <a:endParaRPr lang="en-US" sz="2200" dirty="0"/>
              </a:p>
            </p:txBody>
          </p:sp>
        </mc:Choice>
        <mc:Fallback xmlns="">
          <p:sp>
            <p:nvSpPr>
              <p:cNvPr id="9" name="TextBox 8"/>
              <p:cNvSpPr txBox="1">
                <a:spLocks noRot="1" noChangeAspect="1" noMove="1" noResize="1" noEditPoints="1" noAdjustHandles="1" noChangeArrowheads="1" noChangeShapeType="1" noTextEdit="1"/>
              </p:cNvSpPr>
              <p:nvPr/>
            </p:nvSpPr>
            <p:spPr>
              <a:xfrm>
                <a:off x="5670105" y="5206803"/>
                <a:ext cx="3379836" cy="706091"/>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9599834" y="5206803"/>
                <a:ext cx="1580113" cy="69942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𝜙</m:t>
                          </m:r>
                        </m:e>
                        <m:sub>
                          <m:r>
                            <a:rPr lang="en-US" sz="2200" b="0" i="1" smtClean="0">
                              <a:solidFill>
                                <a:srgbClr val="C00000"/>
                              </a:solidFill>
                              <a:latin typeface="Cambria Math" charset="0"/>
                            </a:rPr>
                            <m:t>0</m:t>
                          </m:r>
                        </m:sub>
                      </m:sSub>
                      <m:r>
                        <a:rPr lang="en-US" sz="2200" b="0" i="1" smtClean="0">
                          <a:solidFill>
                            <a:srgbClr val="C00000"/>
                          </a:solidFill>
                          <a:latin typeface="Cambria Math" charset="0"/>
                        </a:rPr>
                        <m:t>=</m:t>
                      </m:r>
                      <m:f>
                        <m:fPr>
                          <m:ctrlPr>
                            <a:rPr lang="bg-BG" sz="2200" b="0" i="1" smtClean="0">
                              <a:solidFill>
                                <a:srgbClr val="C00000"/>
                              </a:solidFill>
                              <a:latin typeface="Cambria Math" panose="02040503050406030204" pitchFamily="18" charset="0"/>
                            </a:rPr>
                          </m:ctrlPr>
                        </m:fPr>
                        <m:num>
                          <m:r>
                            <a:rPr lang="en-US" sz="2200" b="0" i="1" smtClean="0">
                              <a:solidFill>
                                <a:srgbClr val="C00000"/>
                              </a:solidFill>
                              <a:latin typeface="Cambria Math" charset="0"/>
                            </a:rPr>
                            <m:t>1</m:t>
                          </m:r>
                        </m:num>
                        <m:den>
                          <m:rad>
                            <m:radPr>
                              <m:degHide m:val="on"/>
                              <m:ctrlPr>
                                <a:rPr lang="en-US" sz="2200" b="0" i="1" smtClean="0">
                                  <a:solidFill>
                                    <a:srgbClr val="C00000"/>
                                  </a:solidFill>
                                  <a:latin typeface="Cambria Math" panose="02040503050406030204" pitchFamily="18" charset="0"/>
                                </a:rPr>
                              </m:ctrlPr>
                            </m:radPr>
                            <m:deg/>
                            <m:e>
                              <m:r>
                                <a:rPr lang="en-US" sz="2200" b="0" i="1" smtClean="0">
                                  <a:solidFill>
                                    <a:srgbClr val="C00000"/>
                                  </a:solidFill>
                                  <a:latin typeface="Cambria Math" charset="0"/>
                                </a:rPr>
                                <m:t>2</m:t>
                              </m:r>
                            </m:e>
                          </m:rad>
                        </m:den>
                      </m:f>
                      <m:d>
                        <m:dPr>
                          <m:ctrlPr>
                            <a:rPr lang="is-IS" sz="2200" b="0" i="1" smtClean="0">
                              <a:solidFill>
                                <a:srgbClr val="C00000"/>
                              </a:solidFill>
                              <a:latin typeface="Cambria Math" panose="02040503050406030204" pitchFamily="18" charset="0"/>
                            </a:rPr>
                          </m:ctrlPr>
                        </m:dPr>
                        <m:e>
                          <m:m>
                            <m:mPr>
                              <m:mcs>
                                <m:mc>
                                  <m:mcPr>
                                    <m:count m:val="1"/>
                                    <m:mcJc m:val="center"/>
                                  </m:mcPr>
                                </m:mc>
                              </m:mcs>
                              <m:ctrlPr>
                                <a:rPr lang="cs-CZ" sz="2200" b="0" i="1" smtClean="0">
                                  <a:solidFill>
                                    <a:srgbClr val="C00000"/>
                                  </a:solidFill>
                                  <a:latin typeface="Cambria Math" panose="02040503050406030204" pitchFamily="18" charset="0"/>
                                </a:rPr>
                              </m:ctrlPr>
                            </m:mPr>
                            <m:mr>
                              <m:e>
                                <m:r>
                                  <m:rPr>
                                    <m:brk m:alnAt="7"/>
                                  </m:rPr>
                                  <a:rPr lang="en-US" sz="2200" b="0" i="1" smtClean="0">
                                    <a:solidFill>
                                      <a:srgbClr val="C00000"/>
                                    </a:solidFill>
                                    <a:latin typeface="Cambria Math" charset="0"/>
                                  </a:rPr>
                                  <m:t>0</m:t>
                                </m:r>
                              </m:e>
                            </m:mr>
                            <m:mr>
                              <m:e>
                                <m:r>
                                  <a:rPr lang="en-US" sz="2200" b="0" i="1" smtClean="0">
                                    <a:solidFill>
                                      <a:srgbClr val="C00000"/>
                                    </a:solidFill>
                                    <a:latin typeface="Cambria Math" charset="0"/>
                                  </a:rPr>
                                  <m:t>𝑣</m:t>
                                </m:r>
                              </m:e>
                            </m:mr>
                          </m:m>
                        </m:e>
                      </m:d>
                    </m:oMath>
                  </m:oMathPara>
                </a14:m>
                <a:endParaRPr lang="en-US" sz="2200" dirty="0"/>
              </a:p>
            </p:txBody>
          </p:sp>
        </mc:Choice>
        <mc:Fallback xmlns="">
          <p:sp>
            <p:nvSpPr>
              <p:cNvPr id="10" name="TextBox 9"/>
              <p:cNvSpPr txBox="1">
                <a:spLocks noRot="1" noChangeAspect="1" noMove="1" noResize="1" noEditPoints="1" noAdjustHandles="1" noChangeArrowheads="1" noChangeShapeType="1" noTextEdit="1"/>
              </p:cNvSpPr>
              <p:nvPr/>
            </p:nvSpPr>
            <p:spPr>
              <a:xfrm>
                <a:off x="9599834" y="5206803"/>
                <a:ext cx="1580113" cy="699422"/>
              </a:xfrm>
              <a:prstGeom prst="rect">
                <a:avLst/>
              </a:prstGeom>
              <a:blipFill rotWithShape="0">
                <a:blip r:embed="rId8"/>
                <a:stretch>
                  <a:fillRect/>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A314C3C8-0D13-6D45-BAF7-7D3F1887D2D5}"/>
              </a:ext>
            </a:extLst>
          </p:cNvPr>
          <p:cNvSpPr/>
          <p:nvPr/>
        </p:nvSpPr>
        <p:spPr>
          <a:xfrm>
            <a:off x="10373939" y="151511"/>
            <a:ext cx="1520929" cy="369332"/>
          </a:xfrm>
          <a:prstGeom prst="rect">
            <a:avLst/>
          </a:prstGeom>
          <a:solidFill>
            <a:schemeClr val="bg1"/>
          </a:solidFill>
          <a:ln w="12700">
            <a:solidFill>
              <a:schemeClr val="tx1"/>
            </a:solidFill>
          </a:ln>
        </p:spPr>
        <p:txBody>
          <a:bodyPr wrap="none">
            <a:spAutoFit/>
          </a:bodyPr>
          <a:lstStyle/>
          <a:p>
            <a:r>
              <a:rPr lang="en-US" dirty="0"/>
              <a:t>Griffiths §10.9</a:t>
            </a:r>
          </a:p>
        </p:txBody>
      </p:sp>
    </p:spTree>
    <p:extLst>
      <p:ext uri="{BB962C8B-B14F-4D97-AF65-F5344CB8AC3E}">
        <p14:creationId xmlns:p14="http://schemas.microsoft.com/office/powerpoint/2010/main" val="147834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4" end="1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Higgs Mechanism : Resulting phenomenology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60826" y="832737"/>
                <a:ext cx="11548209" cy="5888906"/>
              </a:xfrm>
            </p:spPr>
            <p:txBody>
              <a:bodyPr>
                <a:normAutofit fontScale="92500" lnSpcReduction="20000"/>
              </a:bodyPr>
              <a:lstStyle/>
              <a:p>
                <a:r>
                  <a:rPr lang="en-US" dirty="0"/>
                  <a:t>The Higgs mechanism breaks the symmetry of the (electro-)weak interaction</a:t>
                </a:r>
              </a:p>
              <a:p>
                <a:pPr lvl="1"/>
                <a:r>
                  <a:rPr lang="en-US" dirty="0"/>
                  <a:t>The Higgs choses a preferred direction in weak isospin space</a:t>
                </a:r>
              </a:p>
              <a:p>
                <a:pPr lvl="1"/>
                <a:r>
                  <a:rPr lang="en-US" dirty="0"/>
                  <a:t>One massive Higgs scalar field remains – due to field excitations around </a:t>
                </a:r>
                <a14:m>
                  <m:oMath xmlns:m="http://schemas.openxmlformats.org/officeDocument/2006/math">
                    <m:r>
                      <a:rPr lang="en-US" b="0" i="1" smtClean="0">
                        <a:solidFill>
                          <a:srgbClr val="C00000"/>
                        </a:solidFill>
                        <a:latin typeface="Cambria Math" charset="0"/>
                      </a:rPr>
                      <m:t>𝑣</m:t>
                    </m:r>
                  </m:oMath>
                </a14:m>
                <a:r>
                  <a:rPr lang="en-US" dirty="0"/>
                  <a:t>; the earlier </a:t>
                </a:r>
                <a14:m>
                  <m:oMath xmlns:m="http://schemas.openxmlformats.org/officeDocument/2006/math">
                    <m:r>
                      <a:rPr lang="en-US" b="0" i="1" smtClean="0">
                        <a:solidFill>
                          <a:srgbClr val="C00000"/>
                        </a:solidFill>
                        <a:latin typeface="Cambria Math" charset="0"/>
                      </a:rPr>
                      <m:t>𝜂</m:t>
                    </m:r>
                  </m:oMath>
                </a14:m>
                <a:r>
                  <a:rPr lang="en-US" b="0" dirty="0"/>
                  <a:t> term</a:t>
                </a:r>
              </a:p>
              <a:p>
                <a:pPr lvl="1"/>
                <a:r>
                  <a:rPr lang="en-US" dirty="0"/>
                  <a:t>Three massless Goldstone bosons appear, but they are re-written as </a:t>
                </a:r>
                <a:r>
                  <a:rPr lang="en-US" dirty="0" err="1"/>
                  <a:t>massterms</a:t>
                </a:r>
                <a:r>
                  <a:rPr lang="en-US" dirty="0"/>
                  <a:t> for the gauge fields of the broken symmetry.</a:t>
                </a:r>
              </a:p>
              <a:p>
                <a:pPr lvl="2"/>
                <a:r>
                  <a:rPr lang="en-US" sz="2200" dirty="0">
                    <a:solidFill>
                      <a:schemeClr val="tx1"/>
                    </a:solidFill>
                  </a:rPr>
                  <a:t>The </a:t>
                </a:r>
                <a14:m>
                  <m:oMath xmlns:m="http://schemas.openxmlformats.org/officeDocument/2006/math">
                    <m:sSup>
                      <m:sSupPr>
                        <m:ctrlPr>
                          <a:rPr lang="en-US" sz="2200" b="0" i="1" smtClean="0">
                            <a:solidFill>
                              <a:schemeClr val="tx1"/>
                            </a:solidFill>
                            <a:latin typeface="Cambria Math" panose="02040503050406030204" pitchFamily="18" charset="0"/>
                          </a:rPr>
                        </m:ctrlPr>
                      </m:sSupPr>
                      <m:e>
                        <m:r>
                          <a:rPr lang="en-US" sz="2200" b="0" i="1" smtClean="0">
                            <a:solidFill>
                              <a:schemeClr val="tx1"/>
                            </a:solidFill>
                            <a:latin typeface="Cambria Math" charset="0"/>
                          </a:rPr>
                          <m:t>𝑊</m:t>
                        </m:r>
                      </m:e>
                      <m:sup>
                        <m:r>
                          <a:rPr lang="en-US" sz="2200" b="0" i="1" smtClean="0">
                            <a:solidFill>
                              <a:schemeClr val="tx1"/>
                            </a:solidFill>
                            <a:latin typeface="Cambria Math" charset="0"/>
                          </a:rPr>
                          <m:t>+</m:t>
                        </m:r>
                      </m:sup>
                    </m:sSup>
                    <m:r>
                      <a:rPr lang="en-US" sz="2200" b="0" i="1" smtClean="0">
                        <a:solidFill>
                          <a:schemeClr val="tx1"/>
                        </a:solidFill>
                        <a:latin typeface="Cambria Math" charset="0"/>
                      </a:rPr>
                      <m:t>, </m:t>
                    </m:r>
                    <m:sSup>
                      <m:sSupPr>
                        <m:ctrlPr>
                          <a:rPr lang="en-US" sz="2200" b="0" i="1" smtClean="0">
                            <a:solidFill>
                              <a:schemeClr val="tx1"/>
                            </a:solidFill>
                            <a:latin typeface="Cambria Math" panose="02040503050406030204" pitchFamily="18" charset="0"/>
                          </a:rPr>
                        </m:ctrlPr>
                      </m:sSupPr>
                      <m:e>
                        <m:r>
                          <a:rPr lang="en-US" sz="2200" b="0" i="1" smtClean="0">
                            <a:solidFill>
                              <a:schemeClr val="tx1"/>
                            </a:solidFill>
                            <a:latin typeface="Cambria Math" charset="0"/>
                          </a:rPr>
                          <m:t>𝑊</m:t>
                        </m:r>
                      </m:e>
                      <m:sup>
                        <m:r>
                          <a:rPr lang="en-US" sz="2200" b="0" i="1" smtClean="0">
                            <a:solidFill>
                              <a:schemeClr val="tx1"/>
                            </a:solidFill>
                            <a:latin typeface="Cambria Math" charset="0"/>
                          </a:rPr>
                          <m:t>−</m:t>
                        </m:r>
                      </m:sup>
                    </m:sSup>
                    <m:r>
                      <a:rPr lang="en-US" sz="2200" b="0" i="1" smtClean="0">
                        <a:solidFill>
                          <a:schemeClr val="tx1"/>
                        </a:solidFill>
                        <a:latin typeface="Cambria Math" charset="0"/>
                      </a:rPr>
                      <m:t>, </m:t>
                    </m:r>
                    <m:sSup>
                      <m:sSupPr>
                        <m:ctrlPr>
                          <a:rPr lang="en-US" sz="2200" b="0" i="1" smtClean="0">
                            <a:solidFill>
                              <a:schemeClr val="tx1"/>
                            </a:solidFill>
                            <a:latin typeface="Cambria Math" panose="02040503050406030204" pitchFamily="18" charset="0"/>
                          </a:rPr>
                        </m:ctrlPr>
                      </m:sSupPr>
                      <m:e>
                        <m:r>
                          <a:rPr lang="en-US" sz="2200" b="0" i="1" smtClean="0">
                            <a:solidFill>
                              <a:schemeClr val="tx1"/>
                            </a:solidFill>
                            <a:latin typeface="Cambria Math" charset="0"/>
                          </a:rPr>
                          <m:t>𝑍</m:t>
                        </m:r>
                      </m:e>
                      <m:sup>
                        <m:r>
                          <a:rPr lang="en-US" sz="2200" b="0" i="1" smtClean="0">
                            <a:solidFill>
                              <a:schemeClr val="tx1"/>
                            </a:solidFill>
                            <a:latin typeface="Cambria Math" charset="0"/>
                          </a:rPr>
                          <m:t>0</m:t>
                        </m:r>
                      </m:sup>
                    </m:sSup>
                    <m:r>
                      <a:rPr lang="en-US" sz="2200" b="0" i="1" smtClean="0">
                        <a:solidFill>
                          <a:schemeClr val="tx1"/>
                        </a:solidFill>
                        <a:latin typeface="Cambria Math" charset="0"/>
                      </a:rPr>
                      <m:t> </m:t>
                    </m:r>
                  </m:oMath>
                </a14:m>
                <a:r>
                  <a:rPr lang="en-US" sz="2200" dirty="0">
                    <a:solidFill>
                      <a:schemeClr val="tx1"/>
                    </a:solidFill>
                  </a:rPr>
                  <a:t> bosons acquire mass.</a:t>
                </a:r>
              </a:p>
              <a:p>
                <a:pPr lvl="1"/>
                <a:r>
                  <a:rPr lang="en-US" dirty="0"/>
                  <a:t>The photon remains massless</a:t>
                </a:r>
              </a:p>
              <a:p>
                <a:pPr lvl="2"/>
                <a:endParaRPr lang="en-US" dirty="0">
                  <a:solidFill>
                    <a:schemeClr val="tx1"/>
                  </a:solidFill>
                </a:endParaRPr>
              </a:p>
              <a:p>
                <a:r>
                  <a:rPr lang="en-US" dirty="0"/>
                  <a:t>Higgs and fermions:</a:t>
                </a:r>
              </a:p>
              <a:p>
                <a:pPr lvl="1"/>
                <a:r>
                  <a:rPr lang="en-US" dirty="0"/>
                  <a:t>The SM allows to couple the Higgs field to fermion isospin doublets:</a:t>
                </a:r>
              </a:p>
              <a:p>
                <a:pPr lvl="2"/>
                <a:r>
                  <a:rPr lang="en-US" sz="2200" dirty="0">
                    <a:solidFill>
                      <a:schemeClr val="tx1"/>
                    </a:solidFill>
                  </a:rPr>
                  <a:t>The vacuum expectation value of the Higgs gives rise the fermion masses</a:t>
                </a:r>
              </a:p>
              <a:p>
                <a:pPr lvl="2"/>
                <a:r>
                  <a:rPr lang="en-US" sz="2200" dirty="0">
                    <a:solidFill>
                      <a:schemeClr val="tx1"/>
                    </a:solidFill>
                  </a:rPr>
                  <a:t>Mass term: </a:t>
                </a:r>
                <a14:m>
                  <m:oMath xmlns:m="http://schemas.openxmlformats.org/officeDocument/2006/math">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𝑚</m:t>
                        </m:r>
                      </m:e>
                      <m:sub>
                        <m:r>
                          <a:rPr lang="en-US" sz="2200" b="0" i="1" smtClean="0">
                            <a:solidFill>
                              <a:srgbClr val="C00000"/>
                            </a:solidFill>
                            <a:latin typeface="Cambria Math" charset="0"/>
                          </a:rPr>
                          <m:t>𝑓</m:t>
                        </m:r>
                      </m:sub>
                    </m:sSub>
                    <m:r>
                      <a:rPr lang="en-US" sz="2200" b="0" i="1" smtClean="0">
                        <a:solidFill>
                          <a:srgbClr val="C00000"/>
                        </a:solidFill>
                        <a:latin typeface="Cambria Math" charset="0"/>
                      </a:rPr>
                      <m:t>=</m:t>
                    </m:r>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𝑌</m:t>
                        </m:r>
                      </m:e>
                      <m:sub>
                        <m:r>
                          <a:rPr lang="en-US" sz="2200" b="0" i="1" smtClean="0">
                            <a:solidFill>
                              <a:srgbClr val="C00000"/>
                            </a:solidFill>
                            <a:latin typeface="Cambria Math" charset="0"/>
                          </a:rPr>
                          <m:t>𝑓</m:t>
                        </m:r>
                      </m:sub>
                    </m:sSub>
                    <m:r>
                      <a:rPr lang="en-US" sz="2200" b="0" i="1" smtClean="0">
                        <a:solidFill>
                          <a:srgbClr val="C00000"/>
                        </a:solidFill>
                        <a:latin typeface="Cambria Math" charset="0"/>
                      </a:rPr>
                      <m:t>⋅</m:t>
                    </m:r>
                    <m:f>
                      <m:fPr>
                        <m:ctrlPr>
                          <a:rPr lang="bg-BG" sz="2200" b="0" i="1" smtClean="0">
                            <a:solidFill>
                              <a:srgbClr val="C00000"/>
                            </a:solidFill>
                            <a:latin typeface="Cambria Math" panose="02040503050406030204" pitchFamily="18" charset="0"/>
                          </a:rPr>
                        </m:ctrlPr>
                      </m:fPr>
                      <m:num>
                        <m:r>
                          <a:rPr lang="en-US" sz="2200" b="0" i="1" smtClean="0">
                            <a:solidFill>
                              <a:srgbClr val="C00000"/>
                            </a:solidFill>
                            <a:latin typeface="Cambria Math" charset="0"/>
                          </a:rPr>
                          <m:t>1</m:t>
                        </m:r>
                      </m:num>
                      <m:den>
                        <m:rad>
                          <m:radPr>
                            <m:degHide m:val="on"/>
                            <m:ctrlPr>
                              <a:rPr lang="en-US" sz="2200" b="0" i="1" smtClean="0">
                                <a:solidFill>
                                  <a:srgbClr val="C00000"/>
                                </a:solidFill>
                                <a:latin typeface="Cambria Math" panose="02040503050406030204" pitchFamily="18" charset="0"/>
                              </a:rPr>
                            </m:ctrlPr>
                          </m:radPr>
                          <m:deg/>
                          <m:e>
                            <m:r>
                              <a:rPr lang="en-US" sz="2200" b="0" i="1" smtClean="0">
                                <a:solidFill>
                                  <a:srgbClr val="C00000"/>
                                </a:solidFill>
                                <a:latin typeface="Cambria Math" charset="0"/>
                              </a:rPr>
                              <m:t>2</m:t>
                            </m:r>
                          </m:e>
                        </m:rad>
                      </m:den>
                    </m:f>
                    <m:r>
                      <a:rPr lang="en-US" sz="2200" b="0" i="1" smtClean="0">
                        <a:solidFill>
                          <a:srgbClr val="C00000"/>
                        </a:solidFill>
                        <a:latin typeface="Cambria Math" charset="0"/>
                      </a:rPr>
                      <m:t>𝑣</m:t>
                    </m:r>
                  </m:oMath>
                </a14:m>
                <a:r>
                  <a:rPr lang="en-US" sz="2200" dirty="0">
                    <a:solidFill>
                      <a:srgbClr val="C00000"/>
                    </a:solidFill>
                  </a:rPr>
                  <a:t>  </a:t>
                </a:r>
                <a:r>
                  <a:rPr lang="en-US" sz="2200" dirty="0">
                    <a:solidFill>
                      <a:schemeClr val="tx1"/>
                    </a:solidFill>
                  </a:rPr>
                  <a:t>where </a:t>
                </a:r>
                <a14:m>
                  <m:oMath xmlns:m="http://schemas.openxmlformats.org/officeDocument/2006/math">
                    <m:sSub>
                      <m:sSubPr>
                        <m:ctrlPr>
                          <a:rPr lang="en-US" sz="2200" b="0" i="1" smtClean="0">
                            <a:solidFill>
                              <a:srgbClr val="C00000"/>
                            </a:solidFill>
                            <a:latin typeface="Cambria Math" panose="02040503050406030204" pitchFamily="18" charset="0"/>
                          </a:rPr>
                        </m:ctrlPr>
                      </m:sSubPr>
                      <m:e>
                        <m:r>
                          <a:rPr lang="en-US" sz="2200" b="0" i="1" smtClean="0">
                            <a:solidFill>
                              <a:srgbClr val="C00000"/>
                            </a:solidFill>
                            <a:latin typeface="Cambria Math" charset="0"/>
                          </a:rPr>
                          <m:t>𝑌</m:t>
                        </m:r>
                      </m:e>
                      <m:sub>
                        <m:r>
                          <a:rPr lang="en-US" sz="2200" b="0" i="1" smtClean="0">
                            <a:solidFill>
                              <a:srgbClr val="C00000"/>
                            </a:solidFill>
                            <a:latin typeface="Cambria Math" charset="0"/>
                          </a:rPr>
                          <m:t>𝑓</m:t>
                        </m:r>
                      </m:sub>
                    </m:sSub>
                  </m:oMath>
                </a14:m>
                <a:r>
                  <a:rPr lang="en-US" sz="2200" dirty="0">
                    <a:solidFill>
                      <a:schemeClr val="tx1"/>
                    </a:solidFill>
                  </a:rPr>
                  <a:t> is a particle constant. </a:t>
                </a:r>
              </a:p>
              <a:p>
                <a:pPr lvl="3"/>
                <a:r>
                  <a:rPr lang="en-US" sz="1900" dirty="0"/>
                  <a:t>For the top quark: </a:t>
                </a:r>
                <a14:m>
                  <m:oMath xmlns:m="http://schemas.openxmlformats.org/officeDocument/2006/math">
                    <m:sSub>
                      <m:sSubPr>
                        <m:ctrlPr>
                          <a:rPr lang="en-US" sz="1900" b="0" i="1" smtClean="0">
                            <a:solidFill>
                              <a:srgbClr val="C00000"/>
                            </a:solidFill>
                            <a:latin typeface="Cambria Math" panose="02040503050406030204" pitchFamily="18" charset="0"/>
                          </a:rPr>
                        </m:ctrlPr>
                      </m:sSubPr>
                      <m:e>
                        <m:r>
                          <a:rPr lang="en-US" sz="1900" b="0" i="1" smtClean="0">
                            <a:solidFill>
                              <a:srgbClr val="C00000"/>
                            </a:solidFill>
                            <a:latin typeface="Cambria Math" charset="0"/>
                          </a:rPr>
                          <m:t>𝑌</m:t>
                        </m:r>
                      </m:e>
                      <m:sub>
                        <m:r>
                          <a:rPr lang="en-US" sz="1900" b="0" i="1" smtClean="0">
                            <a:solidFill>
                              <a:srgbClr val="C00000"/>
                            </a:solidFill>
                            <a:latin typeface="Cambria Math" charset="0"/>
                          </a:rPr>
                          <m:t>𝑓</m:t>
                        </m:r>
                      </m:sub>
                    </m:sSub>
                    <m:r>
                      <a:rPr lang="en-US" sz="1900" b="0" i="1" smtClean="0">
                        <a:solidFill>
                          <a:srgbClr val="C00000"/>
                        </a:solidFill>
                        <a:latin typeface="Cambria Math" charset="0"/>
                      </a:rPr>
                      <m:t>=1</m:t>
                    </m:r>
                  </m:oMath>
                </a14:m>
                <a:r>
                  <a:rPr lang="en-US" sz="1900" dirty="0">
                    <a:solidFill>
                      <a:srgbClr val="C00000"/>
                    </a:solidFill>
                  </a:rPr>
                  <a:t> </a:t>
                </a:r>
                <a:r>
                  <a:rPr lang="en-US" sz="1900" dirty="0">
                    <a:solidFill>
                      <a:schemeClr val="tx1"/>
                    </a:solidFill>
                  </a:rPr>
                  <a:t>?!</a:t>
                </a:r>
              </a:p>
              <a:p>
                <a:pPr lvl="1"/>
                <a:endParaRPr lang="en-US" dirty="0"/>
              </a:p>
              <a:p>
                <a:pPr lvl="1"/>
                <a:endParaRPr lang="en-US" sz="200" dirty="0"/>
              </a:p>
              <a:p>
                <a:r>
                  <a:rPr lang="en-US" dirty="0"/>
                  <a:t>Mass eigenstates and interaction eigenstates:</a:t>
                </a:r>
              </a:p>
              <a:p>
                <a:pPr lvl="1"/>
                <a:r>
                  <a:rPr lang="en-US" dirty="0"/>
                  <a:t>The Higgs and the </a:t>
                </a:r>
                <a14:m>
                  <m:oMath xmlns:m="http://schemas.openxmlformats.org/officeDocument/2006/math">
                    <m:r>
                      <a:rPr lang="en-US" i="1" dirty="0" smtClean="0">
                        <a:latin typeface="Cambria Math" charset="0"/>
                      </a:rPr>
                      <m:t>𝑊</m:t>
                    </m:r>
                  </m:oMath>
                </a14:m>
                <a:r>
                  <a:rPr lang="en-US" dirty="0"/>
                  <a:t> boson do not agree on the ”generation” eigenstates, see lecture 2.</a:t>
                </a:r>
              </a:p>
              <a:p>
                <a:pPr lvl="1"/>
                <a:r>
                  <a:rPr lang="en-US" dirty="0"/>
                  <a:t>The Higgs couplings give rise to the </a:t>
                </a:r>
                <a14:m>
                  <m:oMath xmlns:m="http://schemas.openxmlformats.org/officeDocument/2006/math">
                    <m:r>
                      <a:rPr lang="en-US" i="1" dirty="0" smtClean="0">
                        <a:latin typeface="Cambria Math" charset="0"/>
                      </a:rPr>
                      <m:t>𝐶𝐾𝑀</m:t>
                    </m:r>
                  </m:oMath>
                </a14:m>
                <a:r>
                  <a:rPr lang="en-US" dirty="0"/>
                  <a:t> elements</a:t>
                </a:r>
              </a:p>
              <a:p>
                <a:endParaRPr lang="en-US" sz="200" dirty="0"/>
              </a:p>
              <a:p>
                <a:pPr marL="275400" lvl="1" indent="0">
                  <a:buNone/>
                </a:pPr>
                <a:endParaRPr lang="en-US" dirty="0"/>
              </a:p>
              <a:p>
                <a:pPr lvl="1">
                  <a:buFont typeface="Arial" charset="0"/>
                  <a:buChar char="•"/>
                </a:pPr>
                <a:endParaRPr lang="en-US" dirty="0">
                  <a:solidFill>
                    <a:schemeClr val="accent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60826" y="832737"/>
                <a:ext cx="11548209" cy="5888906"/>
              </a:xfrm>
              <a:blipFill>
                <a:blip r:embed="rId2"/>
                <a:stretch>
                  <a:fillRect l="-768" t="-2581"/>
                </a:stretch>
              </a:blipFill>
            </p:spPr>
            <p:txBody>
              <a:bodyPr/>
              <a:lstStyle/>
              <a:p>
                <a:r>
                  <a:rPr lang="en-NL">
                    <a:noFill/>
                  </a:rPr>
                  <a:t> </a:t>
                </a:r>
              </a:p>
            </p:txBody>
          </p:sp>
        </mc:Fallback>
      </mc:AlternateContent>
      <p:pic>
        <p:nvPicPr>
          <p:cNvPr id="11" name="Picture 10"/>
          <p:cNvPicPr>
            <a:picLocks noChangeAspect="1"/>
          </p:cNvPicPr>
          <p:nvPr/>
        </p:nvPicPr>
        <p:blipFill>
          <a:blip r:embed="rId3"/>
          <a:stretch>
            <a:fillRect/>
          </a:stretch>
        </p:blipFill>
        <p:spPr>
          <a:xfrm>
            <a:off x="8919745" y="3412639"/>
            <a:ext cx="1924719" cy="1486417"/>
          </a:xfrm>
          <a:prstGeom prst="rect">
            <a:avLst/>
          </a:prstGeom>
        </p:spPr>
      </p:pic>
      <p:pic>
        <p:nvPicPr>
          <p:cNvPr id="12" name="Picture 11"/>
          <p:cNvPicPr>
            <a:picLocks noChangeAspect="1"/>
          </p:cNvPicPr>
          <p:nvPr/>
        </p:nvPicPr>
        <p:blipFill>
          <a:blip r:embed="rId4"/>
          <a:stretch>
            <a:fillRect/>
          </a:stretch>
        </p:blipFill>
        <p:spPr>
          <a:xfrm>
            <a:off x="5775157" y="2021693"/>
            <a:ext cx="2149643" cy="1390946"/>
          </a:xfrm>
          <a:prstGeom prst="rect">
            <a:avLst/>
          </a:prstGeom>
        </p:spPr>
      </p:pic>
      <p:sp>
        <p:nvSpPr>
          <p:cNvPr id="6" name="Rectangle 5">
            <a:extLst>
              <a:ext uri="{FF2B5EF4-FFF2-40B4-BE49-F238E27FC236}">
                <a16:creationId xmlns:a16="http://schemas.microsoft.com/office/drawing/2014/main" id="{BA37378D-454C-394B-BBB9-158864BAD699}"/>
              </a:ext>
            </a:extLst>
          </p:cNvPr>
          <p:cNvSpPr/>
          <p:nvPr/>
        </p:nvSpPr>
        <p:spPr>
          <a:xfrm>
            <a:off x="10373939" y="151511"/>
            <a:ext cx="1520929" cy="369332"/>
          </a:xfrm>
          <a:prstGeom prst="rect">
            <a:avLst/>
          </a:prstGeom>
          <a:solidFill>
            <a:schemeClr val="bg1"/>
          </a:solidFill>
          <a:ln w="12700">
            <a:solidFill>
              <a:schemeClr val="tx1"/>
            </a:solidFill>
          </a:ln>
        </p:spPr>
        <p:txBody>
          <a:bodyPr wrap="none">
            <a:spAutoFit/>
          </a:bodyPr>
          <a:lstStyle/>
          <a:p>
            <a:r>
              <a:rPr lang="en-US" dirty="0"/>
              <a:t>Griffiths §10.9</a:t>
            </a:r>
          </a:p>
        </p:txBody>
      </p:sp>
    </p:spTree>
    <p:extLst>
      <p:ext uri="{BB962C8B-B14F-4D97-AF65-F5344CB8AC3E}">
        <p14:creationId xmlns:p14="http://schemas.microsoft.com/office/powerpoint/2010/main" val="11404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1" end="1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5" end="1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0707" cy="672352"/>
          </a:xfrm>
        </p:spPr>
        <p:txBody>
          <a:bodyPr/>
          <a:lstStyle/>
          <a:p>
            <a:r>
              <a:rPr lang="en-US" dirty="0"/>
              <a:t>   Lecture 2: “Forces”</a:t>
            </a:r>
          </a:p>
        </p:txBody>
      </p:sp>
      <p:grpSp>
        <p:nvGrpSpPr>
          <p:cNvPr id="8" name="Group 7"/>
          <p:cNvGrpSpPr/>
          <p:nvPr/>
        </p:nvGrpSpPr>
        <p:grpSpPr>
          <a:xfrm>
            <a:off x="238236" y="1161140"/>
            <a:ext cx="4117679" cy="2365241"/>
            <a:chOff x="4665092" y="1405164"/>
            <a:chExt cx="7435651" cy="4668216"/>
          </a:xfrm>
        </p:grpSpPr>
        <p:grpSp>
          <p:nvGrpSpPr>
            <p:cNvPr id="9" name="Group 8"/>
            <p:cNvGrpSpPr/>
            <p:nvPr/>
          </p:nvGrpSpPr>
          <p:grpSpPr>
            <a:xfrm>
              <a:off x="4665092" y="1417555"/>
              <a:ext cx="7435651" cy="4655825"/>
              <a:chOff x="3319376" y="1401254"/>
              <a:chExt cx="7435651" cy="4655825"/>
            </a:xfrm>
          </p:grpSpPr>
          <p:pic>
            <p:nvPicPr>
              <p:cNvPr id="14" name="Picture 13"/>
              <p:cNvPicPr>
                <a:picLocks noChangeAspect="1"/>
              </p:cNvPicPr>
              <p:nvPr/>
            </p:nvPicPr>
            <p:blipFill>
              <a:blip r:embed="rId2"/>
              <a:stretch>
                <a:fillRect/>
              </a:stretch>
            </p:blipFill>
            <p:spPr>
              <a:xfrm>
                <a:off x="4568385" y="1401254"/>
                <a:ext cx="4655825" cy="4655825"/>
              </a:xfrm>
              <a:prstGeom prst="rect">
                <a:avLst/>
              </a:prstGeom>
              <a:ln w="25400">
                <a:noFill/>
              </a:ln>
            </p:spPr>
          </p:pic>
          <mc:AlternateContent xmlns:mc="http://schemas.openxmlformats.org/markup-compatibility/2006" xmlns:a14="http://schemas.microsoft.com/office/drawing/2010/main">
            <mc:Choice Requires="a14">
              <p:sp>
                <p:nvSpPr>
                  <p:cNvPr id="15" name="TextBox 14"/>
                  <p:cNvSpPr txBox="1"/>
                  <p:nvPr/>
                </p:nvSpPr>
                <p:spPr>
                  <a:xfrm>
                    <a:off x="8771937" y="2567419"/>
                    <a:ext cx="1983090" cy="789687"/>
                  </a:xfrm>
                  <a:prstGeom prst="rect">
                    <a:avLst/>
                  </a:prstGeom>
                  <a:noFill/>
                </p:spPr>
                <p:txBody>
                  <a:bodyPr wrap="none" rtlCol="0">
                    <a:spAutoFit/>
                  </a:bodyPr>
                  <a:lstStyle/>
                  <a:p>
                    <a:r>
                      <a:rPr lang="en-US" sz="2000" b="0" i="1" dirty="0"/>
                      <a:t>Vertex</a:t>
                    </a:r>
                    <a:r>
                      <a:rPr lang="en-US" sz="2000" b="0" dirty="0"/>
                      <a:t>: </a:t>
                    </a:r>
                    <a14:m>
                      <m:oMath xmlns:m="http://schemas.openxmlformats.org/officeDocument/2006/math">
                        <m:r>
                          <a:rPr lang="en-US" sz="2000" b="0" i="1" smtClean="0">
                            <a:solidFill>
                              <a:srgbClr val="C00000"/>
                            </a:solidFill>
                            <a:latin typeface="Cambria Math" charset="0"/>
                          </a:rPr>
                          <m:t>𝑒</m:t>
                        </m:r>
                      </m:oMath>
                    </a14:m>
                    <a:endParaRPr lang="en-US" sz="2000" dirty="0">
                      <a:solidFill>
                        <a:srgbClr val="C000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8771937" y="2567419"/>
                    <a:ext cx="1983090" cy="789687"/>
                  </a:xfrm>
                  <a:prstGeom prst="rect">
                    <a:avLst/>
                  </a:prstGeom>
                  <a:blipFill rotWithShape="0">
                    <a:blip r:embed="rId3"/>
                    <a:stretch>
                      <a:fillRect l="-5525" t="-7576" b="-25758"/>
                    </a:stretch>
                  </a:blipFill>
                </p:spPr>
                <p:txBody>
                  <a:bodyPr/>
                  <a:lstStyle/>
                  <a:p>
                    <a:r>
                      <a:rPr lang="en-US">
                        <a:noFill/>
                      </a:rPr>
                      <a:t> </a:t>
                    </a:r>
                  </a:p>
                </p:txBody>
              </p:sp>
            </mc:Fallback>
          </mc:AlternateContent>
          <p:sp>
            <p:nvSpPr>
              <p:cNvPr id="16" name="Oval 15"/>
              <p:cNvSpPr/>
              <p:nvPr/>
            </p:nvSpPr>
            <p:spPr>
              <a:xfrm>
                <a:off x="5843826" y="3481135"/>
                <a:ext cx="123837" cy="1604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696691" y="3537283"/>
                <a:ext cx="123837" cy="1604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 name="TextBox 17"/>
                  <p:cNvSpPr txBox="1"/>
                  <p:nvPr/>
                </p:nvSpPr>
                <p:spPr>
                  <a:xfrm>
                    <a:off x="3319376" y="2697611"/>
                    <a:ext cx="1983090" cy="789687"/>
                  </a:xfrm>
                  <a:prstGeom prst="rect">
                    <a:avLst/>
                  </a:prstGeom>
                  <a:noFill/>
                </p:spPr>
                <p:txBody>
                  <a:bodyPr wrap="none" rtlCol="0">
                    <a:spAutoFit/>
                  </a:bodyPr>
                  <a:lstStyle/>
                  <a:p>
                    <a:r>
                      <a:rPr lang="en-US" sz="2000" b="0" i="1" dirty="0"/>
                      <a:t>Vertex</a:t>
                    </a:r>
                    <a:r>
                      <a:rPr lang="en-US" sz="2000" b="0" dirty="0"/>
                      <a:t>: </a:t>
                    </a:r>
                    <a14:m>
                      <m:oMath xmlns:m="http://schemas.openxmlformats.org/officeDocument/2006/math">
                        <m:r>
                          <a:rPr lang="en-US" sz="2000" b="0" i="1" smtClean="0">
                            <a:solidFill>
                              <a:srgbClr val="C00000"/>
                            </a:solidFill>
                            <a:latin typeface="Cambria Math" charset="0"/>
                          </a:rPr>
                          <m:t>𝑒</m:t>
                        </m:r>
                      </m:oMath>
                    </a14:m>
                    <a:endParaRPr lang="en-US" sz="2000" dirty="0">
                      <a:solidFill>
                        <a:srgbClr val="C00000"/>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3319376" y="2697611"/>
                    <a:ext cx="1983090" cy="789687"/>
                  </a:xfrm>
                  <a:prstGeom prst="rect">
                    <a:avLst/>
                  </a:prstGeom>
                  <a:blipFill rotWithShape="0">
                    <a:blip r:embed="rId4"/>
                    <a:stretch>
                      <a:fillRect l="-5556" t="-7576" b="-25758"/>
                    </a:stretch>
                  </a:blipFill>
                </p:spPr>
                <p:txBody>
                  <a:bodyPr/>
                  <a:lstStyle/>
                  <a:p>
                    <a:r>
                      <a:rPr lang="en-US">
                        <a:noFill/>
                      </a:rPr>
                      <a:t> </a:t>
                    </a:r>
                  </a:p>
                </p:txBody>
              </p:sp>
            </mc:Fallback>
          </mc:AlternateContent>
          <p:sp>
            <p:nvSpPr>
              <p:cNvPr id="19" name="Freeform 18"/>
              <p:cNvSpPr/>
              <p:nvPr/>
            </p:nvSpPr>
            <p:spPr>
              <a:xfrm>
                <a:off x="4684294" y="3192381"/>
                <a:ext cx="978569" cy="373153"/>
              </a:xfrm>
              <a:custGeom>
                <a:avLst/>
                <a:gdLst>
                  <a:gd name="connsiteX0" fmla="*/ 0 w 978569"/>
                  <a:gd name="connsiteY0" fmla="*/ 0 h 373153"/>
                  <a:gd name="connsiteX1" fmla="*/ 497305 w 978569"/>
                  <a:gd name="connsiteY1" fmla="*/ 320842 h 373153"/>
                  <a:gd name="connsiteX2" fmla="*/ 978569 w 978569"/>
                  <a:gd name="connsiteY2" fmla="*/ 368968 h 373153"/>
                </a:gdLst>
                <a:ahLst/>
                <a:cxnLst>
                  <a:cxn ang="0">
                    <a:pos x="connsiteX0" y="connsiteY0"/>
                  </a:cxn>
                  <a:cxn ang="0">
                    <a:pos x="connsiteX1" y="connsiteY1"/>
                  </a:cxn>
                  <a:cxn ang="0">
                    <a:pos x="connsiteX2" y="connsiteY2"/>
                  </a:cxn>
                </a:cxnLst>
                <a:rect l="l" t="t" r="r" b="b"/>
                <a:pathLst>
                  <a:path w="978569" h="373153">
                    <a:moveTo>
                      <a:pt x="0" y="0"/>
                    </a:moveTo>
                    <a:cubicBezTo>
                      <a:pt x="167105" y="129673"/>
                      <a:pt x="334210" y="259347"/>
                      <a:pt x="497305" y="320842"/>
                    </a:cubicBezTo>
                    <a:cubicBezTo>
                      <a:pt x="660400" y="382337"/>
                      <a:pt x="819484" y="375652"/>
                      <a:pt x="978569" y="368968"/>
                    </a:cubicBezTo>
                  </a:path>
                </a:pathLst>
              </a:custGeom>
              <a:noFill/>
              <a:ln w="3175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flipH="1">
                <a:off x="8093935" y="3152195"/>
                <a:ext cx="1049140" cy="491137"/>
              </a:xfrm>
              <a:custGeom>
                <a:avLst/>
                <a:gdLst>
                  <a:gd name="connsiteX0" fmla="*/ 0 w 978569"/>
                  <a:gd name="connsiteY0" fmla="*/ 0 h 373153"/>
                  <a:gd name="connsiteX1" fmla="*/ 497305 w 978569"/>
                  <a:gd name="connsiteY1" fmla="*/ 320842 h 373153"/>
                  <a:gd name="connsiteX2" fmla="*/ 978569 w 978569"/>
                  <a:gd name="connsiteY2" fmla="*/ 368968 h 373153"/>
                </a:gdLst>
                <a:ahLst/>
                <a:cxnLst>
                  <a:cxn ang="0">
                    <a:pos x="connsiteX0" y="connsiteY0"/>
                  </a:cxn>
                  <a:cxn ang="0">
                    <a:pos x="connsiteX1" y="connsiteY1"/>
                  </a:cxn>
                  <a:cxn ang="0">
                    <a:pos x="connsiteX2" y="connsiteY2"/>
                  </a:cxn>
                </a:cxnLst>
                <a:rect l="l" t="t" r="r" b="b"/>
                <a:pathLst>
                  <a:path w="978569" h="373153">
                    <a:moveTo>
                      <a:pt x="0" y="0"/>
                    </a:moveTo>
                    <a:cubicBezTo>
                      <a:pt x="167105" y="129673"/>
                      <a:pt x="334210" y="259347"/>
                      <a:pt x="497305" y="320842"/>
                    </a:cubicBezTo>
                    <a:cubicBezTo>
                      <a:pt x="660400" y="382337"/>
                      <a:pt x="819484" y="375652"/>
                      <a:pt x="978569" y="368968"/>
                    </a:cubicBezTo>
                  </a:path>
                </a:pathLst>
              </a:custGeom>
              <a:noFill/>
              <a:ln w="3175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TextBox 20"/>
                  <p:cNvSpPr txBox="1"/>
                  <p:nvPr/>
                </p:nvSpPr>
                <p:spPr>
                  <a:xfrm>
                    <a:off x="5694948" y="4719751"/>
                    <a:ext cx="3087583" cy="1109991"/>
                  </a:xfrm>
                  <a:prstGeom prst="rect">
                    <a:avLst/>
                  </a:prstGeom>
                  <a:noFill/>
                </p:spPr>
                <p:txBody>
                  <a:bodyPr wrap="none" rtlCol="0">
                    <a:spAutoFit/>
                  </a:bodyPr>
                  <a:lstStyle/>
                  <a:p>
                    <a:r>
                      <a:rPr lang="en-US" sz="2000" i="1" dirty="0"/>
                      <a:t>Propagator</a:t>
                    </a:r>
                    <a:r>
                      <a:rPr lang="en-US" sz="2000" b="0" dirty="0"/>
                      <a:t>: </a:t>
                    </a:r>
                    <a14:m>
                      <m:oMath xmlns:m="http://schemas.openxmlformats.org/officeDocument/2006/math">
                        <m:f>
                          <m:fPr>
                            <m:ctrlPr>
                              <a:rPr lang="mr-IN" sz="2000" b="0" i="1" smtClean="0">
                                <a:solidFill>
                                  <a:srgbClr val="C00000"/>
                                </a:solidFill>
                                <a:latin typeface="Cambria Math" panose="02040503050406030204" pitchFamily="18" charset="0"/>
                              </a:rPr>
                            </m:ctrlPr>
                          </m:fPr>
                          <m:num>
                            <m:r>
                              <a:rPr lang="en-US" sz="2000" b="0" i="1" smtClean="0">
                                <a:solidFill>
                                  <a:srgbClr val="C00000"/>
                                </a:solidFill>
                                <a:latin typeface="Cambria Math" charset="0"/>
                              </a:rPr>
                              <m:t>1</m:t>
                            </m:r>
                          </m:num>
                          <m:den>
                            <m:sSup>
                              <m:sSupPr>
                                <m:ctrlPr>
                                  <a:rPr lang="en-US" sz="2000" b="0" i="1" smtClean="0">
                                    <a:solidFill>
                                      <a:srgbClr val="C00000"/>
                                    </a:solidFill>
                                    <a:latin typeface="Cambria Math" panose="02040503050406030204" pitchFamily="18" charset="0"/>
                                  </a:rPr>
                                </m:ctrlPr>
                              </m:sSupPr>
                              <m:e>
                                <m:r>
                                  <a:rPr lang="en-US" sz="2000" b="0" i="1" smtClean="0">
                                    <a:solidFill>
                                      <a:srgbClr val="C00000"/>
                                    </a:solidFill>
                                    <a:latin typeface="Cambria Math" charset="0"/>
                                  </a:rPr>
                                  <m:t>𝑞</m:t>
                                </m:r>
                              </m:e>
                              <m:sup>
                                <m:r>
                                  <a:rPr lang="en-US" sz="2000" b="0" i="1" smtClean="0">
                                    <a:solidFill>
                                      <a:srgbClr val="C00000"/>
                                    </a:solidFill>
                                    <a:latin typeface="Cambria Math" charset="0"/>
                                  </a:rPr>
                                  <m:t>2</m:t>
                                </m:r>
                              </m:sup>
                            </m:sSup>
                          </m:den>
                        </m:f>
                      </m:oMath>
                    </a14:m>
                    <a:endParaRPr lang="en-US" sz="2000" dirty="0"/>
                  </a:p>
                </p:txBody>
              </p:sp>
            </mc:Choice>
            <mc:Fallback xmlns="">
              <p:sp>
                <p:nvSpPr>
                  <p:cNvPr id="21" name="TextBox 20"/>
                  <p:cNvSpPr txBox="1">
                    <a:spLocks noRot="1" noChangeAspect="1" noMove="1" noResize="1" noEditPoints="1" noAdjustHandles="1" noChangeArrowheads="1" noChangeShapeType="1" noTextEdit="1"/>
                  </p:cNvSpPr>
                  <p:nvPr/>
                </p:nvSpPr>
                <p:spPr>
                  <a:xfrm>
                    <a:off x="5694948" y="4719751"/>
                    <a:ext cx="3087583" cy="1109991"/>
                  </a:xfrm>
                  <a:prstGeom prst="rect">
                    <a:avLst/>
                  </a:prstGeom>
                  <a:blipFill rotWithShape="0">
                    <a:blip r:embed="rId5"/>
                    <a:stretch>
                      <a:fillRect l="-3929" b="-3226"/>
                    </a:stretch>
                  </a:blipFill>
                </p:spPr>
                <p:txBody>
                  <a:bodyPr/>
                  <a:lstStyle/>
                  <a:p>
                    <a:r>
                      <a:rPr lang="en-US">
                        <a:noFill/>
                      </a:rPr>
                      <a:t> </a:t>
                    </a:r>
                  </a:p>
                </p:txBody>
              </p:sp>
            </mc:Fallback>
          </mc:AlternateContent>
          <p:sp>
            <p:nvSpPr>
              <p:cNvPr id="22" name="Freeform 21"/>
              <p:cNvSpPr/>
              <p:nvPr/>
            </p:nvSpPr>
            <p:spPr>
              <a:xfrm rot="5400000" flipH="1">
                <a:off x="6260135" y="4366392"/>
                <a:ext cx="1049140" cy="92136"/>
              </a:xfrm>
              <a:custGeom>
                <a:avLst/>
                <a:gdLst>
                  <a:gd name="connsiteX0" fmla="*/ 0 w 978569"/>
                  <a:gd name="connsiteY0" fmla="*/ 0 h 373153"/>
                  <a:gd name="connsiteX1" fmla="*/ 497305 w 978569"/>
                  <a:gd name="connsiteY1" fmla="*/ 320842 h 373153"/>
                  <a:gd name="connsiteX2" fmla="*/ 978569 w 978569"/>
                  <a:gd name="connsiteY2" fmla="*/ 368968 h 373153"/>
                </a:gdLst>
                <a:ahLst/>
                <a:cxnLst>
                  <a:cxn ang="0">
                    <a:pos x="connsiteX0" y="connsiteY0"/>
                  </a:cxn>
                  <a:cxn ang="0">
                    <a:pos x="connsiteX1" y="connsiteY1"/>
                  </a:cxn>
                  <a:cxn ang="0">
                    <a:pos x="connsiteX2" y="connsiteY2"/>
                  </a:cxn>
                </a:cxnLst>
                <a:rect l="l" t="t" r="r" b="b"/>
                <a:pathLst>
                  <a:path w="978569" h="373153">
                    <a:moveTo>
                      <a:pt x="0" y="0"/>
                    </a:moveTo>
                    <a:cubicBezTo>
                      <a:pt x="167105" y="129673"/>
                      <a:pt x="334210" y="259347"/>
                      <a:pt x="497305" y="320842"/>
                    </a:cubicBezTo>
                    <a:cubicBezTo>
                      <a:pt x="660400" y="382337"/>
                      <a:pt x="819484" y="375652"/>
                      <a:pt x="978569" y="368968"/>
                    </a:cubicBezTo>
                  </a:path>
                </a:pathLst>
              </a:custGeom>
              <a:noFill/>
              <a:ln w="3175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Oval 9"/>
            <p:cNvSpPr/>
            <p:nvPr/>
          </p:nvSpPr>
          <p:spPr>
            <a:xfrm>
              <a:off x="6199954" y="1405165"/>
              <a:ext cx="430607" cy="3545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0354622" y="1405164"/>
              <a:ext cx="430607" cy="3545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0246970" y="4989057"/>
              <a:ext cx="430607" cy="3157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6041579" y="4934200"/>
              <a:ext cx="430607" cy="3545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4450374" y="853440"/>
            <a:ext cx="3444050" cy="3137392"/>
            <a:chOff x="979233" y="1100852"/>
            <a:chExt cx="5572222" cy="5240394"/>
          </a:xfrm>
        </p:grpSpPr>
        <p:sp>
          <p:nvSpPr>
            <p:cNvPr id="24" name="Rectangle 23"/>
            <p:cNvSpPr/>
            <p:nvPr/>
          </p:nvSpPr>
          <p:spPr>
            <a:xfrm>
              <a:off x="2647614" y="4341553"/>
              <a:ext cx="449179" cy="40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5727696" y="3683828"/>
              <a:ext cx="449179" cy="4010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979233" y="1745489"/>
              <a:ext cx="5437609" cy="4595757"/>
              <a:chOff x="6721643" y="1898039"/>
              <a:chExt cx="4427620" cy="3912256"/>
            </a:xfrm>
          </p:grpSpPr>
          <p:pic>
            <p:nvPicPr>
              <p:cNvPr id="33" name="Picture 32"/>
              <p:cNvPicPr>
                <a:picLocks noChangeAspect="1"/>
              </p:cNvPicPr>
              <p:nvPr/>
            </p:nvPicPr>
            <p:blipFill>
              <a:blip r:embed="rId6"/>
              <a:stretch>
                <a:fillRect/>
              </a:stretch>
            </p:blipFill>
            <p:spPr>
              <a:xfrm>
                <a:off x="6721643" y="1898039"/>
                <a:ext cx="4154105" cy="3912256"/>
              </a:xfrm>
              <a:prstGeom prst="rect">
                <a:avLst/>
              </a:prstGeom>
            </p:spPr>
          </p:pic>
          <p:sp>
            <p:nvSpPr>
              <p:cNvPr id="34" name="Rectangle 33"/>
              <p:cNvSpPr/>
              <p:nvPr/>
            </p:nvSpPr>
            <p:spPr>
              <a:xfrm>
                <a:off x="9561095" y="4273511"/>
                <a:ext cx="1588168" cy="9787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7" name="TextBox 26"/>
                <p:cNvSpPr txBox="1"/>
                <p:nvPr/>
              </p:nvSpPr>
              <p:spPr>
                <a:xfrm>
                  <a:off x="2733195" y="5256866"/>
                  <a:ext cx="2021095" cy="870724"/>
                </a:xfrm>
                <a:prstGeom prst="rect">
                  <a:avLst/>
                </a:prstGeom>
                <a:noFill/>
              </p:spPr>
              <p:txBody>
                <a:bodyPr wrap="none" rtlCol="0">
                  <a:spAutoFit/>
                </a:bodyPr>
                <a:lstStyle/>
                <a:p>
                  <a:r>
                    <a:rPr lang="en-US" sz="2000" b="0" i="1" dirty="0"/>
                    <a:t>Vertex</a:t>
                  </a:r>
                  <a:r>
                    <a:rPr lang="en-US" sz="2000" b="0" dirty="0"/>
                    <a:t>:</a:t>
                  </a:r>
                  <a14:m>
                    <m:oMath xmlns:m="http://schemas.openxmlformats.org/officeDocument/2006/math">
                      <m:f>
                        <m:fPr>
                          <m:ctrlPr>
                            <a:rPr lang="mr-IN" sz="2000" b="0" i="1" smtClean="0">
                              <a:solidFill>
                                <a:srgbClr val="C00000"/>
                              </a:solidFill>
                              <a:latin typeface="Cambria Math" panose="02040503050406030204" pitchFamily="18" charset="0"/>
                            </a:rPr>
                          </m:ctrlPr>
                        </m:fPr>
                        <m:num>
                          <m:r>
                            <a:rPr lang="en-US" sz="2000" b="0" i="1" smtClean="0">
                              <a:solidFill>
                                <a:srgbClr val="C00000"/>
                              </a:solidFill>
                              <a:latin typeface="Cambria Math" charset="0"/>
                            </a:rPr>
                            <m:t>𝑔</m:t>
                          </m:r>
                        </m:num>
                        <m:den>
                          <m:r>
                            <a:rPr lang="en-US" sz="2000" b="0" i="1" smtClean="0">
                              <a:solidFill>
                                <a:srgbClr val="C00000"/>
                              </a:solidFill>
                              <a:latin typeface="Cambria Math" charset="0"/>
                            </a:rPr>
                            <m:t>2</m:t>
                          </m:r>
                          <m:rad>
                            <m:radPr>
                              <m:degHide m:val="on"/>
                              <m:ctrlPr>
                                <a:rPr lang="en-US" sz="2000" b="0" i="1" smtClean="0">
                                  <a:solidFill>
                                    <a:srgbClr val="C00000"/>
                                  </a:solidFill>
                                  <a:latin typeface="Cambria Math" panose="02040503050406030204" pitchFamily="18" charset="0"/>
                                </a:rPr>
                              </m:ctrlPr>
                            </m:radPr>
                            <m:deg/>
                            <m:e>
                              <m:r>
                                <a:rPr lang="en-US" sz="2000" b="0" i="1" smtClean="0">
                                  <a:solidFill>
                                    <a:srgbClr val="C00000"/>
                                  </a:solidFill>
                                  <a:latin typeface="Cambria Math" charset="0"/>
                                </a:rPr>
                                <m:t>2</m:t>
                              </m:r>
                            </m:e>
                          </m:rad>
                        </m:den>
                      </m:f>
                    </m:oMath>
                  </a14:m>
                  <a:endParaRPr lang="en-US" sz="2000" dirty="0">
                    <a:solidFill>
                      <a:srgbClr val="C00000"/>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2733195" y="5256866"/>
                  <a:ext cx="2021095" cy="870724"/>
                </a:xfrm>
                <a:prstGeom prst="rect">
                  <a:avLst/>
                </a:prstGeom>
                <a:blipFill rotWithShape="0">
                  <a:blip r:embed="rId7"/>
                  <a:stretch>
                    <a:fillRect l="-5366" t="-8140" b="-395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4530360" y="4812455"/>
                  <a:ext cx="2021095" cy="870724"/>
                </a:xfrm>
                <a:prstGeom prst="rect">
                  <a:avLst/>
                </a:prstGeom>
                <a:noFill/>
              </p:spPr>
              <p:txBody>
                <a:bodyPr wrap="none" rtlCol="0">
                  <a:spAutoFit/>
                </a:bodyPr>
                <a:lstStyle/>
                <a:p>
                  <a:r>
                    <a:rPr lang="en-US" sz="2000" b="0" i="1" dirty="0"/>
                    <a:t>Vertex</a:t>
                  </a:r>
                  <a:r>
                    <a:rPr lang="en-US" sz="2000" b="0" dirty="0"/>
                    <a:t>:</a:t>
                  </a:r>
                  <a14:m>
                    <m:oMath xmlns:m="http://schemas.openxmlformats.org/officeDocument/2006/math">
                      <m:f>
                        <m:fPr>
                          <m:ctrlPr>
                            <a:rPr lang="mr-IN" sz="2000" i="1">
                              <a:solidFill>
                                <a:srgbClr val="C00000"/>
                              </a:solidFill>
                              <a:latin typeface="Cambria Math" panose="02040503050406030204" pitchFamily="18" charset="0"/>
                            </a:rPr>
                          </m:ctrlPr>
                        </m:fPr>
                        <m:num>
                          <m:r>
                            <a:rPr lang="en-US" sz="2000" i="1">
                              <a:solidFill>
                                <a:srgbClr val="C00000"/>
                              </a:solidFill>
                              <a:latin typeface="Cambria Math" charset="0"/>
                            </a:rPr>
                            <m:t>𝑔</m:t>
                          </m:r>
                        </m:num>
                        <m:den>
                          <m:r>
                            <a:rPr lang="en-US" sz="2000" i="1">
                              <a:solidFill>
                                <a:srgbClr val="C00000"/>
                              </a:solidFill>
                              <a:latin typeface="Cambria Math" charset="0"/>
                            </a:rPr>
                            <m:t>2</m:t>
                          </m:r>
                          <m:rad>
                            <m:radPr>
                              <m:degHide m:val="on"/>
                              <m:ctrlPr>
                                <a:rPr lang="en-US" sz="2000" i="1">
                                  <a:solidFill>
                                    <a:srgbClr val="C00000"/>
                                  </a:solidFill>
                                  <a:latin typeface="Cambria Math" panose="02040503050406030204" pitchFamily="18" charset="0"/>
                                </a:rPr>
                              </m:ctrlPr>
                            </m:radPr>
                            <m:deg/>
                            <m:e>
                              <m:r>
                                <a:rPr lang="en-US" sz="2000" i="1">
                                  <a:solidFill>
                                    <a:srgbClr val="C00000"/>
                                  </a:solidFill>
                                  <a:latin typeface="Cambria Math" charset="0"/>
                                </a:rPr>
                                <m:t>2</m:t>
                              </m:r>
                            </m:e>
                          </m:rad>
                        </m:den>
                      </m:f>
                    </m:oMath>
                  </a14:m>
                  <a:endParaRPr lang="en-US" sz="2000" dirty="0">
                    <a:solidFill>
                      <a:srgbClr val="C00000"/>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530360" y="4812455"/>
                  <a:ext cx="2021095" cy="870724"/>
                </a:xfrm>
                <a:prstGeom prst="rect">
                  <a:avLst/>
                </a:prstGeom>
                <a:blipFill rotWithShape="0">
                  <a:blip r:embed="rId8"/>
                  <a:stretch>
                    <a:fillRect l="-4878" t="-9412" b="-41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2574257" y="1100852"/>
                  <a:ext cx="2374246" cy="1490404"/>
                </a:xfrm>
                <a:prstGeom prst="rect">
                  <a:avLst/>
                </a:prstGeom>
                <a:noFill/>
              </p:spPr>
              <p:txBody>
                <a:bodyPr wrap="square" rtlCol="0">
                  <a:spAutoFit/>
                </a:bodyPr>
                <a:lstStyle/>
                <a:p>
                  <a:r>
                    <a:rPr lang="en-US" sz="2000" i="1" dirty="0"/>
                    <a:t>Propagator</a:t>
                  </a:r>
                  <a:r>
                    <a:rPr lang="en-US" sz="2000" b="0" dirty="0"/>
                    <a:t>:     </a:t>
                  </a:r>
                </a:p>
                <a:p>
                  <a:r>
                    <a:rPr lang="en-US" sz="2000" b="0" dirty="0"/>
                    <a:t>   </a:t>
                  </a:r>
                  <a14:m>
                    <m:oMath xmlns:m="http://schemas.openxmlformats.org/officeDocument/2006/math">
                      <m:f>
                        <m:fPr>
                          <m:ctrlPr>
                            <a:rPr lang="mr-IN" sz="2000" b="0" i="1" smtClean="0">
                              <a:solidFill>
                                <a:srgbClr val="C00000"/>
                              </a:solidFill>
                              <a:latin typeface="Cambria Math" panose="02040503050406030204" pitchFamily="18" charset="0"/>
                            </a:rPr>
                          </m:ctrlPr>
                        </m:fPr>
                        <m:num>
                          <m:r>
                            <a:rPr lang="en-US" sz="2000" b="0" i="1" smtClean="0">
                              <a:solidFill>
                                <a:srgbClr val="C00000"/>
                              </a:solidFill>
                              <a:latin typeface="Cambria Math" charset="0"/>
                            </a:rPr>
                            <m:t>1</m:t>
                          </m:r>
                        </m:num>
                        <m:den>
                          <m:sSup>
                            <m:sSupPr>
                              <m:ctrlPr>
                                <a:rPr lang="en-US" sz="2000" b="0" i="1" smtClean="0">
                                  <a:solidFill>
                                    <a:srgbClr val="C00000"/>
                                  </a:solidFill>
                                  <a:latin typeface="Cambria Math" panose="02040503050406030204" pitchFamily="18" charset="0"/>
                                </a:rPr>
                              </m:ctrlPr>
                            </m:sSupPr>
                            <m:e>
                              <m:sSubSup>
                                <m:sSubSupPr>
                                  <m:ctrlPr>
                                    <a:rPr lang="en-US" sz="2000" b="0" i="1" smtClean="0">
                                      <a:solidFill>
                                        <a:srgbClr val="C00000"/>
                                      </a:solidFill>
                                      <a:latin typeface="Cambria Math" panose="02040503050406030204" pitchFamily="18" charset="0"/>
                                    </a:rPr>
                                  </m:ctrlPr>
                                </m:sSubSupPr>
                                <m:e>
                                  <m:r>
                                    <a:rPr lang="en-US" sz="2000" b="0" i="1" smtClean="0">
                                      <a:solidFill>
                                        <a:srgbClr val="C00000"/>
                                      </a:solidFill>
                                      <a:latin typeface="Cambria Math" charset="0"/>
                                    </a:rPr>
                                    <m:t> </m:t>
                                  </m:r>
                                  <m:r>
                                    <a:rPr lang="en-US" sz="2000" b="0" i="1" smtClean="0">
                                      <a:solidFill>
                                        <a:srgbClr val="C00000"/>
                                      </a:solidFill>
                                      <a:latin typeface="Cambria Math" charset="0"/>
                                    </a:rPr>
                                    <m:t>𝑀</m:t>
                                  </m:r>
                                </m:e>
                                <m:sub>
                                  <m:r>
                                    <a:rPr lang="en-US" sz="2000" b="0" i="1" smtClean="0">
                                      <a:solidFill>
                                        <a:srgbClr val="C00000"/>
                                      </a:solidFill>
                                      <a:latin typeface="Cambria Math" charset="0"/>
                                    </a:rPr>
                                    <m:t>𝑊</m:t>
                                  </m:r>
                                </m:sub>
                                <m:sup>
                                  <m:r>
                                    <a:rPr lang="en-US" sz="2000" b="0" i="1" smtClean="0">
                                      <a:solidFill>
                                        <a:srgbClr val="C00000"/>
                                      </a:solidFill>
                                      <a:latin typeface="Cambria Math" charset="0"/>
                                    </a:rPr>
                                    <m:t>2</m:t>
                                  </m:r>
                                </m:sup>
                              </m:sSubSup>
                              <m:r>
                                <a:rPr lang="en-US" sz="2000" b="0" i="1" smtClean="0">
                                  <a:solidFill>
                                    <a:srgbClr val="C00000"/>
                                  </a:solidFill>
                                  <a:latin typeface="Cambria Math" charset="0"/>
                                </a:rPr>
                                <m:t>−</m:t>
                              </m:r>
                              <m:r>
                                <a:rPr lang="en-US" sz="2000" b="0" i="1" smtClean="0">
                                  <a:solidFill>
                                    <a:srgbClr val="C00000"/>
                                  </a:solidFill>
                                  <a:latin typeface="Cambria Math" charset="0"/>
                                </a:rPr>
                                <m:t>𝑞</m:t>
                              </m:r>
                            </m:e>
                            <m:sup>
                              <m:r>
                                <a:rPr lang="en-US" sz="2000" b="0" i="1" smtClean="0">
                                  <a:solidFill>
                                    <a:srgbClr val="C00000"/>
                                  </a:solidFill>
                                  <a:latin typeface="Cambria Math" charset="0"/>
                                </a:rPr>
                                <m:t>2</m:t>
                              </m:r>
                            </m:sup>
                          </m:sSup>
                        </m:den>
                      </m:f>
                    </m:oMath>
                  </a14:m>
                  <a:endParaRPr lang="en-US" sz="2000" dirty="0"/>
                </a:p>
              </p:txBody>
            </p:sp>
          </mc:Choice>
          <mc:Fallback xmlns="">
            <p:sp>
              <p:nvSpPr>
                <p:cNvPr id="29" name="TextBox 28"/>
                <p:cNvSpPr txBox="1">
                  <a:spLocks noRot="1" noChangeAspect="1" noMove="1" noResize="1" noEditPoints="1" noAdjustHandles="1" noChangeArrowheads="1" noChangeShapeType="1" noTextEdit="1"/>
                </p:cNvSpPr>
                <p:nvPr/>
              </p:nvSpPr>
              <p:spPr>
                <a:xfrm>
                  <a:off x="2574257" y="1100852"/>
                  <a:ext cx="2374246" cy="1490404"/>
                </a:xfrm>
                <a:prstGeom prst="rect">
                  <a:avLst/>
                </a:prstGeom>
                <a:blipFill rotWithShape="0">
                  <a:blip r:embed="rId9"/>
                  <a:stretch>
                    <a:fillRect l="-4583" t="-3425" r="-20833" b="-39041"/>
                  </a:stretch>
                </a:blipFill>
              </p:spPr>
              <p:txBody>
                <a:bodyPr/>
                <a:lstStyle/>
                <a:p>
                  <a:r>
                    <a:rPr lang="en-US">
                      <a:noFill/>
                    </a:rPr>
                    <a:t> </a:t>
                  </a:r>
                </a:p>
              </p:txBody>
            </p:sp>
          </mc:Fallback>
        </mc:AlternateContent>
        <p:sp>
          <p:nvSpPr>
            <p:cNvPr id="30" name="Freeform 29"/>
            <p:cNvSpPr/>
            <p:nvPr/>
          </p:nvSpPr>
          <p:spPr>
            <a:xfrm rot="14579778">
              <a:off x="2718623" y="4859048"/>
              <a:ext cx="1076949" cy="68949"/>
            </a:xfrm>
            <a:custGeom>
              <a:avLst/>
              <a:gdLst>
                <a:gd name="connsiteX0" fmla="*/ 0 w 978569"/>
                <a:gd name="connsiteY0" fmla="*/ 0 h 373153"/>
                <a:gd name="connsiteX1" fmla="*/ 497305 w 978569"/>
                <a:gd name="connsiteY1" fmla="*/ 320842 h 373153"/>
                <a:gd name="connsiteX2" fmla="*/ 978569 w 978569"/>
                <a:gd name="connsiteY2" fmla="*/ 368968 h 373153"/>
              </a:gdLst>
              <a:ahLst/>
              <a:cxnLst>
                <a:cxn ang="0">
                  <a:pos x="connsiteX0" y="connsiteY0"/>
                </a:cxn>
                <a:cxn ang="0">
                  <a:pos x="connsiteX1" y="connsiteY1"/>
                </a:cxn>
                <a:cxn ang="0">
                  <a:pos x="connsiteX2" y="connsiteY2"/>
                </a:cxn>
              </a:cxnLst>
              <a:rect l="l" t="t" r="r" b="b"/>
              <a:pathLst>
                <a:path w="978569" h="373153">
                  <a:moveTo>
                    <a:pt x="0" y="0"/>
                  </a:moveTo>
                  <a:cubicBezTo>
                    <a:pt x="167105" y="129673"/>
                    <a:pt x="334210" y="259347"/>
                    <a:pt x="497305" y="320842"/>
                  </a:cubicBezTo>
                  <a:cubicBezTo>
                    <a:pt x="660400" y="382337"/>
                    <a:pt x="819484" y="375652"/>
                    <a:pt x="978569" y="368968"/>
                  </a:cubicBezTo>
                </a:path>
              </a:pathLst>
            </a:custGeom>
            <a:noFill/>
            <a:ln w="3175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rot="12166888">
              <a:off x="4255347" y="4195364"/>
              <a:ext cx="1216908" cy="616370"/>
            </a:xfrm>
            <a:custGeom>
              <a:avLst/>
              <a:gdLst>
                <a:gd name="connsiteX0" fmla="*/ 0 w 978569"/>
                <a:gd name="connsiteY0" fmla="*/ 0 h 373153"/>
                <a:gd name="connsiteX1" fmla="*/ 497305 w 978569"/>
                <a:gd name="connsiteY1" fmla="*/ 320842 h 373153"/>
                <a:gd name="connsiteX2" fmla="*/ 978569 w 978569"/>
                <a:gd name="connsiteY2" fmla="*/ 368968 h 373153"/>
              </a:gdLst>
              <a:ahLst/>
              <a:cxnLst>
                <a:cxn ang="0">
                  <a:pos x="connsiteX0" y="connsiteY0"/>
                </a:cxn>
                <a:cxn ang="0">
                  <a:pos x="connsiteX1" y="connsiteY1"/>
                </a:cxn>
                <a:cxn ang="0">
                  <a:pos x="connsiteX2" y="connsiteY2"/>
                </a:cxn>
              </a:cxnLst>
              <a:rect l="l" t="t" r="r" b="b"/>
              <a:pathLst>
                <a:path w="978569" h="373153">
                  <a:moveTo>
                    <a:pt x="0" y="0"/>
                  </a:moveTo>
                  <a:cubicBezTo>
                    <a:pt x="167105" y="129673"/>
                    <a:pt x="334210" y="259347"/>
                    <a:pt x="497305" y="320842"/>
                  </a:cubicBezTo>
                  <a:cubicBezTo>
                    <a:pt x="660400" y="382337"/>
                    <a:pt x="819484" y="375652"/>
                    <a:pt x="978569" y="368968"/>
                  </a:cubicBezTo>
                </a:path>
              </a:pathLst>
            </a:custGeom>
            <a:noFill/>
            <a:ln w="3175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rot="16847857" flipH="1">
              <a:off x="2950398" y="3039584"/>
              <a:ext cx="916196" cy="190148"/>
            </a:xfrm>
            <a:custGeom>
              <a:avLst/>
              <a:gdLst>
                <a:gd name="connsiteX0" fmla="*/ 0 w 978569"/>
                <a:gd name="connsiteY0" fmla="*/ 0 h 373153"/>
                <a:gd name="connsiteX1" fmla="*/ 497305 w 978569"/>
                <a:gd name="connsiteY1" fmla="*/ 320842 h 373153"/>
                <a:gd name="connsiteX2" fmla="*/ 978569 w 978569"/>
                <a:gd name="connsiteY2" fmla="*/ 368968 h 373153"/>
              </a:gdLst>
              <a:ahLst/>
              <a:cxnLst>
                <a:cxn ang="0">
                  <a:pos x="connsiteX0" y="connsiteY0"/>
                </a:cxn>
                <a:cxn ang="0">
                  <a:pos x="connsiteX1" y="connsiteY1"/>
                </a:cxn>
                <a:cxn ang="0">
                  <a:pos x="connsiteX2" y="connsiteY2"/>
                </a:cxn>
              </a:cxnLst>
              <a:rect l="l" t="t" r="r" b="b"/>
              <a:pathLst>
                <a:path w="978569" h="373153">
                  <a:moveTo>
                    <a:pt x="0" y="0"/>
                  </a:moveTo>
                  <a:cubicBezTo>
                    <a:pt x="167105" y="129673"/>
                    <a:pt x="334210" y="259347"/>
                    <a:pt x="497305" y="320842"/>
                  </a:cubicBezTo>
                  <a:cubicBezTo>
                    <a:pt x="660400" y="382337"/>
                    <a:pt x="819484" y="375652"/>
                    <a:pt x="978569" y="368968"/>
                  </a:cubicBezTo>
                </a:path>
              </a:pathLst>
            </a:custGeom>
            <a:noFill/>
            <a:ln w="3175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Picture 34"/>
          <p:cNvPicPr>
            <a:picLocks noChangeAspect="1"/>
          </p:cNvPicPr>
          <p:nvPr/>
        </p:nvPicPr>
        <p:blipFill>
          <a:blip r:embed="rId10"/>
          <a:stretch>
            <a:fillRect/>
          </a:stretch>
        </p:blipFill>
        <p:spPr>
          <a:xfrm>
            <a:off x="8221451" y="889590"/>
            <a:ext cx="3904109" cy="2879058"/>
          </a:xfrm>
          <a:prstGeom prst="rect">
            <a:avLst/>
          </a:prstGeom>
        </p:spPr>
      </p:pic>
      <p:pic>
        <p:nvPicPr>
          <p:cNvPr id="39" name="Picture 38">
            <a:extLst>
              <a:ext uri="{FF2B5EF4-FFF2-40B4-BE49-F238E27FC236}">
                <a16:creationId xmlns:a16="http://schemas.microsoft.com/office/drawing/2014/main" id="{ABC3418A-5503-5149-AF5A-97AE49074F73}"/>
              </a:ext>
            </a:extLst>
          </p:cNvPr>
          <p:cNvPicPr>
            <a:picLocks noChangeAspect="1"/>
          </p:cNvPicPr>
          <p:nvPr/>
        </p:nvPicPr>
        <p:blipFill rotWithShape="1">
          <a:blip r:embed="rId11"/>
          <a:srcRect l="1" t="50054" r="55038" b="16478"/>
          <a:stretch/>
        </p:blipFill>
        <p:spPr>
          <a:xfrm>
            <a:off x="8626170" y="4659823"/>
            <a:ext cx="3192681" cy="1793055"/>
          </a:xfrm>
          <a:prstGeom prst="rect">
            <a:avLst/>
          </a:prstGeom>
          <a:solidFill>
            <a:schemeClr val="bg1"/>
          </a:solidFill>
          <a:ln w="19050">
            <a:solidFill>
              <a:schemeClr val="accent1"/>
            </a:solidFill>
          </a:ln>
        </p:spPr>
      </p:pic>
      <p:grpSp>
        <p:nvGrpSpPr>
          <p:cNvPr id="41" name="Group 40"/>
          <p:cNvGrpSpPr/>
          <p:nvPr/>
        </p:nvGrpSpPr>
        <p:grpSpPr>
          <a:xfrm>
            <a:off x="670727" y="4530032"/>
            <a:ext cx="1678954" cy="1739951"/>
            <a:chOff x="1078297" y="4232294"/>
            <a:chExt cx="2560248" cy="2216976"/>
          </a:xfrm>
        </p:grpSpPr>
        <p:grpSp>
          <p:nvGrpSpPr>
            <p:cNvPr id="42" name="Group 41"/>
            <p:cNvGrpSpPr/>
            <p:nvPr/>
          </p:nvGrpSpPr>
          <p:grpSpPr>
            <a:xfrm>
              <a:off x="1078297" y="4526936"/>
              <a:ext cx="2444745" cy="1841589"/>
              <a:chOff x="6497781" y="3984495"/>
              <a:chExt cx="2444745" cy="1841589"/>
            </a:xfrm>
          </p:grpSpPr>
          <p:pic>
            <p:nvPicPr>
              <p:cNvPr id="46" name="Picture 45"/>
              <p:cNvPicPr>
                <a:picLocks noChangeAspect="1"/>
              </p:cNvPicPr>
              <p:nvPr/>
            </p:nvPicPr>
            <p:blipFill rotWithShape="1">
              <a:blip r:embed="rId12"/>
              <a:srcRect l="9737" t="63785" r="70542" b="8254"/>
              <a:stretch/>
            </p:blipFill>
            <p:spPr>
              <a:xfrm>
                <a:off x="6497781" y="3984495"/>
                <a:ext cx="2216728" cy="1841589"/>
              </a:xfrm>
              <a:prstGeom prst="rect">
                <a:avLst/>
              </a:prstGeom>
            </p:spPr>
          </p:pic>
          <p:sp>
            <p:nvSpPr>
              <p:cNvPr id="47" name="Rectangle 46"/>
              <p:cNvSpPr/>
              <p:nvPr/>
            </p:nvSpPr>
            <p:spPr>
              <a:xfrm>
                <a:off x="8429908" y="4866234"/>
                <a:ext cx="512618" cy="221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43" name="TextBox 42"/>
                <p:cNvSpPr txBox="1"/>
                <p:nvPr/>
              </p:nvSpPr>
              <p:spPr>
                <a:xfrm>
                  <a:off x="1379351" y="4902359"/>
                  <a:ext cx="28661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FF0000"/>
                            </a:solidFill>
                            <a:latin typeface="Cambria Math" charset="0"/>
                          </a:rPr>
                          <m:t>𝑞</m:t>
                        </m:r>
                      </m:oMath>
                    </m:oMathPara>
                  </a14:m>
                  <a:endParaRPr lang="en-US" sz="2800" dirty="0">
                    <a:solidFill>
                      <a:srgbClr val="FF000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379351" y="4902359"/>
                  <a:ext cx="286617" cy="430887"/>
                </a:xfrm>
                <a:prstGeom prst="rect">
                  <a:avLst/>
                </a:prstGeom>
                <a:blipFill rotWithShape="0">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2523641" y="6018383"/>
                  <a:ext cx="286617"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800" b="0" i="1" smtClean="0">
                            <a:solidFill>
                              <a:srgbClr val="0432FF"/>
                            </a:solidFill>
                            <a:latin typeface="Cambria Math" charset="0"/>
                          </a:rPr>
                          <m:t>𝑞</m:t>
                        </m:r>
                      </m:oMath>
                    </m:oMathPara>
                  </a14:m>
                  <a:endParaRPr lang="en-US" sz="2800" dirty="0">
                    <a:solidFill>
                      <a:srgbClr val="0432FF"/>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523641" y="6018383"/>
                  <a:ext cx="286617" cy="430887"/>
                </a:xfrm>
                <a:prstGeom prst="rect">
                  <a:avLst/>
                </a:prstGeom>
                <a:blipFill rotWithShape="0">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3010424" y="4232294"/>
                  <a:ext cx="62812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charset="0"/>
                              </a:rPr>
                              <m:t>𝑔</m:t>
                            </m:r>
                          </m:e>
                          <m:sub>
                            <m:r>
                              <a:rPr lang="en-US" sz="2800" b="0" i="1" smtClean="0">
                                <a:solidFill>
                                  <a:srgbClr val="FF0000"/>
                                </a:solidFill>
                                <a:latin typeface="Cambria Math" charset="0"/>
                              </a:rPr>
                              <m:t>𝑟</m:t>
                            </m:r>
                            <m:acc>
                              <m:accPr>
                                <m:chr m:val="̅"/>
                                <m:ctrlPr>
                                  <a:rPr lang="en-US" sz="2800" b="0" i="1" smtClean="0">
                                    <a:latin typeface="Cambria Math" panose="02040503050406030204" pitchFamily="18" charset="0"/>
                                  </a:rPr>
                                </m:ctrlPr>
                              </m:accPr>
                              <m:e>
                                <m:r>
                                  <a:rPr lang="en-US" sz="2800" b="0" i="1" smtClean="0">
                                    <a:solidFill>
                                      <a:srgbClr val="0432FF"/>
                                    </a:solidFill>
                                    <a:latin typeface="Cambria Math" charset="0"/>
                                  </a:rPr>
                                  <m:t>𝑏</m:t>
                                </m:r>
                              </m:e>
                            </m:acc>
                          </m:sub>
                        </m:sSub>
                      </m:oMath>
                    </m:oMathPara>
                  </a14:m>
                  <a:endParaRPr lang="en-US" sz="2800" dirty="0"/>
                </a:p>
              </p:txBody>
            </p:sp>
          </mc:Choice>
          <mc:Fallback xmlns="">
            <p:sp>
              <p:nvSpPr>
                <p:cNvPr id="16" name="TextBox 15"/>
                <p:cNvSpPr txBox="1">
                  <a:spLocks noRot="1" noChangeAspect="1" noMove="1" noResize="1" noEditPoints="1" noAdjustHandles="1" noChangeArrowheads="1" noChangeShapeType="1" noTextEdit="1"/>
                </p:cNvSpPr>
                <p:nvPr/>
              </p:nvSpPr>
              <p:spPr>
                <a:xfrm>
                  <a:off x="3010424" y="4232294"/>
                  <a:ext cx="628121" cy="430887"/>
                </a:xfrm>
                <a:prstGeom prst="rect">
                  <a:avLst/>
                </a:prstGeom>
                <a:blipFill rotWithShape="0">
                  <a:blip r:embed="rId15"/>
                  <a:stretch>
                    <a:fillRect/>
                  </a:stretch>
                </a:blipFill>
              </p:spPr>
              <p:txBody>
                <a:bodyPr/>
                <a:lstStyle/>
                <a:p>
                  <a:r>
                    <a:rPr lang="en-US">
                      <a:noFill/>
                    </a:rPr>
                    <a:t> </a:t>
                  </a:r>
                </a:p>
              </p:txBody>
            </p:sp>
          </mc:Fallback>
        </mc:AlternateContent>
      </p:grpSp>
      <p:grpSp>
        <p:nvGrpSpPr>
          <p:cNvPr id="48" name="Group 47"/>
          <p:cNvGrpSpPr/>
          <p:nvPr/>
        </p:nvGrpSpPr>
        <p:grpSpPr>
          <a:xfrm>
            <a:off x="3033564" y="4631860"/>
            <a:ext cx="1918974" cy="1516928"/>
            <a:chOff x="4848442" y="4475402"/>
            <a:chExt cx="2926256" cy="1932809"/>
          </a:xfrm>
        </p:grpSpPr>
        <p:grpSp>
          <p:nvGrpSpPr>
            <p:cNvPr id="49" name="Group 48"/>
            <p:cNvGrpSpPr/>
            <p:nvPr/>
          </p:nvGrpSpPr>
          <p:grpSpPr>
            <a:xfrm>
              <a:off x="4848442" y="4695127"/>
              <a:ext cx="2493819" cy="1678984"/>
              <a:chOff x="3726871" y="3853858"/>
              <a:chExt cx="2493819" cy="1678984"/>
            </a:xfrm>
          </p:grpSpPr>
          <p:pic>
            <p:nvPicPr>
              <p:cNvPr id="53" name="Picture 52"/>
              <p:cNvPicPr>
                <a:picLocks noChangeAspect="1"/>
              </p:cNvPicPr>
              <p:nvPr/>
            </p:nvPicPr>
            <p:blipFill rotWithShape="1">
              <a:blip r:embed="rId12"/>
              <a:srcRect l="10230" r="67584" b="74508"/>
              <a:stretch/>
            </p:blipFill>
            <p:spPr>
              <a:xfrm>
                <a:off x="3726871" y="3853858"/>
                <a:ext cx="2493819" cy="1678984"/>
              </a:xfrm>
              <a:prstGeom prst="rect">
                <a:avLst/>
              </a:prstGeom>
            </p:spPr>
          </p:pic>
          <p:sp>
            <p:nvSpPr>
              <p:cNvPr id="54" name="Rectangle 53"/>
              <p:cNvSpPr/>
              <p:nvPr/>
            </p:nvSpPr>
            <p:spPr>
              <a:xfrm>
                <a:off x="5704789" y="4512356"/>
                <a:ext cx="512618" cy="221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50" name="TextBox 49"/>
                <p:cNvSpPr txBox="1"/>
                <p:nvPr/>
              </p:nvSpPr>
              <p:spPr>
                <a:xfrm>
                  <a:off x="5070252" y="4741456"/>
                  <a:ext cx="62812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charset="0"/>
                              </a:rPr>
                              <m:t>𝑔</m:t>
                            </m:r>
                          </m:e>
                          <m:sub>
                            <m:r>
                              <a:rPr lang="en-US" sz="2800" b="0" i="1" smtClean="0">
                                <a:solidFill>
                                  <a:srgbClr val="FF0000"/>
                                </a:solidFill>
                                <a:latin typeface="Cambria Math" charset="0"/>
                              </a:rPr>
                              <m:t>𝑟</m:t>
                            </m:r>
                            <m:acc>
                              <m:accPr>
                                <m:chr m:val="̅"/>
                                <m:ctrlPr>
                                  <a:rPr lang="en-US" sz="2800" b="0" i="1" smtClean="0">
                                    <a:solidFill>
                                      <a:srgbClr val="0432FF"/>
                                    </a:solidFill>
                                    <a:latin typeface="Cambria Math" panose="02040503050406030204" pitchFamily="18" charset="0"/>
                                  </a:rPr>
                                </m:ctrlPr>
                              </m:accPr>
                              <m:e>
                                <m:r>
                                  <a:rPr lang="en-US" sz="2800" b="0" i="1" smtClean="0">
                                    <a:solidFill>
                                      <a:srgbClr val="0432FF"/>
                                    </a:solidFill>
                                    <a:latin typeface="Cambria Math" charset="0"/>
                                  </a:rPr>
                                  <m:t>𝑏</m:t>
                                </m:r>
                              </m:e>
                            </m:acc>
                          </m:sub>
                        </m:sSub>
                      </m:oMath>
                    </m:oMathPara>
                  </a14:m>
                  <a:endParaRPr lang="en-US" sz="2800" dirty="0"/>
                </a:p>
              </p:txBody>
            </p:sp>
          </mc:Choice>
          <mc:Fallback xmlns="">
            <p:sp>
              <p:nvSpPr>
                <p:cNvPr id="17" name="TextBox 16"/>
                <p:cNvSpPr txBox="1">
                  <a:spLocks noRot="1" noChangeAspect="1" noMove="1" noResize="1" noEditPoints="1" noAdjustHandles="1" noChangeArrowheads="1" noChangeShapeType="1" noTextEdit="1"/>
                </p:cNvSpPr>
                <p:nvPr/>
              </p:nvSpPr>
              <p:spPr>
                <a:xfrm>
                  <a:off x="5070252" y="4741456"/>
                  <a:ext cx="628121" cy="430887"/>
                </a:xfrm>
                <a:prstGeom prst="rect">
                  <a:avLst/>
                </a:prstGeom>
                <a:blipFill rotWithShape="0">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p:cNvSpPr txBox="1"/>
                <p:nvPr/>
              </p:nvSpPr>
              <p:spPr>
                <a:xfrm>
                  <a:off x="6229721" y="5942314"/>
                  <a:ext cx="629338" cy="4658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charset="0"/>
                              </a:rPr>
                              <m:t>𝑔</m:t>
                            </m:r>
                          </m:e>
                          <m:sub>
                            <m:r>
                              <a:rPr lang="en-US" sz="2800" b="0" i="1" smtClean="0">
                                <a:solidFill>
                                  <a:srgbClr val="FF0000"/>
                                </a:solidFill>
                                <a:latin typeface="Cambria Math" charset="0"/>
                              </a:rPr>
                              <m:t>𝑟</m:t>
                            </m:r>
                            <m:acc>
                              <m:accPr>
                                <m:chr m:val="̅"/>
                                <m:ctrlPr>
                                  <a:rPr lang="en-US" sz="2800" b="0" i="1" smtClean="0">
                                    <a:solidFill>
                                      <a:srgbClr val="047B06"/>
                                    </a:solidFill>
                                    <a:latin typeface="Cambria Math" panose="02040503050406030204" pitchFamily="18" charset="0"/>
                                  </a:rPr>
                                </m:ctrlPr>
                              </m:accPr>
                              <m:e>
                                <m:r>
                                  <a:rPr lang="en-US" sz="2800" b="0" i="1" smtClean="0">
                                    <a:solidFill>
                                      <a:srgbClr val="047B06"/>
                                    </a:solidFill>
                                    <a:latin typeface="Cambria Math" charset="0"/>
                                  </a:rPr>
                                  <m:t>𝑔</m:t>
                                </m:r>
                              </m:e>
                            </m:acc>
                          </m:sub>
                        </m:sSub>
                      </m:oMath>
                    </m:oMathPara>
                  </a14:m>
                  <a:endParaRPr lang="en-US" sz="2800" dirty="0"/>
                </a:p>
              </p:txBody>
            </p:sp>
          </mc:Choice>
          <mc:Fallback xmlns="">
            <p:sp>
              <p:nvSpPr>
                <p:cNvPr id="18" name="TextBox 17"/>
                <p:cNvSpPr txBox="1">
                  <a:spLocks noRot="1" noChangeAspect="1" noMove="1" noResize="1" noEditPoints="1" noAdjustHandles="1" noChangeArrowheads="1" noChangeShapeType="1" noTextEdit="1"/>
                </p:cNvSpPr>
                <p:nvPr/>
              </p:nvSpPr>
              <p:spPr>
                <a:xfrm>
                  <a:off x="6229721" y="5942314"/>
                  <a:ext cx="629338" cy="465897"/>
                </a:xfrm>
                <a:prstGeom prst="rect">
                  <a:avLst/>
                </a:prstGeom>
                <a:blipFill rotWithShape="0">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7128944" y="4475402"/>
                  <a:ext cx="645754" cy="47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charset="0"/>
                              </a:rPr>
                              <m:t>𝑔</m:t>
                            </m:r>
                          </m:e>
                          <m:sub>
                            <m:r>
                              <a:rPr lang="en-US" sz="2800" b="0" i="1" smtClean="0">
                                <a:solidFill>
                                  <a:srgbClr val="047B06"/>
                                </a:solidFill>
                                <a:latin typeface="Cambria Math" charset="0"/>
                              </a:rPr>
                              <m:t>𝑔</m:t>
                            </m:r>
                            <m:acc>
                              <m:accPr>
                                <m:chr m:val="̅"/>
                                <m:ctrlPr>
                                  <a:rPr lang="en-US" sz="2800" b="0" i="1" smtClean="0">
                                    <a:solidFill>
                                      <a:srgbClr val="0432FF"/>
                                    </a:solidFill>
                                    <a:latin typeface="Cambria Math" panose="02040503050406030204" pitchFamily="18" charset="0"/>
                                  </a:rPr>
                                </m:ctrlPr>
                              </m:accPr>
                              <m:e>
                                <m:r>
                                  <a:rPr lang="en-US" sz="2800" b="0" i="1" smtClean="0">
                                    <a:solidFill>
                                      <a:srgbClr val="0432FF"/>
                                    </a:solidFill>
                                    <a:latin typeface="Cambria Math" charset="0"/>
                                  </a:rPr>
                                  <m:t>𝑏</m:t>
                                </m:r>
                              </m:e>
                            </m:acc>
                          </m:sub>
                        </m:sSub>
                      </m:oMath>
                    </m:oMathPara>
                  </a14:m>
                  <a:endParaRPr lang="en-US" sz="2800" dirty="0"/>
                </a:p>
              </p:txBody>
            </p:sp>
          </mc:Choice>
          <mc:Fallback xmlns="">
            <p:sp>
              <p:nvSpPr>
                <p:cNvPr id="19" name="TextBox 18"/>
                <p:cNvSpPr txBox="1">
                  <a:spLocks noRot="1" noChangeAspect="1" noMove="1" noResize="1" noEditPoints="1" noAdjustHandles="1" noChangeArrowheads="1" noChangeShapeType="1" noTextEdit="1"/>
                </p:cNvSpPr>
                <p:nvPr/>
              </p:nvSpPr>
              <p:spPr>
                <a:xfrm>
                  <a:off x="7128944" y="4475402"/>
                  <a:ext cx="645754" cy="476221"/>
                </a:xfrm>
                <a:prstGeom prst="rect">
                  <a:avLst/>
                </a:prstGeom>
                <a:blipFill rotWithShape="0">
                  <a:blip r:embed="rId18"/>
                  <a:stretch>
                    <a:fillRect/>
                  </a:stretch>
                </a:blipFill>
              </p:spPr>
              <p:txBody>
                <a:bodyPr/>
                <a:lstStyle/>
                <a:p>
                  <a:r>
                    <a:rPr lang="en-US">
                      <a:noFill/>
                    </a:rPr>
                    <a:t> </a:t>
                  </a:r>
                </a:p>
              </p:txBody>
            </p:sp>
          </mc:Fallback>
        </mc:AlternateContent>
      </p:grpSp>
      <p:grpSp>
        <p:nvGrpSpPr>
          <p:cNvPr id="55" name="Group 54"/>
          <p:cNvGrpSpPr/>
          <p:nvPr/>
        </p:nvGrpSpPr>
        <p:grpSpPr>
          <a:xfrm>
            <a:off x="5706149" y="4583658"/>
            <a:ext cx="2078401" cy="1886877"/>
            <a:chOff x="8581617" y="4147439"/>
            <a:chExt cx="3169366" cy="2404184"/>
          </a:xfrm>
        </p:grpSpPr>
        <p:grpSp>
          <p:nvGrpSpPr>
            <p:cNvPr id="56" name="Group 55"/>
            <p:cNvGrpSpPr/>
            <p:nvPr/>
          </p:nvGrpSpPr>
          <p:grpSpPr>
            <a:xfrm>
              <a:off x="8895678" y="4432349"/>
              <a:ext cx="2622795" cy="2119274"/>
              <a:chOff x="730005" y="3706810"/>
              <a:chExt cx="2622795" cy="2119274"/>
            </a:xfrm>
          </p:grpSpPr>
          <p:pic>
            <p:nvPicPr>
              <p:cNvPr id="61" name="Picture 60"/>
              <p:cNvPicPr>
                <a:picLocks noChangeAspect="1"/>
              </p:cNvPicPr>
              <p:nvPr/>
            </p:nvPicPr>
            <p:blipFill rotWithShape="1">
              <a:blip r:embed="rId12"/>
              <a:srcRect t="29108" r="78129" b="38715"/>
              <a:stretch/>
            </p:blipFill>
            <p:spPr>
              <a:xfrm>
                <a:off x="730005" y="3706810"/>
                <a:ext cx="2458477" cy="2119274"/>
              </a:xfrm>
              <a:prstGeom prst="rect">
                <a:avLst/>
              </a:prstGeom>
            </p:spPr>
          </p:pic>
          <p:sp>
            <p:nvSpPr>
              <p:cNvPr id="62" name="Rectangle 61"/>
              <p:cNvSpPr/>
              <p:nvPr/>
            </p:nvSpPr>
            <p:spPr>
              <a:xfrm>
                <a:off x="2840182" y="4530436"/>
                <a:ext cx="512618" cy="2216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57" name="TextBox 56"/>
                <p:cNvSpPr txBox="1"/>
                <p:nvPr/>
              </p:nvSpPr>
              <p:spPr>
                <a:xfrm>
                  <a:off x="8731360" y="4147439"/>
                  <a:ext cx="628121"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charset="0"/>
                              </a:rPr>
                              <m:t>𝑔</m:t>
                            </m:r>
                          </m:e>
                          <m:sub>
                            <m:r>
                              <a:rPr lang="en-US" sz="2800" b="0" i="1" smtClean="0">
                                <a:solidFill>
                                  <a:srgbClr val="FF0000"/>
                                </a:solidFill>
                                <a:latin typeface="Cambria Math" charset="0"/>
                              </a:rPr>
                              <m:t>𝑟</m:t>
                            </m:r>
                            <m:acc>
                              <m:accPr>
                                <m:chr m:val="̅"/>
                                <m:ctrlPr>
                                  <a:rPr lang="en-US" sz="2800" b="0" i="1" smtClean="0">
                                    <a:solidFill>
                                      <a:srgbClr val="0432FF"/>
                                    </a:solidFill>
                                    <a:latin typeface="Cambria Math" panose="02040503050406030204" pitchFamily="18" charset="0"/>
                                  </a:rPr>
                                </m:ctrlPr>
                              </m:accPr>
                              <m:e>
                                <m:r>
                                  <a:rPr lang="en-US" sz="2800" b="0" i="1" smtClean="0">
                                    <a:solidFill>
                                      <a:srgbClr val="0432FF"/>
                                    </a:solidFill>
                                    <a:latin typeface="Cambria Math" charset="0"/>
                                  </a:rPr>
                                  <m:t>𝑏</m:t>
                                </m:r>
                              </m:e>
                            </m:acc>
                          </m:sub>
                        </m:sSub>
                      </m:oMath>
                    </m:oMathPara>
                  </a14:m>
                  <a:endParaRPr lang="en-US" sz="2800" dirty="0"/>
                </a:p>
              </p:txBody>
            </p:sp>
          </mc:Choice>
          <mc:Fallback xmlns="">
            <p:sp>
              <p:nvSpPr>
                <p:cNvPr id="22" name="TextBox 21"/>
                <p:cNvSpPr txBox="1">
                  <a:spLocks noRot="1" noChangeAspect="1" noMove="1" noResize="1" noEditPoints="1" noAdjustHandles="1" noChangeArrowheads="1" noChangeShapeType="1" noTextEdit="1"/>
                </p:cNvSpPr>
                <p:nvPr/>
              </p:nvSpPr>
              <p:spPr>
                <a:xfrm>
                  <a:off x="8731360" y="4147439"/>
                  <a:ext cx="628121" cy="430887"/>
                </a:xfrm>
                <a:prstGeom prst="rect">
                  <a:avLst/>
                </a:prstGeom>
                <a:blipFill rotWithShape="0">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8581617" y="5802939"/>
                  <a:ext cx="629338" cy="4658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charset="0"/>
                              </a:rPr>
                              <m:t>𝑔</m:t>
                            </m:r>
                          </m:e>
                          <m:sub>
                            <m:r>
                              <a:rPr lang="en-US" sz="2800" b="0" i="1" smtClean="0">
                                <a:solidFill>
                                  <a:srgbClr val="047B06"/>
                                </a:solidFill>
                                <a:latin typeface="Cambria Math" charset="0"/>
                              </a:rPr>
                              <m:t>𝑔</m:t>
                            </m:r>
                            <m:acc>
                              <m:accPr>
                                <m:chr m:val="̅"/>
                                <m:ctrlPr>
                                  <a:rPr lang="en-US" sz="2800" b="0" i="1" smtClean="0">
                                    <a:solidFill>
                                      <a:srgbClr val="FF0000"/>
                                    </a:solidFill>
                                    <a:latin typeface="Cambria Math" panose="02040503050406030204" pitchFamily="18" charset="0"/>
                                  </a:rPr>
                                </m:ctrlPr>
                              </m:accPr>
                              <m:e>
                                <m:r>
                                  <a:rPr lang="en-US" sz="2800" b="0" i="1" smtClean="0">
                                    <a:solidFill>
                                      <a:srgbClr val="FF0000"/>
                                    </a:solidFill>
                                    <a:latin typeface="Cambria Math" charset="0"/>
                                  </a:rPr>
                                  <m:t>𝑟</m:t>
                                </m:r>
                              </m:e>
                            </m:acc>
                          </m:sub>
                        </m:sSub>
                      </m:oMath>
                    </m:oMathPara>
                  </a14:m>
                  <a:endParaRPr lang="en-US" sz="2800" dirty="0"/>
                </a:p>
              </p:txBody>
            </p:sp>
          </mc:Choice>
          <mc:Fallback xmlns="">
            <p:sp>
              <p:nvSpPr>
                <p:cNvPr id="23" name="TextBox 22"/>
                <p:cNvSpPr txBox="1">
                  <a:spLocks noRot="1" noChangeAspect="1" noMove="1" noResize="1" noEditPoints="1" noAdjustHandles="1" noChangeArrowheads="1" noChangeShapeType="1" noTextEdit="1"/>
                </p:cNvSpPr>
                <p:nvPr/>
              </p:nvSpPr>
              <p:spPr>
                <a:xfrm>
                  <a:off x="8581617" y="5802939"/>
                  <a:ext cx="629338" cy="465897"/>
                </a:xfrm>
                <a:prstGeom prst="rect">
                  <a:avLst/>
                </a:prstGeom>
                <a:blipFill rotWithShape="0">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10890352" y="4202554"/>
                  <a:ext cx="615874"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charset="0"/>
                              </a:rPr>
                              <m:t>𝑔</m:t>
                            </m:r>
                          </m:e>
                          <m:sub>
                            <m:r>
                              <a:rPr lang="en-US" sz="2800" b="0" i="1" smtClean="0">
                                <a:solidFill>
                                  <a:srgbClr val="0432FF"/>
                                </a:solidFill>
                                <a:latin typeface="Cambria Math" charset="0"/>
                              </a:rPr>
                              <m:t>𝑏</m:t>
                            </m:r>
                            <m:acc>
                              <m:accPr>
                                <m:chr m:val="̅"/>
                                <m:ctrlPr>
                                  <a:rPr lang="en-US" sz="2800" b="0" i="1" smtClean="0">
                                    <a:solidFill>
                                      <a:srgbClr val="FF0000"/>
                                    </a:solidFill>
                                    <a:latin typeface="Cambria Math" panose="02040503050406030204" pitchFamily="18" charset="0"/>
                                  </a:rPr>
                                </m:ctrlPr>
                              </m:accPr>
                              <m:e>
                                <m:r>
                                  <a:rPr lang="en-US" sz="2800" b="0" i="1" smtClean="0">
                                    <a:solidFill>
                                      <a:srgbClr val="FF0000"/>
                                    </a:solidFill>
                                    <a:latin typeface="Cambria Math" charset="0"/>
                                  </a:rPr>
                                  <m:t>𝑟</m:t>
                                </m:r>
                              </m:e>
                            </m:acc>
                          </m:sub>
                        </m:sSub>
                      </m:oMath>
                    </m:oMathPara>
                  </a14:m>
                  <a:endParaRPr lang="en-US" sz="2800" dirty="0"/>
                </a:p>
              </p:txBody>
            </p:sp>
          </mc:Choice>
          <mc:Fallback xmlns="">
            <p:sp>
              <p:nvSpPr>
                <p:cNvPr id="24" name="TextBox 23"/>
                <p:cNvSpPr txBox="1">
                  <a:spLocks noRot="1" noChangeAspect="1" noMove="1" noResize="1" noEditPoints="1" noAdjustHandles="1" noChangeArrowheads="1" noChangeShapeType="1" noTextEdit="1"/>
                </p:cNvSpPr>
                <p:nvPr/>
              </p:nvSpPr>
              <p:spPr>
                <a:xfrm>
                  <a:off x="10890352" y="4202554"/>
                  <a:ext cx="615874" cy="430887"/>
                </a:xfrm>
                <a:prstGeom prst="rect">
                  <a:avLst/>
                </a:prstGeom>
                <a:blipFill rotWithShape="0">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p:cNvSpPr txBox="1"/>
                <p:nvPr/>
              </p:nvSpPr>
              <p:spPr>
                <a:xfrm>
                  <a:off x="11121645" y="5942313"/>
                  <a:ext cx="629338" cy="4658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charset="0"/>
                              </a:rPr>
                              <m:t>𝑔</m:t>
                            </m:r>
                          </m:e>
                          <m:sub>
                            <m:r>
                              <a:rPr lang="en-US" sz="2800" b="0" i="1" smtClean="0">
                                <a:solidFill>
                                  <a:srgbClr val="047B06"/>
                                </a:solidFill>
                                <a:latin typeface="Cambria Math" charset="0"/>
                              </a:rPr>
                              <m:t>𝑔</m:t>
                            </m:r>
                            <m:acc>
                              <m:accPr>
                                <m:chr m:val="̅"/>
                                <m:ctrlPr>
                                  <a:rPr lang="en-US" sz="2800" b="0" i="1" smtClean="0">
                                    <a:solidFill>
                                      <a:srgbClr val="FF0000"/>
                                    </a:solidFill>
                                    <a:latin typeface="Cambria Math" panose="02040503050406030204" pitchFamily="18" charset="0"/>
                                  </a:rPr>
                                </m:ctrlPr>
                              </m:accPr>
                              <m:e>
                                <m:r>
                                  <a:rPr lang="en-US" sz="2800" b="0" i="1" smtClean="0">
                                    <a:solidFill>
                                      <a:srgbClr val="FF0000"/>
                                    </a:solidFill>
                                    <a:latin typeface="Cambria Math" charset="0"/>
                                  </a:rPr>
                                  <m:t>𝑟</m:t>
                                </m:r>
                              </m:e>
                            </m:acc>
                          </m:sub>
                        </m:sSub>
                      </m:oMath>
                    </m:oMathPara>
                  </a14:m>
                  <a:endParaRPr lang="en-US" sz="2800" dirty="0"/>
                </a:p>
              </p:txBody>
            </p:sp>
          </mc:Choice>
          <mc:Fallback xmlns="">
            <p:sp>
              <p:nvSpPr>
                <p:cNvPr id="25" name="TextBox 24"/>
                <p:cNvSpPr txBox="1">
                  <a:spLocks noRot="1" noChangeAspect="1" noMove="1" noResize="1" noEditPoints="1" noAdjustHandles="1" noChangeArrowheads="1" noChangeShapeType="1" noTextEdit="1"/>
                </p:cNvSpPr>
                <p:nvPr/>
              </p:nvSpPr>
              <p:spPr>
                <a:xfrm>
                  <a:off x="11121645" y="5942313"/>
                  <a:ext cx="629338" cy="465897"/>
                </a:xfrm>
                <a:prstGeom prst="rect">
                  <a:avLst/>
                </a:prstGeom>
                <a:blipFill rotWithShape="0">
                  <a:blip r:embed="rId22"/>
                  <a:stretch>
                    <a:fillRect/>
                  </a:stretch>
                </a:blipFill>
              </p:spPr>
              <p:txBody>
                <a:bodyPr/>
                <a:lstStyle/>
                <a:p>
                  <a:r>
                    <a:rPr lang="en-US">
                      <a:noFill/>
                    </a:rPr>
                    <a:t> </a:t>
                  </a:r>
                </a:p>
              </p:txBody>
            </p:sp>
          </mc:Fallback>
        </mc:AlternateContent>
      </p:grpSp>
      <p:sp>
        <p:nvSpPr>
          <p:cNvPr id="63" name="Rectangle 62"/>
          <p:cNvSpPr/>
          <p:nvPr/>
        </p:nvSpPr>
        <p:spPr>
          <a:xfrm>
            <a:off x="326483" y="4265320"/>
            <a:ext cx="7766992" cy="2372823"/>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247122" y="765218"/>
            <a:ext cx="4071704" cy="317972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4487697" y="765218"/>
            <a:ext cx="3516041" cy="319915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8093475" y="757562"/>
            <a:ext cx="4032085" cy="319915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388277" y="844451"/>
            <a:ext cx="1111202" cy="369332"/>
          </a:xfrm>
          <a:prstGeom prst="rect">
            <a:avLst/>
          </a:prstGeom>
          <a:noFill/>
        </p:spPr>
        <p:txBody>
          <a:bodyPr wrap="none" rtlCol="0">
            <a:spAutoFit/>
          </a:bodyPr>
          <a:lstStyle/>
          <a:p>
            <a:r>
              <a:rPr lang="en-US" b="1" i="1" dirty="0">
                <a:solidFill>
                  <a:srgbClr val="9437FF"/>
                </a:solidFill>
              </a:rPr>
              <a:t>EM (QED)</a:t>
            </a:r>
          </a:p>
        </p:txBody>
      </p:sp>
      <p:sp>
        <p:nvSpPr>
          <p:cNvPr id="68" name="TextBox 67"/>
          <p:cNvSpPr txBox="1"/>
          <p:nvPr/>
        </p:nvSpPr>
        <p:spPr>
          <a:xfrm>
            <a:off x="4533364" y="778898"/>
            <a:ext cx="732123" cy="369332"/>
          </a:xfrm>
          <a:prstGeom prst="rect">
            <a:avLst/>
          </a:prstGeom>
          <a:noFill/>
        </p:spPr>
        <p:txBody>
          <a:bodyPr wrap="none" rtlCol="0">
            <a:spAutoFit/>
          </a:bodyPr>
          <a:lstStyle/>
          <a:p>
            <a:r>
              <a:rPr lang="en-US" b="1" i="1" dirty="0">
                <a:solidFill>
                  <a:srgbClr val="9437FF"/>
                </a:solidFill>
              </a:rPr>
              <a:t>Weak</a:t>
            </a:r>
          </a:p>
        </p:txBody>
      </p:sp>
      <p:sp>
        <p:nvSpPr>
          <p:cNvPr id="69" name="TextBox 68"/>
          <p:cNvSpPr txBox="1"/>
          <p:nvPr/>
        </p:nvSpPr>
        <p:spPr>
          <a:xfrm>
            <a:off x="394676" y="4334076"/>
            <a:ext cx="1439818" cy="369332"/>
          </a:xfrm>
          <a:prstGeom prst="rect">
            <a:avLst/>
          </a:prstGeom>
          <a:noFill/>
        </p:spPr>
        <p:txBody>
          <a:bodyPr wrap="none" rtlCol="0">
            <a:spAutoFit/>
          </a:bodyPr>
          <a:lstStyle/>
          <a:p>
            <a:r>
              <a:rPr lang="en-US" b="1" i="1">
                <a:solidFill>
                  <a:srgbClr val="9437FF"/>
                </a:solidFill>
              </a:rPr>
              <a:t>Strong (QCD)</a:t>
            </a:r>
            <a:endParaRPr lang="en-US" b="1" i="1" dirty="0">
              <a:solidFill>
                <a:srgbClr val="9437FF"/>
              </a:solidFill>
            </a:endParaRPr>
          </a:p>
        </p:txBody>
      </p:sp>
      <p:sp>
        <p:nvSpPr>
          <p:cNvPr id="70" name="TextBox 69"/>
          <p:cNvSpPr txBox="1"/>
          <p:nvPr/>
        </p:nvSpPr>
        <p:spPr>
          <a:xfrm>
            <a:off x="9819652" y="4661275"/>
            <a:ext cx="607859" cy="369332"/>
          </a:xfrm>
          <a:prstGeom prst="rect">
            <a:avLst/>
          </a:prstGeom>
          <a:noFill/>
        </p:spPr>
        <p:txBody>
          <a:bodyPr wrap="none" rtlCol="0">
            <a:spAutoFit/>
          </a:bodyPr>
          <a:lstStyle/>
          <a:p>
            <a:r>
              <a:rPr lang="en-US" b="1" i="1">
                <a:solidFill>
                  <a:srgbClr val="9437FF"/>
                </a:solidFill>
              </a:rPr>
              <a:t>QCD</a:t>
            </a:r>
            <a:endParaRPr lang="en-US" b="1" i="1" dirty="0">
              <a:solidFill>
                <a:srgbClr val="9437FF"/>
              </a:solidFill>
            </a:endParaRPr>
          </a:p>
        </p:txBody>
      </p:sp>
      <p:sp>
        <p:nvSpPr>
          <p:cNvPr id="71" name="TextBox 70"/>
          <p:cNvSpPr txBox="1"/>
          <p:nvPr/>
        </p:nvSpPr>
        <p:spPr>
          <a:xfrm>
            <a:off x="10505992" y="1018383"/>
            <a:ext cx="1392561" cy="369332"/>
          </a:xfrm>
          <a:prstGeom prst="rect">
            <a:avLst/>
          </a:prstGeom>
          <a:noFill/>
        </p:spPr>
        <p:txBody>
          <a:bodyPr wrap="none" rtlCol="0">
            <a:spAutoFit/>
          </a:bodyPr>
          <a:lstStyle/>
          <a:p>
            <a:r>
              <a:rPr lang="en-US" b="1" i="1">
                <a:solidFill>
                  <a:srgbClr val="9437FF"/>
                </a:solidFill>
              </a:rPr>
              <a:t>ElectroWeak</a:t>
            </a:r>
            <a:endParaRPr lang="en-US" b="1" i="1" dirty="0">
              <a:solidFill>
                <a:srgbClr val="9437FF"/>
              </a:solidFill>
            </a:endParaRPr>
          </a:p>
        </p:txBody>
      </p:sp>
      <p:sp>
        <p:nvSpPr>
          <p:cNvPr id="72" name="Rectangle 71">
            <a:extLst>
              <a:ext uri="{FF2B5EF4-FFF2-40B4-BE49-F238E27FC236}">
                <a16:creationId xmlns:a16="http://schemas.microsoft.com/office/drawing/2014/main" id="{805352B2-2242-C74B-A85C-D425B04CDB29}"/>
              </a:ext>
            </a:extLst>
          </p:cNvPr>
          <p:cNvSpPr/>
          <p:nvPr/>
        </p:nvSpPr>
        <p:spPr>
          <a:xfrm>
            <a:off x="9755377" y="151511"/>
            <a:ext cx="1887696" cy="369332"/>
          </a:xfrm>
          <a:prstGeom prst="rect">
            <a:avLst/>
          </a:prstGeom>
          <a:solidFill>
            <a:schemeClr val="bg1"/>
          </a:solidFill>
          <a:ln w="12700">
            <a:solidFill>
              <a:schemeClr val="tx1"/>
            </a:solidFill>
          </a:ln>
        </p:spPr>
        <p:txBody>
          <a:bodyPr wrap="none">
            <a:spAutoFit/>
          </a:bodyPr>
          <a:lstStyle/>
          <a:p>
            <a:r>
              <a:rPr lang="en-US" dirty="0"/>
              <a:t>Griffiths chapter 2</a:t>
            </a:r>
          </a:p>
        </p:txBody>
      </p:sp>
    </p:spTree>
    <p:extLst>
      <p:ext uri="{BB962C8B-B14F-4D97-AF65-F5344CB8AC3E}">
        <p14:creationId xmlns:p14="http://schemas.microsoft.com/office/powerpoint/2010/main" val="19476833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Exercise – 20 : Mass of the proton </a:t>
            </a:r>
          </a:p>
        </p:txBody>
      </p:sp>
      <p:sp>
        <p:nvSpPr>
          <p:cNvPr id="3" name="Content Placeholder 2"/>
          <p:cNvSpPr>
            <a:spLocks noGrp="1"/>
          </p:cNvSpPr>
          <p:nvPr>
            <p:ph idx="1"/>
          </p:nvPr>
        </p:nvSpPr>
        <p:spPr>
          <a:xfrm>
            <a:off x="435244" y="1208867"/>
            <a:ext cx="11524527" cy="5235475"/>
          </a:xfrm>
        </p:spPr>
        <p:txBody>
          <a:bodyPr>
            <a:normAutofit/>
          </a:bodyPr>
          <a:lstStyle/>
          <a:p>
            <a:pPr marL="0" indent="0">
              <a:buNone/>
            </a:pPr>
            <a:r>
              <a:rPr lang="en-US" dirty="0"/>
              <a:t>Besides giving mass to the weak vector bosons, it was briefly flashed that the same Higgs mechanism is responsible for giving mass to the fermion masses in the Standard Model, through ad-hoc Yukawa couplings. The mass of a 'naked' quark can be estimated through models of soft QCD, where it enters as a parameter for e.g. the binding energy of a meson. For up and down, they are found to be roughly 2 resp. 5 MeV/c .</a:t>
            </a:r>
          </a:p>
          <a:p>
            <a:pPr marL="514350" indent="-514350">
              <a:buFont typeface="+mj-lt"/>
              <a:buAutoNum type="alphaLcParenR"/>
            </a:pPr>
            <a:r>
              <a:rPr lang="en-US" dirty="0"/>
              <a:t>What fraction of the proton mass is due to the Higgs mass of the constituent quarks? </a:t>
            </a:r>
          </a:p>
          <a:p>
            <a:pPr marL="514350" indent="-514350">
              <a:buFont typeface="+mj-lt"/>
              <a:buAutoNum type="alphaLcParenR"/>
            </a:pPr>
            <a:r>
              <a:rPr lang="en-US" dirty="0"/>
              <a:t>Can you find out where the other part of the proton mass comes from?</a:t>
            </a:r>
          </a:p>
          <a:p>
            <a:endParaRPr lang="en-US" dirty="0"/>
          </a:p>
        </p:txBody>
      </p:sp>
    </p:spTree>
    <p:extLst>
      <p:ext uri="{BB962C8B-B14F-4D97-AF65-F5344CB8AC3E}">
        <p14:creationId xmlns:p14="http://schemas.microsoft.com/office/powerpoint/2010/main" val="9489295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35244" y="1208867"/>
            <a:ext cx="10970693" cy="4486079"/>
          </a:xfrm>
        </p:spPr>
        <p:txBody>
          <a:bodyPr/>
          <a:lstStyle/>
          <a:p>
            <a:r>
              <a:rPr lang="en-US" dirty="0"/>
              <a:t>See also:</a:t>
            </a:r>
          </a:p>
          <a:p>
            <a:r>
              <a:rPr lang="en-US" sz="2400" dirty="0"/>
              <a:t>https://</a:t>
            </a:r>
            <a:r>
              <a:rPr lang="en-US" sz="2400" dirty="0" err="1"/>
              <a:t>en.wikipedia.org</a:t>
            </a:r>
            <a:r>
              <a:rPr lang="en-US" sz="2400" dirty="0"/>
              <a:t>/wiki/</a:t>
            </a:r>
            <a:r>
              <a:rPr lang="en-US" sz="2400" dirty="0" err="1"/>
              <a:t>Mathematical_formulation_of_the_Standard_Model</a:t>
            </a:r>
            <a:endParaRPr lang="en-US" sz="2400" dirty="0"/>
          </a:p>
        </p:txBody>
      </p:sp>
    </p:spTree>
    <p:extLst>
      <p:ext uri="{BB962C8B-B14F-4D97-AF65-F5344CB8AC3E}">
        <p14:creationId xmlns:p14="http://schemas.microsoft.com/office/powerpoint/2010/main" val="5143718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Lecture 4: ”Symmetries”</a:t>
            </a:r>
          </a:p>
        </p:txBody>
      </p:sp>
      <p:sp>
        <p:nvSpPr>
          <p:cNvPr id="3" name="Content Placeholder 2"/>
          <p:cNvSpPr>
            <a:spLocks noGrp="1"/>
          </p:cNvSpPr>
          <p:nvPr>
            <p:ph idx="1"/>
          </p:nvPr>
        </p:nvSpPr>
        <p:spPr>
          <a:xfrm>
            <a:off x="3445787" y="2604530"/>
            <a:ext cx="5299129" cy="1983784"/>
          </a:xfrm>
        </p:spPr>
        <p:txBody>
          <a:bodyPr/>
          <a:lstStyle/>
          <a:p>
            <a:pPr marL="0" indent="0" algn="ctr">
              <a:buNone/>
            </a:pPr>
            <a:r>
              <a:rPr lang="en-US" dirty="0"/>
              <a:t>Part 3 </a:t>
            </a:r>
          </a:p>
          <a:p>
            <a:pPr marL="0" indent="0" algn="ctr">
              <a:buNone/>
            </a:pPr>
            <a:r>
              <a:rPr lang="en-US" dirty="0"/>
              <a:t>Discrete Symmetries</a:t>
            </a:r>
          </a:p>
        </p:txBody>
      </p:sp>
      <p:sp>
        <p:nvSpPr>
          <p:cNvPr id="4" name="Rectangle 3">
            <a:extLst>
              <a:ext uri="{FF2B5EF4-FFF2-40B4-BE49-F238E27FC236}">
                <a16:creationId xmlns:a16="http://schemas.microsoft.com/office/drawing/2014/main" id="{BE7EAA3C-9642-884B-9002-73F1F890211F}"/>
              </a:ext>
            </a:extLst>
          </p:cNvPr>
          <p:cNvSpPr/>
          <p:nvPr/>
        </p:nvSpPr>
        <p:spPr>
          <a:xfrm>
            <a:off x="5263370" y="3847560"/>
            <a:ext cx="1888209" cy="369332"/>
          </a:xfrm>
          <a:prstGeom prst="rect">
            <a:avLst/>
          </a:prstGeom>
          <a:solidFill>
            <a:schemeClr val="bg1"/>
          </a:solidFill>
          <a:ln w="12700">
            <a:solidFill>
              <a:schemeClr val="tx1"/>
            </a:solidFill>
          </a:ln>
        </p:spPr>
        <p:txBody>
          <a:bodyPr wrap="none">
            <a:spAutoFit/>
          </a:bodyPr>
          <a:lstStyle/>
          <a:p>
            <a:r>
              <a:rPr lang="en-US" dirty="0"/>
              <a:t>Griffiths chapter 4</a:t>
            </a:r>
          </a:p>
        </p:txBody>
      </p:sp>
    </p:spTree>
    <p:extLst>
      <p:ext uri="{BB962C8B-B14F-4D97-AF65-F5344CB8AC3E}">
        <p14:creationId xmlns:p14="http://schemas.microsoft.com/office/powerpoint/2010/main" val="9655052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Discrete Symmetries </a:t>
            </a:r>
          </a:p>
        </p:txBody>
      </p:sp>
      <p:sp>
        <p:nvSpPr>
          <p:cNvPr id="3" name="Content Placeholder 2"/>
          <p:cNvSpPr>
            <a:spLocks noGrp="1"/>
          </p:cNvSpPr>
          <p:nvPr>
            <p:ph idx="1"/>
          </p:nvPr>
        </p:nvSpPr>
        <p:spPr>
          <a:xfrm>
            <a:off x="435244" y="1208868"/>
            <a:ext cx="11259451" cy="1983784"/>
          </a:xfrm>
        </p:spPr>
        <p:txBody>
          <a:bodyPr/>
          <a:lstStyle/>
          <a:p>
            <a:r>
              <a:rPr lang="en-US" dirty="0"/>
              <a:t>Is nature invariant if we look at it through </a:t>
            </a:r>
            <a:r>
              <a:rPr lang="en-US"/>
              <a:t>a mirror?</a:t>
            </a:r>
          </a:p>
        </p:txBody>
      </p:sp>
      <p:pic>
        <p:nvPicPr>
          <p:cNvPr id="6" name="Picture 5"/>
          <p:cNvPicPr>
            <a:picLocks noChangeAspect="1"/>
          </p:cNvPicPr>
          <p:nvPr/>
        </p:nvPicPr>
        <p:blipFill>
          <a:blip r:embed="rId2"/>
          <a:stretch>
            <a:fillRect/>
          </a:stretch>
        </p:blipFill>
        <p:spPr>
          <a:xfrm>
            <a:off x="1989102" y="2200759"/>
            <a:ext cx="7684287" cy="4003107"/>
          </a:xfrm>
          <a:prstGeom prst="rect">
            <a:avLst/>
          </a:prstGeom>
        </p:spPr>
      </p:pic>
    </p:spTree>
    <p:extLst>
      <p:ext uri="{BB962C8B-B14F-4D97-AF65-F5344CB8AC3E}">
        <p14:creationId xmlns:p14="http://schemas.microsoft.com/office/powerpoint/2010/main" val="20569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p:txBody>
          <a:bodyPr/>
          <a:lstStyle/>
          <a:p>
            <a:r>
              <a:rPr lang="en-US" i="1" dirty="0">
                <a:latin typeface="Times New Roman" charset="0"/>
                <a:ea typeface="Times New Roman" charset="0"/>
                <a:cs typeface="Times New Roman" charset="0"/>
              </a:rPr>
              <a:t>   </a:t>
            </a:r>
            <a:r>
              <a:rPr lang="en-US" dirty="0"/>
              <a:t>Discrete</a:t>
            </a:r>
            <a:r>
              <a:rPr lang="en-US" dirty="0">
                <a:latin typeface="Times New Roman" charset="0"/>
                <a:ea typeface="Times New Roman" charset="0"/>
                <a:cs typeface="Times New Roman" charset="0"/>
              </a:rPr>
              <a:t> </a:t>
            </a:r>
            <a:r>
              <a:rPr lang="en-US" i="1" dirty="0">
                <a:latin typeface="Times New Roman" charset="0"/>
                <a:ea typeface="Times New Roman" charset="0"/>
                <a:cs typeface="Times New Roman" charset="0"/>
              </a:rPr>
              <a:t>C</a:t>
            </a:r>
            <a:r>
              <a:rPr lang="en-US" dirty="0"/>
              <a:t>, </a:t>
            </a:r>
            <a:r>
              <a:rPr lang="en-US" i="1" dirty="0">
                <a:latin typeface="Times New Roman" charset="0"/>
                <a:ea typeface="Times New Roman" charset="0"/>
                <a:cs typeface="Times New Roman" charset="0"/>
              </a:rPr>
              <a:t>P</a:t>
            </a:r>
            <a:r>
              <a:rPr lang="en-US" dirty="0"/>
              <a:t>, </a:t>
            </a:r>
            <a:r>
              <a:rPr lang="en-US" i="1" dirty="0">
                <a:latin typeface="Times New Roman" charset="0"/>
                <a:ea typeface="Times New Roman" charset="0"/>
                <a:cs typeface="Times New Roman" charset="0"/>
              </a:rPr>
              <a:t>T</a:t>
            </a:r>
            <a:r>
              <a:rPr lang="en-US" dirty="0"/>
              <a:t>  Symmetries</a:t>
            </a:r>
          </a:p>
        </p:txBody>
      </p:sp>
      <mc:AlternateContent xmlns:mc="http://schemas.openxmlformats.org/markup-compatibility/2006" xmlns:a14="http://schemas.microsoft.com/office/drawing/2010/main">
        <mc:Choice Requires="a14">
          <p:sp>
            <p:nvSpPr>
              <p:cNvPr id="242691" name="Rectangle 3"/>
              <p:cNvSpPr>
                <a:spLocks noGrp="1" noChangeArrowheads="1"/>
              </p:cNvSpPr>
              <p:nvPr>
                <p:ph type="body" idx="1"/>
              </p:nvPr>
            </p:nvSpPr>
            <p:spPr>
              <a:xfrm>
                <a:off x="393700" y="914400"/>
                <a:ext cx="9555164" cy="5787025"/>
              </a:xfrm>
            </p:spPr>
            <p:txBody>
              <a:bodyPr>
                <a:normAutofit fontScale="92500" lnSpcReduction="10000"/>
              </a:bodyPr>
              <a:lstStyle/>
              <a:p>
                <a:pPr>
                  <a:lnSpc>
                    <a:spcPct val="90000"/>
                  </a:lnSpc>
                </a:pPr>
                <a:r>
                  <a:rPr lang="en-US" u="sng" dirty="0"/>
                  <a:t>Parity, </a:t>
                </a:r>
                <a:r>
                  <a:rPr lang="en-US" i="1" u="sng" dirty="0">
                    <a:latin typeface="Times New Roman" charset="0"/>
                    <a:ea typeface="Times New Roman" charset="0"/>
                    <a:cs typeface="Times New Roman" charset="0"/>
                  </a:rPr>
                  <a:t>P</a:t>
                </a:r>
                <a:r>
                  <a:rPr lang="en-US" u="sng" dirty="0"/>
                  <a:t>:</a:t>
                </a:r>
                <a:r>
                  <a:rPr lang="en-US" i="1" dirty="0"/>
                  <a:t>        	</a:t>
                </a:r>
                <a:r>
                  <a:rPr lang="en-US" sz="2000" i="1" dirty="0"/>
                  <a:t>	unobservable: (absolute handedness)</a:t>
                </a:r>
              </a:p>
              <a:p>
                <a:pPr lvl="1">
                  <a:lnSpc>
                    <a:spcPct val="90000"/>
                  </a:lnSpc>
                </a:pPr>
                <a:r>
                  <a:rPr lang="en-US" dirty="0"/>
                  <a:t>Reflects a system through the origin.  </a:t>
                </a:r>
              </a:p>
              <a:p>
                <a:pPr marL="457200" lvl="1" indent="0">
                  <a:buNone/>
                </a:pPr>
                <a:r>
                  <a:rPr lang="en-US" dirty="0"/>
                  <a:t>Converts right-handed to left-handed.</a:t>
                </a:r>
              </a:p>
              <a:p>
                <a:pPr lvl="2"/>
                <a14:m>
                  <m:oMath xmlns:m="http://schemas.openxmlformats.org/officeDocument/2006/math">
                    <m:acc>
                      <m:accPr>
                        <m:chr m:val="⃗"/>
                        <m:ctrlPr>
                          <a:rPr lang="en-US" b="1" i="1" smtClean="0">
                            <a:solidFill>
                              <a:schemeClr val="tx1"/>
                            </a:solidFill>
                            <a:latin typeface="Cambria Math" panose="02040503050406030204" pitchFamily="18" charset="0"/>
                          </a:rPr>
                        </m:ctrlPr>
                      </m:accPr>
                      <m:e>
                        <m:r>
                          <a:rPr lang="en-US" b="1" i="1" smtClean="0">
                            <a:solidFill>
                              <a:schemeClr val="tx1"/>
                            </a:solidFill>
                            <a:latin typeface="Cambria Math" charset="0"/>
                          </a:rPr>
                          <m:t>𝒙</m:t>
                        </m:r>
                      </m:e>
                    </m:acc>
                    <m:r>
                      <a:rPr lang="en-US" b="1" i="1" smtClean="0">
                        <a:solidFill>
                          <a:schemeClr val="tx1"/>
                        </a:solidFill>
                        <a:latin typeface="Cambria Math" charset="0"/>
                      </a:rPr>
                      <m:t>→−</m:t>
                    </m:r>
                    <m:acc>
                      <m:accPr>
                        <m:chr m:val="⃗"/>
                        <m:ctrlPr>
                          <a:rPr lang="en-US" b="1" i="1" smtClean="0">
                            <a:solidFill>
                              <a:schemeClr val="tx1"/>
                            </a:solidFill>
                            <a:latin typeface="Cambria Math" panose="02040503050406030204" pitchFamily="18" charset="0"/>
                          </a:rPr>
                        </m:ctrlPr>
                      </m:accPr>
                      <m:e>
                        <m:r>
                          <a:rPr lang="en-US" b="1" i="1" smtClean="0">
                            <a:solidFill>
                              <a:schemeClr val="tx1"/>
                            </a:solidFill>
                            <a:latin typeface="Cambria Math" charset="0"/>
                          </a:rPr>
                          <m:t>𝒙</m:t>
                        </m:r>
                      </m:e>
                    </m:acc>
                  </m:oMath>
                </a14:m>
                <a:r>
                  <a:rPr lang="en-US" b="1" i="1" dirty="0">
                    <a:solidFill>
                      <a:schemeClr val="tx1"/>
                    </a:solidFill>
                  </a:rPr>
                  <a:t> </a:t>
                </a:r>
                <a:r>
                  <a:rPr lang="en-US" dirty="0">
                    <a:solidFill>
                      <a:schemeClr val="tx1"/>
                    </a:solidFill>
                    <a:sym typeface="Symbol" charset="0"/>
                  </a:rPr>
                  <a:t> </a:t>
                </a:r>
                <a:r>
                  <a:rPr lang="en-US" b="1" i="1" dirty="0">
                    <a:solidFill>
                      <a:schemeClr val="tx1"/>
                    </a:solidFill>
                  </a:rPr>
                  <a:t> , </a:t>
                </a:r>
                <a14:m>
                  <m:oMath xmlns:m="http://schemas.openxmlformats.org/officeDocument/2006/math">
                    <m:acc>
                      <m:accPr>
                        <m:chr m:val="⃗"/>
                        <m:ctrlPr>
                          <a:rPr lang="en-US" b="1" i="1" smtClean="0">
                            <a:solidFill>
                              <a:schemeClr val="tx1"/>
                            </a:solidFill>
                            <a:latin typeface="Cambria Math" panose="02040503050406030204" pitchFamily="18" charset="0"/>
                          </a:rPr>
                        </m:ctrlPr>
                      </m:accPr>
                      <m:e>
                        <m:r>
                          <a:rPr lang="en-US" b="1" i="1" smtClean="0">
                            <a:solidFill>
                              <a:schemeClr val="tx1"/>
                            </a:solidFill>
                            <a:latin typeface="Cambria Math" charset="0"/>
                          </a:rPr>
                          <m:t>𝒑</m:t>
                        </m:r>
                      </m:e>
                    </m:acc>
                    <m:r>
                      <a:rPr lang="en-US" b="1" i="1" smtClean="0">
                        <a:solidFill>
                          <a:schemeClr val="tx1"/>
                        </a:solidFill>
                        <a:latin typeface="Cambria Math" charset="0"/>
                      </a:rPr>
                      <m:t>→−</m:t>
                    </m:r>
                    <m:acc>
                      <m:accPr>
                        <m:chr m:val="⃗"/>
                        <m:ctrlPr>
                          <a:rPr lang="en-US" b="1" i="1" smtClean="0">
                            <a:solidFill>
                              <a:schemeClr val="tx1"/>
                            </a:solidFill>
                            <a:latin typeface="Cambria Math" panose="02040503050406030204" pitchFamily="18" charset="0"/>
                          </a:rPr>
                        </m:ctrlPr>
                      </m:accPr>
                      <m:e>
                        <m:r>
                          <a:rPr lang="en-US" b="1" i="1" smtClean="0">
                            <a:solidFill>
                              <a:schemeClr val="tx1"/>
                            </a:solidFill>
                            <a:latin typeface="Cambria Math" charset="0"/>
                          </a:rPr>
                          <m:t>𝒑</m:t>
                        </m:r>
                        <m:r>
                          <a:rPr lang="en-US" b="1" i="1" smtClean="0">
                            <a:solidFill>
                              <a:schemeClr val="tx1"/>
                            </a:solidFill>
                            <a:latin typeface="Cambria Math" charset="0"/>
                          </a:rPr>
                          <m:t> </m:t>
                        </m:r>
                      </m:e>
                    </m:acc>
                  </m:oMath>
                </a14:m>
                <a:r>
                  <a:rPr lang="en-US" b="1" i="1" dirty="0">
                    <a:solidFill>
                      <a:schemeClr val="tx1"/>
                    </a:solidFill>
                  </a:rPr>
                  <a:t>  </a:t>
                </a:r>
                <a:r>
                  <a:rPr lang="en-US" dirty="0">
                    <a:solidFill>
                      <a:schemeClr val="tx1"/>
                    </a:solidFill>
                  </a:rPr>
                  <a:t>(vectors) but  </a:t>
                </a:r>
                <a14:m>
                  <m:oMath xmlns:m="http://schemas.openxmlformats.org/officeDocument/2006/math">
                    <m:acc>
                      <m:accPr>
                        <m:chr m:val="⃗"/>
                        <m:ctrlPr>
                          <a:rPr lang="en-US" b="1" i="1" smtClean="0">
                            <a:solidFill>
                              <a:schemeClr val="tx1"/>
                            </a:solidFill>
                            <a:latin typeface="Cambria Math" panose="02040503050406030204" pitchFamily="18" charset="0"/>
                          </a:rPr>
                        </m:ctrlPr>
                      </m:accPr>
                      <m:e>
                        <m:r>
                          <a:rPr lang="en-US" b="1" i="1" smtClean="0">
                            <a:solidFill>
                              <a:schemeClr val="tx1"/>
                            </a:solidFill>
                            <a:latin typeface="Cambria Math" charset="0"/>
                          </a:rPr>
                          <m:t>𝑳</m:t>
                        </m:r>
                      </m:e>
                    </m:acc>
                    <m:r>
                      <a:rPr lang="en-US" b="1" i="1" smtClean="0">
                        <a:solidFill>
                          <a:schemeClr val="tx1"/>
                        </a:solidFill>
                        <a:latin typeface="Cambria Math" charset="0"/>
                      </a:rPr>
                      <m:t>=</m:t>
                    </m:r>
                    <m:acc>
                      <m:accPr>
                        <m:chr m:val="⃗"/>
                        <m:ctrlPr>
                          <a:rPr lang="en-US" b="1" i="1" smtClean="0">
                            <a:solidFill>
                              <a:schemeClr val="tx1"/>
                            </a:solidFill>
                            <a:latin typeface="Cambria Math" panose="02040503050406030204" pitchFamily="18" charset="0"/>
                          </a:rPr>
                        </m:ctrlPr>
                      </m:accPr>
                      <m:e>
                        <m:r>
                          <a:rPr lang="en-US" b="1" i="1" smtClean="0">
                            <a:solidFill>
                              <a:schemeClr val="tx1"/>
                            </a:solidFill>
                            <a:latin typeface="Cambria Math" charset="0"/>
                          </a:rPr>
                          <m:t>𝒙</m:t>
                        </m:r>
                      </m:e>
                    </m:acc>
                    <m:r>
                      <a:rPr lang="en-US" b="1" i="1" smtClean="0">
                        <a:solidFill>
                          <a:schemeClr val="tx1"/>
                        </a:solidFill>
                        <a:latin typeface="Cambria Math" charset="0"/>
                      </a:rPr>
                      <m:t> × </m:t>
                    </m:r>
                    <m:acc>
                      <m:accPr>
                        <m:chr m:val="⃗"/>
                        <m:ctrlPr>
                          <a:rPr lang="en-US" b="1" i="1" smtClean="0">
                            <a:solidFill>
                              <a:schemeClr val="tx1"/>
                            </a:solidFill>
                            <a:latin typeface="Cambria Math" panose="02040503050406030204" pitchFamily="18" charset="0"/>
                          </a:rPr>
                        </m:ctrlPr>
                      </m:accPr>
                      <m:e>
                        <m:r>
                          <a:rPr lang="en-US" b="1" i="1" smtClean="0">
                            <a:solidFill>
                              <a:schemeClr val="tx1"/>
                            </a:solidFill>
                            <a:latin typeface="Cambria Math" charset="0"/>
                          </a:rPr>
                          <m:t>𝒑</m:t>
                        </m:r>
                      </m:e>
                    </m:acc>
                  </m:oMath>
                </a14:m>
                <a:r>
                  <a:rPr lang="en-US" dirty="0">
                    <a:solidFill>
                      <a:schemeClr val="tx1"/>
                    </a:solidFill>
                  </a:rPr>
                  <a:t>  (axial vectors)</a:t>
                </a:r>
                <a:endParaRPr lang="en-US" dirty="0"/>
              </a:p>
              <a:p>
                <a:pPr>
                  <a:lnSpc>
                    <a:spcPct val="90000"/>
                  </a:lnSpc>
                  <a:spcBef>
                    <a:spcPct val="50000"/>
                  </a:spcBef>
                </a:pPr>
                <a:r>
                  <a:rPr lang="en-US" u="sng" dirty="0"/>
                  <a:t>Charge Conjugation, </a:t>
                </a:r>
                <a:r>
                  <a:rPr lang="en-US" i="1" u="sng" dirty="0">
                    <a:latin typeface="Times New Roman" charset="0"/>
                    <a:ea typeface="Times New Roman" charset="0"/>
                    <a:cs typeface="Times New Roman" charset="0"/>
                  </a:rPr>
                  <a:t>C</a:t>
                </a:r>
                <a:r>
                  <a:rPr lang="en-US" u="sng" dirty="0"/>
                  <a:t>:</a:t>
                </a:r>
                <a:r>
                  <a:rPr lang="en-US" i="1" dirty="0"/>
                  <a:t>  </a:t>
                </a:r>
                <a:r>
                  <a:rPr lang="en-US" sz="2000" i="1" dirty="0"/>
                  <a:t>	unobservable: (absolute charge)</a:t>
                </a:r>
                <a:endParaRPr lang="en-US" sz="2000" u="sng" dirty="0"/>
              </a:p>
              <a:p>
                <a:pPr lvl="1">
                  <a:lnSpc>
                    <a:spcPct val="90000"/>
                  </a:lnSpc>
                </a:pPr>
                <a:r>
                  <a:rPr lang="en-US" dirty="0"/>
                  <a:t>Turns internal charges to opposite sign.</a:t>
                </a:r>
              </a:p>
              <a:p>
                <a:pPr lvl="2">
                  <a:lnSpc>
                    <a:spcPct val="90000"/>
                  </a:lnSpc>
                </a:pPr>
                <a14:m>
                  <m:oMath xmlns:m="http://schemas.openxmlformats.org/officeDocument/2006/math">
                    <m:sSup>
                      <m:sSupPr>
                        <m:ctrlPr>
                          <a:rPr lang="en-US" b="1" i="1" smtClean="0">
                            <a:solidFill>
                              <a:schemeClr val="tx1"/>
                            </a:solidFill>
                            <a:latin typeface="Cambria Math" panose="02040503050406030204" pitchFamily="18" charset="0"/>
                          </a:rPr>
                        </m:ctrlPr>
                      </m:sSupPr>
                      <m:e>
                        <m:r>
                          <a:rPr lang="en-US" b="1" i="1" smtClean="0">
                            <a:solidFill>
                              <a:schemeClr val="tx1"/>
                            </a:solidFill>
                            <a:latin typeface="Cambria Math" charset="0"/>
                          </a:rPr>
                          <m:t>𝒆</m:t>
                        </m:r>
                      </m:e>
                      <m:sup>
                        <m:r>
                          <a:rPr lang="en-US" b="1" i="1" smtClean="0">
                            <a:solidFill>
                              <a:schemeClr val="tx1"/>
                            </a:solidFill>
                            <a:latin typeface="Cambria Math" charset="0"/>
                          </a:rPr>
                          <m:t>+</m:t>
                        </m:r>
                      </m:sup>
                    </m:sSup>
                    <m:r>
                      <a:rPr lang="en-US" b="1" i="1" smtClean="0">
                        <a:solidFill>
                          <a:schemeClr val="tx1"/>
                        </a:solidFill>
                        <a:latin typeface="Cambria Math" charset="0"/>
                      </a:rPr>
                      <m:t>→</m:t>
                    </m:r>
                    <m:sSup>
                      <m:sSupPr>
                        <m:ctrlPr>
                          <a:rPr lang="en-US" b="1" i="1" smtClean="0">
                            <a:solidFill>
                              <a:schemeClr val="tx1"/>
                            </a:solidFill>
                            <a:latin typeface="Cambria Math" panose="02040503050406030204" pitchFamily="18" charset="0"/>
                          </a:rPr>
                        </m:ctrlPr>
                      </m:sSupPr>
                      <m:e>
                        <m:r>
                          <a:rPr lang="en-US" b="1" i="1" smtClean="0">
                            <a:solidFill>
                              <a:schemeClr val="tx1"/>
                            </a:solidFill>
                            <a:latin typeface="Cambria Math" charset="0"/>
                          </a:rPr>
                          <m:t>𝒆</m:t>
                        </m:r>
                      </m:e>
                      <m:sup>
                        <m:r>
                          <a:rPr lang="en-US" b="1" i="1" smtClean="0">
                            <a:solidFill>
                              <a:schemeClr val="tx1"/>
                            </a:solidFill>
                            <a:latin typeface="Cambria Math" charset="0"/>
                          </a:rPr>
                          <m:t>−</m:t>
                        </m:r>
                      </m:sup>
                    </m:sSup>
                    <m:r>
                      <a:rPr lang="en-US" b="1" i="1" smtClean="0">
                        <a:solidFill>
                          <a:schemeClr val="tx1"/>
                        </a:solidFill>
                        <a:latin typeface="Cambria Math" charset="0"/>
                      </a:rPr>
                      <m:t> ,  </m:t>
                    </m:r>
                    <m:sSup>
                      <m:sSupPr>
                        <m:ctrlPr>
                          <a:rPr lang="en-US" b="1" i="1" smtClean="0">
                            <a:solidFill>
                              <a:schemeClr val="tx1"/>
                            </a:solidFill>
                            <a:latin typeface="Cambria Math" panose="02040503050406030204" pitchFamily="18" charset="0"/>
                          </a:rPr>
                        </m:ctrlPr>
                      </m:sSupPr>
                      <m:e>
                        <m:r>
                          <a:rPr lang="en-US" b="1" i="1" smtClean="0">
                            <a:solidFill>
                              <a:schemeClr val="tx1"/>
                            </a:solidFill>
                            <a:latin typeface="Cambria Math" charset="0"/>
                          </a:rPr>
                          <m:t>𝑲</m:t>
                        </m:r>
                      </m:e>
                      <m:sup>
                        <m:r>
                          <a:rPr lang="en-US" b="1" i="1" smtClean="0">
                            <a:solidFill>
                              <a:schemeClr val="tx1"/>
                            </a:solidFill>
                            <a:latin typeface="Cambria Math" charset="0"/>
                          </a:rPr>
                          <m:t>−</m:t>
                        </m:r>
                      </m:sup>
                    </m:sSup>
                    <m:r>
                      <a:rPr lang="en-US" b="1" i="1" smtClean="0">
                        <a:solidFill>
                          <a:schemeClr val="tx1"/>
                        </a:solidFill>
                        <a:latin typeface="Cambria Math" charset="0"/>
                      </a:rPr>
                      <m:t>→</m:t>
                    </m:r>
                    <m:sSup>
                      <m:sSupPr>
                        <m:ctrlPr>
                          <a:rPr lang="en-US" b="1" i="1" smtClean="0">
                            <a:solidFill>
                              <a:schemeClr val="tx1"/>
                            </a:solidFill>
                            <a:latin typeface="Cambria Math" panose="02040503050406030204" pitchFamily="18" charset="0"/>
                          </a:rPr>
                        </m:ctrlPr>
                      </m:sSupPr>
                      <m:e>
                        <m:r>
                          <a:rPr lang="en-US" b="1" i="1" smtClean="0">
                            <a:solidFill>
                              <a:schemeClr val="tx1"/>
                            </a:solidFill>
                            <a:latin typeface="Cambria Math" charset="0"/>
                          </a:rPr>
                          <m:t>𝑲</m:t>
                        </m:r>
                      </m:e>
                      <m:sup>
                        <m:r>
                          <a:rPr lang="en-US" b="1" i="1" smtClean="0">
                            <a:solidFill>
                              <a:schemeClr val="tx1"/>
                            </a:solidFill>
                            <a:latin typeface="Cambria Math" charset="0"/>
                          </a:rPr>
                          <m:t>+ </m:t>
                        </m:r>
                      </m:sup>
                    </m:sSup>
                  </m:oMath>
                </a14:m>
                <a:endParaRPr lang="en-US" b="1" dirty="0">
                  <a:latin typeface="Symbol" charset="0"/>
                </a:endParaRPr>
              </a:p>
              <a:p>
                <a:pPr>
                  <a:lnSpc>
                    <a:spcPct val="90000"/>
                  </a:lnSpc>
                  <a:spcBef>
                    <a:spcPct val="50000"/>
                  </a:spcBef>
                </a:pPr>
                <a:r>
                  <a:rPr lang="en-US" u="sng" dirty="0"/>
                  <a:t>Time Reversal, </a:t>
                </a:r>
                <a:r>
                  <a:rPr lang="en-US" i="1" u="sng" dirty="0">
                    <a:latin typeface="Times New Roman" charset="0"/>
                    <a:ea typeface="Times New Roman" charset="0"/>
                    <a:cs typeface="Times New Roman" charset="0"/>
                  </a:rPr>
                  <a:t>T</a:t>
                </a:r>
                <a:r>
                  <a:rPr lang="en-US" u="sng" dirty="0"/>
                  <a:t>:</a:t>
                </a:r>
                <a:r>
                  <a:rPr lang="en-US" dirty="0"/>
                  <a:t>        </a:t>
                </a:r>
                <a:r>
                  <a:rPr lang="en-US" sz="2000" dirty="0"/>
                  <a:t>	</a:t>
                </a:r>
                <a:r>
                  <a:rPr lang="en-US" sz="2000" i="1" dirty="0"/>
                  <a:t>unobservable: (direction of time)</a:t>
                </a:r>
              </a:p>
              <a:p>
                <a:pPr lvl="1">
                  <a:lnSpc>
                    <a:spcPct val="90000"/>
                  </a:lnSpc>
                </a:pPr>
                <a:r>
                  <a:rPr lang="en-US" dirty="0"/>
                  <a:t>Changes direction of motion of particles</a:t>
                </a:r>
              </a:p>
              <a:p>
                <a:pPr lvl="2">
                  <a:lnSpc>
                    <a:spcPct val="90000"/>
                  </a:lnSpc>
                </a:pPr>
                <a14:m>
                  <m:oMath xmlns:m="http://schemas.openxmlformats.org/officeDocument/2006/math">
                    <m:r>
                      <a:rPr lang="en-US" b="1" i="1" smtClean="0">
                        <a:solidFill>
                          <a:schemeClr val="tx1"/>
                        </a:solidFill>
                        <a:latin typeface="Cambria Math" charset="0"/>
                      </a:rPr>
                      <m:t>𝒕</m:t>
                    </m:r>
                    <m:r>
                      <a:rPr lang="en-US" b="1" i="1" smtClean="0">
                        <a:solidFill>
                          <a:schemeClr val="tx1"/>
                        </a:solidFill>
                        <a:latin typeface="Cambria Math" charset="0"/>
                      </a:rPr>
                      <m:t>→−</m:t>
                    </m:r>
                    <m:r>
                      <a:rPr lang="en-US" b="1" i="1" smtClean="0">
                        <a:solidFill>
                          <a:schemeClr val="tx1"/>
                        </a:solidFill>
                        <a:latin typeface="Cambria Math" charset="0"/>
                      </a:rPr>
                      <m:t>𝒕</m:t>
                    </m:r>
                  </m:oMath>
                </a14:m>
                <a:endParaRPr lang="en-US" b="1" i="1" dirty="0">
                  <a:solidFill>
                    <a:schemeClr val="tx1"/>
                  </a:solidFill>
                  <a:sym typeface="Symbol" charset="0"/>
                </a:endParaRPr>
              </a:p>
              <a:p>
                <a:pPr lvl="2">
                  <a:lnSpc>
                    <a:spcPct val="90000"/>
                  </a:lnSpc>
                </a:pPr>
                <a:endParaRPr lang="en-US" b="1" dirty="0"/>
              </a:p>
              <a:p>
                <a:pPr>
                  <a:lnSpc>
                    <a:spcPct val="90000"/>
                  </a:lnSpc>
                  <a:spcBef>
                    <a:spcPct val="50000"/>
                  </a:spcBef>
                </a:pPr>
                <a:r>
                  <a:rPr lang="en-US" i="1" u="sng" dirty="0">
                    <a:latin typeface="Times New Roman" charset="0"/>
                    <a:ea typeface="Times New Roman" charset="0"/>
                    <a:cs typeface="Times New Roman" charset="0"/>
                  </a:rPr>
                  <a:t>CPT</a:t>
                </a:r>
                <a:r>
                  <a:rPr lang="en-US" u="sng" dirty="0"/>
                  <a:t>  Theorem:</a:t>
                </a:r>
              </a:p>
              <a:p>
                <a:pPr lvl="1">
                  <a:lnSpc>
                    <a:spcPct val="90000"/>
                  </a:lnSpc>
                </a:pPr>
                <a:r>
                  <a:rPr lang="en-US" dirty="0"/>
                  <a:t>All interactions are invariant under combined </a:t>
                </a:r>
                <a:r>
                  <a:rPr lang="en-US" i="1" dirty="0">
                    <a:solidFill>
                      <a:srgbClr val="0070C0"/>
                    </a:solidFill>
                    <a:latin typeface="Times New Roman" charset="0"/>
                    <a:ea typeface="Times New Roman" charset="0"/>
                    <a:cs typeface="Times New Roman" charset="0"/>
                  </a:rPr>
                  <a:t>C</a:t>
                </a:r>
                <a:r>
                  <a:rPr lang="en-US" dirty="0"/>
                  <a:t>, </a:t>
                </a:r>
                <a:r>
                  <a:rPr lang="en-US" i="1" dirty="0">
                    <a:solidFill>
                      <a:srgbClr val="0070C0"/>
                    </a:solidFill>
                    <a:latin typeface="Times New Roman" charset="0"/>
                    <a:ea typeface="Times New Roman" charset="0"/>
                    <a:cs typeface="Times New Roman" charset="0"/>
                  </a:rPr>
                  <a:t>P</a:t>
                </a:r>
                <a:r>
                  <a:rPr lang="en-US" dirty="0"/>
                  <a:t> and </a:t>
                </a:r>
                <a:r>
                  <a:rPr lang="en-US" i="1" dirty="0">
                    <a:solidFill>
                      <a:srgbClr val="0070C0"/>
                    </a:solidFill>
                    <a:latin typeface="Times New Roman" charset="0"/>
                    <a:ea typeface="Times New Roman" charset="0"/>
                    <a:cs typeface="Times New Roman" charset="0"/>
                  </a:rPr>
                  <a:t>T </a:t>
                </a:r>
                <a:r>
                  <a:rPr lang="en-US" dirty="0">
                    <a:latin typeface="Times New Roman" charset="0"/>
                    <a:ea typeface="Times New Roman" charset="0"/>
                    <a:cs typeface="Times New Roman" charset="0"/>
                  </a:rPr>
                  <a:t>operation</a:t>
                </a:r>
              </a:p>
              <a:p>
                <a:pPr lvl="1">
                  <a:lnSpc>
                    <a:spcPct val="90000"/>
                  </a:lnSpc>
                </a:pPr>
                <a:r>
                  <a:rPr lang="en-US" dirty="0"/>
                  <a:t>A particle</a:t>
                </a:r>
                <a:r>
                  <a:rPr lang="en-US" b="1" i="1" dirty="0"/>
                  <a:t> is </a:t>
                </a:r>
                <a:r>
                  <a:rPr lang="en-US" dirty="0"/>
                  <a:t>an antiparticle travelling backward in time</a:t>
                </a:r>
              </a:p>
              <a:p>
                <a:pPr lvl="1">
                  <a:lnSpc>
                    <a:spcPct val="90000"/>
                  </a:lnSpc>
                </a:pPr>
                <a:r>
                  <a:rPr lang="en-US" dirty="0"/>
                  <a:t>Implies e.g. </a:t>
                </a:r>
                <a:r>
                  <a:rPr lang="en-US" dirty="0">
                    <a:solidFill>
                      <a:srgbClr val="CC0000"/>
                    </a:solidFill>
                  </a:rPr>
                  <a:t>particle and anti-particle have equal masses and lifetimes</a:t>
                </a:r>
              </a:p>
              <a:p>
                <a:pPr>
                  <a:lnSpc>
                    <a:spcPct val="90000"/>
                  </a:lnSpc>
                </a:pPr>
                <a:endParaRPr lang="en-US" dirty="0"/>
              </a:p>
            </p:txBody>
          </p:sp>
        </mc:Choice>
        <mc:Fallback xmlns="">
          <p:sp>
            <p:nvSpPr>
              <p:cNvPr id="242691" name="Rectangle 3"/>
              <p:cNvSpPr>
                <a:spLocks noGrp="1" noRot="1" noChangeAspect="1" noMove="1" noResize="1" noEditPoints="1" noAdjustHandles="1" noChangeArrowheads="1" noChangeShapeType="1" noTextEdit="1"/>
              </p:cNvSpPr>
              <p:nvPr>
                <p:ph type="body" idx="1"/>
              </p:nvPr>
            </p:nvSpPr>
            <p:spPr>
              <a:xfrm>
                <a:off x="393700" y="914400"/>
                <a:ext cx="9555164" cy="5787025"/>
              </a:xfrm>
              <a:blipFill rotWithShape="0">
                <a:blip r:embed="rId3"/>
                <a:stretch>
                  <a:fillRect l="-1021" t="-2318"/>
                </a:stretch>
              </a:blipFill>
            </p:spPr>
            <p:txBody>
              <a:bodyPr/>
              <a:lstStyle/>
              <a:p>
                <a:r>
                  <a:rPr lang="en-US">
                    <a:noFill/>
                  </a:rPr>
                  <a:t> </a:t>
                </a:r>
              </a:p>
            </p:txBody>
          </p:sp>
        </mc:Fallback>
      </mc:AlternateContent>
      <p:grpSp>
        <p:nvGrpSpPr>
          <p:cNvPr id="242694" name="Group 6"/>
          <p:cNvGrpSpPr>
            <a:grpSpLocks/>
          </p:cNvGrpSpPr>
          <p:nvPr/>
        </p:nvGrpSpPr>
        <p:grpSpPr bwMode="auto">
          <a:xfrm>
            <a:off x="9271000" y="1295400"/>
            <a:ext cx="1524000" cy="838200"/>
            <a:chOff x="4368" y="1104"/>
            <a:chExt cx="960" cy="528"/>
          </a:xfrm>
        </p:grpSpPr>
        <p:sp>
          <p:nvSpPr>
            <p:cNvPr id="242695" name="AutoShape 7"/>
            <p:cNvSpPr>
              <a:spLocks noChangeArrowheads="1"/>
            </p:cNvSpPr>
            <p:nvPr/>
          </p:nvSpPr>
          <p:spPr bwMode="auto">
            <a:xfrm>
              <a:off x="4368" y="1200"/>
              <a:ext cx="432" cy="336"/>
            </a:xfrm>
            <a:prstGeom prst="rightArrow">
              <a:avLst>
                <a:gd name="adj1" fmla="val 50000"/>
                <a:gd name="adj2" fmla="val 32143"/>
              </a:avLst>
            </a:prstGeom>
            <a:solidFill>
              <a:schemeClr val="accent1"/>
            </a:solidFill>
            <a:ln w="12700" cap="sq">
              <a:miter lim="800000"/>
              <a:headEnd type="none" w="sm" len="sm"/>
              <a:tailEnd type="none" w="sm" len="sm"/>
            </a:ln>
            <a:effectLst/>
            <a:scene3d>
              <a:camera prst="legacyPerspectiveBottomLeft">
                <a:rot lat="1200000" lon="0" rev="0"/>
              </a:camera>
              <a:lightRig rig="legacyFlat1"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endParaRPr lang="en-US"/>
            </a:p>
          </p:txBody>
        </p:sp>
        <p:sp>
          <p:nvSpPr>
            <p:cNvPr id="242696" name="AutoShape 8"/>
            <p:cNvSpPr>
              <a:spLocks noChangeArrowheads="1"/>
            </p:cNvSpPr>
            <p:nvPr/>
          </p:nvSpPr>
          <p:spPr bwMode="auto">
            <a:xfrm flipH="1">
              <a:off x="4896" y="1200"/>
              <a:ext cx="432" cy="336"/>
            </a:xfrm>
            <a:prstGeom prst="rightArrow">
              <a:avLst>
                <a:gd name="adj1" fmla="val 50000"/>
                <a:gd name="adj2" fmla="val 32143"/>
              </a:avLst>
            </a:prstGeom>
            <a:solidFill>
              <a:schemeClr val="accent1"/>
            </a:solidFill>
            <a:ln w="12700" cap="sq">
              <a:miter lim="800000"/>
              <a:headEnd type="none" w="sm" len="sm"/>
              <a:tailEnd type="none" w="sm" len="sm"/>
            </a:ln>
            <a:effectLst/>
            <a:scene3d>
              <a:camera prst="legacyPerspectiveBottomRight">
                <a:rot lat="1200000" lon="0" rev="0"/>
              </a:camera>
              <a:lightRig rig="legacyFlat1" dir="t"/>
            </a:scene3d>
            <a:sp3d extrusionH="430200" prstMaterial="legacyMatte">
              <a:bevelT w="13500" h="13500" prst="angle"/>
              <a:bevelB w="13500" h="13500" prst="angle"/>
              <a:extrusionClr>
                <a:schemeClr val="accent1"/>
              </a:extrusionClr>
            </a:sp3d>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endParaRPr lang="en-US"/>
            </a:p>
          </p:txBody>
        </p:sp>
        <p:sp>
          <p:nvSpPr>
            <p:cNvPr id="242697" name="Line 9"/>
            <p:cNvSpPr>
              <a:spLocks noChangeShapeType="1"/>
            </p:cNvSpPr>
            <p:nvPr/>
          </p:nvSpPr>
          <p:spPr bwMode="auto">
            <a:xfrm>
              <a:off x="4848" y="1104"/>
              <a:ext cx="0" cy="528"/>
            </a:xfrm>
            <a:prstGeom prst="line">
              <a:avLst/>
            </a:prstGeom>
            <a:noFill/>
            <a:ln w="28575" cap="rnd">
              <a:solidFill>
                <a:schemeClr val="tx1"/>
              </a:solidFill>
              <a:prstDash val="sysDot"/>
              <a:miter lim="800000"/>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2698" name="Group 10"/>
          <p:cNvGrpSpPr>
            <a:grpSpLocks/>
          </p:cNvGrpSpPr>
          <p:nvPr/>
        </p:nvGrpSpPr>
        <p:grpSpPr bwMode="auto">
          <a:xfrm>
            <a:off x="9423401" y="2895600"/>
            <a:ext cx="1177925" cy="509588"/>
            <a:chOff x="4477" y="1839"/>
            <a:chExt cx="742" cy="321"/>
          </a:xfrm>
        </p:grpSpPr>
        <p:grpSp>
          <p:nvGrpSpPr>
            <p:cNvPr id="242699" name="Group 11"/>
            <p:cNvGrpSpPr>
              <a:grpSpLocks/>
            </p:cNvGrpSpPr>
            <p:nvPr/>
          </p:nvGrpSpPr>
          <p:grpSpPr bwMode="auto">
            <a:xfrm>
              <a:off x="4477" y="1839"/>
              <a:ext cx="742" cy="289"/>
              <a:chOff x="4490" y="1839"/>
              <a:chExt cx="742" cy="289"/>
            </a:xfrm>
          </p:grpSpPr>
          <p:grpSp>
            <p:nvGrpSpPr>
              <p:cNvPr id="242700" name="Group 12"/>
              <p:cNvGrpSpPr>
                <a:grpSpLocks/>
              </p:cNvGrpSpPr>
              <p:nvPr/>
            </p:nvGrpSpPr>
            <p:grpSpPr bwMode="auto">
              <a:xfrm>
                <a:off x="4490" y="1840"/>
                <a:ext cx="240" cy="288"/>
                <a:chOff x="4368" y="1896"/>
                <a:chExt cx="240" cy="288"/>
              </a:xfrm>
            </p:grpSpPr>
            <p:sp>
              <p:nvSpPr>
                <p:cNvPr id="242701" name="Oval 13"/>
                <p:cNvSpPr>
                  <a:spLocks noChangeArrowheads="1"/>
                </p:cNvSpPr>
                <p:nvPr/>
              </p:nvSpPr>
              <p:spPr bwMode="auto">
                <a:xfrm>
                  <a:off x="4368" y="1944"/>
                  <a:ext cx="240" cy="240"/>
                </a:xfrm>
                <a:prstGeom prst="ellipse">
                  <a:avLst/>
                </a:prstGeom>
                <a:gradFill rotWithShape="0">
                  <a:gsLst>
                    <a:gs pos="0">
                      <a:schemeClr val="folHlink">
                        <a:gamma/>
                        <a:tint val="18039"/>
                        <a:invGamma/>
                      </a:schemeClr>
                    </a:gs>
                    <a:gs pos="100000">
                      <a:schemeClr val="folHlink"/>
                    </a:gs>
                  </a:gsLst>
                  <a:path path="shape">
                    <a:fillToRect l="50000" t="50000" r="50000" b="50000"/>
                  </a:path>
                </a:gra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2702" name="Text Box 14"/>
                <p:cNvSpPr txBox="1">
                  <a:spLocks noChangeArrowheads="1"/>
                </p:cNvSpPr>
                <p:nvPr/>
              </p:nvSpPr>
              <p:spPr bwMode="auto">
                <a:xfrm>
                  <a:off x="4377" y="1896"/>
                  <a:ext cx="221"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0" hangingPunct="0"/>
                  <a:r>
                    <a:rPr lang="en-US" sz="2400">
                      <a:latin typeface="Symbol" charset="0"/>
                    </a:rPr>
                    <a:t>+</a:t>
                  </a:r>
                  <a:endParaRPr lang="en-US" sz="2400">
                    <a:latin typeface="Times New Roman" charset="0"/>
                  </a:endParaRPr>
                </a:p>
              </p:txBody>
            </p:sp>
          </p:grpSp>
          <p:grpSp>
            <p:nvGrpSpPr>
              <p:cNvPr id="242703" name="Group 15"/>
              <p:cNvGrpSpPr>
                <a:grpSpLocks/>
              </p:cNvGrpSpPr>
              <p:nvPr/>
            </p:nvGrpSpPr>
            <p:grpSpPr bwMode="auto">
              <a:xfrm>
                <a:off x="4992" y="1839"/>
                <a:ext cx="240" cy="288"/>
                <a:chOff x="5016" y="1905"/>
                <a:chExt cx="240" cy="288"/>
              </a:xfrm>
            </p:grpSpPr>
            <p:sp>
              <p:nvSpPr>
                <p:cNvPr id="242704" name="Oval 16"/>
                <p:cNvSpPr>
                  <a:spLocks noChangeArrowheads="1"/>
                </p:cNvSpPr>
                <p:nvPr/>
              </p:nvSpPr>
              <p:spPr bwMode="auto">
                <a:xfrm>
                  <a:off x="5016" y="1953"/>
                  <a:ext cx="240" cy="240"/>
                </a:xfrm>
                <a:prstGeom prst="ellipse">
                  <a:avLst/>
                </a:prstGeom>
                <a:gradFill rotWithShape="0">
                  <a:gsLst>
                    <a:gs pos="0">
                      <a:schemeClr val="folHlink">
                        <a:gamma/>
                        <a:tint val="18039"/>
                        <a:invGamma/>
                      </a:schemeClr>
                    </a:gs>
                    <a:gs pos="100000">
                      <a:schemeClr val="folHlink"/>
                    </a:gs>
                  </a:gsLst>
                  <a:path path="shape">
                    <a:fillToRect l="50000" t="50000" r="50000" b="50000"/>
                  </a:path>
                </a:gra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2705" name="Text Box 17"/>
                <p:cNvSpPr txBox="1">
                  <a:spLocks noChangeArrowheads="1"/>
                </p:cNvSpPr>
                <p:nvPr/>
              </p:nvSpPr>
              <p:spPr bwMode="auto">
                <a:xfrm>
                  <a:off x="5044" y="1905"/>
                  <a:ext cx="192"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r>
                    <a:rPr lang="en-US" sz="2400">
                      <a:latin typeface="Times New Roman" charset="0"/>
                      <a:sym typeface="Symbol" charset="0"/>
                    </a:rPr>
                    <a:t></a:t>
                  </a:r>
                  <a:endParaRPr lang="en-US" sz="2400">
                    <a:latin typeface="Times New Roman" charset="0"/>
                  </a:endParaRPr>
                </a:p>
              </p:txBody>
            </p:sp>
          </p:grpSp>
        </p:grpSp>
        <p:sp>
          <p:nvSpPr>
            <p:cNvPr id="242706" name="Line 18"/>
            <p:cNvSpPr>
              <a:spLocks noChangeShapeType="1"/>
            </p:cNvSpPr>
            <p:nvPr/>
          </p:nvSpPr>
          <p:spPr bwMode="auto">
            <a:xfrm>
              <a:off x="4848" y="1872"/>
              <a:ext cx="0" cy="288"/>
            </a:xfrm>
            <a:prstGeom prst="line">
              <a:avLst/>
            </a:prstGeom>
            <a:noFill/>
            <a:ln w="28575" cap="rnd">
              <a:solidFill>
                <a:schemeClr val="tx1"/>
              </a:solidFill>
              <a:prstDash val="sysDot"/>
              <a:miter lim="800000"/>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242707" name="Group 19"/>
          <p:cNvGrpSpPr>
            <a:grpSpLocks/>
          </p:cNvGrpSpPr>
          <p:nvPr/>
        </p:nvGrpSpPr>
        <p:grpSpPr bwMode="auto">
          <a:xfrm>
            <a:off x="9499600" y="3657600"/>
            <a:ext cx="304800" cy="533400"/>
            <a:chOff x="4368" y="2400"/>
            <a:chExt cx="192" cy="336"/>
          </a:xfrm>
        </p:grpSpPr>
        <p:sp>
          <p:nvSpPr>
            <p:cNvPr id="242708" name="Line 20"/>
            <p:cNvSpPr>
              <a:spLocks noChangeShapeType="1"/>
            </p:cNvSpPr>
            <p:nvPr/>
          </p:nvSpPr>
          <p:spPr bwMode="auto">
            <a:xfrm>
              <a:off x="4560" y="2448"/>
              <a:ext cx="0" cy="288"/>
            </a:xfrm>
            <a:prstGeom prst="line">
              <a:avLst/>
            </a:prstGeom>
            <a:noFill/>
            <a:ln w="12700" cap="sq">
              <a:solidFill>
                <a:schemeClr val="tx1"/>
              </a:solidFill>
              <a:miter lim="800000"/>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42709" name="Group 21"/>
            <p:cNvGrpSpPr>
              <a:grpSpLocks/>
            </p:cNvGrpSpPr>
            <p:nvPr/>
          </p:nvGrpSpPr>
          <p:grpSpPr bwMode="auto">
            <a:xfrm>
              <a:off x="4368" y="2400"/>
              <a:ext cx="144" cy="336"/>
              <a:chOff x="4368" y="2400"/>
              <a:chExt cx="144" cy="336"/>
            </a:xfrm>
          </p:grpSpPr>
          <p:sp>
            <p:nvSpPr>
              <p:cNvPr id="242710" name="Oval 22"/>
              <p:cNvSpPr>
                <a:spLocks noChangeArrowheads="1"/>
              </p:cNvSpPr>
              <p:nvPr/>
            </p:nvSpPr>
            <p:spPr bwMode="auto">
              <a:xfrm>
                <a:off x="4368" y="2400"/>
                <a:ext cx="144" cy="144"/>
              </a:xfrm>
              <a:prstGeom prst="ellipse">
                <a:avLst/>
              </a:prstGeom>
              <a:solidFill>
                <a:srgbClr val="EAEAEA">
                  <a:alpha val="50000"/>
                </a:srgbClr>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2711" name="Oval 23"/>
              <p:cNvSpPr>
                <a:spLocks noChangeArrowheads="1"/>
              </p:cNvSpPr>
              <p:nvPr/>
            </p:nvSpPr>
            <p:spPr bwMode="auto">
              <a:xfrm>
                <a:off x="4368" y="2448"/>
                <a:ext cx="144" cy="144"/>
              </a:xfrm>
              <a:prstGeom prst="ellipse">
                <a:avLst/>
              </a:prstGeom>
              <a:solidFill>
                <a:srgbClr val="DDDDDD">
                  <a:alpha val="50000"/>
                </a:srgbClr>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2712" name="Oval 24"/>
              <p:cNvSpPr>
                <a:spLocks noChangeArrowheads="1"/>
              </p:cNvSpPr>
              <p:nvPr/>
            </p:nvSpPr>
            <p:spPr bwMode="auto">
              <a:xfrm>
                <a:off x="4368" y="2496"/>
                <a:ext cx="144" cy="144"/>
              </a:xfrm>
              <a:prstGeom prst="ellipse">
                <a:avLst/>
              </a:prstGeom>
              <a:solidFill>
                <a:srgbClr val="C0C0C0">
                  <a:alpha val="50000"/>
                </a:srgbClr>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2713" name="Oval 25"/>
              <p:cNvSpPr>
                <a:spLocks noChangeArrowheads="1"/>
              </p:cNvSpPr>
              <p:nvPr/>
            </p:nvSpPr>
            <p:spPr bwMode="auto">
              <a:xfrm>
                <a:off x="4368" y="2544"/>
                <a:ext cx="144" cy="144"/>
              </a:xfrm>
              <a:prstGeom prst="ellipse">
                <a:avLst/>
              </a:prstGeom>
              <a:solidFill>
                <a:srgbClr val="B2B2B2">
                  <a:alpha val="50000"/>
                </a:srgbClr>
              </a:solidFill>
              <a:ln>
                <a:noFill/>
              </a:ln>
              <a:effectLst/>
              <a:extLst>
                <a:ext uri="{91240B29-F687-4f45-9708-019B960494DF}">
                  <a14:hiddenLine xmlns:a14="http://schemas.microsoft.com/office/drawing/2010/main" xmlns="" w="12700" cap="sq">
                    <a:solidFill>
                      <a:srgbClr val="969696"/>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2714" name="Oval 26"/>
              <p:cNvSpPr>
                <a:spLocks noChangeArrowheads="1"/>
              </p:cNvSpPr>
              <p:nvPr/>
            </p:nvSpPr>
            <p:spPr bwMode="auto">
              <a:xfrm>
                <a:off x="4368" y="2592"/>
                <a:ext cx="144" cy="144"/>
              </a:xfrm>
              <a:prstGeom prst="ellipse">
                <a:avLst/>
              </a:prstGeom>
              <a:gradFill rotWithShape="0">
                <a:gsLst>
                  <a:gs pos="0">
                    <a:schemeClr val="accent2">
                      <a:gamma/>
                      <a:tint val="36471"/>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grpSp>
        <p:nvGrpSpPr>
          <p:cNvPr id="242715" name="Group 27"/>
          <p:cNvGrpSpPr>
            <a:grpSpLocks/>
          </p:cNvGrpSpPr>
          <p:nvPr/>
        </p:nvGrpSpPr>
        <p:grpSpPr bwMode="auto">
          <a:xfrm flipV="1">
            <a:off x="10261600" y="3657600"/>
            <a:ext cx="304800" cy="533400"/>
            <a:chOff x="4368" y="2400"/>
            <a:chExt cx="192" cy="336"/>
          </a:xfrm>
        </p:grpSpPr>
        <p:sp>
          <p:nvSpPr>
            <p:cNvPr id="242716" name="Line 28"/>
            <p:cNvSpPr>
              <a:spLocks noChangeShapeType="1"/>
            </p:cNvSpPr>
            <p:nvPr/>
          </p:nvSpPr>
          <p:spPr bwMode="auto">
            <a:xfrm>
              <a:off x="4560" y="2448"/>
              <a:ext cx="0" cy="288"/>
            </a:xfrm>
            <a:prstGeom prst="line">
              <a:avLst/>
            </a:prstGeom>
            <a:noFill/>
            <a:ln w="12700" cap="sq">
              <a:solidFill>
                <a:schemeClr val="tx1"/>
              </a:solidFill>
              <a:miter lim="800000"/>
              <a:headEnd type="none" w="sm" len="sm"/>
              <a:tailEnd type="triangl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242717" name="Group 29"/>
            <p:cNvGrpSpPr>
              <a:grpSpLocks/>
            </p:cNvGrpSpPr>
            <p:nvPr/>
          </p:nvGrpSpPr>
          <p:grpSpPr bwMode="auto">
            <a:xfrm>
              <a:off x="4368" y="2400"/>
              <a:ext cx="144" cy="336"/>
              <a:chOff x="4368" y="2400"/>
              <a:chExt cx="144" cy="336"/>
            </a:xfrm>
          </p:grpSpPr>
          <p:sp>
            <p:nvSpPr>
              <p:cNvPr id="242718" name="Oval 30"/>
              <p:cNvSpPr>
                <a:spLocks noChangeArrowheads="1"/>
              </p:cNvSpPr>
              <p:nvPr/>
            </p:nvSpPr>
            <p:spPr bwMode="auto">
              <a:xfrm>
                <a:off x="4368" y="2400"/>
                <a:ext cx="144" cy="144"/>
              </a:xfrm>
              <a:prstGeom prst="ellipse">
                <a:avLst/>
              </a:prstGeom>
              <a:solidFill>
                <a:srgbClr val="EAEAEA">
                  <a:alpha val="50000"/>
                </a:srgbClr>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2719" name="Oval 31"/>
              <p:cNvSpPr>
                <a:spLocks noChangeArrowheads="1"/>
              </p:cNvSpPr>
              <p:nvPr/>
            </p:nvSpPr>
            <p:spPr bwMode="auto">
              <a:xfrm>
                <a:off x="4368" y="2448"/>
                <a:ext cx="144" cy="144"/>
              </a:xfrm>
              <a:prstGeom prst="ellipse">
                <a:avLst/>
              </a:prstGeom>
              <a:solidFill>
                <a:srgbClr val="DDDDDD">
                  <a:alpha val="50000"/>
                </a:srgbClr>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2720" name="Oval 32"/>
              <p:cNvSpPr>
                <a:spLocks noChangeArrowheads="1"/>
              </p:cNvSpPr>
              <p:nvPr/>
            </p:nvSpPr>
            <p:spPr bwMode="auto">
              <a:xfrm>
                <a:off x="4368" y="2496"/>
                <a:ext cx="144" cy="144"/>
              </a:xfrm>
              <a:prstGeom prst="ellipse">
                <a:avLst/>
              </a:prstGeom>
              <a:solidFill>
                <a:srgbClr val="C0C0C0">
                  <a:alpha val="50000"/>
                </a:srgbClr>
              </a:soli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2721" name="Oval 33"/>
              <p:cNvSpPr>
                <a:spLocks noChangeArrowheads="1"/>
              </p:cNvSpPr>
              <p:nvPr/>
            </p:nvSpPr>
            <p:spPr bwMode="auto">
              <a:xfrm>
                <a:off x="4368" y="2544"/>
                <a:ext cx="144" cy="144"/>
              </a:xfrm>
              <a:prstGeom prst="ellipse">
                <a:avLst/>
              </a:prstGeom>
              <a:solidFill>
                <a:srgbClr val="B2B2B2">
                  <a:alpha val="50000"/>
                </a:srgbClr>
              </a:solidFill>
              <a:ln>
                <a:noFill/>
              </a:ln>
              <a:effectLst/>
              <a:extLst>
                <a:ext uri="{91240B29-F687-4f45-9708-019B960494DF}">
                  <a14:hiddenLine xmlns:a14="http://schemas.microsoft.com/office/drawing/2010/main" xmlns="" w="12700" cap="sq">
                    <a:solidFill>
                      <a:srgbClr val="969696"/>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2722" name="Oval 34"/>
              <p:cNvSpPr>
                <a:spLocks noChangeArrowheads="1"/>
              </p:cNvSpPr>
              <p:nvPr/>
            </p:nvSpPr>
            <p:spPr bwMode="auto">
              <a:xfrm>
                <a:off x="4368" y="2592"/>
                <a:ext cx="144" cy="144"/>
              </a:xfrm>
              <a:prstGeom prst="ellipse">
                <a:avLst/>
              </a:prstGeom>
              <a:gradFill rotWithShape="0">
                <a:gsLst>
                  <a:gs pos="0">
                    <a:schemeClr val="accent2">
                      <a:gamma/>
                      <a:tint val="36471"/>
                      <a:invGamma/>
                    </a:schemeClr>
                  </a:gs>
                  <a:gs pos="100000">
                    <a:schemeClr val="accent2"/>
                  </a:gs>
                </a:gsLst>
                <a:path path="shape">
                  <a:fillToRect l="50000" t="50000" r="50000" b="50000"/>
                </a:path>
              </a:gradFill>
              <a:ln>
                <a:noFill/>
              </a:ln>
              <a:effectLst/>
              <a:extLs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sp>
        <p:nvSpPr>
          <p:cNvPr id="242723" name="Line 35"/>
          <p:cNvSpPr>
            <a:spLocks noChangeShapeType="1"/>
          </p:cNvSpPr>
          <p:nvPr/>
        </p:nvSpPr>
        <p:spPr bwMode="auto">
          <a:xfrm>
            <a:off x="10033000" y="3733800"/>
            <a:ext cx="0" cy="457200"/>
          </a:xfrm>
          <a:prstGeom prst="line">
            <a:avLst/>
          </a:prstGeom>
          <a:noFill/>
          <a:ln w="28575" cap="rnd">
            <a:solidFill>
              <a:schemeClr val="tx1"/>
            </a:solidFill>
            <a:prstDash val="sysDot"/>
            <a:miter lim="800000"/>
            <a:headEnd type="none" w="sm" len="sm"/>
            <a:tailEnd type="none" w="sm"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 name="TextBox 33"/>
          <p:cNvSpPr txBox="1"/>
          <p:nvPr/>
        </p:nvSpPr>
        <p:spPr>
          <a:xfrm>
            <a:off x="11709689" y="126111"/>
            <a:ext cx="314510" cy="400110"/>
          </a:xfrm>
          <a:prstGeom prst="rect">
            <a:avLst/>
          </a:prstGeom>
          <a:noFill/>
        </p:spPr>
        <p:txBody>
          <a:bodyPr wrap="none" rtlCol="0">
            <a:spAutoFit/>
          </a:bodyPr>
          <a:lstStyle/>
          <a:p>
            <a:r>
              <a:rPr lang="en-US" sz="2000" dirty="0">
                <a:solidFill>
                  <a:schemeClr val="bg1"/>
                </a:solidFill>
              </a:rPr>
              <a:t>6</a:t>
            </a:r>
          </a:p>
        </p:txBody>
      </p:sp>
    </p:spTree>
    <p:extLst>
      <p:ext uri="{BB962C8B-B14F-4D97-AF65-F5344CB8AC3E}">
        <p14:creationId xmlns:p14="http://schemas.microsoft.com/office/powerpoint/2010/main" val="170995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Parity: Helicity and Chirality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32606" y="761372"/>
                <a:ext cx="5299129" cy="5960270"/>
              </a:xfrm>
            </p:spPr>
            <p:txBody>
              <a:bodyPr>
                <a:normAutofit/>
              </a:bodyPr>
              <a:lstStyle/>
              <a:p>
                <a:r>
                  <a:rPr lang="en-US" sz="2400" dirty="0"/>
                  <a:t>Parity image</a:t>
                </a:r>
              </a:p>
              <a:p>
                <a:pPr lvl="1"/>
                <a14:m>
                  <m:oMath xmlns:m="http://schemas.openxmlformats.org/officeDocument/2006/math">
                    <m:acc>
                      <m:accPr>
                        <m:chr m:val="⃗"/>
                        <m:ctrlPr>
                          <a:rPr lang="en-US" sz="2200" b="0" i="1" smtClean="0">
                            <a:latin typeface="Cambria Math" panose="02040503050406030204" pitchFamily="18" charset="0"/>
                          </a:rPr>
                        </m:ctrlPr>
                      </m:accPr>
                      <m:e>
                        <m:r>
                          <a:rPr lang="en-US" sz="2200" b="0" i="1" smtClean="0">
                            <a:latin typeface="Cambria Math" charset="0"/>
                          </a:rPr>
                          <m:t>𝐿</m:t>
                        </m:r>
                      </m:e>
                    </m:acc>
                    <m:r>
                      <a:rPr lang="en-US" sz="2200" b="0" i="1" smtClean="0">
                        <a:latin typeface="Cambria Math" charset="0"/>
                      </a:rPr>
                      <m:t>=</m:t>
                    </m:r>
                    <m:acc>
                      <m:accPr>
                        <m:chr m:val="⃗"/>
                        <m:ctrlPr>
                          <a:rPr lang="en-US" sz="2200" b="0" i="1" smtClean="0">
                            <a:latin typeface="Cambria Math" panose="02040503050406030204" pitchFamily="18" charset="0"/>
                          </a:rPr>
                        </m:ctrlPr>
                      </m:accPr>
                      <m:e>
                        <m:r>
                          <a:rPr lang="en-US" sz="2200" b="0" i="1" smtClean="0">
                            <a:latin typeface="Cambria Math" charset="0"/>
                          </a:rPr>
                          <m:t>𝑟</m:t>
                        </m:r>
                      </m:e>
                    </m:acc>
                    <m:r>
                      <a:rPr lang="en-US" sz="2200" b="0" i="1" smtClean="0">
                        <a:latin typeface="Cambria Math" charset="0"/>
                      </a:rPr>
                      <m:t>×</m:t>
                    </m:r>
                    <m:acc>
                      <m:accPr>
                        <m:chr m:val="⃗"/>
                        <m:ctrlPr>
                          <a:rPr lang="en-US" sz="2200" b="0" i="1" smtClean="0">
                            <a:latin typeface="Cambria Math" panose="02040503050406030204" pitchFamily="18" charset="0"/>
                          </a:rPr>
                        </m:ctrlPr>
                      </m:accPr>
                      <m:e>
                        <m:r>
                          <a:rPr lang="en-US" sz="2200" b="0" i="1" smtClean="0">
                            <a:latin typeface="Cambria Math" charset="0"/>
                          </a:rPr>
                          <m:t>𝑝</m:t>
                        </m:r>
                      </m:e>
                    </m:acc>
                    <m:r>
                      <a:rPr lang="en-US" sz="2200" b="0" i="1" smtClean="0">
                        <a:latin typeface="Cambria Math" charset="0"/>
                      </a:rPr>
                      <m:t>   </m:t>
                    </m:r>
                    <m:r>
                      <a:rPr lang="en-US" sz="2200" b="0" i="1" dirty="0" smtClean="0">
                        <a:latin typeface="Cambria Math" charset="0"/>
                      </a:rPr>
                      <m:t>→   −</m:t>
                    </m:r>
                    <m:acc>
                      <m:accPr>
                        <m:chr m:val="⃗"/>
                        <m:ctrlPr>
                          <a:rPr lang="en-US" sz="2200" b="0" i="1" dirty="0" smtClean="0">
                            <a:latin typeface="Cambria Math" panose="02040503050406030204" pitchFamily="18" charset="0"/>
                          </a:rPr>
                        </m:ctrlPr>
                      </m:accPr>
                      <m:e>
                        <m:r>
                          <a:rPr lang="en-US" sz="2200" b="0" i="1" dirty="0" smtClean="0">
                            <a:latin typeface="Cambria Math" charset="0"/>
                          </a:rPr>
                          <m:t>𝑟</m:t>
                        </m:r>
                      </m:e>
                    </m:acc>
                    <m:r>
                      <a:rPr lang="en-US" sz="2200" b="0" i="1" dirty="0" smtClean="0">
                        <a:latin typeface="Cambria Math" charset="0"/>
                      </a:rPr>
                      <m:t>×−</m:t>
                    </m:r>
                    <m:acc>
                      <m:accPr>
                        <m:chr m:val="⃗"/>
                        <m:ctrlPr>
                          <a:rPr lang="en-US" sz="2200" b="0" i="1" dirty="0" smtClean="0">
                            <a:latin typeface="Cambria Math" panose="02040503050406030204" pitchFamily="18" charset="0"/>
                          </a:rPr>
                        </m:ctrlPr>
                      </m:accPr>
                      <m:e>
                        <m:r>
                          <a:rPr lang="en-US" sz="2200" b="0" i="1" dirty="0" smtClean="0">
                            <a:latin typeface="Cambria Math" charset="0"/>
                          </a:rPr>
                          <m:t>𝑝</m:t>
                        </m:r>
                      </m:e>
                    </m:acc>
                    <m:r>
                      <a:rPr lang="en-US" sz="2200" b="0" i="1" dirty="0" smtClean="0">
                        <a:latin typeface="Cambria Math" charset="0"/>
                      </a:rPr>
                      <m:t>=</m:t>
                    </m:r>
                    <m:acc>
                      <m:accPr>
                        <m:chr m:val="⃗"/>
                        <m:ctrlPr>
                          <a:rPr lang="en-US" sz="2200" b="0" i="1" dirty="0" smtClean="0">
                            <a:latin typeface="Cambria Math" panose="02040503050406030204" pitchFamily="18" charset="0"/>
                          </a:rPr>
                        </m:ctrlPr>
                      </m:accPr>
                      <m:e>
                        <m:r>
                          <a:rPr lang="en-US" sz="2200" b="0" i="1" dirty="0" smtClean="0">
                            <a:latin typeface="Cambria Math" charset="0"/>
                          </a:rPr>
                          <m:t>𝐿</m:t>
                        </m:r>
                      </m:e>
                    </m:acc>
                  </m:oMath>
                </a14:m>
                <a:endParaRPr lang="en-US" sz="2200" dirty="0"/>
              </a:p>
              <a:p>
                <a:pPr lvl="1"/>
                <a:r>
                  <a:rPr lang="en-US" sz="2200" dirty="0"/>
                  <a:t>Same for spin </a:t>
                </a:r>
                <a14:m>
                  <m:oMath xmlns:m="http://schemas.openxmlformats.org/officeDocument/2006/math">
                    <m:acc>
                      <m:accPr>
                        <m:chr m:val="⃗"/>
                        <m:ctrlPr>
                          <a:rPr lang="en-US" sz="2200" b="0" i="1" smtClean="0">
                            <a:latin typeface="Cambria Math" panose="02040503050406030204" pitchFamily="18" charset="0"/>
                          </a:rPr>
                        </m:ctrlPr>
                      </m:accPr>
                      <m:e>
                        <m:r>
                          <a:rPr lang="en-US" sz="2200" b="0" i="1" smtClean="0">
                            <a:latin typeface="Cambria Math" charset="0"/>
                          </a:rPr>
                          <m:t>𝑆</m:t>
                        </m:r>
                      </m:e>
                    </m:acc>
                  </m:oMath>
                </a14:m>
                <a:endParaRPr lang="en-US" sz="2200" dirty="0"/>
              </a:p>
              <a:p>
                <a:pPr lvl="1"/>
                <a:endParaRPr lang="en-US" sz="400" dirty="0"/>
              </a:p>
              <a:p>
                <a:r>
                  <a:rPr lang="en-US" sz="2400" dirty="0"/>
                  <a:t>Helicity: spin projection on momentum</a:t>
                </a:r>
              </a:p>
              <a:p>
                <a:pPr lvl="1"/>
                <a14:m>
                  <m:oMath xmlns:m="http://schemas.openxmlformats.org/officeDocument/2006/math">
                    <m:r>
                      <a:rPr lang="en-US" sz="2200" b="0" i="1" smtClean="0">
                        <a:latin typeface="Cambria Math" charset="0"/>
                      </a:rPr>
                      <m:t>𝜆</m:t>
                    </m:r>
                    <m:r>
                      <a:rPr lang="en-US" sz="2200" b="0" i="1" smtClean="0">
                        <a:latin typeface="Cambria Math" charset="0"/>
                      </a:rPr>
                      <m:t>=</m:t>
                    </m:r>
                    <m:acc>
                      <m:accPr>
                        <m:chr m:val="⃗"/>
                        <m:ctrlPr>
                          <a:rPr lang="en-US" sz="2200" b="0" i="1" smtClean="0">
                            <a:latin typeface="Cambria Math" panose="02040503050406030204" pitchFamily="18" charset="0"/>
                          </a:rPr>
                        </m:ctrlPr>
                      </m:accPr>
                      <m:e>
                        <m:r>
                          <a:rPr lang="en-US" sz="2200" b="0" i="1" smtClean="0">
                            <a:latin typeface="Cambria Math" charset="0"/>
                          </a:rPr>
                          <m:t>𝜎</m:t>
                        </m:r>
                      </m:e>
                    </m:acc>
                    <m:r>
                      <a:rPr lang="en-US" sz="2200" b="0" i="1" dirty="0" smtClean="0">
                        <a:latin typeface="Cambria Math" charset="0"/>
                      </a:rPr>
                      <m:t>⋅</m:t>
                    </m:r>
                    <m:acc>
                      <m:accPr>
                        <m:chr m:val="⃗"/>
                        <m:ctrlPr>
                          <a:rPr lang="en-US" sz="2200" b="0" i="1" dirty="0" smtClean="0">
                            <a:latin typeface="Cambria Math" panose="02040503050406030204" pitchFamily="18" charset="0"/>
                          </a:rPr>
                        </m:ctrlPr>
                      </m:accPr>
                      <m:e>
                        <m:r>
                          <a:rPr lang="en-US" sz="2200" b="0" i="1" dirty="0" smtClean="0">
                            <a:latin typeface="Cambria Math" charset="0"/>
                          </a:rPr>
                          <m:t>𝑝</m:t>
                        </m:r>
                      </m:e>
                    </m:acc>
                    <m:r>
                      <a:rPr lang="en-US" sz="2200" b="0" i="1" dirty="0" smtClean="0">
                        <a:latin typeface="Cambria Math" charset="0"/>
                      </a:rPr>
                      <m:t>   →  </m:t>
                    </m:r>
                    <m:acc>
                      <m:accPr>
                        <m:chr m:val="⃗"/>
                        <m:ctrlPr>
                          <a:rPr lang="en-US" sz="2200" b="0" i="1" dirty="0" smtClean="0">
                            <a:latin typeface="Cambria Math" panose="02040503050406030204" pitchFamily="18" charset="0"/>
                          </a:rPr>
                        </m:ctrlPr>
                      </m:accPr>
                      <m:e>
                        <m:r>
                          <a:rPr lang="en-US" sz="2200" b="0" i="1" dirty="0" smtClean="0">
                            <a:latin typeface="Cambria Math" charset="0"/>
                          </a:rPr>
                          <m:t>𝜎</m:t>
                        </m:r>
                      </m:e>
                    </m:acc>
                    <m:r>
                      <a:rPr lang="en-US" sz="2200" b="0" i="1" dirty="0" smtClean="0">
                        <a:latin typeface="Cambria Math" charset="0"/>
                      </a:rPr>
                      <m:t>⋅−</m:t>
                    </m:r>
                    <m:acc>
                      <m:accPr>
                        <m:chr m:val="⃗"/>
                        <m:ctrlPr>
                          <a:rPr lang="en-US" sz="2200" b="0" i="1" dirty="0" smtClean="0">
                            <a:latin typeface="Cambria Math" panose="02040503050406030204" pitchFamily="18" charset="0"/>
                          </a:rPr>
                        </m:ctrlPr>
                      </m:accPr>
                      <m:e>
                        <m:r>
                          <a:rPr lang="en-US" sz="2200" b="0" i="1" dirty="0" smtClean="0">
                            <a:latin typeface="Cambria Math" charset="0"/>
                          </a:rPr>
                          <m:t>𝑝</m:t>
                        </m:r>
                      </m:e>
                    </m:acc>
                    <m:r>
                      <a:rPr lang="en-US" sz="2200" b="0" i="1" dirty="0" smtClean="0">
                        <a:latin typeface="Cambria Math" charset="0"/>
                      </a:rPr>
                      <m:t>=−</m:t>
                    </m:r>
                    <m:r>
                      <a:rPr lang="en-US" sz="2200" b="0" i="1" dirty="0" smtClean="0">
                        <a:latin typeface="Cambria Math" charset="0"/>
                      </a:rPr>
                      <m:t>𝜆</m:t>
                    </m:r>
                  </m:oMath>
                </a14:m>
                <a:endParaRPr lang="en-US" sz="2200" dirty="0"/>
              </a:p>
              <a:p>
                <a:pPr lvl="1"/>
                <a:r>
                  <a:rPr lang="en-US" sz="2200" dirty="0"/>
                  <a:t>The mirror of left-handed = right-handed</a:t>
                </a:r>
              </a:p>
              <a:p>
                <a:pPr lvl="1"/>
                <a:endParaRPr lang="en-US" sz="400" dirty="0"/>
              </a:p>
              <a:p>
                <a:r>
                  <a:rPr lang="en-US" sz="2400" dirty="0"/>
                  <a:t>Chirality:</a:t>
                </a:r>
              </a:p>
              <a:p>
                <a:pPr lvl="1"/>
                <a:r>
                  <a:rPr lang="en-US" sz="2200" dirty="0"/>
                  <a:t>If you, as observer overtake the electron, it changes from left handed to right-handed</a:t>
                </a:r>
              </a:p>
              <a:p>
                <a:pPr lvl="1"/>
                <a:r>
                  <a:rPr lang="en-US" sz="2200" dirty="0"/>
                  <a:t>How is it for a neutrino – zero mass?</a:t>
                </a:r>
              </a:p>
              <a:p>
                <a:pPr lvl="2"/>
                <a:r>
                  <a:rPr lang="en-US" dirty="0">
                    <a:solidFill>
                      <a:schemeClr val="tx1"/>
                    </a:solidFill>
                  </a:rPr>
                  <a:t>You cannot overtake it.</a:t>
                </a:r>
              </a:p>
              <a:p>
                <a:pPr lvl="2"/>
                <a:r>
                  <a:rPr lang="en-US" dirty="0">
                    <a:solidFill>
                      <a:schemeClr val="tx1"/>
                    </a:solidFill>
                  </a:rPr>
                  <a:t>Chirality is the helicity in the relativistic limit:  </a:t>
                </a:r>
                <a14:m>
                  <m:oMath xmlns:m="http://schemas.openxmlformats.org/officeDocument/2006/math">
                    <m:r>
                      <a:rPr lang="en-US" b="0" i="1" smtClean="0">
                        <a:latin typeface="Cambria Math" charset="0"/>
                      </a:rPr>
                      <m:t>𝑚</m:t>
                    </m:r>
                    <m:r>
                      <a:rPr lang="en-US" b="0" i="1" smtClean="0">
                        <a:latin typeface="Cambria Math" charset="0"/>
                      </a:rPr>
                      <m:t>→ 0  ; </m:t>
                    </m:r>
                    <m:r>
                      <a:rPr lang="en-US" b="0" i="1" smtClean="0">
                        <a:latin typeface="Cambria Math" charset="0"/>
                      </a:rPr>
                      <m:t>𝑣</m:t>
                    </m:r>
                    <m:r>
                      <a:rPr lang="en-US" b="0" i="1" smtClean="0">
                        <a:latin typeface="Cambria Math" charset="0"/>
                      </a:rPr>
                      <m:t>→</m:t>
                    </m:r>
                    <m:r>
                      <a:rPr lang="en-US" b="0" i="1" smtClean="0">
                        <a:latin typeface="Cambria Math" charset="0"/>
                      </a:rPr>
                      <m:t>𝑐</m:t>
                    </m:r>
                    <m:r>
                      <a:rPr lang="en-US" b="0" i="1" smtClean="0">
                        <a:latin typeface="Cambria Math" charset="0"/>
                      </a:rPr>
                      <m:t> </m:t>
                    </m:r>
                  </m:oMath>
                </a14:m>
                <a:endParaRPr lang="en-US" dirty="0"/>
              </a:p>
              <a:p>
                <a:endParaRPr lang="en-US" sz="2600"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32606" y="761372"/>
                <a:ext cx="5299129" cy="5960270"/>
              </a:xfrm>
              <a:blipFill rotWithShape="0">
                <a:blip r:embed="rId2"/>
                <a:stretch>
                  <a:fillRect l="-1611" t="-1431" r="-806" b="-3988"/>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5964342" y="105511"/>
            <a:ext cx="5892800" cy="3530600"/>
          </a:xfrm>
          <a:prstGeom prst="rect">
            <a:avLst/>
          </a:prstGeom>
        </p:spPr>
      </p:pic>
      <p:pic>
        <p:nvPicPr>
          <p:cNvPr id="7" name="Picture 6"/>
          <p:cNvPicPr>
            <a:picLocks noChangeAspect="1"/>
          </p:cNvPicPr>
          <p:nvPr/>
        </p:nvPicPr>
        <p:blipFill>
          <a:blip r:embed="rId4"/>
          <a:stretch>
            <a:fillRect/>
          </a:stretch>
        </p:blipFill>
        <p:spPr>
          <a:xfrm>
            <a:off x="5606334" y="4268317"/>
            <a:ext cx="6363101" cy="1926180"/>
          </a:xfrm>
          <a:prstGeom prst="rect">
            <a:avLst/>
          </a:prstGeom>
        </p:spPr>
      </p:pic>
    </p:spTree>
    <p:extLst>
      <p:ext uri="{BB962C8B-B14F-4D97-AF65-F5344CB8AC3E}">
        <p14:creationId xmlns:p14="http://schemas.microsoft.com/office/powerpoint/2010/main" val="10730455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Exercise  – 21 : Helicity vs Chirality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85417" y="945071"/>
                <a:ext cx="11131114" cy="4972678"/>
              </a:xfrm>
            </p:spPr>
            <p:txBody>
              <a:bodyPr>
                <a:normAutofit/>
              </a:bodyPr>
              <a:lstStyle/>
              <a:p>
                <a:pPr marL="514350" indent="-514350">
                  <a:buFont typeface="+mj-lt"/>
                  <a:buAutoNum type="alphaLcParenR"/>
                </a:pPr>
                <a:r>
                  <a:rPr lang="en-US" sz="2600" dirty="0"/>
                  <a:t>Write out the chirality operator </a:t>
                </a:r>
                <a14:m>
                  <m:oMath xmlns:m="http://schemas.openxmlformats.org/officeDocument/2006/math">
                    <m:sSup>
                      <m:sSupPr>
                        <m:ctrlPr>
                          <a:rPr lang="en-US" sz="2600" b="0" i="1" smtClean="0">
                            <a:solidFill>
                              <a:srgbClr val="C00000"/>
                            </a:solidFill>
                            <a:latin typeface="Cambria Math" panose="02040503050406030204" pitchFamily="18" charset="0"/>
                          </a:rPr>
                        </m:ctrlPr>
                      </m:sSupPr>
                      <m:e>
                        <m:r>
                          <a:rPr lang="en-US" sz="2600" b="0" i="1" smtClean="0">
                            <a:solidFill>
                              <a:srgbClr val="C00000"/>
                            </a:solidFill>
                            <a:latin typeface="Cambria Math" charset="0"/>
                          </a:rPr>
                          <m:t>𝛾</m:t>
                        </m:r>
                      </m:e>
                      <m:sup>
                        <m:r>
                          <a:rPr lang="en-US" sz="2600" b="0" i="1" smtClean="0">
                            <a:solidFill>
                              <a:srgbClr val="C00000"/>
                            </a:solidFill>
                            <a:latin typeface="Cambria Math" charset="0"/>
                          </a:rPr>
                          <m:t>5</m:t>
                        </m:r>
                      </m:sup>
                    </m:sSup>
                  </m:oMath>
                </a14:m>
                <a:r>
                  <a:rPr lang="en-US" sz="2600" dirty="0"/>
                  <a:t>  in the Dirac-Pauli representation. </a:t>
                </a:r>
              </a:p>
              <a:p>
                <a:pPr marL="514350" indent="-514350">
                  <a:buFont typeface="+mj-lt"/>
                  <a:buAutoNum type="alphaLcParenR"/>
                </a:pPr>
                <a:r>
                  <a:rPr lang="en-US" sz="2600" dirty="0"/>
                  <a:t>The helicity operator is defined as </a:t>
                </a:r>
                <a14:m>
                  <m:oMath xmlns:m="http://schemas.openxmlformats.org/officeDocument/2006/math">
                    <m:r>
                      <a:rPr lang="en-US" sz="2400" b="0" i="1" smtClean="0">
                        <a:solidFill>
                          <a:srgbClr val="C00000"/>
                        </a:solidFill>
                        <a:latin typeface="Cambria Math" panose="02040503050406030204" pitchFamily="18" charset="0"/>
                      </a:rPr>
                      <m:t>𝜆</m:t>
                    </m:r>
                    <m:r>
                      <a:rPr lang="en-US" sz="2400" b="0" i="1" smtClean="0">
                        <a:solidFill>
                          <a:srgbClr val="C00000"/>
                        </a:solidFill>
                        <a:latin typeface="Cambria Math" panose="02040503050406030204" pitchFamily="18" charset="0"/>
                      </a:rPr>
                      <m:t>=</m:t>
                    </m:r>
                    <m:f>
                      <m:fPr>
                        <m:ctrlPr>
                          <a:rPr lang="bg-BG" sz="2400" i="1">
                            <a:solidFill>
                              <a:srgbClr val="C00000"/>
                            </a:solidFill>
                            <a:latin typeface="Cambria Math" panose="02040503050406030204" pitchFamily="18" charset="0"/>
                          </a:rPr>
                        </m:ctrlPr>
                      </m:fPr>
                      <m:num>
                        <m:r>
                          <a:rPr lang="en-US" sz="2400" i="1">
                            <a:solidFill>
                              <a:srgbClr val="C00000"/>
                            </a:solidFill>
                            <a:latin typeface="Cambria Math" charset="0"/>
                          </a:rPr>
                          <m:t>1</m:t>
                        </m:r>
                      </m:num>
                      <m:den>
                        <m:r>
                          <a:rPr lang="en-US" sz="2400" i="1">
                            <a:solidFill>
                              <a:srgbClr val="C00000"/>
                            </a:solidFill>
                            <a:latin typeface="Cambria Math" charset="0"/>
                          </a:rPr>
                          <m:t>2</m:t>
                        </m:r>
                      </m:den>
                    </m:f>
                    <m:acc>
                      <m:accPr>
                        <m:chr m:val="⃗"/>
                        <m:ctrlPr>
                          <a:rPr lang="en-US" sz="2400" i="1">
                            <a:solidFill>
                              <a:srgbClr val="C00000"/>
                            </a:solidFill>
                            <a:latin typeface="Cambria Math" panose="02040503050406030204" pitchFamily="18" charset="0"/>
                          </a:rPr>
                        </m:ctrlPr>
                      </m:accPr>
                      <m:e>
                        <m:r>
                          <m:rPr>
                            <m:sty m:val="p"/>
                          </m:rPr>
                          <a:rPr lang="en-US" sz="2400">
                            <a:solidFill>
                              <a:srgbClr val="C00000"/>
                            </a:solidFill>
                            <a:latin typeface="Cambria Math" charset="0"/>
                          </a:rPr>
                          <m:t>Σ</m:t>
                        </m:r>
                      </m:e>
                    </m:acc>
                    <m:r>
                      <a:rPr lang="en-US" sz="2400" i="1" dirty="0">
                        <a:solidFill>
                          <a:srgbClr val="C00000"/>
                        </a:solidFill>
                        <a:latin typeface="Cambria Math" charset="0"/>
                      </a:rPr>
                      <m:t>⋅</m:t>
                    </m:r>
                    <m:acc>
                      <m:accPr>
                        <m:chr m:val="̂"/>
                        <m:ctrlPr>
                          <a:rPr lang="en-US" sz="2400" i="1" dirty="0">
                            <a:solidFill>
                              <a:srgbClr val="C00000"/>
                            </a:solidFill>
                            <a:latin typeface="Cambria Math" panose="02040503050406030204" pitchFamily="18" charset="0"/>
                          </a:rPr>
                        </m:ctrlPr>
                      </m:accPr>
                      <m:e>
                        <m:r>
                          <a:rPr lang="en-US" sz="2400" i="1" dirty="0">
                            <a:solidFill>
                              <a:srgbClr val="C00000"/>
                            </a:solidFill>
                            <a:latin typeface="Cambria Math" charset="0"/>
                          </a:rPr>
                          <m:t>𝑝</m:t>
                        </m:r>
                      </m:e>
                    </m:acc>
                  </m:oMath>
                </a14:m>
                <a:r>
                  <a:rPr lang="en-US" sz="2600" dirty="0">
                    <a:solidFill>
                      <a:srgbClr val="C00000"/>
                    </a:solidFill>
                  </a:rPr>
                  <a:t> </a:t>
                </a:r>
                <a:r>
                  <a:rPr lang="en-US" sz="2600" dirty="0"/>
                  <a:t>.   Show that helicity operator and the chirality operator have the same effect on a spinor solution, i.e. </a:t>
                </a:r>
              </a:p>
              <a:p>
                <a:pPr marL="514350" indent="-514350">
                  <a:buFont typeface="+mj-lt"/>
                  <a:buAutoNum type="alphaLcParenR" startAt="3"/>
                </a:pPr>
                <a:endParaRPr lang="en-US" sz="2600" dirty="0"/>
              </a:p>
              <a:p>
                <a:pPr marL="514350" indent="-514350">
                  <a:buFont typeface="+mj-lt"/>
                  <a:buAutoNum type="alphaLcParenR" startAt="3"/>
                </a:pPr>
                <a:endParaRPr lang="en-US" sz="2600" dirty="0"/>
              </a:p>
              <a:p>
                <a:pPr marL="0" indent="0">
                  <a:buNone/>
                </a:pPr>
                <a:r>
                  <a:rPr lang="en-US" sz="2600" dirty="0"/>
                  <a:t>                           in the relativistic  limit where </a:t>
                </a:r>
                <a14:m>
                  <m:oMath xmlns:m="http://schemas.openxmlformats.org/officeDocument/2006/math">
                    <m:r>
                      <a:rPr lang="en-US" sz="2600" i="1">
                        <a:solidFill>
                          <a:srgbClr val="C00000"/>
                        </a:solidFill>
                        <a:latin typeface="Cambria Math" charset="0"/>
                      </a:rPr>
                      <m:t>𝐸</m:t>
                    </m:r>
                    <m:r>
                      <a:rPr lang="en-US" sz="2600" i="1">
                        <a:solidFill>
                          <a:srgbClr val="C00000"/>
                        </a:solidFill>
                        <a:latin typeface="Cambria Math" charset="0"/>
                      </a:rPr>
                      <m:t>≫</m:t>
                    </m:r>
                    <m:r>
                      <a:rPr lang="en-US" sz="2600" i="1">
                        <a:solidFill>
                          <a:srgbClr val="C00000"/>
                        </a:solidFill>
                        <a:latin typeface="Cambria Math" charset="0"/>
                      </a:rPr>
                      <m:t>𝑚</m:t>
                    </m:r>
                  </m:oMath>
                </a14:m>
                <a:endParaRPr lang="en-US" sz="2600" dirty="0"/>
              </a:p>
              <a:p>
                <a:pPr marL="514350" indent="-514350">
                  <a:buFont typeface="+mj-lt"/>
                  <a:buAutoNum type="alphaLcParenR" startAt="3"/>
                </a:pPr>
                <a:r>
                  <a:rPr lang="en-US" sz="2600" dirty="0"/>
                  <a:t>Show explicitly that for a Dirac spinor:</a:t>
                </a:r>
              </a:p>
              <a:p>
                <a:pPr marL="0" indent="0">
                  <a:buNone/>
                </a:pPr>
                <a:r>
                  <a:rPr lang="en-US" sz="2600" dirty="0"/>
                  <a:t>        </a:t>
                </a:r>
                <a14:m>
                  <m:oMath xmlns:m="http://schemas.openxmlformats.org/officeDocument/2006/math">
                    <m:acc>
                      <m:accPr>
                        <m:chr m:val="̅"/>
                        <m:ctrlPr>
                          <a:rPr lang="en-US" sz="2600" b="0" i="1" smtClean="0">
                            <a:solidFill>
                              <a:srgbClr val="C00000"/>
                            </a:solidFill>
                            <a:latin typeface="Cambria Math" panose="02040503050406030204" pitchFamily="18" charset="0"/>
                          </a:rPr>
                        </m:ctrlPr>
                      </m:accPr>
                      <m:e>
                        <m:r>
                          <a:rPr lang="en-US" sz="2600" b="0" i="1" smtClean="0">
                            <a:solidFill>
                              <a:srgbClr val="C00000"/>
                            </a:solidFill>
                            <a:latin typeface="Cambria Math" charset="0"/>
                          </a:rPr>
                          <m:t>𝜓</m:t>
                        </m:r>
                      </m:e>
                    </m:acc>
                    <m:sSup>
                      <m:sSupPr>
                        <m:ctrlPr>
                          <a:rPr lang="en-US" sz="2600" b="0" i="1" dirty="0" smtClean="0">
                            <a:solidFill>
                              <a:srgbClr val="C00000"/>
                            </a:solidFill>
                            <a:latin typeface="Cambria Math" panose="02040503050406030204" pitchFamily="18" charset="0"/>
                          </a:rPr>
                        </m:ctrlPr>
                      </m:sSupPr>
                      <m:e>
                        <m:r>
                          <a:rPr lang="en-US" sz="2600" b="0" i="1" dirty="0" smtClean="0">
                            <a:solidFill>
                              <a:srgbClr val="C00000"/>
                            </a:solidFill>
                            <a:latin typeface="Cambria Math" charset="0"/>
                          </a:rPr>
                          <m:t>𝛾</m:t>
                        </m:r>
                      </m:e>
                      <m:sup>
                        <m:r>
                          <a:rPr lang="en-US" sz="2600" b="0" i="1" dirty="0" smtClean="0">
                            <a:solidFill>
                              <a:srgbClr val="C00000"/>
                            </a:solidFill>
                            <a:latin typeface="Cambria Math" charset="0"/>
                          </a:rPr>
                          <m:t>𝜇</m:t>
                        </m:r>
                      </m:sup>
                    </m:sSup>
                    <m:r>
                      <a:rPr lang="en-US" sz="2600" b="0" i="1" dirty="0" smtClean="0">
                        <a:solidFill>
                          <a:srgbClr val="C00000"/>
                        </a:solidFill>
                        <a:latin typeface="Cambria Math" charset="0"/>
                      </a:rPr>
                      <m:t>𝜓</m:t>
                    </m:r>
                    <m:r>
                      <a:rPr lang="en-US" sz="2600" b="0" i="1" smtClean="0">
                        <a:solidFill>
                          <a:srgbClr val="C00000"/>
                        </a:solidFill>
                        <a:latin typeface="Cambria Math" charset="0"/>
                      </a:rPr>
                      <m:t>=</m:t>
                    </m:r>
                    <m:acc>
                      <m:accPr>
                        <m:chr m:val="̅"/>
                        <m:ctrlPr>
                          <a:rPr lang="en-US" sz="2600" b="0" i="1" smtClean="0">
                            <a:solidFill>
                              <a:srgbClr val="C00000"/>
                            </a:solidFill>
                            <a:latin typeface="Cambria Math" panose="02040503050406030204" pitchFamily="18" charset="0"/>
                          </a:rPr>
                        </m:ctrlPr>
                      </m:accPr>
                      <m:e>
                        <m:sSub>
                          <m:sSubPr>
                            <m:ctrlPr>
                              <a:rPr lang="en-US" sz="2600" b="0" i="1" smtClean="0">
                                <a:solidFill>
                                  <a:srgbClr val="C00000"/>
                                </a:solidFill>
                                <a:latin typeface="Cambria Math" panose="02040503050406030204" pitchFamily="18" charset="0"/>
                              </a:rPr>
                            </m:ctrlPr>
                          </m:sSubPr>
                          <m:e>
                            <m:r>
                              <a:rPr lang="en-US" sz="2600" b="0" i="1" smtClean="0">
                                <a:solidFill>
                                  <a:srgbClr val="C00000"/>
                                </a:solidFill>
                                <a:latin typeface="Cambria Math" charset="0"/>
                              </a:rPr>
                              <m:t>𝜓</m:t>
                            </m:r>
                          </m:e>
                          <m:sub>
                            <m:r>
                              <a:rPr lang="en-US" sz="2600" b="0" i="1" smtClean="0">
                                <a:solidFill>
                                  <a:srgbClr val="C00000"/>
                                </a:solidFill>
                                <a:latin typeface="Cambria Math" charset="0"/>
                              </a:rPr>
                              <m:t>𝐿</m:t>
                            </m:r>
                          </m:sub>
                        </m:sSub>
                      </m:e>
                    </m:acc>
                    <m:sSup>
                      <m:sSupPr>
                        <m:ctrlPr>
                          <a:rPr lang="en-US" sz="2600" b="0" i="1" smtClean="0">
                            <a:solidFill>
                              <a:srgbClr val="C00000"/>
                            </a:solidFill>
                            <a:latin typeface="Cambria Math" panose="02040503050406030204" pitchFamily="18" charset="0"/>
                          </a:rPr>
                        </m:ctrlPr>
                      </m:sSupPr>
                      <m:e>
                        <m:r>
                          <a:rPr lang="en-US" sz="2600" b="0" i="1" smtClean="0">
                            <a:solidFill>
                              <a:srgbClr val="C00000"/>
                            </a:solidFill>
                            <a:latin typeface="Cambria Math" charset="0"/>
                          </a:rPr>
                          <m:t>𝛾</m:t>
                        </m:r>
                      </m:e>
                      <m:sup>
                        <m:r>
                          <a:rPr lang="en-US" sz="2600" b="0" i="1" smtClean="0">
                            <a:solidFill>
                              <a:srgbClr val="C00000"/>
                            </a:solidFill>
                            <a:latin typeface="Cambria Math" charset="0"/>
                          </a:rPr>
                          <m:t>𝜇</m:t>
                        </m:r>
                      </m:sup>
                    </m:sSup>
                    <m:sSub>
                      <m:sSubPr>
                        <m:ctrlPr>
                          <a:rPr lang="en-US" sz="2600" b="0" i="1" smtClean="0">
                            <a:solidFill>
                              <a:srgbClr val="C00000"/>
                            </a:solidFill>
                            <a:latin typeface="Cambria Math" panose="02040503050406030204" pitchFamily="18" charset="0"/>
                          </a:rPr>
                        </m:ctrlPr>
                      </m:sSubPr>
                      <m:e>
                        <m:r>
                          <a:rPr lang="en-US" sz="2600" b="0" i="1" smtClean="0">
                            <a:solidFill>
                              <a:srgbClr val="C00000"/>
                            </a:solidFill>
                            <a:latin typeface="Cambria Math" charset="0"/>
                          </a:rPr>
                          <m:t>𝜓</m:t>
                        </m:r>
                      </m:e>
                      <m:sub>
                        <m:r>
                          <a:rPr lang="en-US" sz="2600" b="0" i="1" smtClean="0">
                            <a:solidFill>
                              <a:srgbClr val="C00000"/>
                            </a:solidFill>
                            <a:latin typeface="Cambria Math" charset="0"/>
                          </a:rPr>
                          <m:t>𝐿</m:t>
                        </m:r>
                      </m:sub>
                    </m:sSub>
                    <m:r>
                      <a:rPr lang="en-US" sz="2600" b="0" i="1" smtClean="0">
                        <a:solidFill>
                          <a:srgbClr val="C00000"/>
                        </a:solidFill>
                        <a:latin typeface="Cambria Math" charset="0"/>
                      </a:rPr>
                      <m:t>+</m:t>
                    </m:r>
                    <m:acc>
                      <m:accPr>
                        <m:chr m:val="̅"/>
                        <m:ctrlPr>
                          <a:rPr lang="en-US" sz="2600" b="0" i="1" smtClean="0">
                            <a:solidFill>
                              <a:srgbClr val="C00000"/>
                            </a:solidFill>
                            <a:latin typeface="Cambria Math" panose="02040503050406030204" pitchFamily="18" charset="0"/>
                          </a:rPr>
                        </m:ctrlPr>
                      </m:accPr>
                      <m:e>
                        <m:sSub>
                          <m:sSubPr>
                            <m:ctrlPr>
                              <a:rPr lang="en-US" sz="2600" b="0" i="1" smtClean="0">
                                <a:solidFill>
                                  <a:srgbClr val="C00000"/>
                                </a:solidFill>
                                <a:latin typeface="Cambria Math" panose="02040503050406030204" pitchFamily="18" charset="0"/>
                              </a:rPr>
                            </m:ctrlPr>
                          </m:sSubPr>
                          <m:e>
                            <m:r>
                              <a:rPr lang="en-US" sz="2600" b="0" i="1" smtClean="0">
                                <a:solidFill>
                                  <a:srgbClr val="C00000"/>
                                </a:solidFill>
                                <a:latin typeface="Cambria Math" charset="0"/>
                              </a:rPr>
                              <m:t>𝜓</m:t>
                            </m:r>
                          </m:e>
                          <m:sub>
                            <m:r>
                              <a:rPr lang="en-US" sz="2600" b="0" i="1" smtClean="0">
                                <a:solidFill>
                                  <a:srgbClr val="C00000"/>
                                </a:solidFill>
                                <a:latin typeface="Cambria Math" charset="0"/>
                              </a:rPr>
                              <m:t>𝑅</m:t>
                            </m:r>
                          </m:sub>
                        </m:sSub>
                      </m:e>
                    </m:acc>
                    <m:sSup>
                      <m:sSupPr>
                        <m:ctrlPr>
                          <a:rPr lang="en-US" sz="2600" b="0" i="1" smtClean="0">
                            <a:solidFill>
                              <a:srgbClr val="C00000"/>
                            </a:solidFill>
                            <a:latin typeface="Cambria Math" panose="02040503050406030204" pitchFamily="18" charset="0"/>
                          </a:rPr>
                        </m:ctrlPr>
                      </m:sSupPr>
                      <m:e>
                        <m:r>
                          <a:rPr lang="en-US" sz="2600" b="0" i="1" smtClean="0">
                            <a:solidFill>
                              <a:srgbClr val="C00000"/>
                            </a:solidFill>
                            <a:latin typeface="Cambria Math" charset="0"/>
                          </a:rPr>
                          <m:t>𝛾</m:t>
                        </m:r>
                      </m:e>
                      <m:sup>
                        <m:r>
                          <a:rPr lang="en-US" sz="2600" b="0" i="1" smtClean="0">
                            <a:solidFill>
                              <a:srgbClr val="C00000"/>
                            </a:solidFill>
                            <a:latin typeface="Cambria Math" charset="0"/>
                          </a:rPr>
                          <m:t>𝜇</m:t>
                        </m:r>
                      </m:sup>
                    </m:sSup>
                    <m:sSub>
                      <m:sSubPr>
                        <m:ctrlPr>
                          <a:rPr lang="en-US" sz="2600" b="0" i="1" smtClean="0">
                            <a:solidFill>
                              <a:srgbClr val="C00000"/>
                            </a:solidFill>
                            <a:latin typeface="Cambria Math" panose="02040503050406030204" pitchFamily="18" charset="0"/>
                          </a:rPr>
                        </m:ctrlPr>
                      </m:sSubPr>
                      <m:e>
                        <m:r>
                          <a:rPr lang="en-US" sz="2600" b="0" i="1" smtClean="0">
                            <a:solidFill>
                              <a:srgbClr val="C00000"/>
                            </a:solidFill>
                            <a:latin typeface="Cambria Math" charset="0"/>
                          </a:rPr>
                          <m:t>𝜓</m:t>
                        </m:r>
                      </m:e>
                      <m:sub>
                        <m:r>
                          <a:rPr lang="en-US" sz="2600" b="0" i="1" smtClean="0">
                            <a:solidFill>
                              <a:srgbClr val="C00000"/>
                            </a:solidFill>
                            <a:latin typeface="Cambria Math" charset="0"/>
                          </a:rPr>
                          <m:t>𝑅</m:t>
                        </m:r>
                      </m:sub>
                    </m:sSub>
                  </m:oMath>
                </a14:m>
                <a:r>
                  <a:rPr lang="en-US" sz="2600" dirty="0">
                    <a:solidFill>
                      <a:srgbClr val="C00000"/>
                    </a:solidFill>
                  </a:rPr>
                  <a:t> </a:t>
                </a:r>
                <a:r>
                  <a:rPr lang="en-US" sz="2600" dirty="0"/>
                  <a:t>making use of </a:t>
                </a:r>
                <a14:m>
                  <m:oMath xmlns:m="http://schemas.openxmlformats.org/officeDocument/2006/math">
                    <m:r>
                      <a:rPr lang="en-US" sz="2600" b="0" i="1" smtClean="0">
                        <a:solidFill>
                          <a:srgbClr val="C00000"/>
                        </a:solidFill>
                        <a:latin typeface="Cambria Math" charset="0"/>
                      </a:rPr>
                      <m:t>𝜓</m:t>
                    </m:r>
                    <m:r>
                      <a:rPr lang="en-US" sz="2600" b="0" i="1" smtClean="0">
                        <a:solidFill>
                          <a:srgbClr val="C00000"/>
                        </a:solidFill>
                        <a:latin typeface="Cambria Math" charset="0"/>
                      </a:rPr>
                      <m:t>=</m:t>
                    </m:r>
                    <m:sSub>
                      <m:sSubPr>
                        <m:ctrlPr>
                          <a:rPr lang="en-US" sz="2600" b="0" i="1" smtClean="0">
                            <a:solidFill>
                              <a:srgbClr val="C00000"/>
                            </a:solidFill>
                            <a:latin typeface="Cambria Math" panose="02040503050406030204" pitchFamily="18" charset="0"/>
                          </a:rPr>
                        </m:ctrlPr>
                      </m:sSubPr>
                      <m:e>
                        <m:r>
                          <a:rPr lang="en-US" sz="2600" b="0" i="1" smtClean="0">
                            <a:solidFill>
                              <a:srgbClr val="C00000"/>
                            </a:solidFill>
                            <a:latin typeface="Cambria Math" charset="0"/>
                          </a:rPr>
                          <m:t>𝜓</m:t>
                        </m:r>
                      </m:e>
                      <m:sub>
                        <m:r>
                          <a:rPr lang="en-US" sz="2600" b="0" i="1" smtClean="0">
                            <a:solidFill>
                              <a:srgbClr val="C00000"/>
                            </a:solidFill>
                            <a:latin typeface="Cambria Math" charset="0"/>
                          </a:rPr>
                          <m:t>𝐿</m:t>
                        </m:r>
                      </m:sub>
                    </m:sSub>
                    <m:r>
                      <a:rPr lang="en-US" sz="2600" b="0" i="1" smtClean="0">
                        <a:solidFill>
                          <a:srgbClr val="C00000"/>
                        </a:solidFill>
                        <a:latin typeface="Cambria Math" charset="0"/>
                      </a:rPr>
                      <m:t>+</m:t>
                    </m:r>
                    <m:sSub>
                      <m:sSubPr>
                        <m:ctrlPr>
                          <a:rPr lang="en-US" sz="2600" b="0" i="1" smtClean="0">
                            <a:solidFill>
                              <a:srgbClr val="C00000"/>
                            </a:solidFill>
                            <a:latin typeface="Cambria Math" panose="02040503050406030204" pitchFamily="18" charset="0"/>
                          </a:rPr>
                        </m:ctrlPr>
                      </m:sSubPr>
                      <m:e>
                        <m:r>
                          <a:rPr lang="en-US" sz="2600" b="0" i="1" smtClean="0">
                            <a:solidFill>
                              <a:srgbClr val="C00000"/>
                            </a:solidFill>
                            <a:latin typeface="Cambria Math" charset="0"/>
                          </a:rPr>
                          <m:t>𝜓</m:t>
                        </m:r>
                      </m:e>
                      <m:sub>
                        <m:r>
                          <a:rPr lang="en-US" sz="2600" b="0" i="1" smtClean="0">
                            <a:solidFill>
                              <a:srgbClr val="C00000"/>
                            </a:solidFill>
                            <a:latin typeface="Cambria Math" charset="0"/>
                          </a:rPr>
                          <m:t>𝑅</m:t>
                        </m:r>
                      </m:sub>
                    </m:sSub>
                  </m:oMath>
                </a14:m>
                <a:r>
                  <a:rPr lang="en-US" sz="2600" dirty="0"/>
                  <a:t> and the  </a:t>
                </a:r>
              </a:p>
              <a:p>
                <a:pPr marL="0" indent="0">
                  <a:buNone/>
                </a:pPr>
                <a:r>
                  <a:rPr lang="en-US" sz="2600" dirty="0"/>
                  <a:t>       projection operators: </a:t>
                </a:r>
                <a14:m>
                  <m:oMath xmlns:m="http://schemas.openxmlformats.org/officeDocument/2006/math">
                    <m:sSub>
                      <m:sSubPr>
                        <m:ctrlPr>
                          <a:rPr lang="en-US" sz="2600" b="0" i="1" smtClean="0">
                            <a:solidFill>
                              <a:srgbClr val="C00000"/>
                            </a:solidFill>
                            <a:latin typeface="Cambria Math" panose="02040503050406030204" pitchFamily="18" charset="0"/>
                          </a:rPr>
                        </m:ctrlPr>
                      </m:sSubPr>
                      <m:e>
                        <m:r>
                          <a:rPr lang="en-US" sz="2600" b="0" i="1" smtClean="0">
                            <a:solidFill>
                              <a:srgbClr val="C00000"/>
                            </a:solidFill>
                            <a:latin typeface="Cambria Math" charset="0"/>
                          </a:rPr>
                          <m:t>𝜓</m:t>
                        </m:r>
                      </m:e>
                      <m:sub>
                        <m:r>
                          <a:rPr lang="en-US" sz="2600" b="0" i="1" smtClean="0">
                            <a:solidFill>
                              <a:srgbClr val="C00000"/>
                            </a:solidFill>
                            <a:latin typeface="Cambria Math" charset="0"/>
                          </a:rPr>
                          <m:t>𝐿</m:t>
                        </m:r>
                      </m:sub>
                    </m:sSub>
                    <m:r>
                      <a:rPr lang="en-US" sz="2600" b="0" i="1" smtClean="0">
                        <a:solidFill>
                          <a:srgbClr val="C00000"/>
                        </a:solidFill>
                        <a:latin typeface="Cambria Math" charset="0"/>
                      </a:rPr>
                      <m:t>=</m:t>
                    </m:r>
                    <m:f>
                      <m:fPr>
                        <m:ctrlPr>
                          <a:rPr lang="bg-BG" sz="2600" b="0" i="1" smtClean="0">
                            <a:solidFill>
                              <a:srgbClr val="C00000"/>
                            </a:solidFill>
                            <a:latin typeface="Cambria Math" panose="02040503050406030204" pitchFamily="18" charset="0"/>
                          </a:rPr>
                        </m:ctrlPr>
                      </m:fPr>
                      <m:num>
                        <m:r>
                          <a:rPr lang="en-US" sz="2600" b="0" i="1" smtClean="0">
                            <a:solidFill>
                              <a:srgbClr val="C00000"/>
                            </a:solidFill>
                            <a:latin typeface="Cambria Math" charset="0"/>
                          </a:rPr>
                          <m:t>1</m:t>
                        </m:r>
                      </m:num>
                      <m:den>
                        <m:r>
                          <a:rPr lang="en-US" sz="2600" b="0" i="1" smtClean="0">
                            <a:solidFill>
                              <a:srgbClr val="C00000"/>
                            </a:solidFill>
                            <a:latin typeface="Cambria Math" charset="0"/>
                          </a:rPr>
                          <m:t>2</m:t>
                        </m:r>
                      </m:den>
                    </m:f>
                    <m:d>
                      <m:dPr>
                        <m:ctrlPr>
                          <a:rPr lang="is-IS" sz="2600" b="0" i="1" smtClean="0">
                            <a:solidFill>
                              <a:srgbClr val="C00000"/>
                            </a:solidFill>
                            <a:latin typeface="Cambria Math" panose="02040503050406030204" pitchFamily="18" charset="0"/>
                          </a:rPr>
                        </m:ctrlPr>
                      </m:dPr>
                      <m:e>
                        <m:r>
                          <a:rPr lang="en-US" sz="2600" b="0" i="1" smtClean="0">
                            <a:solidFill>
                              <a:srgbClr val="C00000"/>
                            </a:solidFill>
                            <a:latin typeface="Cambria Math" charset="0"/>
                          </a:rPr>
                          <m:t>1−</m:t>
                        </m:r>
                        <m:sSup>
                          <m:sSupPr>
                            <m:ctrlPr>
                              <a:rPr lang="en-US" sz="2600" b="0" i="1" smtClean="0">
                                <a:solidFill>
                                  <a:srgbClr val="C00000"/>
                                </a:solidFill>
                                <a:latin typeface="Cambria Math" panose="02040503050406030204" pitchFamily="18" charset="0"/>
                              </a:rPr>
                            </m:ctrlPr>
                          </m:sSupPr>
                          <m:e>
                            <m:r>
                              <a:rPr lang="en-US" sz="2600" b="0" i="1" smtClean="0">
                                <a:solidFill>
                                  <a:srgbClr val="C00000"/>
                                </a:solidFill>
                                <a:latin typeface="Cambria Math" charset="0"/>
                              </a:rPr>
                              <m:t>𝛾</m:t>
                            </m:r>
                          </m:e>
                          <m:sup>
                            <m:r>
                              <a:rPr lang="en-US" sz="2600" b="0" i="1" smtClean="0">
                                <a:solidFill>
                                  <a:srgbClr val="C00000"/>
                                </a:solidFill>
                                <a:latin typeface="Cambria Math" charset="0"/>
                              </a:rPr>
                              <m:t>5</m:t>
                            </m:r>
                          </m:sup>
                        </m:sSup>
                      </m:e>
                    </m:d>
                  </m:oMath>
                </a14:m>
                <a:r>
                  <a:rPr lang="en-US" sz="2600" dirty="0"/>
                  <a:t> and </a:t>
                </a:r>
                <a14:m>
                  <m:oMath xmlns:m="http://schemas.openxmlformats.org/officeDocument/2006/math">
                    <m:sSub>
                      <m:sSubPr>
                        <m:ctrlPr>
                          <a:rPr lang="en-US" sz="2600" i="1" smtClean="0">
                            <a:solidFill>
                              <a:srgbClr val="C00000"/>
                            </a:solidFill>
                            <a:latin typeface="Cambria Math" panose="02040503050406030204" pitchFamily="18" charset="0"/>
                          </a:rPr>
                        </m:ctrlPr>
                      </m:sSubPr>
                      <m:e>
                        <m:r>
                          <a:rPr lang="en-US" sz="2600" i="1">
                            <a:solidFill>
                              <a:srgbClr val="C00000"/>
                            </a:solidFill>
                            <a:latin typeface="Cambria Math" charset="0"/>
                          </a:rPr>
                          <m:t>𝜓</m:t>
                        </m:r>
                      </m:e>
                      <m:sub>
                        <m:r>
                          <a:rPr lang="en-US" sz="2600" b="0" i="1" smtClean="0">
                            <a:solidFill>
                              <a:srgbClr val="C00000"/>
                            </a:solidFill>
                            <a:latin typeface="Cambria Math" charset="0"/>
                          </a:rPr>
                          <m:t>𝑅</m:t>
                        </m:r>
                      </m:sub>
                    </m:sSub>
                    <m:r>
                      <a:rPr lang="en-US" sz="2600" i="1">
                        <a:solidFill>
                          <a:srgbClr val="C00000"/>
                        </a:solidFill>
                        <a:latin typeface="Cambria Math" charset="0"/>
                      </a:rPr>
                      <m:t>=</m:t>
                    </m:r>
                    <m:f>
                      <m:fPr>
                        <m:ctrlPr>
                          <a:rPr lang="bg-BG" sz="2600" i="1">
                            <a:solidFill>
                              <a:srgbClr val="C00000"/>
                            </a:solidFill>
                            <a:latin typeface="Cambria Math" panose="02040503050406030204" pitchFamily="18" charset="0"/>
                          </a:rPr>
                        </m:ctrlPr>
                      </m:fPr>
                      <m:num>
                        <m:r>
                          <a:rPr lang="en-US" sz="2600" i="1">
                            <a:solidFill>
                              <a:srgbClr val="C00000"/>
                            </a:solidFill>
                            <a:latin typeface="Cambria Math" charset="0"/>
                          </a:rPr>
                          <m:t>1</m:t>
                        </m:r>
                      </m:num>
                      <m:den>
                        <m:r>
                          <a:rPr lang="en-US" sz="2600" i="1">
                            <a:solidFill>
                              <a:srgbClr val="C00000"/>
                            </a:solidFill>
                            <a:latin typeface="Cambria Math" charset="0"/>
                          </a:rPr>
                          <m:t>2</m:t>
                        </m:r>
                      </m:den>
                    </m:f>
                    <m:d>
                      <m:dPr>
                        <m:ctrlPr>
                          <a:rPr lang="is-IS" sz="2600" i="1">
                            <a:solidFill>
                              <a:srgbClr val="C00000"/>
                            </a:solidFill>
                            <a:latin typeface="Cambria Math" panose="02040503050406030204" pitchFamily="18" charset="0"/>
                          </a:rPr>
                        </m:ctrlPr>
                      </m:dPr>
                      <m:e>
                        <m:r>
                          <a:rPr lang="en-US" sz="2600" i="1">
                            <a:solidFill>
                              <a:srgbClr val="C00000"/>
                            </a:solidFill>
                            <a:latin typeface="Cambria Math" charset="0"/>
                          </a:rPr>
                          <m:t>1</m:t>
                        </m:r>
                        <m:r>
                          <a:rPr lang="en-US" sz="2600" b="0" i="1" smtClean="0">
                            <a:solidFill>
                              <a:srgbClr val="C00000"/>
                            </a:solidFill>
                            <a:latin typeface="Cambria Math" charset="0"/>
                          </a:rPr>
                          <m:t>+</m:t>
                        </m:r>
                        <m:sSup>
                          <m:sSupPr>
                            <m:ctrlPr>
                              <a:rPr lang="en-US" sz="2600" i="1">
                                <a:solidFill>
                                  <a:srgbClr val="C00000"/>
                                </a:solidFill>
                                <a:latin typeface="Cambria Math" panose="02040503050406030204" pitchFamily="18" charset="0"/>
                              </a:rPr>
                            </m:ctrlPr>
                          </m:sSupPr>
                          <m:e>
                            <m:r>
                              <a:rPr lang="en-US" sz="2600" i="1">
                                <a:solidFill>
                                  <a:srgbClr val="C00000"/>
                                </a:solidFill>
                                <a:latin typeface="Cambria Math" charset="0"/>
                              </a:rPr>
                              <m:t>𝛾</m:t>
                            </m:r>
                          </m:e>
                          <m:sup>
                            <m:r>
                              <a:rPr lang="en-US" sz="2600" i="1">
                                <a:solidFill>
                                  <a:srgbClr val="C00000"/>
                                </a:solidFill>
                                <a:latin typeface="Cambria Math" charset="0"/>
                              </a:rPr>
                              <m:t>5</m:t>
                            </m:r>
                          </m:sup>
                        </m:sSup>
                      </m:e>
                    </m:d>
                  </m:oMath>
                </a14:m>
                <a:endParaRPr lang="en-US" sz="2600" dirty="0"/>
              </a:p>
              <a:p>
                <a:pPr marL="514350" indent="-514350">
                  <a:buFont typeface="+mj-lt"/>
                  <a:buAutoNum type="alphaLcParenR" startAt="4"/>
                </a:pPr>
                <a:r>
                  <a:rPr lang="en-US" sz="2600" dirty="0"/>
                  <a:t>Explain why the weak interaction is called left-handed. </a:t>
                </a:r>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85417" y="945071"/>
                <a:ext cx="11131114" cy="4972678"/>
              </a:xfrm>
              <a:blipFill>
                <a:blip r:embed="rId2"/>
                <a:stretch>
                  <a:fillRect l="-1026" t="-2036" b="-2545"/>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1459832" y="2157666"/>
                <a:ext cx="5861540" cy="10899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𝛾</m:t>
                          </m:r>
                        </m:e>
                        <m:sup>
                          <m:r>
                            <a:rPr lang="en-US" sz="2200" b="0" i="1" smtClean="0">
                              <a:solidFill>
                                <a:srgbClr val="C00000"/>
                              </a:solidFill>
                              <a:latin typeface="Cambria Math" charset="0"/>
                            </a:rPr>
                            <m:t>5</m:t>
                          </m:r>
                        </m:sup>
                      </m:sSup>
                      <m:r>
                        <a:rPr lang="en-US" sz="2200" b="0" i="1" smtClean="0">
                          <a:solidFill>
                            <a:srgbClr val="C00000"/>
                          </a:solidFill>
                          <a:latin typeface="Cambria Math" charset="0"/>
                        </a:rPr>
                        <m:t>𝜓</m:t>
                      </m:r>
                      <m:r>
                        <a:rPr lang="en-US" sz="2200" b="0" i="1" smtClean="0">
                          <a:solidFill>
                            <a:srgbClr val="C00000"/>
                          </a:solidFill>
                          <a:latin typeface="Cambria Math" charset="0"/>
                        </a:rPr>
                        <m:t>=</m:t>
                      </m:r>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𝛾</m:t>
                          </m:r>
                        </m:e>
                        <m:sup>
                          <m:r>
                            <a:rPr lang="en-US" sz="2200" b="0" i="1" smtClean="0">
                              <a:solidFill>
                                <a:srgbClr val="C00000"/>
                              </a:solidFill>
                              <a:latin typeface="Cambria Math" charset="0"/>
                            </a:rPr>
                            <m:t>5</m:t>
                          </m:r>
                        </m:sup>
                      </m:sSup>
                      <m:d>
                        <m:dPr>
                          <m:ctrlPr>
                            <a:rPr lang="is-IS" sz="2200" b="0" i="1" smtClean="0">
                              <a:solidFill>
                                <a:srgbClr val="C00000"/>
                              </a:solidFill>
                              <a:latin typeface="Cambria Math" panose="02040503050406030204" pitchFamily="18" charset="0"/>
                            </a:rPr>
                          </m:ctrlPr>
                        </m:dPr>
                        <m:e>
                          <m:m>
                            <m:mPr>
                              <m:mcs>
                                <m:mc>
                                  <m:mcPr>
                                    <m:count m:val="1"/>
                                    <m:mcJc m:val="center"/>
                                  </m:mcPr>
                                </m:mc>
                              </m:mcs>
                              <m:ctrlPr>
                                <a:rPr lang="cs-CZ" sz="2200" b="0" i="1" smtClean="0">
                                  <a:solidFill>
                                    <a:srgbClr val="C00000"/>
                                  </a:solidFill>
                                  <a:latin typeface="Cambria Math" panose="02040503050406030204" pitchFamily="18" charset="0"/>
                                </a:rPr>
                              </m:ctrlPr>
                            </m:mPr>
                            <m:mr>
                              <m:e>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𝜒</m:t>
                                    </m:r>
                                  </m:e>
                                  <m:sup>
                                    <m:r>
                                      <a:rPr lang="en-US" sz="2200" b="0" i="1" smtClean="0">
                                        <a:solidFill>
                                          <a:srgbClr val="C00000"/>
                                        </a:solidFill>
                                        <a:latin typeface="Cambria Math" charset="0"/>
                                      </a:rPr>
                                      <m:t>(</m:t>
                                    </m:r>
                                    <m:r>
                                      <a:rPr lang="en-US" sz="2200" b="0" i="1" smtClean="0">
                                        <a:solidFill>
                                          <a:srgbClr val="C00000"/>
                                        </a:solidFill>
                                        <a:latin typeface="Cambria Math" charset="0"/>
                                      </a:rPr>
                                      <m:t>𝑠</m:t>
                                    </m:r>
                                    <m:r>
                                      <a:rPr lang="en-US" sz="2200" b="0" i="1" smtClean="0">
                                        <a:solidFill>
                                          <a:srgbClr val="C00000"/>
                                        </a:solidFill>
                                        <a:latin typeface="Cambria Math" charset="0"/>
                                      </a:rPr>
                                      <m:t>)</m:t>
                                    </m:r>
                                  </m:sup>
                                </m:sSup>
                              </m:e>
                            </m:mr>
                            <m:mr>
                              <m:e>
                                <m:f>
                                  <m:fPr>
                                    <m:ctrlPr>
                                      <a:rPr lang="bg-BG" sz="2200" b="0" i="1" smtClean="0">
                                        <a:solidFill>
                                          <a:srgbClr val="C00000"/>
                                        </a:solidFill>
                                        <a:latin typeface="Cambria Math" panose="02040503050406030204" pitchFamily="18" charset="0"/>
                                      </a:rPr>
                                    </m:ctrlPr>
                                  </m:fPr>
                                  <m:num>
                                    <m:acc>
                                      <m:accPr>
                                        <m:chr m:val="⃗"/>
                                        <m:ctrlPr>
                                          <a:rPr lang="en-US" sz="2200" b="0" i="1" smtClean="0">
                                            <a:solidFill>
                                              <a:srgbClr val="C00000"/>
                                            </a:solidFill>
                                            <a:latin typeface="Cambria Math" panose="02040503050406030204" pitchFamily="18" charset="0"/>
                                          </a:rPr>
                                        </m:ctrlPr>
                                      </m:accPr>
                                      <m:e>
                                        <m:r>
                                          <a:rPr lang="en-US" sz="2200" b="0" i="1" smtClean="0">
                                            <a:solidFill>
                                              <a:srgbClr val="C00000"/>
                                            </a:solidFill>
                                            <a:latin typeface="Cambria Math" charset="0"/>
                                          </a:rPr>
                                          <m:t>𝜎</m:t>
                                        </m:r>
                                      </m:e>
                                    </m:acc>
                                    <m:r>
                                      <a:rPr lang="en-US" sz="2200" b="0" i="1" smtClean="0">
                                        <a:solidFill>
                                          <a:srgbClr val="C00000"/>
                                        </a:solidFill>
                                        <a:latin typeface="Cambria Math" charset="0"/>
                                      </a:rPr>
                                      <m:t>⋅</m:t>
                                    </m:r>
                                    <m:acc>
                                      <m:accPr>
                                        <m:chr m:val="⃗"/>
                                        <m:ctrlPr>
                                          <a:rPr lang="en-US" sz="2200" b="0" i="1" smtClean="0">
                                            <a:solidFill>
                                              <a:srgbClr val="C00000"/>
                                            </a:solidFill>
                                            <a:latin typeface="Cambria Math" panose="02040503050406030204" pitchFamily="18" charset="0"/>
                                          </a:rPr>
                                        </m:ctrlPr>
                                      </m:accPr>
                                      <m:e>
                                        <m:r>
                                          <a:rPr lang="en-US" sz="2200" b="0" i="1" smtClean="0">
                                            <a:solidFill>
                                              <a:srgbClr val="C00000"/>
                                            </a:solidFill>
                                            <a:latin typeface="Cambria Math" charset="0"/>
                                          </a:rPr>
                                          <m:t>𝑝</m:t>
                                        </m:r>
                                      </m:e>
                                    </m:acc>
                                  </m:num>
                                  <m:den>
                                    <m:r>
                                      <a:rPr lang="en-US" sz="2200" b="0" i="1" smtClean="0">
                                        <a:solidFill>
                                          <a:srgbClr val="C00000"/>
                                        </a:solidFill>
                                        <a:latin typeface="Cambria Math" charset="0"/>
                                      </a:rPr>
                                      <m:t>𝐸</m:t>
                                    </m:r>
                                    <m:r>
                                      <a:rPr lang="en-US" sz="2200" b="0" i="1" smtClean="0">
                                        <a:solidFill>
                                          <a:srgbClr val="C00000"/>
                                        </a:solidFill>
                                        <a:latin typeface="Cambria Math" charset="0"/>
                                      </a:rPr>
                                      <m:t>+</m:t>
                                    </m:r>
                                    <m:r>
                                      <a:rPr lang="en-US" sz="2200" b="0" i="1" smtClean="0">
                                        <a:solidFill>
                                          <a:srgbClr val="C00000"/>
                                        </a:solidFill>
                                        <a:latin typeface="Cambria Math" charset="0"/>
                                      </a:rPr>
                                      <m:t>𝑚</m:t>
                                    </m:r>
                                  </m:den>
                                </m:f>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𝜒</m:t>
                                    </m:r>
                                  </m:e>
                                  <m:sup>
                                    <m:r>
                                      <a:rPr lang="en-US" sz="2200" b="0" i="1" smtClean="0">
                                        <a:solidFill>
                                          <a:srgbClr val="C00000"/>
                                        </a:solidFill>
                                        <a:latin typeface="Cambria Math" charset="0"/>
                                      </a:rPr>
                                      <m:t>(</m:t>
                                    </m:r>
                                    <m:r>
                                      <a:rPr lang="en-US" sz="2200" b="0" i="1" smtClean="0">
                                        <a:solidFill>
                                          <a:srgbClr val="C00000"/>
                                        </a:solidFill>
                                        <a:latin typeface="Cambria Math" charset="0"/>
                                      </a:rPr>
                                      <m:t>𝑠</m:t>
                                    </m:r>
                                    <m:r>
                                      <a:rPr lang="en-US" sz="2200" b="0" i="1" smtClean="0">
                                        <a:solidFill>
                                          <a:srgbClr val="C00000"/>
                                        </a:solidFill>
                                        <a:latin typeface="Cambria Math" charset="0"/>
                                      </a:rPr>
                                      <m:t>)</m:t>
                                    </m:r>
                                  </m:sup>
                                </m:sSup>
                              </m:e>
                            </m:mr>
                          </m:m>
                        </m:e>
                      </m:d>
                      <m:r>
                        <a:rPr lang="en-US" sz="2200" b="0" i="1" smtClean="0">
                          <a:solidFill>
                            <a:srgbClr val="C00000"/>
                          </a:solidFill>
                          <a:latin typeface="Cambria Math" charset="0"/>
                        </a:rPr>
                        <m:t>≈</m:t>
                      </m:r>
                      <m:r>
                        <a:rPr lang="en-US" sz="2200" b="0" i="1" smtClean="0">
                          <a:solidFill>
                            <a:srgbClr val="C00000"/>
                          </a:solidFill>
                          <a:latin typeface="Cambria Math" charset="0"/>
                        </a:rPr>
                        <m:t>𝜆</m:t>
                      </m:r>
                      <m:d>
                        <m:dPr>
                          <m:ctrlPr>
                            <a:rPr lang="is-IS" sz="2200" i="1">
                              <a:solidFill>
                                <a:srgbClr val="C00000"/>
                              </a:solidFill>
                              <a:latin typeface="Cambria Math" panose="02040503050406030204" pitchFamily="18" charset="0"/>
                            </a:rPr>
                          </m:ctrlPr>
                        </m:dPr>
                        <m:e>
                          <m:m>
                            <m:mPr>
                              <m:mcs>
                                <m:mc>
                                  <m:mcPr>
                                    <m:count m:val="1"/>
                                    <m:mcJc m:val="center"/>
                                  </m:mcPr>
                                </m:mc>
                              </m:mcs>
                              <m:ctrlPr>
                                <a:rPr lang="cs-CZ" sz="2200" i="1">
                                  <a:solidFill>
                                    <a:srgbClr val="C00000"/>
                                  </a:solidFill>
                                  <a:latin typeface="Cambria Math" panose="02040503050406030204" pitchFamily="18" charset="0"/>
                                </a:rPr>
                              </m:ctrlPr>
                            </m:mPr>
                            <m:mr>
                              <m:e>
                                <m:sSup>
                                  <m:sSupPr>
                                    <m:ctrlPr>
                                      <a:rPr lang="en-US" sz="2200" i="1">
                                        <a:solidFill>
                                          <a:srgbClr val="C00000"/>
                                        </a:solidFill>
                                        <a:latin typeface="Cambria Math" panose="02040503050406030204" pitchFamily="18" charset="0"/>
                                      </a:rPr>
                                    </m:ctrlPr>
                                  </m:sSupPr>
                                  <m:e>
                                    <m:r>
                                      <a:rPr lang="en-US" sz="2200" i="1">
                                        <a:solidFill>
                                          <a:srgbClr val="C00000"/>
                                        </a:solidFill>
                                        <a:latin typeface="Cambria Math" charset="0"/>
                                      </a:rPr>
                                      <m:t>𝜒</m:t>
                                    </m:r>
                                  </m:e>
                                  <m:sup>
                                    <m:d>
                                      <m:dPr>
                                        <m:ctrlPr>
                                          <a:rPr lang="en-US" sz="2200" i="1">
                                            <a:solidFill>
                                              <a:srgbClr val="C00000"/>
                                            </a:solidFill>
                                            <a:latin typeface="Cambria Math" panose="02040503050406030204" pitchFamily="18" charset="0"/>
                                          </a:rPr>
                                        </m:ctrlPr>
                                      </m:dPr>
                                      <m:e>
                                        <m:r>
                                          <a:rPr lang="en-US" sz="2200" i="1">
                                            <a:solidFill>
                                              <a:srgbClr val="C00000"/>
                                            </a:solidFill>
                                            <a:latin typeface="Cambria Math" charset="0"/>
                                          </a:rPr>
                                          <m:t>𝑠</m:t>
                                        </m:r>
                                      </m:e>
                                    </m:d>
                                  </m:sup>
                                </m:sSup>
                              </m:e>
                            </m:mr>
                            <m:mr>
                              <m:e>
                                <m:f>
                                  <m:fPr>
                                    <m:ctrlPr>
                                      <a:rPr lang="bg-BG" sz="2200" i="1">
                                        <a:solidFill>
                                          <a:srgbClr val="C00000"/>
                                        </a:solidFill>
                                        <a:latin typeface="Cambria Math" panose="02040503050406030204" pitchFamily="18" charset="0"/>
                                      </a:rPr>
                                    </m:ctrlPr>
                                  </m:fPr>
                                  <m:num>
                                    <m:acc>
                                      <m:accPr>
                                        <m:chr m:val="⃗"/>
                                        <m:ctrlPr>
                                          <a:rPr lang="en-US" sz="2200" i="1">
                                            <a:solidFill>
                                              <a:srgbClr val="C00000"/>
                                            </a:solidFill>
                                            <a:latin typeface="Cambria Math" panose="02040503050406030204" pitchFamily="18" charset="0"/>
                                          </a:rPr>
                                        </m:ctrlPr>
                                      </m:accPr>
                                      <m:e>
                                        <m:r>
                                          <a:rPr lang="en-US" sz="2200" i="1">
                                            <a:solidFill>
                                              <a:srgbClr val="C00000"/>
                                            </a:solidFill>
                                            <a:latin typeface="Cambria Math" charset="0"/>
                                          </a:rPr>
                                          <m:t>𝜎</m:t>
                                        </m:r>
                                      </m:e>
                                    </m:acc>
                                    <m:r>
                                      <a:rPr lang="en-US" sz="2200" i="1">
                                        <a:solidFill>
                                          <a:srgbClr val="C00000"/>
                                        </a:solidFill>
                                        <a:latin typeface="Cambria Math" charset="0"/>
                                      </a:rPr>
                                      <m:t>⋅</m:t>
                                    </m:r>
                                    <m:acc>
                                      <m:accPr>
                                        <m:chr m:val="⃗"/>
                                        <m:ctrlPr>
                                          <a:rPr lang="en-US" sz="2200" i="1">
                                            <a:solidFill>
                                              <a:srgbClr val="C00000"/>
                                            </a:solidFill>
                                            <a:latin typeface="Cambria Math" panose="02040503050406030204" pitchFamily="18" charset="0"/>
                                          </a:rPr>
                                        </m:ctrlPr>
                                      </m:accPr>
                                      <m:e>
                                        <m:r>
                                          <a:rPr lang="en-US" sz="2200" i="1">
                                            <a:solidFill>
                                              <a:srgbClr val="C00000"/>
                                            </a:solidFill>
                                            <a:latin typeface="Cambria Math" charset="0"/>
                                          </a:rPr>
                                          <m:t>𝑝</m:t>
                                        </m:r>
                                      </m:e>
                                    </m:acc>
                                  </m:num>
                                  <m:den>
                                    <m:r>
                                      <a:rPr lang="en-US" sz="2200" i="1">
                                        <a:solidFill>
                                          <a:srgbClr val="C00000"/>
                                        </a:solidFill>
                                        <a:latin typeface="Cambria Math" charset="0"/>
                                      </a:rPr>
                                      <m:t>𝐸</m:t>
                                    </m:r>
                                    <m:r>
                                      <a:rPr lang="en-US" sz="2200" i="1">
                                        <a:solidFill>
                                          <a:srgbClr val="C00000"/>
                                        </a:solidFill>
                                        <a:latin typeface="Cambria Math" charset="0"/>
                                      </a:rPr>
                                      <m:t>+</m:t>
                                    </m:r>
                                    <m:r>
                                      <a:rPr lang="en-US" sz="2200" i="1">
                                        <a:solidFill>
                                          <a:srgbClr val="C00000"/>
                                        </a:solidFill>
                                        <a:latin typeface="Cambria Math" charset="0"/>
                                      </a:rPr>
                                      <m:t>𝑚</m:t>
                                    </m:r>
                                  </m:den>
                                </m:f>
                                <m:sSup>
                                  <m:sSupPr>
                                    <m:ctrlPr>
                                      <a:rPr lang="en-US" sz="2200" i="1">
                                        <a:solidFill>
                                          <a:srgbClr val="C00000"/>
                                        </a:solidFill>
                                        <a:latin typeface="Cambria Math" panose="02040503050406030204" pitchFamily="18" charset="0"/>
                                      </a:rPr>
                                    </m:ctrlPr>
                                  </m:sSupPr>
                                  <m:e>
                                    <m:r>
                                      <a:rPr lang="en-US" sz="2200" i="1">
                                        <a:solidFill>
                                          <a:srgbClr val="C00000"/>
                                        </a:solidFill>
                                        <a:latin typeface="Cambria Math" charset="0"/>
                                      </a:rPr>
                                      <m:t>𝜒</m:t>
                                    </m:r>
                                  </m:e>
                                  <m:sup>
                                    <m:r>
                                      <a:rPr lang="en-US" sz="2200" b="0" i="1" smtClean="0">
                                        <a:solidFill>
                                          <a:srgbClr val="C00000"/>
                                        </a:solidFill>
                                        <a:latin typeface="Cambria Math" charset="0"/>
                                      </a:rPr>
                                      <m:t>(</m:t>
                                    </m:r>
                                    <m:r>
                                      <a:rPr lang="en-US" sz="2200" i="1">
                                        <a:solidFill>
                                          <a:srgbClr val="C00000"/>
                                        </a:solidFill>
                                        <a:latin typeface="Cambria Math" charset="0"/>
                                      </a:rPr>
                                      <m:t>𝑠</m:t>
                                    </m:r>
                                    <m:r>
                                      <a:rPr lang="en-US" sz="2200" b="0" i="1" smtClean="0">
                                        <a:solidFill>
                                          <a:srgbClr val="C00000"/>
                                        </a:solidFill>
                                        <a:latin typeface="Cambria Math" charset="0"/>
                                      </a:rPr>
                                      <m:t>)</m:t>
                                    </m:r>
                                  </m:sup>
                                </m:sSup>
                              </m:e>
                            </m:mr>
                          </m:m>
                        </m:e>
                      </m:d>
                      <m:r>
                        <a:rPr lang="en-US" sz="2200" b="0" i="0" smtClean="0">
                          <a:solidFill>
                            <a:srgbClr val="C00000"/>
                          </a:solidFill>
                          <a:latin typeface="Cambria Math" charset="0"/>
                        </a:rPr>
                        <m:t>=</m:t>
                      </m:r>
                      <m:r>
                        <a:rPr lang="en-US" sz="2200" b="0" i="1" smtClean="0">
                          <a:solidFill>
                            <a:srgbClr val="C00000"/>
                          </a:solidFill>
                          <a:latin typeface="Cambria Math" charset="0"/>
                        </a:rPr>
                        <m:t>𝜆𝜓</m:t>
                      </m:r>
                    </m:oMath>
                  </m:oMathPara>
                </a14:m>
                <a:endParaRPr lang="en-US" sz="2200" dirty="0">
                  <a:solidFill>
                    <a:srgbClr val="C000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459832" y="2157666"/>
                <a:ext cx="5861540" cy="1089978"/>
              </a:xfrm>
              <a:prstGeom prst="rect">
                <a:avLst/>
              </a:prstGeom>
              <a:blipFill rotWithShape="0">
                <a:blip r:embed="rId3"/>
                <a:stretch>
                  <a:fillRect/>
                </a:stretch>
              </a:blipFill>
            </p:spPr>
            <p:txBody>
              <a:bodyPr/>
              <a:lstStyle/>
              <a:p>
                <a:r>
                  <a:rPr lang="en-US">
                    <a:noFill/>
                  </a:rPr>
                  <a:t> </a:t>
                </a:r>
              </a:p>
            </p:txBody>
          </p:sp>
        </mc:Fallback>
      </mc:AlternateContent>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91037" y="4222519"/>
            <a:ext cx="1708211" cy="2414789"/>
          </a:xfrm>
          <a:prstGeom prst="rect">
            <a:avLst/>
          </a:prstGeom>
          <a:ln w="25400">
            <a:solidFill>
              <a:srgbClr val="0070C0"/>
            </a:solidFill>
          </a:ln>
        </p:spPr>
      </p:pic>
      <p:sp>
        <p:nvSpPr>
          <p:cNvPr id="6" name="Rectangle 5"/>
          <p:cNvSpPr/>
          <p:nvPr/>
        </p:nvSpPr>
        <p:spPr>
          <a:xfrm>
            <a:off x="10251864" y="3827642"/>
            <a:ext cx="1570110" cy="369332"/>
          </a:xfrm>
          <a:prstGeom prst="rect">
            <a:avLst/>
          </a:prstGeom>
        </p:spPr>
        <p:txBody>
          <a:bodyPr wrap="none">
            <a:spAutoFit/>
          </a:bodyPr>
          <a:lstStyle/>
          <a:p>
            <a:r>
              <a:rPr lang="en-US" dirty="0">
                <a:solidFill>
                  <a:srgbClr val="0070C0"/>
                </a:solidFill>
              </a:rPr>
              <a:t>Wolfgang Pauli</a:t>
            </a:r>
          </a:p>
        </p:txBody>
      </p:sp>
      <p:sp>
        <p:nvSpPr>
          <p:cNvPr id="7" name="Rectangle 6"/>
          <p:cNvSpPr/>
          <p:nvPr/>
        </p:nvSpPr>
        <p:spPr>
          <a:xfrm>
            <a:off x="3319662" y="6125121"/>
            <a:ext cx="6148093" cy="461665"/>
          </a:xfrm>
          <a:prstGeom prst="rect">
            <a:avLst/>
          </a:prstGeom>
        </p:spPr>
        <p:txBody>
          <a:bodyPr wrap="none">
            <a:spAutoFit/>
          </a:bodyPr>
          <a:lstStyle/>
          <a:p>
            <a:pPr lvl="1"/>
            <a:r>
              <a:rPr lang="en-US" sz="2400" i="1" dirty="0">
                <a:solidFill>
                  <a:srgbClr val="7030A0"/>
                </a:solidFill>
              </a:rPr>
              <a:t>“I cannot believe God is a weak left-hander.”</a:t>
            </a:r>
          </a:p>
        </p:txBody>
      </p:sp>
      <mc:AlternateContent xmlns:mc="http://schemas.openxmlformats.org/markup-compatibility/2006" xmlns:a14="http://schemas.microsoft.com/office/drawing/2010/main">
        <mc:Choice Requires="a14">
          <p:sp>
            <p:nvSpPr>
              <p:cNvPr id="8" name="TextBox 7"/>
              <p:cNvSpPr txBox="1"/>
              <p:nvPr/>
            </p:nvSpPr>
            <p:spPr>
              <a:xfrm>
                <a:off x="8116690" y="2420398"/>
                <a:ext cx="3399841" cy="564514"/>
              </a:xfrm>
              <a:prstGeom prst="rect">
                <a:avLst/>
              </a:prstGeom>
              <a:noFill/>
            </p:spPr>
            <p:txBody>
              <a:bodyPr wrap="none" lIns="0" tIns="0" rIns="0" bIns="0" rtlCol="0">
                <a:spAutoFit/>
              </a:bodyPr>
              <a:lstStyle/>
              <a:p>
                <a:r>
                  <a:rPr lang="en-US" sz="2200" dirty="0">
                    <a:solidFill>
                      <a:schemeClr val="accent1"/>
                    </a:solidFill>
                  </a:rPr>
                  <a:t>w</a:t>
                </a:r>
                <a:r>
                  <a:rPr lang="en-US" sz="2200" b="0" dirty="0">
                    <a:solidFill>
                      <a:schemeClr val="accent1"/>
                    </a:solidFill>
                  </a:rPr>
                  <a:t>ith: </a:t>
                </a:r>
                <a14:m>
                  <m:oMath xmlns:m="http://schemas.openxmlformats.org/officeDocument/2006/math">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𝜒</m:t>
                        </m:r>
                      </m:e>
                      <m:sup>
                        <m:r>
                          <a:rPr lang="en-US" sz="2200" b="0" i="1" smtClean="0">
                            <a:solidFill>
                              <a:srgbClr val="C00000"/>
                            </a:solidFill>
                            <a:latin typeface="Cambria Math" charset="0"/>
                          </a:rPr>
                          <m:t>(1)</m:t>
                        </m:r>
                      </m:sup>
                    </m:sSup>
                    <m:r>
                      <a:rPr lang="en-US" sz="2200" b="0" i="1" smtClean="0">
                        <a:solidFill>
                          <a:srgbClr val="C00000"/>
                        </a:solidFill>
                        <a:latin typeface="Cambria Math" charset="0"/>
                      </a:rPr>
                      <m:t>=</m:t>
                    </m:r>
                    <m:d>
                      <m:dPr>
                        <m:ctrlPr>
                          <a:rPr lang="is-IS" sz="2200" b="0" i="1" smtClean="0">
                            <a:solidFill>
                              <a:srgbClr val="C00000"/>
                            </a:solidFill>
                            <a:latin typeface="Cambria Math" panose="02040503050406030204" pitchFamily="18" charset="0"/>
                          </a:rPr>
                        </m:ctrlPr>
                      </m:dPr>
                      <m:e>
                        <m:m>
                          <m:mPr>
                            <m:mcs>
                              <m:mc>
                                <m:mcPr>
                                  <m:count m:val="1"/>
                                  <m:mcJc m:val="center"/>
                                </m:mcPr>
                              </m:mc>
                            </m:mcs>
                            <m:ctrlPr>
                              <a:rPr lang="cs-CZ" sz="2200" b="0" i="1" smtClean="0">
                                <a:solidFill>
                                  <a:srgbClr val="C00000"/>
                                </a:solidFill>
                                <a:latin typeface="Cambria Math" panose="02040503050406030204" pitchFamily="18" charset="0"/>
                              </a:rPr>
                            </m:ctrlPr>
                          </m:mPr>
                          <m:mr>
                            <m:e>
                              <m:r>
                                <m:rPr>
                                  <m:brk m:alnAt="7"/>
                                </m:rPr>
                                <a:rPr lang="en-US" sz="2200" b="0" i="1" smtClean="0">
                                  <a:solidFill>
                                    <a:srgbClr val="C00000"/>
                                  </a:solidFill>
                                  <a:latin typeface="Cambria Math" charset="0"/>
                                </a:rPr>
                                <m:t>1</m:t>
                              </m:r>
                            </m:e>
                          </m:mr>
                          <m:mr>
                            <m:e>
                              <m:r>
                                <a:rPr lang="en-US" sz="2200" b="0" i="1" smtClean="0">
                                  <a:solidFill>
                                    <a:srgbClr val="C00000"/>
                                  </a:solidFill>
                                  <a:latin typeface="Cambria Math" charset="0"/>
                                </a:rPr>
                                <m:t>0</m:t>
                              </m:r>
                            </m:e>
                          </m:mr>
                        </m:m>
                      </m:e>
                    </m:d>
                  </m:oMath>
                </a14:m>
                <a:r>
                  <a:rPr lang="en-US" sz="2200" dirty="0">
                    <a:solidFill>
                      <a:srgbClr val="C00000"/>
                    </a:solidFill>
                  </a:rPr>
                  <a:t> ; </a:t>
                </a:r>
                <a14:m>
                  <m:oMath xmlns:m="http://schemas.openxmlformats.org/officeDocument/2006/math">
                    <m:sSup>
                      <m:sSupPr>
                        <m:ctrlPr>
                          <a:rPr lang="en-US" sz="2200" i="1">
                            <a:solidFill>
                              <a:srgbClr val="C00000"/>
                            </a:solidFill>
                            <a:latin typeface="Cambria Math" panose="02040503050406030204" pitchFamily="18" charset="0"/>
                          </a:rPr>
                        </m:ctrlPr>
                      </m:sSupPr>
                      <m:e>
                        <m:r>
                          <a:rPr lang="en-US" sz="2200" b="0" i="1" smtClean="0">
                            <a:solidFill>
                              <a:srgbClr val="C00000"/>
                            </a:solidFill>
                            <a:latin typeface="Cambria Math" charset="0"/>
                          </a:rPr>
                          <m:t>𝜒</m:t>
                        </m:r>
                      </m:e>
                      <m:sup>
                        <m:r>
                          <a:rPr lang="en-US" sz="2200" i="1">
                            <a:solidFill>
                              <a:srgbClr val="C00000"/>
                            </a:solidFill>
                            <a:latin typeface="Cambria Math" charset="0"/>
                          </a:rPr>
                          <m:t>(</m:t>
                        </m:r>
                        <m:r>
                          <a:rPr lang="en-US" sz="2200" b="0" i="1" smtClean="0">
                            <a:solidFill>
                              <a:srgbClr val="C00000"/>
                            </a:solidFill>
                            <a:latin typeface="Cambria Math" charset="0"/>
                          </a:rPr>
                          <m:t>2</m:t>
                        </m:r>
                        <m:r>
                          <a:rPr lang="en-US" sz="2200" i="1">
                            <a:solidFill>
                              <a:srgbClr val="C00000"/>
                            </a:solidFill>
                            <a:latin typeface="Cambria Math" charset="0"/>
                          </a:rPr>
                          <m:t>)</m:t>
                        </m:r>
                      </m:sup>
                    </m:sSup>
                    <m:r>
                      <a:rPr lang="en-US" sz="2200" i="1">
                        <a:solidFill>
                          <a:srgbClr val="C00000"/>
                        </a:solidFill>
                        <a:latin typeface="Cambria Math" charset="0"/>
                      </a:rPr>
                      <m:t>=</m:t>
                    </m:r>
                    <m:d>
                      <m:dPr>
                        <m:ctrlPr>
                          <a:rPr lang="is-IS" sz="2200" i="1">
                            <a:solidFill>
                              <a:srgbClr val="C00000"/>
                            </a:solidFill>
                            <a:latin typeface="Cambria Math" panose="02040503050406030204" pitchFamily="18" charset="0"/>
                          </a:rPr>
                        </m:ctrlPr>
                      </m:dPr>
                      <m:e>
                        <m:m>
                          <m:mPr>
                            <m:mcs>
                              <m:mc>
                                <m:mcPr>
                                  <m:count m:val="1"/>
                                  <m:mcJc m:val="center"/>
                                </m:mcPr>
                              </m:mc>
                            </m:mcs>
                            <m:ctrlPr>
                              <a:rPr lang="cs-CZ" sz="2200" i="1">
                                <a:solidFill>
                                  <a:srgbClr val="C00000"/>
                                </a:solidFill>
                                <a:latin typeface="Cambria Math" panose="02040503050406030204" pitchFamily="18" charset="0"/>
                              </a:rPr>
                            </m:ctrlPr>
                          </m:mPr>
                          <m:mr>
                            <m:e>
                              <m:r>
                                <m:rPr>
                                  <m:brk m:alnAt="7"/>
                                </m:rPr>
                                <a:rPr lang="en-US" sz="2200" b="0" i="1" smtClean="0">
                                  <a:solidFill>
                                    <a:srgbClr val="C00000"/>
                                  </a:solidFill>
                                  <a:latin typeface="Cambria Math" charset="0"/>
                                </a:rPr>
                                <m:t>0</m:t>
                              </m:r>
                            </m:e>
                          </m:mr>
                          <m:mr>
                            <m:e>
                              <m:r>
                                <a:rPr lang="en-US" sz="2200" b="0" i="1" smtClean="0">
                                  <a:solidFill>
                                    <a:srgbClr val="C00000"/>
                                  </a:solidFill>
                                  <a:latin typeface="Cambria Math" charset="0"/>
                                </a:rPr>
                                <m:t>1</m:t>
                              </m:r>
                            </m:e>
                          </m:mr>
                        </m:m>
                      </m:e>
                    </m:d>
                  </m:oMath>
                </a14:m>
                <a:endParaRPr lang="en-US" sz="2200" dirty="0">
                  <a:solidFill>
                    <a:srgbClr val="C0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8116690" y="2420398"/>
                <a:ext cx="3399841" cy="564514"/>
              </a:xfrm>
              <a:prstGeom prst="rect">
                <a:avLst/>
              </a:prstGeom>
              <a:blipFill rotWithShape="0">
                <a:blip r:embed="rId5"/>
                <a:stretch>
                  <a:fillRect l="-5018" b="-9677"/>
                </a:stretch>
              </a:blipFill>
            </p:spPr>
            <p:txBody>
              <a:bodyPr/>
              <a:lstStyle/>
              <a:p>
                <a:r>
                  <a:rPr lang="en-US">
                    <a:noFill/>
                  </a:rPr>
                  <a:t> </a:t>
                </a:r>
              </a:p>
            </p:txBody>
          </p:sp>
        </mc:Fallback>
      </mc:AlternateContent>
    </p:spTree>
    <p:extLst>
      <p:ext uri="{BB962C8B-B14F-4D97-AF65-F5344CB8AC3E}">
        <p14:creationId xmlns:p14="http://schemas.microsoft.com/office/powerpoint/2010/main" val="1582419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The weak interaction of particles is “left-handed”</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99411" y="757971"/>
                <a:ext cx="11193177" cy="3618504"/>
              </a:xfrm>
            </p:spPr>
            <p:txBody>
              <a:bodyPr>
                <a:normAutofit/>
              </a:bodyPr>
              <a:lstStyle/>
              <a:p>
                <a:r>
                  <a:rPr lang="en-US" sz="2400" dirty="0"/>
                  <a:t>Look at the weak pion decay: </a:t>
                </a:r>
                <a14:m>
                  <m:oMath xmlns:m="http://schemas.openxmlformats.org/officeDocument/2006/math">
                    <m:sSup>
                      <m:sSupPr>
                        <m:ctrlPr>
                          <a:rPr lang="en-US" sz="2400" b="0" i="1" smtClean="0">
                            <a:latin typeface="Cambria Math" panose="02040503050406030204" pitchFamily="18" charset="0"/>
                          </a:rPr>
                        </m:ctrlPr>
                      </m:sSupPr>
                      <m:e>
                        <m:r>
                          <a:rPr lang="en-US" sz="2400" b="0" i="1" smtClean="0">
                            <a:latin typeface="Cambria Math" charset="0"/>
                          </a:rPr>
                          <m:t>𝜋</m:t>
                        </m:r>
                      </m:e>
                      <m:sup>
                        <m:r>
                          <a:rPr lang="en-US" sz="2400" b="0" i="1" smtClean="0">
                            <a:latin typeface="Cambria Math" charset="0"/>
                          </a:rPr>
                          <m:t>−</m:t>
                        </m:r>
                      </m:sup>
                    </m:sSup>
                    <m:r>
                      <a:rPr lang="en-US" sz="2400" b="0" i="1" smtClean="0">
                        <a:latin typeface="Cambria Math" charset="0"/>
                      </a:rPr>
                      <m:t>→</m:t>
                    </m:r>
                    <m:sSup>
                      <m:sSupPr>
                        <m:ctrlPr>
                          <a:rPr lang="en-US" sz="2400" b="0" i="1" smtClean="0">
                            <a:latin typeface="Cambria Math" panose="02040503050406030204" pitchFamily="18" charset="0"/>
                          </a:rPr>
                        </m:ctrlPr>
                      </m:sSupPr>
                      <m:e>
                        <m:r>
                          <a:rPr lang="en-US" sz="2400" b="0" i="1" smtClean="0">
                            <a:latin typeface="Cambria Math" charset="0"/>
                          </a:rPr>
                          <m:t>𝜇</m:t>
                        </m:r>
                      </m:e>
                      <m:sup>
                        <m:r>
                          <a:rPr lang="en-US" sz="2400" b="0" i="1" smtClean="0">
                            <a:latin typeface="Cambria Math" charset="0"/>
                          </a:rPr>
                          <m:t>−</m:t>
                        </m:r>
                      </m:sup>
                    </m:sSup>
                    <m:sSub>
                      <m:sSubPr>
                        <m:ctrlPr>
                          <a:rPr lang="en-US" sz="2400" b="0" i="1" dirty="0" smtClean="0">
                            <a:latin typeface="Cambria Math" panose="02040503050406030204" pitchFamily="18" charset="0"/>
                          </a:rPr>
                        </m:ctrlPr>
                      </m:sSubPr>
                      <m:e>
                        <m:acc>
                          <m:accPr>
                            <m:chr m:val="̅"/>
                            <m:ctrlPr>
                              <a:rPr lang="en-US" sz="2400" b="0" i="1" smtClean="0">
                                <a:latin typeface="Cambria Math" panose="02040503050406030204" pitchFamily="18" charset="0"/>
                              </a:rPr>
                            </m:ctrlPr>
                          </m:accPr>
                          <m:e>
                            <m:r>
                              <a:rPr lang="en-US" sz="2400" b="0" i="1" smtClean="0">
                                <a:latin typeface="Cambria Math" charset="0"/>
                              </a:rPr>
                              <m:t>𝜈</m:t>
                            </m:r>
                          </m:e>
                        </m:acc>
                      </m:e>
                      <m:sub>
                        <m:r>
                          <a:rPr lang="en-US" sz="2400" b="0" i="1" dirty="0" smtClean="0">
                            <a:latin typeface="Cambria Math" charset="0"/>
                          </a:rPr>
                          <m:t>𝜇</m:t>
                        </m:r>
                      </m:sub>
                    </m:sSub>
                  </m:oMath>
                </a14:m>
                <a:r>
                  <a:rPr lang="en-US" sz="2400" dirty="0"/>
                  <a:t> in the pion:</a:t>
                </a:r>
              </a:p>
              <a:p>
                <a:endParaRPr lang="en-US" sz="2400" dirty="0"/>
              </a:p>
              <a:p>
                <a:endParaRPr lang="en-US" sz="2400" dirty="0"/>
              </a:p>
              <a:p>
                <a:endParaRPr lang="en-US" sz="2400" dirty="0"/>
              </a:p>
              <a:p>
                <a:endParaRPr lang="en-US" sz="2400" dirty="0"/>
              </a:p>
              <a:p>
                <a:endParaRPr lang="en-US" sz="2400" dirty="0"/>
              </a:p>
              <a:p>
                <a:endParaRPr lang="en-US" sz="2400" dirty="0"/>
              </a:p>
              <a:p>
                <a:pPr lvl="1"/>
                <a14:m>
                  <m:oMath xmlns:m="http://schemas.openxmlformats.org/officeDocument/2006/math">
                    <m:sSup>
                      <m:sSupPr>
                        <m:ctrlPr>
                          <a:rPr lang="en-US" sz="2200" i="1" smtClean="0">
                            <a:latin typeface="Cambria Math" panose="02040503050406030204" pitchFamily="18" charset="0"/>
                          </a:rPr>
                        </m:ctrlPr>
                      </m:sSupPr>
                      <m:e>
                        <m:r>
                          <a:rPr lang="en-US" sz="2200" i="1">
                            <a:latin typeface="Cambria Math" charset="0"/>
                          </a:rPr>
                          <m:t>𝜋</m:t>
                        </m:r>
                      </m:e>
                      <m:sup>
                        <m:r>
                          <a:rPr lang="en-US" sz="2200" b="0" i="1" smtClean="0">
                            <a:latin typeface="Cambria Math" charset="0"/>
                          </a:rPr>
                          <m:t>−</m:t>
                        </m:r>
                      </m:sup>
                    </m:sSup>
                    <m:r>
                      <a:rPr lang="en-US" sz="2200" i="1">
                        <a:latin typeface="Cambria Math" charset="0"/>
                      </a:rPr>
                      <m:t>→</m:t>
                    </m:r>
                    <m:sSup>
                      <m:sSupPr>
                        <m:ctrlPr>
                          <a:rPr lang="en-US" sz="2200" i="1">
                            <a:latin typeface="Cambria Math" panose="02040503050406030204" pitchFamily="18" charset="0"/>
                          </a:rPr>
                        </m:ctrlPr>
                      </m:sSupPr>
                      <m:e>
                        <m:r>
                          <a:rPr lang="en-US" sz="2200" i="1">
                            <a:latin typeface="Cambria Math" charset="0"/>
                          </a:rPr>
                          <m:t>𝜇</m:t>
                        </m:r>
                      </m:e>
                      <m:sup>
                        <m:r>
                          <a:rPr lang="en-US" sz="2200" b="0" i="1" smtClean="0">
                            <a:latin typeface="Cambria Math" charset="0"/>
                          </a:rPr>
                          <m:t>−</m:t>
                        </m:r>
                      </m:sup>
                    </m:sSup>
                    <m:acc>
                      <m:accPr>
                        <m:chr m:val="̅"/>
                        <m:ctrlPr>
                          <a:rPr lang="en-US" sz="2200" b="0" i="1" smtClean="0">
                            <a:latin typeface="Cambria Math" panose="02040503050406030204" pitchFamily="18" charset="0"/>
                          </a:rPr>
                        </m:ctrlPr>
                      </m:accPr>
                      <m:e>
                        <m:r>
                          <a:rPr lang="en-US" sz="2200" i="1">
                            <a:latin typeface="Cambria Math" charset="0"/>
                          </a:rPr>
                          <m:t>𝜈</m:t>
                        </m:r>
                      </m:e>
                    </m:acc>
                    <m:r>
                      <a:rPr lang="en-US" sz="2200" b="0" i="1" dirty="0" smtClean="0">
                        <a:latin typeface="Cambria Math" charset="0"/>
                      </a:rPr>
                      <m:t> </m:t>
                    </m:r>
                    <m:r>
                      <a:rPr lang="en-US" sz="2200" i="1" dirty="0">
                        <a:latin typeface="Cambria Math" charset="0"/>
                      </a:rPr>
                      <m:t>:</m:t>
                    </m:r>
                  </m:oMath>
                </a14:m>
                <a:r>
                  <a:rPr lang="en-US" sz="2200" dirty="0"/>
                  <a:t> muon spin was found right handed: anti-neutrino is also right handed (R.H.)</a:t>
                </a:r>
              </a:p>
              <a:p>
                <a:pPr lvl="1"/>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99411" y="757971"/>
                <a:ext cx="11193177" cy="3618504"/>
              </a:xfrm>
              <a:blipFill>
                <a:blip r:embed="rId2"/>
                <a:stretch>
                  <a:fillRect l="-794" t="-2098" b="-1748"/>
                </a:stretch>
              </a:blipFill>
            </p:spPr>
            <p:txBody>
              <a:bodyPr/>
              <a:lstStyle/>
              <a:p>
                <a:r>
                  <a:rPr lang="en-NL">
                    <a:noFill/>
                  </a:rPr>
                  <a:t> </a:t>
                </a:r>
              </a:p>
            </p:txBody>
          </p:sp>
        </mc:Fallback>
      </mc:AlternateContent>
      <p:pic>
        <p:nvPicPr>
          <p:cNvPr id="4" name="Picture 3"/>
          <p:cNvPicPr>
            <a:picLocks noChangeAspect="1"/>
          </p:cNvPicPr>
          <p:nvPr/>
        </p:nvPicPr>
        <p:blipFill>
          <a:blip r:embed="rId3"/>
          <a:stretch>
            <a:fillRect/>
          </a:stretch>
        </p:blipFill>
        <p:spPr>
          <a:xfrm>
            <a:off x="1607218" y="1382618"/>
            <a:ext cx="8496300" cy="2552700"/>
          </a:xfrm>
          <a:prstGeom prst="rect">
            <a:avLst/>
          </a:prstGeom>
        </p:spPr>
      </p:pic>
      <p:sp>
        <p:nvSpPr>
          <p:cNvPr id="5" name="TextBox 4"/>
          <p:cNvSpPr txBox="1"/>
          <p:nvPr/>
        </p:nvSpPr>
        <p:spPr>
          <a:xfrm>
            <a:off x="5237250" y="1161583"/>
            <a:ext cx="1236236" cy="461665"/>
          </a:xfrm>
          <a:prstGeom prst="rect">
            <a:avLst/>
          </a:prstGeom>
          <a:noFill/>
        </p:spPr>
        <p:txBody>
          <a:bodyPr wrap="none" rtlCol="0">
            <a:spAutoFit/>
          </a:bodyPr>
          <a:lstStyle/>
          <a:p>
            <a:r>
              <a:rPr lang="en-US" sz="2400" dirty="0"/>
              <a:t>Spin = 0 </a:t>
            </a:r>
          </a:p>
        </p:txBody>
      </p:sp>
      <p:sp>
        <p:nvSpPr>
          <p:cNvPr id="6" name="TextBox 5"/>
          <p:cNvSpPr txBox="1"/>
          <p:nvPr/>
        </p:nvSpPr>
        <p:spPr>
          <a:xfrm>
            <a:off x="2796909" y="1161583"/>
            <a:ext cx="1356462" cy="461665"/>
          </a:xfrm>
          <a:prstGeom prst="rect">
            <a:avLst/>
          </a:prstGeom>
          <a:noFill/>
        </p:spPr>
        <p:txBody>
          <a:bodyPr wrap="none" rtlCol="0">
            <a:spAutoFit/>
          </a:bodyPr>
          <a:lstStyle/>
          <a:p>
            <a:r>
              <a:rPr lang="en-US" sz="2400" dirty="0"/>
              <a:t>Spin = ½  </a:t>
            </a:r>
          </a:p>
        </p:txBody>
      </p:sp>
      <p:sp>
        <p:nvSpPr>
          <p:cNvPr id="7" name="TextBox 6"/>
          <p:cNvSpPr txBox="1"/>
          <p:nvPr/>
        </p:nvSpPr>
        <p:spPr>
          <a:xfrm>
            <a:off x="7645460" y="1179734"/>
            <a:ext cx="1356462" cy="461665"/>
          </a:xfrm>
          <a:prstGeom prst="rect">
            <a:avLst/>
          </a:prstGeom>
          <a:noFill/>
        </p:spPr>
        <p:txBody>
          <a:bodyPr wrap="none" rtlCol="0">
            <a:spAutoFit/>
          </a:bodyPr>
          <a:lstStyle/>
          <a:p>
            <a:r>
              <a:rPr lang="en-US" sz="2400"/>
              <a:t>Spin = ½  </a:t>
            </a:r>
            <a:endParaRPr lang="en-US" sz="2400" dirty="0"/>
          </a:p>
        </p:txBody>
      </p:sp>
      <mc:AlternateContent xmlns:mc="http://schemas.openxmlformats.org/markup-compatibility/2006" xmlns:a14="http://schemas.microsoft.com/office/drawing/2010/main">
        <mc:Choice Requires="a14">
          <p:sp>
            <p:nvSpPr>
              <p:cNvPr id="8" name="Content Placeholder 2"/>
              <p:cNvSpPr txBox="1">
                <a:spLocks/>
              </p:cNvSpPr>
              <p:nvPr/>
            </p:nvSpPr>
            <p:spPr>
              <a:xfrm>
                <a:off x="499411" y="4376475"/>
                <a:ext cx="10938609" cy="23811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1"/>
                    </a:solidFill>
                    <a:latin typeface="+mn-lt"/>
                    <a:ea typeface="+mn-ea"/>
                    <a:cs typeface="+mn-cs"/>
                  </a:defRPr>
                </a:lvl1pPr>
                <a:lvl2pPr marL="504000" indent="-228600" algn="l" defTabSz="914400" rtl="0" eaLnBrk="1" latinLnBrk="0" hangingPunct="1">
                  <a:lnSpc>
                    <a:spcPct val="90000"/>
                  </a:lnSpc>
                  <a:spcBef>
                    <a:spcPts val="500"/>
                  </a:spcBef>
                  <a:buFont typeface="Arial"/>
                  <a:buChar char="•"/>
                  <a:defRPr sz="2400" kern="1200" baseline="0">
                    <a:solidFill>
                      <a:srgbClr val="7030A0"/>
                    </a:solidFill>
                    <a:latin typeface="+mn-lt"/>
                    <a:ea typeface="+mn-ea"/>
                    <a:cs typeface="+mn-cs"/>
                  </a:defRPr>
                </a:lvl2pPr>
                <a:lvl3pPr marL="756000" indent="-228600" algn="l" defTabSz="914400" rtl="0" eaLnBrk="1" latinLnBrk="0" hangingPunct="1">
                  <a:lnSpc>
                    <a:spcPct val="90000"/>
                  </a:lnSpc>
                  <a:spcBef>
                    <a:spcPts val="500"/>
                  </a:spcBef>
                  <a:buFont typeface="Arial"/>
                  <a:buChar char="•"/>
                  <a:defRPr sz="2000" kern="1200" baseline="0">
                    <a:solidFill>
                      <a:srgbClr val="C00000"/>
                    </a:solidFill>
                    <a:latin typeface="+mn-lt"/>
                    <a:ea typeface="+mn-ea"/>
                    <a:cs typeface="+mn-cs"/>
                  </a:defRPr>
                </a:lvl3pPr>
                <a:lvl4pPr marL="1008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4pPr>
                <a:lvl5pPr marL="1260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Compare to the decay: </a:t>
                </a:r>
                <a14:m>
                  <m:oMath xmlns:m="http://schemas.openxmlformats.org/officeDocument/2006/math">
                    <m:sSup>
                      <m:sSupPr>
                        <m:ctrlPr>
                          <a:rPr lang="en-US" sz="2400" i="1">
                            <a:latin typeface="Cambria Math" panose="02040503050406030204" pitchFamily="18" charset="0"/>
                          </a:rPr>
                        </m:ctrlPr>
                      </m:sSupPr>
                      <m:e>
                        <m:r>
                          <a:rPr lang="en-US" sz="2400" i="1">
                            <a:latin typeface="Cambria Math" charset="0"/>
                          </a:rPr>
                          <m:t>𝜋</m:t>
                        </m:r>
                      </m:e>
                      <m:sup>
                        <m:r>
                          <a:rPr lang="en-US" sz="2400" b="0" i="1" smtClean="0">
                            <a:latin typeface="Cambria Math" charset="0"/>
                          </a:rPr>
                          <m:t>+</m:t>
                        </m:r>
                      </m:sup>
                    </m:sSup>
                    <m:r>
                      <a:rPr lang="en-US" sz="2400" i="1">
                        <a:latin typeface="Cambria Math" charset="0"/>
                      </a:rPr>
                      <m:t>→</m:t>
                    </m:r>
                    <m:sSup>
                      <m:sSupPr>
                        <m:ctrlPr>
                          <a:rPr lang="en-US" sz="2400" i="1">
                            <a:latin typeface="Cambria Math" panose="02040503050406030204" pitchFamily="18" charset="0"/>
                          </a:rPr>
                        </m:ctrlPr>
                      </m:sSupPr>
                      <m:e>
                        <m:r>
                          <a:rPr lang="en-US" sz="2400" i="1">
                            <a:latin typeface="Cambria Math" charset="0"/>
                          </a:rPr>
                          <m:t>𝜇</m:t>
                        </m:r>
                      </m:e>
                      <m:sup>
                        <m:r>
                          <a:rPr lang="en-US" sz="2400" b="0" i="1" smtClean="0">
                            <a:latin typeface="Cambria Math" charset="0"/>
                          </a:rPr>
                          <m:t>+</m:t>
                        </m:r>
                      </m:sup>
                    </m:sSup>
                    <m:r>
                      <a:rPr lang="en-US" sz="2400" b="0" i="1" smtClean="0">
                        <a:latin typeface="Cambria Math" charset="0"/>
                      </a:rPr>
                      <m:t>𝜈</m:t>
                    </m:r>
                    <m:r>
                      <a:rPr lang="en-US" sz="2400" i="1" dirty="0">
                        <a:latin typeface="Cambria Math" charset="0"/>
                      </a:rPr>
                      <m:t> </m:t>
                    </m:r>
                  </m:oMath>
                </a14:m>
                <a:r>
                  <a:rPr lang="en-US" sz="2400" dirty="0"/>
                  <a:t>and measure the spin of the muon:</a:t>
                </a:r>
              </a:p>
              <a:p>
                <a:pPr lvl="1"/>
                <a14:m>
                  <m:oMath xmlns:m="http://schemas.openxmlformats.org/officeDocument/2006/math">
                    <m:sSup>
                      <m:sSupPr>
                        <m:ctrlPr>
                          <a:rPr lang="en-US" sz="2200" i="1">
                            <a:latin typeface="Cambria Math" panose="02040503050406030204" pitchFamily="18" charset="0"/>
                          </a:rPr>
                        </m:ctrlPr>
                      </m:sSupPr>
                      <m:e>
                        <m:r>
                          <a:rPr lang="en-US" sz="2200" i="1">
                            <a:latin typeface="Cambria Math" charset="0"/>
                          </a:rPr>
                          <m:t>𝜋</m:t>
                        </m:r>
                      </m:e>
                      <m:sup>
                        <m:r>
                          <a:rPr lang="en-US" sz="2200" i="1">
                            <a:latin typeface="Cambria Math" charset="0"/>
                          </a:rPr>
                          <m:t>+</m:t>
                        </m:r>
                      </m:sup>
                    </m:sSup>
                    <m:r>
                      <a:rPr lang="en-US" sz="2200" i="1">
                        <a:latin typeface="Cambria Math" charset="0"/>
                      </a:rPr>
                      <m:t>→</m:t>
                    </m:r>
                    <m:sSup>
                      <m:sSupPr>
                        <m:ctrlPr>
                          <a:rPr lang="en-US" sz="2200" i="1">
                            <a:latin typeface="Cambria Math" panose="02040503050406030204" pitchFamily="18" charset="0"/>
                          </a:rPr>
                        </m:ctrlPr>
                      </m:sSupPr>
                      <m:e>
                        <m:r>
                          <a:rPr lang="en-US" sz="2200" i="1">
                            <a:latin typeface="Cambria Math" charset="0"/>
                          </a:rPr>
                          <m:t>𝜇</m:t>
                        </m:r>
                      </m:e>
                      <m:sup>
                        <m:r>
                          <a:rPr lang="en-US" sz="2200" i="1">
                            <a:latin typeface="Cambria Math" charset="0"/>
                          </a:rPr>
                          <m:t>+</m:t>
                        </m:r>
                      </m:sup>
                    </m:sSup>
                    <m:r>
                      <a:rPr lang="en-US" sz="2200" i="1">
                        <a:latin typeface="Cambria Math" charset="0"/>
                      </a:rPr>
                      <m:t>𝜈</m:t>
                    </m:r>
                    <m:r>
                      <a:rPr lang="en-US" sz="2200" i="1" dirty="0">
                        <a:latin typeface="Cambria Math" charset="0"/>
                      </a:rPr>
                      <m:t> </m:t>
                    </m:r>
                    <m:r>
                      <a:rPr lang="en-US" sz="2200" b="0" i="1" dirty="0" smtClean="0">
                        <a:latin typeface="Cambria Math" charset="0"/>
                      </a:rPr>
                      <m:t>:</m:t>
                    </m:r>
                  </m:oMath>
                </a14:m>
                <a:r>
                  <a:rPr lang="en-US" sz="2200" dirty="0"/>
                  <a:t> anti-muon spin was found left-handed: neutrino is also left handed (L.H.)</a:t>
                </a:r>
              </a:p>
              <a:p>
                <a:r>
                  <a:rPr lang="en-US" sz="2400" dirty="0"/>
                  <a:t>Since neutrino’s are ultra-relativistic (</a:t>
                </a:r>
                <a14:m>
                  <m:oMath xmlns:m="http://schemas.openxmlformats.org/officeDocument/2006/math">
                    <m:r>
                      <a:rPr lang="en-US" sz="2400" b="0" i="1" smtClean="0">
                        <a:latin typeface="Cambria Math" charset="0"/>
                      </a:rPr>
                      <m:t>𝑚</m:t>
                    </m:r>
                    <m:r>
                      <a:rPr lang="en-US" sz="2400" b="0" i="1" smtClean="0">
                        <a:latin typeface="Cambria Math" charset="0"/>
                      </a:rPr>
                      <m:t>≈0</m:t>
                    </m:r>
                  </m:oMath>
                </a14:m>
                <a:r>
                  <a:rPr lang="en-US" sz="2400" dirty="0"/>
                  <a:t>): </a:t>
                </a:r>
                <a:r>
                  <a:rPr lang="en-US" sz="2400" i="1" dirty="0">
                    <a:solidFill>
                      <a:srgbClr val="C00000"/>
                    </a:solidFill>
                  </a:rPr>
                  <a:t>neutrino’s are always left-handed</a:t>
                </a:r>
              </a:p>
              <a:p>
                <a:pPr marL="0" indent="0">
                  <a:buNone/>
                </a:pPr>
                <a:r>
                  <a:rPr lang="en-US" sz="2400" i="1" dirty="0">
                    <a:solidFill>
                      <a:srgbClr val="C00000"/>
                    </a:solidFill>
                  </a:rPr>
                  <a:t>                                                                                      anti-neutrino’s are always right handed</a:t>
                </a:r>
                <a:endParaRPr lang="en-US" sz="400" i="1" dirty="0">
                  <a:solidFill>
                    <a:srgbClr val="C00000"/>
                  </a:solidFill>
                </a:endParaRPr>
              </a:p>
              <a:p>
                <a:pPr marL="0" indent="0">
                  <a:buNone/>
                </a:pPr>
                <a:r>
                  <a:rPr lang="en-US" sz="2400" dirty="0">
                    <a:solidFill>
                      <a:srgbClr val="CC00FF"/>
                    </a:solidFill>
                    <a:sym typeface="Wingdings"/>
                  </a:rPr>
                  <a:t>           </a:t>
                </a:r>
                <a:r>
                  <a:rPr lang="en-US" sz="2400" dirty="0">
                    <a:solidFill>
                      <a:srgbClr val="CC00FF"/>
                    </a:solidFill>
                  </a:rPr>
                  <a:t>The weak interaction maximally violates parity symmetry!</a:t>
                </a:r>
              </a:p>
              <a:p>
                <a:pPr marL="0" indent="0">
                  <a:buNone/>
                </a:pPr>
                <a:endParaRPr lang="en-US" sz="2400" dirty="0"/>
              </a:p>
            </p:txBody>
          </p:sp>
        </mc:Choice>
        <mc:Fallback xmlns="">
          <p:sp>
            <p:nvSpPr>
              <p:cNvPr id="8" name="Content Placeholder 2"/>
              <p:cNvSpPr txBox="1">
                <a:spLocks noRot="1" noChangeAspect="1" noMove="1" noResize="1" noEditPoints="1" noAdjustHandles="1" noChangeArrowheads="1" noChangeShapeType="1" noTextEdit="1"/>
              </p:cNvSpPr>
              <p:nvPr/>
            </p:nvSpPr>
            <p:spPr>
              <a:xfrm>
                <a:off x="499411" y="4376475"/>
                <a:ext cx="10938609" cy="2381164"/>
              </a:xfrm>
              <a:prstGeom prst="rect">
                <a:avLst/>
              </a:prstGeom>
              <a:blipFill>
                <a:blip r:embed="rId4"/>
                <a:stretch>
                  <a:fillRect l="-812" t="-3175" r="-696"/>
                </a:stretch>
              </a:blipFill>
            </p:spPr>
            <p:txBody>
              <a:bodyPr/>
              <a:lstStyle/>
              <a:p>
                <a:r>
                  <a:rPr lang="en-NL">
                    <a:noFill/>
                  </a:rPr>
                  <a:t> </a:t>
                </a:r>
              </a:p>
            </p:txBody>
          </p:sp>
        </mc:Fallback>
      </mc:AlternateContent>
      <p:sp>
        <p:nvSpPr>
          <p:cNvPr id="9" name="TextBox 8">
            <a:extLst>
              <a:ext uri="{FF2B5EF4-FFF2-40B4-BE49-F238E27FC236}">
                <a16:creationId xmlns:a16="http://schemas.microsoft.com/office/drawing/2014/main" id="{C84B22FD-1349-E103-FD3E-EDBCC6F68A6D}"/>
              </a:ext>
            </a:extLst>
          </p:cNvPr>
          <p:cNvSpPr txBox="1"/>
          <p:nvPr/>
        </p:nvSpPr>
        <p:spPr>
          <a:xfrm>
            <a:off x="3504219" y="2474302"/>
            <a:ext cx="1298304" cy="369332"/>
          </a:xfrm>
          <a:prstGeom prst="rect">
            <a:avLst/>
          </a:prstGeom>
          <a:noFill/>
        </p:spPr>
        <p:txBody>
          <a:bodyPr wrap="none" rtlCol="0">
            <a:spAutoFit/>
          </a:bodyPr>
          <a:lstStyle/>
          <a:p>
            <a:r>
              <a:rPr lang="en-NL" dirty="0">
                <a:solidFill>
                  <a:srgbClr val="CC00FF"/>
                </a:solidFill>
              </a:rPr>
              <a:t>R.H. helicity</a:t>
            </a:r>
          </a:p>
        </p:txBody>
      </p:sp>
      <p:sp>
        <p:nvSpPr>
          <p:cNvPr id="10" name="TextBox 9">
            <a:extLst>
              <a:ext uri="{FF2B5EF4-FFF2-40B4-BE49-F238E27FC236}">
                <a16:creationId xmlns:a16="http://schemas.microsoft.com/office/drawing/2014/main" id="{5A445A78-2218-F14F-6AD3-0B5BE19A12DA}"/>
              </a:ext>
            </a:extLst>
          </p:cNvPr>
          <p:cNvSpPr txBox="1"/>
          <p:nvPr/>
        </p:nvSpPr>
        <p:spPr>
          <a:xfrm>
            <a:off x="6896499" y="2469192"/>
            <a:ext cx="1298304" cy="369332"/>
          </a:xfrm>
          <a:prstGeom prst="rect">
            <a:avLst/>
          </a:prstGeom>
          <a:noFill/>
        </p:spPr>
        <p:txBody>
          <a:bodyPr wrap="none" rtlCol="0">
            <a:spAutoFit/>
          </a:bodyPr>
          <a:lstStyle/>
          <a:p>
            <a:r>
              <a:rPr lang="en-NL" dirty="0">
                <a:solidFill>
                  <a:srgbClr val="CC00FF"/>
                </a:solidFill>
              </a:rPr>
              <a:t>R.H. helicity</a:t>
            </a:r>
          </a:p>
        </p:txBody>
      </p:sp>
    </p:spTree>
    <p:extLst>
      <p:ext uri="{BB962C8B-B14F-4D97-AF65-F5344CB8AC3E}">
        <p14:creationId xmlns:p14="http://schemas.microsoft.com/office/powerpoint/2010/main" val="18386786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Classical Mirror Worlds </a:t>
            </a:r>
            <a:endParaRPr lang="en-US" i="1" dirty="0">
              <a:latin typeface="Times New Roman" charset="0"/>
            </a:endParaRPr>
          </a:p>
        </p:txBody>
      </p:sp>
      <mc:AlternateContent xmlns:mc="http://schemas.openxmlformats.org/markup-compatibility/2006" xmlns:a14="http://schemas.microsoft.com/office/drawing/2010/main">
        <mc:Choice Requires="a14">
          <p:sp>
            <p:nvSpPr>
              <p:cNvPr id="7" name="Content Placeholder 2"/>
              <p:cNvSpPr txBox="1">
                <a:spLocks/>
              </p:cNvSpPr>
              <p:nvPr/>
            </p:nvSpPr>
            <p:spPr>
              <a:xfrm>
                <a:off x="199721" y="771578"/>
                <a:ext cx="11748021" cy="167206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rgbClr val="0070C0"/>
                    </a:solidFill>
                    <a:latin typeface="+mn-lt"/>
                    <a:ea typeface="+mn-ea"/>
                    <a:cs typeface="+mn-cs"/>
                  </a:defRPr>
                </a:lvl1pPr>
                <a:lvl2pPr marL="450000" indent="-228600" algn="l" defTabSz="914400" rtl="0" eaLnBrk="1" latinLnBrk="0" hangingPunct="1">
                  <a:lnSpc>
                    <a:spcPct val="90000"/>
                  </a:lnSpc>
                  <a:spcBef>
                    <a:spcPts val="500"/>
                  </a:spcBef>
                  <a:buFont typeface=".AppleSystemUIFont" charset="-120"/>
                  <a:buChar char="-"/>
                  <a:defRPr sz="2200" kern="1200" baseline="0">
                    <a:solidFill>
                      <a:schemeClr val="tx1"/>
                    </a:solidFill>
                    <a:latin typeface="+mn-lt"/>
                    <a:ea typeface="+mn-ea"/>
                    <a:cs typeface="+mn-cs"/>
                  </a:defRPr>
                </a:lvl2pPr>
                <a:lvl3pPr marL="684000" indent="-228600" algn="l" defTabSz="914400" rtl="0" eaLnBrk="1" latinLnBrk="0" hangingPunct="1">
                  <a:lnSpc>
                    <a:spcPct val="90000"/>
                  </a:lnSpc>
                  <a:spcBef>
                    <a:spcPts val="500"/>
                  </a:spcBef>
                  <a:buFont typeface="Wingdings" charset="2"/>
                  <a:buChar char="§"/>
                  <a:defRPr sz="2000" kern="1200" baseline="0">
                    <a:solidFill>
                      <a:srgbClr val="7030A0"/>
                    </a:solidFill>
                    <a:latin typeface="+mn-lt"/>
                    <a:ea typeface="+mn-ea"/>
                    <a:cs typeface="+mn-cs"/>
                  </a:defRPr>
                </a:lvl3pPr>
                <a:lvl4pPr marL="900000" indent="-228600" algn="l" defTabSz="914400" rtl="0" eaLnBrk="1" latinLnBrk="0" hangingPunct="1">
                  <a:lnSpc>
                    <a:spcPct val="90000"/>
                  </a:lnSpc>
                  <a:spcBef>
                    <a:spcPts val="500"/>
                  </a:spcBef>
                  <a:buFont typeface="Wingdings" charset="2"/>
                  <a:buChar char="Ø"/>
                  <a:defRPr sz="1800" kern="1200" baseline="0">
                    <a:solidFill>
                      <a:srgbClr val="C00000"/>
                    </a:solidFill>
                    <a:latin typeface="+mn-lt"/>
                    <a:ea typeface="+mn-ea"/>
                    <a:cs typeface="+mn-cs"/>
                  </a:defRPr>
                </a:lvl4pPr>
                <a:lvl5pPr marL="1152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Parity </a:t>
                </a:r>
                <a:r>
                  <a:rPr lang="en-US" i="1" dirty="0">
                    <a:solidFill>
                      <a:srgbClr val="C00000"/>
                    </a:solidFill>
                    <a:latin typeface="Times New Roman" charset="0"/>
                    <a:ea typeface="Times New Roman" charset="0"/>
                    <a:cs typeface="Times New Roman" charset="0"/>
                  </a:rPr>
                  <a:t>P</a:t>
                </a:r>
                <a:r>
                  <a:rPr lang="en-US" dirty="0"/>
                  <a:t>: </a:t>
                </a:r>
                <a14:m>
                  <m:oMath xmlns:m="http://schemas.openxmlformats.org/officeDocument/2006/math">
                    <m:acc>
                      <m:accPr>
                        <m:chr m:val="⃗"/>
                        <m:ctrlPr>
                          <a:rPr lang="en-US" b="0" i="1" smtClean="0">
                            <a:solidFill>
                              <a:srgbClr val="C00000"/>
                            </a:solidFill>
                            <a:latin typeface="Cambria Math" panose="02040503050406030204" pitchFamily="18" charset="0"/>
                          </a:rPr>
                        </m:ctrlPr>
                      </m:accPr>
                      <m:e>
                        <m:r>
                          <a:rPr lang="en-US" b="0" i="1" smtClean="0">
                            <a:solidFill>
                              <a:srgbClr val="C00000"/>
                            </a:solidFill>
                            <a:latin typeface="Cambria Math" charset="0"/>
                          </a:rPr>
                          <m:t>𝑥</m:t>
                        </m:r>
                      </m:e>
                    </m:acc>
                    <m:r>
                      <a:rPr lang="en-US" b="0" i="1" smtClean="0">
                        <a:solidFill>
                          <a:srgbClr val="C00000"/>
                        </a:solidFill>
                        <a:latin typeface="Cambria Math" charset="0"/>
                      </a:rPr>
                      <m:t>→−</m:t>
                    </m:r>
                    <m:acc>
                      <m:accPr>
                        <m:chr m:val="⃗"/>
                        <m:ctrlPr>
                          <a:rPr lang="en-US" b="0" i="1" smtClean="0">
                            <a:solidFill>
                              <a:srgbClr val="C00000"/>
                            </a:solidFill>
                            <a:latin typeface="Cambria Math" panose="02040503050406030204" pitchFamily="18" charset="0"/>
                          </a:rPr>
                        </m:ctrlPr>
                      </m:accPr>
                      <m:e>
                        <m:r>
                          <a:rPr lang="en-US" b="0" i="1" smtClean="0">
                            <a:solidFill>
                              <a:srgbClr val="C00000"/>
                            </a:solidFill>
                            <a:latin typeface="Cambria Math" charset="0"/>
                          </a:rPr>
                          <m:t>𝑥</m:t>
                        </m:r>
                      </m:e>
                    </m:acc>
                  </m:oMath>
                </a14:m>
                <a:r>
                  <a:rPr lang="en-US" dirty="0"/>
                  <a:t> , </a:t>
                </a:r>
                <a14:m>
                  <m:oMath xmlns:m="http://schemas.openxmlformats.org/officeDocument/2006/math">
                    <m:acc>
                      <m:accPr>
                        <m:chr m:val="⃗"/>
                        <m:ctrlPr>
                          <a:rPr lang="en-US" i="1" smtClean="0">
                            <a:solidFill>
                              <a:srgbClr val="C00000"/>
                            </a:solidFill>
                            <a:latin typeface="Cambria Math" panose="02040503050406030204" pitchFamily="18" charset="0"/>
                          </a:rPr>
                        </m:ctrlPr>
                      </m:accPr>
                      <m:e>
                        <m:r>
                          <a:rPr lang="en-US" b="0" i="1" smtClean="0">
                            <a:solidFill>
                              <a:srgbClr val="C00000"/>
                            </a:solidFill>
                            <a:latin typeface="Cambria Math" charset="0"/>
                          </a:rPr>
                          <m:t>𝑝</m:t>
                        </m:r>
                      </m:e>
                    </m:acc>
                    <m:r>
                      <a:rPr lang="en-US" i="1">
                        <a:solidFill>
                          <a:srgbClr val="C00000"/>
                        </a:solidFill>
                        <a:latin typeface="Cambria Math" charset="0"/>
                      </a:rPr>
                      <m:t>→−</m:t>
                    </m:r>
                    <m:acc>
                      <m:accPr>
                        <m:chr m:val="⃗"/>
                        <m:ctrlPr>
                          <a:rPr lang="en-US" i="1">
                            <a:solidFill>
                              <a:srgbClr val="C00000"/>
                            </a:solidFill>
                            <a:latin typeface="Cambria Math" panose="02040503050406030204" pitchFamily="18" charset="0"/>
                          </a:rPr>
                        </m:ctrlPr>
                      </m:accPr>
                      <m:e>
                        <m:r>
                          <a:rPr lang="en-US" i="1">
                            <a:solidFill>
                              <a:srgbClr val="C00000"/>
                            </a:solidFill>
                            <a:latin typeface="Cambria Math" charset="0"/>
                          </a:rPr>
                          <m:t>𝑝</m:t>
                        </m:r>
                      </m:e>
                    </m:acc>
                  </m:oMath>
                </a14:m>
                <a:endParaRPr lang="en-US" dirty="0"/>
              </a:p>
              <a:p>
                <a:pPr lvl="1"/>
                <a:r>
                  <a:rPr lang="en-US" dirty="0"/>
                  <a:t>Mass </a:t>
                </a:r>
                <a14:m>
                  <m:oMath xmlns:m="http://schemas.openxmlformats.org/officeDocument/2006/math">
                    <m:r>
                      <a:rPr lang="en-US" b="0" i="1" smtClean="0">
                        <a:solidFill>
                          <a:srgbClr val="C00000"/>
                        </a:solidFill>
                        <a:latin typeface="Cambria Math" charset="0"/>
                      </a:rPr>
                      <m:t>𝑚</m:t>
                    </m:r>
                  </m:oMath>
                </a14:m>
                <a:r>
                  <a:rPr lang="en-US" i="1" dirty="0"/>
                  <a:t> 				      </a:t>
                </a:r>
                <a14:m>
                  <m:oMath xmlns:m="http://schemas.openxmlformats.org/officeDocument/2006/math">
                    <m:r>
                      <a:rPr lang="en-US" b="0" i="1" smtClean="0">
                        <a:solidFill>
                          <a:srgbClr val="C00000"/>
                        </a:solidFill>
                        <a:latin typeface="Cambria Math" charset="0"/>
                      </a:rPr>
                      <m:t>𝑃</m:t>
                    </m:r>
                    <m:r>
                      <a:rPr lang="en-US" b="0" i="1" smtClean="0">
                        <a:solidFill>
                          <a:srgbClr val="C00000"/>
                        </a:solidFill>
                        <a:latin typeface="Cambria Math" charset="0"/>
                      </a:rPr>
                      <m:t> </m:t>
                    </m:r>
                    <m:r>
                      <a:rPr lang="en-US" b="0" i="1" smtClean="0">
                        <a:solidFill>
                          <a:srgbClr val="C00000"/>
                        </a:solidFill>
                        <a:latin typeface="Cambria Math" charset="0"/>
                      </a:rPr>
                      <m:t>𝑚</m:t>
                    </m:r>
                    <m:r>
                      <a:rPr lang="en-US" b="0" i="1" smtClean="0">
                        <a:solidFill>
                          <a:srgbClr val="C00000"/>
                        </a:solidFill>
                        <a:latin typeface="Cambria Math" charset="0"/>
                      </a:rPr>
                      <m:t>=</m:t>
                    </m:r>
                    <m:r>
                      <a:rPr lang="en-US" b="0" i="1" smtClean="0">
                        <a:solidFill>
                          <a:srgbClr val="C00000"/>
                        </a:solidFill>
                        <a:latin typeface="Cambria Math" charset="0"/>
                      </a:rPr>
                      <m:t>𝑚</m:t>
                    </m:r>
                  </m:oMath>
                </a14:m>
                <a:r>
                  <a:rPr lang="en-US" i="1" dirty="0">
                    <a:solidFill>
                      <a:srgbClr val="C00000"/>
                    </a:solidFill>
                  </a:rPr>
                  <a:t>  </a:t>
                </a:r>
                <a:r>
                  <a:rPr lang="en-US" i="1" dirty="0"/>
                  <a:t>				</a:t>
                </a:r>
                <a:r>
                  <a:rPr lang="en-US" dirty="0"/>
                  <a:t>: </a:t>
                </a:r>
                <a:r>
                  <a:rPr lang="en-US" dirty="0">
                    <a:solidFill>
                      <a:srgbClr val="7030A0"/>
                    </a:solidFill>
                  </a:rPr>
                  <a:t>scalar</a:t>
                </a:r>
              </a:p>
              <a:p>
                <a:pPr lvl="1"/>
                <a:r>
                  <a:rPr lang="en-US" dirty="0"/>
                  <a:t>Force </a:t>
                </a:r>
                <a14:m>
                  <m:oMath xmlns:m="http://schemas.openxmlformats.org/officeDocument/2006/math">
                    <m:acc>
                      <m:accPr>
                        <m:chr m:val="⃗"/>
                        <m:ctrlPr>
                          <a:rPr lang="en-US" i="1" smtClean="0">
                            <a:solidFill>
                              <a:srgbClr val="C00000"/>
                            </a:solidFill>
                            <a:latin typeface="Cambria Math" panose="02040503050406030204" pitchFamily="18" charset="0"/>
                          </a:rPr>
                        </m:ctrlPr>
                      </m:accPr>
                      <m:e>
                        <m:r>
                          <a:rPr lang="en-US" b="0" i="1" smtClean="0">
                            <a:solidFill>
                              <a:srgbClr val="C00000"/>
                            </a:solidFill>
                            <a:latin typeface="Cambria Math" charset="0"/>
                          </a:rPr>
                          <m:t>𝐹</m:t>
                        </m:r>
                      </m:e>
                    </m:acc>
                  </m:oMath>
                </a14:m>
                <a:r>
                  <a:rPr lang="en-US" i="1" dirty="0"/>
                  <a:t>   </a:t>
                </a:r>
                <a14:m>
                  <m:oMath xmlns:m="http://schemas.openxmlformats.org/officeDocument/2006/math">
                    <m:r>
                      <a:rPr lang="en-US" b="0" i="1" smtClean="0">
                        <a:latin typeface="Cambria Math" charset="0"/>
                      </a:rPr>
                      <m:t>(</m:t>
                    </m:r>
                    <m:acc>
                      <m:accPr>
                        <m:chr m:val="⃗"/>
                        <m:ctrlPr>
                          <a:rPr lang="en-US" i="1" smtClean="0">
                            <a:solidFill>
                              <a:srgbClr val="C00000"/>
                            </a:solidFill>
                            <a:latin typeface="Cambria Math" panose="02040503050406030204" pitchFamily="18" charset="0"/>
                          </a:rPr>
                        </m:ctrlPr>
                      </m:accPr>
                      <m:e>
                        <m:r>
                          <a:rPr lang="en-US" b="0" i="1" smtClean="0">
                            <a:solidFill>
                              <a:srgbClr val="C00000"/>
                            </a:solidFill>
                            <a:latin typeface="Cambria Math" charset="0"/>
                          </a:rPr>
                          <m:t>𝐹</m:t>
                        </m:r>
                      </m:e>
                    </m:acc>
                    <m:r>
                      <a:rPr lang="en-US" b="0" i="1" smtClean="0">
                        <a:solidFill>
                          <a:srgbClr val="C00000"/>
                        </a:solidFill>
                        <a:latin typeface="Cambria Math" charset="0"/>
                      </a:rPr>
                      <m:t>=</m:t>
                    </m:r>
                    <m:r>
                      <a:rPr lang="en-US" b="0" i="1" smtClean="0">
                        <a:solidFill>
                          <a:srgbClr val="C00000"/>
                        </a:solidFill>
                        <a:latin typeface="Cambria Math" charset="0"/>
                      </a:rPr>
                      <m:t>𝑑</m:t>
                    </m:r>
                    <m:acc>
                      <m:accPr>
                        <m:chr m:val="⃗"/>
                        <m:ctrlPr>
                          <a:rPr lang="en-US" b="0" i="1" smtClean="0">
                            <a:solidFill>
                              <a:srgbClr val="C00000"/>
                            </a:solidFill>
                            <a:latin typeface="Cambria Math" panose="02040503050406030204" pitchFamily="18" charset="0"/>
                          </a:rPr>
                        </m:ctrlPr>
                      </m:accPr>
                      <m:e>
                        <m:r>
                          <a:rPr lang="en-US" b="0" i="1" smtClean="0">
                            <a:solidFill>
                              <a:srgbClr val="C00000"/>
                            </a:solidFill>
                            <a:latin typeface="Cambria Math" charset="0"/>
                          </a:rPr>
                          <m:t>𝑝</m:t>
                        </m:r>
                      </m:e>
                    </m:acc>
                    <m:r>
                      <a:rPr lang="en-US" b="0" i="1" smtClean="0">
                        <a:solidFill>
                          <a:srgbClr val="C00000"/>
                        </a:solidFill>
                        <a:latin typeface="Cambria Math" charset="0"/>
                      </a:rPr>
                      <m:t>/</m:t>
                    </m:r>
                    <m:r>
                      <a:rPr lang="en-US" b="0" i="1" smtClean="0">
                        <a:solidFill>
                          <a:srgbClr val="C00000"/>
                        </a:solidFill>
                        <a:latin typeface="Cambria Math" charset="0"/>
                      </a:rPr>
                      <m:t>𝑑𝑡</m:t>
                    </m:r>
                    <m:r>
                      <a:rPr lang="en-US" b="0" i="1" smtClean="0">
                        <a:latin typeface="Cambria Math" charset="0"/>
                      </a:rPr>
                      <m:t>) </m:t>
                    </m:r>
                  </m:oMath>
                </a14:m>
                <a:r>
                  <a:rPr lang="en-US" dirty="0"/>
                  <a:t>		</a:t>
                </a:r>
                <a:r>
                  <a:rPr lang="en-US" dirty="0">
                    <a:solidFill>
                      <a:srgbClr val="C00000"/>
                    </a:solidFill>
                  </a:rPr>
                  <a:t>      </a:t>
                </a:r>
                <a14:m>
                  <m:oMath xmlns:m="http://schemas.openxmlformats.org/officeDocument/2006/math">
                    <m:r>
                      <a:rPr lang="en-US" b="0" i="1" smtClean="0">
                        <a:solidFill>
                          <a:srgbClr val="C00000"/>
                        </a:solidFill>
                        <a:latin typeface="Cambria Math" charset="0"/>
                      </a:rPr>
                      <m:t>𝑃</m:t>
                    </m:r>
                    <m:r>
                      <a:rPr lang="en-US" b="0" i="1" smtClean="0">
                        <a:solidFill>
                          <a:srgbClr val="C00000"/>
                        </a:solidFill>
                        <a:latin typeface="Cambria Math" charset="0"/>
                      </a:rPr>
                      <m:t> </m:t>
                    </m:r>
                    <m:acc>
                      <m:accPr>
                        <m:chr m:val="⃗"/>
                        <m:ctrlPr>
                          <a:rPr lang="en-US" b="0" i="1" smtClean="0">
                            <a:solidFill>
                              <a:srgbClr val="C00000"/>
                            </a:solidFill>
                            <a:latin typeface="Cambria Math" panose="02040503050406030204" pitchFamily="18" charset="0"/>
                          </a:rPr>
                        </m:ctrlPr>
                      </m:accPr>
                      <m:e>
                        <m:r>
                          <a:rPr lang="en-US" b="0" i="1" smtClean="0">
                            <a:solidFill>
                              <a:srgbClr val="C00000"/>
                            </a:solidFill>
                            <a:latin typeface="Cambria Math" charset="0"/>
                          </a:rPr>
                          <m:t>𝐹</m:t>
                        </m:r>
                      </m:e>
                    </m:acc>
                    <m:r>
                      <a:rPr lang="en-US" b="0" i="1" smtClean="0">
                        <a:solidFill>
                          <a:srgbClr val="C00000"/>
                        </a:solidFill>
                        <a:latin typeface="Cambria Math" charset="0"/>
                      </a:rPr>
                      <m:t>=</m:t>
                    </m:r>
                    <m:r>
                      <a:rPr lang="en-US" b="0" i="1" smtClean="0">
                        <a:solidFill>
                          <a:srgbClr val="C00000"/>
                        </a:solidFill>
                        <a:latin typeface="Cambria Math" charset="0"/>
                      </a:rPr>
                      <m:t>𝑃</m:t>
                    </m:r>
                    <m:f>
                      <m:fPr>
                        <m:type m:val="lin"/>
                        <m:ctrlPr>
                          <a:rPr lang="en-US" b="0" i="1" smtClean="0">
                            <a:solidFill>
                              <a:srgbClr val="C00000"/>
                            </a:solidFill>
                            <a:latin typeface="Cambria Math" panose="02040503050406030204" pitchFamily="18" charset="0"/>
                          </a:rPr>
                        </m:ctrlPr>
                      </m:fPr>
                      <m:num>
                        <m:r>
                          <a:rPr lang="en-US" b="0" i="1" smtClean="0">
                            <a:solidFill>
                              <a:srgbClr val="C00000"/>
                            </a:solidFill>
                            <a:latin typeface="Cambria Math" charset="0"/>
                          </a:rPr>
                          <m:t>𝑑</m:t>
                        </m:r>
                        <m:acc>
                          <m:accPr>
                            <m:chr m:val="⃗"/>
                            <m:ctrlPr>
                              <a:rPr lang="en-US" b="0" i="1" smtClean="0">
                                <a:solidFill>
                                  <a:srgbClr val="C00000"/>
                                </a:solidFill>
                                <a:latin typeface="Cambria Math" panose="02040503050406030204" pitchFamily="18" charset="0"/>
                              </a:rPr>
                            </m:ctrlPr>
                          </m:accPr>
                          <m:e>
                            <m:r>
                              <a:rPr lang="en-US" b="0" i="1" smtClean="0">
                                <a:solidFill>
                                  <a:srgbClr val="C00000"/>
                                </a:solidFill>
                                <a:latin typeface="Cambria Math" charset="0"/>
                              </a:rPr>
                              <m:t>𝑝</m:t>
                            </m:r>
                          </m:e>
                        </m:acc>
                      </m:num>
                      <m:den>
                        <m:r>
                          <a:rPr lang="en-US" b="0" i="1" smtClean="0">
                            <a:solidFill>
                              <a:srgbClr val="C00000"/>
                            </a:solidFill>
                            <a:latin typeface="Cambria Math" charset="0"/>
                          </a:rPr>
                          <m:t>𝑑𝑡</m:t>
                        </m:r>
                      </m:den>
                    </m:f>
                    <m:r>
                      <a:rPr lang="en-US" b="0" i="0" smtClean="0">
                        <a:solidFill>
                          <a:srgbClr val="C00000"/>
                        </a:solidFill>
                        <a:latin typeface="Cambria Math" charset="0"/>
                      </a:rPr>
                      <m:t>=−</m:t>
                    </m:r>
                    <m:f>
                      <m:fPr>
                        <m:type m:val="lin"/>
                        <m:ctrlPr>
                          <a:rPr lang="en-US" b="0" i="1" smtClean="0">
                            <a:solidFill>
                              <a:srgbClr val="C00000"/>
                            </a:solidFill>
                            <a:latin typeface="Cambria Math" panose="02040503050406030204" pitchFamily="18" charset="0"/>
                          </a:rPr>
                        </m:ctrlPr>
                      </m:fPr>
                      <m:num>
                        <m:r>
                          <a:rPr lang="en-US" b="0" i="1" smtClean="0">
                            <a:solidFill>
                              <a:srgbClr val="C00000"/>
                            </a:solidFill>
                            <a:latin typeface="Cambria Math" charset="0"/>
                          </a:rPr>
                          <m:t>𝑑</m:t>
                        </m:r>
                        <m:acc>
                          <m:accPr>
                            <m:chr m:val="⃗"/>
                            <m:ctrlPr>
                              <a:rPr lang="en-US" b="0" i="1" smtClean="0">
                                <a:solidFill>
                                  <a:srgbClr val="C00000"/>
                                </a:solidFill>
                                <a:latin typeface="Cambria Math" panose="02040503050406030204" pitchFamily="18" charset="0"/>
                              </a:rPr>
                            </m:ctrlPr>
                          </m:accPr>
                          <m:e>
                            <m:r>
                              <a:rPr lang="en-US" b="0" i="1" smtClean="0">
                                <a:solidFill>
                                  <a:srgbClr val="C00000"/>
                                </a:solidFill>
                                <a:latin typeface="Cambria Math" charset="0"/>
                              </a:rPr>
                              <m:t>𝑝</m:t>
                            </m:r>
                          </m:e>
                        </m:acc>
                      </m:num>
                      <m:den>
                        <m:r>
                          <a:rPr lang="en-US" b="0" i="1" smtClean="0">
                            <a:solidFill>
                              <a:srgbClr val="C00000"/>
                            </a:solidFill>
                            <a:latin typeface="Cambria Math" charset="0"/>
                          </a:rPr>
                          <m:t>𝑑𝑡</m:t>
                        </m:r>
                        <m:r>
                          <a:rPr lang="en-US" b="0" i="1" smtClean="0">
                            <a:solidFill>
                              <a:srgbClr val="C00000"/>
                            </a:solidFill>
                            <a:latin typeface="Cambria Math" charset="0"/>
                          </a:rPr>
                          <m:t>=−</m:t>
                        </m:r>
                        <m:acc>
                          <m:accPr>
                            <m:chr m:val="⃗"/>
                            <m:ctrlPr>
                              <a:rPr lang="en-US" b="0" i="1" smtClean="0">
                                <a:solidFill>
                                  <a:srgbClr val="C00000"/>
                                </a:solidFill>
                                <a:latin typeface="Cambria Math" panose="02040503050406030204" pitchFamily="18" charset="0"/>
                              </a:rPr>
                            </m:ctrlPr>
                          </m:accPr>
                          <m:e>
                            <m:r>
                              <a:rPr lang="en-US" b="0" i="1" smtClean="0">
                                <a:solidFill>
                                  <a:srgbClr val="C00000"/>
                                </a:solidFill>
                                <a:latin typeface="Cambria Math" charset="0"/>
                              </a:rPr>
                              <m:t>𝐹</m:t>
                            </m:r>
                          </m:e>
                        </m:acc>
                      </m:den>
                    </m:f>
                  </m:oMath>
                </a14:m>
                <a:r>
                  <a:rPr lang="en-US" dirty="0">
                    <a:solidFill>
                      <a:srgbClr val="C00000"/>
                    </a:solidFill>
                  </a:rPr>
                  <a:t>         </a:t>
                </a:r>
                <a:r>
                  <a:rPr lang="en-US" dirty="0"/>
                  <a:t>	:</a:t>
                </a:r>
                <a:r>
                  <a:rPr lang="en-US" i="1" dirty="0"/>
                  <a:t> </a:t>
                </a:r>
                <a:r>
                  <a:rPr lang="en-US" dirty="0">
                    <a:solidFill>
                      <a:srgbClr val="7030A0"/>
                    </a:solidFill>
                  </a:rPr>
                  <a:t>vector</a:t>
                </a:r>
              </a:p>
              <a:p>
                <a:pPr lvl="1"/>
                <a:r>
                  <a:rPr lang="en-US" dirty="0"/>
                  <a:t>Acceleration </a:t>
                </a:r>
                <a14:m>
                  <m:oMath xmlns:m="http://schemas.openxmlformats.org/officeDocument/2006/math">
                    <m:acc>
                      <m:accPr>
                        <m:chr m:val="⃗"/>
                        <m:ctrlPr>
                          <a:rPr lang="en-US" b="0" i="1" smtClean="0">
                            <a:solidFill>
                              <a:srgbClr val="C00000"/>
                            </a:solidFill>
                            <a:latin typeface="Cambria Math" panose="02040503050406030204" pitchFamily="18" charset="0"/>
                          </a:rPr>
                        </m:ctrlPr>
                      </m:accPr>
                      <m:e>
                        <m:r>
                          <a:rPr lang="en-US" b="0" i="1" smtClean="0">
                            <a:solidFill>
                              <a:srgbClr val="C00000"/>
                            </a:solidFill>
                            <a:latin typeface="Cambria Math" charset="0"/>
                          </a:rPr>
                          <m:t>𝑎</m:t>
                        </m:r>
                      </m:e>
                    </m:acc>
                  </m:oMath>
                </a14:m>
                <a:r>
                  <a:rPr lang="en-US" i="1" dirty="0"/>
                  <a:t>   </a:t>
                </a:r>
                <a14:m>
                  <m:oMath xmlns:m="http://schemas.openxmlformats.org/officeDocument/2006/math">
                    <m:r>
                      <a:rPr lang="en-US" b="0" i="1" dirty="0" smtClean="0">
                        <a:latin typeface="Cambria Math" charset="0"/>
                      </a:rPr>
                      <m:t>(</m:t>
                    </m:r>
                    <m:acc>
                      <m:accPr>
                        <m:chr m:val="⃗"/>
                        <m:ctrlPr>
                          <a:rPr lang="en-US" b="0" i="1" dirty="0" smtClean="0">
                            <a:solidFill>
                              <a:srgbClr val="C00000"/>
                            </a:solidFill>
                            <a:latin typeface="Cambria Math" panose="02040503050406030204" pitchFamily="18" charset="0"/>
                          </a:rPr>
                        </m:ctrlPr>
                      </m:accPr>
                      <m:e>
                        <m:r>
                          <a:rPr lang="en-US" b="0" i="1" dirty="0" smtClean="0">
                            <a:solidFill>
                              <a:srgbClr val="C00000"/>
                            </a:solidFill>
                            <a:latin typeface="Cambria Math" charset="0"/>
                          </a:rPr>
                          <m:t>𝑎</m:t>
                        </m:r>
                      </m:e>
                    </m:acc>
                    <m:r>
                      <a:rPr lang="en-US" b="0" i="1" dirty="0" smtClean="0">
                        <a:solidFill>
                          <a:srgbClr val="C00000"/>
                        </a:solidFill>
                        <a:latin typeface="Cambria Math" charset="0"/>
                      </a:rPr>
                      <m:t>=</m:t>
                    </m:r>
                    <m:f>
                      <m:fPr>
                        <m:type m:val="lin"/>
                        <m:ctrlPr>
                          <a:rPr lang="en-US" b="0" i="1" dirty="0" smtClean="0">
                            <a:solidFill>
                              <a:srgbClr val="C00000"/>
                            </a:solidFill>
                            <a:latin typeface="Cambria Math" panose="02040503050406030204" pitchFamily="18" charset="0"/>
                          </a:rPr>
                        </m:ctrlPr>
                      </m:fPr>
                      <m:num>
                        <m:sSup>
                          <m:sSupPr>
                            <m:ctrlPr>
                              <a:rPr lang="en-US" b="0" i="1" dirty="0" smtClean="0">
                                <a:solidFill>
                                  <a:srgbClr val="C00000"/>
                                </a:solidFill>
                                <a:latin typeface="Cambria Math" panose="02040503050406030204" pitchFamily="18" charset="0"/>
                              </a:rPr>
                            </m:ctrlPr>
                          </m:sSupPr>
                          <m:e>
                            <m:r>
                              <a:rPr lang="en-US" b="0" i="1" dirty="0" smtClean="0">
                                <a:solidFill>
                                  <a:srgbClr val="C00000"/>
                                </a:solidFill>
                                <a:latin typeface="Cambria Math" charset="0"/>
                              </a:rPr>
                              <m:t>𝑑</m:t>
                            </m:r>
                          </m:e>
                          <m:sup>
                            <m:r>
                              <a:rPr lang="en-US" b="0" i="1" dirty="0" smtClean="0">
                                <a:solidFill>
                                  <a:srgbClr val="C00000"/>
                                </a:solidFill>
                                <a:latin typeface="Cambria Math" charset="0"/>
                              </a:rPr>
                              <m:t>2</m:t>
                            </m:r>
                          </m:sup>
                        </m:sSup>
                        <m:acc>
                          <m:accPr>
                            <m:chr m:val="⃗"/>
                            <m:ctrlPr>
                              <a:rPr lang="en-US" b="0" i="1" dirty="0" smtClean="0">
                                <a:solidFill>
                                  <a:srgbClr val="C00000"/>
                                </a:solidFill>
                                <a:latin typeface="Cambria Math" panose="02040503050406030204" pitchFamily="18" charset="0"/>
                              </a:rPr>
                            </m:ctrlPr>
                          </m:accPr>
                          <m:e>
                            <m:r>
                              <a:rPr lang="en-US" b="0" i="1" dirty="0" smtClean="0">
                                <a:solidFill>
                                  <a:srgbClr val="C00000"/>
                                </a:solidFill>
                                <a:latin typeface="Cambria Math" charset="0"/>
                              </a:rPr>
                              <m:t>𝑥</m:t>
                            </m:r>
                          </m:e>
                        </m:acc>
                      </m:num>
                      <m:den>
                        <m:r>
                          <a:rPr lang="en-US" b="0" i="1" dirty="0" smtClean="0">
                            <a:solidFill>
                              <a:srgbClr val="C00000"/>
                            </a:solidFill>
                            <a:latin typeface="Cambria Math" charset="0"/>
                          </a:rPr>
                          <m:t>𝑑</m:t>
                        </m:r>
                        <m:sSup>
                          <m:sSupPr>
                            <m:ctrlPr>
                              <a:rPr lang="en-US" b="0" i="1" dirty="0" smtClean="0">
                                <a:solidFill>
                                  <a:srgbClr val="C00000"/>
                                </a:solidFill>
                                <a:latin typeface="Cambria Math" panose="02040503050406030204" pitchFamily="18" charset="0"/>
                              </a:rPr>
                            </m:ctrlPr>
                          </m:sSupPr>
                          <m:e>
                            <m:r>
                              <a:rPr lang="en-US" b="0" i="1" dirty="0" smtClean="0">
                                <a:solidFill>
                                  <a:srgbClr val="C00000"/>
                                </a:solidFill>
                                <a:latin typeface="Cambria Math" charset="0"/>
                              </a:rPr>
                              <m:t>𝑡</m:t>
                            </m:r>
                          </m:e>
                          <m:sup>
                            <m:r>
                              <a:rPr lang="en-US" b="0" i="1" dirty="0" smtClean="0">
                                <a:solidFill>
                                  <a:srgbClr val="C00000"/>
                                </a:solidFill>
                                <a:latin typeface="Cambria Math" charset="0"/>
                              </a:rPr>
                              <m:t>2</m:t>
                            </m:r>
                          </m:sup>
                        </m:sSup>
                        <m:r>
                          <a:rPr lang="en-US" b="0" i="1" dirty="0" smtClean="0">
                            <a:solidFill>
                              <a:srgbClr val="C00000"/>
                            </a:solidFill>
                            <a:latin typeface="Cambria Math" charset="0"/>
                          </a:rPr>
                          <m:t>)</m:t>
                        </m:r>
                      </m:den>
                    </m:f>
                  </m:oMath>
                </a14:m>
                <a:r>
                  <a:rPr lang="en-US" i="1" dirty="0"/>
                  <a:t>	      </a:t>
                </a:r>
                <a14:m>
                  <m:oMath xmlns:m="http://schemas.openxmlformats.org/officeDocument/2006/math">
                    <m:r>
                      <a:rPr lang="en-US" b="0" i="1" smtClean="0">
                        <a:solidFill>
                          <a:srgbClr val="C00000"/>
                        </a:solidFill>
                        <a:latin typeface="Cambria Math" charset="0"/>
                      </a:rPr>
                      <m:t>𝑃</m:t>
                    </m:r>
                    <m:r>
                      <a:rPr lang="en-US" b="0" i="1" smtClean="0">
                        <a:solidFill>
                          <a:srgbClr val="C00000"/>
                        </a:solidFill>
                        <a:latin typeface="Cambria Math" charset="0"/>
                      </a:rPr>
                      <m:t> </m:t>
                    </m:r>
                    <m:acc>
                      <m:accPr>
                        <m:chr m:val="⃗"/>
                        <m:ctrlPr>
                          <a:rPr lang="en-US" b="0" i="1" smtClean="0">
                            <a:solidFill>
                              <a:srgbClr val="C00000"/>
                            </a:solidFill>
                            <a:latin typeface="Cambria Math" panose="02040503050406030204" pitchFamily="18" charset="0"/>
                          </a:rPr>
                        </m:ctrlPr>
                      </m:accPr>
                      <m:e>
                        <m:r>
                          <a:rPr lang="en-US" b="0" i="1" smtClean="0">
                            <a:solidFill>
                              <a:srgbClr val="C00000"/>
                            </a:solidFill>
                            <a:latin typeface="Cambria Math" charset="0"/>
                          </a:rPr>
                          <m:t>𝑎</m:t>
                        </m:r>
                      </m:e>
                    </m:acc>
                    <m:r>
                      <a:rPr lang="en-US" b="0" i="1" smtClean="0">
                        <a:solidFill>
                          <a:srgbClr val="C00000"/>
                        </a:solidFill>
                        <a:latin typeface="Cambria Math" charset="0"/>
                      </a:rPr>
                      <m:t>=−</m:t>
                    </m:r>
                    <m:f>
                      <m:fPr>
                        <m:type m:val="lin"/>
                        <m:ctrlPr>
                          <a:rPr lang="en-US" b="0" i="1" smtClean="0">
                            <a:solidFill>
                              <a:srgbClr val="C00000"/>
                            </a:solidFill>
                            <a:latin typeface="Cambria Math" panose="02040503050406030204" pitchFamily="18" charset="0"/>
                          </a:rPr>
                        </m:ctrlPr>
                      </m:fPr>
                      <m:num>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charset="0"/>
                              </a:rPr>
                              <m:t>𝑑</m:t>
                            </m:r>
                          </m:e>
                          <m:sup>
                            <m:r>
                              <a:rPr lang="en-US" b="0" i="1" smtClean="0">
                                <a:solidFill>
                                  <a:srgbClr val="C00000"/>
                                </a:solidFill>
                                <a:latin typeface="Cambria Math" charset="0"/>
                              </a:rPr>
                              <m:t>2</m:t>
                            </m:r>
                          </m:sup>
                        </m:sSup>
                        <m:r>
                          <a:rPr lang="en-US" b="0" i="1" smtClean="0">
                            <a:solidFill>
                              <a:srgbClr val="C00000"/>
                            </a:solidFill>
                            <a:latin typeface="Cambria Math" charset="0"/>
                          </a:rPr>
                          <m:t>𝑥</m:t>
                        </m:r>
                      </m:num>
                      <m:den>
                        <m:r>
                          <a:rPr lang="en-US" b="0" i="1" smtClean="0">
                            <a:solidFill>
                              <a:srgbClr val="C00000"/>
                            </a:solidFill>
                            <a:latin typeface="Cambria Math" charset="0"/>
                          </a:rPr>
                          <m:t>𝑑</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charset="0"/>
                              </a:rPr>
                              <m:t>𝑡</m:t>
                            </m:r>
                          </m:e>
                          <m:sup>
                            <m:r>
                              <a:rPr lang="en-US" b="0" i="1" smtClean="0">
                                <a:solidFill>
                                  <a:srgbClr val="C00000"/>
                                </a:solidFill>
                                <a:latin typeface="Cambria Math" charset="0"/>
                              </a:rPr>
                              <m:t>2</m:t>
                            </m:r>
                          </m:sup>
                        </m:sSup>
                      </m:den>
                    </m:f>
                    <m:r>
                      <a:rPr lang="en-US" b="0" i="1" smtClean="0">
                        <a:solidFill>
                          <a:srgbClr val="C00000"/>
                        </a:solidFill>
                        <a:latin typeface="Cambria Math" charset="0"/>
                      </a:rPr>
                      <m:t>=−</m:t>
                    </m:r>
                    <m:acc>
                      <m:accPr>
                        <m:chr m:val="⃗"/>
                        <m:ctrlPr>
                          <a:rPr lang="en-US" b="0" i="1" smtClean="0">
                            <a:solidFill>
                              <a:srgbClr val="C00000"/>
                            </a:solidFill>
                            <a:latin typeface="Cambria Math" panose="02040503050406030204" pitchFamily="18" charset="0"/>
                          </a:rPr>
                        </m:ctrlPr>
                      </m:accPr>
                      <m:e>
                        <m:r>
                          <a:rPr lang="en-US" b="0" i="1" smtClean="0">
                            <a:solidFill>
                              <a:srgbClr val="C00000"/>
                            </a:solidFill>
                            <a:latin typeface="Cambria Math" charset="0"/>
                          </a:rPr>
                          <m:t>𝑎</m:t>
                        </m:r>
                      </m:e>
                    </m:acc>
                  </m:oMath>
                </a14:m>
                <a:r>
                  <a:rPr lang="en-US" dirty="0"/>
                  <a:t> 	        	: </a:t>
                </a:r>
                <a:r>
                  <a:rPr lang="en-US" dirty="0">
                    <a:solidFill>
                      <a:srgbClr val="7030A0"/>
                    </a:solidFill>
                  </a:rPr>
                  <a:t>vector</a:t>
                </a:r>
              </a:p>
              <a:p>
                <a:pPr lvl="1"/>
                <a:r>
                  <a:rPr lang="en-US" dirty="0"/>
                  <a:t>Angular momentum </a:t>
                </a:r>
                <a14:m>
                  <m:oMath xmlns:m="http://schemas.openxmlformats.org/officeDocument/2006/math">
                    <m:acc>
                      <m:accPr>
                        <m:chr m:val="⃗"/>
                        <m:ctrlPr>
                          <a:rPr lang="en-US" i="1" smtClean="0">
                            <a:solidFill>
                              <a:srgbClr val="C00000"/>
                            </a:solidFill>
                            <a:latin typeface="Cambria Math" panose="02040503050406030204" pitchFamily="18" charset="0"/>
                          </a:rPr>
                        </m:ctrlPr>
                      </m:accPr>
                      <m:e>
                        <m:r>
                          <a:rPr lang="en-US" b="0" i="1" smtClean="0">
                            <a:solidFill>
                              <a:srgbClr val="C00000"/>
                            </a:solidFill>
                            <a:latin typeface="Cambria Math" charset="0"/>
                          </a:rPr>
                          <m:t>𝐿</m:t>
                        </m:r>
                      </m:e>
                    </m:acc>
                    <m:r>
                      <a:rPr lang="en-US" b="0" i="1" smtClean="0">
                        <a:solidFill>
                          <a:srgbClr val="C00000"/>
                        </a:solidFill>
                        <a:latin typeface="Cambria Math" charset="0"/>
                      </a:rPr>
                      <m:t>, </m:t>
                    </m:r>
                    <m:acc>
                      <m:accPr>
                        <m:chr m:val="⃗"/>
                        <m:ctrlPr>
                          <a:rPr lang="en-US" b="0" i="1" smtClean="0">
                            <a:solidFill>
                              <a:srgbClr val="C00000"/>
                            </a:solidFill>
                            <a:latin typeface="Cambria Math" panose="02040503050406030204" pitchFamily="18" charset="0"/>
                          </a:rPr>
                        </m:ctrlPr>
                      </m:accPr>
                      <m:e>
                        <m:r>
                          <a:rPr lang="en-US" b="0" i="1" smtClean="0">
                            <a:solidFill>
                              <a:srgbClr val="C00000"/>
                            </a:solidFill>
                            <a:latin typeface="Cambria Math" charset="0"/>
                          </a:rPr>
                          <m:t>𝑆</m:t>
                        </m:r>
                      </m:e>
                    </m:acc>
                    <m:r>
                      <a:rPr lang="en-US" b="0" i="1" smtClean="0">
                        <a:solidFill>
                          <a:srgbClr val="C00000"/>
                        </a:solidFill>
                        <a:latin typeface="Cambria Math" charset="0"/>
                      </a:rPr>
                      <m:t>, </m:t>
                    </m:r>
                    <m:acc>
                      <m:accPr>
                        <m:chr m:val="⃗"/>
                        <m:ctrlPr>
                          <a:rPr lang="en-US" b="0" i="1" smtClean="0">
                            <a:solidFill>
                              <a:srgbClr val="C00000"/>
                            </a:solidFill>
                            <a:latin typeface="Cambria Math" panose="02040503050406030204" pitchFamily="18" charset="0"/>
                          </a:rPr>
                        </m:ctrlPr>
                      </m:accPr>
                      <m:e>
                        <m:r>
                          <a:rPr lang="en-US" b="0" i="1" smtClean="0">
                            <a:solidFill>
                              <a:srgbClr val="C00000"/>
                            </a:solidFill>
                            <a:latin typeface="Cambria Math" charset="0"/>
                          </a:rPr>
                          <m:t>𝐽</m:t>
                        </m:r>
                      </m:e>
                    </m:acc>
                  </m:oMath>
                </a14:m>
                <a:r>
                  <a:rPr lang="en-US" dirty="0"/>
                  <a:t>  </a:t>
                </a:r>
                <a14:m>
                  <m:oMath xmlns:m="http://schemas.openxmlformats.org/officeDocument/2006/math">
                    <m:r>
                      <a:rPr lang="en-US" b="0" i="1" dirty="0" smtClean="0">
                        <a:latin typeface="Cambria Math" charset="0"/>
                      </a:rPr>
                      <m:t>(</m:t>
                    </m:r>
                    <m:acc>
                      <m:accPr>
                        <m:chr m:val="⃗"/>
                        <m:ctrlPr>
                          <a:rPr lang="en-US" b="0" i="1" dirty="0" smtClean="0">
                            <a:solidFill>
                              <a:srgbClr val="C00000"/>
                            </a:solidFill>
                            <a:latin typeface="Cambria Math" panose="02040503050406030204" pitchFamily="18" charset="0"/>
                          </a:rPr>
                        </m:ctrlPr>
                      </m:accPr>
                      <m:e>
                        <m:r>
                          <a:rPr lang="en-US" b="0" i="1" dirty="0" smtClean="0">
                            <a:solidFill>
                              <a:srgbClr val="C00000"/>
                            </a:solidFill>
                            <a:latin typeface="Cambria Math" charset="0"/>
                          </a:rPr>
                          <m:t>𝐿</m:t>
                        </m:r>
                      </m:e>
                    </m:acc>
                    <m:r>
                      <a:rPr lang="en-US" b="0" i="1" dirty="0" smtClean="0">
                        <a:solidFill>
                          <a:srgbClr val="C00000"/>
                        </a:solidFill>
                        <a:latin typeface="Cambria Math" charset="0"/>
                      </a:rPr>
                      <m:t>=</m:t>
                    </m:r>
                    <m:acc>
                      <m:accPr>
                        <m:chr m:val="⃗"/>
                        <m:ctrlPr>
                          <a:rPr lang="en-US" b="0" i="1" dirty="0" smtClean="0">
                            <a:solidFill>
                              <a:srgbClr val="C00000"/>
                            </a:solidFill>
                            <a:latin typeface="Cambria Math" panose="02040503050406030204" pitchFamily="18" charset="0"/>
                          </a:rPr>
                        </m:ctrlPr>
                      </m:accPr>
                      <m:e>
                        <m:r>
                          <a:rPr lang="en-US" b="0" i="1" dirty="0" smtClean="0">
                            <a:solidFill>
                              <a:srgbClr val="C00000"/>
                            </a:solidFill>
                            <a:latin typeface="Cambria Math" charset="0"/>
                          </a:rPr>
                          <m:t>𝑥</m:t>
                        </m:r>
                      </m:e>
                    </m:acc>
                    <m:r>
                      <a:rPr lang="en-US" b="0" i="1" dirty="0" smtClean="0">
                        <a:solidFill>
                          <a:srgbClr val="C00000"/>
                        </a:solidFill>
                        <a:latin typeface="Cambria Math" charset="0"/>
                      </a:rPr>
                      <m:t>×</m:t>
                    </m:r>
                    <m:acc>
                      <m:accPr>
                        <m:chr m:val="⃗"/>
                        <m:ctrlPr>
                          <a:rPr lang="en-US" b="0" i="1" dirty="0" smtClean="0">
                            <a:solidFill>
                              <a:srgbClr val="C00000"/>
                            </a:solidFill>
                            <a:latin typeface="Cambria Math" panose="02040503050406030204" pitchFamily="18" charset="0"/>
                          </a:rPr>
                        </m:ctrlPr>
                      </m:accPr>
                      <m:e>
                        <m:r>
                          <a:rPr lang="en-US" b="0" i="1" dirty="0" smtClean="0">
                            <a:solidFill>
                              <a:srgbClr val="C00000"/>
                            </a:solidFill>
                            <a:latin typeface="Cambria Math" charset="0"/>
                          </a:rPr>
                          <m:t>𝑝</m:t>
                        </m:r>
                      </m:e>
                    </m:acc>
                    <m:r>
                      <a:rPr lang="en-US" b="0" i="1" dirty="0" smtClean="0">
                        <a:latin typeface="Cambria Math" charset="0"/>
                      </a:rPr>
                      <m:t>)</m:t>
                    </m:r>
                  </m:oMath>
                </a14:m>
                <a:r>
                  <a:rPr lang="en-US" dirty="0"/>
                  <a:t>	      </a:t>
                </a:r>
                <a14:m>
                  <m:oMath xmlns:m="http://schemas.openxmlformats.org/officeDocument/2006/math">
                    <m:r>
                      <a:rPr lang="en-US" b="0" i="1" smtClean="0">
                        <a:solidFill>
                          <a:srgbClr val="C00000"/>
                        </a:solidFill>
                        <a:latin typeface="Cambria Math" charset="0"/>
                      </a:rPr>
                      <m:t>𝑃</m:t>
                    </m:r>
                    <m:r>
                      <a:rPr lang="en-US" b="0" i="1" smtClean="0">
                        <a:solidFill>
                          <a:srgbClr val="C00000"/>
                        </a:solidFill>
                        <a:latin typeface="Cambria Math" charset="0"/>
                      </a:rPr>
                      <m:t>  </m:t>
                    </m:r>
                    <m:acc>
                      <m:accPr>
                        <m:chr m:val="⃗"/>
                        <m:ctrlPr>
                          <a:rPr lang="en-US" b="0" i="1" smtClean="0">
                            <a:solidFill>
                              <a:srgbClr val="C00000"/>
                            </a:solidFill>
                            <a:latin typeface="Cambria Math" panose="02040503050406030204" pitchFamily="18" charset="0"/>
                          </a:rPr>
                        </m:ctrlPr>
                      </m:accPr>
                      <m:e>
                        <m:r>
                          <a:rPr lang="en-US" b="0" i="1" smtClean="0">
                            <a:solidFill>
                              <a:srgbClr val="C00000"/>
                            </a:solidFill>
                            <a:latin typeface="Cambria Math" charset="0"/>
                          </a:rPr>
                          <m:t>𝐿</m:t>
                        </m:r>
                      </m:e>
                    </m:acc>
                    <m:r>
                      <a:rPr lang="en-US" b="0" i="1" smtClean="0">
                        <a:solidFill>
                          <a:srgbClr val="C00000"/>
                        </a:solidFill>
                        <a:latin typeface="Cambria Math" charset="0"/>
                      </a:rPr>
                      <m:t>=−</m:t>
                    </m:r>
                    <m:acc>
                      <m:accPr>
                        <m:chr m:val="⃗"/>
                        <m:ctrlPr>
                          <a:rPr lang="en-US" b="0" i="1" smtClean="0">
                            <a:solidFill>
                              <a:srgbClr val="C00000"/>
                            </a:solidFill>
                            <a:latin typeface="Cambria Math" panose="02040503050406030204" pitchFamily="18" charset="0"/>
                          </a:rPr>
                        </m:ctrlPr>
                      </m:accPr>
                      <m:e>
                        <m:r>
                          <a:rPr lang="en-US" b="0" i="1" smtClean="0">
                            <a:solidFill>
                              <a:srgbClr val="C00000"/>
                            </a:solidFill>
                            <a:latin typeface="Cambria Math" charset="0"/>
                          </a:rPr>
                          <m:t>𝑥</m:t>
                        </m:r>
                      </m:e>
                    </m:acc>
                    <m:r>
                      <a:rPr lang="en-US" b="0" i="1" smtClean="0">
                        <a:solidFill>
                          <a:srgbClr val="C00000"/>
                        </a:solidFill>
                        <a:latin typeface="Cambria Math" charset="0"/>
                      </a:rPr>
                      <m:t> × −</m:t>
                    </m:r>
                    <m:acc>
                      <m:accPr>
                        <m:chr m:val="⃗"/>
                        <m:ctrlPr>
                          <a:rPr lang="en-US" b="0" i="1" smtClean="0">
                            <a:solidFill>
                              <a:srgbClr val="C00000"/>
                            </a:solidFill>
                            <a:latin typeface="Cambria Math" panose="02040503050406030204" pitchFamily="18" charset="0"/>
                          </a:rPr>
                        </m:ctrlPr>
                      </m:accPr>
                      <m:e>
                        <m:r>
                          <a:rPr lang="en-US" b="0" i="1" smtClean="0">
                            <a:solidFill>
                              <a:srgbClr val="C00000"/>
                            </a:solidFill>
                            <a:latin typeface="Cambria Math" charset="0"/>
                          </a:rPr>
                          <m:t>𝑝</m:t>
                        </m:r>
                      </m:e>
                    </m:acc>
                    <m:r>
                      <a:rPr lang="en-US" b="0" i="1" smtClean="0">
                        <a:solidFill>
                          <a:srgbClr val="C00000"/>
                        </a:solidFill>
                        <a:latin typeface="Cambria Math" charset="0"/>
                      </a:rPr>
                      <m:t>= </m:t>
                    </m:r>
                    <m:acc>
                      <m:accPr>
                        <m:chr m:val="⃗"/>
                        <m:ctrlPr>
                          <a:rPr lang="en-US" b="0" i="1" smtClean="0">
                            <a:solidFill>
                              <a:srgbClr val="C00000"/>
                            </a:solidFill>
                            <a:latin typeface="Cambria Math" panose="02040503050406030204" pitchFamily="18" charset="0"/>
                          </a:rPr>
                        </m:ctrlPr>
                      </m:accPr>
                      <m:e>
                        <m:r>
                          <a:rPr lang="en-US" b="0" i="1" smtClean="0">
                            <a:solidFill>
                              <a:srgbClr val="C00000"/>
                            </a:solidFill>
                            <a:latin typeface="Cambria Math" charset="0"/>
                          </a:rPr>
                          <m:t>𝐿</m:t>
                        </m:r>
                      </m:e>
                    </m:acc>
                  </m:oMath>
                </a14:m>
                <a:r>
                  <a:rPr lang="en-US" dirty="0">
                    <a:solidFill>
                      <a:srgbClr val="C00000"/>
                    </a:solidFill>
                  </a:rPr>
                  <a:t>	</a:t>
                </a:r>
                <a:r>
                  <a:rPr lang="en-US" dirty="0"/>
                  <a:t>		: </a:t>
                </a:r>
                <a:r>
                  <a:rPr lang="en-US" dirty="0">
                    <a:solidFill>
                      <a:srgbClr val="7030A0"/>
                    </a:solidFill>
                  </a:rPr>
                  <a:t>axial vector</a:t>
                </a:r>
              </a:p>
            </p:txBody>
          </p:sp>
        </mc:Choice>
        <mc:Fallback xmlns="">
          <p:sp>
            <p:nvSpPr>
              <p:cNvPr id="7" name="Content Placeholder 2"/>
              <p:cNvSpPr txBox="1">
                <a:spLocks noRot="1" noChangeAspect="1" noMove="1" noResize="1" noEditPoints="1" noAdjustHandles="1" noChangeArrowheads="1" noChangeShapeType="1" noTextEdit="1"/>
              </p:cNvSpPr>
              <p:nvPr/>
            </p:nvSpPr>
            <p:spPr>
              <a:xfrm>
                <a:off x="199721" y="771578"/>
                <a:ext cx="11748021" cy="1672061"/>
              </a:xfrm>
              <a:prstGeom prst="rect">
                <a:avLst/>
              </a:prstGeom>
              <a:blipFill rotWithShape="0">
                <a:blip r:embed="rId3"/>
                <a:stretch>
                  <a:fillRect l="-623" t="-8394" b="-28832"/>
                </a:stretch>
              </a:blipFill>
            </p:spPr>
            <p:txBody>
              <a:bodyPr/>
              <a:lstStyle/>
              <a:p>
                <a:r>
                  <a:rPr lang="en-US">
                    <a:noFill/>
                  </a:rPr>
                  <a:t> </a:t>
                </a:r>
              </a:p>
            </p:txBody>
          </p:sp>
        </mc:Fallback>
      </mc:AlternateContent>
      <p:sp>
        <p:nvSpPr>
          <p:cNvPr id="9" name="Content Placeholder 2"/>
          <p:cNvSpPr txBox="1">
            <a:spLocks/>
          </p:cNvSpPr>
          <p:nvPr/>
        </p:nvSpPr>
        <p:spPr>
          <a:xfrm>
            <a:off x="241300" y="2475552"/>
            <a:ext cx="11706442" cy="9118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rgbClr val="0070C0"/>
                </a:solidFill>
                <a:latin typeface="+mn-lt"/>
                <a:ea typeface="+mn-ea"/>
                <a:cs typeface="+mn-cs"/>
              </a:defRPr>
            </a:lvl1pPr>
            <a:lvl2pPr marL="450000" indent="-228600" algn="l" defTabSz="914400" rtl="0" eaLnBrk="1" latinLnBrk="0" hangingPunct="1">
              <a:lnSpc>
                <a:spcPct val="90000"/>
              </a:lnSpc>
              <a:spcBef>
                <a:spcPts val="500"/>
              </a:spcBef>
              <a:buFont typeface=".AppleSystemUIFont" charset="-120"/>
              <a:buChar char="-"/>
              <a:defRPr sz="2200" kern="1200" baseline="0">
                <a:solidFill>
                  <a:schemeClr val="tx1"/>
                </a:solidFill>
                <a:latin typeface="+mn-lt"/>
                <a:ea typeface="+mn-ea"/>
                <a:cs typeface="+mn-cs"/>
              </a:defRPr>
            </a:lvl2pPr>
            <a:lvl3pPr marL="684000" indent="-228600" algn="l" defTabSz="914400" rtl="0" eaLnBrk="1" latinLnBrk="0" hangingPunct="1">
              <a:lnSpc>
                <a:spcPct val="90000"/>
              </a:lnSpc>
              <a:spcBef>
                <a:spcPts val="500"/>
              </a:spcBef>
              <a:buFont typeface="Wingdings" charset="2"/>
              <a:buChar char="§"/>
              <a:defRPr sz="2000" kern="1200" baseline="0">
                <a:solidFill>
                  <a:srgbClr val="7030A0"/>
                </a:solidFill>
                <a:latin typeface="+mn-lt"/>
                <a:ea typeface="+mn-ea"/>
                <a:cs typeface="+mn-cs"/>
              </a:defRPr>
            </a:lvl3pPr>
            <a:lvl4pPr marL="900000" indent="-228600" algn="l" defTabSz="914400" rtl="0" eaLnBrk="1" latinLnBrk="0" hangingPunct="1">
              <a:lnSpc>
                <a:spcPct val="90000"/>
              </a:lnSpc>
              <a:spcBef>
                <a:spcPts val="500"/>
              </a:spcBef>
              <a:buFont typeface="Wingdings" charset="2"/>
              <a:buChar char="Ø"/>
              <a:defRPr sz="1800" kern="1200" baseline="0">
                <a:solidFill>
                  <a:srgbClr val="C00000"/>
                </a:solidFill>
                <a:latin typeface="+mn-lt"/>
                <a:ea typeface="+mn-ea"/>
                <a:cs typeface="+mn-cs"/>
              </a:defRPr>
            </a:lvl4pPr>
            <a:lvl5pPr marL="1152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Parity</a:t>
            </a:r>
            <a:r>
              <a:rPr lang="en-US" dirty="0"/>
              <a:t>: Newton’s law is </a:t>
            </a:r>
            <a:r>
              <a:rPr lang="en-US" i="1" dirty="0">
                <a:solidFill>
                  <a:srgbClr val="C00000"/>
                </a:solidFill>
              </a:rPr>
              <a:t>invariant</a:t>
            </a:r>
            <a:r>
              <a:rPr lang="en-US" b="1" i="1" dirty="0"/>
              <a:t> </a:t>
            </a:r>
            <a:r>
              <a:rPr lang="en-US" dirty="0"/>
              <a:t>under </a:t>
            </a:r>
            <a:r>
              <a:rPr lang="en-US" i="1" dirty="0">
                <a:solidFill>
                  <a:schemeClr val="tx1"/>
                </a:solidFill>
                <a:latin typeface="Times New Roman" charset="0"/>
                <a:ea typeface="Times New Roman" charset="0"/>
                <a:cs typeface="Times New Roman" charset="0"/>
              </a:rPr>
              <a:t>P</a:t>
            </a:r>
            <a:r>
              <a:rPr lang="en-US" dirty="0"/>
              <a:t>-operation (i.e. the same in the mirror world):</a:t>
            </a:r>
          </a:p>
        </p:txBody>
      </p:sp>
      <p:sp>
        <p:nvSpPr>
          <p:cNvPr id="39" name="Content Placeholder 7"/>
          <p:cNvSpPr txBox="1">
            <a:spLocks/>
          </p:cNvSpPr>
          <p:nvPr/>
        </p:nvSpPr>
        <p:spPr>
          <a:xfrm>
            <a:off x="208131" y="3457788"/>
            <a:ext cx="9451340" cy="7060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rgbClr val="0070C0"/>
                </a:solidFill>
                <a:latin typeface="+mn-lt"/>
                <a:ea typeface="+mn-ea"/>
                <a:cs typeface="+mn-cs"/>
              </a:defRPr>
            </a:lvl1pPr>
            <a:lvl2pPr marL="450000" indent="-228600" algn="l" defTabSz="914400" rtl="0" eaLnBrk="1" latinLnBrk="0" hangingPunct="1">
              <a:lnSpc>
                <a:spcPct val="90000"/>
              </a:lnSpc>
              <a:spcBef>
                <a:spcPts val="500"/>
              </a:spcBef>
              <a:buFont typeface=".AppleSystemUIFont" charset="-120"/>
              <a:buChar char="-"/>
              <a:defRPr sz="2200" kern="1200" baseline="0">
                <a:solidFill>
                  <a:schemeClr val="tx1"/>
                </a:solidFill>
                <a:latin typeface="+mn-lt"/>
                <a:ea typeface="+mn-ea"/>
                <a:cs typeface="+mn-cs"/>
              </a:defRPr>
            </a:lvl2pPr>
            <a:lvl3pPr marL="684000" indent="-228600" algn="l" defTabSz="914400" rtl="0" eaLnBrk="1" latinLnBrk="0" hangingPunct="1">
              <a:lnSpc>
                <a:spcPct val="90000"/>
              </a:lnSpc>
              <a:spcBef>
                <a:spcPts val="500"/>
              </a:spcBef>
              <a:buFont typeface="Wingdings" charset="2"/>
              <a:buChar char="§"/>
              <a:defRPr sz="2000" kern="1200" baseline="0">
                <a:solidFill>
                  <a:srgbClr val="7030A0"/>
                </a:solidFill>
                <a:latin typeface="+mn-lt"/>
                <a:ea typeface="+mn-ea"/>
                <a:cs typeface="+mn-cs"/>
              </a:defRPr>
            </a:lvl3pPr>
            <a:lvl4pPr marL="900000" indent="-228600" algn="l" defTabSz="914400" rtl="0" eaLnBrk="1" latinLnBrk="0" hangingPunct="1">
              <a:lnSpc>
                <a:spcPct val="90000"/>
              </a:lnSpc>
              <a:spcBef>
                <a:spcPts val="500"/>
              </a:spcBef>
              <a:buFont typeface="Wingdings" charset="2"/>
              <a:buChar char="Ø"/>
              <a:defRPr sz="1800" kern="1200" baseline="0">
                <a:solidFill>
                  <a:srgbClr val="C00000"/>
                </a:solidFill>
                <a:latin typeface="+mn-lt"/>
                <a:ea typeface="+mn-ea"/>
                <a:cs typeface="+mn-cs"/>
              </a:defRPr>
            </a:lvl4pPr>
            <a:lvl5pPr marL="1152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Charge</a:t>
            </a:r>
            <a:r>
              <a:rPr lang="en-US" dirty="0"/>
              <a:t>: Lorentz Force in the </a:t>
            </a:r>
            <a:r>
              <a:rPr lang="en-US" i="1" dirty="0">
                <a:solidFill>
                  <a:schemeClr val="tx1"/>
                </a:solidFill>
                <a:latin typeface="Times New Roman" charset="0"/>
                <a:ea typeface="Times New Roman" charset="0"/>
                <a:cs typeface="Times New Roman" charset="0"/>
              </a:rPr>
              <a:t>C</a:t>
            </a:r>
            <a:r>
              <a:rPr lang="en-US" dirty="0"/>
              <a:t>-mirror world is </a:t>
            </a:r>
            <a:r>
              <a:rPr lang="en-US" i="1" dirty="0">
                <a:solidFill>
                  <a:srgbClr val="C00000"/>
                </a:solidFill>
              </a:rPr>
              <a:t>invariant</a:t>
            </a:r>
            <a:r>
              <a:rPr lang="en-US" dirty="0"/>
              <a:t>:</a:t>
            </a:r>
          </a:p>
        </p:txBody>
      </p:sp>
      <p:sp>
        <p:nvSpPr>
          <p:cNvPr id="43" name="Content Placeholder 5"/>
          <p:cNvSpPr txBox="1">
            <a:spLocks/>
          </p:cNvSpPr>
          <p:nvPr/>
        </p:nvSpPr>
        <p:spPr>
          <a:xfrm>
            <a:off x="245398" y="4446106"/>
            <a:ext cx="11197302" cy="11800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rgbClr val="0070C0"/>
                </a:solidFill>
                <a:latin typeface="+mn-lt"/>
                <a:ea typeface="+mn-ea"/>
                <a:cs typeface="+mn-cs"/>
              </a:defRPr>
            </a:lvl1pPr>
            <a:lvl2pPr marL="450000" indent="-228600" algn="l" defTabSz="914400" rtl="0" eaLnBrk="1" latinLnBrk="0" hangingPunct="1">
              <a:lnSpc>
                <a:spcPct val="90000"/>
              </a:lnSpc>
              <a:spcBef>
                <a:spcPts val="500"/>
              </a:spcBef>
              <a:buFont typeface=".AppleSystemUIFont" charset="-120"/>
              <a:buChar char="-"/>
              <a:defRPr sz="2200" kern="1200" baseline="0">
                <a:solidFill>
                  <a:schemeClr val="tx1"/>
                </a:solidFill>
                <a:latin typeface="+mn-lt"/>
                <a:ea typeface="+mn-ea"/>
                <a:cs typeface="+mn-cs"/>
              </a:defRPr>
            </a:lvl2pPr>
            <a:lvl3pPr marL="684000" indent="-228600" algn="l" defTabSz="914400" rtl="0" eaLnBrk="1" latinLnBrk="0" hangingPunct="1">
              <a:lnSpc>
                <a:spcPct val="90000"/>
              </a:lnSpc>
              <a:spcBef>
                <a:spcPts val="500"/>
              </a:spcBef>
              <a:buFont typeface="Wingdings" charset="2"/>
              <a:buChar char="§"/>
              <a:defRPr sz="2000" kern="1200" baseline="0">
                <a:solidFill>
                  <a:srgbClr val="7030A0"/>
                </a:solidFill>
                <a:latin typeface="+mn-lt"/>
                <a:ea typeface="+mn-ea"/>
                <a:cs typeface="+mn-cs"/>
              </a:defRPr>
            </a:lvl3pPr>
            <a:lvl4pPr marL="900000" indent="-228600" algn="l" defTabSz="914400" rtl="0" eaLnBrk="1" latinLnBrk="0" hangingPunct="1">
              <a:lnSpc>
                <a:spcPct val="90000"/>
              </a:lnSpc>
              <a:spcBef>
                <a:spcPts val="500"/>
              </a:spcBef>
              <a:buFont typeface="Wingdings" charset="2"/>
              <a:buChar char="Ø"/>
              <a:defRPr sz="1800" kern="1200" baseline="0">
                <a:solidFill>
                  <a:srgbClr val="C00000"/>
                </a:solidFill>
                <a:latin typeface="+mn-lt"/>
                <a:ea typeface="+mn-ea"/>
                <a:cs typeface="+mn-cs"/>
              </a:defRPr>
            </a:lvl4pPr>
            <a:lvl5pPr marL="1152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u="sng" dirty="0"/>
              <a:t>Time</a:t>
            </a:r>
            <a:r>
              <a:rPr lang="en-US" dirty="0"/>
              <a:t>: laws of physics are also</a:t>
            </a:r>
            <a:r>
              <a:rPr lang="en-US" i="1" dirty="0">
                <a:solidFill>
                  <a:srgbClr val="C00000"/>
                </a:solidFill>
              </a:rPr>
              <a:t> invariant </a:t>
            </a:r>
            <a:r>
              <a:rPr lang="en-US" dirty="0"/>
              <a:t>unchanged under </a:t>
            </a:r>
            <a:r>
              <a:rPr lang="en-US" i="1" dirty="0">
                <a:solidFill>
                  <a:schemeClr val="tx1"/>
                </a:solidFill>
                <a:latin typeface="Times New Roman" charset="0"/>
                <a:ea typeface="Times New Roman" charset="0"/>
                <a:cs typeface="Times New Roman" charset="0"/>
              </a:rPr>
              <a:t>T</a:t>
            </a:r>
            <a:r>
              <a:rPr lang="en-US" dirty="0"/>
              <a:t>-reversal, since:</a:t>
            </a:r>
          </a:p>
        </p:txBody>
      </p:sp>
      <mc:AlternateContent xmlns:mc="http://schemas.openxmlformats.org/markup-compatibility/2006" xmlns:a14="http://schemas.microsoft.com/office/drawing/2010/main">
        <mc:Choice Requires="a14">
          <p:sp>
            <p:nvSpPr>
              <p:cNvPr id="46" name="Content Placeholder 5"/>
              <p:cNvSpPr txBox="1">
                <a:spLocks/>
              </p:cNvSpPr>
              <p:nvPr/>
            </p:nvSpPr>
            <p:spPr>
              <a:xfrm>
                <a:off x="965238" y="5633744"/>
                <a:ext cx="6222962" cy="53544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rgbClr val="0070C0"/>
                    </a:solidFill>
                    <a:latin typeface="+mn-lt"/>
                    <a:ea typeface="+mn-ea"/>
                    <a:cs typeface="+mn-cs"/>
                  </a:defRPr>
                </a:lvl1pPr>
                <a:lvl2pPr marL="450000" indent="-228600" algn="l" defTabSz="914400" rtl="0" eaLnBrk="1" latinLnBrk="0" hangingPunct="1">
                  <a:lnSpc>
                    <a:spcPct val="90000"/>
                  </a:lnSpc>
                  <a:spcBef>
                    <a:spcPts val="500"/>
                  </a:spcBef>
                  <a:buFont typeface=".AppleSystemUIFont" charset="-120"/>
                  <a:buChar char="-"/>
                  <a:defRPr sz="2200" kern="1200" baseline="0">
                    <a:solidFill>
                      <a:schemeClr val="tx1"/>
                    </a:solidFill>
                    <a:latin typeface="+mn-lt"/>
                    <a:ea typeface="+mn-ea"/>
                    <a:cs typeface="+mn-cs"/>
                  </a:defRPr>
                </a:lvl2pPr>
                <a:lvl3pPr marL="684000" indent="-228600" algn="l" defTabSz="914400" rtl="0" eaLnBrk="1" latinLnBrk="0" hangingPunct="1">
                  <a:lnSpc>
                    <a:spcPct val="90000"/>
                  </a:lnSpc>
                  <a:spcBef>
                    <a:spcPts val="500"/>
                  </a:spcBef>
                  <a:buFont typeface="Wingdings" charset="2"/>
                  <a:buChar char="§"/>
                  <a:defRPr sz="2000" kern="1200" baseline="0">
                    <a:solidFill>
                      <a:srgbClr val="7030A0"/>
                    </a:solidFill>
                    <a:latin typeface="+mn-lt"/>
                    <a:ea typeface="+mn-ea"/>
                    <a:cs typeface="+mn-cs"/>
                  </a:defRPr>
                </a:lvl3pPr>
                <a:lvl4pPr marL="900000" indent="-228600" algn="l" defTabSz="914400" rtl="0" eaLnBrk="1" latinLnBrk="0" hangingPunct="1">
                  <a:lnSpc>
                    <a:spcPct val="90000"/>
                  </a:lnSpc>
                  <a:spcBef>
                    <a:spcPts val="500"/>
                  </a:spcBef>
                  <a:buFont typeface="Wingdings" charset="2"/>
                  <a:buChar char="Ø"/>
                  <a:defRPr sz="1800" kern="1200" baseline="0">
                    <a:solidFill>
                      <a:srgbClr val="C00000"/>
                    </a:solidFill>
                    <a:latin typeface="+mn-lt"/>
                    <a:ea typeface="+mn-ea"/>
                    <a:cs typeface="+mn-cs"/>
                  </a:defRPr>
                </a:lvl4pPr>
                <a:lvl5pPr marL="1152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7030A0"/>
                    </a:solidFill>
                  </a:rPr>
                  <a:t>QM: Consider Schrodinger’s equation </a:t>
                </a:r>
                <a14:m>
                  <m:oMath xmlns:m="http://schemas.openxmlformats.org/officeDocument/2006/math">
                    <m:r>
                      <a:rPr lang="en-US" b="0" i="0" smtClean="0">
                        <a:solidFill>
                          <a:srgbClr val="7030A0"/>
                        </a:solidFill>
                        <a:latin typeface="Cambria Math" charset="0"/>
                      </a:rPr>
                      <m:t>(</m:t>
                    </m:r>
                    <m:r>
                      <a:rPr lang="en-US" b="0" i="1" smtClean="0">
                        <a:solidFill>
                          <a:srgbClr val="7030A0"/>
                        </a:solidFill>
                        <a:latin typeface="Cambria Math" charset="0"/>
                      </a:rPr>
                      <m:t>𝑡</m:t>
                    </m:r>
                    <m:r>
                      <a:rPr lang="en-US" b="0" i="1" smtClean="0">
                        <a:solidFill>
                          <a:srgbClr val="7030A0"/>
                        </a:solidFill>
                        <a:latin typeface="Cambria Math" charset="0"/>
                      </a:rPr>
                      <m:t>→−</m:t>
                    </m:r>
                    <m:r>
                      <a:rPr lang="en-US" b="0" i="1" smtClean="0">
                        <a:solidFill>
                          <a:srgbClr val="7030A0"/>
                        </a:solidFill>
                        <a:latin typeface="Cambria Math" charset="0"/>
                      </a:rPr>
                      <m:t>𝑡</m:t>
                    </m:r>
                  </m:oMath>
                </a14:m>
                <a:r>
                  <a:rPr lang="en-US" dirty="0">
                    <a:solidFill>
                      <a:srgbClr val="7030A0"/>
                    </a:solidFill>
                  </a:rPr>
                  <a:t>) :</a:t>
                </a:r>
              </a:p>
            </p:txBody>
          </p:sp>
        </mc:Choice>
        <mc:Fallback xmlns="">
          <p:sp>
            <p:nvSpPr>
              <p:cNvPr id="46" name="Content Placeholder 5"/>
              <p:cNvSpPr txBox="1">
                <a:spLocks noRot="1" noChangeAspect="1" noMove="1" noResize="1" noEditPoints="1" noAdjustHandles="1" noChangeArrowheads="1" noChangeShapeType="1" noTextEdit="1"/>
              </p:cNvSpPr>
              <p:nvPr/>
            </p:nvSpPr>
            <p:spPr>
              <a:xfrm>
                <a:off x="965238" y="5633744"/>
                <a:ext cx="6222962" cy="535447"/>
              </a:xfrm>
              <a:prstGeom prst="rect">
                <a:avLst/>
              </a:prstGeom>
              <a:blipFill rotWithShape="0">
                <a:blip r:embed="rId4"/>
                <a:stretch>
                  <a:fillRect l="-1077" t="-13636"/>
                </a:stretch>
              </a:blipFill>
            </p:spPr>
            <p:txBody>
              <a:bodyPr/>
              <a:lstStyle/>
              <a:p>
                <a:r>
                  <a:rPr lang="en-US">
                    <a:noFill/>
                  </a:rPr>
                  <a:t> </a:t>
                </a:r>
              </a:p>
            </p:txBody>
          </p:sp>
        </mc:Fallback>
      </mc:AlternateContent>
      <p:sp>
        <p:nvSpPr>
          <p:cNvPr id="47" name="TextBox 46"/>
          <p:cNvSpPr txBox="1"/>
          <p:nvPr/>
        </p:nvSpPr>
        <p:spPr>
          <a:xfrm>
            <a:off x="1193869" y="6214863"/>
            <a:ext cx="6362631" cy="430887"/>
          </a:xfrm>
          <a:prstGeom prst="rect">
            <a:avLst/>
          </a:prstGeom>
          <a:noFill/>
          <a:ln>
            <a:noFill/>
          </a:ln>
        </p:spPr>
        <p:txBody>
          <a:bodyPr wrap="square" rtlCol="0">
            <a:spAutoFit/>
          </a:bodyPr>
          <a:lstStyle/>
          <a:p>
            <a:r>
              <a:rPr lang="nl-NL" sz="2200" dirty="0">
                <a:solidFill>
                  <a:srgbClr val="7030A0"/>
                </a:solidFill>
              </a:rPr>
              <a:t>Complex </a:t>
            </a:r>
            <a:r>
              <a:rPr lang="nl-NL" sz="2200" dirty="0" err="1">
                <a:solidFill>
                  <a:srgbClr val="7030A0"/>
                </a:solidFill>
              </a:rPr>
              <a:t>conjugation</a:t>
            </a:r>
            <a:r>
              <a:rPr lang="nl-NL" sz="2200" dirty="0">
                <a:solidFill>
                  <a:srgbClr val="7030A0"/>
                </a:solidFill>
              </a:rPr>
              <a:t> is </a:t>
            </a:r>
            <a:r>
              <a:rPr lang="nl-NL" sz="2200" dirty="0" err="1">
                <a:solidFill>
                  <a:srgbClr val="7030A0"/>
                </a:solidFill>
              </a:rPr>
              <a:t>required</a:t>
            </a:r>
            <a:r>
              <a:rPr lang="nl-NL" sz="2200" dirty="0">
                <a:solidFill>
                  <a:srgbClr val="7030A0"/>
                </a:solidFill>
              </a:rPr>
              <a:t> to </a:t>
            </a:r>
            <a:r>
              <a:rPr lang="nl-NL" sz="2200" dirty="0" err="1">
                <a:solidFill>
                  <a:srgbClr val="7030A0"/>
                </a:solidFill>
              </a:rPr>
              <a:t>stay</a:t>
            </a:r>
            <a:r>
              <a:rPr lang="nl-NL" sz="2200" dirty="0">
                <a:solidFill>
                  <a:srgbClr val="7030A0"/>
                </a:solidFill>
              </a:rPr>
              <a:t> invariant:</a:t>
            </a:r>
          </a:p>
        </p:txBody>
      </p:sp>
      <mc:AlternateContent xmlns:mc="http://schemas.openxmlformats.org/markup-compatibility/2006" xmlns:a14="http://schemas.microsoft.com/office/drawing/2010/main">
        <mc:Choice Requires="a14">
          <p:sp>
            <p:nvSpPr>
              <p:cNvPr id="3" name="TextBox 2"/>
              <p:cNvSpPr txBox="1"/>
              <p:nvPr/>
            </p:nvSpPr>
            <p:spPr>
              <a:xfrm>
                <a:off x="2997200" y="2781300"/>
                <a:ext cx="6288773" cy="595932"/>
              </a:xfrm>
              <a:prstGeom prst="rect">
                <a:avLst/>
              </a:prstGeom>
              <a:noFill/>
            </p:spPr>
            <p:txBody>
              <a:bodyPr wrap="none" rtlCol="0">
                <a:spAutoFit/>
              </a:bodyPr>
              <a:lstStyle/>
              <a:p>
                <a14:m>
                  <m:oMath xmlns:m="http://schemas.openxmlformats.org/officeDocument/2006/math">
                    <m:acc>
                      <m:accPr>
                        <m:chr m:val="⃗"/>
                        <m:ctrlPr>
                          <a:rPr lang="en-US" sz="2400" i="1" smtClean="0">
                            <a:solidFill>
                              <a:srgbClr val="C00000"/>
                            </a:solidFill>
                            <a:latin typeface="Cambria Math" panose="02040503050406030204" pitchFamily="18" charset="0"/>
                          </a:rPr>
                        </m:ctrlPr>
                      </m:accPr>
                      <m:e>
                        <m:r>
                          <a:rPr lang="en-US" sz="2400" b="0" i="1" smtClean="0">
                            <a:solidFill>
                              <a:srgbClr val="C00000"/>
                            </a:solidFill>
                            <a:latin typeface="Cambria Math" charset="0"/>
                          </a:rPr>
                          <m:t>𝐹</m:t>
                        </m:r>
                      </m:e>
                    </m:acc>
                    <m:r>
                      <a:rPr lang="en-US" sz="2400" b="0" i="1" smtClean="0">
                        <a:solidFill>
                          <a:srgbClr val="C00000"/>
                        </a:solidFill>
                        <a:latin typeface="Cambria Math" charset="0"/>
                      </a:rPr>
                      <m:t>=</m:t>
                    </m:r>
                    <m:r>
                      <a:rPr lang="en-US" sz="2400" b="0" i="1" smtClean="0">
                        <a:solidFill>
                          <a:srgbClr val="C00000"/>
                        </a:solidFill>
                        <a:latin typeface="Cambria Math" charset="0"/>
                      </a:rPr>
                      <m:t>𝑚</m:t>
                    </m:r>
                    <m:r>
                      <a:rPr lang="en-US" sz="2400" b="0" i="1" smtClean="0">
                        <a:solidFill>
                          <a:srgbClr val="C00000"/>
                        </a:solidFill>
                        <a:latin typeface="Cambria Math" charset="0"/>
                      </a:rPr>
                      <m:t> </m:t>
                    </m:r>
                    <m:acc>
                      <m:accPr>
                        <m:chr m:val="⃗"/>
                        <m:ctrlPr>
                          <a:rPr lang="en-US" sz="2400" i="1" smtClean="0">
                            <a:solidFill>
                              <a:srgbClr val="C00000"/>
                            </a:solidFill>
                            <a:latin typeface="Cambria Math" panose="02040503050406030204" pitchFamily="18" charset="0"/>
                          </a:rPr>
                        </m:ctrlPr>
                      </m:accPr>
                      <m:e>
                        <m:r>
                          <a:rPr lang="en-US" sz="2400" b="0" i="1" smtClean="0">
                            <a:solidFill>
                              <a:srgbClr val="C00000"/>
                            </a:solidFill>
                            <a:latin typeface="Cambria Math" charset="0"/>
                          </a:rPr>
                          <m:t>𝑎</m:t>
                        </m:r>
                      </m:e>
                    </m:acc>
                    <m:r>
                      <a:rPr lang="en-US" sz="2400" b="0" i="1" smtClean="0">
                        <a:solidFill>
                          <a:srgbClr val="C00000"/>
                        </a:solidFill>
                        <a:latin typeface="Cambria Math" charset="0"/>
                      </a:rPr>
                      <m:t>    </m:t>
                    </m:r>
                    <m:groupChr>
                      <m:groupChrPr>
                        <m:chr m:val="→"/>
                        <m:vertJc m:val="bot"/>
                        <m:ctrlPr>
                          <a:rPr lang="is-IS" sz="2400" i="1" smtClean="0">
                            <a:solidFill>
                              <a:srgbClr val="C00000"/>
                            </a:solidFill>
                            <a:latin typeface="Cambria Math" panose="02040503050406030204" pitchFamily="18" charset="0"/>
                          </a:rPr>
                        </m:ctrlPr>
                      </m:groupChrPr>
                      <m:e>
                        <m:r>
                          <m:rPr>
                            <m:brk m:alnAt="2"/>
                          </m:rPr>
                          <a:rPr lang="en-US" sz="2400" b="0" i="1" smtClean="0">
                            <a:solidFill>
                              <a:srgbClr val="C00000"/>
                            </a:solidFill>
                            <a:latin typeface="Cambria Math" charset="0"/>
                          </a:rPr>
                          <m:t> </m:t>
                        </m:r>
                        <m:r>
                          <a:rPr lang="en-US" sz="2400" b="0" i="1" smtClean="0">
                            <a:solidFill>
                              <a:srgbClr val="C00000"/>
                            </a:solidFill>
                            <a:latin typeface="Cambria Math" charset="0"/>
                          </a:rPr>
                          <m:t>    </m:t>
                        </m:r>
                        <m:r>
                          <a:rPr lang="en-US" sz="2400" b="0" i="1" smtClean="0">
                            <a:solidFill>
                              <a:srgbClr val="C00000"/>
                            </a:solidFill>
                            <a:latin typeface="Cambria Math" charset="0"/>
                          </a:rPr>
                          <m:t>𝑃</m:t>
                        </m:r>
                        <m:r>
                          <a:rPr lang="en-US" sz="2400" b="0" i="1" smtClean="0">
                            <a:solidFill>
                              <a:srgbClr val="C00000"/>
                            </a:solidFill>
                            <a:latin typeface="Cambria Math" charset="0"/>
                          </a:rPr>
                          <m:t>     </m:t>
                        </m:r>
                      </m:e>
                    </m:groupChr>
                    <m:r>
                      <a:rPr lang="en-US" sz="2400" b="0" i="1" smtClean="0">
                        <a:solidFill>
                          <a:srgbClr val="C00000"/>
                        </a:solidFill>
                        <a:latin typeface="Cambria Math" charset="0"/>
                      </a:rPr>
                      <m:t>   −</m:t>
                    </m:r>
                    <m:acc>
                      <m:accPr>
                        <m:chr m:val="⃗"/>
                        <m:ctrlPr>
                          <a:rPr lang="en-US" sz="2400" i="1" smtClean="0">
                            <a:solidFill>
                              <a:srgbClr val="C00000"/>
                            </a:solidFill>
                            <a:latin typeface="Cambria Math" panose="02040503050406030204" pitchFamily="18" charset="0"/>
                          </a:rPr>
                        </m:ctrlPr>
                      </m:accPr>
                      <m:e>
                        <m:r>
                          <a:rPr lang="en-US" sz="2400" b="0" i="1" smtClean="0">
                            <a:solidFill>
                              <a:srgbClr val="C00000"/>
                            </a:solidFill>
                            <a:latin typeface="Cambria Math" charset="0"/>
                          </a:rPr>
                          <m:t>𝐹</m:t>
                        </m:r>
                      </m:e>
                    </m:acc>
                    <m:r>
                      <a:rPr lang="en-US" sz="2400" b="0" i="1" smtClean="0">
                        <a:solidFill>
                          <a:srgbClr val="C00000"/>
                        </a:solidFill>
                        <a:latin typeface="Cambria Math" charset="0"/>
                      </a:rPr>
                      <m:t>=−</m:t>
                    </m:r>
                    <m:r>
                      <a:rPr lang="en-US" sz="2400" b="0" i="1" smtClean="0">
                        <a:solidFill>
                          <a:srgbClr val="C00000"/>
                        </a:solidFill>
                        <a:latin typeface="Cambria Math" charset="0"/>
                      </a:rPr>
                      <m:t>𝑚</m:t>
                    </m:r>
                    <m:acc>
                      <m:accPr>
                        <m:chr m:val="⃗"/>
                        <m:ctrlPr>
                          <a:rPr lang="en-US" sz="2400" i="1" smtClean="0">
                            <a:solidFill>
                              <a:srgbClr val="C00000"/>
                            </a:solidFill>
                            <a:latin typeface="Cambria Math" panose="02040503050406030204" pitchFamily="18" charset="0"/>
                          </a:rPr>
                        </m:ctrlPr>
                      </m:accPr>
                      <m:e>
                        <m:r>
                          <a:rPr lang="en-US" sz="2400" b="0" i="1" smtClean="0">
                            <a:solidFill>
                              <a:srgbClr val="C00000"/>
                            </a:solidFill>
                            <a:latin typeface="Cambria Math" charset="0"/>
                          </a:rPr>
                          <m:t>𝑎</m:t>
                        </m:r>
                      </m:e>
                    </m:acc>
                    <m:r>
                      <a:rPr lang="en-US" sz="2400" b="0" i="1" smtClean="0">
                        <a:solidFill>
                          <a:srgbClr val="C00000"/>
                        </a:solidFill>
                        <a:latin typeface="Cambria Math" charset="0"/>
                      </a:rPr>
                      <m:t>   ⇔    </m:t>
                    </m:r>
                    <m:acc>
                      <m:accPr>
                        <m:chr m:val="⃗"/>
                        <m:ctrlPr>
                          <a:rPr lang="en-US" sz="2400" i="1" smtClean="0">
                            <a:solidFill>
                              <a:srgbClr val="C00000"/>
                            </a:solidFill>
                            <a:latin typeface="Cambria Math" panose="02040503050406030204" pitchFamily="18" charset="0"/>
                          </a:rPr>
                        </m:ctrlPr>
                      </m:accPr>
                      <m:e>
                        <m:r>
                          <a:rPr lang="en-US" sz="2400" b="0" i="1" smtClean="0">
                            <a:solidFill>
                              <a:srgbClr val="C00000"/>
                            </a:solidFill>
                            <a:latin typeface="Cambria Math" charset="0"/>
                          </a:rPr>
                          <m:t>𝐹</m:t>
                        </m:r>
                      </m:e>
                    </m:acc>
                    <m:r>
                      <a:rPr lang="en-US" sz="2400" b="0" i="1" smtClean="0">
                        <a:solidFill>
                          <a:srgbClr val="C00000"/>
                        </a:solidFill>
                        <a:latin typeface="Cambria Math" charset="0"/>
                      </a:rPr>
                      <m:t>=</m:t>
                    </m:r>
                    <m:r>
                      <a:rPr lang="en-US" sz="2400" b="0" i="1" smtClean="0">
                        <a:solidFill>
                          <a:srgbClr val="C00000"/>
                        </a:solidFill>
                        <a:latin typeface="Cambria Math" charset="0"/>
                      </a:rPr>
                      <m:t>𝑚</m:t>
                    </m:r>
                    <m:acc>
                      <m:accPr>
                        <m:chr m:val="⃗"/>
                        <m:ctrlPr>
                          <a:rPr lang="en-US" sz="2400" i="1" smtClean="0">
                            <a:solidFill>
                              <a:srgbClr val="C00000"/>
                            </a:solidFill>
                            <a:latin typeface="Cambria Math" panose="02040503050406030204" pitchFamily="18" charset="0"/>
                          </a:rPr>
                        </m:ctrlPr>
                      </m:accPr>
                      <m:e>
                        <m:r>
                          <a:rPr lang="en-US" sz="2400" b="0" i="1" smtClean="0">
                            <a:solidFill>
                              <a:srgbClr val="C00000"/>
                            </a:solidFill>
                            <a:latin typeface="Cambria Math" charset="0"/>
                          </a:rPr>
                          <m:t> </m:t>
                        </m:r>
                        <m:r>
                          <a:rPr lang="en-US" sz="2400" b="0" i="1" smtClean="0">
                            <a:solidFill>
                              <a:srgbClr val="C00000"/>
                            </a:solidFill>
                            <a:latin typeface="Cambria Math" charset="0"/>
                          </a:rPr>
                          <m:t>𝑎</m:t>
                        </m:r>
                      </m:e>
                    </m:acc>
                  </m:oMath>
                </a14:m>
                <a:r>
                  <a:rPr lang="en-US" sz="2400" dirty="0"/>
                  <a:t>  </a:t>
                </a:r>
              </a:p>
            </p:txBody>
          </p:sp>
        </mc:Choice>
        <mc:Fallback xmlns="">
          <p:sp>
            <p:nvSpPr>
              <p:cNvPr id="3" name="TextBox 2"/>
              <p:cNvSpPr txBox="1">
                <a:spLocks noRot="1" noChangeAspect="1" noMove="1" noResize="1" noEditPoints="1" noAdjustHandles="1" noChangeArrowheads="1" noChangeShapeType="1" noTextEdit="1"/>
              </p:cNvSpPr>
              <p:nvPr/>
            </p:nvSpPr>
            <p:spPr>
              <a:xfrm>
                <a:off x="2997200" y="2781300"/>
                <a:ext cx="6288773" cy="595932"/>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2933700" y="3733807"/>
                <a:ext cx="6259854" cy="62023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i="1" smtClean="0">
                              <a:solidFill>
                                <a:srgbClr val="C00000"/>
                              </a:solidFill>
                              <a:latin typeface="Cambria Math" panose="02040503050406030204" pitchFamily="18" charset="0"/>
                            </a:rPr>
                          </m:ctrlPr>
                        </m:accPr>
                        <m:e>
                          <m:r>
                            <a:rPr lang="en-US" sz="2400" b="0" i="1" smtClean="0">
                              <a:solidFill>
                                <a:srgbClr val="C00000"/>
                              </a:solidFill>
                              <a:latin typeface="Cambria Math" charset="0"/>
                            </a:rPr>
                            <m:t>𝐹</m:t>
                          </m:r>
                        </m:e>
                      </m:acc>
                      <m:r>
                        <a:rPr lang="en-US" sz="2400" b="0" i="1" smtClean="0">
                          <a:solidFill>
                            <a:srgbClr val="C00000"/>
                          </a:solidFill>
                          <a:latin typeface="Cambria Math" charset="0"/>
                        </a:rPr>
                        <m:t>=</m:t>
                      </m:r>
                      <m:r>
                        <a:rPr lang="en-US" sz="2400" b="0" i="1" smtClean="0">
                          <a:solidFill>
                            <a:srgbClr val="C00000"/>
                          </a:solidFill>
                          <a:latin typeface="Cambria Math" charset="0"/>
                        </a:rPr>
                        <m:t>𝑞</m:t>
                      </m:r>
                      <m:r>
                        <a:rPr lang="en-US" sz="2400" b="0" i="1" smtClean="0">
                          <a:solidFill>
                            <a:srgbClr val="C00000"/>
                          </a:solidFill>
                          <a:latin typeface="Cambria Math" charset="0"/>
                        </a:rPr>
                        <m:t> </m:t>
                      </m:r>
                      <m:d>
                        <m:dPr>
                          <m:begChr m:val="["/>
                          <m:endChr m:val="]"/>
                          <m:ctrlPr>
                            <a:rPr lang="mr-IN" sz="2400" b="0" i="1" smtClean="0">
                              <a:solidFill>
                                <a:srgbClr val="C00000"/>
                              </a:solidFill>
                              <a:latin typeface="Cambria Math" panose="02040503050406030204" pitchFamily="18" charset="0"/>
                            </a:rPr>
                          </m:ctrlPr>
                        </m:dPr>
                        <m:e>
                          <m:acc>
                            <m:accPr>
                              <m:chr m:val="⃗"/>
                              <m:ctrlPr>
                                <a:rPr lang="mr-IN" sz="2400" b="0" i="1" smtClean="0">
                                  <a:solidFill>
                                    <a:srgbClr val="C00000"/>
                                  </a:solidFill>
                                  <a:latin typeface="Cambria Math" panose="02040503050406030204" pitchFamily="18" charset="0"/>
                                </a:rPr>
                              </m:ctrlPr>
                            </m:accPr>
                            <m:e>
                              <m:r>
                                <a:rPr lang="en-US" sz="2400" b="0" i="1" smtClean="0">
                                  <a:solidFill>
                                    <a:srgbClr val="C00000"/>
                                  </a:solidFill>
                                  <a:latin typeface="Cambria Math" charset="0"/>
                                </a:rPr>
                                <m:t>𝐸</m:t>
                              </m:r>
                            </m:e>
                          </m:acc>
                          <m:r>
                            <a:rPr lang="en-US" sz="2400" b="0" i="1" smtClean="0">
                              <a:solidFill>
                                <a:srgbClr val="C00000"/>
                              </a:solidFill>
                              <a:latin typeface="Cambria Math" charset="0"/>
                            </a:rPr>
                            <m:t>+</m:t>
                          </m:r>
                          <m:acc>
                            <m:accPr>
                              <m:chr m:val="⃗"/>
                              <m:ctrlPr>
                                <a:rPr lang="en-US" sz="2400" b="0" i="1" smtClean="0">
                                  <a:solidFill>
                                    <a:srgbClr val="C00000"/>
                                  </a:solidFill>
                                  <a:latin typeface="Cambria Math" panose="02040503050406030204" pitchFamily="18" charset="0"/>
                                </a:rPr>
                              </m:ctrlPr>
                            </m:accPr>
                            <m:e>
                              <m:r>
                                <a:rPr lang="en-US" sz="2400" b="0" i="1" smtClean="0">
                                  <a:solidFill>
                                    <a:srgbClr val="C00000"/>
                                  </a:solidFill>
                                  <a:latin typeface="Cambria Math" charset="0"/>
                                </a:rPr>
                                <m:t>𝑣</m:t>
                              </m:r>
                            </m:e>
                          </m:acc>
                          <m:r>
                            <a:rPr lang="en-US" sz="2400" b="0" i="1" smtClean="0">
                              <a:solidFill>
                                <a:srgbClr val="C00000"/>
                              </a:solidFill>
                              <a:latin typeface="Cambria Math" charset="0"/>
                            </a:rPr>
                            <m:t>×</m:t>
                          </m:r>
                          <m:acc>
                            <m:accPr>
                              <m:chr m:val="⃗"/>
                              <m:ctrlPr>
                                <a:rPr lang="en-US" sz="2400" b="0" i="1" smtClean="0">
                                  <a:solidFill>
                                    <a:srgbClr val="C00000"/>
                                  </a:solidFill>
                                  <a:latin typeface="Cambria Math" panose="02040503050406030204" pitchFamily="18" charset="0"/>
                                </a:rPr>
                              </m:ctrlPr>
                            </m:accPr>
                            <m:e>
                              <m:r>
                                <a:rPr lang="en-US" sz="2400" b="0" i="1" smtClean="0">
                                  <a:solidFill>
                                    <a:srgbClr val="C00000"/>
                                  </a:solidFill>
                                  <a:latin typeface="Cambria Math" charset="0"/>
                                </a:rPr>
                                <m:t>𝐵</m:t>
                              </m:r>
                            </m:e>
                          </m:acc>
                        </m:e>
                      </m:d>
                      <m:r>
                        <a:rPr lang="en-US" sz="2400" b="0" i="1" smtClean="0">
                          <a:solidFill>
                            <a:srgbClr val="C00000"/>
                          </a:solidFill>
                          <a:latin typeface="Cambria Math" charset="0"/>
                        </a:rPr>
                        <m:t> </m:t>
                      </m:r>
                      <m:groupChr>
                        <m:groupChrPr>
                          <m:chr m:val="→"/>
                          <m:vertJc m:val="bot"/>
                          <m:ctrlPr>
                            <a:rPr lang="is-IS" sz="2400" i="1" smtClean="0">
                              <a:solidFill>
                                <a:srgbClr val="C00000"/>
                              </a:solidFill>
                              <a:latin typeface="Cambria Math" panose="02040503050406030204" pitchFamily="18" charset="0"/>
                            </a:rPr>
                          </m:ctrlPr>
                        </m:groupChrPr>
                        <m:e>
                          <m:r>
                            <m:rPr>
                              <m:brk m:alnAt="2"/>
                            </m:rPr>
                            <a:rPr lang="en-US" sz="2400" b="0" i="1" smtClean="0">
                              <a:solidFill>
                                <a:srgbClr val="C00000"/>
                              </a:solidFill>
                              <a:latin typeface="Cambria Math" charset="0"/>
                            </a:rPr>
                            <m:t> </m:t>
                          </m:r>
                          <m:r>
                            <a:rPr lang="en-US" sz="2400" b="0" i="1" smtClean="0">
                              <a:solidFill>
                                <a:srgbClr val="C00000"/>
                              </a:solidFill>
                              <a:latin typeface="Cambria Math" charset="0"/>
                            </a:rPr>
                            <m:t>    </m:t>
                          </m:r>
                          <m:r>
                            <a:rPr lang="en-US" sz="2400" b="0" i="1" smtClean="0">
                              <a:solidFill>
                                <a:srgbClr val="C00000"/>
                              </a:solidFill>
                              <a:latin typeface="Cambria Math" charset="0"/>
                            </a:rPr>
                            <m:t>𝐶</m:t>
                          </m:r>
                          <m:r>
                            <a:rPr lang="en-US" sz="2400" b="0" i="1" smtClean="0">
                              <a:solidFill>
                                <a:srgbClr val="C00000"/>
                              </a:solidFill>
                              <a:latin typeface="Cambria Math" charset="0"/>
                            </a:rPr>
                            <m:t>     </m:t>
                          </m:r>
                        </m:e>
                      </m:groupChr>
                      <m:r>
                        <a:rPr lang="en-US" sz="2400" b="0" i="1" smtClean="0">
                          <a:solidFill>
                            <a:srgbClr val="C00000"/>
                          </a:solidFill>
                          <a:latin typeface="Cambria Math" charset="0"/>
                        </a:rPr>
                        <m:t>   </m:t>
                      </m:r>
                      <m:acc>
                        <m:accPr>
                          <m:chr m:val="⃗"/>
                          <m:ctrlPr>
                            <a:rPr lang="en-US" sz="2400" i="1" smtClean="0">
                              <a:solidFill>
                                <a:srgbClr val="C00000"/>
                              </a:solidFill>
                              <a:latin typeface="Cambria Math" panose="02040503050406030204" pitchFamily="18" charset="0"/>
                            </a:rPr>
                          </m:ctrlPr>
                        </m:accPr>
                        <m:e>
                          <m:r>
                            <a:rPr lang="en-US" sz="2400" b="0" i="1" smtClean="0">
                              <a:solidFill>
                                <a:srgbClr val="C00000"/>
                              </a:solidFill>
                              <a:latin typeface="Cambria Math" charset="0"/>
                            </a:rPr>
                            <m:t>𝐹</m:t>
                          </m:r>
                        </m:e>
                      </m:acc>
                      <m:r>
                        <a:rPr lang="en-US" sz="2400" b="0" i="1" smtClean="0">
                          <a:solidFill>
                            <a:srgbClr val="C00000"/>
                          </a:solidFill>
                          <a:latin typeface="Cambria Math" charset="0"/>
                        </a:rPr>
                        <m:t>=−</m:t>
                      </m:r>
                      <m:r>
                        <a:rPr lang="en-US" sz="2400" b="0" i="1" smtClean="0">
                          <a:solidFill>
                            <a:srgbClr val="C00000"/>
                          </a:solidFill>
                          <a:latin typeface="Cambria Math" charset="0"/>
                        </a:rPr>
                        <m:t>𝑞</m:t>
                      </m:r>
                      <m:d>
                        <m:dPr>
                          <m:begChr m:val="["/>
                          <m:endChr m:val="]"/>
                          <m:ctrlPr>
                            <a:rPr lang="mr-IN" sz="2400" b="0" i="1" smtClean="0">
                              <a:solidFill>
                                <a:srgbClr val="C00000"/>
                              </a:solidFill>
                              <a:latin typeface="Cambria Math" panose="02040503050406030204" pitchFamily="18" charset="0"/>
                            </a:rPr>
                          </m:ctrlPr>
                        </m:dPr>
                        <m:e>
                          <m:r>
                            <a:rPr lang="en-US" sz="2400" b="0" i="1" smtClean="0">
                              <a:solidFill>
                                <a:srgbClr val="C00000"/>
                              </a:solidFill>
                              <a:latin typeface="Cambria Math" charset="0"/>
                            </a:rPr>
                            <m:t>−</m:t>
                          </m:r>
                          <m:acc>
                            <m:accPr>
                              <m:chr m:val="⃗"/>
                              <m:ctrlPr>
                                <a:rPr lang="en-US" sz="2400" b="0" i="1" smtClean="0">
                                  <a:solidFill>
                                    <a:srgbClr val="C00000"/>
                                  </a:solidFill>
                                  <a:latin typeface="Cambria Math" panose="02040503050406030204" pitchFamily="18" charset="0"/>
                                </a:rPr>
                              </m:ctrlPr>
                            </m:accPr>
                            <m:e>
                              <m:r>
                                <a:rPr lang="en-US" sz="2400" b="0" i="1" smtClean="0">
                                  <a:solidFill>
                                    <a:srgbClr val="C00000"/>
                                  </a:solidFill>
                                  <a:latin typeface="Cambria Math" charset="0"/>
                                </a:rPr>
                                <m:t>𝐸</m:t>
                              </m:r>
                            </m:e>
                          </m:acc>
                          <m:r>
                            <a:rPr lang="en-US" sz="2400" b="0" i="1" smtClean="0">
                              <a:solidFill>
                                <a:srgbClr val="C00000"/>
                              </a:solidFill>
                              <a:latin typeface="Cambria Math" charset="0"/>
                            </a:rPr>
                            <m:t>+</m:t>
                          </m:r>
                          <m:acc>
                            <m:accPr>
                              <m:chr m:val="⃗"/>
                              <m:ctrlPr>
                                <a:rPr lang="en-US" sz="2400" b="0" i="1" smtClean="0">
                                  <a:solidFill>
                                    <a:srgbClr val="C00000"/>
                                  </a:solidFill>
                                  <a:latin typeface="Cambria Math" panose="02040503050406030204" pitchFamily="18" charset="0"/>
                                </a:rPr>
                              </m:ctrlPr>
                            </m:accPr>
                            <m:e>
                              <m:r>
                                <a:rPr lang="en-US" sz="2400" b="0" i="1" smtClean="0">
                                  <a:solidFill>
                                    <a:srgbClr val="C00000"/>
                                  </a:solidFill>
                                  <a:latin typeface="Cambria Math" charset="0"/>
                                </a:rPr>
                                <m:t>𝑣</m:t>
                              </m:r>
                            </m:e>
                          </m:acc>
                          <m:r>
                            <a:rPr lang="en-US" sz="2400" b="0" i="1" smtClean="0">
                              <a:solidFill>
                                <a:srgbClr val="C00000"/>
                              </a:solidFill>
                              <a:latin typeface="Cambria Math" charset="0"/>
                            </a:rPr>
                            <m:t>×−</m:t>
                          </m:r>
                          <m:acc>
                            <m:accPr>
                              <m:chr m:val="⃗"/>
                              <m:ctrlPr>
                                <a:rPr lang="en-US" sz="2400" b="0" i="1" smtClean="0">
                                  <a:solidFill>
                                    <a:srgbClr val="C00000"/>
                                  </a:solidFill>
                                  <a:latin typeface="Cambria Math" panose="02040503050406030204" pitchFamily="18" charset="0"/>
                                </a:rPr>
                              </m:ctrlPr>
                            </m:accPr>
                            <m:e>
                              <m:r>
                                <a:rPr lang="en-US" sz="2400" b="0" i="1" smtClean="0">
                                  <a:solidFill>
                                    <a:srgbClr val="C00000"/>
                                  </a:solidFill>
                                  <a:latin typeface="Cambria Math" charset="0"/>
                                </a:rPr>
                                <m:t>𝐵</m:t>
                              </m:r>
                            </m:e>
                          </m:acc>
                        </m:e>
                      </m:d>
                    </m:oMath>
                  </m:oMathPara>
                </a14:m>
                <a:endParaRPr lang="en-US" sz="2400" dirty="0">
                  <a:solidFill>
                    <a:srgbClr val="C00000"/>
                  </a:solidFill>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2933700" y="3733807"/>
                <a:ext cx="6259854" cy="620234"/>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2990960" y="4734788"/>
                <a:ext cx="7433125" cy="714876"/>
              </a:xfrm>
              <a:prstGeom prst="rect">
                <a:avLst/>
              </a:prstGeom>
              <a:noFill/>
            </p:spPr>
            <p:txBody>
              <a:bodyPr wrap="none" rtlCol="0">
                <a:spAutoFit/>
              </a:bodyPr>
              <a:lstStyle/>
              <a:p>
                <a14:m>
                  <m:oMath xmlns:m="http://schemas.openxmlformats.org/officeDocument/2006/math">
                    <m:acc>
                      <m:accPr>
                        <m:chr m:val="⃗"/>
                        <m:ctrlPr>
                          <a:rPr lang="en-US" sz="2400" i="1" smtClean="0">
                            <a:solidFill>
                              <a:srgbClr val="C00000"/>
                            </a:solidFill>
                            <a:latin typeface="Cambria Math" panose="02040503050406030204" pitchFamily="18" charset="0"/>
                          </a:rPr>
                        </m:ctrlPr>
                      </m:accPr>
                      <m:e>
                        <m:r>
                          <a:rPr lang="en-US" sz="2400" b="0" i="1" smtClean="0">
                            <a:solidFill>
                              <a:srgbClr val="C00000"/>
                            </a:solidFill>
                            <a:latin typeface="Cambria Math" charset="0"/>
                          </a:rPr>
                          <m:t>𝐹</m:t>
                        </m:r>
                      </m:e>
                    </m:acc>
                    <m:r>
                      <a:rPr lang="en-US" sz="2400" b="0" i="1" smtClean="0">
                        <a:solidFill>
                          <a:srgbClr val="C00000"/>
                        </a:solidFill>
                        <a:latin typeface="Cambria Math" charset="0"/>
                      </a:rPr>
                      <m:t>=</m:t>
                    </m:r>
                    <m:r>
                      <a:rPr lang="en-US" sz="2400" b="0" i="1" smtClean="0">
                        <a:solidFill>
                          <a:srgbClr val="C00000"/>
                        </a:solidFill>
                        <a:latin typeface="Cambria Math" charset="0"/>
                      </a:rPr>
                      <m:t>𝑚</m:t>
                    </m:r>
                    <m:r>
                      <a:rPr lang="en-US" sz="2400" b="0" i="1" smtClean="0">
                        <a:solidFill>
                          <a:srgbClr val="C00000"/>
                        </a:solidFill>
                        <a:latin typeface="Cambria Math" charset="0"/>
                      </a:rPr>
                      <m:t> </m:t>
                    </m:r>
                    <m:acc>
                      <m:accPr>
                        <m:chr m:val="⃗"/>
                        <m:ctrlPr>
                          <a:rPr lang="en-US" sz="2400" i="1" smtClean="0">
                            <a:solidFill>
                              <a:srgbClr val="C00000"/>
                            </a:solidFill>
                            <a:latin typeface="Cambria Math" panose="02040503050406030204" pitchFamily="18" charset="0"/>
                          </a:rPr>
                        </m:ctrlPr>
                      </m:accPr>
                      <m:e>
                        <m:r>
                          <a:rPr lang="en-US" sz="2400" b="0" i="1" smtClean="0">
                            <a:solidFill>
                              <a:srgbClr val="C00000"/>
                            </a:solidFill>
                            <a:latin typeface="Cambria Math" charset="0"/>
                          </a:rPr>
                          <m:t>𝑎</m:t>
                        </m:r>
                      </m:e>
                    </m:acc>
                    <m:r>
                      <a:rPr lang="en-US" sz="2400" b="0" i="1" smtClean="0">
                        <a:solidFill>
                          <a:srgbClr val="C00000"/>
                        </a:solidFill>
                        <a:latin typeface="Cambria Math" charset="0"/>
                      </a:rPr>
                      <m:t>=</m:t>
                    </m:r>
                    <m:r>
                      <a:rPr lang="en-US" sz="2400" b="0" i="1" smtClean="0">
                        <a:solidFill>
                          <a:srgbClr val="C00000"/>
                        </a:solidFill>
                        <a:latin typeface="Cambria Math" charset="0"/>
                      </a:rPr>
                      <m:t>𝑚</m:t>
                    </m:r>
                    <m:r>
                      <a:rPr lang="en-US" sz="2400" b="0" i="1" smtClean="0">
                        <a:solidFill>
                          <a:srgbClr val="C00000"/>
                        </a:solidFill>
                        <a:latin typeface="Cambria Math" charset="0"/>
                      </a:rPr>
                      <m:t> </m:t>
                    </m:r>
                    <m:f>
                      <m:fPr>
                        <m:ctrlPr>
                          <a:rPr lang="mr-IN" sz="2400" b="0" i="1" smtClean="0">
                            <a:solidFill>
                              <a:srgbClr val="C00000"/>
                            </a:solidFill>
                            <a:latin typeface="Cambria Math" panose="02040503050406030204" pitchFamily="18" charset="0"/>
                          </a:rPr>
                        </m:ctrlPr>
                      </m:fPr>
                      <m:num>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𝑑</m:t>
                            </m:r>
                          </m:e>
                          <m:sup>
                            <m:r>
                              <a:rPr lang="en-US" sz="2400" b="0" i="1" smtClean="0">
                                <a:solidFill>
                                  <a:srgbClr val="C00000"/>
                                </a:solidFill>
                                <a:latin typeface="Cambria Math" charset="0"/>
                              </a:rPr>
                              <m:t>2</m:t>
                            </m:r>
                          </m:sup>
                        </m:sSup>
                        <m:acc>
                          <m:accPr>
                            <m:chr m:val="⃗"/>
                            <m:ctrlPr>
                              <a:rPr lang="en-US" sz="2400" b="0" i="1" smtClean="0">
                                <a:solidFill>
                                  <a:srgbClr val="C00000"/>
                                </a:solidFill>
                                <a:latin typeface="Cambria Math" panose="02040503050406030204" pitchFamily="18" charset="0"/>
                              </a:rPr>
                            </m:ctrlPr>
                          </m:accPr>
                          <m:e>
                            <m:r>
                              <a:rPr lang="en-US" sz="2400" b="0" i="1" smtClean="0">
                                <a:solidFill>
                                  <a:srgbClr val="C00000"/>
                                </a:solidFill>
                                <a:latin typeface="Cambria Math" charset="0"/>
                              </a:rPr>
                              <m:t>𝑥</m:t>
                            </m:r>
                          </m:e>
                        </m:acc>
                      </m:num>
                      <m:den>
                        <m:r>
                          <a:rPr lang="en-US" sz="2400" b="0" i="1" smtClean="0">
                            <a:solidFill>
                              <a:srgbClr val="C00000"/>
                            </a:solidFill>
                            <a:latin typeface="Cambria Math" charset="0"/>
                          </a:rPr>
                          <m:t>𝑑</m:t>
                        </m:r>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𝑡</m:t>
                            </m:r>
                          </m:e>
                          <m:sup>
                            <m:r>
                              <a:rPr lang="en-US" sz="2400" b="0" i="1" smtClean="0">
                                <a:solidFill>
                                  <a:srgbClr val="C00000"/>
                                </a:solidFill>
                                <a:latin typeface="Cambria Math" charset="0"/>
                              </a:rPr>
                              <m:t>2</m:t>
                            </m:r>
                          </m:sup>
                        </m:sSup>
                      </m:den>
                    </m:f>
                    <m:r>
                      <a:rPr lang="en-US" sz="2400" b="0" i="1" smtClean="0">
                        <a:solidFill>
                          <a:srgbClr val="C00000"/>
                        </a:solidFill>
                        <a:latin typeface="Cambria Math" charset="0"/>
                      </a:rPr>
                      <m:t>   </m:t>
                    </m:r>
                    <m:groupChr>
                      <m:groupChrPr>
                        <m:chr m:val="→"/>
                        <m:vertJc m:val="bot"/>
                        <m:ctrlPr>
                          <a:rPr lang="is-IS" sz="2400" i="1" smtClean="0">
                            <a:solidFill>
                              <a:srgbClr val="C00000"/>
                            </a:solidFill>
                            <a:latin typeface="Cambria Math" panose="02040503050406030204" pitchFamily="18" charset="0"/>
                          </a:rPr>
                        </m:ctrlPr>
                      </m:groupChrPr>
                      <m:e>
                        <m:r>
                          <m:rPr>
                            <m:brk m:alnAt="2"/>
                          </m:rPr>
                          <a:rPr lang="en-US" sz="2400" b="0" i="1" smtClean="0">
                            <a:solidFill>
                              <a:srgbClr val="C00000"/>
                            </a:solidFill>
                            <a:latin typeface="Cambria Math" charset="0"/>
                          </a:rPr>
                          <m:t> </m:t>
                        </m:r>
                        <m:r>
                          <a:rPr lang="en-US" sz="2400" b="0" i="1" smtClean="0">
                            <a:solidFill>
                              <a:srgbClr val="C00000"/>
                            </a:solidFill>
                            <a:latin typeface="Cambria Math" charset="0"/>
                          </a:rPr>
                          <m:t>    </m:t>
                        </m:r>
                        <m:r>
                          <a:rPr lang="en-US" sz="2400" b="0" i="1" smtClean="0">
                            <a:solidFill>
                              <a:srgbClr val="C00000"/>
                            </a:solidFill>
                            <a:latin typeface="Cambria Math" charset="0"/>
                          </a:rPr>
                          <m:t>𝑇</m:t>
                        </m:r>
                        <m:r>
                          <a:rPr lang="en-US" sz="2400" b="0" i="1" smtClean="0">
                            <a:solidFill>
                              <a:srgbClr val="C00000"/>
                            </a:solidFill>
                            <a:latin typeface="Cambria Math" charset="0"/>
                          </a:rPr>
                          <m:t>     </m:t>
                        </m:r>
                      </m:e>
                    </m:groupChr>
                    <m:r>
                      <a:rPr lang="en-US" sz="2400" b="0" i="1" smtClean="0">
                        <a:solidFill>
                          <a:srgbClr val="C00000"/>
                        </a:solidFill>
                        <a:latin typeface="Cambria Math" charset="0"/>
                      </a:rPr>
                      <m:t>   </m:t>
                    </m:r>
                    <m:acc>
                      <m:accPr>
                        <m:chr m:val="⃗"/>
                        <m:ctrlPr>
                          <a:rPr lang="en-US" sz="2400" b="0" i="1" smtClean="0">
                            <a:solidFill>
                              <a:srgbClr val="C00000"/>
                            </a:solidFill>
                            <a:latin typeface="Cambria Math" panose="02040503050406030204" pitchFamily="18" charset="0"/>
                          </a:rPr>
                        </m:ctrlPr>
                      </m:accPr>
                      <m:e>
                        <m:r>
                          <a:rPr lang="en-US" sz="2400" b="0" i="1" smtClean="0">
                            <a:solidFill>
                              <a:srgbClr val="C00000"/>
                            </a:solidFill>
                            <a:latin typeface="Cambria Math" charset="0"/>
                          </a:rPr>
                          <m:t>𝐹</m:t>
                        </m:r>
                      </m:e>
                    </m:acc>
                    <m:r>
                      <a:rPr lang="en-US" sz="2400" b="0" i="1" smtClean="0">
                        <a:solidFill>
                          <a:srgbClr val="C00000"/>
                        </a:solidFill>
                        <a:latin typeface="Cambria Math" charset="0"/>
                      </a:rPr>
                      <m:t>=</m:t>
                    </m:r>
                    <m:r>
                      <a:rPr lang="en-US" sz="2400" b="0" i="1" smtClean="0">
                        <a:solidFill>
                          <a:srgbClr val="C00000"/>
                        </a:solidFill>
                        <a:latin typeface="Cambria Math" charset="0"/>
                      </a:rPr>
                      <m:t>𝑚</m:t>
                    </m:r>
                    <m:f>
                      <m:fPr>
                        <m:ctrlPr>
                          <a:rPr lang="mr-IN" sz="2400" b="0" i="1" smtClean="0">
                            <a:solidFill>
                              <a:srgbClr val="C00000"/>
                            </a:solidFill>
                            <a:latin typeface="Cambria Math" panose="02040503050406030204" pitchFamily="18" charset="0"/>
                          </a:rPr>
                        </m:ctrlPr>
                      </m:fPr>
                      <m:num>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𝑑</m:t>
                            </m:r>
                          </m:e>
                          <m:sup>
                            <m:r>
                              <a:rPr lang="en-US" sz="2400" b="0" i="1" smtClean="0">
                                <a:solidFill>
                                  <a:srgbClr val="C00000"/>
                                </a:solidFill>
                                <a:latin typeface="Cambria Math" charset="0"/>
                              </a:rPr>
                              <m:t>2</m:t>
                            </m:r>
                          </m:sup>
                        </m:sSup>
                        <m:acc>
                          <m:accPr>
                            <m:chr m:val="⃗"/>
                            <m:ctrlPr>
                              <a:rPr lang="en-US" sz="2400" b="0" i="1" smtClean="0">
                                <a:solidFill>
                                  <a:srgbClr val="C00000"/>
                                </a:solidFill>
                                <a:latin typeface="Cambria Math" panose="02040503050406030204" pitchFamily="18" charset="0"/>
                              </a:rPr>
                            </m:ctrlPr>
                          </m:accPr>
                          <m:e>
                            <m:r>
                              <a:rPr lang="en-US" sz="2400" b="0" i="1" smtClean="0">
                                <a:solidFill>
                                  <a:srgbClr val="C00000"/>
                                </a:solidFill>
                                <a:latin typeface="Cambria Math" charset="0"/>
                              </a:rPr>
                              <m:t>𝑥</m:t>
                            </m:r>
                          </m:e>
                        </m:acc>
                      </m:num>
                      <m:den>
                        <m:r>
                          <a:rPr lang="en-US" sz="2400" b="0" i="1" smtClean="0">
                            <a:solidFill>
                              <a:srgbClr val="C00000"/>
                            </a:solidFill>
                            <a:latin typeface="Cambria Math" charset="0"/>
                          </a:rPr>
                          <m:t>𝑑</m:t>
                        </m:r>
                        <m:sSup>
                          <m:sSupPr>
                            <m:ctrlPr>
                              <a:rPr lang="en-US" sz="2400" b="0" i="1" smtClean="0">
                                <a:solidFill>
                                  <a:srgbClr val="C00000"/>
                                </a:solidFill>
                                <a:latin typeface="Cambria Math" panose="02040503050406030204" pitchFamily="18" charset="0"/>
                              </a:rPr>
                            </m:ctrlPr>
                          </m:sSupPr>
                          <m:e>
                            <m:d>
                              <m:dPr>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charset="0"/>
                                  </a:rPr>
                                  <m:t>−</m:t>
                                </m:r>
                                <m:r>
                                  <a:rPr lang="en-US" sz="2400" b="0" i="1" smtClean="0">
                                    <a:solidFill>
                                      <a:srgbClr val="C00000"/>
                                    </a:solidFill>
                                    <a:latin typeface="Cambria Math" charset="0"/>
                                  </a:rPr>
                                  <m:t>𝑡</m:t>
                                </m:r>
                              </m:e>
                            </m:d>
                          </m:e>
                          <m:sup>
                            <m:r>
                              <a:rPr lang="en-US" sz="2400" b="0" i="1" smtClean="0">
                                <a:solidFill>
                                  <a:srgbClr val="C00000"/>
                                </a:solidFill>
                                <a:latin typeface="Cambria Math" charset="0"/>
                              </a:rPr>
                              <m:t>2</m:t>
                            </m:r>
                          </m:sup>
                        </m:sSup>
                      </m:den>
                    </m:f>
                    <m:r>
                      <a:rPr lang="en-US" sz="2400" b="0" i="1" smtClean="0">
                        <a:solidFill>
                          <a:srgbClr val="C00000"/>
                        </a:solidFill>
                        <a:latin typeface="Cambria Math" charset="0"/>
                      </a:rPr>
                      <m:t>   ⇔    </m:t>
                    </m:r>
                    <m:acc>
                      <m:accPr>
                        <m:chr m:val="⃗"/>
                        <m:ctrlPr>
                          <a:rPr lang="en-US" sz="2400" i="1" smtClean="0">
                            <a:solidFill>
                              <a:srgbClr val="C00000"/>
                            </a:solidFill>
                            <a:latin typeface="Cambria Math" panose="02040503050406030204" pitchFamily="18" charset="0"/>
                          </a:rPr>
                        </m:ctrlPr>
                      </m:accPr>
                      <m:e>
                        <m:r>
                          <a:rPr lang="en-US" sz="2400" b="0" i="1" smtClean="0">
                            <a:solidFill>
                              <a:srgbClr val="C00000"/>
                            </a:solidFill>
                            <a:latin typeface="Cambria Math" charset="0"/>
                          </a:rPr>
                          <m:t>𝐹</m:t>
                        </m:r>
                      </m:e>
                    </m:acc>
                    <m:r>
                      <a:rPr lang="en-US" sz="2400" b="0" i="1" smtClean="0">
                        <a:solidFill>
                          <a:srgbClr val="C00000"/>
                        </a:solidFill>
                        <a:latin typeface="Cambria Math" charset="0"/>
                      </a:rPr>
                      <m:t>=</m:t>
                    </m:r>
                    <m:r>
                      <a:rPr lang="en-US" sz="2400" b="0" i="1" smtClean="0">
                        <a:solidFill>
                          <a:srgbClr val="C00000"/>
                        </a:solidFill>
                        <a:latin typeface="Cambria Math" charset="0"/>
                      </a:rPr>
                      <m:t>𝑚</m:t>
                    </m:r>
                    <m:acc>
                      <m:accPr>
                        <m:chr m:val="⃗"/>
                        <m:ctrlPr>
                          <a:rPr lang="en-US" sz="2400" i="1" smtClean="0">
                            <a:solidFill>
                              <a:srgbClr val="C00000"/>
                            </a:solidFill>
                            <a:latin typeface="Cambria Math" panose="02040503050406030204" pitchFamily="18" charset="0"/>
                          </a:rPr>
                        </m:ctrlPr>
                      </m:accPr>
                      <m:e>
                        <m:r>
                          <a:rPr lang="en-US" sz="2400" b="0" i="1" smtClean="0">
                            <a:solidFill>
                              <a:srgbClr val="C00000"/>
                            </a:solidFill>
                            <a:latin typeface="Cambria Math" charset="0"/>
                          </a:rPr>
                          <m:t> </m:t>
                        </m:r>
                        <m:r>
                          <a:rPr lang="en-US" sz="2400" b="0" i="1" smtClean="0">
                            <a:solidFill>
                              <a:srgbClr val="C00000"/>
                            </a:solidFill>
                            <a:latin typeface="Cambria Math" charset="0"/>
                          </a:rPr>
                          <m:t>𝑎</m:t>
                        </m:r>
                      </m:e>
                    </m:acc>
                  </m:oMath>
                </a14:m>
                <a:r>
                  <a:rPr lang="en-US" sz="2400" dirty="0"/>
                  <a:t>  </a:t>
                </a:r>
              </a:p>
            </p:txBody>
          </p:sp>
        </mc:Choice>
        <mc:Fallback xmlns="">
          <p:sp>
            <p:nvSpPr>
              <p:cNvPr id="36" name="TextBox 35"/>
              <p:cNvSpPr txBox="1">
                <a:spLocks noRot="1" noChangeAspect="1" noMove="1" noResize="1" noEditPoints="1" noAdjustHandles="1" noChangeArrowheads="1" noChangeShapeType="1" noTextEdit="1"/>
              </p:cNvSpPr>
              <p:nvPr/>
            </p:nvSpPr>
            <p:spPr>
              <a:xfrm>
                <a:off x="2990960" y="4734788"/>
                <a:ext cx="7433125" cy="714876"/>
              </a:xfrm>
              <a:prstGeom prst="rect">
                <a:avLst/>
              </a:prstGeom>
              <a:blipFill rotWithShape="0">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6961227" y="5339317"/>
                <a:ext cx="2503058" cy="7411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𝑖</m:t>
                      </m:r>
                      <m:r>
                        <a:rPr lang="en-US" sz="2400" b="0" i="1" smtClean="0">
                          <a:solidFill>
                            <a:srgbClr val="C00000"/>
                          </a:solidFill>
                          <a:latin typeface="Cambria Math" charset="0"/>
                        </a:rPr>
                        <m:t>ℏ</m:t>
                      </m:r>
                      <m:f>
                        <m:fPr>
                          <m:ctrlPr>
                            <a:rPr lang="mr-IN" sz="2400" b="0" i="1" smtClean="0">
                              <a:solidFill>
                                <a:srgbClr val="C00000"/>
                              </a:solidFill>
                              <a:latin typeface="Cambria Math" panose="02040503050406030204" pitchFamily="18" charset="0"/>
                            </a:rPr>
                          </m:ctrlPr>
                        </m:fPr>
                        <m:num>
                          <m:r>
                            <a:rPr lang="en-US" sz="2400" b="0" i="1" smtClean="0">
                              <a:solidFill>
                                <a:srgbClr val="C00000"/>
                              </a:solidFill>
                              <a:latin typeface="Cambria Math" charset="0"/>
                            </a:rPr>
                            <m:t>𝜕𝜓</m:t>
                          </m:r>
                        </m:num>
                        <m:den>
                          <m:r>
                            <a:rPr lang="en-US" sz="2400" b="0" i="1" smtClean="0">
                              <a:solidFill>
                                <a:srgbClr val="C00000"/>
                              </a:solidFill>
                              <a:latin typeface="Cambria Math" charset="0"/>
                            </a:rPr>
                            <m:t>𝜕</m:t>
                          </m:r>
                          <m:r>
                            <a:rPr lang="en-US" sz="2400" b="0" i="1" smtClean="0">
                              <a:solidFill>
                                <a:srgbClr val="C00000"/>
                              </a:solidFill>
                              <a:latin typeface="Cambria Math" charset="0"/>
                            </a:rPr>
                            <m:t>𝑡</m:t>
                          </m:r>
                        </m:den>
                      </m:f>
                      <m:r>
                        <a:rPr lang="en-US" sz="2400" b="0" i="1" smtClean="0">
                          <a:solidFill>
                            <a:srgbClr val="C00000"/>
                          </a:solidFill>
                          <a:latin typeface="Cambria Math" charset="0"/>
                        </a:rPr>
                        <m:t>=−</m:t>
                      </m:r>
                      <m:f>
                        <m:fPr>
                          <m:ctrlPr>
                            <a:rPr lang="mr-IN" sz="2400" b="0" i="1" smtClean="0">
                              <a:solidFill>
                                <a:srgbClr val="C00000"/>
                              </a:solidFill>
                              <a:latin typeface="Cambria Math" panose="02040503050406030204" pitchFamily="18" charset="0"/>
                            </a:rPr>
                          </m:ctrlPr>
                        </m:fPr>
                        <m:num>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ℏ</m:t>
                              </m:r>
                            </m:e>
                            <m:sup>
                              <m:r>
                                <a:rPr lang="en-US" sz="2400" b="0" i="1" smtClean="0">
                                  <a:solidFill>
                                    <a:srgbClr val="C00000"/>
                                  </a:solidFill>
                                  <a:latin typeface="Cambria Math" charset="0"/>
                                </a:rPr>
                                <m:t>2</m:t>
                              </m:r>
                            </m:sup>
                          </m:sSup>
                        </m:num>
                        <m:den>
                          <m:r>
                            <a:rPr lang="en-US" sz="2400" b="0" i="1" smtClean="0">
                              <a:solidFill>
                                <a:srgbClr val="C00000"/>
                              </a:solidFill>
                              <a:latin typeface="Cambria Math" charset="0"/>
                            </a:rPr>
                            <m:t>2</m:t>
                          </m:r>
                          <m:r>
                            <a:rPr lang="en-US" sz="2400" b="0" i="1" smtClean="0">
                              <a:solidFill>
                                <a:srgbClr val="C00000"/>
                              </a:solidFill>
                              <a:latin typeface="Cambria Math" charset="0"/>
                            </a:rPr>
                            <m:t>𝑚</m:t>
                          </m:r>
                        </m:den>
                      </m:f>
                      <m:sSup>
                        <m:sSupPr>
                          <m:ctrlPr>
                            <a:rPr lang="en-US" sz="2400" b="0" i="1" smtClean="0">
                              <a:solidFill>
                                <a:srgbClr val="C00000"/>
                              </a:solidFill>
                              <a:latin typeface="Cambria Math" panose="02040503050406030204" pitchFamily="18" charset="0"/>
                            </a:rPr>
                          </m:ctrlPr>
                        </m:sSupPr>
                        <m:e>
                          <m:acc>
                            <m:accPr>
                              <m:chr m:val="⃗"/>
                              <m:ctrlPr>
                                <a:rPr lang="mr-IN" sz="2400" b="0" i="1" smtClean="0">
                                  <a:solidFill>
                                    <a:srgbClr val="C00000"/>
                                  </a:solidFill>
                                  <a:latin typeface="Cambria Math" panose="02040503050406030204" pitchFamily="18" charset="0"/>
                                </a:rPr>
                              </m:ctrlPr>
                            </m:accPr>
                            <m:e>
                              <m:r>
                                <a:rPr lang="en-US" sz="2400" b="0" i="0" smtClean="0">
                                  <a:solidFill>
                                    <a:srgbClr val="C00000"/>
                                  </a:solidFill>
                                  <a:latin typeface="Cambria Math" charset="0"/>
                                </a:rPr>
                                <m:t>𝛻</m:t>
                              </m:r>
                            </m:e>
                          </m:acc>
                        </m:e>
                        <m:sup>
                          <m:r>
                            <a:rPr lang="en-US" sz="2400" b="0" i="1" smtClean="0">
                              <a:solidFill>
                                <a:srgbClr val="C00000"/>
                              </a:solidFill>
                              <a:latin typeface="Cambria Math" charset="0"/>
                            </a:rPr>
                            <m:t>2</m:t>
                          </m:r>
                        </m:sup>
                      </m:sSup>
                      <m:r>
                        <a:rPr lang="en-US" sz="2400" b="0" i="1" smtClean="0">
                          <a:solidFill>
                            <a:srgbClr val="C00000"/>
                          </a:solidFill>
                          <a:latin typeface="Cambria Math" charset="0"/>
                        </a:rPr>
                        <m:t>𝜓</m:t>
                      </m:r>
                    </m:oMath>
                  </m:oMathPara>
                </a14:m>
                <a:endParaRPr lang="en-US" sz="2400" dirty="0">
                  <a:solidFill>
                    <a:srgbClr val="C000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6961227" y="5339317"/>
                <a:ext cx="2503058" cy="741165"/>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7166664" y="6161689"/>
                <a:ext cx="1178721" cy="5035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𝜓</m:t>
                      </m:r>
                      <m:groupChr>
                        <m:groupChrPr>
                          <m:chr m:val="→"/>
                          <m:vertJc m:val="bot"/>
                          <m:ctrlPr>
                            <a:rPr lang="en-US" sz="2400" b="0" i="1" smtClean="0">
                              <a:solidFill>
                                <a:srgbClr val="C00000"/>
                              </a:solidFill>
                              <a:latin typeface="Cambria Math" panose="02040503050406030204" pitchFamily="18" charset="0"/>
                            </a:rPr>
                          </m:ctrlPr>
                        </m:groupChrPr>
                        <m:e>
                          <m:r>
                            <m:rPr>
                              <m:nor/>
                            </m:rPr>
                            <a:rPr lang="en-US" sz="2400" b="0" i="0" smtClean="0">
                              <a:solidFill>
                                <a:srgbClr val="C00000"/>
                              </a:solidFill>
                              <a:latin typeface="Cambria Math" charset="0"/>
                            </a:rPr>
                            <m:t>   </m:t>
                          </m:r>
                          <m:r>
                            <a:rPr lang="en-US" sz="2400" b="0" i="1" smtClean="0">
                              <a:solidFill>
                                <a:srgbClr val="C00000"/>
                              </a:solidFill>
                              <a:latin typeface="Cambria Math" charset="0"/>
                            </a:rPr>
                            <m:t>𝑇</m:t>
                          </m:r>
                          <m:r>
                            <a:rPr lang="en-US" sz="2400" b="0" i="1" smtClean="0">
                              <a:solidFill>
                                <a:srgbClr val="C00000"/>
                              </a:solidFill>
                              <a:latin typeface="Cambria Math" charset="0"/>
                            </a:rPr>
                            <m:t>   </m:t>
                          </m:r>
                        </m:e>
                      </m:groupChr>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𝜓</m:t>
                          </m:r>
                        </m:e>
                        <m:sup>
                          <m:r>
                            <a:rPr lang="en-US" sz="2400" b="0" i="1" smtClean="0">
                              <a:solidFill>
                                <a:srgbClr val="C00000"/>
                              </a:solidFill>
                              <a:latin typeface="Cambria Math" charset="0"/>
                            </a:rPr>
                            <m:t>∗</m:t>
                          </m:r>
                        </m:sup>
                      </m:sSup>
                    </m:oMath>
                  </m:oMathPara>
                </a14:m>
                <a:endParaRPr lang="en-US" sz="2400" dirty="0"/>
              </a:p>
            </p:txBody>
          </p:sp>
        </mc:Choice>
        <mc:Fallback xmlns="">
          <p:sp>
            <p:nvSpPr>
              <p:cNvPr id="5" name="TextBox 4"/>
              <p:cNvSpPr txBox="1">
                <a:spLocks noRot="1" noChangeAspect="1" noMove="1" noResize="1" noEditPoints="1" noAdjustHandles="1" noChangeArrowheads="1" noChangeShapeType="1" noTextEdit="1"/>
              </p:cNvSpPr>
              <p:nvPr/>
            </p:nvSpPr>
            <p:spPr>
              <a:xfrm>
                <a:off x="7166664" y="6161689"/>
                <a:ext cx="1178721" cy="503599"/>
              </a:xfrm>
              <a:prstGeom prst="rect">
                <a:avLst/>
              </a:prstGeom>
              <a:blipFill rotWithShape="0">
                <a:blip r:embed="rId9"/>
                <a:stretch>
                  <a:fillRect/>
                </a:stretch>
              </a:blipFill>
            </p:spPr>
            <p:txBody>
              <a:bodyPr/>
              <a:lstStyle/>
              <a:p>
                <a:r>
                  <a:rPr lang="en-US">
                    <a:noFill/>
                  </a:rPr>
                  <a:t> </a:t>
                </a:r>
              </a:p>
            </p:txBody>
          </p:sp>
        </mc:Fallback>
      </mc:AlternateContent>
      <p:sp>
        <p:nvSpPr>
          <p:cNvPr id="6" name="TextBox 5"/>
          <p:cNvSpPr txBox="1"/>
          <p:nvPr/>
        </p:nvSpPr>
        <p:spPr>
          <a:xfrm>
            <a:off x="5529253" y="11807"/>
            <a:ext cx="2604816" cy="646331"/>
          </a:xfrm>
          <a:prstGeom prst="rect">
            <a:avLst/>
          </a:prstGeom>
          <a:noFill/>
        </p:spPr>
        <p:txBody>
          <a:bodyPr wrap="none" rtlCol="0">
            <a:spAutoFit/>
          </a:bodyPr>
          <a:lstStyle/>
          <a:p>
            <a:r>
              <a:rPr lang="en-US" sz="3600" dirty="0">
                <a:solidFill>
                  <a:schemeClr val="bg1"/>
                </a:solidFill>
                <a:sym typeface="Wingdings"/>
              </a:rPr>
              <a:t> </a:t>
            </a:r>
            <a:r>
              <a:rPr lang="en-US" sz="3600" dirty="0">
                <a:solidFill>
                  <a:schemeClr val="bg1"/>
                </a:solidFill>
              </a:rPr>
              <a:t>Invariant!</a:t>
            </a:r>
          </a:p>
        </p:txBody>
      </p:sp>
    </p:spTree>
    <p:extLst>
      <p:ext uri="{BB962C8B-B14F-4D97-AF65-F5344CB8AC3E}">
        <p14:creationId xmlns:p14="http://schemas.microsoft.com/office/powerpoint/2010/main" val="414854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39" grpId="0"/>
      <p:bldP spid="43" grpId="0"/>
      <p:bldP spid="46" grpId="0"/>
      <p:bldP spid="47" grpId="0"/>
      <p:bldP spid="3" grpId="0"/>
      <p:bldP spid="35" grpId="0"/>
      <p:bldP spid="36" grpId="0"/>
      <p:bldP spid="4" grpId="0"/>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latin typeface="Times New Roman" charset="0"/>
                <a:ea typeface="Times New Roman" charset="0"/>
                <a:cs typeface="Times New Roman" charset="0"/>
              </a:rPr>
              <a:t>   C</a:t>
            </a:r>
            <a:r>
              <a:rPr lang="en-US" dirty="0"/>
              <a:t>-, </a:t>
            </a:r>
            <a:r>
              <a:rPr lang="en-US" i="1" dirty="0">
                <a:latin typeface="Times New Roman" charset="0"/>
                <a:ea typeface="Times New Roman" charset="0"/>
                <a:cs typeface="Times New Roman" charset="0"/>
              </a:rPr>
              <a:t>P</a:t>
            </a:r>
            <a:r>
              <a:rPr lang="en-US" dirty="0"/>
              <a:t>-, </a:t>
            </a:r>
            <a:r>
              <a:rPr lang="en-US" i="1" dirty="0">
                <a:latin typeface="Times New Roman" charset="0"/>
                <a:ea typeface="Times New Roman" charset="0"/>
                <a:cs typeface="Times New Roman" charset="0"/>
              </a:rPr>
              <a:t>T</a:t>
            </a:r>
            <a:r>
              <a:rPr lang="en-US" dirty="0"/>
              <a:t>- Symmetry</a:t>
            </a:r>
          </a:p>
        </p:txBody>
      </p:sp>
      <p:sp>
        <p:nvSpPr>
          <p:cNvPr id="3" name="Content Placeholder 2"/>
          <p:cNvSpPr>
            <a:spLocks noGrp="1"/>
          </p:cNvSpPr>
          <p:nvPr>
            <p:ph idx="1"/>
          </p:nvPr>
        </p:nvSpPr>
        <p:spPr>
          <a:xfrm>
            <a:off x="609600" y="995083"/>
            <a:ext cx="11061700" cy="5418417"/>
          </a:xfrm>
        </p:spPr>
        <p:txBody>
          <a:bodyPr>
            <a:normAutofit/>
          </a:bodyPr>
          <a:lstStyle/>
          <a:p>
            <a:r>
              <a:rPr lang="en-US" dirty="0"/>
              <a:t>Classical Theory is invariant under </a:t>
            </a:r>
            <a:r>
              <a:rPr lang="en-US" i="1" dirty="0">
                <a:latin typeface="Times New Roman" charset="0"/>
                <a:ea typeface="Times New Roman" charset="0"/>
                <a:cs typeface="Times New Roman" charset="0"/>
              </a:rPr>
              <a:t>C</a:t>
            </a:r>
            <a:r>
              <a:rPr lang="en-US" dirty="0"/>
              <a:t>, </a:t>
            </a:r>
            <a:r>
              <a:rPr lang="en-US" i="1" dirty="0">
                <a:latin typeface="Times New Roman" charset="0"/>
                <a:ea typeface="Times New Roman" charset="0"/>
                <a:cs typeface="Times New Roman" charset="0"/>
              </a:rPr>
              <a:t>P</a:t>
            </a:r>
            <a:r>
              <a:rPr lang="en-US" dirty="0"/>
              <a:t>, </a:t>
            </a:r>
            <a:r>
              <a:rPr lang="en-US" i="1" dirty="0">
                <a:latin typeface="Times New Roman" charset="0"/>
                <a:ea typeface="Times New Roman" charset="0"/>
                <a:cs typeface="Times New Roman" charset="0"/>
              </a:rPr>
              <a:t>T</a:t>
            </a:r>
            <a:r>
              <a:rPr lang="en-US" dirty="0"/>
              <a:t> operations; i.e. they conserve </a:t>
            </a:r>
            <a:r>
              <a:rPr lang="en-US" i="1" dirty="0">
                <a:latin typeface="Times New Roman" charset="0"/>
                <a:ea typeface="Times New Roman" charset="0"/>
                <a:cs typeface="Times New Roman" charset="0"/>
              </a:rPr>
              <a:t>C</a:t>
            </a:r>
            <a:r>
              <a:rPr lang="en-US" dirty="0"/>
              <a:t>, </a:t>
            </a:r>
            <a:r>
              <a:rPr lang="en-US" i="1" dirty="0">
                <a:latin typeface="Times New Roman" charset="0"/>
                <a:ea typeface="Times New Roman" charset="0"/>
                <a:cs typeface="Times New Roman" charset="0"/>
              </a:rPr>
              <a:t>P</a:t>
            </a:r>
            <a:r>
              <a:rPr lang="en-US" dirty="0"/>
              <a:t>, </a:t>
            </a:r>
            <a:r>
              <a:rPr lang="en-US" i="1" dirty="0">
                <a:latin typeface="Times New Roman" charset="0"/>
                <a:ea typeface="Times New Roman" charset="0"/>
                <a:cs typeface="Times New Roman" charset="0"/>
              </a:rPr>
              <a:t>T</a:t>
            </a:r>
            <a:r>
              <a:rPr lang="en-US" dirty="0"/>
              <a:t> symmetry</a:t>
            </a:r>
          </a:p>
          <a:p>
            <a:pPr lvl="1"/>
            <a:r>
              <a:rPr lang="en-US" dirty="0"/>
              <a:t>Newton mechanics, Maxwell electrodynamics.</a:t>
            </a:r>
          </a:p>
          <a:p>
            <a:pPr lvl="1"/>
            <a:endParaRPr lang="en-US" sz="1200" dirty="0"/>
          </a:p>
          <a:p>
            <a:r>
              <a:rPr lang="en-US" dirty="0"/>
              <a:t>Suppose we watch some physical event. Can we determine unambiguously whether: </a:t>
            </a:r>
          </a:p>
          <a:p>
            <a:pPr lvl="1"/>
            <a:r>
              <a:rPr lang="en-US" dirty="0"/>
              <a:t>We are watching the event where all </a:t>
            </a:r>
            <a:r>
              <a:rPr lang="en-US" b="1" i="1" dirty="0"/>
              <a:t>charges are reversed </a:t>
            </a:r>
            <a:r>
              <a:rPr lang="en-US" dirty="0"/>
              <a:t>or not?</a:t>
            </a:r>
          </a:p>
          <a:p>
            <a:pPr lvl="1"/>
            <a:endParaRPr lang="en-US" sz="800" dirty="0"/>
          </a:p>
          <a:p>
            <a:pPr lvl="1"/>
            <a:r>
              <a:rPr lang="en-US" dirty="0"/>
              <a:t>We are watching the event </a:t>
            </a:r>
            <a:r>
              <a:rPr lang="en-US" b="1" i="1" dirty="0"/>
              <a:t>in a mirror </a:t>
            </a:r>
            <a:r>
              <a:rPr lang="en-US" dirty="0"/>
              <a:t>or not?</a:t>
            </a:r>
          </a:p>
          <a:p>
            <a:pPr lvl="2"/>
            <a:r>
              <a:rPr lang="en-US" sz="2200" dirty="0"/>
              <a:t>Macroscopic biological asymmetries are considered </a:t>
            </a:r>
            <a:r>
              <a:rPr lang="en-US" sz="2200" i="1" dirty="0"/>
              <a:t>accidents of evolution</a:t>
            </a:r>
            <a:r>
              <a:rPr lang="en-US" sz="2200" dirty="0"/>
              <a:t> rather than fundamental asymmetry in the laws of physics.</a:t>
            </a:r>
          </a:p>
          <a:p>
            <a:pPr lvl="2"/>
            <a:endParaRPr lang="en-US" sz="800" dirty="0"/>
          </a:p>
          <a:p>
            <a:pPr lvl="1"/>
            <a:r>
              <a:rPr lang="en-US" dirty="0"/>
              <a:t>We are watching the event in a </a:t>
            </a:r>
            <a:r>
              <a:rPr lang="en-US" b="1" i="1" dirty="0"/>
              <a:t>film running backwards </a:t>
            </a:r>
            <a:r>
              <a:rPr lang="en-US" dirty="0"/>
              <a:t>or not?</a:t>
            </a:r>
          </a:p>
          <a:p>
            <a:pPr lvl="2"/>
            <a:r>
              <a:rPr lang="en-US" sz="2200" dirty="0"/>
              <a:t>The arrow of time is due to thermodynamics: i.e. the realization of a macroscopic final state is </a:t>
            </a:r>
            <a:r>
              <a:rPr lang="en-US" sz="2200" i="1" dirty="0"/>
              <a:t>statistically more probable </a:t>
            </a:r>
            <a:r>
              <a:rPr lang="en-US" sz="2200" dirty="0"/>
              <a:t>than the initial state</a:t>
            </a:r>
          </a:p>
        </p:txBody>
      </p:sp>
    </p:spTree>
    <p:extLst>
      <p:ext uri="{BB962C8B-B14F-4D97-AF65-F5344CB8AC3E}">
        <p14:creationId xmlns:p14="http://schemas.microsoft.com/office/powerpoint/2010/main" val="155957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Lecture 3: “Waves” – wave equations</a:t>
            </a:r>
          </a:p>
        </p:txBody>
      </p:sp>
      <p:sp>
        <p:nvSpPr>
          <p:cNvPr id="4" name="TextBox 3"/>
          <p:cNvSpPr txBox="1"/>
          <p:nvPr/>
        </p:nvSpPr>
        <p:spPr>
          <a:xfrm>
            <a:off x="446581" y="922394"/>
            <a:ext cx="2489079" cy="400110"/>
          </a:xfrm>
          <a:prstGeom prst="rect">
            <a:avLst/>
          </a:prstGeom>
          <a:noFill/>
        </p:spPr>
        <p:txBody>
          <a:bodyPr wrap="none" rtlCol="0">
            <a:spAutoFit/>
          </a:bodyPr>
          <a:lstStyle/>
          <a:p>
            <a:r>
              <a:rPr lang="en-US" sz="2000" dirty="0"/>
              <a:t>Quantum Mechanics:</a:t>
            </a:r>
          </a:p>
        </p:txBody>
      </p:sp>
      <mc:AlternateContent xmlns:mc="http://schemas.openxmlformats.org/markup-compatibility/2006" xmlns:a14="http://schemas.microsoft.com/office/drawing/2010/main">
        <mc:Choice Requires="a14">
          <p:sp>
            <p:nvSpPr>
              <p:cNvPr id="5" name="TextBox 4"/>
              <p:cNvSpPr txBox="1"/>
              <p:nvPr/>
            </p:nvSpPr>
            <p:spPr>
              <a:xfrm>
                <a:off x="2911954" y="830816"/>
                <a:ext cx="4260397" cy="544893"/>
              </a:xfrm>
              <a:prstGeom prst="rect">
                <a:avLst/>
              </a:prstGeom>
              <a:noFill/>
            </p:spPr>
            <p:txBody>
              <a:bodyPr wrap="none" rtlCol="0">
                <a:spAutoFit/>
              </a:bodyPr>
              <a:lstStyle/>
              <a:p>
                <a14:m>
                  <m:oMath xmlns:m="http://schemas.openxmlformats.org/officeDocument/2006/math">
                    <m:r>
                      <a:rPr lang="en-US" sz="2000" i="1" smtClean="0">
                        <a:solidFill>
                          <a:srgbClr val="C00000"/>
                        </a:solidFill>
                        <a:latin typeface="Cambria Math" charset="0"/>
                      </a:rPr>
                      <m:t>𝐸</m:t>
                    </m:r>
                    <m:r>
                      <a:rPr lang="en-US" sz="2000" i="1" smtClean="0">
                        <a:solidFill>
                          <a:srgbClr val="C00000"/>
                        </a:solidFill>
                        <a:latin typeface="Cambria Math" charset="0"/>
                      </a:rPr>
                      <m:t>→</m:t>
                    </m:r>
                    <m:acc>
                      <m:accPr>
                        <m:chr m:val="̂"/>
                        <m:ctrlPr>
                          <a:rPr lang="en-US" sz="2000" i="1">
                            <a:solidFill>
                              <a:srgbClr val="C00000"/>
                            </a:solidFill>
                            <a:latin typeface="Cambria Math" panose="02040503050406030204" pitchFamily="18" charset="0"/>
                          </a:rPr>
                        </m:ctrlPr>
                      </m:accPr>
                      <m:e>
                        <m:r>
                          <a:rPr lang="en-US" sz="2000" i="1">
                            <a:solidFill>
                              <a:srgbClr val="C00000"/>
                            </a:solidFill>
                            <a:latin typeface="Cambria Math" charset="0"/>
                          </a:rPr>
                          <m:t>𝐸</m:t>
                        </m:r>
                      </m:e>
                    </m:acc>
                    <m:r>
                      <a:rPr lang="en-US" sz="2000" i="1">
                        <a:solidFill>
                          <a:srgbClr val="C00000"/>
                        </a:solidFill>
                        <a:latin typeface="Cambria Math" charset="0"/>
                      </a:rPr>
                      <m:t>=</m:t>
                    </m:r>
                    <m:r>
                      <a:rPr lang="en-US" sz="2000" i="1">
                        <a:solidFill>
                          <a:srgbClr val="C00000"/>
                        </a:solidFill>
                        <a:latin typeface="Cambria Math" charset="0"/>
                      </a:rPr>
                      <m:t>𝑖</m:t>
                    </m:r>
                    <m:r>
                      <a:rPr lang="en-US" sz="2000" i="1">
                        <a:solidFill>
                          <a:srgbClr val="C00000"/>
                        </a:solidFill>
                        <a:latin typeface="Cambria Math" charset="0"/>
                      </a:rPr>
                      <m:t>ℏ</m:t>
                    </m:r>
                    <m:f>
                      <m:fPr>
                        <m:ctrlPr>
                          <a:rPr lang="mr-IN" sz="2000" i="1">
                            <a:solidFill>
                              <a:srgbClr val="C00000"/>
                            </a:solidFill>
                            <a:latin typeface="Cambria Math" panose="02040503050406030204" pitchFamily="18" charset="0"/>
                          </a:rPr>
                        </m:ctrlPr>
                      </m:fPr>
                      <m:num>
                        <m:r>
                          <a:rPr lang="en-US" sz="2000" i="1">
                            <a:solidFill>
                              <a:srgbClr val="C00000"/>
                            </a:solidFill>
                            <a:latin typeface="Cambria Math" charset="0"/>
                          </a:rPr>
                          <m:t>𝜕</m:t>
                        </m:r>
                      </m:num>
                      <m:den>
                        <m:r>
                          <a:rPr lang="en-US" sz="2000" i="1">
                            <a:solidFill>
                              <a:srgbClr val="C00000"/>
                            </a:solidFill>
                            <a:latin typeface="Cambria Math" charset="0"/>
                          </a:rPr>
                          <m:t>𝜕</m:t>
                        </m:r>
                        <m:r>
                          <a:rPr lang="en-US" sz="2000" i="1">
                            <a:solidFill>
                              <a:srgbClr val="C00000"/>
                            </a:solidFill>
                            <a:latin typeface="Cambria Math" charset="0"/>
                          </a:rPr>
                          <m:t>𝑡</m:t>
                        </m:r>
                      </m:den>
                    </m:f>
                  </m:oMath>
                </a14:m>
                <a:r>
                  <a:rPr lang="en-US" sz="2000" dirty="0"/>
                  <a:t>         ;       </a:t>
                </a:r>
                <a14:m>
                  <m:oMath xmlns:m="http://schemas.openxmlformats.org/officeDocument/2006/math">
                    <m:r>
                      <a:rPr lang="en-US" sz="2000" i="1">
                        <a:solidFill>
                          <a:srgbClr val="C00000"/>
                        </a:solidFill>
                        <a:latin typeface="Cambria Math" charset="0"/>
                      </a:rPr>
                      <m:t>𝑝</m:t>
                    </m:r>
                    <m:r>
                      <a:rPr lang="en-US" sz="2000" i="1">
                        <a:solidFill>
                          <a:srgbClr val="C00000"/>
                        </a:solidFill>
                        <a:latin typeface="Cambria Math" charset="0"/>
                      </a:rPr>
                      <m:t>→</m:t>
                    </m:r>
                    <m:acc>
                      <m:accPr>
                        <m:chr m:val="̂"/>
                        <m:ctrlPr>
                          <a:rPr lang="en-US" sz="2000" i="1">
                            <a:solidFill>
                              <a:srgbClr val="C00000"/>
                            </a:solidFill>
                            <a:latin typeface="Cambria Math" panose="02040503050406030204" pitchFamily="18" charset="0"/>
                          </a:rPr>
                        </m:ctrlPr>
                      </m:accPr>
                      <m:e>
                        <m:r>
                          <a:rPr lang="en-US" sz="2000" b="0" i="1" smtClean="0">
                            <a:solidFill>
                              <a:srgbClr val="C00000"/>
                            </a:solidFill>
                            <a:latin typeface="Cambria Math" charset="0"/>
                          </a:rPr>
                          <m:t>𝑝</m:t>
                        </m:r>
                      </m:e>
                    </m:acc>
                    <m:r>
                      <a:rPr lang="en-US" sz="2000" i="1">
                        <a:solidFill>
                          <a:srgbClr val="C00000"/>
                        </a:solidFill>
                        <a:latin typeface="Cambria Math" charset="0"/>
                      </a:rPr>
                      <m:t>=</m:t>
                    </m:r>
                    <m:r>
                      <a:rPr lang="en-US" sz="2000" b="0" i="1" smtClean="0">
                        <a:solidFill>
                          <a:srgbClr val="C00000"/>
                        </a:solidFill>
                        <a:latin typeface="Cambria Math" charset="0"/>
                      </a:rPr>
                      <m:t>−</m:t>
                    </m:r>
                    <m:r>
                      <a:rPr lang="en-US" sz="2000" i="1">
                        <a:solidFill>
                          <a:srgbClr val="C00000"/>
                        </a:solidFill>
                        <a:latin typeface="Cambria Math" charset="0"/>
                      </a:rPr>
                      <m:t>𝑖</m:t>
                    </m:r>
                    <m:r>
                      <a:rPr lang="en-US" sz="2000" i="1">
                        <a:solidFill>
                          <a:srgbClr val="C00000"/>
                        </a:solidFill>
                        <a:latin typeface="Cambria Math" charset="0"/>
                      </a:rPr>
                      <m:t>ℏ</m:t>
                    </m:r>
                    <m:acc>
                      <m:accPr>
                        <m:chr m:val="⃗"/>
                        <m:ctrlPr>
                          <a:rPr lang="en-US" sz="2000" i="1" smtClean="0">
                            <a:solidFill>
                              <a:srgbClr val="C00000"/>
                            </a:solidFill>
                            <a:latin typeface="Cambria Math" panose="02040503050406030204" pitchFamily="18" charset="0"/>
                          </a:rPr>
                        </m:ctrlPr>
                      </m:accPr>
                      <m:e>
                        <m:r>
                          <a:rPr lang="en-US" sz="2000" b="0" i="0" smtClean="0">
                            <a:solidFill>
                              <a:srgbClr val="C00000"/>
                            </a:solidFill>
                            <a:latin typeface="Cambria Math" charset="0"/>
                          </a:rPr>
                          <m:t>𝛻</m:t>
                        </m:r>
                      </m:e>
                    </m:acc>
                  </m:oMath>
                </a14:m>
                <a:endParaRPr lang="en-US" sz="2000" dirty="0"/>
              </a:p>
            </p:txBody>
          </p:sp>
        </mc:Choice>
        <mc:Fallback xmlns="">
          <p:sp>
            <p:nvSpPr>
              <p:cNvPr id="5" name="TextBox 4"/>
              <p:cNvSpPr txBox="1">
                <a:spLocks noRot="1" noChangeAspect="1" noMove="1" noResize="1" noEditPoints="1" noAdjustHandles="1" noChangeArrowheads="1" noChangeShapeType="1" noTextEdit="1"/>
              </p:cNvSpPr>
              <p:nvPr/>
            </p:nvSpPr>
            <p:spPr>
              <a:xfrm>
                <a:off x="2911954" y="830816"/>
                <a:ext cx="4260397" cy="544893"/>
              </a:xfrm>
              <a:prstGeom prst="rect">
                <a:avLst/>
              </a:prstGeom>
              <a:blipFill>
                <a:blip r:embed="rId3"/>
                <a:stretch>
                  <a:fillRect b="-6818"/>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944235" y="1808554"/>
                <a:ext cx="1221553" cy="7099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a:solidFill>
                            <a:srgbClr val="C00000"/>
                          </a:solidFill>
                          <a:latin typeface="Cambria Math" charset="0"/>
                        </a:rPr>
                        <m:t>𝐸</m:t>
                      </m:r>
                      <m:r>
                        <a:rPr lang="en-US" sz="2000" i="1">
                          <a:solidFill>
                            <a:srgbClr val="C00000"/>
                          </a:solidFill>
                          <a:latin typeface="Cambria Math" charset="0"/>
                        </a:rPr>
                        <m:t>= </m:t>
                      </m:r>
                      <m:f>
                        <m:fPr>
                          <m:ctrlPr>
                            <a:rPr lang="mr-IN" sz="2000" i="1">
                              <a:solidFill>
                                <a:srgbClr val="C00000"/>
                              </a:solidFill>
                              <a:latin typeface="Cambria Math" panose="02040503050406030204" pitchFamily="18" charset="0"/>
                            </a:rPr>
                          </m:ctrlPr>
                        </m:fPr>
                        <m:num>
                          <m:sSup>
                            <m:sSupPr>
                              <m:ctrlPr>
                                <a:rPr lang="en-US" sz="2000" i="1">
                                  <a:solidFill>
                                    <a:srgbClr val="C00000"/>
                                  </a:solidFill>
                                  <a:latin typeface="Cambria Math" panose="02040503050406030204" pitchFamily="18" charset="0"/>
                                </a:rPr>
                              </m:ctrlPr>
                            </m:sSupPr>
                            <m:e>
                              <m:acc>
                                <m:accPr>
                                  <m:chr m:val="⃗"/>
                                  <m:ctrlPr>
                                    <a:rPr lang="mr-IN" sz="2000" i="1">
                                      <a:solidFill>
                                        <a:srgbClr val="C00000"/>
                                      </a:solidFill>
                                      <a:latin typeface="Cambria Math" panose="02040503050406030204" pitchFamily="18" charset="0"/>
                                    </a:rPr>
                                  </m:ctrlPr>
                                </m:accPr>
                                <m:e>
                                  <m:r>
                                    <a:rPr lang="en-US" sz="2000" i="1">
                                      <a:solidFill>
                                        <a:srgbClr val="C00000"/>
                                      </a:solidFill>
                                      <a:latin typeface="Cambria Math" charset="0"/>
                                    </a:rPr>
                                    <m:t>𝑝</m:t>
                                  </m:r>
                                </m:e>
                              </m:acc>
                            </m:e>
                            <m:sup>
                              <m:r>
                                <a:rPr lang="en-US" sz="2000" i="1">
                                  <a:solidFill>
                                    <a:srgbClr val="C00000"/>
                                  </a:solidFill>
                                  <a:latin typeface="Cambria Math" charset="0"/>
                                </a:rPr>
                                <m:t>2</m:t>
                              </m:r>
                            </m:sup>
                          </m:sSup>
                        </m:num>
                        <m:den>
                          <m:r>
                            <a:rPr lang="en-US" sz="2000" i="1">
                              <a:solidFill>
                                <a:srgbClr val="C00000"/>
                              </a:solidFill>
                              <a:latin typeface="Cambria Math" charset="0"/>
                            </a:rPr>
                            <m:t>2</m:t>
                          </m:r>
                          <m:r>
                            <a:rPr lang="en-US" sz="2000" i="1">
                              <a:solidFill>
                                <a:srgbClr val="C00000"/>
                              </a:solidFill>
                              <a:latin typeface="Cambria Math" charset="0"/>
                            </a:rPr>
                            <m:t>𝑚</m:t>
                          </m:r>
                          <m:r>
                            <a:rPr lang="en-US" sz="2000" i="1">
                              <a:solidFill>
                                <a:srgbClr val="C00000"/>
                              </a:solidFill>
                              <a:latin typeface="Cambria Math" charset="0"/>
                            </a:rPr>
                            <m:t> </m:t>
                          </m:r>
                        </m:den>
                      </m:f>
                    </m:oMath>
                  </m:oMathPara>
                </a14:m>
                <a:endParaRPr lang="en-US" sz="2000" dirty="0"/>
              </a:p>
            </p:txBody>
          </p:sp>
        </mc:Choice>
        <mc:Fallback xmlns="">
          <p:sp>
            <p:nvSpPr>
              <p:cNvPr id="8" name="TextBox 7"/>
              <p:cNvSpPr txBox="1">
                <a:spLocks noRot="1" noChangeAspect="1" noMove="1" noResize="1" noEditPoints="1" noAdjustHandles="1" noChangeArrowheads="1" noChangeShapeType="1" noTextEdit="1"/>
              </p:cNvSpPr>
              <p:nvPr/>
            </p:nvSpPr>
            <p:spPr>
              <a:xfrm>
                <a:off x="944235" y="1808554"/>
                <a:ext cx="1221553" cy="709938"/>
              </a:xfrm>
              <a:prstGeom prst="rect">
                <a:avLst/>
              </a:prstGeom>
              <a:blipFill>
                <a:blip r:embed="rId4"/>
                <a:stretch>
                  <a:fillRect t="-8772" b="-19298"/>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562592" y="3091872"/>
                <a:ext cx="2281843"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000" i="1">
                              <a:solidFill>
                                <a:srgbClr val="C00000"/>
                              </a:solidFill>
                              <a:latin typeface="Cambria Math" panose="02040503050406030204" pitchFamily="18" charset="0"/>
                            </a:rPr>
                          </m:ctrlPr>
                        </m:sSupPr>
                        <m:e>
                          <m:r>
                            <a:rPr lang="en-US" sz="2000" i="1">
                              <a:solidFill>
                                <a:srgbClr val="C00000"/>
                              </a:solidFill>
                              <a:latin typeface="Cambria Math" charset="0"/>
                            </a:rPr>
                            <m:t>𝐸</m:t>
                          </m:r>
                        </m:e>
                        <m:sup>
                          <m:r>
                            <a:rPr lang="en-US" sz="2000" i="1">
                              <a:solidFill>
                                <a:srgbClr val="C00000"/>
                              </a:solidFill>
                              <a:latin typeface="Cambria Math" charset="0"/>
                            </a:rPr>
                            <m:t>2</m:t>
                          </m:r>
                        </m:sup>
                      </m:sSup>
                      <m:r>
                        <a:rPr lang="en-US" sz="2000" i="1">
                          <a:solidFill>
                            <a:srgbClr val="C00000"/>
                          </a:solidFill>
                          <a:latin typeface="Cambria Math" charset="0"/>
                        </a:rPr>
                        <m:t>=</m:t>
                      </m:r>
                      <m:sSup>
                        <m:sSupPr>
                          <m:ctrlPr>
                            <a:rPr lang="en-US" sz="2000" i="1">
                              <a:solidFill>
                                <a:srgbClr val="C00000"/>
                              </a:solidFill>
                              <a:latin typeface="Cambria Math" panose="02040503050406030204" pitchFamily="18" charset="0"/>
                            </a:rPr>
                          </m:ctrlPr>
                        </m:sSupPr>
                        <m:e>
                          <m:r>
                            <a:rPr lang="en-US" sz="2000" i="1">
                              <a:solidFill>
                                <a:srgbClr val="C00000"/>
                              </a:solidFill>
                              <a:latin typeface="Cambria Math" charset="0"/>
                            </a:rPr>
                            <m:t>𝑝</m:t>
                          </m:r>
                        </m:e>
                        <m:sup>
                          <m:r>
                            <a:rPr lang="en-US" sz="2000" i="1">
                              <a:solidFill>
                                <a:srgbClr val="C00000"/>
                              </a:solidFill>
                              <a:latin typeface="Cambria Math" charset="0"/>
                            </a:rPr>
                            <m:t>2</m:t>
                          </m:r>
                        </m:sup>
                      </m:sSup>
                      <m:sSup>
                        <m:sSupPr>
                          <m:ctrlPr>
                            <a:rPr lang="en-US" sz="2000" i="1">
                              <a:solidFill>
                                <a:srgbClr val="C00000"/>
                              </a:solidFill>
                              <a:latin typeface="Cambria Math" panose="02040503050406030204" pitchFamily="18" charset="0"/>
                            </a:rPr>
                          </m:ctrlPr>
                        </m:sSupPr>
                        <m:e>
                          <m:r>
                            <a:rPr lang="en-US" sz="2000" i="1">
                              <a:solidFill>
                                <a:srgbClr val="C00000"/>
                              </a:solidFill>
                              <a:latin typeface="Cambria Math" charset="0"/>
                            </a:rPr>
                            <m:t>𝑐</m:t>
                          </m:r>
                        </m:e>
                        <m:sup>
                          <m:r>
                            <a:rPr lang="en-US" sz="2000" i="1">
                              <a:solidFill>
                                <a:srgbClr val="C00000"/>
                              </a:solidFill>
                              <a:latin typeface="Cambria Math" charset="0"/>
                            </a:rPr>
                            <m:t>2</m:t>
                          </m:r>
                        </m:sup>
                      </m:sSup>
                      <m:r>
                        <a:rPr lang="en-US" sz="2000" i="1">
                          <a:solidFill>
                            <a:srgbClr val="C00000"/>
                          </a:solidFill>
                          <a:latin typeface="Cambria Math" charset="0"/>
                        </a:rPr>
                        <m:t>+</m:t>
                      </m:r>
                      <m:sSup>
                        <m:sSupPr>
                          <m:ctrlPr>
                            <a:rPr lang="en-US" sz="2000" i="1">
                              <a:solidFill>
                                <a:srgbClr val="C00000"/>
                              </a:solidFill>
                              <a:latin typeface="Cambria Math" panose="02040503050406030204" pitchFamily="18" charset="0"/>
                            </a:rPr>
                          </m:ctrlPr>
                        </m:sSupPr>
                        <m:e>
                          <m:r>
                            <a:rPr lang="en-US" sz="2000" i="1">
                              <a:solidFill>
                                <a:srgbClr val="C00000"/>
                              </a:solidFill>
                              <a:latin typeface="Cambria Math" charset="0"/>
                            </a:rPr>
                            <m:t>𝑚</m:t>
                          </m:r>
                        </m:e>
                        <m:sup>
                          <m:r>
                            <a:rPr lang="en-US" sz="2000" i="1">
                              <a:solidFill>
                                <a:srgbClr val="C00000"/>
                              </a:solidFill>
                              <a:latin typeface="Cambria Math" charset="0"/>
                            </a:rPr>
                            <m:t>2</m:t>
                          </m:r>
                        </m:sup>
                      </m:sSup>
                      <m:sSup>
                        <m:sSupPr>
                          <m:ctrlPr>
                            <a:rPr lang="en-US" sz="2000" i="1">
                              <a:solidFill>
                                <a:srgbClr val="C00000"/>
                              </a:solidFill>
                              <a:latin typeface="Cambria Math" panose="02040503050406030204" pitchFamily="18" charset="0"/>
                            </a:rPr>
                          </m:ctrlPr>
                        </m:sSupPr>
                        <m:e>
                          <m:r>
                            <a:rPr lang="en-US" sz="2000" i="1">
                              <a:solidFill>
                                <a:srgbClr val="C00000"/>
                              </a:solidFill>
                              <a:latin typeface="Cambria Math" charset="0"/>
                            </a:rPr>
                            <m:t>𝑐</m:t>
                          </m:r>
                        </m:e>
                        <m:sup>
                          <m:r>
                            <a:rPr lang="en-US" sz="2000" i="1">
                              <a:solidFill>
                                <a:srgbClr val="C00000"/>
                              </a:solidFill>
                              <a:latin typeface="Cambria Math" charset="0"/>
                            </a:rPr>
                            <m:t>4</m:t>
                          </m:r>
                        </m:sup>
                      </m:sSup>
                    </m:oMath>
                  </m:oMathPara>
                </a14:m>
                <a:endParaRPr lang="en-US" sz="2000" dirty="0"/>
              </a:p>
            </p:txBody>
          </p:sp>
        </mc:Choice>
        <mc:Fallback xmlns="">
          <p:sp>
            <p:nvSpPr>
              <p:cNvPr id="9" name="TextBox 8"/>
              <p:cNvSpPr txBox="1">
                <a:spLocks noRot="1" noChangeAspect="1" noMove="1" noResize="1" noEditPoints="1" noAdjustHandles="1" noChangeArrowheads="1" noChangeShapeType="1" noTextEdit="1"/>
              </p:cNvSpPr>
              <p:nvPr/>
            </p:nvSpPr>
            <p:spPr>
              <a:xfrm>
                <a:off x="562592" y="3091872"/>
                <a:ext cx="2281843" cy="400110"/>
              </a:xfrm>
              <a:prstGeom prst="rect">
                <a:avLst/>
              </a:prstGeom>
              <a:blipFill>
                <a:blip r:embed="rId5"/>
                <a:stretch>
                  <a:fillRect b="-6061"/>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3412684" y="2912478"/>
                <a:ext cx="3494226" cy="710066"/>
              </a:xfrm>
              <a:prstGeom prst="rect">
                <a:avLst/>
              </a:prstGeom>
              <a:noFill/>
            </p:spPr>
            <p:txBody>
              <a:bodyPr wrap="none" rtlCol="0">
                <a:spAutoFit/>
              </a:bodyPr>
              <a:lstStyle/>
              <a:p>
                <a:pPr marL="0" lvl="1"/>
                <a14:m>
                  <m:oMathPara xmlns:m="http://schemas.openxmlformats.org/officeDocument/2006/math">
                    <m:oMathParaPr>
                      <m:jc m:val="centerGroup"/>
                    </m:oMathParaPr>
                    <m:oMath xmlns:m="http://schemas.openxmlformats.org/officeDocument/2006/math">
                      <m:r>
                        <a:rPr lang="en-US" sz="2000" i="1">
                          <a:solidFill>
                            <a:srgbClr val="C00000"/>
                          </a:solidFill>
                          <a:latin typeface="Cambria Math" charset="0"/>
                        </a:rPr>
                        <m:t>−</m:t>
                      </m:r>
                      <m:f>
                        <m:fPr>
                          <m:ctrlPr>
                            <a:rPr lang="mr-IN" sz="2000" i="1">
                              <a:solidFill>
                                <a:srgbClr val="C00000"/>
                              </a:solidFill>
                              <a:latin typeface="Cambria Math" panose="02040503050406030204" pitchFamily="18" charset="0"/>
                            </a:rPr>
                          </m:ctrlPr>
                        </m:fPr>
                        <m:num>
                          <m:r>
                            <a:rPr lang="en-US" sz="2000" i="1">
                              <a:solidFill>
                                <a:srgbClr val="C00000"/>
                              </a:solidFill>
                              <a:latin typeface="Cambria Math" charset="0"/>
                            </a:rPr>
                            <m:t>1</m:t>
                          </m:r>
                        </m:num>
                        <m:den>
                          <m:sSup>
                            <m:sSupPr>
                              <m:ctrlPr>
                                <a:rPr lang="en-US" sz="2000" i="1">
                                  <a:solidFill>
                                    <a:srgbClr val="C00000"/>
                                  </a:solidFill>
                                  <a:latin typeface="Cambria Math" panose="02040503050406030204" pitchFamily="18" charset="0"/>
                                </a:rPr>
                              </m:ctrlPr>
                            </m:sSupPr>
                            <m:e>
                              <m:r>
                                <a:rPr lang="en-US" sz="2000" i="1">
                                  <a:solidFill>
                                    <a:srgbClr val="C00000"/>
                                  </a:solidFill>
                                  <a:latin typeface="Cambria Math" charset="0"/>
                                </a:rPr>
                                <m:t>𝑐</m:t>
                              </m:r>
                            </m:e>
                            <m:sup>
                              <m:r>
                                <a:rPr lang="en-US" sz="2000" i="1">
                                  <a:solidFill>
                                    <a:srgbClr val="C00000"/>
                                  </a:solidFill>
                                  <a:latin typeface="Cambria Math" charset="0"/>
                                </a:rPr>
                                <m:t>2</m:t>
                              </m:r>
                            </m:sup>
                          </m:sSup>
                        </m:den>
                      </m:f>
                      <m:f>
                        <m:fPr>
                          <m:ctrlPr>
                            <a:rPr lang="mr-IN" sz="2000" i="1">
                              <a:solidFill>
                                <a:srgbClr val="C00000"/>
                              </a:solidFill>
                              <a:latin typeface="Cambria Math" panose="02040503050406030204" pitchFamily="18" charset="0"/>
                            </a:rPr>
                          </m:ctrlPr>
                        </m:fPr>
                        <m:num>
                          <m:sSup>
                            <m:sSupPr>
                              <m:ctrlPr>
                                <a:rPr lang="en-US" sz="2000" i="1">
                                  <a:solidFill>
                                    <a:srgbClr val="C00000"/>
                                  </a:solidFill>
                                  <a:latin typeface="Cambria Math" panose="02040503050406030204" pitchFamily="18" charset="0"/>
                                </a:rPr>
                              </m:ctrlPr>
                            </m:sSupPr>
                            <m:e>
                              <m:r>
                                <a:rPr lang="en-US" sz="2000" i="1">
                                  <a:solidFill>
                                    <a:srgbClr val="C00000"/>
                                  </a:solidFill>
                                  <a:latin typeface="Cambria Math" charset="0"/>
                                </a:rPr>
                                <m:t>𝜕</m:t>
                              </m:r>
                            </m:e>
                            <m:sup>
                              <m:r>
                                <a:rPr lang="en-US" sz="2000" i="1">
                                  <a:solidFill>
                                    <a:srgbClr val="C00000"/>
                                  </a:solidFill>
                                  <a:latin typeface="Cambria Math" charset="0"/>
                                </a:rPr>
                                <m:t>2</m:t>
                              </m:r>
                            </m:sup>
                          </m:sSup>
                        </m:num>
                        <m:den>
                          <m:r>
                            <a:rPr lang="en-US" sz="2000" i="1">
                              <a:solidFill>
                                <a:srgbClr val="C00000"/>
                              </a:solidFill>
                              <a:latin typeface="Cambria Math" charset="0"/>
                            </a:rPr>
                            <m:t>𝜕</m:t>
                          </m:r>
                          <m:sSup>
                            <m:sSupPr>
                              <m:ctrlPr>
                                <a:rPr lang="en-US" sz="2000" i="1">
                                  <a:solidFill>
                                    <a:srgbClr val="C00000"/>
                                  </a:solidFill>
                                  <a:latin typeface="Cambria Math" panose="02040503050406030204" pitchFamily="18" charset="0"/>
                                </a:rPr>
                              </m:ctrlPr>
                            </m:sSupPr>
                            <m:e>
                              <m:r>
                                <a:rPr lang="en-US" sz="2000" i="1">
                                  <a:solidFill>
                                    <a:srgbClr val="C00000"/>
                                  </a:solidFill>
                                  <a:latin typeface="Cambria Math" charset="0"/>
                                </a:rPr>
                                <m:t>𝑡</m:t>
                              </m:r>
                            </m:e>
                            <m:sup>
                              <m:r>
                                <a:rPr lang="en-US" sz="2000" i="1">
                                  <a:solidFill>
                                    <a:srgbClr val="C00000"/>
                                  </a:solidFill>
                                  <a:latin typeface="Cambria Math" charset="0"/>
                                </a:rPr>
                                <m:t>2</m:t>
                              </m:r>
                            </m:sup>
                          </m:sSup>
                        </m:den>
                      </m:f>
                      <m:r>
                        <a:rPr lang="en-US" sz="2000" i="1">
                          <a:solidFill>
                            <a:srgbClr val="C00000"/>
                          </a:solidFill>
                          <a:latin typeface="Cambria Math" charset="0"/>
                        </a:rPr>
                        <m:t>𝜙</m:t>
                      </m:r>
                      <m:r>
                        <a:rPr lang="en-US" sz="2000" i="1">
                          <a:solidFill>
                            <a:srgbClr val="C00000"/>
                          </a:solidFill>
                          <a:latin typeface="Cambria Math" charset="0"/>
                        </a:rPr>
                        <m:t>=−</m:t>
                      </m:r>
                      <m:sSup>
                        <m:sSupPr>
                          <m:ctrlPr>
                            <a:rPr lang="en-US" sz="2000" i="1">
                              <a:solidFill>
                                <a:srgbClr val="C00000"/>
                              </a:solidFill>
                              <a:latin typeface="Cambria Math" panose="02040503050406030204" pitchFamily="18" charset="0"/>
                            </a:rPr>
                          </m:ctrlPr>
                        </m:sSupPr>
                        <m:e>
                          <m:r>
                            <a:rPr lang="en-US" sz="2000">
                              <a:solidFill>
                                <a:srgbClr val="C00000"/>
                              </a:solidFill>
                              <a:latin typeface="Cambria Math" charset="0"/>
                            </a:rPr>
                            <m:t>𝛻</m:t>
                          </m:r>
                        </m:e>
                        <m:sup>
                          <m:r>
                            <a:rPr lang="en-US" sz="2000" i="1">
                              <a:solidFill>
                                <a:srgbClr val="C00000"/>
                              </a:solidFill>
                              <a:latin typeface="Cambria Math" charset="0"/>
                            </a:rPr>
                            <m:t>2</m:t>
                          </m:r>
                        </m:sup>
                      </m:sSup>
                      <m:r>
                        <a:rPr lang="en-US" sz="2000" i="1">
                          <a:solidFill>
                            <a:srgbClr val="C00000"/>
                          </a:solidFill>
                          <a:latin typeface="Cambria Math" charset="0"/>
                        </a:rPr>
                        <m:t>𝜙</m:t>
                      </m:r>
                      <m:r>
                        <a:rPr lang="en-US" sz="2000" i="1">
                          <a:solidFill>
                            <a:srgbClr val="C00000"/>
                          </a:solidFill>
                          <a:latin typeface="Cambria Math" charset="0"/>
                        </a:rPr>
                        <m:t>+</m:t>
                      </m:r>
                      <m:f>
                        <m:fPr>
                          <m:ctrlPr>
                            <a:rPr lang="mr-IN" sz="2000" i="1">
                              <a:solidFill>
                                <a:srgbClr val="C00000"/>
                              </a:solidFill>
                              <a:latin typeface="Cambria Math" panose="02040503050406030204" pitchFamily="18" charset="0"/>
                            </a:rPr>
                          </m:ctrlPr>
                        </m:fPr>
                        <m:num>
                          <m:sSup>
                            <m:sSupPr>
                              <m:ctrlPr>
                                <a:rPr lang="en-US" sz="2000" i="1">
                                  <a:solidFill>
                                    <a:srgbClr val="C00000"/>
                                  </a:solidFill>
                                  <a:latin typeface="Cambria Math" panose="02040503050406030204" pitchFamily="18" charset="0"/>
                                </a:rPr>
                              </m:ctrlPr>
                            </m:sSupPr>
                            <m:e>
                              <m:r>
                                <a:rPr lang="en-US" sz="2000" i="1">
                                  <a:solidFill>
                                    <a:srgbClr val="C00000"/>
                                  </a:solidFill>
                                  <a:latin typeface="Cambria Math" charset="0"/>
                                </a:rPr>
                                <m:t>𝑚</m:t>
                              </m:r>
                            </m:e>
                            <m:sup>
                              <m:r>
                                <a:rPr lang="en-US" sz="2000" i="1">
                                  <a:solidFill>
                                    <a:srgbClr val="C00000"/>
                                  </a:solidFill>
                                  <a:latin typeface="Cambria Math" charset="0"/>
                                </a:rPr>
                                <m:t>2</m:t>
                              </m:r>
                            </m:sup>
                          </m:sSup>
                          <m:sSup>
                            <m:sSupPr>
                              <m:ctrlPr>
                                <a:rPr lang="en-US" sz="2000" i="1">
                                  <a:solidFill>
                                    <a:srgbClr val="C00000"/>
                                  </a:solidFill>
                                  <a:latin typeface="Cambria Math" panose="02040503050406030204" pitchFamily="18" charset="0"/>
                                </a:rPr>
                              </m:ctrlPr>
                            </m:sSupPr>
                            <m:e>
                              <m:r>
                                <a:rPr lang="en-US" sz="2000" i="1">
                                  <a:solidFill>
                                    <a:srgbClr val="C00000"/>
                                  </a:solidFill>
                                  <a:latin typeface="Cambria Math" charset="0"/>
                                </a:rPr>
                                <m:t>𝑐</m:t>
                              </m:r>
                            </m:e>
                            <m:sup>
                              <m:r>
                                <a:rPr lang="en-US" sz="2000" i="1">
                                  <a:solidFill>
                                    <a:srgbClr val="C00000"/>
                                  </a:solidFill>
                                  <a:latin typeface="Cambria Math" charset="0"/>
                                </a:rPr>
                                <m:t>2</m:t>
                              </m:r>
                            </m:sup>
                          </m:sSup>
                        </m:num>
                        <m:den>
                          <m:sSup>
                            <m:sSupPr>
                              <m:ctrlPr>
                                <a:rPr lang="en-US" sz="2000" i="1">
                                  <a:solidFill>
                                    <a:srgbClr val="C00000"/>
                                  </a:solidFill>
                                  <a:latin typeface="Cambria Math" panose="02040503050406030204" pitchFamily="18" charset="0"/>
                                </a:rPr>
                              </m:ctrlPr>
                            </m:sSupPr>
                            <m:e>
                              <m:r>
                                <a:rPr lang="en-US" sz="2000" i="1">
                                  <a:solidFill>
                                    <a:srgbClr val="C00000"/>
                                  </a:solidFill>
                                  <a:latin typeface="Cambria Math" charset="0"/>
                                </a:rPr>
                                <m:t>ℏ</m:t>
                              </m:r>
                            </m:e>
                            <m:sup>
                              <m:r>
                                <a:rPr lang="en-US" sz="2000" i="1">
                                  <a:solidFill>
                                    <a:srgbClr val="C00000"/>
                                  </a:solidFill>
                                  <a:latin typeface="Cambria Math" charset="0"/>
                                </a:rPr>
                                <m:t>2</m:t>
                              </m:r>
                            </m:sup>
                          </m:sSup>
                        </m:den>
                      </m:f>
                      <m:r>
                        <a:rPr lang="en-US" sz="2000" i="1">
                          <a:solidFill>
                            <a:srgbClr val="C00000"/>
                          </a:solidFill>
                          <a:latin typeface="Cambria Math" charset="0"/>
                        </a:rPr>
                        <m:t>𝜙</m:t>
                      </m:r>
                    </m:oMath>
                  </m:oMathPara>
                </a14:m>
                <a:endParaRPr lang="en-US" sz="2000" dirty="0">
                  <a:solidFill>
                    <a:srgbClr val="C00000"/>
                  </a:solidFill>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3412684" y="2912478"/>
                <a:ext cx="3494226" cy="710066"/>
              </a:xfrm>
              <a:prstGeom prst="rect">
                <a:avLst/>
              </a:prstGeom>
              <a:blipFill>
                <a:blip r:embed="rId6"/>
                <a:stretch>
                  <a:fillRect b="-5263"/>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3505411" y="3670078"/>
                <a:ext cx="2267287" cy="4310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charset="0"/>
                            </a:rPr>
                            <m:t>𝜕</m:t>
                          </m:r>
                        </m:e>
                        <m:sub>
                          <m:r>
                            <a:rPr lang="en-US" sz="2000" i="1">
                              <a:solidFill>
                                <a:srgbClr val="C00000"/>
                              </a:solidFill>
                              <a:latin typeface="Cambria Math" charset="0"/>
                            </a:rPr>
                            <m:t>𝜇</m:t>
                          </m:r>
                        </m:sub>
                      </m:sSub>
                      <m:sSup>
                        <m:sSupPr>
                          <m:ctrlPr>
                            <a:rPr lang="en-US" sz="2000" i="1">
                              <a:solidFill>
                                <a:srgbClr val="C00000"/>
                              </a:solidFill>
                              <a:latin typeface="Cambria Math" panose="02040503050406030204" pitchFamily="18" charset="0"/>
                            </a:rPr>
                          </m:ctrlPr>
                        </m:sSupPr>
                        <m:e>
                          <m:r>
                            <a:rPr lang="en-US" sz="2000" i="1">
                              <a:solidFill>
                                <a:srgbClr val="C00000"/>
                              </a:solidFill>
                              <a:latin typeface="Cambria Math" charset="0"/>
                            </a:rPr>
                            <m:t>𝜕</m:t>
                          </m:r>
                        </m:e>
                        <m:sup>
                          <m:r>
                            <a:rPr lang="en-US" sz="2000" i="1">
                              <a:solidFill>
                                <a:srgbClr val="C00000"/>
                              </a:solidFill>
                              <a:latin typeface="Cambria Math" charset="0"/>
                            </a:rPr>
                            <m:t>𝜇</m:t>
                          </m:r>
                        </m:sup>
                      </m:sSup>
                      <m:r>
                        <a:rPr lang="en-US" sz="2000" i="1">
                          <a:solidFill>
                            <a:srgbClr val="C00000"/>
                          </a:solidFill>
                          <a:latin typeface="Cambria Math" charset="0"/>
                        </a:rPr>
                        <m:t>𝜙</m:t>
                      </m:r>
                      <m:r>
                        <a:rPr lang="en-US" sz="2000" i="1">
                          <a:solidFill>
                            <a:srgbClr val="C00000"/>
                          </a:solidFill>
                          <a:latin typeface="Cambria Math" charset="0"/>
                        </a:rPr>
                        <m:t>+</m:t>
                      </m:r>
                      <m:sSup>
                        <m:sSupPr>
                          <m:ctrlPr>
                            <a:rPr lang="en-US" sz="2000" i="1">
                              <a:solidFill>
                                <a:srgbClr val="C00000"/>
                              </a:solidFill>
                              <a:latin typeface="Cambria Math" panose="02040503050406030204" pitchFamily="18" charset="0"/>
                            </a:rPr>
                          </m:ctrlPr>
                        </m:sSupPr>
                        <m:e>
                          <m:r>
                            <a:rPr lang="en-US" sz="2000" i="1">
                              <a:solidFill>
                                <a:srgbClr val="C00000"/>
                              </a:solidFill>
                              <a:latin typeface="Cambria Math" charset="0"/>
                            </a:rPr>
                            <m:t>𝑚</m:t>
                          </m:r>
                        </m:e>
                        <m:sup>
                          <m:r>
                            <a:rPr lang="en-US" sz="2000" i="1">
                              <a:solidFill>
                                <a:srgbClr val="C00000"/>
                              </a:solidFill>
                              <a:latin typeface="Cambria Math" charset="0"/>
                            </a:rPr>
                            <m:t>2</m:t>
                          </m:r>
                        </m:sup>
                      </m:sSup>
                      <m:r>
                        <a:rPr lang="en-US" sz="2000" i="1">
                          <a:solidFill>
                            <a:srgbClr val="C00000"/>
                          </a:solidFill>
                          <a:latin typeface="Cambria Math" charset="0"/>
                        </a:rPr>
                        <m:t>𝜙</m:t>
                      </m:r>
                      <m:r>
                        <a:rPr lang="en-US" sz="2000">
                          <a:solidFill>
                            <a:srgbClr val="C00000"/>
                          </a:solidFill>
                          <a:latin typeface="Cambria Math" charset="0"/>
                        </a:rPr>
                        <m:t>=0</m:t>
                      </m:r>
                    </m:oMath>
                  </m:oMathPara>
                </a14:m>
                <a:endParaRPr lang="en-US" sz="2000" dirty="0"/>
              </a:p>
            </p:txBody>
          </p:sp>
        </mc:Choice>
        <mc:Fallback xmlns="">
          <p:sp>
            <p:nvSpPr>
              <p:cNvPr id="11" name="TextBox 10"/>
              <p:cNvSpPr txBox="1">
                <a:spLocks noRot="1" noChangeAspect="1" noMove="1" noResize="1" noEditPoints="1" noAdjustHandles="1" noChangeArrowheads="1" noChangeShapeType="1" noTextEdit="1"/>
              </p:cNvSpPr>
              <p:nvPr/>
            </p:nvSpPr>
            <p:spPr>
              <a:xfrm>
                <a:off x="3505411" y="3670078"/>
                <a:ext cx="2267287" cy="431015"/>
              </a:xfrm>
              <a:prstGeom prst="rect">
                <a:avLst/>
              </a:prstGeom>
              <a:blipFill>
                <a:blip r:embed="rId7"/>
                <a:stretch>
                  <a:fillRect b="-2778"/>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3415588" y="1831223"/>
                <a:ext cx="2444195" cy="709938"/>
              </a:xfrm>
              <a:prstGeom prst="rect">
                <a:avLst/>
              </a:prstGeom>
              <a:noFill/>
            </p:spPr>
            <p:txBody>
              <a:bodyPr wrap="none" rtlCol="0">
                <a:spAutoFit/>
              </a:bodyPr>
              <a:lstStyle/>
              <a:p>
                <a:pPr marL="0" lvl="1"/>
                <a14:m>
                  <m:oMathPara xmlns:m="http://schemas.openxmlformats.org/officeDocument/2006/math">
                    <m:oMathParaPr>
                      <m:jc m:val="centerGroup"/>
                    </m:oMathParaPr>
                    <m:oMath xmlns:m="http://schemas.openxmlformats.org/officeDocument/2006/math">
                      <m:r>
                        <a:rPr lang="en-US" sz="2000" i="1" smtClean="0">
                          <a:solidFill>
                            <a:srgbClr val="C00000"/>
                          </a:solidFill>
                          <a:latin typeface="Cambria Math" charset="0"/>
                        </a:rPr>
                        <m:t>𝑖</m:t>
                      </m:r>
                      <m:r>
                        <a:rPr lang="en-US" sz="2000" i="1" smtClean="0">
                          <a:solidFill>
                            <a:srgbClr val="C00000"/>
                          </a:solidFill>
                          <a:latin typeface="Cambria Math" charset="0"/>
                        </a:rPr>
                        <m:t>ℏ</m:t>
                      </m:r>
                      <m:f>
                        <m:fPr>
                          <m:ctrlPr>
                            <a:rPr lang="mr-IN" sz="2000" i="1">
                              <a:solidFill>
                                <a:srgbClr val="C00000"/>
                              </a:solidFill>
                              <a:latin typeface="Cambria Math" panose="02040503050406030204" pitchFamily="18" charset="0"/>
                            </a:rPr>
                          </m:ctrlPr>
                        </m:fPr>
                        <m:num>
                          <m:r>
                            <a:rPr lang="en-US" sz="2000" i="1">
                              <a:solidFill>
                                <a:srgbClr val="C00000"/>
                              </a:solidFill>
                              <a:latin typeface="Cambria Math" charset="0"/>
                            </a:rPr>
                            <m:t>𝜕</m:t>
                          </m:r>
                        </m:num>
                        <m:den>
                          <m:r>
                            <a:rPr lang="en-US" sz="2000" i="1">
                              <a:solidFill>
                                <a:srgbClr val="C00000"/>
                              </a:solidFill>
                              <a:latin typeface="Cambria Math" charset="0"/>
                            </a:rPr>
                            <m:t>𝜕</m:t>
                          </m:r>
                          <m:r>
                            <a:rPr lang="en-US" sz="2000" i="1">
                              <a:solidFill>
                                <a:srgbClr val="C00000"/>
                              </a:solidFill>
                              <a:latin typeface="Cambria Math" charset="0"/>
                            </a:rPr>
                            <m:t>𝑡</m:t>
                          </m:r>
                        </m:den>
                      </m:f>
                      <m:r>
                        <a:rPr lang="en-US" sz="2000" i="1">
                          <a:solidFill>
                            <a:srgbClr val="C00000"/>
                          </a:solidFill>
                          <a:latin typeface="Cambria Math" charset="0"/>
                        </a:rPr>
                        <m:t>𝜓</m:t>
                      </m:r>
                      <m:r>
                        <a:rPr lang="en-US" sz="2000" i="1">
                          <a:solidFill>
                            <a:srgbClr val="C00000"/>
                          </a:solidFill>
                          <a:latin typeface="Cambria Math" charset="0"/>
                        </a:rPr>
                        <m:t>=−</m:t>
                      </m:r>
                      <m:f>
                        <m:fPr>
                          <m:ctrlPr>
                            <a:rPr lang="mr-IN" sz="2000" i="1">
                              <a:solidFill>
                                <a:srgbClr val="C00000"/>
                              </a:solidFill>
                              <a:latin typeface="Cambria Math" panose="02040503050406030204" pitchFamily="18" charset="0"/>
                            </a:rPr>
                          </m:ctrlPr>
                        </m:fPr>
                        <m:num>
                          <m:sSup>
                            <m:sSupPr>
                              <m:ctrlPr>
                                <a:rPr lang="en-US" sz="2000" i="1">
                                  <a:solidFill>
                                    <a:srgbClr val="C00000"/>
                                  </a:solidFill>
                                  <a:latin typeface="Cambria Math" panose="02040503050406030204" pitchFamily="18" charset="0"/>
                                </a:rPr>
                              </m:ctrlPr>
                            </m:sSupPr>
                            <m:e>
                              <m:r>
                                <a:rPr lang="en-US" sz="2000" i="1">
                                  <a:solidFill>
                                    <a:srgbClr val="C00000"/>
                                  </a:solidFill>
                                  <a:latin typeface="Cambria Math" charset="0"/>
                                </a:rPr>
                                <m:t>ℏ</m:t>
                              </m:r>
                            </m:e>
                            <m:sup>
                              <m:r>
                                <a:rPr lang="en-US" sz="2000" i="1">
                                  <a:solidFill>
                                    <a:srgbClr val="C00000"/>
                                  </a:solidFill>
                                  <a:latin typeface="Cambria Math" charset="0"/>
                                </a:rPr>
                                <m:t>2</m:t>
                              </m:r>
                            </m:sup>
                          </m:sSup>
                        </m:num>
                        <m:den>
                          <m:r>
                            <a:rPr lang="en-US" sz="2000" i="1">
                              <a:solidFill>
                                <a:srgbClr val="C00000"/>
                              </a:solidFill>
                              <a:latin typeface="Cambria Math" charset="0"/>
                            </a:rPr>
                            <m:t>2</m:t>
                          </m:r>
                          <m:r>
                            <a:rPr lang="en-US" sz="2000" i="1">
                              <a:solidFill>
                                <a:srgbClr val="C00000"/>
                              </a:solidFill>
                              <a:latin typeface="Cambria Math" charset="0"/>
                            </a:rPr>
                            <m:t>𝑚</m:t>
                          </m:r>
                        </m:den>
                      </m:f>
                      <m:sSup>
                        <m:sSupPr>
                          <m:ctrlPr>
                            <a:rPr lang="en-US" sz="2000" i="1">
                              <a:solidFill>
                                <a:srgbClr val="C00000"/>
                              </a:solidFill>
                              <a:latin typeface="Cambria Math" panose="02040503050406030204" pitchFamily="18" charset="0"/>
                            </a:rPr>
                          </m:ctrlPr>
                        </m:sSupPr>
                        <m:e>
                          <m:r>
                            <a:rPr lang="en-US" sz="2000">
                              <a:solidFill>
                                <a:srgbClr val="C00000"/>
                              </a:solidFill>
                              <a:latin typeface="Cambria Math" charset="0"/>
                            </a:rPr>
                            <m:t>𝛻</m:t>
                          </m:r>
                        </m:e>
                        <m:sup>
                          <m:r>
                            <a:rPr lang="en-US" sz="2000" i="1">
                              <a:solidFill>
                                <a:srgbClr val="C00000"/>
                              </a:solidFill>
                              <a:latin typeface="Cambria Math" charset="0"/>
                            </a:rPr>
                            <m:t>2</m:t>
                          </m:r>
                        </m:sup>
                      </m:sSup>
                      <m:r>
                        <a:rPr lang="en-US" sz="2000" i="1">
                          <a:solidFill>
                            <a:srgbClr val="C00000"/>
                          </a:solidFill>
                          <a:latin typeface="Cambria Math" charset="0"/>
                        </a:rPr>
                        <m:t>𝜓</m:t>
                      </m:r>
                    </m:oMath>
                  </m:oMathPara>
                </a14:m>
                <a:endParaRPr lang="en-US" sz="2000" dirty="0">
                  <a:solidFill>
                    <a:srgbClr val="C00000"/>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3415588" y="1831223"/>
                <a:ext cx="2444195" cy="709938"/>
              </a:xfrm>
              <a:prstGeom prst="rect">
                <a:avLst/>
              </a:prstGeom>
              <a:blipFill>
                <a:blip r:embed="rId8"/>
                <a:stretch>
                  <a:fillRect b="-5263"/>
                </a:stretch>
              </a:blipFill>
            </p:spPr>
            <p:txBody>
              <a:bodyPr/>
              <a:lstStyle/>
              <a:p>
                <a:r>
                  <a:rPr lang="en-NL">
                    <a:noFill/>
                  </a:rPr>
                  <a:t> </a:t>
                </a:r>
              </a:p>
            </p:txBody>
          </p:sp>
        </mc:Fallback>
      </mc:AlternateContent>
      <p:sp>
        <p:nvSpPr>
          <p:cNvPr id="14" name="TextBox 13"/>
          <p:cNvSpPr txBox="1"/>
          <p:nvPr/>
        </p:nvSpPr>
        <p:spPr>
          <a:xfrm>
            <a:off x="420915" y="1464224"/>
            <a:ext cx="2510174" cy="400110"/>
          </a:xfrm>
          <a:prstGeom prst="rect">
            <a:avLst/>
          </a:prstGeom>
          <a:noFill/>
        </p:spPr>
        <p:txBody>
          <a:bodyPr wrap="none" rtlCol="0">
            <a:spAutoFit/>
          </a:bodyPr>
          <a:lstStyle/>
          <a:p>
            <a:r>
              <a:rPr lang="en-US" sz="2000" dirty="0"/>
              <a:t>Non-relativistic spin 0:</a:t>
            </a:r>
          </a:p>
        </p:txBody>
      </p:sp>
      <p:sp>
        <p:nvSpPr>
          <p:cNvPr id="15" name="TextBox 14"/>
          <p:cNvSpPr txBox="1"/>
          <p:nvPr/>
        </p:nvSpPr>
        <p:spPr>
          <a:xfrm>
            <a:off x="3419355" y="1464224"/>
            <a:ext cx="1500988" cy="400110"/>
          </a:xfrm>
          <a:prstGeom prst="rect">
            <a:avLst/>
          </a:prstGeom>
          <a:noFill/>
        </p:spPr>
        <p:txBody>
          <a:bodyPr wrap="none" rtlCol="0">
            <a:spAutoFit/>
          </a:bodyPr>
          <a:lstStyle/>
          <a:p>
            <a:r>
              <a:rPr lang="en-US" sz="2000" dirty="0"/>
              <a:t>Schrödinger:</a:t>
            </a:r>
          </a:p>
        </p:txBody>
      </p:sp>
      <mc:AlternateContent xmlns:mc="http://schemas.openxmlformats.org/markup-compatibility/2006" xmlns:a14="http://schemas.microsoft.com/office/drawing/2010/main">
        <mc:Choice Requires="a14">
          <p:sp>
            <p:nvSpPr>
              <p:cNvPr id="16" name="TextBox 15"/>
              <p:cNvSpPr txBox="1"/>
              <p:nvPr/>
            </p:nvSpPr>
            <p:spPr>
              <a:xfrm>
                <a:off x="9417393" y="803908"/>
                <a:ext cx="1605761" cy="61901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bg-BG" i="1">
                              <a:latin typeface="Cambria Math" panose="02040503050406030204" pitchFamily="18" charset="0"/>
                            </a:rPr>
                          </m:ctrlPr>
                        </m:fPr>
                        <m:num>
                          <m:r>
                            <a:rPr lang="en-US" i="1">
                              <a:latin typeface="Cambria Math" charset="0"/>
                            </a:rPr>
                            <m:t>𝜕</m:t>
                          </m:r>
                          <m:r>
                            <a:rPr lang="en-US" i="1">
                              <a:solidFill>
                                <a:srgbClr val="C00000"/>
                              </a:solidFill>
                              <a:latin typeface="Cambria Math" charset="0"/>
                            </a:rPr>
                            <m:t>𝜌</m:t>
                          </m:r>
                        </m:num>
                        <m:den>
                          <m:r>
                            <a:rPr lang="en-US" i="1">
                              <a:latin typeface="Cambria Math" charset="0"/>
                            </a:rPr>
                            <m:t>𝜕</m:t>
                          </m:r>
                          <m:r>
                            <a:rPr lang="en-US" i="1">
                              <a:latin typeface="Cambria Math" charset="0"/>
                            </a:rPr>
                            <m:t>𝑡</m:t>
                          </m:r>
                        </m:den>
                      </m:f>
                      <m:r>
                        <a:rPr lang="en-US" i="1">
                          <a:latin typeface="Cambria Math" charset="0"/>
                        </a:rPr>
                        <m:t>+</m:t>
                      </m:r>
                      <m:acc>
                        <m:accPr>
                          <m:chr m:val="⃗"/>
                          <m:ctrlPr>
                            <a:rPr lang="en-US" i="1">
                              <a:latin typeface="Cambria Math" panose="02040503050406030204" pitchFamily="18" charset="0"/>
                            </a:rPr>
                          </m:ctrlPr>
                        </m:accPr>
                        <m:e>
                          <m:r>
                            <a:rPr lang="en-US">
                              <a:latin typeface="Cambria Math" charset="0"/>
                            </a:rPr>
                            <m:t>𝛻</m:t>
                          </m:r>
                        </m:e>
                      </m:acc>
                      <m:r>
                        <a:rPr lang="en-US" i="1">
                          <a:latin typeface="Cambria Math" charset="0"/>
                        </a:rPr>
                        <m:t>⋅</m:t>
                      </m:r>
                      <m:acc>
                        <m:accPr>
                          <m:chr m:val="⃗"/>
                          <m:ctrlPr>
                            <a:rPr lang="en-US" i="1">
                              <a:solidFill>
                                <a:srgbClr val="C00000"/>
                              </a:solidFill>
                              <a:latin typeface="Cambria Math" panose="02040503050406030204" pitchFamily="18" charset="0"/>
                            </a:rPr>
                          </m:ctrlPr>
                        </m:accPr>
                        <m:e>
                          <m:r>
                            <a:rPr lang="en-US" i="1">
                              <a:solidFill>
                                <a:srgbClr val="C00000"/>
                              </a:solidFill>
                              <a:latin typeface="Cambria Math" charset="0"/>
                            </a:rPr>
                            <m:t>𝑗</m:t>
                          </m:r>
                        </m:e>
                      </m:acc>
                      <m:r>
                        <a:rPr lang="en-US" i="1">
                          <a:latin typeface="Cambria Math" charset="0"/>
                        </a:rPr>
                        <m:t>=0</m:t>
                      </m:r>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9417393" y="803908"/>
                <a:ext cx="1605761" cy="619016"/>
              </a:xfrm>
              <a:prstGeom prst="rect">
                <a:avLst/>
              </a:prstGeom>
              <a:blipFill>
                <a:blip r:embed="rId9"/>
                <a:stretch>
                  <a:fillRect b="-6122"/>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8671814" y="1628567"/>
                <a:ext cx="3388813" cy="801181"/>
              </a:xfrm>
              <a:prstGeom prst="rect">
                <a:avLst/>
              </a:prstGeom>
              <a:noFill/>
            </p:spPr>
            <p:txBody>
              <a:bodyPr wrap="none" rtlCol="0">
                <a:spAutoFit/>
              </a:bodyPr>
              <a:lstStyle/>
              <a:p>
                <a:r>
                  <a:rPr lang="en-US" dirty="0"/>
                  <a:t> </a:t>
                </a:r>
                <a14:m>
                  <m:oMath xmlns:m="http://schemas.openxmlformats.org/officeDocument/2006/math">
                    <m:r>
                      <a:rPr lang="en-US" i="1">
                        <a:solidFill>
                          <a:srgbClr val="C00000"/>
                        </a:solidFill>
                        <a:latin typeface="Cambria Math" charset="0"/>
                      </a:rPr>
                      <m:t>𝜌</m:t>
                    </m:r>
                    <m:r>
                      <a:rPr lang="en-US" i="1">
                        <a:solidFill>
                          <a:srgbClr val="C00000"/>
                        </a:solidFill>
                        <a:latin typeface="Cambria Math" charset="0"/>
                      </a:rPr>
                      <m:t>≡</m:t>
                    </m:r>
                    <m:sSup>
                      <m:sSupPr>
                        <m:ctrlPr>
                          <a:rPr lang="en-US" i="1">
                            <a:solidFill>
                              <a:srgbClr val="C00000"/>
                            </a:solidFill>
                            <a:latin typeface="Cambria Math" panose="02040503050406030204" pitchFamily="18" charset="0"/>
                          </a:rPr>
                        </m:ctrlPr>
                      </m:sSupPr>
                      <m:e>
                        <m:r>
                          <a:rPr lang="en-US" i="1">
                            <a:solidFill>
                              <a:srgbClr val="C00000"/>
                            </a:solidFill>
                            <a:latin typeface="Cambria Math" charset="0"/>
                          </a:rPr>
                          <m:t>𝜓</m:t>
                        </m:r>
                      </m:e>
                      <m:sup>
                        <m:r>
                          <a:rPr lang="en-US" i="1">
                            <a:solidFill>
                              <a:srgbClr val="C00000"/>
                            </a:solidFill>
                            <a:latin typeface="Cambria Math" charset="0"/>
                          </a:rPr>
                          <m:t>∗</m:t>
                        </m:r>
                      </m:sup>
                    </m:sSup>
                    <m:r>
                      <a:rPr lang="en-US" i="1">
                        <a:solidFill>
                          <a:srgbClr val="C00000"/>
                        </a:solidFill>
                        <a:latin typeface="Cambria Math" charset="0"/>
                      </a:rPr>
                      <m:t>𝜓</m:t>
                    </m:r>
                    <m:r>
                      <a:rPr lang="en-US" i="1">
                        <a:solidFill>
                          <a:srgbClr val="C00000"/>
                        </a:solidFill>
                        <a:latin typeface="Cambria Math" charset="0"/>
                      </a:rPr>
                      <m:t>=</m:t>
                    </m:r>
                    <m:sSup>
                      <m:sSupPr>
                        <m:ctrlPr>
                          <a:rPr lang="en-US" i="1">
                            <a:solidFill>
                              <a:srgbClr val="C00000"/>
                            </a:solidFill>
                            <a:latin typeface="Cambria Math" panose="02040503050406030204" pitchFamily="18" charset="0"/>
                          </a:rPr>
                        </m:ctrlPr>
                      </m:sSupPr>
                      <m:e>
                        <m:d>
                          <m:dPr>
                            <m:begChr m:val="|"/>
                            <m:endChr m:val="|"/>
                            <m:ctrlPr>
                              <a:rPr lang="hr-HR" i="1">
                                <a:solidFill>
                                  <a:srgbClr val="C00000"/>
                                </a:solidFill>
                                <a:latin typeface="Cambria Math" panose="02040503050406030204" pitchFamily="18" charset="0"/>
                              </a:rPr>
                            </m:ctrlPr>
                          </m:dPr>
                          <m:e>
                            <m:r>
                              <a:rPr lang="en-US" i="1">
                                <a:solidFill>
                                  <a:srgbClr val="C00000"/>
                                </a:solidFill>
                                <a:latin typeface="Cambria Math" charset="0"/>
                              </a:rPr>
                              <m:t>𝑁</m:t>
                            </m:r>
                          </m:e>
                        </m:d>
                      </m:e>
                      <m:sup>
                        <m:r>
                          <a:rPr lang="en-US" i="1">
                            <a:solidFill>
                              <a:srgbClr val="C00000"/>
                            </a:solidFill>
                            <a:latin typeface="Cambria Math" charset="0"/>
                          </a:rPr>
                          <m:t>2</m:t>
                        </m:r>
                      </m:sup>
                    </m:sSup>
                  </m:oMath>
                </a14:m>
                <a:endParaRPr lang="en-US" i="1" dirty="0">
                  <a:latin typeface="Cambria Math" charset="0"/>
                </a:endParaRPr>
              </a:p>
              <a:p>
                <a:r>
                  <a:rPr lang="en-US" dirty="0">
                    <a:solidFill>
                      <a:srgbClr val="C00000"/>
                    </a:solidFill>
                  </a:rPr>
                  <a:t> </a:t>
                </a:r>
                <a14:m>
                  <m:oMath xmlns:m="http://schemas.openxmlformats.org/officeDocument/2006/math">
                    <m:acc>
                      <m:accPr>
                        <m:chr m:val="⃗"/>
                        <m:ctrlPr>
                          <a:rPr lang="en-US" i="1">
                            <a:solidFill>
                              <a:srgbClr val="C00000"/>
                            </a:solidFill>
                            <a:latin typeface="Cambria Math" panose="02040503050406030204" pitchFamily="18" charset="0"/>
                          </a:rPr>
                        </m:ctrlPr>
                      </m:accPr>
                      <m:e>
                        <m:r>
                          <a:rPr lang="en-US" i="1">
                            <a:solidFill>
                              <a:srgbClr val="C00000"/>
                            </a:solidFill>
                            <a:latin typeface="Cambria Math" charset="0"/>
                          </a:rPr>
                          <m:t>𝑗</m:t>
                        </m:r>
                      </m:e>
                    </m:acc>
                    <m:r>
                      <a:rPr lang="en-US" i="1">
                        <a:solidFill>
                          <a:srgbClr val="C00000"/>
                        </a:solidFill>
                        <a:latin typeface="Cambria Math" charset="0"/>
                      </a:rPr>
                      <m:t>≡</m:t>
                    </m:r>
                    <m:f>
                      <m:fPr>
                        <m:ctrlPr>
                          <a:rPr lang="bg-BG" i="1">
                            <a:solidFill>
                              <a:srgbClr val="C00000"/>
                            </a:solidFill>
                            <a:latin typeface="Cambria Math" panose="02040503050406030204" pitchFamily="18" charset="0"/>
                          </a:rPr>
                        </m:ctrlPr>
                      </m:fPr>
                      <m:num>
                        <m:r>
                          <a:rPr lang="en-US" i="1">
                            <a:solidFill>
                              <a:srgbClr val="C00000"/>
                            </a:solidFill>
                            <a:latin typeface="Cambria Math" charset="0"/>
                          </a:rPr>
                          <m:t>𝑖</m:t>
                        </m:r>
                        <m:r>
                          <a:rPr lang="en-US" i="1">
                            <a:solidFill>
                              <a:srgbClr val="C00000"/>
                            </a:solidFill>
                            <a:latin typeface="Cambria Math" charset="0"/>
                          </a:rPr>
                          <m:t>ℏ</m:t>
                        </m:r>
                      </m:num>
                      <m:den>
                        <m:r>
                          <a:rPr lang="en-US" i="1">
                            <a:solidFill>
                              <a:srgbClr val="C00000"/>
                            </a:solidFill>
                            <a:latin typeface="Cambria Math" charset="0"/>
                          </a:rPr>
                          <m:t>2</m:t>
                        </m:r>
                        <m:r>
                          <a:rPr lang="en-US" i="1">
                            <a:solidFill>
                              <a:srgbClr val="C00000"/>
                            </a:solidFill>
                            <a:latin typeface="Cambria Math" charset="0"/>
                          </a:rPr>
                          <m:t>𝑚</m:t>
                        </m:r>
                        <m:r>
                          <a:rPr lang="en-US" i="1">
                            <a:solidFill>
                              <a:srgbClr val="C00000"/>
                            </a:solidFill>
                            <a:latin typeface="Cambria Math" charset="0"/>
                          </a:rPr>
                          <m:t> </m:t>
                        </m:r>
                      </m:den>
                    </m:f>
                    <m:d>
                      <m:dPr>
                        <m:ctrlPr>
                          <a:rPr lang="is-IS" i="1">
                            <a:solidFill>
                              <a:srgbClr val="C00000"/>
                            </a:solidFill>
                            <a:latin typeface="Cambria Math" panose="02040503050406030204" pitchFamily="18" charset="0"/>
                          </a:rPr>
                        </m:ctrlPr>
                      </m:dPr>
                      <m:e>
                        <m:r>
                          <a:rPr lang="en-US" i="1">
                            <a:solidFill>
                              <a:srgbClr val="C00000"/>
                            </a:solidFill>
                            <a:latin typeface="Cambria Math" charset="0"/>
                          </a:rPr>
                          <m:t>𝜓</m:t>
                        </m:r>
                        <m:acc>
                          <m:accPr>
                            <m:chr m:val="⃗"/>
                            <m:ctrlPr>
                              <a:rPr lang="en-US" i="1">
                                <a:solidFill>
                                  <a:srgbClr val="C00000"/>
                                </a:solidFill>
                                <a:latin typeface="Cambria Math" panose="02040503050406030204" pitchFamily="18" charset="0"/>
                              </a:rPr>
                            </m:ctrlPr>
                          </m:accPr>
                          <m:e>
                            <m:r>
                              <a:rPr lang="en-US">
                                <a:solidFill>
                                  <a:srgbClr val="C00000"/>
                                </a:solidFill>
                                <a:latin typeface="Cambria Math" charset="0"/>
                              </a:rPr>
                              <m:t>𝛻</m:t>
                            </m:r>
                          </m:e>
                        </m:acc>
                        <m:sSup>
                          <m:sSupPr>
                            <m:ctrlPr>
                              <a:rPr lang="en-US" i="1">
                                <a:solidFill>
                                  <a:srgbClr val="C00000"/>
                                </a:solidFill>
                                <a:latin typeface="Cambria Math" panose="02040503050406030204" pitchFamily="18" charset="0"/>
                              </a:rPr>
                            </m:ctrlPr>
                          </m:sSupPr>
                          <m:e>
                            <m:r>
                              <a:rPr lang="en-US" i="1">
                                <a:solidFill>
                                  <a:srgbClr val="C00000"/>
                                </a:solidFill>
                                <a:latin typeface="Cambria Math" charset="0"/>
                              </a:rPr>
                              <m:t>𝜓</m:t>
                            </m:r>
                          </m:e>
                          <m:sup>
                            <m:r>
                              <a:rPr lang="en-US" i="1">
                                <a:solidFill>
                                  <a:srgbClr val="C00000"/>
                                </a:solidFill>
                                <a:latin typeface="Cambria Math" charset="0"/>
                              </a:rPr>
                              <m:t>∗</m:t>
                            </m:r>
                          </m:sup>
                        </m:sSup>
                        <m:r>
                          <a:rPr lang="en-US" i="1">
                            <a:solidFill>
                              <a:srgbClr val="C00000"/>
                            </a:solidFill>
                            <a:latin typeface="Cambria Math" charset="0"/>
                          </a:rPr>
                          <m:t>−</m:t>
                        </m:r>
                        <m:sSup>
                          <m:sSupPr>
                            <m:ctrlPr>
                              <a:rPr lang="en-US" i="1">
                                <a:solidFill>
                                  <a:srgbClr val="C00000"/>
                                </a:solidFill>
                                <a:latin typeface="Cambria Math" panose="02040503050406030204" pitchFamily="18" charset="0"/>
                              </a:rPr>
                            </m:ctrlPr>
                          </m:sSupPr>
                          <m:e>
                            <m:r>
                              <a:rPr lang="en-US" i="1">
                                <a:solidFill>
                                  <a:srgbClr val="C00000"/>
                                </a:solidFill>
                                <a:latin typeface="Cambria Math" charset="0"/>
                              </a:rPr>
                              <m:t>𝜓</m:t>
                            </m:r>
                          </m:e>
                          <m:sup>
                            <m:r>
                              <a:rPr lang="en-US" i="1">
                                <a:solidFill>
                                  <a:srgbClr val="C00000"/>
                                </a:solidFill>
                                <a:latin typeface="Cambria Math" charset="0"/>
                              </a:rPr>
                              <m:t>∗</m:t>
                            </m:r>
                          </m:sup>
                        </m:sSup>
                        <m:acc>
                          <m:accPr>
                            <m:chr m:val="⃗"/>
                            <m:ctrlPr>
                              <a:rPr lang="en-US" i="1">
                                <a:solidFill>
                                  <a:srgbClr val="C00000"/>
                                </a:solidFill>
                                <a:latin typeface="Cambria Math" panose="02040503050406030204" pitchFamily="18" charset="0"/>
                              </a:rPr>
                            </m:ctrlPr>
                          </m:accPr>
                          <m:e>
                            <m:r>
                              <a:rPr lang="en-US">
                                <a:solidFill>
                                  <a:srgbClr val="C00000"/>
                                </a:solidFill>
                                <a:latin typeface="Cambria Math" charset="0"/>
                              </a:rPr>
                              <m:t>𝛻</m:t>
                            </m:r>
                          </m:e>
                        </m:acc>
                        <m:r>
                          <a:rPr lang="en-US" i="1">
                            <a:solidFill>
                              <a:srgbClr val="C00000"/>
                            </a:solidFill>
                            <a:latin typeface="Cambria Math" charset="0"/>
                          </a:rPr>
                          <m:t>𝜓</m:t>
                        </m:r>
                      </m:e>
                    </m:d>
                    <m:r>
                      <a:rPr lang="en-US" i="1">
                        <a:solidFill>
                          <a:srgbClr val="C00000"/>
                        </a:solidFill>
                        <a:latin typeface="Cambria Math" charset="0"/>
                      </a:rPr>
                      <m:t>=</m:t>
                    </m:r>
                    <m:f>
                      <m:fPr>
                        <m:ctrlPr>
                          <a:rPr lang="bg-BG" i="1">
                            <a:solidFill>
                              <a:srgbClr val="C00000"/>
                            </a:solidFill>
                            <a:latin typeface="Cambria Math" panose="02040503050406030204" pitchFamily="18" charset="0"/>
                          </a:rPr>
                        </m:ctrlPr>
                      </m:fPr>
                      <m:num>
                        <m:sSup>
                          <m:sSupPr>
                            <m:ctrlPr>
                              <a:rPr lang="en-US" i="1">
                                <a:solidFill>
                                  <a:srgbClr val="C00000"/>
                                </a:solidFill>
                                <a:latin typeface="Cambria Math" panose="02040503050406030204" pitchFamily="18" charset="0"/>
                              </a:rPr>
                            </m:ctrlPr>
                          </m:sSupPr>
                          <m:e>
                            <m:d>
                              <m:dPr>
                                <m:begChr m:val="|"/>
                                <m:endChr m:val="|"/>
                                <m:ctrlPr>
                                  <a:rPr lang="hr-HR" i="1">
                                    <a:solidFill>
                                      <a:srgbClr val="C00000"/>
                                    </a:solidFill>
                                    <a:latin typeface="Cambria Math" panose="02040503050406030204" pitchFamily="18" charset="0"/>
                                  </a:rPr>
                                </m:ctrlPr>
                              </m:dPr>
                              <m:e>
                                <m:r>
                                  <a:rPr lang="en-US" i="1">
                                    <a:solidFill>
                                      <a:srgbClr val="C00000"/>
                                    </a:solidFill>
                                    <a:latin typeface="Cambria Math" charset="0"/>
                                  </a:rPr>
                                  <m:t>𝑁</m:t>
                                </m:r>
                              </m:e>
                            </m:d>
                          </m:e>
                          <m:sup>
                            <m:r>
                              <a:rPr lang="en-US" i="1">
                                <a:solidFill>
                                  <a:srgbClr val="C00000"/>
                                </a:solidFill>
                                <a:latin typeface="Cambria Math" charset="0"/>
                              </a:rPr>
                              <m:t>2</m:t>
                            </m:r>
                          </m:sup>
                        </m:sSup>
                      </m:num>
                      <m:den>
                        <m:r>
                          <a:rPr lang="en-US" i="1">
                            <a:solidFill>
                              <a:srgbClr val="C00000"/>
                            </a:solidFill>
                            <a:latin typeface="Cambria Math" charset="0"/>
                          </a:rPr>
                          <m:t>𝑚</m:t>
                        </m:r>
                      </m:den>
                    </m:f>
                    <m:acc>
                      <m:accPr>
                        <m:chr m:val="⃗"/>
                        <m:ctrlPr>
                          <a:rPr lang="bg-BG" i="1">
                            <a:solidFill>
                              <a:srgbClr val="C00000"/>
                            </a:solidFill>
                            <a:latin typeface="Cambria Math" panose="02040503050406030204" pitchFamily="18" charset="0"/>
                          </a:rPr>
                        </m:ctrlPr>
                      </m:accPr>
                      <m:e>
                        <m:r>
                          <a:rPr lang="en-US" i="1">
                            <a:solidFill>
                              <a:srgbClr val="C00000"/>
                            </a:solidFill>
                            <a:latin typeface="Cambria Math" charset="0"/>
                          </a:rPr>
                          <m:t>𝑝</m:t>
                        </m:r>
                      </m:e>
                    </m:acc>
                  </m:oMath>
                </a14:m>
                <a:endParaRPr lang="en-US" dirty="0"/>
              </a:p>
            </p:txBody>
          </p:sp>
        </mc:Choice>
        <mc:Fallback xmlns="">
          <p:sp>
            <p:nvSpPr>
              <p:cNvPr id="19" name="TextBox 18"/>
              <p:cNvSpPr txBox="1">
                <a:spLocks noRot="1" noChangeAspect="1" noMove="1" noResize="1" noEditPoints="1" noAdjustHandles="1" noChangeArrowheads="1" noChangeShapeType="1" noTextEdit="1"/>
              </p:cNvSpPr>
              <p:nvPr/>
            </p:nvSpPr>
            <p:spPr>
              <a:xfrm>
                <a:off x="8671814" y="1628567"/>
                <a:ext cx="3388813" cy="801181"/>
              </a:xfrm>
              <a:prstGeom prst="rect">
                <a:avLst/>
              </a:prstGeom>
              <a:blipFill>
                <a:blip r:embed="rId10"/>
                <a:stretch>
                  <a:fillRect b="-7813"/>
                </a:stretch>
              </a:blipFill>
            </p:spPr>
            <p:txBody>
              <a:bodyPr/>
              <a:lstStyle/>
              <a:p>
                <a:r>
                  <a:rPr lang="en-NL">
                    <a:noFill/>
                  </a:rPr>
                  <a:t> </a:t>
                </a:r>
              </a:p>
            </p:txBody>
          </p:sp>
        </mc:Fallback>
      </mc:AlternateContent>
      <p:sp>
        <p:nvSpPr>
          <p:cNvPr id="21" name="TextBox 20"/>
          <p:cNvSpPr txBox="1"/>
          <p:nvPr/>
        </p:nvSpPr>
        <p:spPr>
          <a:xfrm>
            <a:off x="464457" y="2630202"/>
            <a:ext cx="2045881" cy="400110"/>
          </a:xfrm>
          <a:prstGeom prst="rect">
            <a:avLst/>
          </a:prstGeom>
          <a:noFill/>
        </p:spPr>
        <p:txBody>
          <a:bodyPr wrap="none" rtlCol="0">
            <a:spAutoFit/>
          </a:bodyPr>
          <a:lstStyle/>
          <a:p>
            <a:r>
              <a:rPr lang="en-US" sz="2000" dirty="0"/>
              <a:t>Relativistic spin 0:</a:t>
            </a:r>
          </a:p>
        </p:txBody>
      </p:sp>
      <p:sp>
        <p:nvSpPr>
          <p:cNvPr id="22" name="TextBox 21"/>
          <p:cNvSpPr txBox="1"/>
          <p:nvPr/>
        </p:nvSpPr>
        <p:spPr>
          <a:xfrm>
            <a:off x="490706" y="4150897"/>
            <a:ext cx="2223814" cy="400110"/>
          </a:xfrm>
          <a:prstGeom prst="rect">
            <a:avLst/>
          </a:prstGeom>
          <a:noFill/>
        </p:spPr>
        <p:txBody>
          <a:bodyPr wrap="none" rtlCol="0">
            <a:spAutoFit/>
          </a:bodyPr>
          <a:lstStyle/>
          <a:p>
            <a:r>
              <a:rPr lang="en-US" sz="2000" dirty="0"/>
              <a:t>Relativistic spin- ½: </a:t>
            </a:r>
          </a:p>
        </p:txBody>
      </p:sp>
      <mc:AlternateContent xmlns:mc="http://schemas.openxmlformats.org/markup-compatibility/2006" xmlns:a14="http://schemas.microsoft.com/office/drawing/2010/main">
        <mc:Choice Requires="a14">
          <p:sp>
            <p:nvSpPr>
              <p:cNvPr id="23" name="TextBox 22"/>
              <p:cNvSpPr txBox="1"/>
              <p:nvPr/>
            </p:nvSpPr>
            <p:spPr>
              <a:xfrm>
                <a:off x="671938" y="4658746"/>
                <a:ext cx="2158155"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a:solidFill>
                            <a:srgbClr val="C00000"/>
                          </a:solidFill>
                          <a:latin typeface="Cambria Math" charset="0"/>
                        </a:rPr>
                        <m:t>𝐻</m:t>
                      </m:r>
                      <m:r>
                        <a:rPr lang="en-US" sz="2000" i="1">
                          <a:solidFill>
                            <a:srgbClr val="C00000"/>
                          </a:solidFill>
                          <a:latin typeface="Cambria Math" charset="0"/>
                        </a:rPr>
                        <m:t>=</m:t>
                      </m:r>
                      <m:d>
                        <m:dPr>
                          <m:ctrlPr>
                            <a:rPr lang="mr-IN" sz="2000" i="1">
                              <a:solidFill>
                                <a:srgbClr val="C00000"/>
                              </a:solidFill>
                              <a:latin typeface="Cambria Math" panose="02040503050406030204" pitchFamily="18" charset="0"/>
                            </a:rPr>
                          </m:ctrlPr>
                        </m:dPr>
                        <m:e>
                          <m:acc>
                            <m:accPr>
                              <m:chr m:val="⃗"/>
                              <m:ctrlPr>
                                <a:rPr lang="mr-IN" sz="2000" i="1">
                                  <a:solidFill>
                                    <a:srgbClr val="C00000"/>
                                  </a:solidFill>
                                  <a:latin typeface="Cambria Math" panose="02040503050406030204" pitchFamily="18" charset="0"/>
                                </a:rPr>
                              </m:ctrlPr>
                            </m:accPr>
                            <m:e>
                              <m:r>
                                <a:rPr lang="en-US" sz="2000" i="1">
                                  <a:solidFill>
                                    <a:srgbClr val="C00000"/>
                                  </a:solidFill>
                                  <a:latin typeface="Cambria Math" charset="0"/>
                                </a:rPr>
                                <m:t>𝛼</m:t>
                              </m:r>
                            </m:e>
                          </m:acc>
                          <m:r>
                            <a:rPr lang="en-US" sz="2000" i="1">
                              <a:solidFill>
                                <a:srgbClr val="C00000"/>
                              </a:solidFill>
                              <a:latin typeface="Cambria Math" charset="0"/>
                            </a:rPr>
                            <m:t>⋅</m:t>
                          </m:r>
                          <m:acc>
                            <m:accPr>
                              <m:chr m:val="⃗"/>
                              <m:ctrlPr>
                                <a:rPr lang="en-US" sz="2000" i="1">
                                  <a:solidFill>
                                    <a:srgbClr val="C00000"/>
                                  </a:solidFill>
                                  <a:latin typeface="Cambria Math" panose="02040503050406030204" pitchFamily="18" charset="0"/>
                                </a:rPr>
                              </m:ctrlPr>
                            </m:accPr>
                            <m:e>
                              <m:r>
                                <a:rPr lang="en-US" sz="2000" i="1">
                                  <a:solidFill>
                                    <a:srgbClr val="C00000"/>
                                  </a:solidFill>
                                  <a:latin typeface="Cambria Math" charset="0"/>
                                </a:rPr>
                                <m:t>𝑝</m:t>
                              </m:r>
                            </m:e>
                          </m:acc>
                          <m:r>
                            <a:rPr lang="en-US" sz="2000" i="1">
                              <a:solidFill>
                                <a:srgbClr val="C00000"/>
                              </a:solidFill>
                              <a:latin typeface="Cambria Math" charset="0"/>
                            </a:rPr>
                            <m:t>+</m:t>
                          </m:r>
                          <m:r>
                            <a:rPr lang="en-US" sz="2000" i="1">
                              <a:solidFill>
                                <a:srgbClr val="C00000"/>
                              </a:solidFill>
                              <a:latin typeface="Cambria Math" charset="0"/>
                            </a:rPr>
                            <m:t>𝛽</m:t>
                          </m:r>
                          <m:r>
                            <a:rPr lang="en-US" sz="2000" i="1">
                              <a:solidFill>
                                <a:srgbClr val="C00000"/>
                              </a:solidFill>
                              <a:latin typeface="Cambria Math" charset="0"/>
                            </a:rPr>
                            <m:t>𝑚</m:t>
                          </m:r>
                        </m:e>
                      </m:d>
                    </m:oMath>
                  </m:oMathPara>
                </a14:m>
                <a:endParaRPr lang="en-US" sz="2000" dirty="0"/>
              </a:p>
            </p:txBody>
          </p:sp>
        </mc:Choice>
        <mc:Fallback xmlns="">
          <p:sp>
            <p:nvSpPr>
              <p:cNvPr id="23" name="TextBox 22"/>
              <p:cNvSpPr txBox="1">
                <a:spLocks noRot="1" noChangeAspect="1" noMove="1" noResize="1" noEditPoints="1" noAdjustHandles="1" noChangeArrowheads="1" noChangeShapeType="1" noTextEdit="1"/>
              </p:cNvSpPr>
              <p:nvPr/>
            </p:nvSpPr>
            <p:spPr>
              <a:xfrm>
                <a:off x="671938" y="4658746"/>
                <a:ext cx="2158155" cy="400110"/>
              </a:xfrm>
              <a:prstGeom prst="rect">
                <a:avLst/>
              </a:prstGeom>
              <a:blipFill>
                <a:blip r:embed="rId11"/>
                <a:stretch>
                  <a:fillRect t="-18182" b="-12121"/>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3199116" y="4466475"/>
                <a:ext cx="3138551" cy="9545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i="1">
                          <a:solidFill>
                            <a:srgbClr val="C00000"/>
                          </a:solidFill>
                          <a:latin typeface="Cambria Math" charset="0"/>
                        </a:rPr>
                        <m:t>𝑖</m:t>
                      </m:r>
                      <m:f>
                        <m:fPr>
                          <m:ctrlPr>
                            <a:rPr lang="mr-IN" sz="2000" i="1">
                              <a:solidFill>
                                <a:srgbClr val="C00000"/>
                              </a:solidFill>
                              <a:latin typeface="Cambria Math" panose="02040503050406030204" pitchFamily="18" charset="0"/>
                            </a:rPr>
                          </m:ctrlPr>
                        </m:fPr>
                        <m:num>
                          <m:r>
                            <a:rPr lang="en-US" sz="2000" i="1">
                              <a:solidFill>
                                <a:srgbClr val="C00000"/>
                              </a:solidFill>
                              <a:latin typeface="Cambria Math" charset="0"/>
                            </a:rPr>
                            <m:t>𝜕</m:t>
                          </m:r>
                        </m:num>
                        <m:den>
                          <m:r>
                            <a:rPr lang="en-US" sz="2000" i="1">
                              <a:solidFill>
                                <a:srgbClr val="C00000"/>
                              </a:solidFill>
                              <a:latin typeface="Cambria Math" charset="0"/>
                            </a:rPr>
                            <m:t>𝜕</m:t>
                          </m:r>
                          <m:r>
                            <a:rPr lang="en-US" sz="2000" i="1">
                              <a:solidFill>
                                <a:srgbClr val="C00000"/>
                              </a:solidFill>
                              <a:latin typeface="Cambria Math" charset="0"/>
                            </a:rPr>
                            <m:t>𝑡</m:t>
                          </m:r>
                        </m:den>
                      </m:f>
                      <m:r>
                        <a:rPr lang="en-US" sz="2000" i="1">
                          <a:solidFill>
                            <a:srgbClr val="C00000"/>
                          </a:solidFill>
                          <a:latin typeface="Cambria Math" charset="0"/>
                        </a:rPr>
                        <m:t>𝜓</m:t>
                      </m:r>
                      <m:r>
                        <a:rPr lang="en-US" sz="2000" i="1">
                          <a:solidFill>
                            <a:srgbClr val="C00000"/>
                          </a:solidFill>
                          <a:latin typeface="Cambria Math" charset="0"/>
                        </a:rPr>
                        <m:t>=</m:t>
                      </m:r>
                      <m:d>
                        <m:dPr>
                          <m:ctrlPr>
                            <a:rPr lang="mr-IN" sz="2000" i="1">
                              <a:solidFill>
                                <a:srgbClr val="C00000"/>
                              </a:solidFill>
                              <a:latin typeface="Cambria Math" panose="02040503050406030204" pitchFamily="18" charset="0"/>
                            </a:rPr>
                          </m:ctrlPr>
                        </m:dPr>
                        <m:e>
                          <m:r>
                            <a:rPr lang="en-US" sz="2000" i="1">
                              <a:solidFill>
                                <a:srgbClr val="C00000"/>
                              </a:solidFill>
                              <a:latin typeface="Cambria Math" charset="0"/>
                            </a:rPr>
                            <m:t>−</m:t>
                          </m:r>
                          <m:r>
                            <a:rPr lang="en-US" sz="2000" i="1">
                              <a:solidFill>
                                <a:srgbClr val="C00000"/>
                              </a:solidFill>
                              <a:latin typeface="Cambria Math" charset="0"/>
                            </a:rPr>
                            <m:t>𝑖</m:t>
                          </m:r>
                          <m:r>
                            <a:rPr lang="en-US" sz="2000" i="1">
                              <a:solidFill>
                                <a:srgbClr val="C00000"/>
                              </a:solidFill>
                              <a:latin typeface="Cambria Math" charset="0"/>
                            </a:rPr>
                            <m:t> </m:t>
                          </m:r>
                          <m:acc>
                            <m:accPr>
                              <m:chr m:val="⃗"/>
                              <m:ctrlPr>
                                <a:rPr lang="en-US" sz="2000" i="1">
                                  <a:solidFill>
                                    <a:srgbClr val="C00000"/>
                                  </a:solidFill>
                                  <a:latin typeface="Cambria Math" panose="02040503050406030204" pitchFamily="18" charset="0"/>
                                </a:rPr>
                              </m:ctrlPr>
                            </m:accPr>
                            <m:e>
                              <m:r>
                                <a:rPr lang="en-US" sz="2000" i="1">
                                  <a:solidFill>
                                    <a:srgbClr val="C00000"/>
                                  </a:solidFill>
                                  <a:latin typeface="Cambria Math" charset="0"/>
                                </a:rPr>
                                <m:t>𝛼</m:t>
                              </m:r>
                            </m:e>
                          </m:acc>
                          <m:r>
                            <a:rPr lang="en-US" sz="2000" i="1">
                              <a:solidFill>
                                <a:srgbClr val="C00000"/>
                              </a:solidFill>
                              <a:latin typeface="Cambria Math" charset="0"/>
                            </a:rPr>
                            <m:t>⋅</m:t>
                          </m:r>
                          <m:acc>
                            <m:accPr>
                              <m:chr m:val="⃗"/>
                              <m:ctrlPr>
                                <a:rPr lang="en-US" sz="2000" i="1">
                                  <a:solidFill>
                                    <a:srgbClr val="C00000"/>
                                  </a:solidFill>
                                  <a:latin typeface="Cambria Math" panose="02040503050406030204" pitchFamily="18" charset="0"/>
                                </a:rPr>
                              </m:ctrlPr>
                            </m:accPr>
                            <m:e>
                              <m:r>
                                <a:rPr lang="en-US" sz="2000">
                                  <a:solidFill>
                                    <a:srgbClr val="C00000"/>
                                  </a:solidFill>
                                  <a:latin typeface="Cambria Math" charset="0"/>
                                </a:rPr>
                                <m:t>𝛻</m:t>
                              </m:r>
                            </m:e>
                          </m:acc>
                          <m:r>
                            <a:rPr lang="en-US" sz="2000" i="1">
                              <a:solidFill>
                                <a:srgbClr val="C00000"/>
                              </a:solidFill>
                              <a:latin typeface="Cambria Math" charset="0"/>
                            </a:rPr>
                            <m:t>+</m:t>
                          </m:r>
                          <m:r>
                            <a:rPr lang="en-US" sz="2000" i="1">
                              <a:solidFill>
                                <a:srgbClr val="C00000"/>
                              </a:solidFill>
                              <a:latin typeface="Cambria Math" charset="0"/>
                            </a:rPr>
                            <m:t>𝛽</m:t>
                          </m:r>
                          <m:r>
                            <a:rPr lang="en-US" sz="2000" i="1">
                              <a:solidFill>
                                <a:srgbClr val="C00000"/>
                              </a:solidFill>
                              <a:latin typeface="Cambria Math" charset="0"/>
                            </a:rPr>
                            <m:t>𝑚</m:t>
                          </m:r>
                        </m:e>
                      </m:d>
                      <m:r>
                        <a:rPr lang="en-US" sz="2000" i="1">
                          <a:solidFill>
                            <a:srgbClr val="C00000"/>
                          </a:solidFill>
                          <a:latin typeface="Cambria Math" charset="0"/>
                        </a:rPr>
                        <m:t>𝜓</m:t>
                      </m:r>
                    </m:oMath>
                  </m:oMathPara>
                </a14:m>
                <a:endParaRPr lang="en-US" sz="2000" dirty="0">
                  <a:solidFill>
                    <a:srgbClr val="C00000"/>
                  </a:solidFill>
                </a:endParaRPr>
              </a:p>
              <a:p>
                <a:endParaRPr lang="en-US" dirty="0"/>
              </a:p>
            </p:txBody>
          </p:sp>
        </mc:Choice>
        <mc:Fallback xmlns="">
          <p:sp>
            <p:nvSpPr>
              <p:cNvPr id="24" name="TextBox 23"/>
              <p:cNvSpPr txBox="1">
                <a:spLocks noRot="1" noChangeAspect="1" noMove="1" noResize="1" noEditPoints="1" noAdjustHandles="1" noChangeArrowheads="1" noChangeShapeType="1" noTextEdit="1"/>
              </p:cNvSpPr>
              <p:nvPr/>
            </p:nvSpPr>
            <p:spPr>
              <a:xfrm>
                <a:off x="3199116" y="4466475"/>
                <a:ext cx="3138551" cy="954557"/>
              </a:xfrm>
              <a:prstGeom prst="rect">
                <a:avLst/>
              </a:prstGeom>
              <a:blipFill>
                <a:blip r:embed="rId12"/>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2987833" y="5203837"/>
                <a:ext cx="2784865" cy="723916"/>
              </a:xfrm>
              <a:prstGeom prst="rect">
                <a:avLst/>
              </a:prstGeom>
              <a:noFill/>
            </p:spPr>
            <p:txBody>
              <a:bodyPr wrap="none" rtlCol="0">
                <a:spAutoFit/>
              </a:bodyPr>
              <a:lstStyle/>
              <a:p>
                <a:pPr marL="0" lvl="1"/>
                <a14:m>
                  <m:oMathPara xmlns:m="http://schemas.openxmlformats.org/officeDocument/2006/math">
                    <m:oMathParaPr>
                      <m:jc m:val="centerGroup"/>
                    </m:oMathParaPr>
                    <m:oMath xmlns:m="http://schemas.openxmlformats.org/officeDocument/2006/math">
                      <m:d>
                        <m:dPr>
                          <m:ctrlPr>
                            <a:rPr lang="mr-IN" sz="2000" i="1">
                              <a:solidFill>
                                <a:srgbClr val="C00000"/>
                              </a:solidFill>
                              <a:latin typeface="Cambria Math" panose="02040503050406030204" pitchFamily="18" charset="0"/>
                            </a:rPr>
                          </m:ctrlPr>
                        </m:dPr>
                        <m:e>
                          <m:r>
                            <a:rPr lang="en-US" sz="2000" i="1">
                              <a:solidFill>
                                <a:srgbClr val="C00000"/>
                              </a:solidFill>
                              <a:latin typeface="Cambria Math" charset="0"/>
                            </a:rPr>
                            <m:t>𝑖</m:t>
                          </m:r>
                          <m:sSup>
                            <m:sSupPr>
                              <m:ctrlPr>
                                <a:rPr lang="en-US" sz="2000" i="1">
                                  <a:solidFill>
                                    <a:srgbClr val="C00000"/>
                                  </a:solidFill>
                                  <a:latin typeface="Cambria Math" panose="02040503050406030204" pitchFamily="18" charset="0"/>
                                </a:rPr>
                              </m:ctrlPr>
                            </m:sSupPr>
                            <m:e>
                              <m:r>
                                <a:rPr lang="en-US" sz="2000" i="1">
                                  <a:solidFill>
                                    <a:srgbClr val="C00000"/>
                                  </a:solidFill>
                                  <a:latin typeface="Cambria Math" charset="0"/>
                                </a:rPr>
                                <m:t>𝛾</m:t>
                              </m:r>
                            </m:e>
                            <m:sup>
                              <m:r>
                                <a:rPr lang="en-US" sz="2000" i="1">
                                  <a:solidFill>
                                    <a:srgbClr val="C00000"/>
                                  </a:solidFill>
                                  <a:latin typeface="Cambria Math" charset="0"/>
                                </a:rPr>
                                <m:t>𝜇</m:t>
                              </m:r>
                            </m:sup>
                          </m:sSup>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charset="0"/>
                                </a:rPr>
                                <m:t>𝜕</m:t>
                              </m:r>
                            </m:e>
                            <m:sub>
                              <m:r>
                                <a:rPr lang="en-US" sz="2000" i="1">
                                  <a:solidFill>
                                    <a:srgbClr val="C00000"/>
                                  </a:solidFill>
                                  <a:latin typeface="Cambria Math" charset="0"/>
                                </a:rPr>
                                <m:t>𝜇</m:t>
                              </m:r>
                            </m:sub>
                          </m:sSub>
                          <m:r>
                            <a:rPr lang="en-US" sz="2000" i="1">
                              <a:solidFill>
                                <a:srgbClr val="C00000"/>
                              </a:solidFill>
                              <a:latin typeface="Cambria Math" charset="0"/>
                            </a:rPr>
                            <m:t>−</m:t>
                          </m:r>
                          <m:r>
                            <a:rPr lang="en-US" sz="2000" i="1">
                              <a:solidFill>
                                <a:srgbClr val="C00000"/>
                              </a:solidFill>
                              <a:latin typeface="Cambria Math" charset="0"/>
                            </a:rPr>
                            <m:t>𝑚</m:t>
                          </m:r>
                        </m:e>
                      </m:d>
                      <m:r>
                        <a:rPr lang="en-US" sz="2000" i="1">
                          <a:solidFill>
                            <a:srgbClr val="C00000"/>
                          </a:solidFill>
                          <a:latin typeface="Cambria Math" charset="0"/>
                        </a:rPr>
                        <m:t>𝜓</m:t>
                      </m:r>
                      <m:r>
                        <a:rPr lang="en-US" sz="2000" i="1">
                          <a:solidFill>
                            <a:srgbClr val="C00000"/>
                          </a:solidFill>
                          <a:latin typeface="Cambria Math" charset="0"/>
                        </a:rPr>
                        <m:t>=0</m:t>
                      </m:r>
                    </m:oMath>
                  </m:oMathPara>
                </a14:m>
                <a:endParaRPr lang="en-US" sz="2000" dirty="0">
                  <a:solidFill>
                    <a:srgbClr val="C00000"/>
                  </a:solidFill>
                </a:endParaRPr>
              </a:p>
              <a:p>
                <a:endParaRPr lang="en-US" dirty="0"/>
              </a:p>
            </p:txBody>
          </p:sp>
        </mc:Choice>
        <mc:Fallback xmlns="">
          <p:sp>
            <p:nvSpPr>
              <p:cNvPr id="25" name="TextBox 24"/>
              <p:cNvSpPr txBox="1">
                <a:spLocks noRot="1" noChangeAspect="1" noMove="1" noResize="1" noEditPoints="1" noAdjustHandles="1" noChangeArrowheads="1" noChangeShapeType="1" noTextEdit="1"/>
              </p:cNvSpPr>
              <p:nvPr/>
            </p:nvSpPr>
            <p:spPr>
              <a:xfrm>
                <a:off x="2987833" y="5203837"/>
                <a:ext cx="2784865" cy="723916"/>
              </a:xfrm>
              <a:prstGeom prst="rect">
                <a:avLst/>
              </a:prstGeom>
              <a:blipFill>
                <a:blip r:embed="rId13"/>
                <a:stretch>
                  <a:fillRect/>
                </a:stretch>
              </a:blipFill>
            </p:spPr>
            <p:txBody>
              <a:bodyPr/>
              <a:lstStyle/>
              <a:p>
                <a:r>
                  <a:rPr lang="en-NL">
                    <a:noFill/>
                  </a:rPr>
                  <a:t> </a:t>
                </a:r>
              </a:p>
            </p:txBody>
          </p:sp>
        </mc:Fallback>
      </mc:AlternateContent>
      <p:sp>
        <p:nvSpPr>
          <p:cNvPr id="26" name="TextBox 25"/>
          <p:cNvSpPr txBox="1"/>
          <p:nvPr/>
        </p:nvSpPr>
        <p:spPr>
          <a:xfrm>
            <a:off x="3414110" y="2626074"/>
            <a:ext cx="1633652" cy="400110"/>
          </a:xfrm>
          <a:prstGeom prst="rect">
            <a:avLst/>
          </a:prstGeom>
          <a:noFill/>
        </p:spPr>
        <p:txBody>
          <a:bodyPr wrap="none" rtlCol="0">
            <a:spAutoFit/>
          </a:bodyPr>
          <a:lstStyle/>
          <a:p>
            <a:r>
              <a:rPr lang="en-US" sz="2000" dirty="0"/>
              <a:t>Klein-Gordon:</a:t>
            </a:r>
          </a:p>
        </p:txBody>
      </p:sp>
      <p:sp>
        <p:nvSpPr>
          <p:cNvPr id="27" name="TextBox 26"/>
          <p:cNvSpPr txBox="1"/>
          <p:nvPr/>
        </p:nvSpPr>
        <p:spPr>
          <a:xfrm>
            <a:off x="3503288" y="4168529"/>
            <a:ext cx="787075" cy="400110"/>
          </a:xfrm>
          <a:prstGeom prst="rect">
            <a:avLst/>
          </a:prstGeom>
          <a:noFill/>
        </p:spPr>
        <p:txBody>
          <a:bodyPr wrap="none" rtlCol="0">
            <a:spAutoFit/>
          </a:bodyPr>
          <a:lstStyle/>
          <a:p>
            <a:r>
              <a:rPr lang="en-US" sz="2000" dirty="0"/>
              <a:t>Dirac:</a:t>
            </a:r>
          </a:p>
        </p:txBody>
      </p:sp>
      <mc:AlternateContent xmlns:mc="http://schemas.openxmlformats.org/markup-compatibility/2006" xmlns:a14="http://schemas.microsoft.com/office/drawing/2010/main">
        <mc:Choice Requires="a14">
          <p:sp>
            <p:nvSpPr>
              <p:cNvPr id="29" name="Rectangle 28"/>
              <p:cNvSpPr/>
              <p:nvPr/>
            </p:nvSpPr>
            <p:spPr>
              <a:xfrm>
                <a:off x="10383875" y="3557209"/>
                <a:ext cx="156126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a:solidFill>
                                <a:srgbClr val="C00000"/>
                              </a:solidFill>
                              <a:latin typeface="Cambria Math" panose="02040503050406030204" pitchFamily="18" charset="0"/>
                            </a:rPr>
                          </m:ctrlPr>
                        </m:sSupPr>
                        <m:e>
                          <m:r>
                            <a:rPr lang="en-US" i="1">
                              <a:solidFill>
                                <a:srgbClr val="C00000"/>
                              </a:solidFill>
                              <a:latin typeface="Cambria Math" charset="0"/>
                            </a:rPr>
                            <m:t>𝑗</m:t>
                          </m:r>
                        </m:e>
                        <m:sup>
                          <m:r>
                            <a:rPr lang="en-US" i="1">
                              <a:solidFill>
                                <a:srgbClr val="C00000"/>
                              </a:solidFill>
                              <a:latin typeface="Cambria Math" charset="0"/>
                            </a:rPr>
                            <m:t>𝜇</m:t>
                          </m:r>
                        </m:sup>
                      </m:sSup>
                      <m:r>
                        <a:rPr lang="en-US" i="1">
                          <a:solidFill>
                            <a:srgbClr val="C00000"/>
                          </a:solidFill>
                          <a:latin typeface="Cambria Math" charset="0"/>
                        </a:rPr>
                        <m:t>=2</m:t>
                      </m:r>
                      <m:sSup>
                        <m:sSupPr>
                          <m:ctrlPr>
                            <a:rPr lang="en-US" i="1">
                              <a:solidFill>
                                <a:srgbClr val="C00000"/>
                              </a:solidFill>
                              <a:latin typeface="Cambria Math" panose="02040503050406030204" pitchFamily="18" charset="0"/>
                            </a:rPr>
                          </m:ctrlPr>
                        </m:sSupPr>
                        <m:e>
                          <m:d>
                            <m:dPr>
                              <m:begChr m:val="|"/>
                              <m:endChr m:val="|"/>
                              <m:ctrlPr>
                                <a:rPr lang="hr-HR" i="1">
                                  <a:solidFill>
                                    <a:srgbClr val="C00000"/>
                                  </a:solidFill>
                                  <a:latin typeface="Cambria Math" panose="02040503050406030204" pitchFamily="18" charset="0"/>
                                </a:rPr>
                              </m:ctrlPr>
                            </m:dPr>
                            <m:e>
                              <m:r>
                                <a:rPr lang="en-US" i="1">
                                  <a:solidFill>
                                    <a:srgbClr val="C00000"/>
                                  </a:solidFill>
                                  <a:latin typeface="Cambria Math" charset="0"/>
                                </a:rPr>
                                <m:t>𝑁</m:t>
                              </m:r>
                            </m:e>
                          </m:d>
                        </m:e>
                        <m:sup>
                          <m:r>
                            <a:rPr lang="en-US" i="1">
                              <a:solidFill>
                                <a:srgbClr val="C00000"/>
                              </a:solidFill>
                              <a:latin typeface="Cambria Math" charset="0"/>
                            </a:rPr>
                            <m:t>2</m:t>
                          </m:r>
                        </m:sup>
                      </m:sSup>
                      <m:sSup>
                        <m:sSupPr>
                          <m:ctrlPr>
                            <a:rPr lang="en-US" i="1">
                              <a:solidFill>
                                <a:srgbClr val="C00000"/>
                              </a:solidFill>
                              <a:latin typeface="Cambria Math" panose="02040503050406030204" pitchFamily="18" charset="0"/>
                            </a:rPr>
                          </m:ctrlPr>
                        </m:sSupPr>
                        <m:e>
                          <m:r>
                            <a:rPr lang="en-US" i="1">
                              <a:solidFill>
                                <a:srgbClr val="C00000"/>
                              </a:solidFill>
                              <a:latin typeface="Cambria Math" charset="0"/>
                            </a:rPr>
                            <m:t>𝑝</m:t>
                          </m:r>
                        </m:e>
                        <m:sup>
                          <m:r>
                            <a:rPr lang="en-US" i="1">
                              <a:solidFill>
                                <a:srgbClr val="C00000"/>
                              </a:solidFill>
                              <a:latin typeface="Cambria Math" charset="0"/>
                            </a:rPr>
                            <m:t>𝜇</m:t>
                          </m:r>
                        </m:sup>
                      </m:sSup>
                    </m:oMath>
                  </m:oMathPara>
                </a14:m>
                <a:endParaRPr lang="en-US" dirty="0"/>
              </a:p>
            </p:txBody>
          </p:sp>
        </mc:Choice>
        <mc:Fallback xmlns="">
          <p:sp>
            <p:nvSpPr>
              <p:cNvPr id="29" name="Rectangle 28"/>
              <p:cNvSpPr>
                <a:spLocks noRot="1" noChangeAspect="1" noMove="1" noResize="1" noEditPoints="1" noAdjustHandles="1" noChangeArrowheads="1" noChangeShapeType="1" noTextEdit="1"/>
              </p:cNvSpPr>
              <p:nvPr/>
            </p:nvSpPr>
            <p:spPr>
              <a:xfrm>
                <a:off x="10383875" y="3557209"/>
                <a:ext cx="1561261" cy="369332"/>
              </a:xfrm>
              <a:prstGeom prst="rect">
                <a:avLst/>
              </a:prstGeom>
              <a:blipFill>
                <a:blip r:embed="rId14"/>
                <a:stretch>
                  <a:fillRect b="-10000"/>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30" name="Rectangle 29"/>
              <p:cNvSpPr/>
              <p:nvPr/>
            </p:nvSpPr>
            <p:spPr>
              <a:xfrm>
                <a:off x="8730734" y="3422891"/>
                <a:ext cx="1380506"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rgbClr val="C00000"/>
                          </a:solidFill>
                          <a:latin typeface="Cambria Math" charset="0"/>
                        </a:rPr>
                        <m:t>𝜌</m:t>
                      </m:r>
                      <m:r>
                        <a:rPr lang="en-US" i="1">
                          <a:solidFill>
                            <a:srgbClr val="C00000"/>
                          </a:solidFill>
                          <a:latin typeface="Cambria Math" charset="0"/>
                        </a:rPr>
                        <m:t>=2</m:t>
                      </m:r>
                      <m:sSup>
                        <m:sSupPr>
                          <m:ctrlPr>
                            <a:rPr lang="en-US" i="1">
                              <a:solidFill>
                                <a:srgbClr val="C00000"/>
                              </a:solidFill>
                              <a:latin typeface="Cambria Math" panose="02040503050406030204" pitchFamily="18" charset="0"/>
                            </a:rPr>
                          </m:ctrlPr>
                        </m:sSupPr>
                        <m:e>
                          <m:d>
                            <m:dPr>
                              <m:begChr m:val="|"/>
                              <m:endChr m:val="|"/>
                              <m:ctrlPr>
                                <a:rPr lang="hr-HR" i="1">
                                  <a:solidFill>
                                    <a:srgbClr val="C00000"/>
                                  </a:solidFill>
                                  <a:latin typeface="Cambria Math" panose="02040503050406030204" pitchFamily="18" charset="0"/>
                                </a:rPr>
                              </m:ctrlPr>
                            </m:dPr>
                            <m:e>
                              <m:r>
                                <a:rPr lang="en-US" i="1">
                                  <a:solidFill>
                                    <a:srgbClr val="C00000"/>
                                  </a:solidFill>
                                  <a:latin typeface="Cambria Math" charset="0"/>
                                </a:rPr>
                                <m:t>𝑁</m:t>
                              </m:r>
                            </m:e>
                          </m:d>
                        </m:e>
                        <m:sup>
                          <m:r>
                            <a:rPr lang="en-US" i="1">
                              <a:solidFill>
                                <a:srgbClr val="C00000"/>
                              </a:solidFill>
                              <a:latin typeface="Cambria Math" charset="0"/>
                            </a:rPr>
                            <m:t>2</m:t>
                          </m:r>
                        </m:sup>
                      </m:sSup>
                      <m:r>
                        <a:rPr lang="en-US" i="1">
                          <a:solidFill>
                            <a:srgbClr val="C00000"/>
                          </a:solidFill>
                          <a:latin typeface="Cambria Math" charset="0"/>
                        </a:rPr>
                        <m:t>𝐸</m:t>
                      </m:r>
                    </m:oMath>
                  </m:oMathPara>
                </a14:m>
                <a:endParaRPr lang="en-US" dirty="0">
                  <a:solidFill>
                    <a:srgbClr val="C00000"/>
                  </a:solidFill>
                </a:endParaRPr>
              </a:p>
              <a:p>
                <a:pPr/>
                <a14:m>
                  <m:oMathPara xmlns:m="http://schemas.openxmlformats.org/officeDocument/2006/math">
                    <m:oMathParaPr>
                      <m:jc m:val="centerGroup"/>
                    </m:oMathParaPr>
                    <m:oMath xmlns:m="http://schemas.openxmlformats.org/officeDocument/2006/math">
                      <m:acc>
                        <m:accPr>
                          <m:chr m:val="⃗"/>
                          <m:ctrlPr>
                            <a:rPr lang="en-US" i="1">
                              <a:solidFill>
                                <a:srgbClr val="C00000"/>
                              </a:solidFill>
                              <a:latin typeface="Cambria Math" panose="02040503050406030204" pitchFamily="18" charset="0"/>
                            </a:rPr>
                          </m:ctrlPr>
                        </m:accPr>
                        <m:e>
                          <m:r>
                            <a:rPr lang="en-US" i="1">
                              <a:solidFill>
                                <a:srgbClr val="C00000"/>
                              </a:solidFill>
                              <a:latin typeface="Cambria Math" charset="0"/>
                            </a:rPr>
                            <m:t>𝑗</m:t>
                          </m:r>
                        </m:e>
                      </m:acc>
                      <m:r>
                        <a:rPr lang="en-US" i="1">
                          <a:solidFill>
                            <a:srgbClr val="C00000"/>
                          </a:solidFill>
                          <a:latin typeface="Cambria Math" charset="0"/>
                        </a:rPr>
                        <m:t>=2</m:t>
                      </m:r>
                      <m:sSup>
                        <m:sSupPr>
                          <m:ctrlPr>
                            <a:rPr lang="en-US" i="1">
                              <a:solidFill>
                                <a:srgbClr val="C00000"/>
                              </a:solidFill>
                              <a:latin typeface="Cambria Math" panose="02040503050406030204" pitchFamily="18" charset="0"/>
                            </a:rPr>
                          </m:ctrlPr>
                        </m:sSupPr>
                        <m:e>
                          <m:d>
                            <m:dPr>
                              <m:begChr m:val="|"/>
                              <m:endChr m:val="|"/>
                              <m:ctrlPr>
                                <a:rPr lang="hr-HR" i="1">
                                  <a:solidFill>
                                    <a:srgbClr val="C00000"/>
                                  </a:solidFill>
                                  <a:latin typeface="Cambria Math" panose="02040503050406030204" pitchFamily="18" charset="0"/>
                                </a:rPr>
                              </m:ctrlPr>
                            </m:dPr>
                            <m:e>
                              <m:r>
                                <a:rPr lang="en-US" i="1">
                                  <a:solidFill>
                                    <a:srgbClr val="C00000"/>
                                  </a:solidFill>
                                  <a:latin typeface="Cambria Math" charset="0"/>
                                </a:rPr>
                                <m:t>𝑁</m:t>
                              </m:r>
                            </m:e>
                          </m:d>
                        </m:e>
                        <m:sup>
                          <m:r>
                            <a:rPr lang="en-US" i="1">
                              <a:solidFill>
                                <a:srgbClr val="C00000"/>
                              </a:solidFill>
                              <a:latin typeface="Cambria Math" charset="0"/>
                            </a:rPr>
                            <m:t>2</m:t>
                          </m:r>
                        </m:sup>
                      </m:sSup>
                      <m:acc>
                        <m:accPr>
                          <m:chr m:val="⃗"/>
                          <m:ctrlPr>
                            <a:rPr lang="en-US" i="1">
                              <a:solidFill>
                                <a:srgbClr val="C00000"/>
                              </a:solidFill>
                              <a:latin typeface="Cambria Math" panose="02040503050406030204" pitchFamily="18" charset="0"/>
                            </a:rPr>
                          </m:ctrlPr>
                        </m:accPr>
                        <m:e>
                          <m:r>
                            <a:rPr lang="en-US" i="1">
                              <a:solidFill>
                                <a:srgbClr val="C00000"/>
                              </a:solidFill>
                              <a:latin typeface="Cambria Math" charset="0"/>
                            </a:rPr>
                            <m:t>𝑝</m:t>
                          </m:r>
                        </m:e>
                      </m:acc>
                    </m:oMath>
                  </m:oMathPara>
                </a14:m>
                <a:endParaRPr lang="en-US" dirty="0"/>
              </a:p>
            </p:txBody>
          </p:sp>
        </mc:Choice>
        <mc:Fallback xmlns="">
          <p:sp>
            <p:nvSpPr>
              <p:cNvPr id="30" name="Rectangle 29"/>
              <p:cNvSpPr>
                <a:spLocks noRot="1" noChangeAspect="1" noMove="1" noResize="1" noEditPoints="1" noAdjustHandles="1" noChangeArrowheads="1" noChangeShapeType="1" noTextEdit="1"/>
              </p:cNvSpPr>
              <p:nvPr/>
            </p:nvSpPr>
            <p:spPr>
              <a:xfrm>
                <a:off x="8730734" y="3422891"/>
                <a:ext cx="1380506" cy="646331"/>
              </a:xfrm>
              <a:prstGeom prst="rect">
                <a:avLst/>
              </a:prstGeom>
              <a:blipFill>
                <a:blip r:embed="rId15"/>
                <a:stretch>
                  <a:fillRect b="-5769"/>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31" name="Rectangle 30"/>
              <p:cNvSpPr/>
              <p:nvPr/>
            </p:nvSpPr>
            <p:spPr>
              <a:xfrm>
                <a:off x="6257667" y="1982446"/>
                <a:ext cx="1914370" cy="4322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solidFill>
                            <a:srgbClr val="C00000"/>
                          </a:solidFill>
                          <a:latin typeface="Cambria Math" charset="0"/>
                        </a:rPr>
                        <m:t>𝜓</m:t>
                      </m:r>
                      <m:r>
                        <a:rPr lang="en-US" sz="2000" i="1">
                          <a:solidFill>
                            <a:srgbClr val="C00000"/>
                          </a:solidFill>
                          <a:latin typeface="Cambria Math" charset="0"/>
                        </a:rPr>
                        <m:t>=</m:t>
                      </m:r>
                      <m:r>
                        <a:rPr lang="en-US" sz="2000" i="1">
                          <a:solidFill>
                            <a:srgbClr val="C00000"/>
                          </a:solidFill>
                          <a:latin typeface="Cambria Math" charset="0"/>
                        </a:rPr>
                        <m:t>𝑁</m:t>
                      </m:r>
                      <m:sSup>
                        <m:sSupPr>
                          <m:ctrlPr>
                            <a:rPr lang="en-US" sz="2000" i="1">
                              <a:solidFill>
                                <a:srgbClr val="C00000"/>
                              </a:solidFill>
                              <a:latin typeface="Cambria Math" panose="02040503050406030204" pitchFamily="18" charset="0"/>
                            </a:rPr>
                          </m:ctrlPr>
                        </m:sSupPr>
                        <m:e>
                          <m:r>
                            <a:rPr lang="en-US" sz="2000" i="1">
                              <a:solidFill>
                                <a:srgbClr val="C00000"/>
                              </a:solidFill>
                              <a:latin typeface="Cambria Math" charset="0"/>
                            </a:rPr>
                            <m:t>𝑒</m:t>
                          </m:r>
                        </m:e>
                        <m:sup>
                          <m:r>
                            <a:rPr lang="en-US" sz="2000" i="1">
                              <a:solidFill>
                                <a:srgbClr val="C00000"/>
                              </a:solidFill>
                              <a:latin typeface="Cambria Math" charset="0"/>
                            </a:rPr>
                            <m:t>𝑖</m:t>
                          </m:r>
                          <m:d>
                            <m:dPr>
                              <m:ctrlPr>
                                <a:rPr lang="is-IS" sz="2000" i="1">
                                  <a:solidFill>
                                    <a:srgbClr val="C00000"/>
                                  </a:solidFill>
                                  <a:latin typeface="Cambria Math" panose="02040503050406030204" pitchFamily="18" charset="0"/>
                                </a:rPr>
                              </m:ctrlPr>
                            </m:dPr>
                            <m:e>
                              <m:acc>
                                <m:accPr>
                                  <m:chr m:val="⃗"/>
                                  <m:ctrlPr>
                                    <a:rPr lang="en-US" sz="2000" i="1">
                                      <a:solidFill>
                                        <a:srgbClr val="C00000"/>
                                      </a:solidFill>
                                      <a:latin typeface="Cambria Math" panose="02040503050406030204" pitchFamily="18" charset="0"/>
                                    </a:rPr>
                                  </m:ctrlPr>
                                </m:accPr>
                                <m:e>
                                  <m:r>
                                    <a:rPr lang="en-US" sz="2000" i="1">
                                      <a:solidFill>
                                        <a:srgbClr val="C00000"/>
                                      </a:solidFill>
                                      <a:latin typeface="Cambria Math" charset="0"/>
                                    </a:rPr>
                                    <m:t>𝑝</m:t>
                                  </m:r>
                                </m:e>
                              </m:acc>
                              <m:acc>
                                <m:accPr>
                                  <m:chr m:val="⃗"/>
                                  <m:ctrlPr>
                                    <a:rPr lang="en-US" sz="2000" i="1">
                                      <a:solidFill>
                                        <a:srgbClr val="C00000"/>
                                      </a:solidFill>
                                      <a:latin typeface="Cambria Math" panose="02040503050406030204" pitchFamily="18" charset="0"/>
                                    </a:rPr>
                                  </m:ctrlPr>
                                </m:accPr>
                                <m:e>
                                  <m:r>
                                    <a:rPr lang="en-US" sz="2000" i="1">
                                      <a:solidFill>
                                        <a:srgbClr val="C00000"/>
                                      </a:solidFill>
                                      <a:latin typeface="Cambria Math" charset="0"/>
                                    </a:rPr>
                                    <m:t>𝑥</m:t>
                                  </m:r>
                                </m:e>
                              </m:acc>
                              <m:r>
                                <a:rPr lang="en-US" sz="2000" i="1">
                                  <a:solidFill>
                                    <a:srgbClr val="C00000"/>
                                  </a:solidFill>
                                  <a:latin typeface="Cambria Math" charset="0"/>
                                </a:rPr>
                                <m:t>−</m:t>
                              </m:r>
                              <m:r>
                                <a:rPr lang="en-US" sz="2000" i="1">
                                  <a:solidFill>
                                    <a:srgbClr val="C00000"/>
                                  </a:solidFill>
                                  <a:latin typeface="Cambria Math" charset="0"/>
                                </a:rPr>
                                <m:t>𝐸𝑡</m:t>
                              </m:r>
                            </m:e>
                          </m:d>
                        </m:sup>
                      </m:sSup>
                    </m:oMath>
                  </m:oMathPara>
                </a14:m>
                <a:endParaRPr lang="en-US" sz="2000" dirty="0">
                  <a:solidFill>
                    <a:srgbClr val="C00000"/>
                  </a:solidFill>
                </a:endParaRPr>
              </a:p>
            </p:txBody>
          </p:sp>
        </mc:Choice>
        <mc:Fallback xmlns="">
          <p:sp>
            <p:nvSpPr>
              <p:cNvPr id="31" name="Rectangle 30"/>
              <p:cNvSpPr>
                <a:spLocks noRot="1" noChangeAspect="1" noMove="1" noResize="1" noEditPoints="1" noAdjustHandles="1" noChangeArrowheads="1" noChangeShapeType="1" noTextEdit="1"/>
              </p:cNvSpPr>
              <p:nvPr/>
            </p:nvSpPr>
            <p:spPr>
              <a:xfrm>
                <a:off x="6257667" y="1982446"/>
                <a:ext cx="1914370" cy="432298"/>
              </a:xfrm>
              <a:prstGeom prst="rect">
                <a:avLst/>
              </a:prstGeom>
              <a:blipFill>
                <a:blip r:embed="rId16"/>
                <a:stretch>
                  <a:fillRect t="-17143" b="-8571"/>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8536719" y="4798522"/>
                <a:ext cx="3449727" cy="869982"/>
              </a:xfrm>
              <a:prstGeom prst="rect">
                <a:avLst/>
              </a:prstGeom>
            </p:spPr>
            <p:txBody>
              <a:bodyPr wrap="none">
                <a:spAutoFit/>
              </a:bodyPr>
              <a:lstStyle/>
              <a:p>
                <a:pPr marL="275400" lvl="1" indent="0">
                  <a:buNone/>
                </a:pPr>
                <a14:m>
                  <m:oMathPara xmlns:m="http://schemas.openxmlformats.org/officeDocument/2006/math">
                    <m:oMathParaPr>
                      <m:jc m:val="centerGroup"/>
                    </m:oMathParaPr>
                    <m:oMath xmlns:m="http://schemas.openxmlformats.org/officeDocument/2006/math">
                      <m:sSup>
                        <m:sSupPr>
                          <m:ctrlPr>
                            <a:rPr lang="en-US" i="1">
                              <a:solidFill>
                                <a:srgbClr val="C00000"/>
                              </a:solidFill>
                              <a:latin typeface="Cambria Math" panose="02040503050406030204" pitchFamily="18" charset="0"/>
                            </a:rPr>
                          </m:ctrlPr>
                        </m:sSupPr>
                        <m:e>
                          <m:r>
                            <a:rPr lang="en-US" i="1">
                              <a:solidFill>
                                <a:srgbClr val="C00000"/>
                              </a:solidFill>
                              <a:latin typeface="Cambria Math" charset="0"/>
                            </a:rPr>
                            <m:t>𝑗</m:t>
                          </m:r>
                        </m:e>
                        <m:sup>
                          <m:r>
                            <a:rPr lang="en-US" i="1">
                              <a:solidFill>
                                <a:srgbClr val="C00000"/>
                              </a:solidFill>
                              <a:latin typeface="Cambria Math" charset="0"/>
                            </a:rPr>
                            <m:t>0</m:t>
                          </m:r>
                        </m:sup>
                      </m:sSup>
                      <m:r>
                        <a:rPr lang="en-US" i="1">
                          <a:solidFill>
                            <a:srgbClr val="C00000"/>
                          </a:solidFill>
                          <a:latin typeface="Cambria Math" charset="0"/>
                        </a:rPr>
                        <m:t>=</m:t>
                      </m:r>
                      <m:acc>
                        <m:accPr>
                          <m:chr m:val="̅"/>
                          <m:ctrlPr>
                            <a:rPr lang="en-US" i="1">
                              <a:solidFill>
                                <a:srgbClr val="C00000"/>
                              </a:solidFill>
                              <a:latin typeface="Cambria Math" panose="02040503050406030204" pitchFamily="18" charset="0"/>
                            </a:rPr>
                          </m:ctrlPr>
                        </m:accPr>
                        <m:e>
                          <m:r>
                            <a:rPr lang="en-US" i="1">
                              <a:solidFill>
                                <a:srgbClr val="C00000"/>
                              </a:solidFill>
                              <a:latin typeface="Cambria Math" charset="0"/>
                            </a:rPr>
                            <m:t>𝜓</m:t>
                          </m:r>
                        </m:e>
                      </m:acc>
                      <m:sSup>
                        <m:sSupPr>
                          <m:ctrlPr>
                            <a:rPr lang="en-US" i="1">
                              <a:solidFill>
                                <a:srgbClr val="C00000"/>
                              </a:solidFill>
                              <a:latin typeface="Cambria Math" panose="02040503050406030204" pitchFamily="18" charset="0"/>
                            </a:rPr>
                          </m:ctrlPr>
                        </m:sSupPr>
                        <m:e>
                          <m:r>
                            <a:rPr lang="en-US" i="1">
                              <a:solidFill>
                                <a:srgbClr val="C00000"/>
                              </a:solidFill>
                              <a:latin typeface="Cambria Math" charset="0"/>
                            </a:rPr>
                            <m:t>𝛾</m:t>
                          </m:r>
                        </m:e>
                        <m:sup>
                          <m:r>
                            <a:rPr lang="en-US" i="1">
                              <a:solidFill>
                                <a:srgbClr val="C00000"/>
                              </a:solidFill>
                              <a:latin typeface="Cambria Math" charset="0"/>
                            </a:rPr>
                            <m:t>0</m:t>
                          </m:r>
                        </m:sup>
                      </m:sSup>
                      <m:r>
                        <a:rPr lang="en-US" i="1">
                          <a:solidFill>
                            <a:srgbClr val="C00000"/>
                          </a:solidFill>
                          <a:latin typeface="Cambria Math" charset="0"/>
                        </a:rPr>
                        <m:t>𝜓</m:t>
                      </m:r>
                      <m:r>
                        <a:rPr lang="en-US" i="1">
                          <a:solidFill>
                            <a:srgbClr val="C00000"/>
                          </a:solidFill>
                          <a:latin typeface="Cambria Math" charset="0"/>
                        </a:rPr>
                        <m:t>=</m:t>
                      </m:r>
                      <m:sSup>
                        <m:sSupPr>
                          <m:ctrlPr>
                            <a:rPr lang="en-US" i="1">
                              <a:solidFill>
                                <a:srgbClr val="C00000"/>
                              </a:solidFill>
                              <a:latin typeface="Cambria Math" panose="02040503050406030204" pitchFamily="18" charset="0"/>
                            </a:rPr>
                          </m:ctrlPr>
                        </m:sSupPr>
                        <m:e>
                          <m:r>
                            <a:rPr lang="en-US" i="1">
                              <a:solidFill>
                                <a:srgbClr val="C00000"/>
                              </a:solidFill>
                              <a:latin typeface="Cambria Math" charset="0"/>
                            </a:rPr>
                            <m:t>𝜓</m:t>
                          </m:r>
                        </m:e>
                        <m:sup>
                          <m:r>
                            <a:rPr lang="en-US" i="1">
                              <a:solidFill>
                                <a:srgbClr val="C00000"/>
                              </a:solidFill>
                              <a:latin typeface="Cambria Math" charset="0"/>
                            </a:rPr>
                            <m:t>†</m:t>
                          </m:r>
                        </m:sup>
                      </m:sSup>
                      <m:r>
                        <a:rPr lang="en-US" i="1">
                          <a:solidFill>
                            <a:srgbClr val="C00000"/>
                          </a:solidFill>
                          <a:latin typeface="Cambria Math" charset="0"/>
                        </a:rPr>
                        <m:t>𝜓</m:t>
                      </m:r>
                      <m:r>
                        <a:rPr lang="en-US" i="1">
                          <a:solidFill>
                            <a:srgbClr val="C00000"/>
                          </a:solidFill>
                          <a:latin typeface="Cambria Math" charset="0"/>
                        </a:rPr>
                        <m:t>=</m:t>
                      </m:r>
                      <m:nary>
                        <m:naryPr>
                          <m:chr m:val="∑"/>
                          <m:ctrlPr>
                            <a:rPr lang="is-IS" i="1">
                              <a:solidFill>
                                <a:srgbClr val="C00000"/>
                              </a:solidFill>
                              <a:latin typeface="Cambria Math" panose="02040503050406030204" pitchFamily="18" charset="0"/>
                            </a:rPr>
                          </m:ctrlPr>
                        </m:naryPr>
                        <m:sub>
                          <m:r>
                            <m:rPr>
                              <m:brk m:alnAt="23"/>
                            </m:rPr>
                            <a:rPr lang="en-US" i="1">
                              <a:solidFill>
                                <a:srgbClr val="C00000"/>
                              </a:solidFill>
                              <a:latin typeface="Cambria Math" charset="0"/>
                            </a:rPr>
                            <m:t>𝑖</m:t>
                          </m:r>
                          <m:r>
                            <a:rPr lang="en-US" i="1">
                              <a:solidFill>
                                <a:srgbClr val="C00000"/>
                              </a:solidFill>
                              <a:latin typeface="Cambria Math" charset="0"/>
                            </a:rPr>
                            <m:t>=1 </m:t>
                          </m:r>
                        </m:sub>
                        <m:sup>
                          <m:r>
                            <a:rPr lang="en-US" i="1">
                              <a:solidFill>
                                <a:srgbClr val="C00000"/>
                              </a:solidFill>
                              <a:latin typeface="Cambria Math" charset="0"/>
                            </a:rPr>
                            <m:t>4</m:t>
                          </m:r>
                        </m:sup>
                        <m:e>
                          <m:sSup>
                            <m:sSupPr>
                              <m:ctrlPr>
                                <a:rPr lang="en-US" i="1">
                                  <a:solidFill>
                                    <a:srgbClr val="C00000"/>
                                  </a:solidFill>
                                  <a:latin typeface="Cambria Math" panose="02040503050406030204" pitchFamily="18" charset="0"/>
                                </a:rPr>
                              </m:ctrlPr>
                            </m:sSupPr>
                            <m:e>
                              <m:d>
                                <m:dPr>
                                  <m:begChr m:val="|"/>
                                  <m:endChr m:val="|"/>
                                  <m:ctrlPr>
                                    <a:rPr lang="hr-HR" i="1">
                                      <a:solidFill>
                                        <a:srgbClr val="C00000"/>
                                      </a:solidFill>
                                      <a:latin typeface="Cambria Math" panose="02040503050406030204" pitchFamily="18" charset="0"/>
                                    </a:rPr>
                                  </m:ctrlPr>
                                </m:dPr>
                                <m:e>
                                  <m:sSub>
                                    <m:sSubPr>
                                      <m:ctrlPr>
                                        <a:rPr lang="en-US" i="1">
                                          <a:solidFill>
                                            <a:srgbClr val="C00000"/>
                                          </a:solidFill>
                                          <a:latin typeface="Cambria Math" panose="02040503050406030204" pitchFamily="18" charset="0"/>
                                        </a:rPr>
                                      </m:ctrlPr>
                                    </m:sSubPr>
                                    <m:e>
                                      <m:r>
                                        <a:rPr lang="en-US" i="1">
                                          <a:solidFill>
                                            <a:srgbClr val="C00000"/>
                                          </a:solidFill>
                                          <a:latin typeface="Cambria Math" charset="0"/>
                                        </a:rPr>
                                        <m:t>𝜓</m:t>
                                      </m:r>
                                    </m:e>
                                    <m:sub>
                                      <m:r>
                                        <a:rPr lang="en-US" i="1">
                                          <a:solidFill>
                                            <a:srgbClr val="C00000"/>
                                          </a:solidFill>
                                          <a:latin typeface="Cambria Math" charset="0"/>
                                        </a:rPr>
                                        <m:t>𝑖</m:t>
                                      </m:r>
                                    </m:sub>
                                  </m:sSub>
                                </m:e>
                              </m:d>
                            </m:e>
                            <m:sup>
                              <m:r>
                                <a:rPr lang="en-US" i="1">
                                  <a:solidFill>
                                    <a:srgbClr val="C00000"/>
                                  </a:solidFill>
                                  <a:latin typeface="Cambria Math" charset="0"/>
                                </a:rPr>
                                <m:t>2</m:t>
                              </m:r>
                            </m:sup>
                          </m:sSup>
                        </m:e>
                      </m:nary>
                    </m:oMath>
                  </m:oMathPara>
                </a14:m>
                <a:endParaRPr lang="is-IS" dirty="0">
                  <a:solidFill>
                    <a:srgbClr val="C00000"/>
                  </a:solidFill>
                </a:endParaRPr>
              </a:p>
            </p:txBody>
          </p:sp>
        </mc:Choice>
        <mc:Fallback xmlns="">
          <p:sp>
            <p:nvSpPr>
              <p:cNvPr id="32" name="Rectangle 31"/>
              <p:cNvSpPr>
                <a:spLocks noRot="1" noChangeAspect="1" noMove="1" noResize="1" noEditPoints="1" noAdjustHandles="1" noChangeArrowheads="1" noChangeShapeType="1" noTextEdit="1"/>
              </p:cNvSpPr>
              <p:nvPr/>
            </p:nvSpPr>
            <p:spPr>
              <a:xfrm>
                <a:off x="8536719" y="4798522"/>
                <a:ext cx="3449727" cy="869982"/>
              </a:xfrm>
              <a:prstGeom prst="rect">
                <a:avLst/>
              </a:prstGeom>
              <a:blipFill>
                <a:blip r:embed="rId17"/>
                <a:stretch>
                  <a:fillRect t="-92857" b="-148571"/>
                </a:stretch>
              </a:blipFill>
            </p:spPr>
            <p:txBody>
              <a:bodyPr/>
              <a:lstStyle/>
              <a:p>
                <a:r>
                  <a:rPr lang="en-NL">
                    <a:noFill/>
                  </a:rPr>
                  <a:t> </a:t>
                </a:r>
              </a:p>
            </p:txBody>
          </p:sp>
        </mc:Fallback>
      </mc:AlternateContent>
      <p:sp>
        <p:nvSpPr>
          <p:cNvPr id="33" name="TextBox 32"/>
          <p:cNvSpPr txBox="1"/>
          <p:nvPr/>
        </p:nvSpPr>
        <p:spPr>
          <a:xfrm>
            <a:off x="9085774" y="143699"/>
            <a:ext cx="2560894" cy="646331"/>
          </a:xfrm>
          <a:prstGeom prst="rect">
            <a:avLst/>
          </a:prstGeom>
          <a:solidFill>
            <a:schemeClr val="bg1"/>
          </a:solidFill>
          <a:ln w="19050">
            <a:solidFill>
              <a:schemeClr val="accent1"/>
            </a:solidFill>
          </a:ln>
        </p:spPr>
        <p:txBody>
          <a:bodyPr wrap="none" rtlCol="0">
            <a:spAutoFit/>
          </a:bodyPr>
          <a:lstStyle/>
          <a:p>
            <a:r>
              <a:rPr lang="en-US" dirty="0"/>
              <a:t>Probability interpretation</a:t>
            </a:r>
          </a:p>
          <a:p>
            <a:r>
              <a:rPr lang="en-US" dirty="0"/>
              <a:t>(Continuity equation)</a:t>
            </a:r>
          </a:p>
        </p:txBody>
      </p:sp>
      <p:cxnSp>
        <p:nvCxnSpPr>
          <p:cNvPr id="35" name="Straight Connector 34"/>
          <p:cNvCxnSpPr/>
          <p:nvPr/>
        </p:nvCxnSpPr>
        <p:spPr>
          <a:xfrm>
            <a:off x="8628905" y="-109504"/>
            <a:ext cx="0" cy="699180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 y="1464579"/>
            <a:ext cx="12192001" cy="8315"/>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0" y="2617977"/>
            <a:ext cx="12192001" cy="8315"/>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375" y="4156136"/>
            <a:ext cx="12192001" cy="8315"/>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Rectangle 41"/>
              <p:cNvSpPr/>
              <p:nvPr/>
            </p:nvSpPr>
            <p:spPr>
              <a:xfrm>
                <a:off x="6515711" y="3612434"/>
                <a:ext cx="1909689" cy="4322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C00000"/>
                          </a:solidFill>
                          <a:latin typeface="Cambria Math" charset="0"/>
                        </a:rPr>
                        <m:t>𝜙</m:t>
                      </m:r>
                      <m:r>
                        <a:rPr lang="en-US" sz="2000" i="1">
                          <a:solidFill>
                            <a:srgbClr val="C00000"/>
                          </a:solidFill>
                          <a:latin typeface="Cambria Math" charset="0"/>
                        </a:rPr>
                        <m:t>=</m:t>
                      </m:r>
                      <m:r>
                        <a:rPr lang="en-US" sz="2000" i="1">
                          <a:solidFill>
                            <a:srgbClr val="C00000"/>
                          </a:solidFill>
                          <a:latin typeface="Cambria Math" charset="0"/>
                        </a:rPr>
                        <m:t>𝑁</m:t>
                      </m:r>
                      <m:sSup>
                        <m:sSupPr>
                          <m:ctrlPr>
                            <a:rPr lang="en-US" sz="2000" i="1">
                              <a:solidFill>
                                <a:srgbClr val="C00000"/>
                              </a:solidFill>
                              <a:latin typeface="Cambria Math" panose="02040503050406030204" pitchFamily="18" charset="0"/>
                            </a:rPr>
                          </m:ctrlPr>
                        </m:sSupPr>
                        <m:e>
                          <m:r>
                            <a:rPr lang="en-US" sz="2000" i="1">
                              <a:solidFill>
                                <a:srgbClr val="C00000"/>
                              </a:solidFill>
                              <a:latin typeface="Cambria Math" charset="0"/>
                            </a:rPr>
                            <m:t>𝑒</m:t>
                          </m:r>
                        </m:e>
                        <m:sup>
                          <m:r>
                            <a:rPr lang="en-US" sz="2000" i="1">
                              <a:solidFill>
                                <a:srgbClr val="C00000"/>
                              </a:solidFill>
                              <a:latin typeface="Cambria Math" charset="0"/>
                            </a:rPr>
                            <m:t>𝑖</m:t>
                          </m:r>
                          <m:d>
                            <m:dPr>
                              <m:ctrlPr>
                                <a:rPr lang="is-IS" sz="2000" i="1">
                                  <a:solidFill>
                                    <a:srgbClr val="C00000"/>
                                  </a:solidFill>
                                  <a:latin typeface="Cambria Math" panose="02040503050406030204" pitchFamily="18" charset="0"/>
                                </a:rPr>
                              </m:ctrlPr>
                            </m:dPr>
                            <m:e>
                              <m:acc>
                                <m:accPr>
                                  <m:chr m:val="⃗"/>
                                  <m:ctrlPr>
                                    <a:rPr lang="en-US" sz="2000" i="1">
                                      <a:solidFill>
                                        <a:srgbClr val="C00000"/>
                                      </a:solidFill>
                                      <a:latin typeface="Cambria Math" panose="02040503050406030204" pitchFamily="18" charset="0"/>
                                    </a:rPr>
                                  </m:ctrlPr>
                                </m:accPr>
                                <m:e>
                                  <m:r>
                                    <a:rPr lang="en-US" sz="2000" i="1">
                                      <a:solidFill>
                                        <a:srgbClr val="C00000"/>
                                      </a:solidFill>
                                      <a:latin typeface="Cambria Math" charset="0"/>
                                    </a:rPr>
                                    <m:t>𝑝</m:t>
                                  </m:r>
                                </m:e>
                              </m:acc>
                              <m:acc>
                                <m:accPr>
                                  <m:chr m:val="⃗"/>
                                  <m:ctrlPr>
                                    <a:rPr lang="en-US" sz="2000" i="1">
                                      <a:solidFill>
                                        <a:srgbClr val="C00000"/>
                                      </a:solidFill>
                                      <a:latin typeface="Cambria Math" panose="02040503050406030204" pitchFamily="18" charset="0"/>
                                    </a:rPr>
                                  </m:ctrlPr>
                                </m:accPr>
                                <m:e>
                                  <m:r>
                                    <a:rPr lang="en-US" sz="2000" i="1">
                                      <a:solidFill>
                                        <a:srgbClr val="C00000"/>
                                      </a:solidFill>
                                      <a:latin typeface="Cambria Math" charset="0"/>
                                    </a:rPr>
                                    <m:t>𝑥</m:t>
                                  </m:r>
                                </m:e>
                              </m:acc>
                              <m:r>
                                <a:rPr lang="en-US" sz="2000" i="1">
                                  <a:solidFill>
                                    <a:srgbClr val="C00000"/>
                                  </a:solidFill>
                                  <a:latin typeface="Cambria Math" charset="0"/>
                                </a:rPr>
                                <m:t>−</m:t>
                              </m:r>
                              <m:r>
                                <a:rPr lang="en-US" sz="2000" i="1">
                                  <a:solidFill>
                                    <a:srgbClr val="C00000"/>
                                  </a:solidFill>
                                  <a:latin typeface="Cambria Math" charset="0"/>
                                </a:rPr>
                                <m:t>𝐸𝑡</m:t>
                              </m:r>
                            </m:e>
                          </m:d>
                        </m:sup>
                      </m:sSup>
                    </m:oMath>
                  </m:oMathPara>
                </a14:m>
                <a:endParaRPr lang="en-US" sz="2000" dirty="0">
                  <a:solidFill>
                    <a:srgbClr val="C00000"/>
                  </a:solidFill>
                </a:endParaRPr>
              </a:p>
            </p:txBody>
          </p:sp>
        </mc:Choice>
        <mc:Fallback xmlns="">
          <p:sp>
            <p:nvSpPr>
              <p:cNvPr id="42" name="Rectangle 41"/>
              <p:cNvSpPr>
                <a:spLocks noRot="1" noChangeAspect="1" noMove="1" noResize="1" noEditPoints="1" noAdjustHandles="1" noChangeArrowheads="1" noChangeShapeType="1" noTextEdit="1"/>
              </p:cNvSpPr>
              <p:nvPr/>
            </p:nvSpPr>
            <p:spPr>
              <a:xfrm>
                <a:off x="6515711" y="3612434"/>
                <a:ext cx="1909689" cy="432298"/>
              </a:xfrm>
              <a:prstGeom prst="rect">
                <a:avLst/>
              </a:prstGeom>
              <a:blipFill>
                <a:blip r:embed="rId18"/>
                <a:stretch>
                  <a:fillRect t="-14286" b="-11429"/>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6486516" y="4427839"/>
                <a:ext cx="2231958" cy="4322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C00000"/>
                          </a:solidFill>
                          <a:latin typeface="Cambria Math" charset="0"/>
                        </a:rPr>
                        <m:t>𝜓</m:t>
                      </m:r>
                      <m:r>
                        <a:rPr lang="en-US" sz="2000" i="1">
                          <a:solidFill>
                            <a:srgbClr val="C00000"/>
                          </a:solidFill>
                          <a:latin typeface="Cambria Math" charset="0"/>
                        </a:rPr>
                        <m:t>=</m:t>
                      </m:r>
                      <m:r>
                        <a:rPr lang="en-US" sz="2000" b="0" i="1" smtClean="0">
                          <a:solidFill>
                            <a:srgbClr val="C00000"/>
                          </a:solidFill>
                          <a:latin typeface="Cambria Math" charset="0"/>
                        </a:rPr>
                        <m:t>𝑢</m:t>
                      </m:r>
                      <m:r>
                        <a:rPr lang="en-US" sz="2000" b="0" i="1" smtClean="0">
                          <a:solidFill>
                            <a:srgbClr val="C00000"/>
                          </a:solidFill>
                          <a:latin typeface="Cambria Math" charset="0"/>
                        </a:rPr>
                        <m:t>(</m:t>
                      </m:r>
                      <m:r>
                        <a:rPr lang="en-US" sz="2000" b="0" i="1" smtClean="0">
                          <a:solidFill>
                            <a:srgbClr val="C00000"/>
                          </a:solidFill>
                          <a:latin typeface="Cambria Math" charset="0"/>
                        </a:rPr>
                        <m:t>𝑝</m:t>
                      </m:r>
                      <m:r>
                        <a:rPr lang="en-US" sz="2000" b="0" i="1" smtClean="0">
                          <a:solidFill>
                            <a:srgbClr val="C00000"/>
                          </a:solidFill>
                          <a:latin typeface="Cambria Math" charset="0"/>
                        </a:rPr>
                        <m:t>)</m:t>
                      </m:r>
                      <m:sSup>
                        <m:sSupPr>
                          <m:ctrlPr>
                            <a:rPr lang="en-US" sz="2000" i="1" smtClean="0">
                              <a:solidFill>
                                <a:srgbClr val="C00000"/>
                              </a:solidFill>
                              <a:latin typeface="Cambria Math" panose="02040503050406030204" pitchFamily="18" charset="0"/>
                            </a:rPr>
                          </m:ctrlPr>
                        </m:sSupPr>
                        <m:e>
                          <m:r>
                            <a:rPr lang="en-US" sz="2000" i="1">
                              <a:solidFill>
                                <a:srgbClr val="C00000"/>
                              </a:solidFill>
                              <a:latin typeface="Cambria Math" charset="0"/>
                            </a:rPr>
                            <m:t>𝑒</m:t>
                          </m:r>
                        </m:e>
                        <m:sup>
                          <m:r>
                            <a:rPr lang="en-US" sz="2000" i="1">
                              <a:solidFill>
                                <a:srgbClr val="C00000"/>
                              </a:solidFill>
                              <a:latin typeface="Cambria Math" charset="0"/>
                            </a:rPr>
                            <m:t>𝑖</m:t>
                          </m:r>
                          <m:d>
                            <m:dPr>
                              <m:ctrlPr>
                                <a:rPr lang="is-IS" sz="2000" i="1">
                                  <a:solidFill>
                                    <a:srgbClr val="C00000"/>
                                  </a:solidFill>
                                  <a:latin typeface="Cambria Math" panose="02040503050406030204" pitchFamily="18" charset="0"/>
                                </a:rPr>
                              </m:ctrlPr>
                            </m:dPr>
                            <m:e>
                              <m:acc>
                                <m:accPr>
                                  <m:chr m:val="⃗"/>
                                  <m:ctrlPr>
                                    <a:rPr lang="en-US" sz="2000" i="1">
                                      <a:solidFill>
                                        <a:srgbClr val="C00000"/>
                                      </a:solidFill>
                                      <a:latin typeface="Cambria Math" panose="02040503050406030204" pitchFamily="18" charset="0"/>
                                    </a:rPr>
                                  </m:ctrlPr>
                                </m:accPr>
                                <m:e>
                                  <m:r>
                                    <a:rPr lang="en-US" sz="2000" i="1">
                                      <a:solidFill>
                                        <a:srgbClr val="C00000"/>
                                      </a:solidFill>
                                      <a:latin typeface="Cambria Math" charset="0"/>
                                    </a:rPr>
                                    <m:t>𝑝</m:t>
                                  </m:r>
                                </m:e>
                              </m:acc>
                              <m:acc>
                                <m:accPr>
                                  <m:chr m:val="⃗"/>
                                  <m:ctrlPr>
                                    <a:rPr lang="en-US" sz="2000" i="1">
                                      <a:solidFill>
                                        <a:srgbClr val="C00000"/>
                                      </a:solidFill>
                                      <a:latin typeface="Cambria Math" panose="02040503050406030204" pitchFamily="18" charset="0"/>
                                    </a:rPr>
                                  </m:ctrlPr>
                                </m:accPr>
                                <m:e>
                                  <m:r>
                                    <a:rPr lang="en-US" sz="2000" i="1">
                                      <a:solidFill>
                                        <a:srgbClr val="C00000"/>
                                      </a:solidFill>
                                      <a:latin typeface="Cambria Math" charset="0"/>
                                    </a:rPr>
                                    <m:t>𝑥</m:t>
                                  </m:r>
                                </m:e>
                              </m:acc>
                              <m:r>
                                <a:rPr lang="en-US" sz="2000" i="1">
                                  <a:solidFill>
                                    <a:srgbClr val="C00000"/>
                                  </a:solidFill>
                                  <a:latin typeface="Cambria Math" charset="0"/>
                                </a:rPr>
                                <m:t>−</m:t>
                              </m:r>
                              <m:r>
                                <a:rPr lang="en-US" sz="2000" i="1">
                                  <a:solidFill>
                                    <a:srgbClr val="C00000"/>
                                  </a:solidFill>
                                  <a:latin typeface="Cambria Math" charset="0"/>
                                </a:rPr>
                                <m:t>𝐸𝑡</m:t>
                              </m:r>
                            </m:e>
                          </m:d>
                        </m:sup>
                      </m:sSup>
                    </m:oMath>
                  </m:oMathPara>
                </a14:m>
                <a:endParaRPr lang="en-US" sz="2000" dirty="0">
                  <a:solidFill>
                    <a:srgbClr val="C00000"/>
                  </a:solidFill>
                </a:endParaRPr>
              </a:p>
            </p:txBody>
          </p:sp>
        </mc:Choice>
        <mc:Fallback xmlns="">
          <p:sp>
            <p:nvSpPr>
              <p:cNvPr id="43" name="Rectangle 42"/>
              <p:cNvSpPr>
                <a:spLocks noRot="1" noChangeAspect="1" noMove="1" noResize="1" noEditPoints="1" noAdjustHandles="1" noChangeArrowheads="1" noChangeShapeType="1" noTextEdit="1"/>
              </p:cNvSpPr>
              <p:nvPr/>
            </p:nvSpPr>
            <p:spPr>
              <a:xfrm>
                <a:off x="6486516" y="4427839"/>
                <a:ext cx="2231958" cy="432298"/>
              </a:xfrm>
              <a:prstGeom prst="rect">
                <a:avLst/>
              </a:prstGeom>
              <a:blipFill>
                <a:blip r:embed="rId19"/>
                <a:stretch>
                  <a:fillRect t="-14286" b="-11429"/>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6558429" y="4792112"/>
                <a:ext cx="1363257" cy="98405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C00000"/>
                          </a:solidFill>
                          <a:latin typeface="Cambria Math" charset="0"/>
                        </a:rPr>
                        <m:t>𝑢</m:t>
                      </m:r>
                      <m:d>
                        <m:dPr>
                          <m:ctrlPr>
                            <a:rPr lang="en-US" b="0" i="1" smtClean="0">
                              <a:solidFill>
                                <a:srgbClr val="C00000"/>
                              </a:solidFill>
                              <a:latin typeface="Cambria Math" panose="02040503050406030204" pitchFamily="18" charset="0"/>
                            </a:rPr>
                          </m:ctrlPr>
                        </m:dPr>
                        <m:e>
                          <m:r>
                            <a:rPr lang="en-US" b="0" i="1" smtClean="0">
                              <a:solidFill>
                                <a:srgbClr val="C00000"/>
                              </a:solidFill>
                              <a:latin typeface="Cambria Math" charset="0"/>
                            </a:rPr>
                            <m:t>𝑝</m:t>
                          </m:r>
                        </m:e>
                      </m:d>
                      <m:r>
                        <a:rPr lang="en-US" b="0" i="1" smtClean="0">
                          <a:solidFill>
                            <a:srgbClr val="C00000"/>
                          </a:solidFill>
                          <a:latin typeface="Cambria Math" charset="0"/>
                        </a:rPr>
                        <m:t>=</m:t>
                      </m:r>
                      <m:d>
                        <m:dPr>
                          <m:ctrlPr>
                            <a:rPr lang="mr-IN" i="1" smtClean="0">
                              <a:solidFill>
                                <a:srgbClr val="C00000"/>
                              </a:solidFill>
                              <a:latin typeface="Cambria Math" panose="02040503050406030204" pitchFamily="18" charset="0"/>
                            </a:rPr>
                          </m:ctrlPr>
                        </m:dPr>
                        <m:e>
                          <m:eqArr>
                            <m:eqArrPr>
                              <m:ctrlPr>
                                <a:rPr lang="mr-IN" i="1">
                                  <a:solidFill>
                                    <a:srgbClr val="C00000"/>
                                  </a:solidFill>
                                  <a:latin typeface="Cambria Math" panose="02040503050406030204" pitchFamily="18" charset="0"/>
                                </a:rPr>
                              </m:ctrlPr>
                            </m:eqArrPr>
                            <m:e>
                              <m:r>
                                <m:rPr>
                                  <m:brk m:alnAt="7"/>
                                </m:rPr>
                                <a:rPr lang="en-US" b="0" i="1" smtClean="0">
                                  <a:solidFill>
                                    <a:srgbClr val="C00000"/>
                                  </a:solidFill>
                                  <a:latin typeface="Cambria Math" charset="0"/>
                                </a:rPr>
                                <m:t>.</m:t>
                              </m:r>
                            </m:e>
                            <m:e>
                              <m:r>
                                <a:rPr lang="en-US" b="0" i="1" smtClean="0">
                                  <a:solidFill>
                                    <a:srgbClr val="C00000"/>
                                  </a:solidFill>
                                  <a:latin typeface="Cambria Math" charset="0"/>
                                </a:rPr>
                                <m:t>.</m:t>
                              </m:r>
                            </m:e>
                            <m:e>
                              <m:r>
                                <a:rPr lang="en-US" b="0" i="1" smtClean="0">
                                  <a:solidFill>
                                    <a:srgbClr val="C00000"/>
                                  </a:solidFill>
                                  <a:latin typeface="Cambria Math" charset="0"/>
                                </a:rPr>
                                <m:t>.</m:t>
                              </m:r>
                            </m:e>
                            <m:e>
                              <m:r>
                                <a:rPr lang="en-US" b="0" i="1" smtClean="0">
                                  <a:solidFill>
                                    <a:srgbClr val="C00000"/>
                                  </a:solidFill>
                                  <a:latin typeface="Cambria Math" charset="0"/>
                                </a:rPr>
                                <m:t>.</m:t>
                              </m:r>
                            </m:e>
                          </m:eqArr>
                        </m:e>
                      </m:d>
                    </m:oMath>
                  </m:oMathPara>
                </a14:m>
                <a:endParaRPr lang="en-US" dirty="0"/>
              </a:p>
            </p:txBody>
          </p:sp>
        </mc:Choice>
        <mc:Fallback xmlns="">
          <p:sp>
            <p:nvSpPr>
              <p:cNvPr id="44" name="TextBox 43"/>
              <p:cNvSpPr txBox="1">
                <a:spLocks noRot="1" noChangeAspect="1" noMove="1" noResize="1" noEditPoints="1" noAdjustHandles="1" noChangeArrowheads="1" noChangeShapeType="1" noTextEdit="1"/>
              </p:cNvSpPr>
              <p:nvPr/>
            </p:nvSpPr>
            <p:spPr>
              <a:xfrm>
                <a:off x="6558429" y="4792112"/>
                <a:ext cx="1363257" cy="984052"/>
              </a:xfrm>
              <a:prstGeom prst="rect">
                <a:avLst/>
              </a:prstGeom>
              <a:blipFill>
                <a:blip r:embed="rId20"/>
                <a:stretch>
                  <a:fillRect/>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9581829" y="4460133"/>
                <a:ext cx="1338315" cy="37221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a:solidFill>
                                <a:srgbClr val="C00000"/>
                              </a:solidFill>
                              <a:latin typeface="Cambria Math" panose="02040503050406030204" pitchFamily="18" charset="0"/>
                            </a:rPr>
                          </m:ctrlPr>
                        </m:sSupPr>
                        <m:e>
                          <m:r>
                            <a:rPr lang="en-US" i="1">
                              <a:solidFill>
                                <a:srgbClr val="C00000"/>
                              </a:solidFill>
                              <a:latin typeface="Cambria Math" charset="0"/>
                            </a:rPr>
                            <m:t>𝑗</m:t>
                          </m:r>
                        </m:e>
                        <m:sup>
                          <m:r>
                            <a:rPr lang="en-US" i="1">
                              <a:solidFill>
                                <a:srgbClr val="C00000"/>
                              </a:solidFill>
                              <a:latin typeface="Cambria Math" charset="0"/>
                            </a:rPr>
                            <m:t>𝜇</m:t>
                          </m:r>
                        </m:sup>
                      </m:sSup>
                      <m:r>
                        <a:rPr lang="en-US" i="1">
                          <a:solidFill>
                            <a:srgbClr val="C00000"/>
                          </a:solidFill>
                          <a:latin typeface="Cambria Math" charset="0"/>
                        </a:rPr>
                        <m:t>=</m:t>
                      </m:r>
                      <m:acc>
                        <m:accPr>
                          <m:chr m:val="̅"/>
                          <m:ctrlPr>
                            <a:rPr lang="en-US" i="1">
                              <a:solidFill>
                                <a:srgbClr val="C00000"/>
                              </a:solidFill>
                              <a:latin typeface="Cambria Math" panose="02040503050406030204" pitchFamily="18" charset="0"/>
                            </a:rPr>
                          </m:ctrlPr>
                        </m:accPr>
                        <m:e>
                          <m:r>
                            <a:rPr lang="en-US" i="1">
                              <a:solidFill>
                                <a:srgbClr val="C00000"/>
                              </a:solidFill>
                              <a:latin typeface="Cambria Math" charset="0"/>
                            </a:rPr>
                            <m:t>𝜓</m:t>
                          </m:r>
                        </m:e>
                      </m:acc>
                      <m:sSup>
                        <m:sSupPr>
                          <m:ctrlPr>
                            <a:rPr lang="en-US" i="1">
                              <a:solidFill>
                                <a:srgbClr val="C00000"/>
                              </a:solidFill>
                              <a:latin typeface="Cambria Math" panose="02040503050406030204" pitchFamily="18" charset="0"/>
                            </a:rPr>
                          </m:ctrlPr>
                        </m:sSupPr>
                        <m:e>
                          <m:r>
                            <a:rPr lang="en-US" i="1">
                              <a:solidFill>
                                <a:srgbClr val="C00000"/>
                              </a:solidFill>
                              <a:latin typeface="Cambria Math" charset="0"/>
                            </a:rPr>
                            <m:t>𝛾</m:t>
                          </m:r>
                        </m:e>
                        <m:sup>
                          <m:r>
                            <a:rPr lang="en-US" i="1">
                              <a:solidFill>
                                <a:srgbClr val="C00000"/>
                              </a:solidFill>
                              <a:latin typeface="Cambria Math" charset="0"/>
                            </a:rPr>
                            <m:t>𝜇</m:t>
                          </m:r>
                        </m:sup>
                      </m:sSup>
                      <m:r>
                        <a:rPr lang="en-US" i="1">
                          <a:solidFill>
                            <a:srgbClr val="C00000"/>
                          </a:solidFill>
                          <a:latin typeface="Cambria Math" charset="0"/>
                        </a:rPr>
                        <m:t>𝜓</m:t>
                      </m:r>
                    </m:oMath>
                  </m:oMathPara>
                </a14:m>
                <a:endParaRPr lang="en-US" dirty="0">
                  <a:solidFill>
                    <a:srgbClr val="C00000"/>
                  </a:solidFill>
                </a:endParaRPr>
              </a:p>
            </p:txBody>
          </p:sp>
        </mc:Choice>
        <mc:Fallback xmlns="">
          <p:sp>
            <p:nvSpPr>
              <p:cNvPr id="45" name="TextBox 44"/>
              <p:cNvSpPr txBox="1">
                <a:spLocks noRot="1" noChangeAspect="1" noMove="1" noResize="1" noEditPoints="1" noAdjustHandles="1" noChangeArrowheads="1" noChangeShapeType="1" noTextEdit="1"/>
              </p:cNvSpPr>
              <p:nvPr/>
            </p:nvSpPr>
            <p:spPr>
              <a:xfrm>
                <a:off x="9581829" y="4460133"/>
                <a:ext cx="1338315" cy="372218"/>
              </a:xfrm>
              <a:prstGeom prst="rect">
                <a:avLst/>
              </a:prstGeom>
              <a:blipFill>
                <a:blip r:embed="rId21"/>
                <a:stretch>
                  <a:fillRect b="-10000"/>
                </a:stretch>
              </a:blipFill>
            </p:spPr>
            <p:txBody>
              <a:bodyPr/>
              <a:lstStyle/>
              <a:p>
                <a:r>
                  <a:rPr lang="en-NL">
                    <a:noFill/>
                  </a:rPr>
                  <a:t> </a:t>
                </a:r>
              </a:p>
            </p:txBody>
          </p:sp>
        </mc:Fallback>
      </mc:AlternateContent>
      <p:cxnSp>
        <p:nvCxnSpPr>
          <p:cNvPr id="13" name="Straight Connector 12">
            <a:extLst>
              <a:ext uri="{FF2B5EF4-FFF2-40B4-BE49-F238E27FC236}">
                <a16:creationId xmlns:a16="http://schemas.microsoft.com/office/drawing/2014/main" id="{AF51CF7F-B814-0F4A-4374-F0A6EB919862}"/>
              </a:ext>
            </a:extLst>
          </p:cNvPr>
          <p:cNvCxnSpPr/>
          <p:nvPr/>
        </p:nvCxnSpPr>
        <p:spPr>
          <a:xfrm>
            <a:off x="-7376" y="5799024"/>
            <a:ext cx="12192001" cy="8315"/>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18F9974-5714-745A-36E8-80A624D4C88F}"/>
              </a:ext>
            </a:extLst>
          </p:cNvPr>
          <p:cNvSpPr txBox="1"/>
          <p:nvPr/>
        </p:nvSpPr>
        <p:spPr>
          <a:xfrm>
            <a:off x="521380" y="5802220"/>
            <a:ext cx="2124171" cy="400110"/>
          </a:xfrm>
          <a:prstGeom prst="rect">
            <a:avLst/>
          </a:prstGeom>
          <a:noFill/>
        </p:spPr>
        <p:txBody>
          <a:bodyPr wrap="none" rtlCol="0">
            <a:spAutoFit/>
          </a:bodyPr>
          <a:lstStyle/>
          <a:p>
            <a:r>
              <a:rPr lang="en-US" sz="2000" dirty="0"/>
              <a:t>Relativistic spin-1: </a:t>
            </a:r>
          </a:p>
        </p:txBody>
      </p:sp>
      <p:sp>
        <p:nvSpPr>
          <p:cNvPr id="18" name="TextBox 17">
            <a:extLst>
              <a:ext uri="{FF2B5EF4-FFF2-40B4-BE49-F238E27FC236}">
                <a16:creationId xmlns:a16="http://schemas.microsoft.com/office/drawing/2014/main" id="{4CE5B4F4-78BF-A83A-042B-DBA1BA3DD66C}"/>
              </a:ext>
            </a:extLst>
          </p:cNvPr>
          <p:cNvSpPr txBox="1"/>
          <p:nvPr/>
        </p:nvSpPr>
        <p:spPr>
          <a:xfrm>
            <a:off x="3533962" y="5819852"/>
            <a:ext cx="837280" cy="400110"/>
          </a:xfrm>
          <a:prstGeom prst="rect">
            <a:avLst/>
          </a:prstGeom>
          <a:noFill/>
        </p:spPr>
        <p:txBody>
          <a:bodyPr wrap="none" rtlCol="0">
            <a:spAutoFit/>
          </a:bodyPr>
          <a:lstStyle/>
          <a:p>
            <a:r>
              <a:rPr lang="en-US" sz="2000" dirty="0" err="1"/>
              <a:t>Proca</a:t>
            </a:r>
            <a:r>
              <a:rPr lang="en-US" sz="2000" dirty="0"/>
              <a:t>:</a:t>
            </a: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8C61CEE-C348-8112-6D5B-BDCDDDFDD241}"/>
                  </a:ext>
                </a:extLst>
              </p:cNvPr>
              <p:cNvSpPr txBox="1"/>
              <p:nvPr/>
            </p:nvSpPr>
            <p:spPr>
              <a:xfrm>
                <a:off x="3315999" y="6293013"/>
                <a:ext cx="2558457" cy="4310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solidFill>
                                <a:srgbClr val="C00000"/>
                              </a:solidFill>
                              <a:latin typeface="Cambria Math" panose="02040503050406030204" pitchFamily="18" charset="0"/>
                            </a:rPr>
                          </m:ctrlPr>
                        </m:sSubPr>
                        <m:e>
                          <m:r>
                            <a:rPr lang="en-US" sz="2000" i="1">
                              <a:solidFill>
                                <a:srgbClr val="C00000"/>
                              </a:solidFill>
                              <a:latin typeface="Cambria Math" charset="0"/>
                            </a:rPr>
                            <m:t>𝜕</m:t>
                          </m:r>
                        </m:e>
                        <m:sub>
                          <m:r>
                            <a:rPr lang="en-US" sz="2000" i="1">
                              <a:solidFill>
                                <a:srgbClr val="C00000"/>
                              </a:solidFill>
                              <a:latin typeface="Cambria Math" charset="0"/>
                            </a:rPr>
                            <m:t>𝜇</m:t>
                          </m:r>
                        </m:sub>
                      </m:sSub>
                      <m:sSup>
                        <m:sSupPr>
                          <m:ctrlPr>
                            <a:rPr lang="en-US" sz="2000" i="1">
                              <a:solidFill>
                                <a:srgbClr val="C00000"/>
                              </a:solidFill>
                              <a:latin typeface="Cambria Math" panose="02040503050406030204" pitchFamily="18" charset="0"/>
                            </a:rPr>
                          </m:ctrlPr>
                        </m:sSupPr>
                        <m:e>
                          <m:r>
                            <a:rPr lang="en-US" sz="2000" i="1">
                              <a:solidFill>
                                <a:srgbClr val="C00000"/>
                              </a:solidFill>
                              <a:latin typeface="Cambria Math" charset="0"/>
                            </a:rPr>
                            <m:t>𝜕</m:t>
                          </m:r>
                        </m:e>
                        <m:sup>
                          <m:r>
                            <a:rPr lang="en-US" sz="2000" i="1">
                              <a:solidFill>
                                <a:srgbClr val="C00000"/>
                              </a:solidFill>
                              <a:latin typeface="Cambria Math" charset="0"/>
                            </a:rPr>
                            <m:t>𝜇</m:t>
                          </m:r>
                        </m:sup>
                      </m:sSup>
                      <m:sSup>
                        <m:sSupPr>
                          <m:ctrlPr>
                            <a:rPr lang="en-US" sz="2000" b="0" i="1" smtClean="0">
                              <a:solidFill>
                                <a:srgbClr val="C00000"/>
                              </a:solidFill>
                              <a:latin typeface="Cambria Math" panose="02040503050406030204" pitchFamily="18" charset="0"/>
                            </a:rPr>
                          </m:ctrlPr>
                        </m:sSupPr>
                        <m:e>
                          <m:r>
                            <a:rPr lang="en-US" sz="2000" b="0" i="1" smtClean="0">
                              <a:solidFill>
                                <a:srgbClr val="C00000"/>
                              </a:solidFill>
                              <a:latin typeface="Cambria Math" panose="02040503050406030204" pitchFamily="18" charset="0"/>
                            </a:rPr>
                            <m:t>𝐴</m:t>
                          </m:r>
                        </m:e>
                        <m:sup>
                          <m:r>
                            <a:rPr lang="en-US" sz="2000" b="0" i="1" smtClean="0">
                              <a:solidFill>
                                <a:srgbClr val="C00000"/>
                              </a:solidFill>
                              <a:latin typeface="Cambria Math" panose="02040503050406030204" pitchFamily="18" charset="0"/>
                            </a:rPr>
                            <m:t>𝜈</m:t>
                          </m:r>
                        </m:sup>
                      </m:sSup>
                      <m:r>
                        <a:rPr lang="en-US" sz="2000" i="1">
                          <a:solidFill>
                            <a:srgbClr val="C00000"/>
                          </a:solidFill>
                          <a:latin typeface="Cambria Math" charset="0"/>
                        </a:rPr>
                        <m:t>+</m:t>
                      </m:r>
                      <m:sSup>
                        <m:sSupPr>
                          <m:ctrlPr>
                            <a:rPr lang="en-US" sz="2000" b="0" i="1" smtClean="0">
                              <a:solidFill>
                                <a:srgbClr val="C00000"/>
                              </a:solidFill>
                              <a:latin typeface="Cambria Math" panose="02040503050406030204" pitchFamily="18" charset="0"/>
                            </a:rPr>
                          </m:ctrlPr>
                        </m:sSupPr>
                        <m:e>
                          <m:r>
                            <a:rPr lang="en-US" sz="2000" b="0" i="1" smtClean="0">
                              <a:solidFill>
                                <a:srgbClr val="C00000"/>
                              </a:solidFill>
                              <a:latin typeface="Cambria Math" panose="02040503050406030204" pitchFamily="18" charset="0"/>
                            </a:rPr>
                            <m:t>𝑚</m:t>
                          </m:r>
                        </m:e>
                        <m:sup>
                          <m:r>
                            <a:rPr lang="en-US" sz="2000" b="0" i="1" smtClean="0">
                              <a:solidFill>
                                <a:srgbClr val="C00000"/>
                              </a:solidFill>
                              <a:latin typeface="Cambria Math" panose="02040503050406030204" pitchFamily="18" charset="0"/>
                            </a:rPr>
                            <m:t>2</m:t>
                          </m:r>
                        </m:sup>
                      </m:sSup>
                      <m:sSup>
                        <m:sSupPr>
                          <m:ctrlPr>
                            <a:rPr lang="en-US" sz="2000" b="0" i="1" smtClean="0">
                              <a:solidFill>
                                <a:srgbClr val="C00000"/>
                              </a:solidFill>
                              <a:latin typeface="Cambria Math" panose="02040503050406030204" pitchFamily="18" charset="0"/>
                            </a:rPr>
                          </m:ctrlPr>
                        </m:sSupPr>
                        <m:e>
                          <m:r>
                            <a:rPr lang="en-US" sz="2000" b="0" i="1" smtClean="0">
                              <a:solidFill>
                                <a:srgbClr val="C00000"/>
                              </a:solidFill>
                              <a:latin typeface="Cambria Math" panose="02040503050406030204" pitchFamily="18" charset="0"/>
                            </a:rPr>
                            <m:t>𝐴</m:t>
                          </m:r>
                        </m:e>
                        <m:sup>
                          <m:r>
                            <a:rPr lang="en-US" sz="2000" b="0" i="1" smtClean="0">
                              <a:solidFill>
                                <a:srgbClr val="C00000"/>
                              </a:solidFill>
                              <a:latin typeface="Cambria Math" panose="02040503050406030204" pitchFamily="18" charset="0"/>
                            </a:rPr>
                            <m:t>𝜈</m:t>
                          </m:r>
                        </m:sup>
                      </m:sSup>
                      <m:r>
                        <a:rPr lang="en-US" sz="2000" b="0" i="1" smtClean="0">
                          <a:solidFill>
                            <a:srgbClr val="C00000"/>
                          </a:solidFill>
                          <a:latin typeface="Cambria Math" panose="02040503050406030204" pitchFamily="18" charset="0"/>
                        </a:rPr>
                        <m:t>=</m:t>
                      </m:r>
                      <m:sSup>
                        <m:sSupPr>
                          <m:ctrlPr>
                            <a:rPr lang="en-US" sz="2000" b="0" i="1" smtClean="0">
                              <a:solidFill>
                                <a:srgbClr val="C00000"/>
                              </a:solidFill>
                              <a:latin typeface="Cambria Math" panose="02040503050406030204" pitchFamily="18" charset="0"/>
                            </a:rPr>
                          </m:ctrlPr>
                        </m:sSupPr>
                        <m:e>
                          <m:r>
                            <a:rPr lang="en-US" sz="2000" b="0" i="1" smtClean="0">
                              <a:solidFill>
                                <a:srgbClr val="C00000"/>
                              </a:solidFill>
                              <a:latin typeface="Cambria Math" panose="02040503050406030204" pitchFamily="18" charset="0"/>
                            </a:rPr>
                            <m:t>𝑗</m:t>
                          </m:r>
                        </m:e>
                        <m:sup>
                          <m:r>
                            <a:rPr lang="en-US" sz="2000" b="0" i="1" smtClean="0">
                              <a:solidFill>
                                <a:srgbClr val="C00000"/>
                              </a:solidFill>
                              <a:latin typeface="Cambria Math" panose="02040503050406030204" pitchFamily="18" charset="0"/>
                            </a:rPr>
                            <m:t>𝜈</m:t>
                          </m:r>
                        </m:sup>
                      </m:sSup>
                    </m:oMath>
                  </m:oMathPara>
                </a14:m>
                <a:endParaRPr lang="en-US" sz="2000" dirty="0"/>
              </a:p>
            </p:txBody>
          </p:sp>
        </mc:Choice>
        <mc:Fallback xmlns="">
          <p:sp>
            <p:nvSpPr>
              <p:cNvPr id="20" name="TextBox 19">
                <a:extLst>
                  <a:ext uri="{FF2B5EF4-FFF2-40B4-BE49-F238E27FC236}">
                    <a16:creationId xmlns:a16="http://schemas.microsoft.com/office/drawing/2014/main" id="{08C61CEE-C348-8112-6D5B-BDCDDDFDD241}"/>
                  </a:ext>
                </a:extLst>
              </p:cNvPr>
              <p:cNvSpPr txBox="1">
                <a:spLocks noRot="1" noChangeAspect="1" noMove="1" noResize="1" noEditPoints="1" noAdjustHandles="1" noChangeArrowheads="1" noChangeShapeType="1" noTextEdit="1"/>
              </p:cNvSpPr>
              <p:nvPr/>
            </p:nvSpPr>
            <p:spPr>
              <a:xfrm>
                <a:off x="3315999" y="6293013"/>
                <a:ext cx="2558457" cy="431015"/>
              </a:xfrm>
              <a:prstGeom prst="rect">
                <a:avLst/>
              </a:prstGeom>
              <a:blipFill>
                <a:blip r:embed="rId22"/>
                <a:stretch>
                  <a:fillRect b="-2857"/>
                </a:stretch>
              </a:blipFill>
            </p:spPr>
            <p:txBody>
              <a:bodyPr/>
              <a:lstStyle/>
              <a:p>
                <a:r>
                  <a:rPr lang="en-NL">
                    <a:noFill/>
                  </a:rPr>
                  <a:t> </a:t>
                </a:r>
              </a:p>
            </p:txBody>
          </p:sp>
        </mc:Fallback>
      </mc:AlternateContent>
      <p:sp>
        <p:nvSpPr>
          <p:cNvPr id="28" name="TextBox 27">
            <a:extLst>
              <a:ext uri="{FF2B5EF4-FFF2-40B4-BE49-F238E27FC236}">
                <a16:creationId xmlns:a16="http://schemas.microsoft.com/office/drawing/2014/main" id="{3DC579F8-54B5-EB87-5ED7-3A1F61090EB3}"/>
              </a:ext>
            </a:extLst>
          </p:cNvPr>
          <p:cNvSpPr txBox="1"/>
          <p:nvPr/>
        </p:nvSpPr>
        <p:spPr>
          <a:xfrm>
            <a:off x="890678" y="6124190"/>
            <a:ext cx="1423659" cy="646331"/>
          </a:xfrm>
          <a:prstGeom prst="rect">
            <a:avLst/>
          </a:prstGeom>
          <a:noFill/>
        </p:spPr>
        <p:txBody>
          <a:bodyPr wrap="none" rtlCol="0">
            <a:spAutoFit/>
          </a:bodyPr>
          <a:lstStyle/>
          <a:p>
            <a:r>
              <a:rPr lang="en-NL" dirty="0">
                <a:solidFill>
                  <a:srgbClr val="CC00FF"/>
                </a:solidFill>
              </a:rPr>
              <a:t>Fundamental</a:t>
            </a:r>
          </a:p>
          <a:p>
            <a:r>
              <a:rPr lang="en-NL" dirty="0">
                <a:solidFill>
                  <a:srgbClr val="CC00FF"/>
                </a:solidFill>
              </a:rPr>
              <a:t>force carriers</a:t>
            </a:r>
          </a:p>
        </p:txBody>
      </p:sp>
      <p:sp>
        <p:nvSpPr>
          <p:cNvPr id="34" name="TextBox 33">
            <a:extLst>
              <a:ext uri="{FF2B5EF4-FFF2-40B4-BE49-F238E27FC236}">
                <a16:creationId xmlns:a16="http://schemas.microsoft.com/office/drawing/2014/main" id="{C3ABCE73-1E1F-A0D7-9EC5-1E5A5165B574}"/>
              </a:ext>
            </a:extLst>
          </p:cNvPr>
          <p:cNvSpPr txBox="1"/>
          <p:nvPr/>
        </p:nvSpPr>
        <p:spPr>
          <a:xfrm>
            <a:off x="757175" y="5074627"/>
            <a:ext cx="1968231" cy="646331"/>
          </a:xfrm>
          <a:prstGeom prst="rect">
            <a:avLst/>
          </a:prstGeom>
          <a:noFill/>
        </p:spPr>
        <p:txBody>
          <a:bodyPr wrap="none" rtlCol="0">
            <a:spAutoFit/>
          </a:bodyPr>
          <a:lstStyle/>
          <a:p>
            <a:r>
              <a:rPr lang="en-NL" dirty="0">
                <a:solidFill>
                  <a:srgbClr val="CC00FF"/>
                </a:solidFill>
              </a:rPr>
              <a:t>Fundamental</a:t>
            </a:r>
          </a:p>
          <a:p>
            <a:r>
              <a:rPr lang="en-GB" dirty="0">
                <a:solidFill>
                  <a:srgbClr val="CC00FF"/>
                </a:solidFill>
              </a:rPr>
              <a:t>q</a:t>
            </a:r>
            <a:r>
              <a:rPr lang="en-NL" dirty="0">
                <a:solidFill>
                  <a:srgbClr val="CC00FF"/>
                </a:solidFill>
              </a:rPr>
              <a:t>uarks and leptons</a:t>
            </a:r>
          </a:p>
        </p:txBody>
      </p:sp>
      <p:sp>
        <p:nvSpPr>
          <p:cNvPr id="37" name="TextBox 36">
            <a:extLst>
              <a:ext uri="{FF2B5EF4-FFF2-40B4-BE49-F238E27FC236}">
                <a16:creationId xmlns:a16="http://schemas.microsoft.com/office/drawing/2014/main" id="{52AAA793-F9E0-57E0-4DBE-953360A69EC7}"/>
              </a:ext>
            </a:extLst>
          </p:cNvPr>
          <p:cNvSpPr txBox="1"/>
          <p:nvPr/>
        </p:nvSpPr>
        <p:spPr>
          <a:xfrm>
            <a:off x="626503" y="3612434"/>
            <a:ext cx="1600759" cy="369332"/>
          </a:xfrm>
          <a:prstGeom prst="rect">
            <a:avLst/>
          </a:prstGeom>
          <a:noFill/>
        </p:spPr>
        <p:txBody>
          <a:bodyPr wrap="none" rtlCol="0">
            <a:spAutoFit/>
          </a:bodyPr>
          <a:lstStyle/>
          <a:p>
            <a:r>
              <a:rPr lang="en-US" dirty="0">
                <a:solidFill>
                  <a:srgbClr val="CC00FF"/>
                </a:solidFill>
              </a:rPr>
              <a:t>Example: </a:t>
            </a:r>
            <a:r>
              <a:rPr lang="en-US" dirty="0" err="1">
                <a:solidFill>
                  <a:srgbClr val="CC00FF"/>
                </a:solidFill>
              </a:rPr>
              <a:t>pions</a:t>
            </a:r>
            <a:endParaRPr lang="en-NL" dirty="0">
              <a:solidFill>
                <a:srgbClr val="CC00FF"/>
              </a:solidFill>
            </a:endParaRPr>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A51312B0-4231-B978-3962-771F7027B111}"/>
                  </a:ext>
                </a:extLst>
              </p:cNvPr>
              <p:cNvSpPr txBox="1"/>
              <p:nvPr/>
            </p:nvSpPr>
            <p:spPr>
              <a:xfrm>
                <a:off x="9270072" y="5964164"/>
                <a:ext cx="2435410" cy="679930"/>
              </a:xfrm>
              <a:prstGeom prst="rect">
                <a:avLst/>
              </a:prstGeom>
              <a:noFill/>
            </p:spPr>
            <p:txBody>
              <a:bodyPr wrap="none" rtlCol="0">
                <a:spAutoFit/>
              </a:bodyPr>
              <a:lstStyle/>
              <a:p>
                <a:r>
                  <a:rPr lang="en-NL" dirty="0"/>
                  <a:t>EM: Maxwell equations </a:t>
                </a:r>
              </a:p>
              <a:p>
                <a:r>
                  <a:rPr lang="en-NL" dirty="0"/>
                  <a:t>for </a:t>
                </a:r>
                <a14:m>
                  <m:oMath xmlns:m="http://schemas.openxmlformats.org/officeDocument/2006/math">
                    <m:acc>
                      <m:accPr>
                        <m:chr m:val="⃗"/>
                        <m:ctrlPr>
                          <a:rPr lang="en-US" b="0" i="1" smtClean="0">
                            <a:solidFill>
                              <a:srgbClr val="C00000"/>
                            </a:solidFill>
                            <a:latin typeface="Cambria Math" panose="02040503050406030204" pitchFamily="18" charset="0"/>
                          </a:rPr>
                        </m:ctrlPr>
                      </m:accPr>
                      <m:e>
                        <m:r>
                          <a:rPr lang="en-US" b="0" i="1" smtClean="0">
                            <a:solidFill>
                              <a:srgbClr val="C00000"/>
                            </a:solidFill>
                            <a:latin typeface="Cambria Math" panose="02040503050406030204" pitchFamily="18" charset="0"/>
                          </a:rPr>
                          <m:t>𝐸</m:t>
                        </m:r>
                      </m:e>
                    </m:acc>
                  </m:oMath>
                </a14:m>
                <a:r>
                  <a:rPr lang="en-NL" dirty="0">
                    <a:solidFill>
                      <a:srgbClr val="C00000"/>
                    </a:solidFill>
                  </a:rPr>
                  <a:t> </a:t>
                </a:r>
                <a:r>
                  <a:rPr lang="en-NL" dirty="0"/>
                  <a:t>and </a:t>
                </a:r>
                <a14:m>
                  <m:oMath xmlns:m="http://schemas.openxmlformats.org/officeDocument/2006/math">
                    <m:acc>
                      <m:accPr>
                        <m:chr m:val="⃗"/>
                        <m:ctrlPr>
                          <a:rPr lang="en-US" b="0" i="1" smtClean="0">
                            <a:solidFill>
                              <a:srgbClr val="C00000"/>
                            </a:solidFill>
                            <a:latin typeface="Cambria Math" panose="02040503050406030204" pitchFamily="18" charset="0"/>
                          </a:rPr>
                        </m:ctrlPr>
                      </m:accPr>
                      <m:e>
                        <m:r>
                          <a:rPr lang="en-US" b="0" i="1" smtClean="0">
                            <a:solidFill>
                              <a:srgbClr val="C00000"/>
                            </a:solidFill>
                            <a:latin typeface="Cambria Math" panose="02040503050406030204" pitchFamily="18" charset="0"/>
                          </a:rPr>
                          <m:t>𝐵</m:t>
                        </m:r>
                      </m:e>
                    </m:acc>
                  </m:oMath>
                </a14:m>
                <a:r>
                  <a:rPr lang="en-NL" dirty="0">
                    <a:solidFill>
                      <a:srgbClr val="C00000"/>
                    </a:solidFill>
                  </a:rPr>
                  <a:t> </a:t>
                </a:r>
                <a:r>
                  <a:rPr lang="en-NL" dirty="0"/>
                  <a:t>fields</a:t>
                </a:r>
              </a:p>
            </p:txBody>
          </p:sp>
        </mc:Choice>
        <mc:Fallback xmlns="">
          <p:sp>
            <p:nvSpPr>
              <p:cNvPr id="38" name="TextBox 37">
                <a:extLst>
                  <a:ext uri="{FF2B5EF4-FFF2-40B4-BE49-F238E27FC236}">
                    <a16:creationId xmlns:a16="http://schemas.microsoft.com/office/drawing/2014/main" id="{A51312B0-4231-B978-3962-771F7027B111}"/>
                  </a:ext>
                </a:extLst>
              </p:cNvPr>
              <p:cNvSpPr txBox="1">
                <a:spLocks noRot="1" noChangeAspect="1" noMove="1" noResize="1" noEditPoints="1" noAdjustHandles="1" noChangeArrowheads="1" noChangeShapeType="1" noTextEdit="1"/>
              </p:cNvSpPr>
              <p:nvPr/>
            </p:nvSpPr>
            <p:spPr>
              <a:xfrm>
                <a:off x="9270072" y="5964164"/>
                <a:ext cx="2435410" cy="679930"/>
              </a:xfrm>
              <a:prstGeom prst="rect">
                <a:avLst/>
              </a:prstGeom>
              <a:blipFill>
                <a:blip r:embed="rId23"/>
                <a:stretch>
                  <a:fillRect l="-2604" t="-3636" r="-1562" b="-12727"/>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6F842200-3B74-E9B0-8A5E-5DB2231B1530}"/>
                  </a:ext>
                </a:extLst>
              </p:cNvPr>
              <p:cNvSpPr txBox="1"/>
              <p:nvPr/>
            </p:nvSpPr>
            <p:spPr>
              <a:xfrm>
                <a:off x="6199386" y="5877514"/>
                <a:ext cx="2519088" cy="830997"/>
              </a:xfrm>
              <a:prstGeom prst="rect">
                <a:avLst/>
              </a:prstGeom>
              <a:noFill/>
            </p:spPr>
            <p:txBody>
              <a:bodyPr wrap="none" rtlCol="0">
                <a:spAutoFit/>
              </a:bodyPr>
              <a:lstStyle/>
              <a:p>
                <a:r>
                  <a:rPr lang="en-US" sz="1600" dirty="0"/>
                  <a:t>EM: </a:t>
                </a:r>
                <a14:m>
                  <m:oMath xmlns:m="http://schemas.openxmlformats.org/officeDocument/2006/math">
                    <m:sSup>
                      <m:sSupPr>
                        <m:ctrlPr>
                          <a:rPr lang="en-US" sz="1600" b="0" i="1" smtClean="0">
                            <a:solidFill>
                              <a:srgbClr val="C00000"/>
                            </a:solidFill>
                            <a:latin typeface="Cambria Math" panose="02040503050406030204" pitchFamily="18" charset="0"/>
                          </a:rPr>
                        </m:ctrlPr>
                      </m:sSupPr>
                      <m:e>
                        <m:r>
                          <a:rPr lang="en-US" sz="1600" b="0" i="1" smtClean="0">
                            <a:solidFill>
                              <a:srgbClr val="C00000"/>
                            </a:solidFill>
                            <a:latin typeface="Cambria Math" panose="02040503050406030204" pitchFamily="18" charset="0"/>
                          </a:rPr>
                          <m:t>𝐴</m:t>
                        </m:r>
                      </m:e>
                      <m:sup>
                        <m:r>
                          <a:rPr lang="en-US" sz="1600" b="0" i="1" smtClean="0">
                            <a:solidFill>
                              <a:srgbClr val="C00000"/>
                            </a:solidFill>
                            <a:latin typeface="Cambria Math" panose="02040503050406030204" pitchFamily="18" charset="0"/>
                          </a:rPr>
                          <m:t>𝜇</m:t>
                        </m:r>
                      </m:sup>
                    </m:sSup>
                    <m:r>
                      <a:rPr lang="en-US" sz="1600" b="0" i="1" smtClean="0">
                        <a:solidFill>
                          <a:srgbClr val="C00000"/>
                        </a:solidFill>
                        <a:latin typeface="Cambria Math" panose="02040503050406030204" pitchFamily="18" charset="0"/>
                      </a:rPr>
                      <m:t>=</m:t>
                    </m:r>
                    <m:r>
                      <a:rPr lang="en-US" sz="1600" b="0" i="1" smtClean="0">
                        <a:solidFill>
                          <a:srgbClr val="C00000"/>
                        </a:solidFill>
                        <a:latin typeface="Cambria Math" panose="02040503050406030204" pitchFamily="18" charset="0"/>
                      </a:rPr>
                      <m:t>𝛾</m:t>
                    </m:r>
                  </m:oMath>
                </a14:m>
                <a:r>
                  <a:rPr lang="en-US" sz="1600" dirty="0">
                    <a:solidFill>
                      <a:srgbClr val="C00000"/>
                    </a:solidFill>
                  </a:rPr>
                  <a:t> </a:t>
                </a:r>
                <a:r>
                  <a:rPr lang="en-US" sz="1600" dirty="0">
                    <a:solidFill>
                      <a:srgbClr val="C00000"/>
                    </a:solidFill>
                    <a:sym typeface="Wingdings" pitchFamily="2" charset="2"/>
                  </a:rPr>
                  <a:t></a:t>
                </a:r>
                <a:r>
                  <a:rPr lang="en-US" sz="1600" dirty="0">
                    <a:solidFill>
                      <a:srgbClr val="C00000"/>
                    </a:solidFill>
                  </a:rPr>
                  <a:t> </a:t>
                </a:r>
                <a14:m>
                  <m:oMath xmlns:m="http://schemas.openxmlformats.org/officeDocument/2006/math">
                    <m:r>
                      <a:rPr lang="en-US" sz="1600" b="0" i="1" smtClean="0">
                        <a:solidFill>
                          <a:srgbClr val="C00000"/>
                        </a:solidFill>
                        <a:latin typeface="Cambria Math" panose="02040503050406030204" pitchFamily="18" charset="0"/>
                      </a:rPr>
                      <m:t>𝑚</m:t>
                    </m:r>
                    <m:r>
                      <a:rPr lang="en-US" sz="1600" b="0" i="1" smtClean="0">
                        <a:solidFill>
                          <a:srgbClr val="C00000"/>
                        </a:solidFill>
                        <a:latin typeface="Cambria Math" panose="02040503050406030204" pitchFamily="18" charset="0"/>
                      </a:rPr>
                      <m:t>=0</m:t>
                    </m:r>
                  </m:oMath>
                </a14:m>
                <a:endParaRPr lang="en-US" sz="1600" dirty="0">
                  <a:solidFill>
                    <a:srgbClr val="C00000"/>
                  </a:solidFill>
                </a:endParaRPr>
              </a:p>
              <a:p>
                <a:r>
                  <a:rPr lang="en-US" sz="1600" dirty="0"/>
                  <a:t>QCD: </a:t>
                </a:r>
                <a14:m>
                  <m:oMath xmlns:m="http://schemas.openxmlformats.org/officeDocument/2006/math">
                    <m:sSup>
                      <m:sSupPr>
                        <m:ctrlPr>
                          <a:rPr lang="en-US" sz="1600" b="0" i="1" smtClean="0">
                            <a:solidFill>
                              <a:srgbClr val="C00000"/>
                            </a:solidFill>
                            <a:latin typeface="Cambria Math" panose="02040503050406030204" pitchFamily="18" charset="0"/>
                          </a:rPr>
                        </m:ctrlPr>
                      </m:sSupPr>
                      <m:e>
                        <m:r>
                          <a:rPr lang="en-US" sz="1600" b="0" i="1" smtClean="0">
                            <a:solidFill>
                              <a:srgbClr val="C00000"/>
                            </a:solidFill>
                            <a:latin typeface="Cambria Math" panose="02040503050406030204" pitchFamily="18" charset="0"/>
                          </a:rPr>
                          <m:t>𝐴</m:t>
                        </m:r>
                      </m:e>
                      <m:sup>
                        <m:r>
                          <a:rPr lang="en-US" sz="1600" b="0" i="1" smtClean="0">
                            <a:solidFill>
                              <a:srgbClr val="C00000"/>
                            </a:solidFill>
                            <a:latin typeface="Cambria Math" panose="02040503050406030204" pitchFamily="18" charset="0"/>
                          </a:rPr>
                          <m:t>𝜇</m:t>
                        </m:r>
                      </m:sup>
                    </m:sSup>
                    <m:r>
                      <a:rPr lang="en-US" sz="1600" b="0" i="1" smtClean="0">
                        <a:solidFill>
                          <a:srgbClr val="C00000"/>
                        </a:solidFill>
                        <a:latin typeface="Cambria Math" panose="02040503050406030204" pitchFamily="18" charset="0"/>
                      </a:rPr>
                      <m:t>=</m:t>
                    </m:r>
                    <m:r>
                      <a:rPr lang="en-US" sz="1600" b="0" i="1" smtClean="0">
                        <a:solidFill>
                          <a:srgbClr val="C00000"/>
                        </a:solidFill>
                        <a:latin typeface="Cambria Math" panose="02040503050406030204" pitchFamily="18" charset="0"/>
                      </a:rPr>
                      <m:t>𝑔</m:t>
                    </m:r>
                  </m:oMath>
                </a14:m>
                <a:r>
                  <a:rPr lang="en-US" sz="1600" dirty="0">
                    <a:solidFill>
                      <a:srgbClr val="C00000"/>
                    </a:solidFill>
                  </a:rPr>
                  <a:t> </a:t>
                </a:r>
                <a:r>
                  <a:rPr lang="en-US" sz="1600" dirty="0">
                    <a:solidFill>
                      <a:srgbClr val="C00000"/>
                    </a:solidFill>
                    <a:sym typeface="Wingdings" pitchFamily="2" charset="2"/>
                  </a:rPr>
                  <a:t></a:t>
                </a:r>
                <a:r>
                  <a:rPr lang="en-US" sz="1600" dirty="0">
                    <a:solidFill>
                      <a:srgbClr val="C00000"/>
                    </a:solidFill>
                  </a:rPr>
                  <a:t> </a:t>
                </a:r>
                <a14:m>
                  <m:oMath xmlns:m="http://schemas.openxmlformats.org/officeDocument/2006/math">
                    <m:r>
                      <a:rPr lang="en-US" sz="1600" b="0" i="1" smtClean="0">
                        <a:solidFill>
                          <a:srgbClr val="C00000"/>
                        </a:solidFill>
                        <a:latin typeface="Cambria Math" panose="02040503050406030204" pitchFamily="18" charset="0"/>
                      </a:rPr>
                      <m:t>𝑚</m:t>
                    </m:r>
                    <m:r>
                      <a:rPr lang="en-US" sz="1600" b="0" i="1" smtClean="0">
                        <a:solidFill>
                          <a:srgbClr val="C00000"/>
                        </a:solidFill>
                        <a:latin typeface="Cambria Math" panose="02040503050406030204" pitchFamily="18" charset="0"/>
                      </a:rPr>
                      <m:t>=0</m:t>
                    </m:r>
                  </m:oMath>
                </a14:m>
                <a:endParaRPr lang="en-US" sz="1600" dirty="0">
                  <a:solidFill>
                    <a:srgbClr val="C00000"/>
                  </a:solidFill>
                </a:endParaRPr>
              </a:p>
              <a:p>
                <a:r>
                  <a:rPr lang="en-US" sz="1600" dirty="0"/>
                  <a:t>Weak: </a:t>
                </a:r>
                <a14:m>
                  <m:oMath xmlns:m="http://schemas.openxmlformats.org/officeDocument/2006/math">
                    <m:sSup>
                      <m:sSupPr>
                        <m:ctrlPr>
                          <a:rPr lang="en-US" sz="1600" b="0" i="1" smtClean="0">
                            <a:solidFill>
                              <a:srgbClr val="C00000"/>
                            </a:solidFill>
                            <a:latin typeface="Cambria Math" panose="02040503050406030204" pitchFamily="18" charset="0"/>
                          </a:rPr>
                        </m:ctrlPr>
                      </m:sSupPr>
                      <m:e>
                        <m:r>
                          <a:rPr lang="en-US" sz="1600" b="0" i="1" smtClean="0">
                            <a:solidFill>
                              <a:srgbClr val="C00000"/>
                            </a:solidFill>
                            <a:latin typeface="Cambria Math" panose="02040503050406030204" pitchFamily="18" charset="0"/>
                          </a:rPr>
                          <m:t>𝐴</m:t>
                        </m:r>
                      </m:e>
                      <m:sup>
                        <m:r>
                          <a:rPr lang="en-US" sz="1600" b="0" i="1" smtClean="0">
                            <a:solidFill>
                              <a:srgbClr val="C00000"/>
                            </a:solidFill>
                            <a:latin typeface="Cambria Math" panose="02040503050406030204" pitchFamily="18" charset="0"/>
                          </a:rPr>
                          <m:t>𝜇</m:t>
                        </m:r>
                      </m:sup>
                    </m:sSup>
                    <m:r>
                      <a:rPr lang="en-US" sz="1600" b="0" i="1" smtClean="0">
                        <a:solidFill>
                          <a:srgbClr val="C00000"/>
                        </a:solidFill>
                        <a:latin typeface="Cambria Math" panose="02040503050406030204" pitchFamily="18" charset="0"/>
                      </a:rPr>
                      <m:t>=</m:t>
                    </m:r>
                    <m:r>
                      <a:rPr lang="en-US" sz="1600" b="0" i="1" smtClean="0">
                        <a:solidFill>
                          <a:srgbClr val="C00000"/>
                        </a:solidFill>
                        <a:latin typeface="Cambria Math" panose="02040503050406030204" pitchFamily="18" charset="0"/>
                      </a:rPr>
                      <m:t>𝑊</m:t>
                    </m:r>
                    <m:r>
                      <a:rPr lang="en-US" sz="1600" b="0" i="1" smtClean="0">
                        <a:solidFill>
                          <a:srgbClr val="C00000"/>
                        </a:solidFill>
                        <a:latin typeface="Cambria Math" panose="02040503050406030204" pitchFamily="18" charset="0"/>
                      </a:rPr>
                      <m:t>,</m:t>
                    </m:r>
                    <m:r>
                      <a:rPr lang="en-US" sz="1600" b="0" i="1" smtClean="0">
                        <a:solidFill>
                          <a:srgbClr val="C00000"/>
                        </a:solidFill>
                        <a:latin typeface="Cambria Math" panose="02040503050406030204" pitchFamily="18" charset="0"/>
                      </a:rPr>
                      <m:t>𝑍</m:t>
                    </m:r>
                  </m:oMath>
                </a14:m>
                <a:r>
                  <a:rPr lang="en-US" sz="1600" dirty="0">
                    <a:solidFill>
                      <a:srgbClr val="C00000"/>
                    </a:solidFill>
                  </a:rPr>
                  <a:t> </a:t>
                </a:r>
                <a:r>
                  <a:rPr lang="en-US" sz="1600" dirty="0">
                    <a:solidFill>
                      <a:srgbClr val="C00000"/>
                    </a:solidFill>
                    <a:sym typeface="Wingdings" pitchFamily="2" charset="2"/>
                  </a:rPr>
                  <a:t></a:t>
                </a:r>
                <a:r>
                  <a:rPr lang="en-US" sz="1600" dirty="0">
                    <a:solidFill>
                      <a:srgbClr val="C00000"/>
                    </a:solidFill>
                  </a:rPr>
                  <a:t> </a:t>
                </a:r>
                <a14:m>
                  <m:oMath xmlns:m="http://schemas.openxmlformats.org/officeDocument/2006/math">
                    <m:r>
                      <a:rPr lang="en-US" sz="1600" b="0" i="1" smtClean="0">
                        <a:solidFill>
                          <a:srgbClr val="C00000"/>
                        </a:solidFill>
                        <a:latin typeface="Cambria Math" panose="02040503050406030204" pitchFamily="18" charset="0"/>
                      </a:rPr>
                      <m:t>𝑚</m:t>
                    </m:r>
                    <m:r>
                      <a:rPr lang="en-US" sz="1600" b="0" i="1" smtClean="0">
                        <a:solidFill>
                          <a:srgbClr val="C00000"/>
                        </a:solidFill>
                        <a:latin typeface="Cambria Math" panose="02040503050406030204" pitchFamily="18" charset="0"/>
                      </a:rPr>
                      <m:t>≠0</m:t>
                    </m:r>
                  </m:oMath>
                </a14:m>
                <a:endParaRPr lang="en-US" sz="1600" dirty="0"/>
              </a:p>
            </p:txBody>
          </p:sp>
        </mc:Choice>
        <mc:Fallback xmlns="">
          <p:sp>
            <p:nvSpPr>
              <p:cNvPr id="39" name="TextBox 38">
                <a:extLst>
                  <a:ext uri="{FF2B5EF4-FFF2-40B4-BE49-F238E27FC236}">
                    <a16:creationId xmlns:a16="http://schemas.microsoft.com/office/drawing/2014/main" id="{6F842200-3B74-E9B0-8A5E-5DB2231B1530}"/>
                  </a:ext>
                </a:extLst>
              </p:cNvPr>
              <p:cNvSpPr txBox="1">
                <a:spLocks noRot="1" noChangeAspect="1" noMove="1" noResize="1" noEditPoints="1" noAdjustHandles="1" noChangeArrowheads="1" noChangeShapeType="1" noTextEdit="1"/>
              </p:cNvSpPr>
              <p:nvPr/>
            </p:nvSpPr>
            <p:spPr>
              <a:xfrm>
                <a:off x="6199386" y="5877514"/>
                <a:ext cx="2519088" cy="830997"/>
              </a:xfrm>
              <a:prstGeom prst="rect">
                <a:avLst/>
              </a:prstGeom>
              <a:blipFill>
                <a:blip r:embed="rId24"/>
                <a:stretch>
                  <a:fillRect l="-1508" t="-3030" b="-10606"/>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1613905E-AD41-A4BA-184C-D289A9984CB0}"/>
                  </a:ext>
                </a:extLst>
              </p:cNvPr>
              <p:cNvSpPr/>
              <p:nvPr/>
            </p:nvSpPr>
            <p:spPr>
              <a:xfrm>
                <a:off x="8628905" y="2872566"/>
                <a:ext cx="362945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rgbClr val="C00000"/>
                              </a:solidFill>
                              <a:latin typeface="Cambria Math" panose="02040503050406030204" pitchFamily="18" charset="0"/>
                            </a:rPr>
                          </m:ctrlPr>
                        </m:sSupPr>
                        <m:e>
                          <m:r>
                            <a:rPr lang="en-US" i="1">
                              <a:solidFill>
                                <a:srgbClr val="C00000"/>
                              </a:solidFill>
                              <a:latin typeface="Cambria Math" charset="0"/>
                            </a:rPr>
                            <m:t>𝑗</m:t>
                          </m:r>
                        </m:e>
                        <m:sup>
                          <m:r>
                            <a:rPr lang="en-US" i="1">
                              <a:solidFill>
                                <a:srgbClr val="C00000"/>
                              </a:solidFill>
                              <a:latin typeface="Cambria Math" charset="0"/>
                            </a:rPr>
                            <m:t>𝜇</m:t>
                          </m:r>
                        </m:sup>
                      </m:sSup>
                      <m:d>
                        <m:dPr>
                          <m:ctrlPr>
                            <a:rPr lang="en-US" i="1" smtClean="0">
                              <a:solidFill>
                                <a:srgbClr val="C00000"/>
                              </a:solidFill>
                              <a:latin typeface="Cambria Math" panose="02040503050406030204" pitchFamily="18" charset="0"/>
                            </a:rPr>
                          </m:ctrlPr>
                        </m:dPr>
                        <m:e>
                          <m:r>
                            <a:rPr lang="en-US" b="0" i="1" smtClean="0">
                              <a:solidFill>
                                <a:srgbClr val="C00000"/>
                              </a:solidFill>
                              <a:latin typeface="Cambria Math" panose="02040503050406030204" pitchFamily="18" charset="0"/>
                            </a:rPr>
                            <m:t>𝜌</m:t>
                          </m:r>
                          <m:r>
                            <a:rPr lang="en-US" b="0" i="1" smtClean="0">
                              <a:solidFill>
                                <a:srgbClr val="C00000"/>
                              </a:solidFill>
                              <a:latin typeface="Cambria Math" panose="02040503050406030204" pitchFamily="18" charset="0"/>
                            </a:rPr>
                            <m:t>,</m:t>
                          </m:r>
                          <m:acc>
                            <m:accPr>
                              <m:chr m:val="⃗"/>
                              <m:ctrlPr>
                                <a:rPr lang="en-US" b="0" i="1" smtClean="0">
                                  <a:solidFill>
                                    <a:srgbClr val="C00000"/>
                                  </a:solidFill>
                                  <a:latin typeface="Cambria Math" panose="02040503050406030204" pitchFamily="18" charset="0"/>
                                </a:rPr>
                              </m:ctrlPr>
                            </m:accPr>
                            <m:e>
                              <m:r>
                                <a:rPr lang="en-US" b="0" i="1" smtClean="0">
                                  <a:solidFill>
                                    <a:srgbClr val="C00000"/>
                                  </a:solidFill>
                                  <a:latin typeface="Cambria Math" panose="02040503050406030204" pitchFamily="18" charset="0"/>
                                </a:rPr>
                                <m:t>𝑗</m:t>
                              </m:r>
                            </m:e>
                          </m:acc>
                        </m:e>
                      </m:d>
                      <m:r>
                        <a:rPr lang="en-US" i="1">
                          <a:solidFill>
                            <a:srgbClr val="C00000"/>
                          </a:solidFill>
                          <a:latin typeface="Cambria Math" charset="0"/>
                        </a:rPr>
                        <m:t>=</m:t>
                      </m:r>
                      <m:r>
                        <a:rPr lang="en-US" b="0" i="1" smtClean="0">
                          <a:solidFill>
                            <a:srgbClr val="C00000"/>
                          </a:solidFill>
                          <a:latin typeface="Cambria Math" panose="02040503050406030204" pitchFamily="18" charset="0"/>
                        </a:rPr>
                        <m:t>𝑖</m:t>
                      </m:r>
                      <m:d>
                        <m:dPr>
                          <m:begChr m:val="["/>
                          <m:endChr m:val="]"/>
                          <m:ctrlPr>
                            <a:rPr lang="en-US" b="0" i="1" smtClean="0">
                              <a:solidFill>
                                <a:srgbClr val="C00000"/>
                              </a:solidFill>
                              <a:latin typeface="Cambria Math" panose="02040503050406030204" pitchFamily="18" charset="0"/>
                            </a:rPr>
                          </m:ctrlPr>
                        </m:dPr>
                        <m:e>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𝜙</m:t>
                              </m:r>
                            </m:e>
                            <m:sup>
                              <m:r>
                                <a:rPr lang="en-US" b="0" i="1" smtClean="0">
                                  <a:solidFill>
                                    <a:srgbClr val="C00000"/>
                                  </a:solidFill>
                                  <a:latin typeface="Cambria Math" panose="02040503050406030204" pitchFamily="18" charset="0"/>
                                </a:rPr>
                                <m:t>∗</m:t>
                              </m:r>
                            </m:sup>
                          </m:sSup>
                          <m:d>
                            <m:dPr>
                              <m:ctrlPr>
                                <a:rPr lang="en-US" b="0" i="1" smtClean="0">
                                  <a:solidFill>
                                    <a:srgbClr val="C00000"/>
                                  </a:solidFill>
                                  <a:latin typeface="Cambria Math" panose="02040503050406030204" pitchFamily="18" charset="0"/>
                                </a:rPr>
                              </m:ctrlPr>
                            </m:dPr>
                            <m:e>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m:t>
                                  </m:r>
                                </m:e>
                                <m:sup>
                                  <m:r>
                                    <a:rPr lang="en-US" b="0" i="1" smtClean="0">
                                      <a:solidFill>
                                        <a:srgbClr val="C00000"/>
                                      </a:solidFill>
                                      <a:latin typeface="Cambria Math" panose="02040503050406030204" pitchFamily="18" charset="0"/>
                                    </a:rPr>
                                    <m:t>𝜇</m:t>
                                  </m:r>
                                </m:sup>
                              </m:sSup>
                              <m:r>
                                <a:rPr lang="en-US" b="0" i="1" smtClean="0">
                                  <a:solidFill>
                                    <a:srgbClr val="C00000"/>
                                  </a:solidFill>
                                  <a:latin typeface="Cambria Math" panose="02040503050406030204" pitchFamily="18" charset="0"/>
                                </a:rPr>
                                <m:t>𝜙</m:t>
                              </m:r>
                            </m:e>
                          </m:d>
                          <m:r>
                            <a:rPr lang="en-US" b="0" i="1" smtClean="0">
                              <a:solidFill>
                                <a:srgbClr val="C00000"/>
                              </a:solidFill>
                              <a:latin typeface="Cambria Math" panose="02040503050406030204" pitchFamily="18" charset="0"/>
                            </a:rPr>
                            <m:t>−</m:t>
                          </m:r>
                          <m:r>
                            <a:rPr lang="en-US" b="0" i="1" smtClean="0">
                              <a:solidFill>
                                <a:srgbClr val="C00000"/>
                              </a:solidFill>
                              <a:latin typeface="Cambria Math" panose="02040503050406030204" pitchFamily="18" charset="0"/>
                            </a:rPr>
                            <m:t>𝜙</m:t>
                          </m:r>
                          <m:d>
                            <m:dPr>
                              <m:ctrlPr>
                                <a:rPr lang="en-US" b="0" i="1" smtClean="0">
                                  <a:solidFill>
                                    <a:srgbClr val="C00000"/>
                                  </a:solidFill>
                                  <a:latin typeface="Cambria Math" panose="02040503050406030204" pitchFamily="18" charset="0"/>
                                </a:rPr>
                              </m:ctrlPr>
                            </m:dPr>
                            <m:e>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m:t>
                                  </m:r>
                                </m:e>
                                <m:sup>
                                  <m:r>
                                    <a:rPr lang="en-US" b="0" i="1" smtClean="0">
                                      <a:solidFill>
                                        <a:srgbClr val="C00000"/>
                                      </a:solidFill>
                                      <a:latin typeface="Cambria Math" panose="02040503050406030204" pitchFamily="18" charset="0"/>
                                    </a:rPr>
                                    <m:t>𝜇</m:t>
                                  </m:r>
                                </m:sup>
                              </m:sSup>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panose="02040503050406030204" pitchFamily="18" charset="0"/>
                                    </a:rPr>
                                    <m:t>𝜙</m:t>
                                  </m:r>
                                </m:e>
                                <m:sup>
                                  <m:r>
                                    <a:rPr lang="en-US" b="0" i="1" smtClean="0">
                                      <a:solidFill>
                                        <a:srgbClr val="C00000"/>
                                      </a:solidFill>
                                      <a:latin typeface="Cambria Math" panose="02040503050406030204" pitchFamily="18" charset="0"/>
                                    </a:rPr>
                                    <m:t>∗</m:t>
                                  </m:r>
                                </m:sup>
                              </m:sSup>
                            </m:e>
                          </m:d>
                        </m:e>
                      </m:d>
                    </m:oMath>
                  </m:oMathPara>
                </a14:m>
                <a:endParaRPr lang="en-US" dirty="0"/>
              </a:p>
            </p:txBody>
          </p:sp>
        </mc:Choice>
        <mc:Fallback xmlns="">
          <p:sp>
            <p:nvSpPr>
              <p:cNvPr id="3" name="Rectangle 2">
                <a:extLst>
                  <a:ext uri="{FF2B5EF4-FFF2-40B4-BE49-F238E27FC236}">
                    <a16:creationId xmlns:a16="http://schemas.microsoft.com/office/drawing/2014/main" id="{1613905E-AD41-A4BA-184C-D289A9984CB0}"/>
                  </a:ext>
                </a:extLst>
              </p:cNvPr>
              <p:cNvSpPr>
                <a:spLocks noRot="1" noChangeAspect="1" noMove="1" noResize="1" noEditPoints="1" noAdjustHandles="1" noChangeArrowheads="1" noChangeShapeType="1" noTextEdit="1"/>
              </p:cNvSpPr>
              <p:nvPr/>
            </p:nvSpPr>
            <p:spPr>
              <a:xfrm>
                <a:off x="8628905" y="2872566"/>
                <a:ext cx="3629455" cy="369332"/>
              </a:xfrm>
              <a:prstGeom prst="rect">
                <a:avLst/>
              </a:prstGeom>
              <a:blipFill>
                <a:blip r:embed="rId25"/>
                <a:stretch>
                  <a:fillRect t="-13333" b="-13333"/>
                </a:stretch>
              </a:blipFill>
            </p:spPr>
            <p:txBody>
              <a:bodyPr/>
              <a:lstStyle/>
              <a:p>
                <a:r>
                  <a:rPr lang="en-NL">
                    <a:noFill/>
                  </a:rPr>
                  <a:t> </a:t>
                </a:r>
              </a:p>
            </p:txBody>
          </p:sp>
        </mc:Fallback>
      </mc:AlternateContent>
      <p:cxnSp>
        <p:nvCxnSpPr>
          <p:cNvPr id="7" name="Straight Connector 6">
            <a:extLst>
              <a:ext uri="{FF2B5EF4-FFF2-40B4-BE49-F238E27FC236}">
                <a16:creationId xmlns:a16="http://schemas.microsoft.com/office/drawing/2014/main" id="{495DDFD2-6B75-E616-AE25-95F4057A690F}"/>
              </a:ext>
            </a:extLst>
          </p:cNvPr>
          <p:cNvCxnSpPr>
            <a:cxnSpLocks/>
          </p:cNvCxnSpPr>
          <p:nvPr/>
        </p:nvCxnSpPr>
        <p:spPr>
          <a:xfrm flipV="1">
            <a:off x="8121321" y="2091038"/>
            <a:ext cx="609413" cy="74874"/>
          </a:xfrm>
          <a:prstGeom prst="line">
            <a:avLst/>
          </a:prstGeom>
          <a:ln w="12700">
            <a:tailEnd type="stealth" w="lg" len="lg"/>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3059B9B-4C69-A971-079E-6CE6425B4C15}"/>
              </a:ext>
            </a:extLst>
          </p:cNvPr>
          <p:cNvCxnSpPr>
            <a:cxnSpLocks/>
          </p:cNvCxnSpPr>
          <p:nvPr/>
        </p:nvCxnSpPr>
        <p:spPr>
          <a:xfrm flipV="1">
            <a:off x="8222446" y="3829961"/>
            <a:ext cx="609413" cy="74874"/>
          </a:xfrm>
          <a:prstGeom prst="line">
            <a:avLst/>
          </a:prstGeom>
          <a:ln w="12700">
            <a:tailEnd type="stealth" w="lg" len="lg"/>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35ABE9D-782C-D3FB-09EF-7748C8A9A611}"/>
              </a:ext>
            </a:extLst>
          </p:cNvPr>
          <p:cNvCxnSpPr>
            <a:cxnSpLocks/>
          </p:cNvCxnSpPr>
          <p:nvPr/>
        </p:nvCxnSpPr>
        <p:spPr>
          <a:xfrm>
            <a:off x="8222446" y="4968018"/>
            <a:ext cx="577669" cy="86157"/>
          </a:xfrm>
          <a:prstGeom prst="line">
            <a:avLst/>
          </a:prstGeom>
          <a:ln w="12700">
            <a:tailEnd type="stealth" w="lg" len="lg"/>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41D33EEF-1256-9247-2B2F-3D5519BCE8EC}"/>
              </a:ext>
            </a:extLst>
          </p:cNvPr>
          <p:cNvSpPr/>
          <p:nvPr/>
        </p:nvSpPr>
        <p:spPr>
          <a:xfrm>
            <a:off x="3503288" y="1841780"/>
            <a:ext cx="2297511" cy="728663"/>
          </a:xfrm>
          <a:prstGeom prst="rect">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2" name="Rectangle 51">
            <a:extLst>
              <a:ext uri="{FF2B5EF4-FFF2-40B4-BE49-F238E27FC236}">
                <a16:creationId xmlns:a16="http://schemas.microsoft.com/office/drawing/2014/main" id="{36BFC098-81E1-9E4E-EC2A-AD883EF396F9}"/>
              </a:ext>
            </a:extLst>
          </p:cNvPr>
          <p:cNvSpPr/>
          <p:nvPr/>
        </p:nvSpPr>
        <p:spPr>
          <a:xfrm>
            <a:off x="3528881" y="3641740"/>
            <a:ext cx="2198343" cy="431016"/>
          </a:xfrm>
          <a:prstGeom prst="rect">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3" name="Rectangle 52">
            <a:extLst>
              <a:ext uri="{FF2B5EF4-FFF2-40B4-BE49-F238E27FC236}">
                <a16:creationId xmlns:a16="http://schemas.microsoft.com/office/drawing/2014/main" id="{B031B804-2C3E-F49C-BE84-6CAD2B100EFA}"/>
              </a:ext>
            </a:extLst>
          </p:cNvPr>
          <p:cNvSpPr/>
          <p:nvPr/>
        </p:nvSpPr>
        <p:spPr>
          <a:xfrm>
            <a:off x="3340439" y="5174466"/>
            <a:ext cx="2154089" cy="504144"/>
          </a:xfrm>
          <a:prstGeom prst="rect">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4" name="Rectangle 53">
            <a:extLst>
              <a:ext uri="{FF2B5EF4-FFF2-40B4-BE49-F238E27FC236}">
                <a16:creationId xmlns:a16="http://schemas.microsoft.com/office/drawing/2014/main" id="{18E2062B-04EB-6996-7A7E-E27CA82F9928}"/>
              </a:ext>
            </a:extLst>
          </p:cNvPr>
          <p:cNvSpPr/>
          <p:nvPr/>
        </p:nvSpPr>
        <p:spPr>
          <a:xfrm>
            <a:off x="3395834" y="6232475"/>
            <a:ext cx="2463949" cy="504144"/>
          </a:xfrm>
          <a:prstGeom prst="rect">
            <a:avLst/>
          </a:prstGeom>
          <a:noFill/>
          <a:ln>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2477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P spid="12" grpId="0"/>
      <p:bldP spid="16" grpId="0"/>
      <p:bldP spid="19" grpId="0"/>
      <p:bldP spid="23" grpId="0"/>
      <p:bldP spid="24" grpId="0"/>
      <p:bldP spid="25" grpId="0"/>
      <p:bldP spid="29" grpId="0"/>
      <p:bldP spid="30" grpId="0"/>
      <p:bldP spid="31" grpId="0"/>
      <p:bldP spid="32" grpId="0"/>
      <p:bldP spid="42" grpId="0"/>
      <p:bldP spid="43" grpId="0"/>
      <p:bldP spid="44" grpId="0"/>
      <p:bldP spid="45" grpId="0"/>
      <p:bldP spid="20" grpId="0"/>
      <p:bldP spid="38" grpId="0"/>
      <p:bldP spid="39" grpId="0"/>
      <p:bldP spid="3" grpId="0"/>
      <p:bldP spid="50" grpId="0" animBg="1"/>
      <p:bldP spid="52" grpId="0" animBg="1"/>
      <p:bldP spid="53" grpId="0" animBg="1"/>
      <p:bldP spid="54"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a:off x="1521585" y="6485142"/>
            <a:ext cx="2057400" cy="365125"/>
          </a:xfrm>
          <a:prstGeom prst="rect">
            <a:avLst/>
          </a:prstGeom>
        </p:spPr>
        <p:txBody>
          <a:bodyPr/>
          <a:lstStyle/>
          <a:p>
            <a:endParaRPr lang="nl-NL" dirty="0"/>
          </a:p>
        </p:txBody>
      </p:sp>
      <p:sp>
        <p:nvSpPr>
          <p:cNvPr id="5" name="Slide Number Placeholder 4"/>
          <p:cNvSpPr>
            <a:spLocks noGrp="1"/>
          </p:cNvSpPr>
          <p:nvPr>
            <p:ph type="sldNum" sz="quarter" idx="4294967295"/>
          </p:nvPr>
        </p:nvSpPr>
        <p:spPr>
          <a:xfrm>
            <a:off x="8613015" y="6485142"/>
            <a:ext cx="2057400" cy="365125"/>
          </a:xfrm>
          <a:prstGeom prst="rect">
            <a:avLst/>
          </a:prstGeom>
        </p:spPr>
        <p:txBody>
          <a:bodyPr/>
          <a:lstStyle/>
          <a:p>
            <a:fld id="{83875D30-BD27-4AD0-A616-23EAE89D1F94}" type="slidenum">
              <a:rPr lang="nl-NL" smtClean="0"/>
              <a:pPr/>
              <a:t>40</a:t>
            </a:fld>
            <a:endParaRPr lang="nl-NL"/>
          </a:p>
        </p:txBody>
      </p:sp>
      <p:cxnSp>
        <p:nvCxnSpPr>
          <p:cNvPr id="8" name="Straight Connector 7"/>
          <p:cNvCxnSpPr/>
          <p:nvPr/>
        </p:nvCxnSpPr>
        <p:spPr>
          <a:xfrm>
            <a:off x="2452662" y="1428736"/>
            <a:ext cx="564360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52662" y="1928802"/>
            <a:ext cx="564360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452662" y="2428868"/>
            <a:ext cx="564360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452662" y="3000372"/>
            <a:ext cx="564360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381224" y="3571876"/>
            <a:ext cx="564360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381224" y="4143380"/>
            <a:ext cx="564360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381224" y="4643446"/>
            <a:ext cx="564360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381224" y="5143512"/>
            <a:ext cx="564360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67506" y="3286124"/>
            <a:ext cx="4428362"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1239010" y="3285330"/>
            <a:ext cx="442915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1810514" y="3356768"/>
            <a:ext cx="442915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2382018" y="3356768"/>
            <a:ext cx="442915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2953522" y="3356768"/>
            <a:ext cx="442915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3525026" y="3356768"/>
            <a:ext cx="442915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060811" y="3392487"/>
            <a:ext cx="450059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4632315" y="3392487"/>
            <a:ext cx="450059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5203819" y="3392487"/>
            <a:ext cx="4500594"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37" name="Picture 2" descr="225629_fat_guy_in_car.jpg"/>
          <p:cNvPicPr>
            <a:picLocks noChangeAspect="1" noChangeArrowheads="1"/>
          </p:cNvPicPr>
          <p:nvPr/>
        </p:nvPicPr>
        <p:blipFill>
          <a:blip r:embed="rId3" cstate="print"/>
          <a:srcRect/>
          <a:stretch>
            <a:fillRect/>
          </a:stretch>
        </p:blipFill>
        <p:spPr bwMode="auto">
          <a:xfrm>
            <a:off x="8310579" y="4071943"/>
            <a:ext cx="937913" cy="1095373"/>
          </a:xfrm>
          <a:prstGeom prst="rect">
            <a:avLst/>
          </a:prstGeom>
          <a:noFill/>
        </p:spPr>
      </p:pic>
      <p:pic>
        <p:nvPicPr>
          <p:cNvPr id="39" name="Picture 2" descr="225629_fat_guy_in_car.jpg"/>
          <p:cNvPicPr>
            <a:picLocks noChangeAspect="1" noChangeArrowheads="1"/>
          </p:cNvPicPr>
          <p:nvPr/>
        </p:nvPicPr>
        <p:blipFill>
          <a:blip r:embed="rId3" cstate="print"/>
          <a:srcRect/>
          <a:stretch>
            <a:fillRect/>
          </a:stretch>
        </p:blipFill>
        <p:spPr bwMode="auto">
          <a:xfrm>
            <a:off x="8310579" y="3190884"/>
            <a:ext cx="937913" cy="1095373"/>
          </a:xfrm>
          <a:prstGeom prst="rect">
            <a:avLst/>
          </a:prstGeom>
          <a:noFill/>
        </p:spPr>
      </p:pic>
      <p:pic>
        <p:nvPicPr>
          <p:cNvPr id="38" name="Picture 2" descr="225629_fat_guy_in_car.jpg"/>
          <p:cNvPicPr>
            <a:picLocks noChangeAspect="1" noChangeArrowheads="1"/>
          </p:cNvPicPr>
          <p:nvPr/>
        </p:nvPicPr>
        <p:blipFill>
          <a:blip r:embed="rId3" cstate="print"/>
          <a:srcRect/>
          <a:stretch>
            <a:fillRect/>
          </a:stretch>
        </p:blipFill>
        <p:spPr bwMode="auto">
          <a:xfrm>
            <a:off x="8310579" y="2357431"/>
            <a:ext cx="937913" cy="1095373"/>
          </a:xfrm>
          <a:prstGeom prst="rect">
            <a:avLst/>
          </a:prstGeom>
          <a:noFill/>
        </p:spPr>
      </p:pic>
      <p:pic>
        <p:nvPicPr>
          <p:cNvPr id="35" name="Picture 2" descr="225629_fat_guy_in_car.jpg"/>
          <p:cNvPicPr>
            <a:picLocks noChangeAspect="1" noChangeArrowheads="1"/>
          </p:cNvPicPr>
          <p:nvPr/>
        </p:nvPicPr>
        <p:blipFill>
          <a:blip r:embed="rId3" cstate="print"/>
          <a:srcRect/>
          <a:stretch>
            <a:fillRect/>
          </a:stretch>
        </p:blipFill>
        <p:spPr bwMode="auto">
          <a:xfrm>
            <a:off x="8310579" y="1500175"/>
            <a:ext cx="937913" cy="1095373"/>
          </a:xfrm>
          <a:prstGeom prst="rect">
            <a:avLst/>
          </a:prstGeom>
          <a:noFill/>
        </p:spPr>
      </p:pic>
      <p:pic>
        <p:nvPicPr>
          <p:cNvPr id="652290" name="Picture 2" descr="225629_fat_guy_in_car.jpg"/>
          <p:cNvPicPr>
            <a:picLocks noChangeAspect="1" noChangeArrowheads="1"/>
          </p:cNvPicPr>
          <p:nvPr/>
        </p:nvPicPr>
        <p:blipFill>
          <a:blip r:embed="rId3" cstate="print"/>
          <a:srcRect/>
          <a:stretch>
            <a:fillRect/>
          </a:stretch>
        </p:blipFill>
        <p:spPr bwMode="auto">
          <a:xfrm>
            <a:off x="8310579" y="666722"/>
            <a:ext cx="937913" cy="1095373"/>
          </a:xfrm>
          <a:prstGeom prst="rect">
            <a:avLst/>
          </a:prstGeom>
          <a:noFill/>
        </p:spPr>
      </p:pic>
      <p:sp>
        <p:nvSpPr>
          <p:cNvPr id="49" name="TextBox 48"/>
          <p:cNvSpPr txBox="1"/>
          <p:nvPr/>
        </p:nvSpPr>
        <p:spPr>
          <a:xfrm>
            <a:off x="2335842" y="5634335"/>
            <a:ext cx="7610738" cy="1015663"/>
          </a:xfrm>
          <a:prstGeom prst="rect">
            <a:avLst/>
          </a:prstGeom>
          <a:noFill/>
        </p:spPr>
        <p:txBody>
          <a:bodyPr wrap="none" rtlCol="0">
            <a:spAutoFit/>
          </a:bodyPr>
          <a:lstStyle/>
          <a:p>
            <a:pPr>
              <a:buFont typeface="Arial" pitchFamily="34" charset="0"/>
              <a:buChar char="•"/>
            </a:pPr>
            <a:r>
              <a:rPr lang="nl-NL" sz="2000" dirty="0"/>
              <a:t> At </a:t>
            </a:r>
            <a:r>
              <a:rPr lang="nl-NL" sz="2000" dirty="0" err="1"/>
              <a:t>each</a:t>
            </a:r>
            <a:r>
              <a:rPr lang="nl-NL" sz="2000" dirty="0"/>
              <a:t> </a:t>
            </a:r>
            <a:r>
              <a:rPr lang="nl-NL" sz="2000" dirty="0" err="1"/>
              <a:t>crossing</a:t>
            </a:r>
            <a:r>
              <a:rPr lang="nl-NL" sz="2000" dirty="0"/>
              <a:t>: 50% - 50% </a:t>
            </a:r>
            <a:r>
              <a:rPr lang="nl-NL" sz="2000" dirty="0" err="1"/>
              <a:t>choice</a:t>
            </a:r>
            <a:r>
              <a:rPr lang="nl-NL" sz="2000" dirty="0"/>
              <a:t> to go </a:t>
            </a:r>
            <a:r>
              <a:rPr lang="nl-NL" sz="2000" dirty="0" err="1"/>
              <a:t>left</a:t>
            </a:r>
            <a:r>
              <a:rPr lang="nl-NL" sz="2000" dirty="0"/>
              <a:t> </a:t>
            </a:r>
            <a:r>
              <a:rPr lang="nl-NL" sz="2000" dirty="0" err="1"/>
              <a:t>or</a:t>
            </a:r>
            <a:r>
              <a:rPr lang="nl-NL" sz="2000" dirty="0"/>
              <a:t> right</a:t>
            </a:r>
          </a:p>
          <a:p>
            <a:pPr>
              <a:buFont typeface="Arial" pitchFamily="34" charset="0"/>
              <a:buChar char="•"/>
            </a:pPr>
            <a:r>
              <a:rPr lang="nl-NL" sz="2000" dirty="0"/>
              <a:t> </a:t>
            </a:r>
            <a:r>
              <a:rPr lang="nl-NL" sz="2000" dirty="0" err="1"/>
              <a:t>After</a:t>
            </a:r>
            <a:r>
              <a:rPr lang="nl-NL" sz="2000" dirty="0"/>
              <a:t> </a:t>
            </a:r>
            <a:r>
              <a:rPr lang="nl-NL" sz="2000" dirty="0" err="1"/>
              <a:t>many</a:t>
            </a:r>
            <a:r>
              <a:rPr lang="nl-NL" sz="2000" dirty="0"/>
              <a:t> </a:t>
            </a:r>
            <a:r>
              <a:rPr lang="nl-NL" sz="2000" dirty="0" err="1"/>
              <a:t>decisions</a:t>
            </a:r>
            <a:r>
              <a:rPr lang="nl-NL" sz="2000" dirty="0"/>
              <a:t>: reverse the </a:t>
            </a:r>
            <a:r>
              <a:rPr lang="nl-NL" sz="2000" dirty="0" err="1"/>
              <a:t>velocity</a:t>
            </a:r>
            <a:r>
              <a:rPr lang="nl-NL" sz="2000" dirty="0"/>
              <a:t> of the </a:t>
            </a:r>
            <a:r>
              <a:rPr lang="nl-NL" sz="2000" dirty="0" err="1"/>
              <a:t>final</a:t>
            </a:r>
            <a:r>
              <a:rPr lang="nl-NL" sz="2000" dirty="0"/>
              <a:t> state and return</a:t>
            </a:r>
          </a:p>
          <a:p>
            <a:pPr>
              <a:buFont typeface="Arial" pitchFamily="34" charset="0"/>
              <a:buChar char="•"/>
            </a:pPr>
            <a:r>
              <a:rPr lang="nl-NL" sz="2000" dirty="0"/>
              <a:t> Do we end up </a:t>
            </a:r>
            <a:r>
              <a:rPr lang="nl-NL" sz="2000" dirty="0" err="1"/>
              <a:t>with</a:t>
            </a:r>
            <a:r>
              <a:rPr lang="nl-NL" sz="2000" dirty="0"/>
              <a:t> the </a:t>
            </a:r>
            <a:r>
              <a:rPr lang="nl-NL" sz="2000" dirty="0" err="1"/>
              <a:t>initial</a:t>
            </a:r>
            <a:r>
              <a:rPr lang="nl-NL" sz="2000" dirty="0"/>
              <a:t> state?</a:t>
            </a:r>
          </a:p>
        </p:txBody>
      </p:sp>
      <p:sp>
        <p:nvSpPr>
          <p:cNvPr id="2" name="Title 1"/>
          <p:cNvSpPr>
            <a:spLocks noGrp="1"/>
          </p:cNvSpPr>
          <p:nvPr>
            <p:ph type="title"/>
          </p:nvPr>
        </p:nvSpPr>
        <p:spPr/>
        <p:txBody>
          <a:bodyPr>
            <a:normAutofit/>
          </a:bodyPr>
          <a:lstStyle/>
          <a:p>
            <a:r>
              <a:rPr lang="nl-NL" dirty="0"/>
              <a:t>   </a:t>
            </a:r>
            <a:r>
              <a:rPr lang="nl-NL" dirty="0" err="1"/>
              <a:t>Macroscopic</a:t>
            </a:r>
            <a:r>
              <a:rPr lang="nl-NL" dirty="0"/>
              <a:t> time </a:t>
            </a:r>
            <a:r>
              <a:rPr lang="nl-NL" dirty="0" err="1"/>
              <a:t>reversal</a:t>
            </a:r>
            <a:r>
              <a:rPr lang="nl-NL" dirty="0"/>
              <a:t>     </a:t>
            </a:r>
            <a:r>
              <a:rPr lang="nl-NL" sz="2400" dirty="0"/>
              <a:t>(T.D. Lee)</a:t>
            </a:r>
          </a:p>
        </p:txBody>
      </p:sp>
    </p:spTree>
    <p:extLst>
      <p:ext uri="{BB962C8B-B14F-4D97-AF65-F5344CB8AC3E}">
        <p14:creationId xmlns:p14="http://schemas.microsoft.com/office/powerpoint/2010/main" val="20571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52290"/>
                                        </p:tgtEl>
                                        <p:attrNameLst>
                                          <p:attrName>style.visibility</p:attrName>
                                        </p:attrNameLst>
                                      </p:cBhvr>
                                      <p:to>
                                        <p:strVal val="visible"/>
                                      </p:to>
                                    </p:set>
                                    <p:anim calcmode="lin" valueType="num">
                                      <p:cBhvr additive="base">
                                        <p:cTn id="7" dur="500" fill="hold"/>
                                        <p:tgtEl>
                                          <p:spTgt spid="652290"/>
                                        </p:tgtEl>
                                        <p:attrNameLst>
                                          <p:attrName>ppt_x</p:attrName>
                                        </p:attrNameLst>
                                      </p:cBhvr>
                                      <p:tavLst>
                                        <p:tav tm="0">
                                          <p:val>
                                            <p:strVal val="1+#ppt_w/2"/>
                                          </p:val>
                                        </p:tav>
                                        <p:tav tm="100000">
                                          <p:val>
                                            <p:strVal val="#ppt_x"/>
                                          </p:val>
                                        </p:tav>
                                      </p:tavLst>
                                    </p:anim>
                                    <p:anim calcmode="lin" valueType="num">
                                      <p:cBhvr additive="base">
                                        <p:cTn id="8" dur="500" fill="hold"/>
                                        <p:tgtEl>
                                          <p:spTgt spid="65229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1+#ppt_w/2"/>
                                          </p:val>
                                        </p:tav>
                                        <p:tav tm="100000">
                                          <p:val>
                                            <p:strVal val="#ppt_x"/>
                                          </p:val>
                                        </p:tav>
                                      </p:tavLst>
                                    </p:anim>
                                    <p:anim calcmode="lin" valueType="num">
                                      <p:cBhvr additive="base">
                                        <p:cTn id="12" dur="500" fill="hold"/>
                                        <p:tgtEl>
                                          <p:spTgt spid="3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1+#ppt_w/2"/>
                                          </p:val>
                                        </p:tav>
                                        <p:tav tm="100000">
                                          <p:val>
                                            <p:strVal val="#ppt_x"/>
                                          </p:val>
                                        </p:tav>
                                      </p:tavLst>
                                    </p:anim>
                                    <p:anim calcmode="lin" valueType="num">
                                      <p:cBhvr additive="base">
                                        <p:cTn id="16" dur="500" fill="hold"/>
                                        <p:tgtEl>
                                          <p:spTgt spid="38"/>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1+#ppt_w/2"/>
                                          </p:val>
                                        </p:tav>
                                        <p:tav tm="100000">
                                          <p:val>
                                            <p:strVal val="#ppt_x"/>
                                          </p:val>
                                        </p:tav>
                                      </p:tavLst>
                                    </p:anim>
                                    <p:anim calcmode="lin" valueType="num">
                                      <p:cBhvr additive="base">
                                        <p:cTn id="20" dur="500" fill="hold"/>
                                        <p:tgtEl>
                                          <p:spTgt spid="39"/>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1+#ppt_w/2"/>
                                          </p:val>
                                        </p:tav>
                                        <p:tav tm="100000">
                                          <p:val>
                                            <p:strVal val="#ppt_x"/>
                                          </p:val>
                                        </p:tav>
                                      </p:tavLst>
                                    </p:anim>
                                    <p:anim calcmode="lin" valueType="num">
                                      <p:cBhvr additive="base">
                                        <p:cTn id="24"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nodeType="clickEffect">
                                  <p:stCondLst>
                                    <p:cond delay="0"/>
                                  </p:stCondLst>
                                  <p:childTnLst>
                                    <p:animMotion origin="layout" path="M -0.0592 0.02752 C -0.13837 0.02937 -0.15295 -0.00069 -0.13715 0.06221 C -0.1368 0.06892 -0.1368 0.07562 -0.13593 0.0821 C -0.13541 0.08603 -0.13316 0.0932 -0.13316 0.0932 C -0.13368 0.09736 -0.13159 0.1043 -0.13455 0.10592 C -0.14305 0.11031 -0.15277 0.10685 -0.16198 0.10777 C -0.16614 0.10823 -0.17014 0.10916 -0.1743 0.10962 C -0.18385 0.11055 -0.1934 0.11078 -0.20295 0.11147 C -0.20364 0.12488 -0.20087 0.14038 -0.20989 0.14778 C -0.21128 0.15333 -0.2125 0.15888 -0.21389 0.16443 C -0.21441 0.16859 -0.21232 0.17553 -0.21527 0.17715 C -0.22673 0.18293 -0.24045 0.17946 -0.25225 0.17715 C -0.24982 0.16142 -0.2493 0.14662 -0.24548 0.13136 C -0.2493 0.08187 -0.246 0.06637 -0.33455 0.11494 C -0.34409 0.12026 -0.33559 0.15148 -0.33177 0.16605 C -0.33663 0.20421 -0.28837 0.18201 -0.26736 0.18247 C -0.26805 0.19056 -0.26979 0.1982 -0.27014 0.20629 C -0.271 0.22456 -0.26059 0.25 -0.27152 0.2611 C -0.28611 0.27567 -0.30798 0.26226 -0.32621 0.26295 C -0.32361 0.27266 -0.32725 0.2759 -0.33177 0.28469 C -0.33541 0.29186 -0.33611 0.30018 -0.33715 0.30851 C -0.33767 0.32007 -0.33611 0.3321 -0.33854 0.3432 C -0.33871 0.34436 -0.34739 0.3395 -0.34826 0.3395 C -0.36232 0.33834 -0.37656 0.33834 -0.39062 0.33765 C -0.38941 0.32493 -0.38507 0.3099 -0.38784 0.29764 C -0.38837 0.28793 -0.38611 0.27706 -0.38923 0.26827 C -0.38993 0.26619 -0.40503 0.27359 -0.40712 0.27382 C -0.41718 0.27475 -0.42708 0.27498 -0.43715 0.27567 C -0.44427 0.27243 -0.43993 0.27382 -0.45087 0.27382 " pathEditMode="relative" ptsTypes="ffffffffffffffffffffffffffffA">
                                      <p:cBhvr>
                                        <p:cTn id="32" dur="2000" fill="hold"/>
                                        <p:tgtEl>
                                          <p:spTgt spid="652290"/>
                                        </p:tgtEl>
                                        <p:attrNameLst>
                                          <p:attrName>ppt_x</p:attrName>
                                          <p:attrName>ppt_y</p:attrName>
                                        </p:attrNameLst>
                                      </p:cBhvr>
                                    </p:animMotion>
                                  </p:childTnLst>
                                </p:cTn>
                              </p:par>
                              <p:par>
                                <p:cTn id="33" presetID="0" presetClass="path" presetSubtype="0" accel="50000" decel="50000" fill="hold" nodeType="withEffect">
                                  <p:stCondLst>
                                    <p:cond delay="0"/>
                                  </p:stCondLst>
                                  <p:childTnLst>
                                    <p:animMotion origin="layout" path="M -0.05642 0.00463 C -0.07465 -0.00138 -0.1059 -0.00115 -0.12621 -0.00277 C -0.15295 -0.01456 -0.1408 0.01619 -0.13993 0.04649 C -0.14462 0.10199 -0.13246 0.00764 -0.20573 0.06476 C -0.21597 0.07285 -0.20486 0.09644 -0.20434 0.11217 C -0.20729 0.16721 -0.21597 0.13946 -0.27691 0.13784 C -0.27534 0.12581 -0.271 0.11679 -0.26875 0.105 C -0.27083 0.09112 -0.27291 0.06291 -0.27291 0.06291 C -0.29462 0.06476 -0.31892 0.07193 -0.33993 0.06476 C -0.34618 0.05273 -0.34253 0.06198 -0.34132 0.03562 C -0.34027 0.01434 -0.34305 0.00648 -0.33593 -0.00809 C -0.33541 -0.01179 -0.33385 -0.01549 -0.33455 -0.01919 C -0.33489 -0.02104 -0.33715 -0.02104 -0.33854 -0.02104 C -0.36041 -0.0222 -0.38246 -0.0222 -0.40434 -0.02289 C -0.40225 -0.03654 -0.39791 -0.04879 -0.39618 -0.0629 C -0.39687 -0.07886 -0.39896 -0.09458 -0.39896 -0.11031 " pathEditMode="relative" ptsTypes="fffffffffffffffA">
                                      <p:cBhvr>
                                        <p:cTn id="34" dur="2000" fill="hold"/>
                                        <p:tgtEl>
                                          <p:spTgt spid="35"/>
                                        </p:tgtEl>
                                        <p:attrNameLst>
                                          <p:attrName>ppt_x</p:attrName>
                                          <p:attrName>ppt_y</p:attrName>
                                        </p:attrNameLst>
                                      </p:cBhvr>
                                    </p:animMotion>
                                  </p:childTnLst>
                                </p:cTn>
                              </p:par>
                              <p:par>
                                <p:cTn id="35" presetID="0" presetClass="path" presetSubtype="0" accel="50000" decel="50000" fill="hold" nodeType="withEffect">
                                  <p:stCondLst>
                                    <p:cond delay="0"/>
                                  </p:stCondLst>
                                  <p:childTnLst>
                                    <p:animMotion origin="layout" path="M -1.38889E-6 -5.55042E-7 C -0.04097 0.00139 -0.07673 0.00601 -0.1177 0.0074 C -0.11649 0.01711 -0.11562 0.02243 -0.11232 0.03099 C -0.11093 0.03839 -0.11007 0.04302 -0.10677 0.04926 C -0.10677 0.04926 -0.10329 0.08719 -0.10677 0.0895 C -0.11545 0.09528 -0.12604 0.09089 -0.13559 0.09135 C -0.14739 0.09204 -0.15937 0.09251 -0.17118 0.0932 C -0.16632 0.11864 -0.16927 0.14177 -0.17534 0.16605 C -0.17829 0.17808 -0.19444 0.16721 -0.20399 0.1679 C -0.21649 0.17345 -0.23003 0.16767 -0.24236 0.17345 C -0.24184 0.19889 -0.24427 0.22479 -0.24097 0.25 C -0.24045 0.2537 -0.23281 0.2463 -0.23281 0.2463 C -0.23194 0.24399 -0.23159 0.24075 -0.23003 0.23913 C -0.22777 0.23705 -0.21041 0.23404 -0.20816 0.23358 C -0.19583 0.23427 -0.18298 0.23104 -0.17118 0.23543 C -0.16701 0.23705 -0.17534 0.25185 -0.17534 0.25185 C -0.17482 0.27243 -0.17395 0.29325 -0.17395 0.31383 C -0.17395 0.3247 -0.16788 0.34228 -0.17534 0.34667 C -0.19132 0.35592 -0.21007 0.34551 -0.22743 0.34482 C -0.23038 0.33881 -0.22899 0.34089 -0.23142 0.33765 " pathEditMode="relative" ptsTypes="fffffffffffffffffffA">
                                      <p:cBhvr>
                                        <p:cTn id="36" dur="2000" fill="hold"/>
                                        <p:tgtEl>
                                          <p:spTgt spid="38"/>
                                        </p:tgtEl>
                                        <p:attrNameLst>
                                          <p:attrName>ppt_x</p:attrName>
                                          <p:attrName>ppt_y</p:attrName>
                                        </p:attrNameLst>
                                      </p:cBhvr>
                                    </p:animMotion>
                                  </p:childTnLst>
                                </p:cTn>
                              </p:par>
                              <p:par>
                                <p:cTn id="37" presetID="0" presetClass="path" presetSubtype="0" accel="50000" decel="50000" fill="hold" nodeType="withEffect">
                                  <p:stCondLst>
                                    <p:cond delay="0"/>
                                  </p:stCondLst>
                                  <p:childTnLst>
                                    <p:animMotion origin="layout" path="M 5E-6 4.51434E-6 C -0.0283 -0.00069 -0.05851 0.01203 -0.0849 -0.00185 C -0.09514 -0.00717 -0.08577 -0.03099 -0.08629 -0.04556 C -0.08715 -0.06753 -0.08663 -0.09181 -0.09028 -0.11309 C -0.1158 -0.1124 -0.1415 -0.11309 -0.16702 -0.11124 C -0.16858 -0.11101 -0.16406 -0.10939 -0.16302 -0.10777 C -0.16215 -0.10615 -0.16198 -0.10407 -0.16163 -0.10222 C -0.1599 -0.0932 -0.15868 -0.08626 -0.15469 -0.0784 C -0.15087 -0.04463 -0.15174 -0.06267 -0.1533 -0.02382 C -0.1599 -0.02521 -0.16615 -0.02706 -0.17257 -0.02914 C -0.17535 -0.02845 -0.17795 -0.02752 -0.18073 -0.02729 C -0.19861 -0.02636 -0.21667 -0.02937 -0.2342 -0.02567 C -0.23646 -0.02521 -0.23334 -0.01943 -0.23281 -0.01642 C -0.23195 -0.01156 -0.23004 -0.00185 -0.23004 -0.00185 C -0.2283 0.06036 -0.21979 0.05042 -0.26302 0.05296 C -0.27205 0.05412 -0.28125 0.05527 -0.29028 0.05666 C -0.29306 0.05712 -0.29792 0.05458 -0.29861 0.05828 C -0.3007 0.06961 -0.29775 0.08141 -0.29722 0.09297 C -0.29775 0.10569 -0.29202 0.12211 -0.29861 0.13136 C -0.30747 0.14362 -0.32431 0.13298 -0.33698 0.13506 C -0.33837 0.14547 -0.34028 0.14963 -0.34375 0.15865 C -0.34775 0.18478 -0.34653 0.17068 -0.34653 0.20074 " pathEditMode="relative" ptsTypes="fffffffffffffffffffffA">
                                      <p:cBhvr>
                                        <p:cTn id="38" dur="2000" fill="hold"/>
                                        <p:tgtEl>
                                          <p:spTgt spid="39"/>
                                        </p:tgtEl>
                                        <p:attrNameLst>
                                          <p:attrName>ppt_x</p:attrName>
                                          <p:attrName>ppt_y</p:attrName>
                                        </p:attrNameLst>
                                      </p:cBhvr>
                                    </p:animMotion>
                                  </p:childTnLst>
                                </p:cTn>
                              </p:par>
                              <p:par>
                                <p:cTn id="39" presetID="0" presetClass="path" presetSubtype="0" accel="50000" decel="50000" fill="hold" nodeType="withEffect">
                                  <p:stCondLst>
                                    <p:cond delay="0"/>
                                  </p:stCondLst>
                                  <p:childTnLst>
                                    <p:animMotion origin="layout" path="M -0.06736 0.0333 C -0.15156 0.03099 -0.1283 0.05966 -0.13854 0.0185 C -0.13941 -0.01573 -0.13941 -0.03793 -0.14409 -0.06892 C -0.14462 -0.07817 -0.1401 -0.09089 -0.14548 -0.09644 C -0.15156 -0.10292 -0.16093 -0.09552 -0.16875 -0.09459 C -0.1842 -0.09274 -0.19878 -0.08233 -0.21389 -0.07817 C -0.21267 -0.06221 -0.21389 -0.04394 -0.20989 -0.02891 C -0.20902 -0.01827 -0.2085 0.00578 -0.20434 0.0185 C -0.20277 0.02312 -0.20069 0.02706 -0.19896 0.03145 C -0.19809 0.0333 -0.19479 0.03561 -0.19618 0.03677 C -0.19809 0.03839 -0.20069 0.03515 -0.20295 0.03492 C -0.21718 0.03399 -0.23125 0.03376 -0.24548 0.0333 C -0.2493 0.01804 -0.24705 0.00092 -0.24409 -0.01434 C -0.24288 -0.02105 -0.23993 -0.03423 -0.23993 -0.03423 C -0.24062 -0.04117 -0.24045 -0.05435 -0.24548 -0.0599 C -0.24982 -0.06476 -0.25885 -0.06591 -0.26319 -0.06707 C -0.27239 -0.06961 -0.28142 -0.07239 -0.29062 -0.07447 C -0.29618 -0.07378 -0.30191 -0.0747 -0.30712 -0.07262 C -0.3085 -0.07193 -0.3085 -0.06892 -0.3085 -0.06707 C -0.3085 -0.0599 -0.30781 -0.0525 -0.30712 -0.04533 C -0.30642 -0.03909 -0.30434 -0.02706 -0.30434 -0.02706 C -0.30295 -0.00324 -0.30121 0.02035 -0.30017 0.04417 C -0.30764 0.04741 -0.32048 0.04047 -0.3276 0.03862 C -0.34757 0.0333 -0.36059 0.03261 -0.38246 0.03145 C -0.40173 0.02289 -0.38906 -0.01735 -0.38663 -0.03978 C -0.38819 -0.05967 -0.38854 -0.18085 -0.45364 -0.07262 C -0.47048 -0.04464 -0.45451 -0.00093 -0.45503 0.03492 C -0.46562 0.02474 -0.4868 0.01665 -0.50017 0.01503 C -0.50712 0.01411 -0.52083 0.01318 -0.52083 0.01318 " pathEditMode="relative" ptsTypes="ffffffffffffffffffffffffffffA">
                                      <p:cBhvr>
                                        <p:cTn id="40" dur="2000" fill="hold"/>
                                        <p:tgtEl>
                                          <p:spTgt spid="3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4294967295"/>
          </p:nvPr>
        </p:nvSpPr>
        <p:spPr>
          <a:xfrm>
            <a:off x="1521585" y="6485142"/>
            <a:ext cx="2057400" cy="365125"/>
          </a:xfrm>
          <a:prstGeom prst="rect">
            <a:avLst/>
          </a:prstGeom>
        </p:spPr>
        <p:txBody>
          <a:bodyPr/>
          <a:lstStyle/>
          <a:p>
            <a:endParaRPr lang="nl-NL" dirty="0"/>
          </a:p>
        </p:txBody>
      </p:sp>
      <p:sp>
        <p:nvSpPr>
          <p:cNvPr id="5" name="Slide Number Placeholder 4"/>
          <p:cNvSpPr>
            <a:spLocks noGrp="1"/>
          </p:cNvSpPr>
          <p:nvPr>
            <p:ph type="sldNum" sz="quarter" idx="4294967295"/>
          </p:nvPr>
        </p:nvSpPr>
        <p:spPr>
          <a:xfrm>
            <a:off x="8613015" y="6485142"/>
            <a:ext cx="2057400" cy="365125"/>
          </a:xfrm>
          <a:prstGeom prst="rect">
            <a:avLst/>
          </a:prstGeom>
        </p:spPr>
        <p:txBody>
          <a:bodyPr/>
          <a:lstStyle/>
          <a:p>
            <a:fld id="{83875D30-BD27-4AD0-A616-23EAE89D1F94}" type="slidenum">
              <a:rPr lang="nl-NL" smtClean="0"/>
              <a:pPr/>
              <a:t>41</a:t>
            </a:fld>
            <a:endParaRPr lang="nl-NL"/>
          </a:p>
        </p:txBody>
      </p:sp>
      <p:cxnSp>
        <p:nvCxnSpPr>
          <p:cNvPr id="8" name="Straight Connector 7"/>
          <p:cNvCxnSpPr/>
          <p:nvPr/>
        </p:nvCxnSpPr>
        <p:spPr>
          <a:xfrm>
            <a:off x="2452662" y="1428736"/>
            <a:ext cx="564360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452662" y="1928802"/>
            <a:ext cx="564360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452662" y="2428868"/>
            <a:ext cx="564360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452662" y="3000372"/>
            <a:ext cx="564360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381224" y="3571876"/>
            <a:ext cx="564360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381224" y="4143380"/>
            <a:ext cx="564360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381224" y="4643446"/>
            <a:ext cx="564360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381224" y="5143512"/>
            <a:ext cx="564360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67506" y="3286124"/>
            <a:ext cx="4428362" cy="79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1239010" y="3285330"/>
            <a:ext cx="442915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1810514" y="3356768"/>
            <a:ext cx="442915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2382018" y="3356768"/>
            <a:ext cx="442915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2953522" y="3356768"/>
            <a:ext cx="442915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3525026" y="3356768"/>
            <a:ext cx="442915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060811" y="3392487"/>
            <a:ext cx="450059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5400000">
            <a:off x="4632315" y="3392487"/>
            <a:ext cx="4500594"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5203819" y="3392487"/>
            <a:ext cx="4500594" cy="1588"/>
          </a:xfrm>
          <a:prstGeom prst="line">
            <a:avLst/>
          </a:prstGeom>
        </p:spPr>
        <p:style>
          <a:lnRef idx="1">
            <a:schemeClr val="accent1"/>
          </a:lnRef>
          <a:fillRef idx="0">
            <a:schemeClr val="accent1"/>
          </a:fillRef>
          <a:effectRef idx="0">
            <a:schemeClr val="accent1"/>
          </a:effectRef>
          <a:fontRef idx="minor">
            <a:schemeClr val="tx1"/>
          </a:fontRef>
        </p:style>
      </p:cxnSp>
      <p:pic>
        <p:nvPicPr>
          <p:cNvPr id="37" name="Picture 2" descr="225629_fat_guy_in_car.jpg"/>
          <p:cNvPicPr>
            <a:picLocks noChangeAspect="1" noChangeArrowheads="1"/>
          </p:cNvPicPr>
          <p:nvPr/>
        </p:nvPicPr>
        <p:blipFill>
          <a:blip r:embed="rId3" cstate="print"/>
          <a:srcRect/>
          <a:stretch>
            <a:fillRect/>
          </a:stretch>
        </p:blipFill>
        <p:spPr bwMode="auto">
          <a:xfrm>
            <a:off x="8310579" y="4071943"/>
            <a:ext cx="937913" cy="1095373"/>
          </a:xfrm>
          <a:prstGeom prst="rect">
            <a:avLst/>
          </a:prstGeom>
          <a:noFill/>
        </p:spPr>
      </p:pic>
      <p:pic>
        <p:nvPicPr>
          <p:cNvPr id="39" name="Picture 2" descr="225629_fat_guy_in_car.jpg"/>
          <p:cNvPicPr>
            <a:picLocks noChangeAspect="1" noChangeArrowheads="1"/>
          </p:cNvPicPr>
          <p:nvPr/>
        </p:nvPicPr>
        <p:blipFill>
          <a:blip r:embed="rId3" cstate="print"/>
          <a:srcRect/>
          <a:stretch>
            <a:fillRect/>
          </a:stretch>
        </p:blipFill>
        <p:spPr bwMode="auto">
          <a:xfrm>
            <a:off x="8310579" y="3190884"/>
            <a:ext cx="937913" cy="1095373"/>
          </a:xfrm>
          <a:prstGeom prst="rect">
            <a:avLst/>
          </a:prstGeom>
          <a:noFill/>
        </p:spPr>
      </p:pic>
      <p:pic>
        <p:nvPicPr>
          <p:cNvPr id="38" name="Picture 2" descr="225629_fat_guy_in_car.jpg"/>
          <p:cNvPicPr>
            <a:picLocks noChangeAspect="1" noChangeArrowheads="1"/>
          </p:cNvPicPr>
          <p:nvPr/>
        </p:nvPicPr>
        <p:blipFill>
          <a:blip r:embed="rId3" cstate="print"/>
          <a:srcRect/>
          <a:stretch>
            <a:fillRect/>
          </a:stretch>
        </p:blipFill>
        <p:spPr bwMode="auto">
          <a:xfrm>
            <a:off x="8310579" y="2357431"/>
            <a:ext cx="937913" cy="1095373"/>
          </a:xfrm>
          <a:prstGeom prst="rect">
            <a:avLst/>
          </a:prstGeom>
          <a:noFill/>
        </p:spPr>
      </p:pic>
      <p:pic>
        <p:nvPicPr>
          <p:cNvPr id="35" name="Picture 2" descr="225629_fat_guy_in_car.jpg"/>
          <p:cNvPicPr>
            <a:picLocks noChangeAspect="1" noChangeArrowheads="1"/>
          </p:cNvPicPr>
          <p:nvPr/>
        </p:nvPicPr>
        <p:blipFill>
          <a:blip r:embed="rId3" cstate="print"/>
          <a:srcRect/>
          <a:stretch>
            <a:fillRect/>
          </a:stretch>
        </p:blipFill>
        <p:spPr bwMode="auto">
          <a:xfrm>
            <a:off x="8310579" y="1500175"/>
            <a:ext cx="937913" cy="1095373"/>
          </a:xfrm>
          <a:prstGeom prst="rect">
            <a:avLst/>
          </a:prstGeom>
          <a:noFill/>
        </p:spPr>
      </p:pic>
      <p:pic>
        <p:nvPicPr>
          <p:cNvPr id="652290" name="Picture 2" descr="225629_fat_guy_in_car.jpg"/>
          <p:cNvPicPr>
            <a:picLocks noChangeAspect="1" noChangeArrowheads="1"/>
          </p:cNvPicPr>
          <p:nvPr/>
        </p:nvPicPr>
        <p:blipFill>
          <a:blip r:embed="rId3" cstate="print"/>
          <a:srcRect/>
          <a:stretch>
            <a:fillRect/>
          </a:stretch>
        </p:blipFill>
        <p:spPr bwMode="auto">
          <a:xfrm>
            <a:off x="8310579" y="666722"/>
            <a:ext cx="937913" cy="1095373"/>
          </a:xfrm>
          <a:prstGeom prst="rect">
            <a:avLst/>
          </a:prstGeom>
          <a:noFill/>
        </p:spPr>
      </p:pic>
      <p:sp>
        <p:nvSpPr>
          <p:cNvPr id="2" name="Title 1"/>
          <p:cNvSpPr>
            <a:spLocks noGrp="1"/>
          </p:cNvSpPr>
          <p:nvPr>
            <p:ph type="title"/>
          </p:nvPr>
        </p:nvSpPr>
        <p:spPr/>
        <p:txBody>
          <a:bodyPr>
            <a:normAutofit/>
          </a:bodyPr>
          <a:lstStyle/>
          <a:p>
            <a:r>
              <a:rPr lang="nl-NL" dirty="0"/>
              <a:t>   </a:t>
            </a:r>
            <a:r>
              <a:rPr lang="nl-NL" dirty="0" err="1"/>
              <a:t>Macroscopic</a:t>
            </a:r>
            <a:r>
              <a:rPr lang="nl-NL" dirty="0"/>
              <a:t> time </a:t>
            </a:r>
            <a:r>
              <a:rPr lang="nl-NL" dirty="0" err="1"/>
              <a:t>reversal</a:t>
            </a:r>
            <a:r>
              <a:rPr lang="nl-NL" dirty="0"/>
              <a:t>     </a:t>
            </a:r>
            <a:r>
              <a:rPr lang="nl-NL" sz="2400" dirty="0"/>
              <a:t>(T.D. Lee)</a:t>
            </a:r>
          </a:p>
        </p:txBody>
      </p:sp>
      <p:sp>
        <p:nvSpPr>
          <p:cNvPr id="36" name="TextBox 35"/>
          <p:cNvSpPr txBox="1"/>
          <p:nvPr/>
        </p:nvSpPr>
        <p:spPr>
          <a:xfrm>
            <a:off x="2166910" y="1857365"/>
            <a:ext cx="1874488" cy="461665"/>
          </a:xfrm>
          <a:prstGeom prst="rect">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solidFill>
              <a:schemeClr val="accent1"/>
            </a:solidFill>
          </a:ln>
        </p:spPr>
        <p:txBody>
          <a:bodyPr wrap="none" rtlCol="0">
            <a:spAutoFit/>
          </a:bodyPr>
          <a:lstStyle/>
          <a:p>
            <a:r>
              <a:rPr lang="nl-NL" sz="2400" dirty="0" err="1"/>
              <a:t>Very</a:t>
            </a:r>
            <a:r>
              <a:rPr lang="nl-NL" sz="2400" dirty="0"/>
              <a:t> </a:t>
            </a:r>
            <a:r>
              <a:rPr lang="nl-NL" sz="2400" dirty="0" err="1"/>
              <a:t>unlikely</a:t>
            </a:r>
            <a:r>
              <a:rPr lang="nl-NL" sz="2400" dirty="0"/>
              <a:t>!</a:t>
            </a:r>
          </a:p>
        </p:txBody>
      </p:sp>
      <p:sp>
        <p:nvSpPr>
          <p:cNvPr id="40" name="TextBox 39"/>
          <p:cNvSpPr txBox="1"/>
          <p:nvPr/>
        </p:nvSpPr>
        <p:spPr>
          <a:xfrm>
            <a:off x="2335842" y="5634335"/>
            <a:ext cx="7610738" cy="1015663"/>
          </a:xfrm>
          <a:prstGeom prst="rect">
            <a:avLst/>
          </a:prstGeom>
          <a:noFill/>
        </p:spPr>
        <p:txBody>
          <a:bodyPr wrap="none" rtlCol="0">
            <a:spAutoFit/>
          </a:bodyPr>
          <a:lstStyle/>
          <a:p>
            <a:pPr>
              <a:buFont typeface="Arial" pitchFamily="34" charset="0"/>
              <a:buChar char="•"/>
            </a:pPr>
            <a:r>
              <a:rPr lang="nl-NL" sz="2000" dirty="0"/>
              <a:t> At </a:t>
            </a:r>
            <a:r>
              <a:rPr lang="nl-NL" sz="2000" dirty="0" err="1"/>
              <a:t>each</a:t>
            </a:r>
            <a:r>
              <a:rPr lang="nl-NL" sz="2000" dirty="0"/>
              <a:t> </a:t>
            </a:r>
            <a:r>
              <a:rPr lang="nl-NL" sz="2000" dirty="0" err="1"/>
              <a:t>crossing</a:t>
            </a:r>
            <a:r>
              <a:rPr lang="nl-NL" sz="2000" dirty="0"/>
              <a:t>: 50% - 50% </a:t>
            </a:r>
            <a:r>
              <a:rPr lang="nl-NL" sz="2000" dirty="0" err="1"/>
              <a:t>choice</a:t>
            </a:r>
            <a:r>
              <a:rPr lang="nl-NL" sz="2000" dirty="0"/>
              <a:t> to go </a:t>
            </a:r>
            <a:r>
              <a:rPr lang="nl-NL" sz="2000" dirty="0" err="1"/>
              <a:t>left</a:t>
            </a:r>
            <a:r>
              <a:rPr lang="nl-NL" sz="2000" dirty="0"/>
              <a:t> </a:t>
            </a:r>
            <a:r>
              <a:rPr lang="nl-NL" sz="2000" dirty="0" err="1"/>
              <a:t>or</a:t>
            </a:r>
            <a:r>
              <a:rPr lang="nl-NL" sz="2000" dirty="0"/>
              <a:t> right</a:t>
            </a:r>
          </a:p>
          <a:p>
            <a:pPr>
              <a:buFont typeface="Arial" pitchFamily="34" charset="0"/>
              <a:buChar char="•"/>
            </a:pPr>
            <a:r>
              <a:rPr lang="nl-NL" sz="2000" dirty="0"/>
              <a:t> </a:t>
            </a:r>
            <a:r>
              <a:rPr lang="nl-NL" sz="2000" dirty="0" err="1"/>
              <a:t>After</a:t>
            </a:r>
            <a:r>
              <a:rPr lang="nl-NL" sz="2000" dirty="0"/>
              <a:t> </a:t>
            </a:r>
            <a:r>
              <a:rPr lang="nl-NL" sz="2000" dirty="0" err="1"/>
              <a:t>many</a:t>
            </a:r>
            <a:r>
              <a:rPr lang="nl-NL" sz="2000" dirty="0"/>
              <a:t> </a:t>
            </a:r>
            <a:r>
              <a:rPr lang="nl-NL" sz="2000" dirty="0" err="1"/>
              <a:t>decisions</a:t>
            </a:r>
            <a:r>
              <a:rPr lang="nl-NL" sz="2000" dirty="0"/>
              <a:t>: reverse the </a:t>
            </a:r>
            <a:r>
              <a:rPr lang="nl-NL" sz="2000" dirty="0" err="1"/>
              <a:t>velocity</a:t>
            </a:r>
            <a:r>
              <a:rPr lang="nl-NL" sz="2000" dirty="0"/>
              <a:t> of the </a:t>
            </a:r>
            <a:r>
              <a:rPr lang="nl-NL" sz="2000" dirty="0" err="1"/>
              <a:t>final</a:t>
            </a:r>
            <a:r>
              <a:rPr lang="nl-NL" sz="2000" dirty="0"/>
              <a:t> state and return</a:t>
            </a:r>
          </a:p>
          <a:p>
            <a:pPr>
              <a:buFont typeface="Arial" pitchFamily="34" charset="0"/>
              <a:buChar char="•"/>
            </a:pPr>
            <a:r>
              <a:rPr lang="nl-NL" sz="2000" dirty="0"/>
              <a:t> Do we end up </a:t>
            </a:r>
            <a:r>
              <a:rPr lang="nl-NL" sz="2000" dirty="0" err="1"/>
              <a:t>with</a:t>
            </a:r>
            <a:r>
              <a:rPr lang="nl-NL" sz="2000" dirty="0"/>
              <a:t> the </a:t>
            </a:r>
            <a:r>
              <a:rPr lang="nl-NL" sz="2000" dirty="0" err="1"/>
              <a:t>initial</a:t>
            </a:r>
            <a:r>
              <a:rPr lang="nl-NL" sz="2000" dirty="0"/>
              <a:t> state?</a:t>
            </a:r>
          </a:p>
        </p:txBody>
      </p:sp>
    </p:spTree>
    <p:extLst>
      <p:ext uri="{BB962C8B-B14F-4D97-AF65-F5344CB8AC3E}">
        <p14:creationId xmlns:p14="http://schemas.microsoft.com/office/powerpoint/2010/main" val="564817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592 0.02752 C -0.13837 0.02937 -0.15295 -0.00069 -0.13715 0.06221 C -0.1368 0.06892 -0.1368 0.07562 -0.13593 0.0821 C -0.13541 0.08603 -0.13316 0.0932 -0.13316 0.0932 C -0.13368 0.09736 -0.13159 0.1043 -0.13455 0.10592 C -0.14305 0.11031 -0.15277 0.10685 -0.16198 0.10777 C -0.16614 0.10823 -0.17014 0.10916 -0.1743 0.10962 C -0.18385 0.11055 -0.1934 0.11078 -0.20295 0.11147 C -0.20364 0.12488 -0.20087 0.14038 -0.20989 0.14778 C -0.21128 0.15333 -0.2125 0.15888 -0.21389 0.16443 C -0.21441 0.16859 -0.21232 0.17553 -0.21527 0.17715 C -0.22673 0.18293 -0.24045 0.17946 -0.25225 0.17715 C -0.24982 0.16142 -0.2493 0.14662 -0.24548 0.13136 C -0.2493 0.08187 -0.246 0.06637 -0.33455 0.11494 C -0.34409 0.12026 -0.33559 0.15148 -0.33177 0.16605 C -0.33663 0.20421 -0.28837 0.18201 -0.26736 0.18247 C -0.26805 0.19056 -0.26979 0.1982 -0.27014 0.20629 C -0.271 0.22456 -0.26059 0.25 -0.27152 0.2611 C -0.28611 0.27567 -0.30798 0.26226 -0.32621 0.26295 C -0.32361 0.27266 -0.32725 0.2759 -0.33177 0.28469 C -0.33541 0.29186 -0.33611 0.30018 -0.33715 0.30851 C -0.33767 0.32007 -0.33611 0.3321 -0.33854 0.3432 C -0.33871 0.34436 -0.34739 0.3395 -0.34826 0.3395 C -0.36232 0.33834 -0.37656 0.33834 -0.39062 0.33765 C -0.38941 0.32493 -0.38507 0.3099 -0.38784 0.29764 C -0.38837 0.28793 -0.38611 0.27706 -0.38923 0.26827 C -0.38993 0.26619 -0.40503 0.27359 -0.40712 0.27382 C -0.41718 0.27475 -0.42708 0.27498 -0.43715 0.27567 C -0.44427 0.27243 -0.43993 0.27382 -0.45087 0.27382 " pathEditMode="relative" ptsTypes="ffffffffffffffffffffffffffffA">
                                      <p:cBhvr>
                                        <p:cTn id="6" dur="2000" spd="-100000" fill="hold"/>
                                        <p:tgtEl>
                                          <p:spTgt spid="652290"/>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05642 0.00463 C -0.07465 -0.00138 -0.1059 -0.00115 -0.12621 -0.00277 C -0.15295 -0.01456 -0.1408 0.01619 -0.13993 0.04649 C -0.14462 0.10199 -0.13246 0.00764 -0.20573 0.06476 C -0.21597 0.07285 -0.20486 0.09644 -0.20434 0.11217 C -0.20729 0.16721 -0.21597 0.13946 -0.27691 0.13784 C -0.27534 0.12581 -0.271 0.11679 -0.26875 0.105 C -0.27083 0.09112 -0.27291 0.06291 -0.27291 0.06291 C -0.29462 0.06476 -0.31892 0.07193 -0.33993 0.06476 C -0.34618 0.05273 -0.34253 0.06198 -0.34132 0.03562 C -0.34027 0.01434 -0.34305 0.00648 -0.33593 -0.00809 C -0.33541 -0.01179 -0.33385 -0.01549 -0.33455 -0.01919 C -0.33489 -0.02104 -0.33715 -0.02104 -0.33854 -0.02104 C -0.36041 -0.0222 -0.38246 -0.0222 -0.40434 -0.02289 C -0.40225 -0.03654 -0.39791 -0.04879 -0.39618 -0.0629 C -0.39687 -0.07886 -0.39896 -0.09458 -0.39896 -0.11031 " pathEditMode="relative" ptsTypes="fffffffffffffffA">
                                      <p:cBhvr>
                                        <p:cTn id="8" dur="2000" spd="-100000" fill="hold"/>
                                        <p:tgtEl>
                                          <p:spTgt spid="35"/>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05503 0.0074 C -0.096 0.00879 -0.07673 0.00601 -0.11771 0.0074 C -0.11649 0.01711 -0.11562 0.02243 -0.11232 0.03099 C -0.11093 0.03839 -0.11007 0.04301 -0.10677 0.04926 C -0.10677 0.04949 -0.1033 0.08719 -0.10677 0.0895 C -0.11545 0.09528 -0.12604 0.09089 -0.13559 0.09135 C -0.14739 0.09204 -0.15937 0.09251 -0.17118 0.0932 C -0.16632 0.11864 -0.16927 0.14177 -0.17534 0.16605 C -0.1783 0.17808 -0.19444 0.16721 -0.20399 0.1679 C -0.21649 0.17345 -0.23003 0.16767 -0.24236 0.17345 C -0.24184 0.19889 -0.24427 0.22479 -0.24097 0.25 C -0.24045 0.2537 -0.23281 0.2463 -0.23281 0.24653 C -0.23194 0.24399 -0.23159 0.24075 -0.23003 0.23913 C -0.22777 0.23705 -0.21041 0.23404 -0.20816 0.23358 C -0.19583 0.23427 -0.18298 0.23104 -0.17118 0.23543 C -0.16701 0.23705 -0.17534 0.25185 -0.17534 0.25208 C -0.17482 0.27243 -0.17396 0.29325 -0.17396 0.31383 C -0.17396 0.3247 -0.16788 0.34227 -0.17534 0.34667 C -0.19132 0.35592 -0.21007 0.34551 -0.22743 0.34482 C -0.23038 0.33881 -0.22899 0.34089 -0.23142 0.33765 " pathEditMode="relative" rAng="0" ptsTypes="ffffffffffffffffffff">
                                      <p:cBhvr>
                                        <p:cTn id="10" dur="2000" spd="-100000" fill="hold"/>
                                        <p:tgtEl>
                                          <p:spTgt spid="38"/>
                                        </p:tgtEl>
                                        <p:attrNameLst>
                                          <p:attrName>ppt_x</p:attrName>
                                          <p:attrName>ppt_y</p:attrName>
                                        </p:attrNameLst>
                                      </p:cBhvr>
                                      <p:rCtr x="-9500" y="17300"/>
                                    </p:animMotion>
                                  </p:childTnLst>
                                </p:cTn>
                              </p:par>
                              <p:par>
                                <p:cTn id="11" presetID="0" presetClass="path" presetSubtype="0" accel="50000" decel="50000" fill="hold" nodeType="withEffect">
                                  <p:stCondLst>
                                    <p:cond delay="0"/>
                                  </p:stCondLst>
                                  <p:childTnLst>
                                    <p:animMotion origin="layout" path="M -0.05225 0.00833 C -0.0533 0.00833 -0.04809 0.00741 -0.05364 0.00648 C -0.0592 0.00556 -0.08021 0.01111 -0.08576 0.00324 C -0.096 -0.00208 -0.08663 -0.0259 -0.08715 -0.04047 C -0.08802 -0.06244 -0.0875 -0.08672 -0.09114 -0.108 C -0.11666 -0.1073 -0.14236 -0.108 -0.16788 -0.10615 C -0.16944 -0.10592 -0.16493 -0.1043 -0.16389 -0.10268 C -0.16302 -0.10106 -0.16284 -0.09898 -0.1625 -0.09713 C -0.16076 -0.08811 -0.15955 -0.08117 -0.15555 -0.07331 C -0.15173 -0.03954 -0.1526 -0.05758 -0.15416 -0.01873 C -0.16076 -0.02012 -0.16701 -0.02197 -0.17343 -0.02405 C -0.17621 -0.02335 -0.17882 -0.02243 -0.18159 -0.0222 C -0.19948 -0.02127 -0.21753 -0.02428 -0.23507 -0.02058 C -0.23732 -0.02012 -0.2342 -0.01433 -0.23368 -0.01133 C -0.23281 -0.00647 -0.2309 0.00324 -0.2309 0.00347 C -0.22916 0.06545 -0.22066 0.05551 -0.26389 0.05805 C -0.27291 0.05921 -0.28212 0.06037 -0.29114 0.06175 C -0.29392 0.06222 -0.29878 0.05967 -0.29948 0.06337 C -0.30156 0.0747 -0.29861 0.0865 -0.29809 0.09806 C -0.29861 0.11078 -0.29288 0.1272 -0.29948 0.13645 C -0.30833 0.14871 -0.32517 0.13807 -0.33784 0.14015 C -0.33923 0.15056 -0.34114 0.15472 -0.34462 0.16374 C -0.34861 0.18988 -0.34739 0.17577 -0.34739 0.20583 " pathEditMode="relative" rAng="0" ptsTypes="fafffffffffffffffffffff">
                                      <p:cBhvr>
                                        <p:cTn id="12" dur="2000" spd="-100000" fill="hold"/>
                                        <p:tgtEl>
                                          <p:spTgt spid="39"/>
                                        </p:tgtEl>
                                        <p:attrNameLst>
                                          <p:attrName>ppt_x</p:attrName>
                                          <p:attrName>ppt_y</p:attrName>
                                        </p:attrNameLst>
                                      </p:cBhvr>
                                      <p:rCtr x="-14600" y="4000"/>
                                    </p:animMotion>
                                  </p:childTnLst>
                                </p:cTn>
                              </p:par>
                              <p:par>
                                <p:cTn id="13" presetID="0" presetClass="path" presetSubtype="0" accel="50000" decel="50000" fill="hold" nodeType="withEffect">
                                  <p:stCondLst>
                                    <p:cond delay="0"/>
                                  </p:stCondLst>
                                  <p:childTnLst>
                                    <p:animMotion origin="layout" path="M -0.06736 0.0333 C -0.15156 0.03099 -0.1283 0.05966 -0.13854 0.0185 C -0.13941 -0.01573 -0.13941 -0.03793 -0.14409 -0.06892 C -0.14462 -0.07817 -0.1401 -0.09089 -0.14548 -0.09644 C -0.15156 -0.10292 -0.16093 -0.09552 -0.16875 -0.09459 C -0.1842 -0.09274 -0.19878 -0.08233 -0.21389 -0.07817 C -0.21267 -0.06221 -0.21389 -0.04394 -0.20989 -0.02891 C -0.20902 -0.01827 -0.2085 0.00578 -0.20434 0.0185 C -0.20277 0.02312 -0.20069 0.02706 -0.19896 0.03145 C -0.19809 0.0333 -0.19479 0.03561 -0.19618 0.03677 C -0.19809 0.03839 -0.20069 0.03515 -0.20295 0.03492 C -0.21718 0.03399 -0.23125 0.03376 -0.24548 0.0333 C -0.2493 0.01804 -0.24705 0.00092 -0.24409 -0.01434 C -0.24288 -0.02105 -0.23993 -0.03423 -0.23993 -0.03423 C -0.24062 -0.04117 -0.24045 -0.05435 -0.24548 -0.0599 C -0.24982 -0.06476 -0.25885 -0.06591 -0.26319 -0.06707 C -0.27239 -0.06961 -0.28142 -0.07239 -0.29062 -0.07447 C -0.29618 -0.07378 -0.30191 -0.0747 -0.30712 -0.07262 C -0.3085 -0.07193 -0.3085 -0.06892 -0.3085 -0.06707 C -0.3085 -0.0599 -0.30781 -0.0525 -0.30712 -0.04533 C -0.30642 -0.03909 -0.30434 -0.02706 -0.30434 -0.02706 C -0.30295 -0.00324 -0.30121 0.02035 -0.30017 0.04417 C -0.30764 0.04741 -0.32048 0.04047 -0.3276 0.03862 C -0.34757 0.0333 -0.36059 0.03261 -0.38246 0.03145 C -0.40173 0.02289 -0.38906 -0.01735 -0.38663 -0.03978 C -0.38819 -0.05967 -0.38854 -0.18085 -0.45364 -0.07262 C -0.47048 -0.04464 -0.45451 -0.00093 -0.45503 0.03492 C -0.46562 0.02474 -0.4868 0.01665 -0.50017 0.01503 C -0.50712 0.01411 -0.52083 0.01318 -0.52083 0.01318 " pathEditMode="relative" ptsTypes="ffffffffffffffffffffffffffffA">
                                      <p:cBhvr>
                                        <p:cTn id="14" dur="2000" spd="-100000" fill="hold"/>
                                        <p:tgtEl>
                                          <p:spTgt spid="37"/>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a:t>   </a:t>
            </a:r>
            <a:r>
              <a:rPr lang="nl-NL" dirty="0" err="1"/>
              <a:t>Macroscopic</a:t>
            </a:r>
            <a:r>
              <a:rPr lang="nl-NL" dirty="0"/>
              <a:t> time </a:t>
            </a:r>
            <a:r>
              <a:rPr lang="nl-NL" dirty="0" err="1"/>
              <a:t>reversal</a:t>
            </a:r>
            <a:r>
              <a:rPr lang="nl-NL" dirty="0"/>
              <a:t> </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7886" y="203632"/>
            <a:ext cx="5596350" cy="6454458"/>
          </a:xfrm>
          <a:prstGeom prst="rect">
            <a:avLst/>
          </a:prstGeom>
        </p:spPr>
      </p:pic>
    </p:spTree>
    <p:extLst>
      <p:ext uri="{BB962C8B-B14F-4D97-AF65-F5344CB8AC3E}">
        <p14:creationId xmlns:p14="http://schemas.microsoft.com/office/powerpoint/2010/main" val="16739421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Parity Violation</a:t>
            </a:r>
          </a:p>
        </p:txBody>
      </p:sp>
      <p:grpSp>
        <p:nvGrpSpPr>
          <p:cNvPr id="4" name="Group 48"/>
          <p:cNvGrpSpPr>
            <a:grpSpLocks/>
          </p:cNvGrpSpPr>
          <p:nvPr/>
        </p:nvGrpSpPr>
        <p:grpSpPr bwMode="auto">
          <a:xfrm>
            <a:off x="1130300" y="2438400"/>
            <a:ext cx="1524000" cy="2667000"/>
            <a:chOff x="672" y="1584"/>
            <a:chExt cx="960" cy="1680"/>
          </a:xfrm>
        </p:grpSpPr>
        <p:sp>
          <p:nvSpPr>
            <p:cNvPr id="5" name="Line 41"/>
            <p:cNvSpPr>
              <a:spLocks noChangeShapeType="1"/>
            </p:cNvSpPr>
            <p:nvPr/>
          </p:nvSpPr>
          <p:spPr bwMode="auto">
            <a:xfrm flipH="1">
              <a:off x="1104" y="2304"/>
              <a:ext cx="48" cy="48"/>
            </a:xfrm>
            <a:prstGeom prst="line">
              <a:avLst/>
            </a:prstGeom>
            <a:noFill/>
            <a:ln w="9525">
              <a:solidFill>
                <a:schemeClr val="tx1"/>
              </a:solidFill>
              <a:round/>
              <a:headEnd/>
              <a:tailEnd/>
            </a:ln>
            <a:effectLst/>
          </p:spPr>
          <p:txBody>
            <a:bodyPr wrap="none">
              <a:spAutoFit/>
            </a:bodyPr>
            <a:lstStyle/>
            <a:p>
              <a:endParaRPr lang="nl-NL"/>
            </a:p>
          </p:txBody>
        </p:sp>
        <p:sp>
          <p:nvSpPr>
            <p:cNvPr id="6" name="AutoShape 4"/>
            <p:cNvSpPr>
              <a:spLocks noChangeArrowheads="1"/>
            </p:cNvSpPr>
            <p:nvPr/>
          </p:nvSpPr>
          <p:spPr bwMode="auto">
            <a:xfrm>
              <a:off x="768" y="1776"/>
              <a:ext cx="768" cy="1296"/>
            </a:xfrm>
            <a:prstGeom prst="roundRect">
              <a:avLst>
                <a:gd name="adj" fmla="val 16667"/>
              </a:avLst>
            </a:prstGeom>
            <a:noFill/>
            <a:ln w="9525" algn="ctr">
              <a:solidFill>
                <a:schemeClr val="tx1"/>
              </a:solidFill>
              <a:round/>
              <a:headEnd/>
              <a:tailEnd/>
            </a:ln>
            <a:effectLst/>
          </p:spPr>
          <p:txBody>
            <a:bodyPr wrap="none" anchor="ctr">
              <a:spAutoFit/>
            </a:bodyPr>
            <a:lstStyle/>
            <a:p>
              <a:endParaRPr lang="nl-NL"/>
            </a:p>
          </p:txBody>
        </p:sp>
        <p:sp>
          <p:nvSpPr>
            <p:cNvPr id="7" name="AutoShape 5"/>
            <p:cNvSpPr>
              <a:spLocks noChangeArrowheads="1"/>
            </p:cNvSpPr>
            <p:nvPr/>
          </p:nvSpPr>
          <p:spPr bwMode="auto">
            <a:xfrm>
              <a:off x="1584" y="1968"/>
              <a:ext cx="48" cy="288"/>
            </a:xfrm>
            <a:prstGeom prst="roundRect">
              <a:avLst>
                <a:gd name="adj" fmla="val 16667"/>
              </a:avLst>
            </a:prstGeom>
            <a:noFill/>
            <a:ln w="9525" algn="ctr">
              <a:solidFill>
                <a:schemeClr val="tx1"/>
              </a:solidFill>
              <a:round/>
              <a:headEnd/>
              <a:tailEnd/>
            </a:ln>
            <a:effectLst/>
          </p:spPr>
          <p:txBody>
            <a:bodyPr wrap="none" anchor="ctr">
              <a:spAutoFit/>
            </a:bodyPr>
            <a:lstStyle/>
            <a:p>
              <a:endParaRPr lang="nl-NL"/>
            </a:p>
          </p:txBody>
        </p:sp>
        <p:sp>
          <p:nvSpPr>
            <p:cNvPr id="8" name="AutoShape 6"/>
            <p:cNvSpPr>
              <a:spLocks noChangeArrowheads="1"/>
            </p:cNvSpPr>
            <p:nvPr/>
          </p:nvSpPr>
          <p:spPr bwMode="auto">
            <a:xfrm>
              <a:off x="1584" y="2688"/>
              <a:ext cx="48" cy="288"/>
            </a:xfrm>
            <a:prstGeom prst="roundRect">
              <a:avLst>
                <a:gd name="adj" fmla="val 16667"/>
              </a:avLst>
            </a:prstGeom>
            <a:noFill/>
            <a:ln w="9525" algn="ctr">
              <a:solidFill>
                <a:schemeClr val="tx1"/>
              </a:solidFill>
              <a:round/>
              <a:headEnd/>
              <a:tailEnd/>
            </a:ln>
            <a:effectLst/>
          </p:spPr>
          <p:txBody>
            <a:bodyPr wrap="none" anchor="ctr">
              <a:spAutoFit/>
            </a:bodyPr>
            <a:lstStyle/>
            <a:p>
              <a:endParaRPr lang="nl-NL"/>
            </a:p>
          </p:txBody>
        </p:sp>
        <p:sp>
          <p:nvSpPr>
            <p:cNvPr id="9" name="AutoShape 7"/>
            <p:cNvSpPr>
              <a:spLocks noChangeArrowheads="1"/>
            </p:cNvSpPr>
            <p:nvPr/>
          </p:nvSpPr>
          <p:spPr bwMode="auto">
            <a:xfrm>
              <a:off x="672" y="1968"/>
              <a:ext cx="48" cy="288"/>
            </a:xfrm>
            <a:prstGeom prst="roundRect">
              <a:avLst>
                <a:gd name="adj" fmla="val 16667"/>
              </a:avLst>
            </a:prstGeom>
            <a:noFill/>
            <a:ln w="9525" algn="ctr">
              <a:solidFill>
                <a:schemeClr val="tx1"/>
              </a:solidFill>
              <a:round/>
              <a:headEnd/>
              <a:tailEnd/>
            </a:ln>
            <a:effectLst/>
          </p:spPr>
          <p:txBody>
            <a:bodyPr wrap="none" anchor="ctr">
              <a:spAutoFit/>
            </a:bodyPr>
            <a:lstStyle/>
            <a:p>
              <a:endParaRPr lang="nl-NL"/>
            </a:p>
          </p:txBody>
        </p:sp>
        <p:sp>
          <p:nvSpPr>
            <p:cNvPr id="10" name="AutoShape 8"/>
            <p:cNvSpPr>
              <a:spLocks noChangeArrowheads="1"/>
            </p:cNvSpPr>
            <p:nvPr/>
          </p:nvSpPr>
          <p:spPr bwMode="auto">
            <a:xfrm>
              <a:off x="672" y="2688"/>
              <a:ext cx="48" cy="288"/>
            </a:xfrm>
            <a:prstGeom prst="roundRect">
              <a:avLst>
                <a:gd name="adj" fmla="val 16667"/>
              </a:avLst>
            </a:prstGeom>
            <a:noFill/>
            <a:ln w="9525" algn="ctr">
              <a:solidFill>
                <a:schemeClr val="tx1"/>
              </a:solidFill>
              <a:round/>
              <a:headEnd/>
              <a:tailEnd/>
            </a:ln>
            <a:effectLst/>
          </p:spPr>
          <p:txBody>
            <a:bodyPr wrap="none" anchor="ctr">
              <a:spAutoFit/>
            </a:bodyPr>
            <a:lstStyle/>
            <a:p>
              <a:endParaRPr lang="nl-NL"/>
            </a:p>
          </p:txBody>
        </p:sp>
        <p:sp>
          <p:nvSpPr>
            <p:cNvPr id="11" name="Line 9"/>
            <p:cNvSpPr>
              <a:spLocks noChangeShapeType="1"/>
            </p:cNvSpPr>
            <p:nvPr/>
          </p:nvSpPr>
          <p:spPr bwMode="auto">
            <a:xfrm>
              <a:off x="720" y="2832"/>
              <a:ext cx="48" cy="0"/>
            </a:xfrm>
            <a:prstGeom prst="line">
              <a:avLst/>
            </a:prstGeom>
            <a:noFill/>
            <a:ln w="9525">
              <a:solidFill>
                <a:schemeClr val="tx1"/>
              </a:solidFill>
              <a:round/>
              <a:headEnd/>
              <a:tailEnd/>
            </a:ln>
            <a:effectLst/>
          </p:spPr>
          <p:txBody>
            <a:bodyPr wrap="none">
              <a:spAutoFit/>
            </a:bodyPr>
            <a:lstStyle/>
            <a:p>
              <a:endParaRPr lang="nl-NL"/>
            </a:p>
          </p:txBody>
        </p:sp>
        <p:sp>
          <p:nvSpPr>
            <p:cNvPr id="12" name="Line 10"/>
            <p:cNvSpPr>
              <a:spLocks noChangeShapeType="1"/>
            </p:cNvSpPr>
            <p:nvPr/>
          </p:nvSpPr>
          <p:spPr bwMode="auto">
            <a:xfrm>
              <a:off x="720" y="2112"/>
              <a:ext cx="48" cy="0"/>
            </a:xfrm>
            <a:prstGeom prst="line">
              <a:avLst/>
            </a:prstGeom>
            <a:noFill/>
            <a:ln w="9525">
              <a:solidFill>
                <a:schemeClr val="tx1"/>
              </a:solidFill>
              <a:round/>
              <a:headEnd/>
              <a:tailEnd/>
            </a:ln>
            <a:effectLst/>
          </p:spPr>
          <p:txBody>
            <a:bodyPr wrap="none">
              <a:spAutoFit/>
            </a:bodyPr>
            <a:lstStyle/>
            <a:p>
              <a:endParaRPr lang="nl-NL"/>
            </a:p>
          </p:txBody>
        </p:sp>
        <p:sp>
          <p:nvSpPr>
            <p:cNvPr id="13" name="Line 11"/>
            <p:cNvSpPr>
              <a:spLocks noChangeShapeType="1"/>
            </p:cNvSpPr>
            <p:nvPr/>
          </p:nvSpPr>
          <p:spPr bwMode="auto">
            <a:xfrm>
              <a:off x="1536" y="2112"/>
              <a:ext cx="48" cy="0"/>
            </a:xfrm>
            <a:prstGeom prst="line">
              <a:avLst/>
            </a:prstGeom>
            <a:noFill/>
            <a:ln w="9525">
              <a:solidFill>
                <a:schemeClr val="tx1"/>
              </a:solidFill>
              <a:round/>
              <a:headEnd/>
              <a:tailEnd/>
            </a:ln>
            <a:effectLst/>
          </p:spPr>
          <p:txBody>
            <a:bodyPr wrap="none">
              <a:spAutoFit/>
            </a:bodyPr>
            <a:lstStyle/>
            <a:p>
              <a:endParaRPr lang="nl-NL"/>
            </a:p>
          </p:txBody>
        </p:sp>
        <p:sp>
          <p:nvSpPr>
            <p:cNvPr id="14" name="Line 12"/>
            <p:cNvSpPr>
              <a:spLocks noChangeShapeType="1"/>
            </p:cNvSpPr>
            <p:nvPr/>
          </p:nvSpPr>
          <p:spPr bwMode="auto">
            <a:xfrm>
              <a:off x="1536" y="2832"/>
              <a:ext cx="48" cy="0"/>
            </a:xfrm>
            <a:prstGeom prst="line">
              <a:avLst/>
            </a:prstGeom>
            <a:noFill/>
            <a:ln w="9525">
              <a:solidFill>
                <a:schemeClr val="tx1"/>
              </a:solidFill>
              <a:round/>
              <a:headEnd/>
              <a:tailEnd/>
            </a:ln>
            <a:effectLst/>
          </p:spPr>
          <p:txBody>
            <a:bodyPr wrap="none">
              <a:spAutoFit/>
            </a:bodyPr>
            <a:lstStyle/>
            <a:p>
              <a:endParaRPr lang="nl-NL"/>
            </a:p>
          </p:txBody>
        </p:sp>
        <p:sp>
          <p:nvSpPr>
            <p:cNvPr id="15" name="AutoShape 13"/>
            <p:cNvSpPr>
              <a:spLocks noChangeArrowheads="1"/>
            </p:cNvSpPr>
            <p:nvPr/>
          </p:nvSpPr>
          <p:spPr bwMode="auto">
            <a:xfrm>
              <a:off x="864" y="3072"/>
              <a:ext cx="576" cy="192"/>
            </a:xfrm>
            <a:custGeom>
              <a:avLst/>
              <a:gdLst>
                <a:gd name="G0" fmla="+- 2536 0 0"/>
                <a:gd name="G1" fmla="+- 21600 0 2536"/>
                <a:gd name="G2" fmla="*/ 2536 1 2"/>
                <a:gd name="G3" fmla="+- 21600 0 G2"/>
                <a:gd name="G4" fmla="+/ 2536 21600 2"/>
                <a:gd name="G5" fmla="+/ G1 0 2"/>
                <a:gd name="G6" fmla="*/ 21600 21600 2536"/>
                <a:gd name="G7" fmla="*/ G6 1 2"/>
                <a:gd name="G8" fmla="+- 21600 0 G7"/>
                <a:gd name="G9" fmla="*/ 21600 1 2"/>
                <a:gd name="G10" fmla="+- 2536 0 G9"/>
                <a:gd name="G11" fmla="?: G10 G8 0"/>
                <a:gd name="G12" fmla="?: G10 G7 21600"/>
                <a:gd name="T0" fmla="*/ 20332 w 21600"/>
                <a:gd name="T1" fmla="*/ 10800 h 21600"/>
                <a:gd name="T2" fmla="*/ 10800 w 21600"/>
                <a:gd name="T3" fmla="*/ 21600 h 21600"/>
                <a:gd name="T4" fmla="*/ 1268 w 21600"/>
                <a:gd name="T5" fmla="*/ 10800 h 21600"/>
                <a:gd name="T6" fmla="*/ 10800 w 21600"/>
                <a:gd name="T7" fmla="*/ 0 h 21600"/>
                <a:gd name="T8" fmla="*/ 3068 w 21600"/>
                <a:gd name="T9" fmla="*/ 3068 h 21600"/>
                <a:gd name="T10" fmla="*/ 18532 w 21600"/>
                <a:gd name="T11" fmla="*/ 18532 h 21600"/>
              </a:gdLst>
              <a:ahLst/>
              <a:cxnLst>
                <a:cxn ang="0">
                  <a:pos x="T0" y="T1"/>
                </a:cxn>
                <a:cxn ang="0">
                  <a:pos x="T2" y="T3"/>
                </a:cxn>
                <a:cxn ang="0">
                  <a:pos x="T4" y="T5"/>
                </a:cxn>
                <a:cxn ang="0">
                  <a:pos x="T6" y="T7"/>
                </a:cxn>
              </a:cxnLst>
              <a:rect l="T8" t="T9" r="T10" b="T11"/>
              <a:pathLst>
                <a:path w="21600" h="21600">
                  <a:moveTo>
                    <a:pt x="0" y="0"/>
                  </a:moveTo>
                  <a:lnTo>
                    <a:pt x="2536" y="21600"/>
                  </a:lnTo>
                  <a:lnTo>
                    <a:pt x="19064" y="21600"/>
                  </a:lnTo>
                  <a:lnTo>
                    <a:pt x="21600" y="0"/>
                  </a:lnTo>
                  <a:close/>
                </a:path>
              </a:pathLst>
            </a:custGeom>
            <a:noFill/>
            <a:ln w="9525" algn="ctr">
              <a:solidFill>
                <a:schemeClr val="tx1"/>
              </a:solidFill>
              <a:miter lim="800000"/>
              <a:headEnd/>
              <a:tailEnd/>
            </a:ln>
            <a:effectLst/>
          </p:spPr>
          <p:txBody>
            <a:bodyPr anchor="ctr">
              <a:spAutoFit/>
            </a:bodyPr>
            <a:lstStyle/>
            <a:p>
              <a:endParaRPr lang="nl-NL"/>
            </a:p>
          </p:txBody>
        </p:sp>
        <p:sp>
          <p:nvSpPr>
            <p:cNvPr id="16" name="AutoShape 14"/>
            <p:cNvSpPr>
              <a:spLocks noChangeArrowheads="1"/>
            </p:cNvSpPr>
            <p:nvPr/>
          </p:nvSpPr>
          <p:spPr bwMode="auto">
            <a:xfrm rot="10800000">
              <a:off x="864" y="1584"/>
              <a:ext cx="576" cy="192"/>
            </a:xfrm>
            <a:custGeom>
              <a:avLst/>
              <a:gdLst>
                <a:gd name="G0" fmla="+- 2536 0 0"/>
                <a:gd name="G1" fmla="+- 21600 0 2536"/>
                <a:gd name="G2" fmla="*/ 2536 1 2"/>
                <a:gd name="G3" fmla="+- 21600 0 G2"/>
                <a:gd name="G4" fmla="+/ 2536 21600 2"/>
                <a:gd name="G5" fmla="+/ G1 0 2"/>
                <a:gd name="G6" fmla="*/ 21600 21600 2536"/>
                <a:gd name="G7" fmla="*/ G6 1 2"/>
                <a:gd name="G8" fmla="+- 21600 0 G7"/>
                <a:gd name="G9" fmla="*/ 21600 1 2"/>
                <a:gd name="G10" fmla="+- 2536 0 G9"/>
                <a:gd name="G11" fmla="?: G10 G8 0"/>
                <a:gd name="G12" fmla="?: G10 G7 21600"/>
                <a:gd name="T0" fmla="*/ 20332 w 21600"/>
                <a:gd name="T1" fmla="*/ 10800 h 21600"/>
                <a:gd name="T2" fmla="*/ 10800 w 21600"/>
                <a:gd name="T3" fmla="*/ 21600 h 21600"/>
                <a:gd name="T4" fmla="*/ 1268 w 21600"/>
                <a:gd name="T5" fmla="*/ 10800 h 21600"/>
                <a:gd name="T6" fmla="*/ 10800 w 21600"/>
                <a:gd name="T7" fmla="*/ 0 h 21600"/>
                <a:gd name="T8" fmla="*/ 3068 w 21600"/>
                <a:gd name="T9" fmla="*/ 3068 h 21600"/>
                <a:gd name="T10" fmla="*/ 18532 w 21600"/>
                <a:gd name="T11" fmla="*/ 18532 h 21600"/>
              </a:gdLst>
              <a:ahLst/>
              <a:cxnLst>
                <a:cxn ang="0">
                  <a:pos x="T0" y="T1"/>
                </a:cxn>
                <a:cxn ang="0">
                  <a:pos x="T2" y="T3"/>
                </a:cxn>
                <a:cxn ang="0">
                  <a:pos x="T4" y="T5"/>
                </a:cxn>
                <a:cxn ang="0">
                  <a:pos x="T6" y="T7"/>
                </a:cxn>
              </a:cxnLst>
              <a:rect l="T8" t="T9" r="T10" b="T11"/>
              <a:pathLst>
                <a:path w="21600" h="21600">
                  <a:moveTo>
                    <a:pt x="0" y="0"/>
                  </a:moveTo>
                  <a:lnTo>
                    <a:pt x="2536" y="21600"/>
                  </a:lnTo>
                  <a:lnTo>
                    <a:pt x="19064" y="21600"/>
                  </a:lnTo>
                  <a:lnTo>
                    <a:pt x="21600" y="0"/>
                  </a:lnTo>
                  <a:close/>
                </a:path>
              </a:pathLst>
            </a:custGeom>
            <a:noFill/>
            <a:ln w="9525" algn="ctr">
              <a:solidFill>
                <a:schemeClr val="tx1"/>
              </a:solidFill>
              <a:miter lim="800000"/>
              <a:headEnd/>
              <a:tailEnd/>
            </a:ln>
            <a:effectLst/>
          </p:spPr>
          <p:txBody>
            <a:bodyPr anchor="ctr">
              <a:spAutoFit/>
            </a:bodyPr>
            <a:lstStyle/>
            <a:p>
              <a:endParaRPr lang="nl-NL"/>
            </a:p>
          </p:txBody>
        </p:sp>
        <p:sp>
          <p:nvSpPr>
            <p:cNvPr id="17" name="Line 38"/>
            <p:cNvSpPr>
              <a:spLocks noChangeShapeType="1"/>
            </p:cNvSpPr>
            <p:nvPr/>
          </p:nvSpPr>
          <p:spPr bwMode="auto">
            <a:xfrm>
              <a:off x="1200" y="2352"/>
              <a:ext cx="288" cy="0"/>
            </a:xfrm>
            <a:prstGeom prst="line">
              <a:avLst/>
            </a:prstGeom>
            <a:noFill/>
            <a:ln w="9525">
              <a:solidFill>
                <a:schemeClr val="tx1"/>
              </a:solidFill>
              <a:round/>
              <a:headEnd/>
              <a:tailEnd/>
            </a:ln>
            <a:effectLst/>
          </p:spPr>
          <p:txBody>
            <a:bodyPr>
              <a:spAutoFit/>
            </a:bodyPr>
            <a:lstStyle/>
            <a:p>
              <a:endParaRPr lang="nl-NL"/>
            </a:p>
          </p:txBody>
        </p:sp>
        <p:sp>
          <p:nvSpPr>
            <p:cNvPr id="18" name="Line 39"/>
            <p:cNvSpPr>
              <a:spLocks noChangeShapeType="1"/>
            </p:cNvSpPr>
            <p:nvPr/>
          </p:nvSpPr>
          <p:spPr bwMode="auto">
            <a:xfrm>
              <a:off x="816" y="2352"/>
              <a:ext cx="288" cy="0"/>
            </a:xfrm>
            <a:prstGeom prst="line">
              <a:avLst/>
            </a:prstGeom>
            <a:noFill/>
            <a:ln w="9525">
              <a:solidFill>
                <a:schemeClr val="tx1"/>
              </a:solidFill>
              <a:round/>
              <a:headEnd/>
              <a:tailEnd/>
            </a:ln>
            <a:effectLst/>
          </p:spPr>
          <p:txBody>
            <a:bodyPr>
              <a:spAutoFit/>
            </a:bodyPr>
            <a:lstStyle/>
            <a:p>
              <a:endParaRPr lang="nl-NL"/>
            </a:p>
          </p:txBody>
        </p:sp>
        <p:sp>
          <p:nvSpPr>
            <p:cNvPr id="19" name="Line 40"/>
            <p:cNvSpPr>
              <a:spLocks noChangeShapeType="1"/>
            </p:cNvSpPr>
            <p:nvPr/>
          </p:nvSpPr>
          <p:spPr bwMode="auto">
            <a:xfrm>
              <a:off x="768" y="2304"/>
              <a:ext cx="48" cy="48"/>
            </a:xfrm>
            <a:prstGeom prst="line">
              <a:avLst/>
            </a:prstGeom>
            <a:noFill/>
            <a:ln w="9525">
              <a:solidFill>
                <a:schemeClr val="tx1"/>
              </a:solidFill>
              <a:round/>
              <a:headEnd/>
              <a:tailEnd/>
            </a:ln>
            <a:effectLst/>
          </p:spPr>
          <p:txBody>
            <a:bodyPr>
              <a:spAutoFit/>
            </a:bodyPr>
            <a:lstStyle/>
            <a:p>
              <a:endParaRPr lang="nl-NL"/>
            </a:p>
          </p:txBody>
        </p:sp>
        <p:sp>
          <p:nvSpPr>
            <p:cNvPr id="20" name="Line 42"/>
            <p:cNvSpPr>
              <a:spLocks noChangeShapeType="1"/>
            </p:cNvSpPr>
            <p:nvPr/>
          </p:nvSpPr>
          <p:spPr bwMode="auto">
            <a:xfrm>
              <a:off x="1152" y="2304"/>
              <a:ext cx="48" cy="48"/>
            </a:xfrm>
            <a:prstGeom prst="line">
              <a:avLst/>
            </a:prstGeom>
            <a:noFill/>
            <a:ln w="9525">
              <a:solidFill>
                <a:schemeClr val="tx1"/>
              </a:solidFill>
              <a:round/>
              <a:headEnd/>
              <a:tailEnd/>
            </a:ln>
            <a:effectLst/>
          </p:spPr>
          <p:txBody>
            <a:bodyPr>
              <a:spAutoFit/>
            </a:bodyPr>
            <a:lstStyle/>
            <a:p>
              <a:endParaRPr lang="nl-NL"/>
            </a:p>
          </p:txBody>
        </p:sp>
        <p:sp>
          <p:nvSpPr>
            <p:cNvPr id="21" name="Line 43"/>
            <p:cNvSpPr>
              <a:spLocks noChangeShapeType="1"/>
            </p:cNvSpPr>
            <p:nvPr/>
          </p:nvSpPr>
          <p:spPr bwMode="auto">
            <a:xfrm flipV="1">
              <a:off x="1488" y="2304"/>
              <a:ext cx="48" cy="48"/>
            </a:xfrm>
            <a:prstGeom prst="line">
              <a:avLst/>
            </a:prstGeom>
            <a:noFill/>
            <a:ln w="9525">
              <a:solidFill>
                <a:schemeClr val="tx1"/>
              </a:solidFill>
              <a:round/>
              <a:headEnd/>
              <a:tailEnd/>
            </a:ln>
            <a:effectLst/>
          </p:spPr>
          <p:txBody>
            <a:bodyPr wrap="none">
              <a:spAutoFit/>
            </a:bodyPr>
            <a:lstStyle/>
            <a:p>
              <a:endParaRPr lang="nl-NL"/>
            </a:p>
          </p:txBody>
        </p:sp>
        <p:sp>
          <p:nvSpPr>
            <p:cNvPr id="22" name="Line 44"/>
            <p:cNvSpPr>
              <a:spLocks noChangeShapeType="1"/>
            </p:cNvSpPr>
            <p:nvPr/>
          </p:nvSpPr>
          <p:spPr bwMode="auto">
            <a:xfrm>
              <a:off x="816" y="2928"/>
              <a:ext cx="672" cy="0"/>
            </a:xfrm>
            <a:prstGeom prst="line">
              <a:avLst/>
            </a:prstGeom>
            <a:noFill/>
            <a:ln w="9525">
              <a:solidFill>
                <a:schemeClr val="tx1"/>
              </a:solidFill>
              <a:round/>
              <a:headEnd/>
              <a:tailEnd/>
            </a:ln>
            <a:effectLst/>
          </p:spPr>
          <p:txBody>
            <a:bodyPr wrap="none">
              <a:spAutoFit/>
            </a:bodyPr>
            <a:lstStyle/>
            <a:p>
              <a:endParaRPr lang="nl-NL"/>
            </a:p>
          </p:txBody>
        </p:sp>
        <p:sp>
          <p:nvSpPr>
            <p:cNvPr id="23" name="Line 45"/>
            <p:cNvSpPr>
              <a:spLocks noChangeShapeType="1"/>
            </p:cNvSpPr>
            <p:nvPr/>
          </p:nvSpPr>
          <p:spPr bwMode="auto">
            <a:xfrm>
              <a:off x="768" y="2880"/>
              <a:ext cx="48" cy="48"/>
            </a:xfrm>
            <a:prstGeom prst="line">
              <a:avLst/>
            </a:prstGeom>
            <a:noFill/>
            <a:ln w="9525">
              <a:solidFill>
                <a:schemeClr val="tx1"/>
              </a:solidFill>
              <a:round/>
              <a:headEnd/>
              <a:tailEnd/>
            </a:ln>
            <a:effectLst/>
          </p:spPr>
          <p:txBody>
            <a:bodyPr wrap="none">
              <a:spAutoFit/>
            </a:bodyPr>
            <a:lstStyle/>
            <a:p>
              <a:endParaRPr lang="nl-NL"/>
            </a:p>
          </p:txBody>
        </p:sp>
        <p:sp>
          <p:nvSpPr>
            <p:cNvPr id="24" name="Line 46"/>
            <p:cNvSpPr>
              <a:spLocks noChangeShapeType="1"/>
            </p:cNvSpPr>
            <p:nvPr/>
          </p:nvSpPr>
          <p:spPr bwMode="auto">
            <a:xfrm flipH="1">
              <a:off x="1488" y="2880"/>
              <a:ext cx="48" cy="48"/>
            </a:xfrm>
            <a:prstGeom prst="line">
              <a:avLst/>
            </a:prstGeom>
            <a:noFill/>
            <a:ln w="9525">
              <a:solidFill>
                <a:schemeClr val="tx1"/>
              </a:solidFill>
              <a:round/>
              <a:headEnd/>
              <a:tailEnd/>
            </a:ln>
            <a:effectLst/>
          </p:spPr>
          <p:txBody>
            <a:bodyPr wrap="none">
              <a:spAutoFit/>
            </a:bodyPr>
            <a:lstStyle/>
            <a:p>
              <a:endParaRPr lang="nl-NL"/>
            </a:p>
          </p:txBody>
        </p:sp>
      </p:grpSp>
      <p:sp>
        <p:nvSpPr>
          <p:cNvPr id="25" name="Oval 77"/>
          <p:cNvSpPr>
            <a:spLocks noChangeArrowheads="1"/>
          </p:cNvSpPr>
          <p:nvPr/>
        </p:nvSpPr>
        <p:spPr bwMode="auto">
          <a:xfrm>
            <a:off x="1435100" y="3276600"/>
            <a:ext cx="304800" cy="304800"/>
          </a:xfrm>
          <a:prstGeom prst="ellipse">
            <a:avLst/>
          </a:prstGeom>
          <a:noFill/>
          <a:ln w="9525" algn="ctr">
            <a:solidFill>
              <a:schemeClr val="tx1"/>
            </a:solidFill>
            <a:round/>
            <a:headEnd/>
            <a:tailEnd/>
          </a:ln>
          <a:effectLst/>
        </p:spPr>
        <p:txBody>
          <a:bodyPr anchor="ctr">
            <a:spAutoFit/>
          </a:bodyPr>
          <a:lstStyle/>
          <a:p>
            <a:endParaRPr lang="nl-NL"/>
          </a:p>
        </p:txBody>
      </p:sp>
      <p:sp>
        <p:nvSpPr>
          <p:cNvPr id="26" name="Rectangle 78"/>
          <p:cNvSpPr>
            <a:spLocks noChangeArrowheads="1"/>
          </p:cNvSpPr>
          <p:nvPr/>
        </p:nvSpPr>
        <p:spPr bwMode="auto">
          <a:xfrm>
            <a:off x="1663700" y="3048000"/>
            <a:ext cx="76200" cy="152400"/>
          </a:xfrm>
          <a:prstGeom prst="rect">
            <a:avLst/>
          </a:prstGeom>
          <a:noFill/>
          <a:ln w="9525" algn="ctr">
            <a:solidFill>
              <a:schemeClr val="tx1"/>
            </a:solidFill>
            <a:miter lim="800000"/>
            <a:headEnd/>
            <a:tailEnd/>
          </a:ln>
          <a:effectLst/>
        </p:spPr>
        <p:txBody>
          <a:bodyPr wrap="none" anchor="ctr">
            <a:spAutoFit/>
          </a:bodyPr>
          <a:lstStyle/>
          <a:p>
            <a:endParaRPr lang="nl-NL"/>
          </a:p>
        </p:txBody>
      </p:sp>
      <p:sp>
        <p:nvSpPr>
          <p:cNvPr id="27" name="Freeform 79"/>
          <p:cNvSpPr>
            <a:spLocks/>
          </p:cNvSpPr>
          <p:nvPr/>
        </p:nvSpPr>
        <p:spPr bwMode="auto">
          <a:xfrm>
            <a:off x="1435100" y="2819400"/>
            <a:ext cx="304800" cy="76200"/>
          </a:xfrm>
          <a:custGeom>
            <a:avLst/>
            <a:gdLst/>
            <a:ahLst/>
            <a:cxnLst>
              <a:cxn ang="0">
                <a:pos x="0" y="48"/>
              </a:cxn>
              <a:cxn ang="0">
                <a:pos x="96" y="0"/>
              </a:cxn>
              <a:cxn ang="0">
                <a:pos x="192" y="48"/>
              </a:cxn>
            </a:cxnLst>
            <a:rect l="0" t="0" r="r" b="b"/>
            <a:pathLst>
              <a:path w="192" h="48">
                <a:moveTo>
                  <a:pt x="0" y="48"/>
                </a:moveTo>
                <a:cubicBezTo>
                  <a:pt x="32" y="24"/>
                  <a:pt x="64" y="0"/>
                  <a:pt x="96" y="0"/>
                </a:cubicBezTo>
                <a:cubicBezTo>
                  <a:pt x="128" y="0"/>
                  <a:pt x="176" y="40"/>
                  <a:pt x="192" y="48"/>
                </a:cubicBezTo>
              </a:path>
            </a:pathLst>
          </a:custGeom>
          <a:noFill/>
          <a:ln w="9525" cap="flat" cmpd="sng">
            <a:solidFill>
              <a:schemeClr val="tx1"/>
            </a:solidFill>
            <a:prstDash val="solid"/>
            <a:round/>
            <a:headEnd type="none" w="med" len="med"/>
            <a:tailEnd type="none" w="med" len="med"/>
          </a:ln>
          <a:effectLst/>
        </p:spPr>
        <p:txBody>
          <a:bodyPr wrap="none">
            <a:spAutoFit/>
          </a:bodyPr>
          <a:lstStyle/>
          <a:p>
            <a:endParaRPr lang="nl-NL"/>
          </a:p>
        </p:txBody>
      </p:sp>
      <p:sp>
        <p:nvSpPr>
          <p:cNvPr id="28" name="Freeform 80"/>
          <p:cNvSpPr>
            <a:spLocks/>
          </p:cNvSpPr>
          <p:nvPr/>
        </p:nvSpPr>
        <p:spPr bwMode="auto">
          <a:xfrm>
            <a:off x="1435100" y="2895600"/>
            <a:ext cx="304800" cy="76200"/>
          </a:xfrm>
          <a:custGeom>
            <a:avLst/>
            <a:gdLst/>
            <a:ahLst/>
            <a:cxnLst>
              <a:cxn ang="0">
                <a:pos x="0" y="48"/>
              </a:cxn>
              <a:cxn ang="0">
                <a:pos x="96" y="0"/>
              </a:cxn>
              <a:cxn ang="0">
                <a:pos x="192" y="48"/>
              </a:cxn>
            </a:cxnLst>
            <a:rect l="0" t="0" r="r" b="b"/>
            <a:pathLst>
              <a:path w="192" h="48">
                <a:moveTo>
                  <a:pt x="0" y="48"/>
                </a:moveTo>
                <a:cubicBezTo>
                  <a:pt x="32" y="24"/>
                  <a:pt x="64" y="0"/>
                  <a:pt x="96" y="0"/>
                </a:cubicBezTo>
                <a:cubicBezTo>
                  <a:pt x="128" y="0"/>
                  <a:pt x="176" y="40"/>
                  <a:pt x="192" y="48"/>
                </a:cubicBezTo>
              </a:path>
            </a:pathLst>
          </a:custGeom>
          <a:noFill/>
          <a:ln w="9525" cap="flat" cmpd="sng">
            <a:solidFill>
              <a:schemeClr val="tx1"/>
            </a:solidFill>
            <a:prstDash val="solid"/>
            <a:round/>
            <a:headEnd type="none" w="med" len="med"/>
            <a:tailEnd type="none" w="med" len="med"/>
          </a:ln>
          <a:effectLst/>
        </p:spPr>
        <p:txBody>
          <a:bodyPr wrap="none">
            <a:spAutoFit/>
          </a:bodyPr>
          <a:lstStyle/>
          <a:p>
            <a:endParaRPr lang="nl-NL"/>
          </a:p>
        </p:txBody>
      </p:sp>
      <p:sp>
        <p:nvSpPr>
          <p:cNvPr id="29" name="Text Box 85"/>
          <p:cNvSpPr txBox="1">
            <a:spLocks noChangeArrowheads="1"/>
          </p:cNvSpPr>
          <p:nvPr/>
        </p:nvSpPr>
        <p:spPr bwMode="auto">
          <a:xfrm>
            <a:off x="733425" y="3465513"/>
            <a:ext cx="463550" cy="366712"/>
          </a:xfrm>
          <a:prstGeom prst="rect">
            <a:avLst/>
          </a:prstGeom>
          <a:noFill/>
          <a:ln w="9525" algn="ctr">
            <a:noFill/>
            <a:miter lim="800000"/>
            <a:headEnd/>
            <a:tailEnd/>
          </a:ln>
          <a:effectLst/>
        </p:spPr>
        <p:txBody>
          <a:bodyPr wrap="none">
            <a:spAutoFit/>
          </a:bodyPr>
          <a:lstStyle/>
          <a:p>
            <a:r>
              <a:rPr lang="en-US" sz="1800"/>
              <a:t>“L”</a:t>
            </a:r>
          </a:p>
        </p:txBody>
      </p:sp>
      <p:sp>
        <p:nvSpPr>
          <p:cNvPr id="30" name="Line 87"/>
          <p:cNvSpPr>
            <a:spLocks noChangeShapeType="1"/>
          </p:cNvSpPr>
          <p:nvPr/>
        </p:nvSpPr>
        <p:spPr bwMode="auto">
          <a:xfrm flipH="1" flipV="1">
            <a:off x="1435100" y="2895600"/>
            <a:ext cx="76200" cy="152400"/>
          </a:xfrm>
          <a:prstGeom prst="line">
            <a:avLst/>
          </a:prstGeom>
          <a:noFill/>
          <a:ln w="9525">
            <a:solidFill>
              <a:schemeClr val="tx1"/>
            </a:solidFill>
            <a:round/>
            <a:headEnd/>
            <a:tailEnd type="triangle" w="med" len="med"/>
          </a:ln>
          <a:effectLst/>
        </p:spPr>
        <p:txBody>
          <a:bodyPr wrap="none">
            <a:spAutoFit/>
          </a:bodyPr>
          <a:lstStyle/>
          <a:p>
            <a:endParaRPr lang="nl-NL"/>
          </a:p>
        </p:txBody>
      </p:sp>
      <p:sp>
        <p:nvSpPr>
          <p:cNvPr id="31" name="Line 89"/>
          <p:cNvSpPr>
            <a:spLocks noChangeShapeType="1"/>
          </p:cNvSpPr>
          <p:nvPr/>
        </p:nvSpPr>
        <p:spPr bwMode="auto">
          <a:xfrm flipV="1">
            <a:off x="1739900" y="2667000"/>
            <a:ext cx="1295400" cy="457200"/>
          </a:xfrm>
          <a:prstGeom prst="line">
            <a:avLst/>
          </a:prstGeom>
          <a:noFill/>
          <a:ln w="9525">
            <a:solidFill>
              <a:schemeClr val="tx1"/>
            </a:solidFill>
            <a:prstDash val="lgDash"/>
            <a:round/>
            <a:headEnd/>
            <a:tailEnd/>
          </a:ln>
          <a:effectLst/>
        </p:spPr>
        <p:txBody>
          <a:bodyPr>
            <a:spAutoFit/>
          </a:bodyPr>
          <a:lstStyle/>
          <a:p>
            <a:endParaRPr lang="nl-NL"/>
          </a:p>
        </p:txBody>
      </p:sp>
      <p:sp>
        <p:nvSpPr>
          <p:cNvPr id="32" name="Line 93"/>
          <p:cNvSpPr>
            <a:spLocks noChangeShapeType="1"/>
          </p:cNvSpPr>
          <p:nvPr/>
        </p:nvSpPr>
        <p:spPr bwMode="auto">
          <a:xfrm>
            <a:off x="1130300" y="2819400"/>
            <a:ext cx="381000" cy="533400"/>
          </a:xfrm>
          <a:prstGeom prst="line">
            <a:avLst/>
          </a:prstGeom>
          <a:noFill/>
          <a:ln w="9525">
            <a:solidFill>
              <a:schemeClr val="tx1"/>
            </a:solidFill>
            <a:prstDash val="lgDash"/>
            <a:round/>
            <a:headEnd/>
            <a:tailEnd/>
          </a:ln>
          <a:effectLst/>
        </p:spPr>
        <p:txBody>
          <a:bodyPr>
            <a:spAutoFit/>
          </a:bodyPr>
          <a:lstStyle/>
          <a:p>
            <a:endParaRPr lang="nl-NL"/>
          </a:p>
        </p:txBody>
      </p:sp>
      <p:sp>
        <p:nvSpPr>
          <p:cNvPr id="33" name="Text Box 94"/>
          <p:cNvSpPr txBox="1">
            <a:spLocks noChangeArrowheads="1"/>
          </p:cNvSpPr>
          <p:nvPr/>
        </p:nvSpPr>
        <p:spPr bwMode="auto">
          <a:xfrm>
            <a:off x="596900" y="2590800"/>
            <a:ext cx="627063" cy="304800"/>
          </a:xfrm>
          <a:prstGeom prst="rect">
            <a:avLst/>
          </a:prstGeom>
          <a:noFill/>
          <a:ln w="9525" algn="ctr">
            <a:noFill/>
            <a:miter lim="800000"/>
            <a:headEnd/>
            <a:tailEnd/>
          </a:ln>
          <a:effectLst/>
        </p:spPr>
        <p:txBody>
          <a:bodyPr wrap="none">
            <a:spAutoFit/>
          </a:bodyPr>
          <a:lstStyle/>
          <a:p>
            <a:r>
              <a:rPr lang="en-US" sz="1400"/>
              <a:t>driver</a:t>
            </a:r>
          </a:p>
        </p:txBody>
      </p:sp>
      <p:sp>
        <p:nvSpPr>
          <p:cNvPr id="34" name="Text Box 95"/>
          <p:cNvSpPr txBox="1">
            <a:spLocks noChangeArrowheads="1"/>
          </p:cNvSpPr>
          <p:nvPr/>
        </p:nvSpPr>
        <p:spPr bwMode="auto">
          <a:xfrm>
            <a:off x="2654300" y="2362200"/>
            <a:ext cx="992188" cy="304800"/>
          </a:xfrm>
          <a:prstGeom prst="rect">
            <a:avLst/>
          </a:prstGeom>
          <a:noFill/>
          <a:ln w="9525" algn="ctr">
            <a:noFill/>
            <a:miter lim="800000"/>
            <a:headEnd/>
            <a:tailEnd/>
          </a:ln>
          <a:effectLst/>
        </p:spPr>
        <p:txBody>
          <a:bodyPr wrap="none">
            <a:spAutoFit/>
          </a:bodyPr>
          <a:lstStyle/>
          <a:p>
            <a:r>
              <a:rPr lang="en-US" sz="1400"/>
              <a:t>Gas pedal</a:t>
            </a:r>
          </a:p>
        </p:txBody>
      </p:sp>
      <p:grpSp>
        <p:nvGrpSpPr>
          <p:cNvPr id="35" name="Group 49"/>
          <p:cNvGrpSpPr>
            <a:grpSpLocks/>
          </p:cNvGrpSpPr>
          <p:nvPr/>
        </p:nvGrpSpPr>
        <p:grpSpPr bwMode="auto">
          <a:xfrm>
            <a:off x="8864600" y="2438400"/>
            <a:ext cx="1524000" cy="2667000"/>
            <a:chOff x="672" y="1584"/>
            <a:chExt cx="960" cy="1680"/>
          </a:xfrm>
        </p:grpSpPr>
        <p:sp>
          <p:nvSpPr>
            <p:cNvPr id="36" name="Line 50"/>
            <p:cNvSpPr>
              <a:spLocks noChangeShapeType="1"/>
            </p:cNvSpPr>
            <p:nvPr/>
          </p:nvSpPr>
          <p:spPr bwMode="auto">
            <a:xfrm flipH="1">
              <a:off x="1104" y="2304"/>
              <a:ext cx="48" cy="48"/>
            </a:xfrm>
            <a:prstGeom prst="line">
              <a:avLst/>
            </a:prstGeom>
            <a:noFill/>
            <a:ln w="9525">
              <a:solidFill>
                <a:schemeClr val="tx1"/>
              </a:solidFill>
              <a:round/>
              <a:headEnd/>
              <a:tailEnd/>
            </a:ln>
            <a:effectLst/>
          </p:spPr>
          <p:txBody>
            <a:bodyPr wrap="none">
              <a:spAutoFit/>
            </a:bodyPr>
            <a:lstStyle/>
            <a:p>
              <a:endParaRPr lang="nl-NL"/>
            </a:p>
          </p:txBody>
        </p:sp>
        <p:sp>
          <p:nvSpPr>
            <p:cNvPr id="37" name="AutoShape 51"/>
            <p:cNvSpPr>
              <a:spLocks noChangeArrowheads="1"/>
            </p:cNvSpPr>
            <p:nvPr/>
          </p:nvSpPr>
          <p:spPr bwMode="auto">
            <a:xfrm>
              <a:off x="768" y="1776"/>
              <a:ext cx="768" cy="1296"/>
            </a:xfrm>
            <a:prstGeom prst="roundRect">
              <a:avLst>
                <a:gd name="adj" fmla="val 16667"/>
              </a:avLst>
            </a:prstGeom>
            <a:noFill/>
            <a:ln w="9525" algn="ctr">
              <a:solidFill>
                <a:schemeClr val="tx1"/>
              </a:solidFill>
              <a:round/>
              <a:headEnd/>
              <a:tailEnd/>
            </a:ln>
            <a:effectLst/>
          </p:spPr>
          <p:txBody>
            <a:bodyPr wrap="none" anchor="ctr">
              <a:spAutoFit/>
            </a:bodyPr>
            <a:lstStyle/>
            <a:p>
              <a:endParaRPr lang="nl-NL"/>
            </a:p>
          </p:txBody>
        </p:sp>
        <p:sp>
          <p:nvSpPr>
            <p:cNvPr id="38" name="AutoShape 52"/>
            <p:cNvSpPr>
              <a:spLocks noChangeArrowheads="1"/>
            </p:cNvSpPr>
            <p:nvPr/>
          </p:nvSpPr>
          <p:spPr bwMode="auto">
            <a:xfrm>
              <a:off x="1584" y="1968"/>
              <a:ext cx="48" cy="288"/>
            </a:xfrm>
            <a:prstGeom prst="roundRect">
              <a:avLst>
                <a:gd name="adj" fmla="val 16667"/>
              </a:avLst>
            </a:prstGeom>
            <a:noFill/>
            <a:ln w="9525" algn="ctr">
              <a:solidFill>
                <a:schemeClr val="tx1"/>
              </a:solidFill>
              <a:round/>
              <a:headEnd/>
              <a:tailEnd/>
            </a:ln>
            <a:effectLst/>
          </p:spPr>
          <p:txBody>
            <a:bodyPr wrap="none" anchor="ctr">
              <a:spAutoFit/>
            </a:bodyPr>
            <a:lstStyle/>
            <a:p>
              <a:endParaRPr lang="nl-NL"/>
            </a:p>
          </p:txBody>
        </p:sp>
        <p:sp>
          <p:nvSpPr>
            <p:cNvPr id="39" name="AutoShape 53"/>
            <p:cNvSpPr>
              <a:spLocks noChangeArrowheads="1"/>
            </p:cNvSpPr>
            <p:nvPr/>
          </p:nvSpPr>
          <p:spPr bwMode="auto">
            <a:xfrm>
              <a:off x="1584" y="2688"/>
              <a:ext cx="48" cy="288"/>
            </a:xfrm>
            <a:prstGeom prst="roundRect">
              <a:avLst>
                <a:gd name="adj" fmla="val 16667"/>
              </a:avLst>
            </a:prstGeom>
            <a:noFill/>
            <a:ln w="9525" algn="ctr">
              <a:solidFill>
                <a:schemeClr val="tx1"/>
              </a:solidFill>
              <a:round/>
              <a:headEnd/>
              <a:tailEnd/>
            </a:ln>
            <a:effectLst/>
          </p:spPr>
          <p:txBody>
            <a:bodyPr wrap="none" anchor="ctr">
              <a:spAutoFit/>
            </a:bodyPr>
            <a:lstStyle/>
            <a:p>
              <a:endParaRPr lang="nl-NL"/>
            </a:p>
          </p:txBody>
        </p:sp>
        <p:sp>
          <p:nvSpPr>
            <p:cNvPr id="40" name="AutoShape 54"/>
            <p:cNvSpPr>
              <a:spLocks noChangeArrowheads="1"/>
            </p:cNvSpPr>
            <p:nvPr/>
          </p:nvSpPr>
          <p:spPr bwMode="auto">
            <a:xfrm>
              <a:off x="672" y="1968"/>
              <a:ext cx="48" cy="288"/>
            </a:xfrm>
            <a:prstGeom prst="roundRect">
              <a:avLst>
                <a:gd name="adj" fmla="val 16667"/>
              </a:avLst>
            </a:prstGeom>
            <a:noFill/>
            <a:ln w="9525" algn="ctr">
              <a:solidFill>
                <a:schemeClr val="tx1"/>
              </a:solidFill>
              <a:round/>
              <a:headEnd/>
              <a:tailEnd/>
            </a:ln>
            <a:effectLst/>
          </p:spPr>
          <p:txBody>
            <a:bodyPr wrap="none" anchor="ctr">
              <a:spAutoFit/>
            </a:bodyPr>
            <a:lstStyle/>
            <a:p>
              <a:endParaRPr lang="nl-NL"/>
            </a:p>
          </p:txBody>
        </p:sp>
        <p:sp>
          <p:nvSpPr>
            <p:cNvPr id="41" name="AutoShape 55"/>
            <p:cNvSpPr>
              <a:spLocks noChangeArrowheads="1"/>
            </p:cNvSpPr>
            <p:nvPr/>
          </p:nvSpPr>
          <p:spPr bwMode="auto">
            <a:xfrm>
              <a:off x="672" y="2688"/>
              <a:ext cx="48" cy="288"/>
            </a:xfrm>
            <a:prstGeom prst="roundRect">
              <a:avLst>
                <a:gd name="adj" fmla="val 16667"/>
              </a:avLst>
            </a:prstGeom>
            <a:noFill/>
            <a:ln w="9525" algn="ctr">
              <a:solidFill>
                <a:schemeClr val="tx1"/>
              </a:solidFill>
              <a:round/>
              <a:headEnd/>
              <a:tailEnd/>
            </a:ln>
            <a:effectLst/>
          </p:spPr>
          <p:txBody>
            <a:bodyPr wrap="none" anchor="ctr">
              <a:spAutoFit/>
            </a:bodyPr>
            <a:lstStyle/>
            <a:p>
              <a:endParaRPr lang="nl-NL"/>
            </a:p>
          </p:txBody>
        </p:sp>
        <p:sp>
          <p:nvSpPr>
            <p:cNvPr id="42" name="Line 56"/>
            <p:cNvSpPr>
              <a:spLocks noChangeShapeType="1"/>
            </p:cNvSpPr>
            <p:nvPr/>
          </p:nvSpPr>
          <p:spPr bwMode="auto">
            <a:xfrm>
              <a:off x="720" y="2832"/>
              <a:ext cx="48" cy="0"/>
            </a:xfrm>
            <a:prstGeom prst="line">
              <a:avLst/>
            </a:prstGeom>
            <a:noFill/>
            <a:ln w="9525">
              <a:solidFill>
                <a:schemeClr val="tx1"/>
              </a:solidFill>
              <a:round/>
              <a:headEnd/>
              <a:tailEnd/>
            </a:ln>
            <a:effectLst/>
          </p:spPr>
          <p:txBody>
            <a:bodyPr wrap="none">
              <a:spAutoFit/>
            </a:bodyPr>
            <a:lstStyle/>
            <a:p>
              <a:endParaRPr lang="nl-NL"/>
            </a:p>
          </p:txBody>
        </p:sp>
        <p:sp>
          <p:nvSpPr>
            <p:cNvPr id="43" name="Line 57"/>
            <p:cNvSpPr>
              <a:spLocks noChangeShapeType="1"/>
            </p:cNvSpPr>
            <p:nvPr/>
          </p:nvSpPr>
          <p:spPr bwMode="auto">
            <a:xfrm>
              <a:off x="720" y="2112"/>
              <a:ext cx="48" cy="0"/>
            </a:xfrm>
            <a:prstGeom prst="line">
              <a:avLst/>
            </a:prstGeom>
            <a:noFill/>
            <a:ln w="9525">
              <a:solidFill>
                <a:schemeClr val="tx1"/>
              </a:solidFill>
              <a:round/>
              <a:headEnd/>
              <a:tailEnd/>
            </a:ln>
            <a:effectLst/>
          </p:spPr>
          <p:txBody>
            <a:bodyPr wrap="none">
              <a:spAutoFit/>
            </a:bodyPr>
            <a:lstStyle/>
            <a:p>
              <a:endParaRPr lang="nl-NL"/>
            </a:p>
          </p:txBody>
        </p:sp>
        <p:sp>
          <p:nvSpPr>
            <p:cNvPr id="44" name="Line 58"/>
            <p:cNvSpPr>
              <a:spLocks noChangeShapeType="1"/>
            </p:cNvSpPr>
            <p:nvPr/>
          </p:nvSpPr>
          <p:spPr bwMode="auto">
            <a:xfrm>
              <a:off x="1536" y="2112"/>
              <a:ext cx="48" cy="0"/>
            </a:xfrm>
            <a:prstGeom prst="line">
              <a:avLst/>
            </a:prstGeom>
            <a:noFill/>
            <a:ln w="9525">
              <a:solidFill>
                <a:schemeClr val="tx1"/>
              </a:solidFill>
              <a:round/>
              <a:headEnd/>
              <a:tailEnd/>
            </a:ln>
            <a:effectLst/>
          </p:spPr>
          <p:txBody>
            <a:bodyPr wrap="none">
              <a:spAutoFit/>
            </a:bodyPr>
            <a:lstStyle/>
            <a:p>
              <a:endParaRPr lang="nl-NL"/>
            </a:p>
          </p:txBody>
        </p:sp>
        <p:sp>
          <p:nvSpPr>
            <p:cNvPr id="45" name="Line 59"/>
            <p:cNvSpPr>
              <a:spLocks noChangeShapeType="1"/>
            </p:cNvSpPr>
            <p:nvPr/>
          </p:nvSpPr>
          <p:spPr bwMode="auto">
            <a:xfrm>
              <a:off x="1536" y="2832"/>
              <a:ext cx="48" cy="0"/>
            </a:xfrm>
            <a:prstGeom prst="line">
              <a:avLst/>
            </a:prstGeom>
            <a:noFill/>
            <a:ln w="9525">
              <a:solidFill>
                <a:schemeClr val="tx1"/>
              </a:solidFill>
              <a:round/>
              <a:headEnd/>
              <a:tailEnd/>
            </a:ln>
            <a:effectLst/>
          </p:spPr>
          <p:txBody>
            <a:bodyPr wrap="none">
              <a:spAutoFit/>
            </a:bodyPr>
            <a:lstStyle/>
            <a:p>
              <a:endParaRPr lang="nl-NL"/>
            </a:p>
          </p:txBody>
        </p:sp>
        <p:sp>
          <p:nvSpPr>
            <p:cNvPr id="46" name="AutoShape 60"/>
            <p:cNvSpPr>
              <a:spLocks noChangeArrowheads="1"/>
            </p:cNvSpPr>
            <p:nvPr/>
          </p:nvSpPr>
          <p:spPr bwMode="auto">
            <a:xfrm>
              <a:off x="864" y="3072"/>
              <a:ext cx="576" cy="192"/>
            </a:xfrm>
            <a:custGeom>
              <a:avLst/>
              <a:gdLst>
                <a:gd name="G0" fmla="+- 2536 0 0"/>
                <a:gd name="G1" fmla="+- 21600 0 2536"/>
                <a:gd name="G2" fmla="*/ 2536 1 2"/>
                <a:gd name="G3" fmla="+- 21600 0 G2"/>
                <a:gd name="G4" fmla="+/ 2536 21600 2"/>
                <a:gd name="G5" fmla="+/ G1 0 2"/>
                <a:gd name="G6" fmla="*/ 21600 21600 2536"/>
                <a:gd name="G7" fmla="*/ G6 1 2"/>
                <a:gd name="G8" fmla="+- 21600 0 G7"/>
                <a:gd name="G9" fmla="*/ 21600 1 2"/>
                <a:gd name="G10" fmla="+- 2536 0 G9"/>
                <a:gd name="G11" fmla="?: G10 G8 0"/>
                <a:gd name="G12" fmla="?: G10 G7 21600"/>
                <a:gd name="T0" fmla="*/ 20332 w 21600"/>
                <a:gd name="T1" fmla="*/ 10800 h 21600"/>
                <a:gd name="T2" fmla="*/ 10800 w 21600"/>
                <a:gd name="T3" fmla="*/ 21600 h 21600"/>
                <a:gd name="T4" fmla="*/ 1268 w 21600"/>
                <a:gd name="T5" fmla="*/ 10800 h 21600"/>
                <a:gd name="T6" fmla="*/ 10800 w 21600"/>
                <a:gd name="T7" fmla="*/ 0 h 21600"/>
                <a:gd name="T8" fmla="*/ 3068 w 21600"/>
                <a:gd name="T9" fmla="*/ 3068 h 21600"/>
                <a:gd name="T10" fmla="*/ 18532 w 21600"/>
                <a:gd name="T11" fmla="*/ 18532 h 21600"/>
              </a:gdLst>
              <a:ahLst/>
              <a:cxnLst>
                <a:cxn ang="0">
                  <a:pos x="T0" y="T1"/>
                </a:cxn>
                <a:cxn ang="0">
                  <a:pos x="T2" y="T3"/>
                </a:cxn>
                <a:cxn ang="0">
                  <a:pos x="T4" y="T5"/>
                </a:cxn>
                <a:cxn ang="0">
                  <a:pos x="T6" y="T7"/>
                </a:cxn>
              </a:cxnLst>
              <a:rect l="T8" t="T9" r="T10" b="T11"/>
              <a:pathLst>
                <a:path w="21600" h="21600">
                  <a:moveTo>
                    <a:pt x="0" y="0"/>
                  </a:moveTo>
                  <a:lnTo>
                    <a:pt x="2536" y="21600"/>
                  </a:lnTo>
                  <a:lnTo>
                    <a:pt x="19064" y="21600"/>
                  </a:lnTo>
                  <a:lnTo>
                    <a:pt x="21600" y="0"/>
                  </a:lnTo>
                  <a:close/>
                </a:path>
              </a:pathLst>
            </a:custGeom>
            <a:noFill/>
            <a:ln w="9525" algn="ctr">
              <a:solidFill>
                <a:schemeClr val="tx1"/>
              </a:solidFill>
              <a:miter lim="800000"/>
              <a:headEnd/>
              <a:tailEnd/>
            </a:ln>
            <a:effectLst/>
          </p:spPr>
          <p:txBody>
            <a:bodyPr anchor="ctr">
              <a:spAutoFit/>
            </a:bodyPr>
            <a:lstStyle/>
            <a:p>
              <a:endParaRPr lang="nl-NL"/>
            </a:p>
          </p:txBody>
        </p:sp>
        <p:sp>
          <p:nvSpPr>
            <p:cNvPr id="47" name="AutoShape 61"/>
            <p:cNvSpPr>
              <a:spLocks noChangeArrowheads="1"/>
            </p:cNvSpPr>
            <p:nvPr/>
          </p:nvSpPr>
          <p:spPr bwMode="auto">
            <a:xfrm rot="10800000">
              <a:off x="864" y="1584"/>
              <a:ext cx="576" cy="192"/>
            </a:xfrm>
            <a:custGeom>
              <a:avLst/>
              <a:gdLst>
                <a:gd name="G0" fmla="+- 2536 0 0"/>
                <a:gd name="G1" fmla="+- 21600 0 2536"/>
                <a:gd name="G2" fmla="*/ 2536 1 2"/>
                <a:gd name="G3" fmla="+- 21600 0 G2"/>
                <a:gd name="G4" fmla="+/ 2536 21600 2"/>
                <a:gd name="G5" fmla="+/ G1 0 2"/>
                <a:gd name="G6" fmla="*/ 21600 21600 2536"/>
                <a:gd name="G7" fmla="*/ G6 1 2"/>
                <a:gd name="G8" fmla="+- 21600 0 G7"/>
                <a:gd name="G9" fmla="*/ 21600 1 2"/>
                <a:gd name="G10" fmla="+- 2536 0 G9"/>
                <a:gd name="G11" fmla="?: G10 G8 0"/>
                <a:gd name="G12" fmla="?: G10 G7 21600"/>
                <a:gd name="T0" fmla="*/ 20332 w 21600"/>
                <a:gd name="T1" fmla="*/ 10800 h 21600"/>
                <a:gd name="T2" fmla="*/ 10800 w 21600"/>
                <a:gd name="T3" fmla="*/ 21600 h 21600"/>
                <a:gd name="T4" fmla="*/ 1268 w 21600"/>
                <a:gd name="T5" fmla="*/ 10800 h 21600"/>
                <a:gd name="T6" fmla="*/ 10800 w 21600"/>
                <a:gd name="T7" fmla="*/ 0 h 21600"/>
                <a:gd name="T8" fmla="*/ 3068 w 21600"/>
                <a:gd name="T9" fmla="*/ 3068 h 21600"/>
                <a:gd name="T10" fmla="*/ 18532 w 21600"/>
                <a:gd name="T11" fmla="*/ 18532 h 21600"/>
              </a:gdLst>
              <a:ahLst/>
              <a:cxnLst>
                <a:cxn ang="0">
                  <a:pos x="T0" y="T1"/>
                </a:cxn>
                <a:cxn ang="0">
                  <a:pos x="T2" y="T3"/>
                </a:cxn>
                <a:cxn ang="0">
                  <a:pos x="T4" y="T5"/>
                </a:cxn>
                <a:cxn ang="0">
                  <a:pos x="T6" y="T7"/>
                </a:cxn>
              </a:cxnLst>
              <a:rect l="T8" t="T9" r="T10" b="T11"/>
              <a:pathLst>
                <a:path w="21600" h="21600">
                  <a:moveTo>
                    <a:pt x="0" y="0"/>
                  </a:moveTo>
                  <a:lnTo>
                    <a:pt x="2536" y="21600"/>
                  </a:lnTo>
                  <a:lnTo>
                    <a:pt x="19064" y="21600"/>
                  </a:lnTo>
                  <a:lnTo>
                    <a:pt x="21600" y="0"/>
                  </a:lnTo>
                  <a:close/>
                </a:path>
              </a:pathLst>
            </a:custGeom>
            <a:noFill/>
            <a:ln w="9525" algn="ctr">
              <a:solidFill>
                <a:schemeClr val="tx1"/>
              </a:solidFill>
              <a:miter lim="800000"/>
              <a:headEnd/>
              <a:tailEnd/>
            </a:ln>
            <a:effectLst/>
          </p:spPr>
          <p:txBody>
            <a:bodyPr anchor="ctr">
              <a:spAutoFit/>
            </a:bodyPr>
            <a:lstStyle/>
            <a:p>
              <a:endParaRPr lang="nl-NL"/>
            </a:p>
          </p:txBody>
        </p:sp>
        <p:sp>
          <p:nvSpPr>
            <p:cNvPr id="48" name="Line 62"/>
            <p:cNvSpPr>
              <a:spLocks noChangeShapeType="1"/>
            </p:cNvSpPr>
            <p:nvPr/>
          </p:nvSpPr>
          <p:spPr bwMode="auto">
            <a:xfrm>
              <a:off x="1200" y="2352"/>
              <a:ext cx="288" cy="0"/>
            </a:xfrm>
            <a:prstGeom prst="line">
              <a:avLst/>
            </a:prstGeom>
            <a:noFill/>
            <a:ln w="9525">
              <a:solidFill>
                <a:schemeClr val="tx1"/>
              </a:solidFill>
              <a:round/>
              <a:headEnd/>
              <a:tailEnd/>
            </a:ln>
            <a:effectLst/>
          </p:spPr>
          <p:txBody>
            <a:bodyPr>
              <a:spAutoFit/>
            </a:bodyPr>
            <a:lstStyle/>
            <a:p>
              <a:endParaRPr lang="nl-NL"/>
            </a:p>
          </p:txBody>
        </p:sp>
        <p:sp>
          <p:nvSpPr>
            <p:cNvPr id="49" name="Line 63"/>
            <p:cNvSpPr>
              <a:spLocks noChangeShapeType="1"/>
            </p:cNvSpPr>
            <p:nvPr/>
          </p:nvSpPr>
          <p:spPr bwMode="auto">
            <a:xfrm>
              <a:off x="816" y="2352"/>
              <a:ext cx="288" cy="0"/>
            </a:xfrm>
            <a:prstGeom prst="line">
              <a:avLst/>
            </a:prstGeom>
            <a:noFill/>
            <a:ln w="9525">
              <a:solidFill>
                <a:schemeClr val="tx1"/>
              </a:solidFill>
              <a:round/>
              <a:headEnd/>
              <a:tailEnd/>
            </a:ln>
            <a:effectLst/>
          </p:spPr>
          <p:txBody>
            <a:bodyPr>
              <a:spAutoFit/>
            </a:bodyPr>
            <a:lstStyle/>
            <a:p>
              <a:endParaRPr lang="nl-NL"/>
            </a:p>
          </p:txBody>
        </p:sp>
        <p:sp>
          <p:nvSpPr>
            <p:cNvPr id="50" name="Line 64"/>
            <p:cNvSpPr>
              <a:spLocks noChangeShapeType="1"/>
            </p:cNvSpPr>
            <p:nvPr/>
          </p:nvSpPr>
          <p:spPr bwMode="auto">
            <a:xfrm>
              <a:off x="768" y="2304"/>
              <a:ext cx="48" cy="48"/>
            </a:xfrm>
            <a:prstGeom prst="line">
              <a:avLst/>
            </a:prstGeom>
            <a:noFill/>
            <a:ln w="9525">
              <a:solidFill>
                <a:schemeClr val="tx1"/>
              </a:solidFill>
              <a:round/>
              <a:headEnd/>
              <a:tailEnd/>
            </a:ln>
            <a:effectLst/>
          </p:spPr>
          <p:txBody>
            <a:bodyPr>
              <a:spAutoFit/>
            </a:bodyPr>
            <a:lstStyle/>
            <a:p>
              <a:endParaRPr lang="nl-NL"/>
            </a:p>
          </p:txBody>
        </p:sp>
        <p:sp>
          <p:nvSpPr>
            <p:cNvPr id="51" name="Line 65"/>
            <p:cNvSpPr>
              <a:spLocks noChangeShapeType="1"/>
            </p:cNvSpPr>
            <p:nvPr/>
          </p:nvSpPr>
          <p:spPr bwMode="auto">
            <a:xfrm>
              <a:off x="1152" y="2304"/>
              <a:ext cx="48" cy="48"/>
            </a:xfrm>
            <a:prstGeom prst="line">
              <a:avLst/>
            </a:prstGeom>
            <a:noFill/>
            <a:ln w="9525">
              <a:solidFill>
                <a:schemeClr val="tx1"/>
              </a:solidFill>
              <a:round/>
              <a:headEnd/>
              <a:tailEnd/>
            </a:ln>
            <a:effectLst/>
          </p:spPr>
          <p:txBody>
            <a:bodyPr>
              <a:spAutoFit/>
            </a:bodyPr>
            <a:lstStyle/>
            <a:p>
              <a:endParaRPr lang="nl-NL"/>
            </a:p>
          </p:txBody>
        </p:sp>
        <p:sp>
          <p:nvSpPr>
            <p:cNvPr id="52" name="Line 66"/>
            <p:cNvSpPr>
              <a:spLocks noChangeShapeType="1"/>
            </p:cNvSpPr>
            <p:nvPr/>
          </p:nvSpPr>
          <p:spPr bwMode="auto">
            <a:xfrm flipV="1">
              <a:off x="1488" y="2304"/>
              <a:ext cx="48" cy="48"/>
            </a:xfrm>
            <a:prstGeom prst="line">
              <a:avLst/>
            </a:prstGeom>
            <a:noFill/>
            <a:ln w="9525">
              <a:solidFill>
                <a:schemeClr val="tx1"/>
              </a:solidFill>
              <a:round/>
              <a:headEnd/>
              <a:tailEnd/>
            </a:ln>
            <a:effectLst/>
          </p:spPr>
          <p:txBody>
            <a:bodyPr wrap="none">
              <a:spAutoFit/>
            </a:bodyPr>
            <a:lstStyle/>
            <a:p>
              <a:endParaRPr lang="nl-NL"/>
            </a:p>
          </p:txBody>
        </p:sp>
        <p:sp>
          <p:nvSpPr>
            <p:cNvPr id="53" name="Line 67"/>
            <p:cNvSpPr>
              <a:spLocks noChangeShapeType="1"/>
            </p:cNvSpPr>
            <p:nvPr/>
          </p:nvSpPr>
          <p:spPr bwMode="auto">
            <a:xfrm>
              <a:off x="816" y="2928"/>
              <a:ext cx="672" cy="0"/>
            </a:xfrm>
            <a:prstGeom prst="line">
              <a:avLst/>
            </a:prstGeom>
            <a:noFill/>
            <a:ln w="9525">
              <a:solidFill>
                <a:schemeClr val="tx1"/>
              </a:solidFill>
              <a:round/>
              <a:headEnd/>
              <a:tailEnd/>
            </a:ln>
            <a:effectLst/>
          </p:spPr>
          <p:txBody>
            <a:bodyPr wrap="none">
              <a:spAutoFit/>
            </a:bodyPr>
            <a:lstStyle/>
            <a:p>
              <a:endParaRPr lang="nl-NL"/>
            </a:p>
          </p:txBody>
        </p:sp>
        <p:sp>
          <p:nvSpPr>
            <p:cNvPr id="54" name="Line 68"/>
            <p:cNvSpPr>
              <a:spLocks noChangeShapeType="1"/>
            </p:cNvSpPr>
            <p:nvPr/>
          </p:nvSpPr>
          <p:spPr bwMode="auto">
            <a:xfrm>
              <a:off x="768" y="2880"/>
              <a:ext cx="48" cy="48"/>
            </a:xfrm>
            <a:prstGeom prst="line">
              <a:avLst/>
            </a:prstGeom>
            <a:noFill/>
            <a:ln w="9525">
              <a:solidFill>
                <a:schemeClr val="tx1"/>
              </a:solidFill>
              <a:round/>
              <a:headEnd/>
              <a:tailEnd/>
            </a:ln>
            <a:effectLst/>
          </p:spPr>
          <p:txBody>
            <a:bodyPr wrap="none">
              <a:spAutoFit/>
            </a:bodyPr>
            <a:lstStyle/>
            <a:p>
              <a:endParaRPr lang="nl-NL"/>
            </a:p>
          </p:txBody>
        </p:sp>
        <p:sp>
          <p:nvSpPr>
            <p:cNvPr id="55" name="Line 69"/>
            <p:cNvSpPr>
              <a:spLocks noChangeShapeType="1"/>
            </p:cNvSpPr>
            <p:nvPr/>
          </p:nvSpPr>
          <p:spPr bwMode="auto">
            <a:xfrm flipH="1">
              <a:off x="1488" y="2880"/>
              <a:ext cx="48" cy="48"/>
            </a:xfrm>
            <a:prstGeom prst="line">
              <a:avLst/>
            </a:prstGeom>
            <a:noFill/>
            <a:ln w="9525">
              <a:solidFill>
                <a:schemeClr val="tx1"/>
              </a:solidFill>
              <a:round/>
              <a:headEnd/>
              <a:tailEnd/>
            </a:ln>
            <a:effectLst/>
          </p:spPr>
          <p:txBody>
            <a:bodyPr wrap="none">
              <a:spAutoFit/>
            </a:bodyPr>
            <a:lstStyle/>
            <a:p>
              <a:endParaRPr lang="nl-NL"/>
            </a:p>
          </p:txBody>
        </p:sp>
      </p:grpSp>
      <p:sp>
        <p:nvSpPr>
          <p:cNvPr id="56" name="Freeform 81"/>
          <p:cNvSpPr>
            <a:spLocks/>
          </p:cNvSpPr>
          <p:nvPr/>
        </p:nvSpPr>
        <p:spPr bwMode="auto">
          <a:xfrm>
            <a:off x="9779000" y="2819400"/>
            <a:ext cx="304800" cy="76200"/>
          </a:xfrm>
          <a:custGeom>
            <a:avLst/>
            <a:gdLst/>
            <a:ahLst/>
            <a:cxnLst>
              <a:cxn ang="0">
                <a:pos x="0" y="48"/>
              </a:cxn>
              <a:cxn ang="0">
                <a:pos x="96" y="0"/>
              </a:cxn>
              <a:cxn ang="0">
                <a:pos x="192" y="48"/>
              </a:cxn>
            </a:cxnLst>
            <a:rect l="0" t="0" r="r" b="b"/>
            <a:pathLst>
              <a:path w="192" h="48">
                <a:moveTo>
                  <a:pt x="0" y="48"/>
                </a:moveTo>
                <a:cubicBezTo>
                  <a:pt x="32" y="24"/>
                  <a:pt x="64" y="0"/>
                  <a:pt x="96" y="0"/>
                </a:cubicBezTo>
                <a:cubicBezTo>
                  <a:pt x="128" y="0"/>
                  <a:pt x="176" y="40"/>
                  <a:pt x="192" y="48"/>
                </a:cubicBezTo>
              </a:path>
            </a:pathLst>
          </a:custGeom>
          <a:noFill/>
          <a:ln w="9525" cap="flat" cmpd="sng">
            <a:solidFill>
              <a:schemeClr val="tx1"/>
            </a:solidFill>
            <a:prstDash val="solid"/>
            <a:round/>
            <a:headEnd type="none" w="med" len="med"/>
            <a:tailEnd type="none" w="med" len="med"/>
          </a:ln>
          <a:effectLst/>
        </p:spPr>
        <p:txBody>
          <a:bodyPr wrap="none">
            <a:spAutoFit/>
          </a:bodyPr>
          <a:lstStyle/>
          <a:p>
            <a:endParaRPr lang="nl-NL"/>
          </a:p>
        </p:txBody>
      </p:sp>
      <p:sp>
        <p:nvSpPr>
          <p:cNvPr id="57" name="Freeform 82"/>
          <p:cNvSpPr>
            <a:spLocks/>
          </p:cNvSpPr>
          <p:nvPr/>
        </p:nvSpPr>
        <p:spPr bwMode="auto">
          <a:xfrm>
            <a:off x="9779000" y="2895600"/>
            <a:ext cx="304800" cy="76200"/>
          </a:xfrm>
          <a:custGeom>
            <a:avLst/>
            <a:gdLst/>
            <a:ahLst/>
            <a:cxnLst>
              <a:cxn ang="0">
                <a:pos x="0" y="48"/>
              </a:cxn>
              <a:cxn ang="0">
                <a:pos x="96" y="0"/>
              </a:cxn>
              <a:cxn ang="0">
                <a:pos x="192" y="48"/>
              </a:cxn>
            </a:cxnLst>
            <a:rect l="0" t="0" r="r" b="b"/>
            <a:pathLst>
              <a:path w="192" h="48">
                <a:moveTo>
                  <a:pt x="0" y="48"/>
                </a:moveTo>
                <a:cubicBezTo>
                  <a:pt x="32" y="24"/>
                  <a:pt x="64" y="0"/>
                  <a:pt x="96" y="0"/>
                </a:cubicBezTo>
                <a:cubicBezTo>
                  <a:pt x="128" y="0"/>
                  <a:pt x="176" y="40"/>
                  <a:pt x="192" y="48"/>
                </a:cubicBezTo>
              </a:path>
            </a:pathLst>
          </a:custGeom>
          <a:noFill/>
          <a:ln w="9525" cap="flat" cmpd="sng">
            <a:solidFill>
              <a:schemeClr val="tx1"/>
            </a:solidFill>
            <a:prstDash val="solid"/>
            <a:round/>
            <a:headEnd type="none" w="med" len="med"/>
            <a:tailEnd type="none" w="med" len="med"/>
          </a:ln>
          <a:effectLst/>
        </p:spPr>
        <p:txBody>
          <a:bodyPr wrap="none">
            <a:spAutoFit/>
          </a:bodyPr>
          <a:lstStyle/>
          <a:p>
            <a:endParaRPr lang="nl-NL"/>
          </a:p>
        </p:txBody>
      </p:sp>
      <p:sp>
        <p:nvSpPr>
          <p:cNvPr id="58" name="Rectangle 83"/>
          <p:cNvSpPr>
            <a:spLocks noChangeArrowheads="1"/>
          </p:cNvSpPr>
          <p:nvPr/>
        </p:nvSpPr>
        <p:spPr bwMode="auto">
          <a:xfrm>
            <a:off x="9779000" y="3048000"/>
            <a:ext cx="76200" cy="152400"/>
          </a:xfrm>
          <a:prstGeom prst="rect">
            <a:avLst/>
          </a:prstGeom>
          <a:noFill/>
          <a:ln w="9525" algn="ctr">
            <a:solidFill>
              <a:schemeClr val="tx1"/>
            </a:solidFill>
            <a:miter lim="800000"/>
            <a:headEnd/>
            <a:tailEnd/>
          </a:ln>
          <a:effectLst/>
        </p:spPr>
        <p:txBody>
          <a:bodyPr wrap="none" anchor="ctr">
            <a:spAutoFit/>
          </a:bodyPr>
          <a:lstStyle/>
          <a:p>
            <a:endParaRPr lang="nl-NL"/>
          </a:p>
        </p:txBody>
      </p:sp>
      <p:sp>
        <p:nvSpPr>
          <p:cNvPr id="59" name="Oval 84"/>
          <p:cNvSpPr>
            <a:spLocks noChangeArrowheads="1"/>
          </p:cNvSpPr>
          <p:nvPr/>
        </p:nvSpPr>
        <p:spPr bwMode="auto">
          <a:xfrm>
            <a:off x="9779000" y="3276600"/>
            <a:ext cx="304800" cy="304800"/>
          </a:xfrm>
          <a:prstGeom prst="ellipse">
            <a:avLst/>
          </a:prstGeom>
          <a:noFill/>
          <a:ln w="9525" algn="ctr">
            <a:solidFill>
              <a:schemeClr val="tx1"/>
            </a:solidFill>
            <a:round/>
            <a:headEnd/>
            <a:tailEnd/>
          </a:ln>
          <a:effectLst/>
        </p:spPr>
        <p:txBody>
          <a:bodyPr anchor="ctr">
            <a:spAutoFit/>
          </a:bodyPr>
          <a:lstStyle/>
          <a:p>
            <a:endParaRPr lang="nl-NL"/>
          </a:p>
        </p:txBody>
      </p:sp>
      <p:sp>
        <p:nvSpPr>
          <p:cNvPr id="60" name="Text Box 86"/>
          <p:cNvSpPr txBox="1">
            <a:spLocks noChangeArrowheads="1"/>
          </p:cNvSpPr>
          <p:nvPr/>
        </p:nvSpPr>
        <p:spPr bwMode="auto">
          <a:xfrm>
            <a:off x="10448925" y="3389313"/>
            <a:ext cx="501650" cy="366712"/>
          </a:xfrm>
          <a:prstGeom prst="rect">
            <a:avLst/>
          </a:prstGeom>
          <a:noFill/>
          <a:ln w="9525" algn="ctr">
            <a:noFill/>
            <a:miter lim="800000"/>
            <a:headEnd/>
            <a:tailEnd/>
          </a:ln>
          <a:effectLst/>
        </p:spPr>
        <p:txBody>
          <a:bodyPr wrap="none">
            <a:spAutoFit/>
          </a:bodyPr>
          <a:lstStyle/>
          <a:p>
            <a:r>
              <a:rPr lang="en-US" sz="1800"/>
              <a:t>“R”</a:t>
            </a:r>
          </a:p>
        </p:txBody>
      </p:sp>
      <p:sp>
        <p:nvSpPr>
          <p:cNvPr id="61" name="Line 88"/>
          <p:cNvSpPr>
            <a:spLocks noChangeShapeType="1"/>
          </p:cNvSpPr>
          <p:nvPr/>
        </p:nvSpPr>
        <p:spPr bwMode="auto">
          <a:xfrm flipV="1">
            <a:off x="10007600" y="2895600"/>
            <a:ext cx="76200" cy="152400"/>
          </a:xfrm>
          <a:prstGeom prst="line">
            <a:avLst/>
          </a:prstGeom>
          <a:noFill/>
          <a:ln w="9525">
            <a:solidFill>
              <a:schemeClr val="tx1"/>
            </a:solidFill>
            <a:round/>
            <a:headEnd/>
            <a:tailEnd type="triangle" w="med" len="med"/>
          </a:ln>
          <a:effectLst/>
        </p:spPr>
        <p:txBody>
          <a:bodyPr wrap="none">
            <a:spAutoFit/>
          </a:bodyPr>
          <a:lstStyle/>
          <a:p>
            <a:endParaRPr lang="nl-NL"/>
          </a:p>
        </p:txBody>
      </p:sp>
      <p:sp>
        <p:nvSpPr>
          <p:cNvPr id="62" name="Text Box 90"/>
          <p:cNvSpPr txBox="1">
            <a:spLocks noChangeArrowheads="1"/>
          </p:cNvSpPr>
          <p:nvPr/>
        </p:nvSpPr>
        <p:spPr bwMode="auto">
          <a:xfrm>
            <a:off x="7721600" y="2362200"/>
            <a:ext cx="992188" cy="304800"/>
          </a:xfrm>
          <a:prstGeom prst="rect">
            <a:avLst/>
          </a:prstGeom>
          <a:noFill/>
          <a:ln w="9525" algn="ctr">
            <a:noFill/>
            <a:miter lim="800000"/>
            <a:headEnd/>
            <a:tailEnd/>
          </a:ln>
          <a:effectLst/>
        </p:spPr>
        <p:txBody>
          <a:bodyPr wrap="none">
            <a:spAutoFit/>
          </a:bodyPr>
          <a:lstStyle/>
          <a:p>
            <a:r>
              <a:rPr lang="en-US" sz="1400"/>
              <a:t>Gas pedal</a:t>
            </a:r>
          </a:p>
        </p:txBody>
      </p:sp>
      <p:sp>
        <p:nvSpPr>
          <p:cNvPr id="63" name="Line 91"/>
          <p:cNvSpPr>
            <a:spLocks noChangeShapeType="1"/>
          </p:cNvSpPr>
          <p:nvPr/>
        </p:nvSpPr>
        <p:spPr bwMode="auto">
          <a:xfrm>
            <a:off x="8255000" y="2667000"/>
            <a:ext cx="1524000" cy="457200"/>
          </a:xfrm>
          <a:prstGeom prst="line">
            <a:avLst/>
          </a:prstGeom>
          <a:noFill/>
          <a:ln w="9525">
            <a:solidFill>
              <a:schemeClr val="tx1"/>
            </a:solidFill>
            <a:prstDash val="lgDash"/>
            <a:round/>
            <a:headEnd/>
            <a:tailEnd/>
          </a:ln>
          <a:effectLst/>
        </p:spPr>
        <p:txBody>
          <a:bodyPr>
            <a:spAutoFit/>
          </a:bodyPr>
          <a:lstStyle/>
          <a:p>
            <a:endParaRPr lang="nl-NL"/>
          </a:p>
        </p:txBody>
      </p:sp>
      <p:sp>
        <p:nvSpPr>
          <p:cNvPr id="64" name="Text Box 96"/>
          <p:cNvSpPr txBox="1">
            <a:spLocks noChangeArrowheads="1"/>
          </p:cNvSpPr>
          <p:nvPr/>
        </p:nvSpPr>
        <p:spPr bwMode="auto">
          <a:xfrm>
            <a:off x="10236200" y="2438400"/>
            <a:ext cx="627063" cy="304800"/>
          </a:xfrm>
          <a:prstGeom prst="rect">
            <a:avLst/>
          </a:prstGeom>
          <a:noFill/>
          <a:ln w="9525" algn="ctr">
            <a:noFill/>
            <a:miter lim="800000"/>
            <a:headEnd/>
            <a:tailEnd/>
          </a:ln>
          <a:effectLst/>
        </p:spPr>
        <p:txBody>
          <a:bodyPr wrap="none">
            <a:spAutoFit/>
          </a:bodyPr>
          <a:lstStyle/>
          <a:p>
            <a:r>
              <a:rPr lang="en-US" sz="1400"/>
              <a:t>driver</a:t>
            </a:r>
          </a:p>
        </p:txBody>
      </p:sp>
      <p:sp>
        <p:nvSpPr>
          <p:cNvPr id="65" name="Line 97"/>
          <p:cNvSpPr>
            <a:spLocks noChangeShapeType="1"/>
          </p:cNvSpPr>
          <p:nvPr/>
        </p:nvSpPr>
        <p:spPr bwMode="auto">
          <a:xfrm flipV="1">
            <a:off x="10007600" y="2743200"/>
            <a:ext cx="304800" cy="609600"/>
          </a:xfrm>
          <a:prstGeom prst="line">
            <a:avLst/>
          </a:prstGeom>
          <a:noFill/>
          <a:ln w="9525">
            <a:solidFill>
              <a:schemeClr val="tx1"/>
            </a:solidFill>
            <a:prstDash val="lgDash"/>
            <a:round/>
            <a:headEnd/>
            <a:tailEnd/>
          </a:ln>
          <a:effectLst/>
        </p:spPr>
        <p:txBody>
          <a:bodyPr wrap="none">
            <a:spAutoFit/>
          </a:bodyPr>
          <a:lstStyle/>
          <a:p>
            <a:endParaRPr lang="nl-NL"/>
          </a:p>
        </p:txBody>
      </p:sp>
      <p:sp>
        <p:nvSpPr>
          <p:cNvPr id="66" name="Text Box 71"/>
          <p:cNvSpPr txBox="1">
            <a:spLocks noChangeArrowheads="1"/>
          </p:cNvSpPr>
          <p:nvPr/>
        </p:nvSpPr>
        <p:spPr bwMode="auto">
          <a:xfrm>
            <a:off x="1305174" y="783501"/>
            <a:ext cx="8370889" cy="830997"/>
          </a:xfrm>
          <a:prstGeom prst="rect">
            <a:avLst/>
          </a:prstGeom>
          <a:noFill/>
          <a:ln w="9525" algn="ctr">
            <a:noFill/>
            <a:miter lim="800000"/>
            <a:headEnd/>
            <a:tailEnd/>
          </a:ln>
          <a:effectLst/>
        </p:spPr>
        <p:txBody>
          <a:bodyPr wrap="square">
            <a:spAutoFit/>
          </a:bodyPr>
          <a:lstStyle/>
          <a:p>
            <a:r>
              <a:rPr lang="en-US" sz="2400" dirty="0">
                <a:solidFill>
                  <a:srgbClr val="0070C0"/>
                </a:solidFill>
              </a:rPr>
              <a:t>Before 1956 physicists were </a:t>
            </a:r>
            <a:r>
              <a:rPr lang="en-US" sz="2400" b="1" u="sng" dirty="0">
                <a:solidFill>
                  <a:srgbClr val="0070C0"/>
                </a:solidFill>
              </a:rPr>
              <a:t>convinced</a:t>
            </a:r>
            <a:r>
              <a:rPr lang="en-US" sz="2400" dirty="0">
                <a:solidFill>
                  <a:srgbClr val="0070C0"/>
                </a:solidFill>
              </a:rPr>
              <a:t> that the laws of nature were left-right symmetric. Strange?</a:t>
            </a:r>
            <a:endParaRPr lang="en-US" sz="2400" b="1" u="sng" dirty="0">
              <a:solidFill>
                <a:srgbClr val="0070C0"/>
              </a:solidFill>
            </a:endParaRPr>
          </a:p>
        </p:txBody>
      </p:sp>
      <p:sp>
        <p:nvSpPr>
          <p:cNvPr id="67" name="Text Box 72"/>
          <p:cNvSpPr txBox="1">
            <a:spLocks noChangeArrowheads="1"/>
          </p:cNvSpPr>
          <p:nvPr/>
        </p:nvSpPr>
        <p:spPr bwMode="auto">
          <a:xfrm>
            <a:off x="1320800" y="1677768"/>
            <a:ext cx="8539838" cy="430887"/>
          </a:xfrm>
          <a:prstGeom prst="rect">
            <a:avLst/>
          </a:prstGeom>
          <a:noFill/>
          <a:ln w="9525" algn="ctr">
            <a:noFill/>
            <a:miter lim="800000"/>
            <a:headEnd/>
            <a:tailEnd/>
          </a:ln>
          <a:effectLst/>
        </p:spPr>
        <p:txBody>
          <a:bodyPr wrap="none">
            <a:spAutoFit/>
          </a:bodyPr>
          <a:lstStyle/>
          <a:p>
            <a:r>
              <a:rPr lang="en-US" sz="2200" dirty="0">
                <a:solidFill>
                  <a:srgbClr val="7030A0"/>
                </a:solidFill>
              </a:rPr>
              <a:t>A “</a:t>
            </a:r>
            <a:r>
              <a:rPr lang="en-US" sz="2200" dirty="0" err="1">
                <a:solidFill>
                  <a:srgbClr val="7030A0"/>
                </a:solidFill>
              </a:rPr>
              <a:t>gedanken</a:t>
            </a:r>
            <a:r>
              <a:rPr lang="en-US" sz="2200" dirty="0">
                <a:solidFill>
                  <a:srgbClr val="7030A0"/>
                </a:solidFill>
              </a:rPr>
              <a:t>” experiment:  consider two perfectly mirror symmetric cars:</a:t>
            </a:r>
          </a:p>
        </p:txBody>
      </p:sp>
      <p:sp>
        <p:nvSpPr>
          <p:cNvPr id="68" name="Text Box 73"/>
          <p:cNvSpPr txBox="1">
            <a:spLocks noChangeArrowheads="1"/>
          </p:cNvSpPr>
          <p:nvPr/>
        </p:nvSpPr>
        <p:spPr bwMode="auto">
          <a:xfrm>
            <a:off x="3732198" y="3071810"/>
            <a:ext cx="3714776" cy="1015663"/>
          </a:xfrm>
          <a:prstGeom prst="rect">
            <a:avLst/>
          </a:prstGeom>
          <a:noFill/>
          <a:ln w="9525" algn="ctr">
            <a:noFill/>
            <a:miter lim="800000"/>
            <a:headEnd/>
            <a:tailEnd/>
          </a:ln>
          <a:effectLst/>
        </p:spPr>
        <p:txBody>
          <a:bodyPr wrap="square">
            <a:spAutoFit/>
          </a:bodyPr>
          <a:lstStyle/>
          <a:p>
            <a:r>
              <a:rPr lang="en-US" sz="2000" dirty="0"/>
              <a:t>“L” and “R” are fully symmetric,</a:t>
            </a:r>
          </a:p>
          <a:p>
            <a:r>
              <a:rPr lang="en-US" sz="2000" dirty="0"/>
              <a:t>Each nut, bolt, molecule etc.</a:t>
            </a:r>
          </a:p>
          <a:p>
            <a:r>
              <a:rPr lang="en-US" sz="2000" dirty="0"/>
              <a:t>However the engine is a black box</a:t>
            </a:r>
          </a:p>
        </p:txBody>
      </p:sp>
      <p:sp>
        <p:nvSpPr>
          <p:cNvPr id="69" name="Text Box 74"/>
          <p:cNvSpPr txBox="1">
            <a:spLocks noChangeArrowheads="1"/>
          </p:cNvSpPr>
          <p:nvPr/>
        </p:nvSpPr>
        <p:spPr bwMode="auto">
          <a:xfrm>
            <a:off x="3517884" y="4243336"/>
            <a:ext cx="4061818" cy="400110"/>
          </a:xfrm>
          <a:prstGeom prst="rect">
            <a:avLst/>
          </a:prstGeom>
          <a:noFill/>
          <a:ln w="9525" algn="ctr">
            <a:noFill/>
            <a:miter lim="800000"/>
            <a:headEnd/>
            <a:tailEnd/>
          </a:ln>
          <a:effectLst/>
        </p:spPr>
        <p:txBody>
          <a:bodyPr wrap="none">
            <a:spAutoFit/>
          </a:bodyPr>
          <a:lstStyle/>
          <a:p>
            <a:r>
              <a:rPr lang="en-US" sz="2000" dirty="0"/>
              <a:t>Person “L” gets in, starts, ….. 60 km/h</a:t>
            </a:r>
          </a:p>
        </p:txBody>
      </p:sp>
      <p:sp>
        <p:nvSpPr>
          <p:cNvPr id="70" name="Text Box 75"/>
          <p:cNvSpPr txBox="1">
            <a:spLocks noChangeArrowheads="1"/>
          </p:cNvSpPr>
          <p:nvPr/>
        </p:nvSpPr>
        <p:spPr bwMode="auto">
          <a:xfrm>
            <a:off x="3517884" y="4600526"/>
            <a:ext cx="4876143" cy="400110"/>
          </a:xfrm>
          <a:prstGeom prst="rect">
            <a:avLst/>
          </a:prstGeom>
          <a:noFill/>
          <a:ln w="9525" algn="ctr">
            <a:noFill/>
            <a:miter lim="800000"/>
            <a:headEnd/>
            <a:tailEnd/>
          </a:ln>
          <a:effectLst/>
        </p:spPr>
        <p:txBody>
          <a:bodyPr wrap="none">
            <a:spAutoFit/>
          </a:bodyPr>
          <a:lstStyle/>
          <a:p>
            <a:r>
              <a:rPr lang="en-US" sz="2000" dirty="0"/>
              <a:t>Person “R” gets in, starts, ….. What happens?</a:t>
            </a:r>
          </a:p>
        </p:txBody>
      </p:sp>
      <p:sp>
        <p:nvSpPr>
          <p:cNvPr id="71" name="Text Box 76"/>
          <p:cNvSpPr txBox="1">
            <a:spLocks noChangeArrowheads="1"/>
          </p:cNvSpPr>
          <p:nvPr/>
        </p:nvSpPr>
        <p:spPr bwMode="auto">
          <a:xfrm>
            <a:off x="1838325" y="5781627"/>
            <a:ext cx="8207375" cy="430887"/>
          </a:xfrm>
          <a:prstGeom prst="rect">
            <a:avLst/>
          </a:prstGeom>
          <a:noFill/>
          <a:ln w="25400" algn="ctr">
            <a:solidFill>
              <a:srgbClr val="0070C0"/>
            </a:solidFill>
            <a:miter lim="800000"/>
            <a:headEnd/>
            <a:tailEnd/>
          </a:ln>
          <a:effectLst/>
        </p:spPr>
        <p:txBody>
          <a:bodyPr wrap="none">
            <a:spAutoFit/>
          </a:bodyPr>
          <a:lstStyle/>
          <a:p>
            <a:r>
              <a:rPr lang="en-US" sz="2200" dirty="0">
                <a:solidFill>
                  <a:srgbClr val="C00000"/>
                </a:solidFill>
              </a:rPr>
              <a:t>What happens in case the ignition mechanism uses, say, Co</a:t>
            </a:r>
            <a:r>
              <a:rPr lang="en-US" sz="2200" baseline="30000" dirty="0">
                <a:solidFill>
                  <a:srgbClr val="C00000"/>
                </a:solidFill>
              </a:rPr>
              <a:t>60</a:t>
            </a:r>
            <a:r>
              <a:rPr lang="en-US" sz="2200" dirty="0">
                <a:solidFill>
                  <a:srgbClr val="C00000"/>
                </a:solidFill>
              </a:rPr>
              <a:t> </a:t>
            </a:r>
            <a:r>
              <a:rPr lang="en-US" sz="2200" dirty="0">
                <a:solidFill>
                  <a:srgbClr val="C00000"/>
                </a:solidFill>
                <a:latin typeface="symbol" charset="2"/>
              </a:rPr>
              <a:t>b</a:t>
            </a:r>
            <a:r>
              <a:rPr lang="en-US" sz="2200" dirty="0">
                <a:solidFill>
                  <a:srgbClr val="C00000"/>
                </a:solidFill>
              </a:rPr>
              <a:t> decay?</a:t>
            </a:r>
          </a:p>
        </p:txBody>
      </p:sp>
      <p:sp>
        <p:nvSpPr>
          <p:cNvPr id="74" name="TextBox 73"/>
          <p:cNvSpPr txBox="1"/>
          <p:nvPr/>
        </p:nvSpPr>
        <p:spPr>
          <a:xfrm>
            <a:off x="11709689" y="126111"/>
            <a:ext cx="314510" cy="400110"/>
          </a:xfrm>
          <a:prstGeom prst="rect">
            <a:avLst/>
          </a:prstGeom>
          <a:noFill/>
        </p:spPr>
        <p:txBody>
          <a:bodyPr wrap="none" rtlCol="0">
            <a:spAutoFit/>
          </a:bodyPr>
          <a:lstStyle/>
          <a:p>
            <a:r>
              <a:rPr lang="en-US" sz="2000" dirty="0">
                <a:solidFill>
                  <a:schemeClr val="bg1"/>
                </a:solidFill>
              </a:rPr>
              <a:t>9</a:t>
            </a:r>
          </a:p>
        </p:txBody>
      </p:sp>
      <p:pic>
        <p:nvPicPr>
          <p:cNvPr id="72" name="Picture 71" descr="lee2"/>
          <p:cNvPicPr>
            <a:picLocks noChangeAspect="1" noChangeArrowheads="1"/>
          </p:cNvPicPr>
          <p:nvPr/>
        </p:nvPicPr>
        <p:blipFill>
          <a:blip r:embed="rId2" cstate="print"/>
          <a:srcRect/>
          <a:stretch>
            <a:fillRect/>
          </a:stretch>
        </p:blipFill>
        <p:spPr bwMode="auto">
          <a:xfrm>
            <a:off x="10437912" y="201914"/>
            <a:ext cx="1535807" cy="1969786"/>
          </a:xfrm>
          <a:prstGeom prst="rect">
            <a:avLst/>
          </a:prstGeom>
          <a:noFill/>
          <a:ln w="25400">
            <a:solidFill>
              <a:srgbClr val="0070C0"/>
            </a:solidFill>
          </a:ln>
        </p:spPr>
      </p:pic>
    </p:spTree>
    <p:extLst>
      <p:ext uri="{BB962C8B-B14F-4D97-AF65-F5344CB8AC3E}">
        <p14:creationId xmlns:p14="http://schemas.microsoft.com/office/powerpoint/2010/main" val="191029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The weak interaction is left handed</a:t>
            </a:r>
          </a:p>
        </p:txBody>
      </p:sp>
      <p:sp>
        <p:nvSpPr>
          <p:cNvPr id="3" name="Content Placeholder 2"/>
          <p:cNvSpPr>
            <a:spLocks noGrp="1"/>
          </p:cNvSpPr>
          <p:nvPr>
            <p:ph idx="1"/>
          </p:nvPr>
        </p:nvSpPr>
        <p:spPr/>
        <p:txBody>
          <a:bodyPr/>
          <a:lstStyle/>
          <a:p>
            <a:r>
              <a:rPr lang="en-US" dirty="0"/>
              <a:t>Look again at pion decay</a:t>
            </a:r>
          </a:p>
        </p:txBody>
      </p:sp>
      <p:pic>
        <p:nvPicPr>
          <p:cNvPr id="4" name="Picture 3"/>
          <p:cNvPicPr>
            <a:picLocks noChangeAspect="1"/>
          </p:cNvPicPr>
          <p:nvPr/>
        </p:nvPicPr>
        <p:blipFill>
          <a:blip r:embed="rId2"/>
          <a:stretch>
            <a:fillRect/>
          </a:stretch>
        </p:blipFill>
        <p:spPr>
          <a:xfrm>
            <a:off x="6349475" y="1203157"/>
            <a:ext cx="5660026" cy="4773516"/>
          </a:xfrm>
          <a:prstGeom prst="rect">
            <a:avLst/>
          </a:prstGeom>
        </p:spPr>
      </p:pic>
      <p:pic>
        <p:nvPicPr>
          <p:cNvPr id="5" name="Picture 4"/>
          <p:cNvPicPr>
            <a:picLocks noChangeAspect="1"/>
          </p:cNvPicPr>
          <p:nvPr/>
        </p:nvPicPr>
        <p:blipFill>
          <a:blip r:embed="rId3"/>
          <a:stretch>
            <a:fillRect/>
          </a:stretch>
        </p:blipFill>
        <p:spPr>
          <a:xfrm>
            <a:off x="435243" y="1828800"/>
            <a:ext cx="5861622" cy="1761115"/>
          </a:xfrm>
          <a:prstGeom prst="rect">
            <a:avLst/>
          </a:prstGeom>
        </p:spPr>
      </p:pic>
      <mc:AlternateContent xmlns:mc="http://schemas.openxmlformats.org/markup-compatibility/2006" xmlns:a14="http://schemas.microsoft.com/office/drawing/2010/main">
        <mc:Choice Requires="a14">
          <p:sp>
            <p:nvSpPr>
              <p:cNvPr id="6" name="Content Placeholder 2"/>
              <p:cNvSpPr txBox="1">
                <a:spLocks/>
              </p:cNvSpPr>
              <p:nvPr/>
            </p:nvSpPr>
            <p:spPr>
              <a:xfrm>
                <a:off x="435243" y="4673784"/>
                <a:ext cx="5580546" cy="19837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1"/>
                    </a:solidFill>
                    <a:latin typeface="+mn-lt"/>
                    <a:ea typeface="+mn-ea"/>
                    <a:cs typeface="+mn-cs"/>
                  </a:defRPr>
                </a:lvl1pPr>
                <a:lvl2pPr marL="504000" indent="-228600" algn="l" defTabSz="914400" rtl="0" eaLnBrk="1" latinLnBrk="0" hangingPunct="1">
                  <a:lnSpc>
                    <a:spcPct val="90000"/>
                  </a:lnSpc>
                  <a:spcBef>
                    <a:spcPts val="500"/>
                  </a:spcBef>
                  <a:buFont typeface="Arial"/>
                  <a:buChar char="•"/>
                  <a:defRPr sz="2400" kern="1200" baseline="0">
                    <a:solidFill>
                      <a:srgbClr val="7030A0"/>
                    </a:solidFill>
                    <a:latin typeface="+mn-lt"/>
                    <a:ea typeface="+mn-ea"/>
                    <a:cs typeface="+mn-cs"/>
                  </a:defRPr>
                </a:lvl2pPr>
                <a:lvl3pPr marL="756000" indent="-228600" algn="l" defTabSz="914400" rtl="0" eaLnBrk="1" latinLnBrk="0" hangingPunct="1">
                  <a:lnSpc>
                    <a:spcPct val="90000"/>
                  </a:lnSpc>
                  <a:spcBef>
                    <a:spcPts val="500"/>
                  </a:spcBef>
                  <a:buFont typeface="Arial"/>
                  <a:buChar char="•"/>
                  <a:defRPr sz="2000" kern="1200" baseline="0">
                    <a:solidFill>
                      <a:srgbClr val="C00000"/>
                    </a:solidFill>
                    <a:latin typeface="+mn-lt"/>
                    <a:ea typeface="+mn-ea"/>
                    <a:cs typeface="+mn-cs"/>
                  </a:defRPr>
                </a:lvl3pPr>
                <a:lvl4pPr marL="1008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4pPr>
                <a:lvl5pPr marL="1260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Both Parity</a:t>
                </a:r>
                <a:r>
                  <a:rPr lang="en-US" dirty="0">
                    <a:solidFill>
                      <a:srgbClr val="C00000"/>
                    </a:solidFill>
                  </a:rPr>
                  <a:t> </a:t>
                </a:r>
                <a14:m>
                  <m:oMath xmlns:m="http://schemas.openxmlformats.org/officeDocument/2006/math">
                    <m:r>
                      <a:rPr lang="en-US" b="0" i="1" smtClean="0">
                        <a:solidFill>
                          <a:srgbClr val="C00000"/>
                        </a:solidFill>
                        <a:latin typeface="Cambria Math" charset="0"/>
                      </a:rPr>
                      <m:t>𝑃</m:t>
                    </m:r>
                  </m:oMath>
                </a14:m>
                <a:r>
                  <a:rPr lang="en-US" dirty="0">
                    <a:solidFill>
                      <a:srgbClr val="C00000"/>
                    </a:solidFill>
                  </a:rPr>
                  <a:t> </a:t>
                </a:r>
                <a:r>
                  <a:rPr lang="en-US" dirty="0"/>
                  <a:t>as well as charge conjugation </a:t>
                </a:r>
                <a14:m>
                  <m:oMath xmlns:m="http://schemas.openxmlformats.org/officeDocument/2006/math">
                    <m:r>
                      <a:rPr lang="en-US" b="0" i="1" smtClean="0">
                        <a:solidFill>
                          <a:srgbClr val="C00000"/>
                        </a:solidFill>
                        <a:latin typeface="Cambria Math" charset="0"/>
                      </a:rPr>
                      <m:t>𝐶</m:t>
                    </m:r>
                  </m:oMath>
                </a14:m>
                <a:r>
                  <a:rPr lang="en-US" dirty="0"/>
                  <a:t> symmetry are violated</a:t>
                </a:r>
              </a:p>
              <a:p>
                <a:pPr lvl="1"/>
                <a:r>
                  <a:rPr lang="en-US" dirty="0"/>
                  <a:t>But happens if we do both: </a:t>
                </a:r>
                <a14:m>
                  <m:oMath xmlns:m="http://schemas.openxmlformats.org/officeDocument/2006/math">
                    <m:r>
                      <a:rPr lang="en-US" b="0" i="1" smtClean="0">
                        <a:solidFill>
                          <a:srgbClr val="C00000"/>
                        </a:solidFill>
                        <a:latin typeface="Cambria Math" charset="0"/>
                      </a:rPr>
                      <m:t>𝐶𝑃</m:t>
                    </m:r>
                  </m:oMath>
                </a14:m>
                <a:r>
                  <a:rPr lang="en-US" dirty="0"/>
                  <a:t>?</a:t>
                </a:r>
              </a:p>
            </p:txBody>
          </p:sp>
        </mc:Choice>
        <mc:Fallback xmlns="">
          <p:sp>
            <p:nvSpPr>
              <p:cNvPr id="6" name="Content Placeholder 2"/>
              <p:cNvSpPr txBox="1">
                <a:spLocks noRot="1" noChangeAspect="1" noMove="1" noResize="1" noEditPoints="1" noAdjustHandles="1" noChangeArrowheads="1" noChangeShapeType="1" noTextEdit="1"/>
              </p:cNvSpPr>
              <p:nvPr/>
            </p:nvSpPr>
            <p:spPr>
              <a:xfrm>
                <a:off x="435243" y="4673784"/>
                <a:ext cx="5580546" cy="1983784"/>
              </a:xfrm>
              <a:prstGeom prst="rect">
                <a:avLst/>
              </a:prstGeom>
              <a:blipFill rotWithShape="0">
                <a:blip r:embed="rId4"/>
                <a:stretch>
                  <a:fillRect l="-1965" t="-5231"/>
                </a:stretch>
              </a:blipFill>
            </p:spPr>
            <p:txBody>
              <a:bodyPr/>
              <a:lstStyle/>
              <a:p>
                <a:r>
                  <a:rPr lang="en-US">
                    <a:noFill/>
                  </a:rPr>
                  <a:t> </a:t>
                </a:r>
              </a:p>
            </p:txBody>
          </p:sp>
        </mc:Fallback>
      </mc:AlternateContent>
    </p:spTree>
    <p:extLst>
      <p:ext uri="{BB962C8B-B14F-4D97-AF65-F5344CB8AC3E}">
        <p14:creationId xmlns:p14="http://schemas.microsoft.com/office/powerpoint/2010/main" val="251489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Weak Force breaks </a:t>
            </a:r>
            <a:r>
              <a:rPr lang="en-US" i="1" dirty="0">
                <a:latin typeface="Times New Roman" charset="0"/>
                <a:ea typeface="Times New Roman" charset="0"/>
                <a:cs typeface="Times New Roman" charset="0"/>
              </a:rPr>
              <a:t>C</a:t>
            </a:r>
            <a:r>
              <a:rPr lang="en-US" dirty="0"/>
              <a:t> and </a:t>
            </a:r>
            <a:r>
              <a:rPr lang="en-US" i="1" dirty="0">
                <a:latin typeface="Times New Roman" charset="0"/>
                <a:ea typeface="Times New Roman" charset="0"/>
                <a:cs typeface="Times New Roman" charset="0"/>
              </a:rPr>
              <a:t>P</a:t>
            </a:r>
            <a:r>
              <a:rPr lang="en-US" dirty="0"/>
              <a:t>, is </a:t>
            </a:r>
            <a:r>
              <a:rPr lang="en-US" i="1" dirty="0">
                <a:latin typeface="Times New Roman" charset="0"/>
                <a:ea typeface="Times New Roman" charset="0"/>
                <a:cs typeface="Times New Roman" charset="0"/>
              </a:rPr>
              <a:t>CP</a:t>
            </a:r>
            <a:r>
              <a:rPr lang="en-US" dirty="0"/>
              <a:t> really OK?</a:t>
            </a:r>
          </a:p>
        </p:txBody>
      </p:sp>
      <p:sp>
        <p:nvSpPr>
          <p:cNvPr id="3" name="Content Placeholder 2"/>
          <p:cNvSpPr>
            <a:spLocks noGrp="1"/>
          </p:cNvSpPr>
          <p:nvPr>
            <p:ph idx="1"/>
          </p:nvPr>
        </p:nvSpPr>
        <p:spPr>
          <a:xfrm>
            <a:off x="5408770" y="1311751"/>
            <a:ext cx="6215191" cy="4380711"/>
          </a:xfrm>
        </p:spPr>
        <p:txBody>
          <a:bodyPr>
            <a:normAutofit fontScale="92500" lnSpcReduction="10000"/>
          </a:bodyPr>
          <a:lstStyle/>
          <a:p>
            <a:r>
              <a:rPr lang="en-US" dirty="0"/>
              <a:t>Weak interaction breaks </a:t>
            </a:r>
            <a:r>
              <a:rPr lang="en-US" b="1" i="1" dirty="0">
                <a:solidFill>
                  <a:srgbClr val="C00000"/>
                </a:solidFill>
                <a:latin typeface="times new roman" charset="0"/>
              </a:rPr>
              <a:t>C</a:t>
            </a:r>
            <a:r>
              <a:rPr lang="en-US" dirty="0"/>
              <a:t> and </a:t>
            </a:r>
            <a:r>
              <a:rPr lang="en-US" b="1" i="1" dirty="0">
                <a:solidFill>
                  <a:srgbClr val="C00000"/>
                </a:solidFill>
                <a:latin typeface="times new roman" charset="0"/>
              </a:rPr>
              <a:t>P</a:t>
            </a:r>
            <a:r>
              <a:rPr lang="en-US" dirty="0"/>
              <a:t> symmetry maximally!</a:t>
            </a:r>
          </a:p>
          <a:p>
            <a:pPr lvl="1"/>
            <a:r>
              <a:rPr lang="en-US" dirty="0"/>
              <a:t>Nature is left-handed for matter and right-handed for antimatter.</a:t>
            </a:r>
          </a:p>
          <a:p>
            <a:endParaRPr lang="en-US" dirty="0"/>
          </a:p>
          <a:p>
            <a:r>
              <a:rPr lang="en-US" dirty="0"/>
              <a:t>Despite </a:t>
            </a:r>
            <a:r>
              <a:rPr lang="en-US" i="1" dirty="0"/>
              <a:t>maximal</a:t>
            </a:r>
            <a:r>
              <a:rPr lang="en-US" dirty="0"/>
              <a:t> violation of </a:t>
            </a:r>
            <a:r>
              <a:rPr lang="en-US" b="1" i="1" dirty="0">
                <a:solidFill>
                  <a:srgbClr val="C00000"/>
                </a:solidFill>
                <a:latin typeface="Times New Roman" charset="0"/>
              </a:rPr>
              <a:t>C</a:t>
            </a:r>
            <a:r>
              <a:rPr lang="en-US" dirty="0"/>
              <a:t> and </a:t>
            </a:r>
            <a:r>
              <a:rPr lang="en-US" b="1" i="1" dirty="0">
                <a:solidFill>
                  <a:srgbClr val="C00000"/>
                </a:solidFill>
                <a:latin typeface="times new roman" charset="0"/>
              </a:rPr>
              <a:t>P</a:t>
            </a:r>
            <a:r>
              <a:rPr lang="en-US" dirty="0"/>
              <a:t>, combined </a:t>
            </a:r>
            <a:r>
              <a:rPr lang="en-US" b="1" i="1" dirty="0">
                <a:solidFill>
                  <a:srgbClr val="C00000"/>
                </a:solidFill>
                <a:latin typeface="times new roman" charset="0"/>
              </a:rPr>
              <a:t>CP</a:t>
            </a:r>
            <a:r>
              <a:rPr lang="en-US" dirty="0"/>
              <a:t> seemed </a:t>
            </a:r>
            <a:r>
              <a:rPr lang="en-US" i="1" dirty="0"/>
              <a:t>conserved</a:t>
            </a:r>
            <a:r>
              <a:rPr lang="mr-IN" dirty="0"/>
              <a:t>…</a:t>
            </a:r>
            <a:endParaRPr lang="en-US" dirty="0"/>
          </a:p>
          <a:p>
            <a:endParaRPr lang="en-US" dirty="0"/>
          </a:p>
          <a:p>
            <a:r>
              <a:rPr lang="en-US" dirty="0"/>
              <a:t>But in 1964, Christenson, Cronin, Fitch and </a:t>
            </a:r>
            <a:r>
              <a:rPr lang="en-US" dirty="0" err="1"/>
              <a:t>Turlay</a:t>
            </a:r>
            <a:r>
              <a:rPr lang="en-US" dirty="0"/>
              <a:t> observed </a:t>
            </a:r>
            <a:r>
              <a:rPr lang="en-US" b="1" i="1" dirty="0">
                <a:solidFill>
                  <a:srgbClr val="C00000"/>
                </a:solidFill>
                <a:latin typeface="times new roman" charset="0"/>
              </a:rPr>
              <a:t>CP</a:t>
            </a:r>
            <a:r>
              <a:rPr lang="en-US" dirty="0"/>
              <a:t> </a:t>
            </a:r>
            <a:r>
              <a:rPr lang="en-US" i="1" dirty="0"/>
              <a:t>violation</a:t>
            </a:r>
            <a:r>
              <a:rPr lang="en-US" dirty="0"/>
              <a:t> in decays of neutral kaons!</a:t>
            </a:r>
          </a:p>
        </p:txBody>
      </p:sp>
      <p:sp>
        <p:nvSpPr>
          <p:cNvPr id="4" name="AutoShape 4"/>
          <p:cNvSpPr>
            <a:spLocks noChangeArrowheads="1"/>
          </p:cNvSpPr>
          <p:nvPr/>
        </p:nvSpPr>
        <p:spPr bwMode="auto">
          <a:xfrm>
            <a:off x="754063" y="4078288"/>
            <a:ext cx="1270000" cy="1270000"/>
          </a:xfrm>
          <a:custGeom>
            <a:avLst/>
            <a:gdLst>
              <a:gd name="G0" fmla="+- 1923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719" y="16361"/>
                </a:moveTo>
                <a:cubicBezTo>
                  <a:pt x="18986" y="14784"/>
                  <a:pt x="19677" y="12822"/>
                  <a:pt x="19677" y="10800"/>
                </a:cubicBezTo>
                <a:cubicBezTo>
                  <a:pt x="19677" y="5897"/>
                  <a:pt x="15702" y="1923"/>
                  <a:pt x="10800" y="1923"/>
                </a:cubicBezTo>
                <a:cubicBezTo>
                  <a:pt x="8777" y="1922"/>
                  <a:pt x="6815" y="2613"/>
                  <a:pt x="5238" y="3880"/>
                </a:cubicBezTo>
                <a:close/>
                <a:moveTo>
                  <a:pt x="3880" y="5238"/>
                </a:moveTo>
                <a:cubicBezTo>
                  <a:pt x="2613" y="6815"/>
                  <a:pt x="1923" y="8777"/>
                  <a:pt x="1923" y="10799"/>
                </a:cubicBezTo>
                <a:cubicBezTo>
                  <a:pt x="1923" y="15702"/>
                  <a:pt x="5897" y="19677"/>
                  <a:pt x="10800" y="19677"/>
                </a:cubicBezTo>
                <a:cubicBezTo>
                  <a:pt x="12822" y="19677"/>
                  <a:pt x="14784" y="18986"/>
                  <a:pt x="16361" y="17719"/>
                </a:cubicBezTo>
                <a:close/>
              </a:path>
            </a:pathLst>
          </a:custGeom>
          <a:solidFill>
            <a:srgbClr val="FFCC99">
              <a:alpha val="50000"/>
            </a:srgbClr>
          </a:solidFill>
          <a:ln w="12700" cap="sq">
            <a:solidFill>
              <a:schemeClr val="tx1"/>
            </a:solidFill>
            <a:miter lim="800000"/>
            <a:headEnd type="none" w="sm" len="sm"/>
            <a:tailEnd type="none" w="sm" len="sm"/>
          </a:ln>
          <a:effectLst/>
        </p:spPr>
        <p:txBody>
          <a:bodyPr wrap="none" anchor="ctr"/>
          <a:lstStyle/>
          <a:p>
            <a:endParaRPr lang="nl-NL"/>
          </a:p>
        </p:txBody>
      </p:sp>
      <p:sp>
        <p:nvSpPr>
          <p:cNvPr id="5" name="AutoShape 5"/>
          <p:cNvSpPr>
            <a:spLocks noChangeArrowheads="1"/>
          </p:cNvSpPr>
          <p:nvPr/>
        </p:nvSpPr>
        <p:spPr bwMode="auto">
          <a:xfrm>
            <a:off x="2536825" y="2500313"/>
            <a:ext cx="1270000" cy="1270000"/>
          </a:xfrm>
          <a:custGeom>
            <a:avLst/>
            <a:gdLst>
              <a:gd name="G0" fmla="+- 1923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719" y="16361"/>
                </a:moveTo>
                <a:cubicBezTo>
                  <a:pt x="18986" y="14784"/>
                  <a:pt x="19677" y="12822"/>
                  <a:pt x="19677" y="10800"/>
                </a:cubicBezTo>
                <a:cubicBezTo>
                  <a:pt x="19677" y="5897"/>
                  <a:pt x="15702" y="1923"/>
                  <a:pt x="10800" y="1923"/>
                </a:cubicBezTo>
                <a:cubicBezTo>
                  <a:pt x="8777" y="1922"/>
                  <a:pt x="6815" y="2613"/>
                  <a:pt x="5238" y="3880"/>
                </a:cubicBezTo>
                <a:close/>
                <a:moveTo>
                  <a:pt x="3880" y="5238"/>
                </a:moveTo>
                <a:cubicBezTo>
                  <a:pt x="2613" y="6815"/>
                  <a:pt x="1923" y="8777"/>
                  <a:pt x="1923" y="10799"/>
                </a:cubicBezTo>
                <a:cubicBezTo>
                  <a:pt x="1923" y="15702"/>
                  <a:pt x="5897" y="19677"/>
                  <a:pt x="10800" y="19677"/>
                </a:cubicBezTo>
                <a:cubicBezTo>
                  <a:pt x="12822" y="19677"/>
                  <a:pt x="14784" y="18986"/>
                  <a:pt x="16361" y="17719"/>
                </a:cubicBezTo>
                <a:close/>
              </a:path>
            </a:pathLst>
          </a:custGeom>
          <a:solidFill>
            <a:srgbClr val="FFCC99">
              <a:alpha val="50000"/>
            </a:srgbClr>
          </a:solidFill>
          <a:ln w="12700" cap="sq">
            <a:solidFill>
              <a:schemeClr val="tx1"/>
            </a:solidFill>
            <a:miter lim="800000"/>
            <a:headEnd type="none" w="sm" len="sm"/>
            <a:tailEnd type="none" w="sm" len="sm"/>
          </a:ln>
          <a:effectLst/>
        </p:spPr>
        <p:txBody>
          <a:bodyPr wrap="none" anchor="ctr"/>
          <a:lstStyle/>
          <a:p>
            <a:endParaRPr lang="nl-NL"/>
          </a:p>
        </p:txBody>
      </p:sp>
      <p:grpSp>
        <p:nvGrpSpPr>
          <p:cNvPr id="6" name="Group 6"/>
          <p:cNvGrpSpPr>
            <a:grpSpLocks/>
          </p:cNvGrpSpPr>
          <p:nvPr/>
        </p:nvGrpSpPr>
        <p:grpSpPr bwMode="auto">
          <a:xfrm>
            <a:off x="842964" y="2555876"/>
            <a:ext cx="1387475" cy="1222375"/>
            <a:chOff x="1104" y="2880"/>
            <a:chExt cx="874" cy="770"/>
          </a:xfrm>
        </p:grpSpPr>
        <p:sp>
          <p:nvSpPr>
            <p:cNvPr id="7" name="Line 7"/>
            <p:cNvSpPr>
              <a:spLocks noChangeShapeType="1"/>
            </p:cNvSpPr>
            <p:nvPr/>
          </p:nvSpPr>
          <p:spPr bwMode="auto">
            <a:xfrm>
              <a:off x="1152" y="3264"/>
              <a:ext cx="288" cy="0"/>
            </a:xfrm>
            <a:prstGeom prst="line">
              <a:avLst/>
            </a:prstGeom>
            <a:noFill/>
            <a:ln w="19050">
              <a:solidFill>
                <a:srgbClr val="4F81BD"/>
              </a:solidFill>
              <a:prstDash val="sysDot"/>
              <a:round/>
              <a:headEnd/>
              <a:tailEnd/>
            </a:ln>
            <a:effectLst/>
          </p:spPr>
          <p:txBody>
            <a:bodyPr wrap="none" anchor="ctr"/>
            <a:lstStyle/>
            <a:p>
              <a:endParaRPr lang="nl-NL"/>
            </a:p>
          </p:txBody>
        </p:sp>
        <p:sp>
          <p:nvSpPr>
            <p:cNvPr id="8" name="Line 8"/>
            <p:cNvSpPr>
              <a:spLocks noChangeShapeType="1"/>
            </p:cNvSpPr>
            <p:nvPr/>
          </p:nvSpPr>
          <p:spPr bwMode="auto">
            <a:xfrm flipV="1">
              <a:off x="1440" y="3024"/>
              <a:ext cx="240" cy="240"/>
            </a:xfrm>
            <a:prstGeom prst="line">
              <a:avLst/>
            </a:prstGeom>
            <a:noFill/>
            <a:ln w="19050">
              <a:solidFill>
                <a:schemeClr val="hlink"/>
              </a:solidFill>
              <a:round/>
              <a:headEnd/>
              <a:tailEnd/>
            </a:ln>
            <a:effectLst/>
          </p:spPr>
          <p:txBody>
            <a:bodyPr wrap="none" anchor="ctr"/>
            <a:lstStyle/>
            <a:p>
              <a:endParaRPr lang="nl-NL"/>
            </a:p>
          </p:txBody>
        </p:sp>
        <p:sp>
          <p:nvSpPr>
            <p:cNvPr id="9" name="Line 9"/>
            <p:cNvSpPr>
              <a:spLocks noChangeShapeType="1"/>
            </p:cNvSpPr>
            <p:nvPr/>
          </p:nvSpPr>
          <p:spPr bwMode="auto">
            <a:xfrm flipH="1" flipV="1">
              <a:off x="1440" y="3264"/>
              <a:ext cx="240" cy="240"/>
            </a:xfrm>
            <a:prstGeom prst="line">
              <a:avLst/>
            </a:prstGeom>
            <a:noFill/>
            <a:ln w="19050">
              <a:solidFill>
                <a:schemeClr val="hlink"/>
              </a:solidFill>
              <a:round/>
              <a:headEnd/>
              <a:tailEnd/>
            </a:ln>
            <a:effectLst/>
          </p:spPr>
          <p:txBody>
            <a:bodyPr wrap="none" anchor="ctr"/>
            <a:lstStyle/>
            <a:p>
              <a:endParaRPr lang="nl-NL"/>
            </a:p>
          </p:txBody>
        </p:sp>
        <p:sp>
          <p:nvSpPr>
            <p:cNvPr id="10" name="Text Box 10"/>
            <p:cNvSpPr txBox="1">
              <a:spLocks noChangeArrowheads="1"/>
            </p:cNvSpPr>
            <p:nvPr/>
          </p:nvSpPr>
          <p:spPr bwMode="auto">
            <a:xfrm>
              <a:off x="1104" y="3040"/>
              <a:ext cx="308" cy="233"/>
            </a:xfrm>
            <a:prstGeom prst="rect">
              <a:avLst/>
            </a:prstGeom>
            <a:noFill/>
            <a:ln w="12700">
              <a:noFill/>
              <a:miter lim="800000"/>
              <a:headEnd/>
              <a:tailEnd/>
            </a:ln>
            <a:effectLst/>
          </p:spPr>
          <p:txBody>
            <a:bodyPr wrap="none">
              <a:spAutoFit/>
            </a:bodyPr>
            <a:lstStyle/>
            <a:p>
              <a:pPr eaLnBrk="0" hangingPunct="0"/>
              <a:r>
                <a:rPr lang="en-US" dirty="0">
                  <a:latin typeface="Times" pitchFamily="18" charset="0"/>
                </a:rPr>
                <a:t>W</a:t>
              </a:r>
              <a:r>
                <a:rPr lang="en-US" baseline="30000" dirty="0">
                  <a:latin typeface="Times" pitchFamily="18" charset="0"/>
                </a:rPr>
                <a:t>+</a:t>
              </a:r>
              <a:endParaRPr lang="en-US" dirty="0">
                <a:latin typeface="Times" pitchFamily="18" charset="0"/>
              </a:endParaRPr>
            </a:p>
          </p:txBody>
        </p:sp>
        <p:sp>
          <p:nvSpPr>
            <p:cNvPr id="11" name="Text Box 11"/>
            <p:cNvSpPr txBox="1">
              <a:spLocks noChangeArrowheads="1"/>
            </p:cNvSpPr>
            <p:nvPr/>
          </p:nvSpPr>
          <p:spPr bwMode="auto">
            <a:xfrm>
              <a:off x="1680" y="2880"/>
              <a:ext cx="298" cy="231"/>
            </a:xfrm>
            <a:prstGeom prst="rect">
              <a:avLst/>
            </a:prstGeom>
            <a:noFill/>
            <a:ln w="12700">
              <a:noFill/>
              <a:miter lim="800000"/>
              <a:headEnd/>
              <a:tailEnd/>
            </a:ln>
            <a:effectLst/>
          </p:spPr>
          <p:txBody>
            <a:bodyPr wrap="none">
              <a:spAutoFit/>
            </a:bodyPr>
            <a:lstStyle/>
            <a:p>
              <a:pPr eaLnBrk="0" hangingPunct="0"/>
              <a:r>
                <a:rPr lang="en-US">
                  <a:latin typeface="Times" pitchFamily="18" charset="0"/>
                </a:rPr>
                <a:t>e</a:t>
              </a:r>
              <a:r>
                <a:rPr lang="en-US" baseline="30000">
                  <a:latin typeface="Times" pitchFamily="18" charset="0"/>
                </a:rPr>
                <a:t>+</a:t>
              </a:r>
              <a:r>
                <a:rPr lang="en-US" baseline="-25000">
                  <a:latin typeface="Times" pitchFamily="18" charset="0"/>
                </a:rPr>
                <a:t>R</a:t>
              </a:r>
              <a:endParaRPr lang="en-US">
                <a:latin typeface="Times" pitchFamily="18" charset="0"/>
              </a:endParaRPr>
            </a:p>
          </p:txBody>
        </p:sp>
        <p:sp>
          <p:nvSpPr>
            <p:cNvPr id="12" name="Text Box 12"/>
            <p:cNvSpPr txBox="1">
              <a:spLocks noChangeArrowheads="1"/>
            </p:cNvSpPr>
            <p:nvPr/>
          </p:nvSpPr>
          <p:spPr bwMode="auto">
            <a:xfrm>
              <a:off x="1680" y="3417"/>
              <a:ext cx="252" cy="233"/>
            </a:xfrm>
            <a:prstGeom prst="rect">
              <a:avLst/>
            </a:prstGeom>
            <a:noFill/>
            <a:ln w="12700">
              <a:noFill/>
              <a:miter lim="800000"/>
              <a:headEnd/>
              <a:tailEnd/>
            </a:ln>
            <a:effectLst/>
          </p:spPr>
          <p:txBody>
            <a:bodyPr wrap="none">
              <a:spAutoFit/>
            </a:bodyPr>
            <a:lstStyle/>
            <a:p>
              <a:pPr eaLnBrk="0" hangingPunct="0"/>
              <a:r>
                <a:rPr lang="en-US">
                  <a:latin typeface="Symbol" pitchFamily="18" charset="2"/>
                </a:rPr>
                <a:t>n</a:t>
              </a:r>
              <a:r>
                <a:rPr lang="en-US" baseline="-25000">
                  <a:latin typeface="Times" pitchFamily="18" charset="0"/>
                </a:rPr>
                <a:t>L</a:t>
              </a:r>
              <a:endParaRPr lang="en-US">
                <a:latin typeface="Times" pitchFamily="18" charset="0"/>
              </a:endParaRPr>
            </a:p>
          </p:txBody>
        </p:sp>
      </p:grpSp>
      <p:grpSp>
        <p:nvGrpSpPr>
          <p:cNvPr id="13" name="Group 13"/>
          <p:cNvGrpSpPr>
            <a:grpSpLocks/>
          </p:cNvGrpSpPr>
          <p:nvPr/>
        </p:nvGrpSpPr>
        <p:grpSpPr bwMode="auto">
          <a:xfrm>
            <a:off x="842963" y="4079875"/>
            <a:ext cx="1382712" cy="1219200"/>
            <a:chOff x="219" y="2338"/>
            <a:chExt cx="871" cy="768"/>
          </a:xfrm>
        </p:grpSpPr>
        <p:sp>
          <p:nvSpPr>
            <p:cNvPr id="14" name="Line 14"/>
            <p:cNvSpPr>
              <a:spLocks noChangeShapeType="1"/>
            </p:cNvSpPr>
            <p:nvPr/>
          </p:nvSpPr>
          <p:spPr bwMode="auto">
            <a:xfrm>
              <a:off x="267" y="2722"/>
              <a:ext cx="288" cy="0"/>
            </a:xfrm>
            <a:prstGeom prst="line">
              <a:avLst/>
            </a:prstGeom>
            <a:noFill/>
            <a:ln w="19050">
              <a:solidFill>
                <a:schemeClr val="bg1">
                  <a:lumMod val="65000"/>
                </a:schemeClr>
              </a:solidFill>
              <a:prstDash val="sysDot"/>
              <a:round/>
              <a:headEnd/>
              <a:tailEnd/>
            </a:ln>
            <a:effectLst/>
          </p:spPr>
          <p:txBody>
            <a:bodyPr wrap="none" anchor="ctr"/>
            <a:lstStyle/>
            <a:p>
              <a:endParaRPr lang="nl-NL"/>
            </a:p>
          </p:txBody>
        </p:sp>
        <p:sp>
          <p:nvSpPr>
            <p:cNvPr id="15" name="Line 15"/>
            <p:cNvSpPr>
              <a:spLocks noChangeShapeType="1"/>
            </p:cNvSpPr>
            <p:nvPr/>
          </p:nvSpPr>
          <p:spPr bwMode="auto">
            <a:xfrm flipV="1">
              <a:off x="555" y="2482"/>
              <a:ext cx="240" cy="240"/>
            </a:xfrm>
            <a:prstGeom prst="line">
              <a:avLst/>
            </a:prstGeom>
            <a:noFill/>
            <a:ln w="19050">
              <a:solidFill>
                <a:schemeClr val="bg1">
                  <a:lumMod val="65000"/>
                </a:schemeClr>
              </a:solidFill>
              <a:round/>
              <a:headEnd/>
              <a:tailEnd/>
            </a:ln>
            <a:effectLst/>
          </p:spPr>
          <p:txBody>
            <a:bodyPr wrap="none" anchor="ctr"/>
            <a:lstStyle/>
            <a:p>
              <a:endParaRPr lang="nl-NL"/>
            </a:p>
          </p:txBody>
        </p:sp>
        <p:sp>
          <p:nvSpPr>
            <p:cNvPr id="16" name="Line 16"/>
            <p:cNvSpPr>
              <a:spLocks noChangeShapeType="1"/>
            </p:cNvSpPr>
            <p:nvPr/>
          </p:nvSpPr>
          <p:spPr bwMode="auto">
            <a:xfrm flipH="1" flipV="1">
              <a:off x="555" y="2722"/>
              <a:ext cx="240" cy="240"/>
            </a:xfrm>
            <a:prstGeom prst="line">
              <a:avLst/>
            </a:prstGeom>
            <a:noFill/>
            <a:ln w="19050">
              <a:solidFill>
                <a:schemeClr val="bg1">
                  <a:lumMod val="65000"/>
                </a:schemeClr>
              </a:solidFill>
              <a:round/>
              <a:headEnd/>
              <a:tailEnd/>
            </a:ln>
            <a:effectLst/>
          </p:spPr>
          <p:txBody>
            <a:bodyPr wrap="none" anchor="ctr"/>
            <a:lstStyle/>
            <a:p>
              <a:endParaRPr lang="nl-NL"/>
            </a:p>
          </p:txBody>
        </p:sp>
        <p:sp>
          <p:nvSpPr>
            <p:cNvPr id="17" name="Text Box 17"/>
            <p:cNvSpPr txBox="1">
              <a:spLocks noChangeArrowheads="1"/>
            </p:cNvSpPr>
            <p:nvPr/>
          </p:nvSpPr>
          <p:spPr bwMode="auto">
            <a:xfrm>
              <a:off x="219" y="2514"/>
              <a:ext cx="308" cy="233"/>
            </a:xfrm>
            <a:prstGeom prst="rect">
              <a:avLst/>
            </a:prstGeom>
            <a:noFill/>
            <a:ln w="12700">
              <a:noFill/>
              <a:miter lim="800000"/>
              <a:headEnd/>
              <a:tailEnd/>
            </a:ln>
            <a:effectLst/>
          </p:spPr>
          <p:txBody>
            <a:bodyPr wrap="none">
              <a:spAutoFit/>
            </a:bodyPr>
            <a:lstStyle/>
            <a:p>
              <a:pPr eaLnBrk="0" hangingPunct="0"/>
              <a:r>
                <a:rPr lang="en-US" dirty="0">
                  <a:latin typeface="Times" pitchFamily="18" charset="0"/>
                </a:rPr>
                <a:t>W</a:t>
              </a:r>
              <a:r>
                <a:rPr lang="en-US" baseline="30000" dirty="0">
                  <a:latin typeface="Times" pitchFamily="18" charset="0"/>
                </a:rPr>
                <a:t>+</a:t>
              </a:r>
              <a:endParaRPr lang="en-US" dirty="0">
                <a:latin typeface="Times" pitchFamily="18" charset="0"/>
              </a:endParaRPr>
            </a:p>
          </p:txBody>
        </p:sp>
        <p:sp>
          <p:nvSpPr>
            <p:cNvPr id="18" name="Text Box 18"/>
            <p:cNvSpPr txBox="1">
              <a:spLocks noChangeArrowheads="1"/>
            </p:cNvSpPr>
            <p:nvPr/>
          </p:nvSpPr>
          <p:spPr bwMode="auto">
            <a:xfrm>
              <a:off x="795" y="2338"/>
              <a:ext cx="295" cy="233"/>
            </a:xfrm>
            <a:prstGeom prst="rect">
              <a:avLst/>
            </a:prstGeom>
            <a:noFill/>
            <a:ln w="12700">
              <a:noFill/>
              <a:miter lim="800000"/>
              <a:headEnd/>
              <a:tailEnd/>
            </a:ln>
            <a:effectLst/>
          </p:spPr>
          <p:txBody>
            <a:bodyPr wrap="none">
              <a:spAutoFit/>
            </a:bodyPr>
            <a:lstStyle/>
            <a:p>
              <a:pPr eaLnBrk="0" hangingPunct="0"/>
              <a:r>
                <a:rPr lang="en-US">
                  <a:latin typeface="Times" pitchFamily="18" charset="0"/>
                </a:rPr>
                <a:t>e</a:t>
              </a:r>
              <a:r>
                <a:rPr lang="en-US" baseline="30000">
                  <a:latin typeface="Times" pitchFamily="18" charset="0"/>
                </a:rPr>
                <a:t>+</a:t>
              </a:r>
              <a:r>
                <a:rPr lang="en-US" baseline="-25000">
                  <a:latin typeface="Times" pitchFamily="18" charset="0"/>
                </a:rPr>
                <a:t>L</a:t>
              </a:r>
              <a:endParaRPr lang="en-US">
                <a:latin typeface="Times" pitchFamily="18" charset="0"/>
              </a:endParaRPr>
            </a:p>
          </p:txBody>
        </p:sp>
        <p:sp>
          <p:nvSpPr>
            <p:cNvPr id="19" name="Text Box 19"/>
            <p:cNvSpPr txBox="1">
              <a:spLocks noChangeArrowheads="1"/>
            </p:cNvSpPr>
            <p:nvPr/>
          </p:nvSpPr>
          <p:spPr bwMode="auto">
            <a:xfrm>
              <a:off x="795" y="2875"/>
              <a:ext cx="255" cy="231"/>
            </a:xfrm>
            <a:prstGeom prst="rect">
              <a:avLst/>
            </a:prstGeom>
            <a:noFill/>
            <a:ln w="12700">
              <a:noFill/>
              <a:miter lim="800000"/>
              <a:headEnd/>
              <a:tailEnd/>
            </a:ln>
            <a:effectLst/>
          </p:spPr>
          <p:txBody>
            <a:bodyPr wrap="none">
              <a:spAutoFit/>
            </a:bodyPr>
            <a:lstStyle/>
            <a:p>
              <a:pPr eaLnBrk="0" hangingPunct="0"/>
              <a:r>
                <a:rPr lang="en-US">
                  <a:latin typeface="Symbol" pitchFamily="18" charset="2"/>
                </a:rPr>
                <a:t>n</a:t>
              </a:r>
              <a:r>
                <a:rPr lang="en-US" baseline="-25000">
                  <a:latin typeface="Times" pitchFamily="18" charset="0"/>
                </a:rPr>
                <a:t>R</a:t>
              </a:r>
              <a:endParaRPr lang="en-US">
                <a:latin typeface="Times" pitchFamily="18" charset="0"/>
              </a:endParaRPr>
            </a:p>
          </p:txBody>
        </p:sp>
      </p:grpSp>
      <p:grpSp>
        <p:nvGrpSpPr>
          <p:cNvPr id="20" name="Group 20"/>
          <p:cNvGrpSpPr>
            <a:grpSpLocks/>
          </p:cNvGrpSpPr>
          <p:nvPr/>
        </p:nvGrpSpPr>
        <p:grpSpPr bwMode="auto">
          <a:xfrm>
            <a:off x="2671764" y="2555876"/>
            <a:ext cx="1385887" cy="1222375"/>
            <a:chOff x="1371" y="1378"/>
            <a:chExt cx="873" cy="770"/>
          </a:xfrm>
        </p:grpSpPr>
        <p:sp>
          <p:nvSpPr>
            <p:cNvPr id="21" name="Line 21"/>
            <p:cNvSpPr>
              <a:spLocks noChangeShapeType="1"/>
            </p:cNvSpPr>
            <p:nvPr/>
          </p:nvSpPr>
          <p:spPr bwMode="auto">
            <a:xfrm>
              <a:off x="1419" y="1762"/>
              <a:ext cx="288" cy="0"/>
            </a:xfrm>
            <a:prstGeom prst="line">
              <a:avLst/>
            </a:prstGeom>
            <a:noFill/>
            <a:ln w="19050">
              <a:solidFill>
                <a:schemeClr val="bg1">
                  <a:lumMod val="65000"/>
                </a:schemeClr>
              </a:solidFill>
              <a:prstDash val="sysDot"/>
              <a:round/>
              <a:headEnd/>
              <a:tailEnd/>
            </a:ln>
            <a:effectLst/>
          </p:spPr>
          <p:txBody>
            <a:bodyPr wrap="none" anchor="ctr"/>
            <a:lstStyle/>
            <a:p>
              <a:endParaRPr lang="nl-NL"/>
            </a:p>
          </p:txBody>
        </p:sp>
        <p:sp>
          <p:nvSpPr>
            <p:cNvPr id="22" name="Line 22"/>
            <p:cNvSpPr>
              <a:spLocks noChangeShapeType="1"/>
            </p:cNvSpPr>
            <p:nvPr/>
          </p:nvSpPr>
          <p:spPr bwMode="auto">
            <a:xfrm flipV="1">
              <a:off x="1707" y="1522"/>
              <a:ext cx="240" cy="240"/>
            </a:xfrm>
            <a:prstGeom prst="line">
              <a:avLst/>
            </a:prstGeom>
            <a:noFill/>
            <a:ln w="19050">
              <a:solidFill>
                <a:schemeClr val="bg1">
                  <a:lumMod val="65000"/>
                </a:schemeClr>
              </a:solidFill>
              <a:round/>
              <a:headEnd/>
              <a:tailEnd/>
            </a:ln>
            <a:effectLst/>
          </p:spPr>
          <p:txBody>
            <a:bodyPr wrap="none" anchor="ctr"/>
            <a:lstStyle/>
            <a:p>
              <a:endParaRPr lang="nl-NL"/>
            </a:p>
          </p:txBody>
        </p:sp>
        <p:sp>
          <p:nvSpPr>
            <p:cNvPr id="23" name="Line 23"/>
            <p:cNvSpPr>
              <a:spLocks noChangeShapeType="1"/>
            </p:cNvSpPr>
            <p:nvPr/>
          </p:nvSpPr>
          <p:spPr bwMode="auto">
            <a:xfrm flipH="1" flipV="1">
              <a:off x="1707" y="1762"/>
              <a:ext cx="240" cy="240"/>
            </a:xfrm>
            <a:prstGeom prst="line">
              <a:avLst/>
            </a:prstGeom>
            <a:noFill/>
            <a:ln w="19050">
              <a:solidFill>
                <a:schemeClr val="bg1">
                  <a:lumMod val="65000"/>
                </a:schemeClr>
              </a:solidFill>
              <a:round/>
              <a:headEnd/>
              <a:tailEnd/>
            </a:ln>
            <a:effectLst/>
          </p:spPr>
          <p:txBody>
            <a:bodyPr wrap="none" anchor="ctr"/>
            <a:lstStyle/>
            <a:p>
              <a:endParaRPr lang="nl-NL"/>
            </a:p>
          </p:txBody>
        </p:sp>
        <p:sp>
          <p:nvSpPr>
            <p:cNvPr id="24" name="Text Box 24"/>
            <p:cNvSpPr txBox="1">
              <a:spLocks noChangeArrowheads="1"/>
            </p:cNvSpPr>
            <p:nvPr/>
          </p:nvSpPr>
          <p:spPr bwMode="auto">
            <a:xfrm>
              <a:off x="1371" y="1554"/>
              <a:ext cx="307" cy="233"/>
            </a:xfrm>
            <a:prstGeom prst="rect">
              <a:avLst/>
            </a:prstGeom>
            <a:noFill/>
            <a:ln w="12700">
              <a:noFill/>
              <a:miter lim="800000"/>
              <a:headEnd/>
              <a:tailEnd/>
            </a:ln>
            <a:effectLst/>
          </p:spPr>
          <p:txBody>
            <a:bodyPr wrap="none">
              <a:spAutoFit/>
            </a:bodyPr>
            <a:lstStyle/>
            <a:p>
              <a:pPr eaLnBrk="0" hangingPunct="0"/>
              <a:r>
                <a:rPr lang="en-US" dirty="0">
                  <a:latin typeface="Times" pitchFamily="18" charset="0"/>
                </a:rPr>
                <a:t>W</a:t>
              </a:r>
              <a:r>
                <a:rPr lang="en-US" baseline="30000" dirty="0">
                  <a:latin typeface="Symbol" pitchFamily="18" charset="2"/>
                </a:rPr>
                <a:t>-</a:t>
              </a:r>
              <a:endParaRPr lang="en-US" dirty="0">
                <a:latin typeface="Times" pitchFamily="18" charset="0"/>
              </a:endParaRPr>
            </a:p>
          </p:txBody>
        </p:sp>
        <p:sp>
          <p:nvSpPr>
            <p:cNvPr id="25" name="Text Box 25"/>
            <p:cNvSpPr txBox="1">
              <a:spLocks noChangeArrowheads="1"/>
            </p:cNvSpPr>
            <p:nvPr/>
          </p:nvSpPr>
          <p:spPr bwMode="auto">
            <a:xfrm>
              <a:off x="1947" y="1378"/>
              <a:ext cx="297" cy="231"/>
            </a:xfrm>
            <a:prstGeom prst="rect">
              <a:avLst/>
            </a:prstGeom>
            <a:noFill/>
            <a:ln w="12700">
              <a:noFill/>
              <a:miter lim="800000"/>
              <a:headEnd/>
              <a:tailEnd/>
            </a:ln>
            <a:effectLst/>
          </p:spPr>
          <p:txBody>
            <a:bodyPr wrap="none">
              <a:spAutoFit/>
            </a:bodyPr>
            <a:lstStyle/>
            <a:p>
              <a:pPr eaLnBrk="0" hangingPunct="0"/>
              <a:r>
                <a:rPr lang="en-US">
                  <a:latin typeface="Times" pitchFamily="18" charset="0"/>
                </a:rPr>
                <a:t>e</a:t>
              </a:r>
              <a:r>
                <a:rPr lang="en-US" baseline="30000">
                  <a:latin typeface="Symbol" pitchFamily="18" charset="2"/>
                </a:rPr>
                <a:t>-</a:t>
              </a:r>
              <a:r>
                <a:rPr lang="en-US" baseline="-25000">
                  <a:latin typeface="Times" pitchFamily="18" charset="0"/>
                </a:rPr>
                <a:t>R</a:t>
              </a:r>
              <a:endParaRPr lang="en-US">
                <a:latin typeface="Times" pitchFamily="18" charset="0"/>
              </a:endParaRPr>
            </a:p>
          </p:txBody>
        </p:sp>
        <p:sp>
          <p:nvSpPr>
            <p:cNvPr id="26" name="Text Box 26"/>
            <p:cNvSpPr txBox="1">
              <a:spLocks noChangeArrowheads="1"/>
            </p:cNvSpPr>
            <p:nvPr/>
          </p:nvSpPr>
          <p:spPr bwMode="auto">
            <a:xfrm>
              <a:off x="1947" y="1915"/>
              <a:ext cx="252" cy="233"/>
            </a:xfrm>
            <a:prstGeom prst="rect">
              <a:avLst/>
            </a:prstGeom>
            <a:noFill/>
            <a:ln w="12700">
              <a:noFill/>
              <a:miter lim="800000"/>
              <a:headEnd/>
              <a:tailEnd/>
            </a:ln>
            <a:effectLst/>
          </p:spPr>
          <p:txBody>
            <a:bodyPr wrap="none">
              <a:spAutoFit/>
            </a:bodyPr>
            <a:lstStyle/>
            <a:p>
              <a:pPr eaLnBrk="0" hangingPunct="0"/>
              <a:r>
                <a:rPr lang="en-US">
                  <a:latin typeface="Symbol" pitchFamily="18" charset="2"/>
                </a:rPr>
                <a:t>n</a:t>
              </a:r>
              <a:r>
                <a:rPr lang="en-US" baseline="-25000">
                  <a:latin typeface="Times" pitchFamily="18" charset="0"/>
                </a:rPr>
                <a:t>L</a:t>
              </a:r>
              <a:endParaRPr lang="en-US">
                <a:latin typeface="Times" pitchFamily="18" charset="0"/>
              </a:endParaRPr>
            </a:p>
          </p:txBody>
        </p:sp>
        <p:sp>
          <p:nvSpPr>
            <p:cNvPr id="27" name="Line 27"/>
            <p:cNvSpPr>
              <a:spLocks noChangeShapeType="1"/>
            </p:cNvSpPr>
            <p:nvPr/>
          </p:nvSpPr>
          <p:spPr bwMode="auto">
            <a:xfrm>
              <a:off x="1995" y="1954"/>
              <a:ext cx="96" cy="0"/>
            </a:xfrm>
            <a:prstGeom prst="line">
              <a:avLst/>
            </a:prstGeom>
            <a:noFill/>
            <a:ln w="12700">
              <a:solidFill>
                <a:schemeClr val="tx1"/>
              </a:solidFill>
              <a:round/>
              <a:headEnd/>
              <a:tailEnd/>
            </a:ln>
            <a:effectLst/>
          </p:spPr>
          <p:txBody>
            <a:bodyPr wrap="none" anchor="ctr"/>
            <a:lstStyle/>
            <a:p>
              <a:endParaRPr lang="nl-NL"/>
            </a:p>
          </p:txBody>
        </p:sp>
      </p:grpSp>
      <p:grpSp>
        <p:nvGrpSpPr>
          <p:cNvPr id="28" name="Group 28"/>
          <p:cNvGrpSpPr>
            <a:grpSpLocks/>
          </p:cNvGrpSpPr>
          <p:nvPr/>
        </p:nvGrpSpPr>
        <p:grpSpPr bwMode="auto">
          <a:xfrm>
            <a:off x="2671764" y="4079875"/>
            <a:ext cx="1381125" cy="1219200"/>
            <a:chOff x="1371" y="2338"/>
            <a:chExt cx="870" cy="768"/>
          </a:xfrm>
        </p:grpSpPr>
        <p:sp>
          <p:nvSpPr>
            <p:cNvPr id="29" name="Line 29"/>
            <p:cNvSpPr>
              <a:spLocks noChangeShapeType="1"/>
            </p:cNvSpPr>
            <p:nvPr/>
          </p:nvSpPr>
          <p:spPr bwMode="auto">
            <a:xfrm>
              <a:off x="1419" y="2722"/>
              <a:ext cx="288" cy="0"/>
            </a:xfrm>
            <a:prstGeom prst="line">
              <a:avLst/>
            </a:prstGeom>
            <a:noFill/>
            <a:ln w="19050">
              <a:solidFill>
                <a:schemeClr val="accent1"/>
              </a:solidFill>
              <a:prstDash val="sysDot"/>
              <a:round/>
              <a:headEnd/>
              <a:tailEnd/>
            </a:ln>
            <a:effectLst/>
          </p:spPr>
          <p:txBody>
            <a:bodyPr wrap="none" anchor="ctr"/>
            <a:lstStyle/>
            <a:p>
              <a:endParaRPr lang="nl-NL"/>
            </a:p>
          </p:txBody>
        </p:sp>
        <p:sp>
          <p:nvSpPr>
            <p:cNvPr id="30" name="Line 30"/>
            <p:cNvSpPr>
              <a:spLocks noChangeShapeType="1"/>
            </p:cNvSpPr>
            <p:nvPr/>
          </p:nvSpPr>
          <p:spPr bwMode="auto">
            <a:xfrm flipV="1">
              <a:off x="1707" y="2482"/>
              <a:ext cx="240" cy="240"/>
            </a:xfrm>
            <a:prstGeom prst="line">
              <a:avLst/>
            </a:prstGeom>
            <a:noFill/>
            <a:ln w="19050">
              <a:solidFill>
                <a:schemeClr val="hlink"/>
              </a:solidFill>
              <a:round/>
              <a:headEnd/>
              <a:tailEnd/>
            </a:ln>
            <a:effectLst/>
          </p:spPr>
          <p:txBody>
            <a:bodyPr wrap="none" anchor="ctr"/>
            <a:lstStyle/>
            <a:p>
              <a:endParaRPr lang="nl-NL"/>
            </a:p>
          </p:txBody>
        </p:sp>
        <p:sp>
          <p:nvSpPr>
            <p:cNvPr id="31" name="Line 31"/>
            <p:cNvSpPr>
              <a:spLocks noChangeShapeType="1"/>
            </p:cNvSpPr>
            <p:nvPr/>
          </p:nvSpPr>
          <p:spPr bwMode="auto">
            <a:xfrm flipH="1" flipV="1">
              <a:off x="1707" y="2722"/>
              <a:ext cx="240" cy="240"/>
            </a:xfrm>
            <a:prstGeom prst="line">
              <a:avLst/>
            </a:prstGeom>
            <a:noFill/>
            <a:ln w="19050">
              <a:solidFill>
                <a:schemeClr val="hlink"/>
              </a:solidFill>
              <a:round/>
              <a:headEnd/>
              <a:tailEnd/>
            </a:ln>
            <a:effectLst/>
          </p:spPr>
          <p:txBody>
            <a:bodyPr wrap="none" anchor="ctr"/>
            <a:lstStyle/>
            <a:p>
              <a:endParaRPr lang="nl-NL"/>
            </a:p>
          </p:txBody>
        </p:sp>
        <p:sp>
          <p:nvSpPr>
            <p:cNvPr id="32" name="Text Box 32"/>
            <p:cNvSpPr txBox="1">
              <a:spLocks noChangeArrowheads="1"/>
            </p:cNvSpPr>
            <p:nvPr/>
          </p:nvSpPr>
          <p:spPr bwMode="auto">
            <a:xfrm>
              <a:off x="1371" y="2530"/>
              <a:ext cx="307" cy="233"/>
            </a:xfrm>
            <a:prstGeom prst="rect">
              <a:avLst/>
            </a:prstGeom>
            <a:noFill/>
            <a:ln w="12700">
              <a:noFill/>
              <a:miter lim="800000"/>
              <a:headEnd/>
              <a:tailEnd/>
            </a:ln>
            <a:effectLst/>
          </p:spPr>
          <p:txBody>
            <a:bodyPr wrap="none">
              <a:spAutoFit/>
            </a:bodyPr>
            <a:lstStyle/>
            <a:p>
              <a:pPr eaLnBrk="0" hangingPunct="0"/>
              <a:r>
                <a:rPr lang="en-US">
                  <a:latin typeface="Times" pitchFamily="18" charset="0"/>
                </a:rPr>
                <a:t>W</a:t>
              </a:r>
              <a:r>
                <a:rPr lang="en-US" baseline="30000">
                  <a:latin typeface="Symbol" pitchFamily="18" charset="2"/>
                </a:rPr>
                <a:t>-</a:t>
              </a:r>
              <a:endParaRPr lang="en-US">
                <a:latin typeface="Times" pitchFamily="18" charset="0"/>
              </a:endParaRPr>
            </a:p>
          </p:txBody>
        </p:sp>
        <p:sp>
          <p:nvSpPr>
            <p:cNvPr id="33" name="Text Box 33"/>
            <p:cNvSpPr txBox="1">
              <a:spLocks noChangeArrowheads="1"/>
            </p:cNvSpPr>
            <p:nvPr/>
          </p:nvSpPr>
          <p:spPr bwMode="auto">
            <a:xfrm>
              <a:off x="1947" y="2338"/>
              <a:ext cx="294" cy="233"/>
            </a:xfrm>
            <a:prstGeom prst="rect">
              <a:avLst/>
            </a:prstGeom>
            <a:noFill/>
            <a:ln w="12700">
              <a:noFill/>
              <a:miter lim="800000"/>
              <a:headEnd/>
              <a:tailEnd/>
            </a:ln>
            <a:effectLst/>
          </p:spPr>
          <p:txBody>
            <a:bodyPr wrap="none">
              <a:spAutoFit/>
            </a:bodyPr>
            <a:lstStyle/>
            <a:p>
              <a:pPr eaLnBrk="0" hangingPunct="0"/>
              <a:r>
                <a:rPr lang="en-US">
                  <a:latin typeface="Times" pitchFamily="18" charset="0"/>
                </a:rPr>
                <a:t>e</a:t>
              </a:r>
              <a:r>
                <a:rPr lang="en-US" baseline="30000">
                  <a:latin typeface="Symbol" pitchFamily="18" charset="2"/>
                </a:rPr>
                <a:t>-</a:t>
              </a:r>
              <a:r>
                <a:rPr lang="en-US" baseline="-25000">
                  <a:latin typeface="Times" pitchFamily="18" charset="0"/>
                </a:rPr>
                <a:t>L</a:t>
              </a:r>
              <a:endParaRPr lang="en-US">
                <a:latin typeface="Times" pitchFamily="18" charset="0"/>
              </a:endParaRPr>
            </a:p>
          </p:txBody>
        </p:sp>
        <p:sp>
          <p:nvSpPr>
            <p:cNvPr id="34" name="Text Box 34"/>
            <p:cNvSpPr txBox="1">
              <a:spLocks noChangeArrowheads="1"/>
            </p:cNvSpPr>
            <p:nvPr/>
          </p:nvSpPr>
          <p:spPr bwMode="auto">
            <a:xfrm>
              <a:off x="1947" y="2875"/>
              <a:ext cx="255" cy="231"/>
            </a:xfrm>
            <a:prstGeom prst="rect">
              <a:avLst/>
            </a:prstGeom>
            <a:noFill/>
            <a:ln w="12700">
              <a:noFill/>
              <a:miter lim="800000"/>
              <a:headEnd/>
              <a:tailEnd/>
            </a:ln>
            <a:effectLst/>
          </p:spPr>
          <p:txBody>
            <a:bodyPr wrap="none">
              <a:spAutoFit/>
            </a:bodyPr>
            <a:lstStyle/>
            <a:p>
              <a:pPr eaLnBrk="0" hangingPunct="0"/>
              <a:r>
                <a:rPr lang="en-US">
                  <a:latin typeface="Symbol" pitchFamily="18" charset="2"/>
                </a:rPr>
                <a:t>n</a:t>
              </a:r>
              <a:r>
                <a:rPr lang="en-US" baseline="-25000">
                  <a:latin typeface="Times" pitchFamily="18" charset="0"/>
                </a:rPr>
                <a:t>R</a:t>
              </a:r>
              <a:endParaRPr lang="en-US">
                <a:latin typeface="Times" pitchFamily="18" charset="0"/>
              </a:endParaRPr>
            </a:p>
          </p:txBody>
        </p:sp>
        <p:sp>
          <p:nvSpPr>
            <p:cNvPr id="35" name="Line 35"/>
            <p:cNvSpPr>
              <a:spLocks noChangeShapeType="1"/>
            </p:cNvSpPr>
            <p:nvPr/>
          </p:nvSpPr>
          <p:spPr bwMode="auto">
            <a:xfrm>
              <a:off x="1995" y="2914"/>
              <a:ext cx="96" cy="0"/>
            </a:xfrm>
            <a:prstGeom prst="line">
              <a:avLst/>
            </a:prstGeom>
            <a:noFill/>
            <a:ln w="12700">
              <a:solidFill>
                <a:schemeClr val="tx1"/>
              </a:solidFill>
              <a:round/>
              <a:headEnd/>
              <a:tailEnd/>
            </a:ln>
            <a:effectLst/>
          </p:spPr>
          <p:txBody>
            <a:bodyPr wrap="none" anchor="ctr"/>
            <a:lstStyle/>
            <a:p>
              <a:endParaRPr lang="nl-NL"/>
            </a:p>
          </p:txBody>
        </p:sp>
      </p:grpSp>
      <p:sp>
        <p:nvSpPr>
          <p:cNvPr id="36" name="AutoShape 36"/>
          <p:cNvSpPr>
            <a:spLocks noChangeArrowheads="1"/>
          </p:cNvSpPr>
          <p:nvPr/>
        </p:nvSpPr>
        <p:spPr bwMode="auto">
          <a:xfrm rot="5400000" flipH="1">
            <a:off x="1593850" y="4597400"/>
            <a:ext cx="1612900" cy="177800"/>
          </a:xfrm>
          <a:prstGeom prst="parallelogram">
            <a:avLst>
              <a:gd name="adj" fmla="val 83407"/>
            </a:avLst>
          </a:prstGeom>
          <a:solidFill>
            <a:schemeClr val="bg1"/>
          </a:solidFill>
          <a:ln w="12700">
            <a:solidFill>
              <a:schemeClr val="tx1"/>
            </a:solidFill>
            <a:miter lim="800000"/>
            <a:headEnd/>
            <a:tailEnd/>
          </a:ln>
          <a:effectLst/>
        </p:spPr>
        <p:txBody>
          <a:bodyPr wrap="none" anchor="ctr"/>
          <a:lstStyle/>
          <a:p>
            <a:endParaRPr lang="nl-NL"/>
          </a:p>
        </p:txBody>
      </p:sp>
      <p:grpSp>
        <p:nvGrpSpPr>
          <p:cNvPr id="37" name="Group 37"/>
          <p:cNvGrpSpPr>
            <a:grpSpLocks/>
          </p:cNvGrpSpPr>
          <p:nvPr/>
        </p:nvGrpSpPr>
        <p:grpSpPr bwMode="auto">
          <a:xfrm>
            <a:off x="4414838" y="3495675"/>
            <a:ext cx="552450" cy="1466850"/>
            <a:chOff x="2469" y="1970"/>
            <a:chExt cx="348" cy="924"/>
          </a:xfrm>
        </p:grpSpPr>
        <p:sp>
          <p:nvSpPr>
            <p:cNvPr id="38" name="Rectangle 38"/>
            <p:cNvSpPr>
              <a:spLocks noChangeArrowheads="1"/>
            </p:cNvSpPr>
            <p:nvPr/>
          </p:nvSpPr>
          <p:spPr bwMode="auto">
            <a:xfrm>
              <a:off x="2519" y="2268"/>
              <a:ext cx="205" cy="250"/>
            </a:xfrm>
            <a:prstGeom prst="rect">
              <a:avLst/>
            </a:prstGeom>
            <a:noFill/>
            <a:ln w="12700">
              <a:noFill/>
              <a:miter lim="800000"/>
              <a:headEnd/>
              <a:tailEnd/>
            </a:ln>
            <a:effectLst/>
          </p:spPr>
          <p:txBody>
            <a:bodyPr wrap="none">
              <a:spAutoFit/>
            </a:bodyPr>
            <a:lstStyle/>
            <a:p>
              <a:pPr eaLnBrk="0" hangingPunct="0"/>
              <a:r>
                <a:rPr lang="en-US" sz="2000">
                  <a:latin typeface="Times" pitchFamily="18" charset="0"/>
                </a:rPr>
                <a:t>P</a:t>
              </a:r>
            </a:p>
          </p:txBody>
        </p:sp>
        <p:sp>
          <p:nvSpPr>
            <p:cNvPr id="39" name="AutoShape 39"/>
            <p:cNvSpPr>
              <a:spLocks noChangeArrowheads="1"/>
            </p:cNvSpPr>
            <p:nvPr/>
          </p:nvSpPr>
          <p:spPr bwMode="auto">
            <a:xfrm>
              <a:off x="2469" y="1970"/>
              <a:ext cx="348" cy="924"/>
            </a:xfrm>
            <a:prstGeom prst="curvedLeftArrow">
              <a:avLst>
                <a:gd name="adj1" fmla="val 53103"/>
                <a:gd name="adj2" fmla="val 106207"/>
                <a:gd name="adj3" fmla="val 33333"/>
              </a:avLst>
            </a:prstGeom>
            <a:solidFill>
              <a:srgbClr val="FF6600"/>
            </a:solidFill>
            <a:ln w="28575" cap="sq">
              <a:solidFill>
                <a:schemeClr val="tx1"/>
              </a:solidFill>
              <a:miter lim="800000"/>
              <a:headEnd/>
              <a:tailEnd/>
            </a:ln>
            <a:effectLst/>
          </p:spPr>
          <p:txBody>
            <a:bodyPr wrap="none" anchor="ctr"/>
            <a:lstStyle/>
            <a:p>
              <a:endParaRPr lang="nl-NL"/>
            </a:p>
          </p:txBody>
        </p:sp>
      </p:grpSp>
      <p:grpSp>
        <p:nvGrpSpPr>
          <p:cNvPr id="40" name="Group 40"/>
          <p:cNvGrpSpPr>
            <a:grpSpLocks/>
          </p:cNvGrpSpPr>
          <p:nvPr/>
        </p:nvGrpSpPr>
        <p:grpSpPr bwMode="auto">
          <a:xfrm>
            <a:off x="1757364" y="1839913"/>
            <a:ext cx="1531937" cy="577850"/>
            <a:chOff x="795" y="927"/>
            <a:chExt cx="965" cy="364"/>
          </a:xfrm>
        </p:grpSpPr>
        <p:sp>
          <p:nvSpPr>
            <p:cNvPr id="41" name="AutoShape 41"/>
            <p:cNvSpPr>
              <a:spLocks noChangeArrowheads="1"/>
            </p:cNvSpPr>
            <p:nvPr/>
          </p:nvSpPr>
          <p:spPr bwMode="auto">
            <a:xfrm>
              <a:off x="795" y="927"/>
              <a:ext cx="965" cy="312"/>
            </a:xfrm>
            <a:prstGeom prst="curvedDownArrow">
              <a:avLst>
                <a:gd name="adj1" fmla="val 61859"/>
                <a:gd name="adj2" fmla="val 123718"/>
                <a:gd name="adj3" fmla="val 33333"/>
              </a:avLst>
            </a:prstGeom>
            <a:solidFill>
              <a:schemeClr val="accent1"/>
            </a:solidFill>
            <a:ln w="28575" cap="sq">
              <a:solidFill>
                <a:schemeClr val="tx1"/>
              </a:solidFill>
              <a:miter lim="800000"/>
              <a:headEnd/>
              <a:tailEnd/>
            </a:ln>
            <a:effectLst/>
          </p:spPr>
          <p:txBody>
            <a:bodyPr wrap="none" anchor="ctr"/>
            <a:lstStyle/>
            <a:p>
              <a:endParaRPr lang="nl-NL"/>
            </a:p>
          </p:txBody>
        </p:sp>
        <p:sp>
          <p:nvSpPr>
            <p:cNvPr id="42" name="Rectangle 42"/>
            <p:cNvSpPr>
              <a:spLocks noChangeArrowheads="1"/>
            </p:cNvSpPr>
            <p:nvPr/>
          </p:nvSpPr>
          <p:spPr bwMode="auto">
            <a:xfrm>
              <a:off x="1098" y="1041"/>
              <a:ext cx="223" cy="250"/>
            </a:xfrm>
            <a:prstGeom prst="rect">
              <a:avLst/>
            </a:prstGeom>
            <a:noFill/>
            <a:ln w="12700">
              <a:noFill/>
              <a:miter lim="800000"/>
              <a:headEnd/>
              <a:tailEnd/>
            </a:ln>
            <a:effectLst/>
          </p:spPr>
          <p:txBody>
            <a:bodyPr wrap="none">
              <a:spAutoFit/>
            </a:bodyPr>
            <a:lstStyle/>
            <a:p>
              <a:pPr eaLnBrk="0" hangingPunct="0"/>
              <a:r>
                <a:rPr lang="en-US" sz="2000">
                  <a:latin typeface="Times" pitchFamily="18" charset="0"/>
                </a:rPr>
                <a:t>C</a:t>
              </a:r>
            </a:p>
          </p:txBody>
        </p:sp>
      </p:grpSp>
      <p:sp>
        <p:nvSpPr>
          <p:cNvPr id="43" name="AutoShape 43"/>
          <p:cNvSpPr>
            <a:spLocks noChangeArrowheads="1"/>
          </p:cNvSpPr>
          <p:nvPr/>
        </p:nvSpPr>
        <p:spPr bwMode="auto">
          <a:xfrm>
            <a:off x="919163" y="3871913"/>
            <a:ext cx="3048000" cy="144462"/>
          </a:xfrm>
          <a:prstGeom prst="parallelogram">
            <a:avLst>
              <a:gd name="adj" fmla="val 126692"/>
            </a:avLst>
          </a:prstGeom>
          <a:solidFill>
            <a:schemeClr val="bg1"/>
          </a:solidFill>
          <a:ln w="12700">
            <a:solidFill>
              <a:schemeClr val="tx1"/>
            </a:solidFill>
            <a:miter lim="800000"/>
            <a:headEnd/>
            <a:tailEnd/>
          </a:ln>
          <a:effectLst/>
        </p:spPr>
        <p:txBody>
          <a:bodyPr wrap="none" anchor="ctr"/>
          <a:lstStyle/>
          <a:p>
            <a:endParaRPr lang="nl-NL"/>
          </a:p>
        </p:txBody>
      </p:sp>
      <p:sp>
        <p:nvSpPr>
          <p:cNvPr id="44" name="AutoShape 44"/>
          <p:cNvSpPr>
            <a:spLocks noChangeArrowheads="1"/>
          </p:cNvSpPr>
          <p:nvPr/>
        </p:nvSpPr>
        <p:spPr bwMode="auto">
          <a:xfrm rot="5400000" flipH="1">
            <a:off x="1589088" y="3116263"/>
            <a:ext cx="1612900" cy="177800"/>
          </a:xfrm>
          <a:prstGeom prst="parallelogram">
            <a:avLst>
              <a:gd name="adj" fmla="val 83407"/>
            </a:avLst>
          </a:prstGeom>
          <a:solidFill>
            <a:schemeClr val="bg1"/>
          </a:solidFill>
          <a:ln w="12700">
            <a:solidFill>
              <a:schemeClr val="tx1"/>
            </a:solidFill>
            <a:miter lim="800000"/>
            <a:headEnd/>
            <a:tailEnd/>
          </a:ln>
          <a:effectLst/>
        </p:spPr>
        <p:txBody>
          <a:bodyPr wrap="none" anchor="ctr"/>
          <a:lstStyle/>
          <a:p>
            <a:endParaRPr lang="nl-NL"/>
          </a:p>
        </p:txBody>
      </p:sp>
    </p:spTree>
    <p:extLst>
      <p:ext uri="{BB962C8B-B14F-4D97-AF65-F5344CB8AC3E}">
        <p14:creationId xmlns:p14="http://schemas.microsoft.com/office/powerpoint/2010/main" val="378785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dissolve">
                                      <p:cBhvr>
                                        <p:cTn id="7" dur="500"/>
                                        <p:tgtEl>
                                          <p:spTgt spid="40"/>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dissolve">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dissolve">
                                      <p:cBhvr>
                                        <p:cTn id="21" dur="500"/>
                                        <p:tgtEl>
                                          <p:spTgt spid="37"/>
                                        </p:tgtEl>
                                      </p:cBhvr>
                                    </p:animEffect>
                                  </p:childTnLst>
                                </p:cTn>
                              </p:par>
                            </p:childTnLst>
                          </p:cTn>
                        </p:par>
                        <p:par>
                          <p:cTn id="22" fill="hold">
                            <p:stCondLst>
                              <p:cond delay="500"/>
                            </p:stCondLst>
                            <p:childTnLst>
                              <p:par>
                                <p:cTn id="23" presetID="9" presetClass="entr" presetSubtype="0"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dissolve">
                                      <p:cBhvr>
                                        <p:cTn id="25" dur="500"/>
                                        <p:tgtEl>
                                          <p:spTgt spid="28"/>
                                        </p:tgtEl>
                                      </p:cBhvr>
                                    </p:animEffect>
                                  </p:childTnLst>
                                </p:cTn>
                              </p:par>
                            </p:childTnLst>
                          </p:cTn>
                        </p:par>
                        <p:par>
                          <p:cTn id="26" fill="hold">
                            <p:stCondLst>
                              <p:cond delay="1000"/>
                            </p:stCondLst>
                            <p:childTnLst>
                              <p:par>
                                <p:cTn id="27" presetID="9"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ssolv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dissolv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8368632" y="1922459"/>
            <a:ext cx="3433762" cy="4772025"/>
            <a:chOff x="5759544" y="2032186"/>
            <a:chExt cx="3433762" cy="4772025"/>
          </a:xfrm>
        </p:grpSpPr>
        <p:grpSp>
          <p:nvGrpSpPr>
            <p:cNvPr id="7" name="Group 24"/>
            <p:cNvGrpSpPr>
              <a:grpSpLocks/>
            </p:cNvGrpSpPr>
            <p:nvPr/>
          </p:nvGrpSpPr>
          <p:grpSpPr bwMode="auto">
            <a:xfrm>
              <a:off x="5759544" y="2032186"/>
              <a:ext cx="3433762" cy="4772025"/>
              <a:chOff x="3597" y="1122"/>
              <a:chExt cx="2163" cy="3006"/>
            </a:xfrm>
          </p:grpSpPr>
          <p:grpSp>
            <p:nvGrpSpPr>
              <p:cNvPr id="8" name="Group 25"/>
              <p:cNvGrpSpPr>
                <a:grpSpLocks/>
              </p:cNvGrpSpPr>
              <p:nvPr/>
            </p:nvGrpSpPr>
            <p:grpSpPr bwMode="auto">
              <a:xfrm>
                <a:off x="3597" y="1122"/>
                <a:ext cx="2163" cy="3006"/>
                <a:chOff x="3597" y="1122"/>
                <a:chExt cx="2163" cy="3006"/>
              </a:xfrm>
            </p:grpSpPr>
            <p:pic>
              <p:nvPicPr>
                <p:cNvPr id="11" name="Picture 26"/>
                <p:cNvPicPr>
                  <a:picLocks noChangeAspect="1" noChangeArrowheads="1"/>
                </p:cNvPicPr>
                <p:nvPr/>
              </p:nvPicPr>
              <p:blipFill>
                <a:blip r:embed="rId3"/>
                <a:srcRect/>
                <a:stretch>
                  <a:fillRect/>
                </a:stretch>
              </p:blipFill>
              <p:spPr bwMode="auto">
                <a:xfrm>
                  <a:off x="3597" y="1122"/>
                  <a:ext cx="2163" cy="3006"/>
                </a:xfrm>
                <a:prstGeom prst="rect">
                  <a:avLst/>
                </a:prstGeom>
                <a:noFill/>
                <a:ln w="9525">
                  <a:noFill/>
                  <a:miter lim="800000"/>
                  <a:headEnd/>
                  <a:tailEnd/>
                </a:ln>
                <a:effectLst/>
              </p:spPr>
            </p:pic>
            <p:grpSp>
              <p:nvGrpSpPr>
                <p:cNvPr id="12" name="Group 27"/>
                <p:cNvGrpSpPr>
                  <a:grpSpLocks/>
                </p:cNvGrpSpPr>
                <p:nvPr/>
              </p:nvGrpSpPr>
              <p:grpSpPr bwMode="auto">
                <a:xfrm>
                  <a:off x="3792" y="1632"/>
                  <a:ext cx="1632" cy="2112"/>
                  <a:chOff x="3792" y="1824"/>
                  <a:chExt cx="1632" cy="2112"/>
                </a:xfrm>
              </p:grpSpPr>
              <p:sp>
                <p:nvSpPr>
                  <p:cNvPr id="13" name="Line 28"/>
                  <p:cNvSpPr>
                    <a:spLocks noChangeShapeType="1"/>
                  </p:cNvSpPr>
                  <p:nvPr/>
                </p:nvSpPr>
                <p:spPr bwMode="auto">
                  <a:xfrm flipV="1">
                    <a:off x="3792" y="3120"/>
                    <a:ext cx="1584" cy="48"/>
                  </a:xfrm>
                  <a:prstGeom prst="line">
                    <a:avLst/>
                  </a:prstGeom>
                  <a:noFill/>
                  <a:ln w="9525">
                    <a:solidFill>
                      <a:schemeClr val="tx1"/>
                    </a:solidFill>
                    <a:round/>
                    <a:headEnd/>
                    <a:tailEnd/>
                  </a:ln>
                  <a:effectLst/>
                </p:spPr>
                <p:txBody>
                  <a:bodyPr/>
                  <a:lstStyle/>
                  <a:p>
                    <a:endParaRPr lang="nl-NL"/>
                  </a:p>
                </p:txBody>
              </p:sp>
              <p:sp>
                <p:nvSpPr>
                  <p:cNvPr id="14" name="Line 29"/>
                  <p:cNvSpPr>
                    <a:spLocks noChangeShapeType="1"/>
                  </p:cNvSpPr>
                  <p:nvPr/>
                </p:nvSpPr>
                <p:spPr bwMode="auto">
                  <a:xfrm flipV="1">
                    <a:off x="3792" y="1824"/>
                    <a:ext cx="1584" cy="48"/>
                  </a:xfrm>
                  <a:prstGeom prst="line">
                    <a:avLst/>
                  </a:prstGeom>
                  <a:noFill/>
                  <a:ln w="9525">
                    <a:solidFill>
                      <a:schemeClr val="tx1"/>
                    </a:solidFill>
                    <a:round/>
                    <a:headEnd/>
                    <a:tailEnd/>
                  </a:ln>
                  <a:effectLst/>
                </p:spPr>
                <p:txBody>
                  <a:bodyPr/>
                  <a:lstStyle/>
                  <a:p>
                    <a:endParaRPr lang="nl-NL"/>
                  </a:p>
                </p:txBody>
              </p:sp>
              <p:sp>
                <p:nvSpPr>
                  <p:cNvPr id="15" name="Line 30"/>
                  <p:cNvSpPr>
                    <a:spLocks noChangeShapeType="1"/>
                  </p:cNvSpPr>
                  <p:nvPr/>
                </p:nvSpPr>
                <p:spPr bwMode="auto">
                  <a:xfrm flipV="1">
                    <a:off x="3840" y="3888"/>
                    <a:ext cx="1584" cy="48"/>
                  </a:xfrm>
                  <a:prstGeom prst="line">
                    <a:avLst/>
                  </a:prstGeom>
                  <a:noFill/>
                  <a:ln w="9525">
                    <a:solidFill>
                      <a:schemeClr val="tx1"/>
                    </a:solidFill>
                    <a:round/>
                    <a:headEnd/>
                    <a:tailEnd/>
                  </a:ln>
                  <a:effectLst/>
                </p:spPr>
                <p:txBody>
                  <a:bodyPr/>
                  <a:lstStyle/>
                  <a:p>
                    <a:endParaRPr lang="nl-NL"/>
                  </a:p>
                </p:txBody>
              </p:sp>
            </p:grpSp>
          </p:grpSp>
          <mc:AlternateContent xmlns:mc="http://schemas.openxmlformats.org/markup-compatibility/2006" xmlns:a14="http://schemas.microsoft.com/office/drawing/2010/main">
            <mc:Choice Requires="a14">
              <p:sp>
                <p:nvSpPr>
                  <p:cNvPr id="9" name="AutoShape 31"/>
                  <p:cNvSpPr>
                    <a:spLocks noChangeArrowheads="1"/>
                  </p:cNvSpPr>
                  <p:nvPr/>
                </p:nvSpPr>
                <p:spPr bwMode="auto">
                  <a:xfrm>
                    <a:off x="3984" y="1920"/>
                    <a:ext cx="1084" cy="336"/>
                  </a:xfrm>
                  <a:prstGeom prst="wedgeRectCallout">
                    <a:avLst>
                      <a:gd name="adj1" fmla="val 73106"/>
                      <a:gd name="adj2" fmla="val 134819"/>
                    </a:avLst>
                  </a:prstGeom>
                  <a:noFill/>
                  <a:ln w="25400">
                    <a:solidFill>
                      <a:srgbClr val="C00000"/>
                    </a:solidFill>
                    <a:miter lim="800000"/>
                    <a:headEnd/>
                    <a:tailEnd/>
                  </a:ln>
                  <a:effectLst/>
                </p:spPr>
                <p:txBody>
                  <a:bodyPr/>
                  <a:lstStyle/>
                  <a:p>
                    <a:pPr algn="ctr"/>
                    <a14:m>
                      <m:oMathPara xmlns:m="http://schemas.openxmlformats.org/officeDocument/2006/math">
                        <m:oMathParaPr>
                          <m:jc m:val="centerGroup"/>
                        </m:oMathParaPr>
                        <m:oMath xmlns:m="http://schemas.openxmlformats.org/officeDocument/2006/math">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charset="0"/>
                                </a:rPr>
                                <m:t>𝐾</m:t>
                              </m:r>
                            </m:e>
                            <m:sub>
                              <m:r>
                                <a:rPr lang="en-US" sz="2400" b="0" i="1" smtClean="0">
                                  <a:solidFill>
                                    <a:srgbClr val="C00000"/>
                                  </a:solidFill>
                                  <a:latin typeface="Cambria Math" charset="0"/>
                                </a:rPr>
                                <m:t>𝐿</m:t>
                              </m:r>
                            </m:sub>
                          </m:sSub>
                          <m:r>
                            <a:rPr lang="en-US" sz="2400" b="0" i="1" smtClean="0">
                              <a:solidFill>
                                <a:srgbClr val="C00000"/>
                              </a:solidFill>
                              <a:latin typeface="Cambria Math" charset="0"/>
                            </a:rPr>
                            <m:t>→</m:t>
                          </m:r>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𝜋</m:t>
                              </m:r>
                            </m:e>
                            <m:sup>
                              <m:r>
                                <a:rPr lang="en-US" sz="2400" b="0" i="1" smtClean="0">
                                  <a:solidFill>
                                    <a:srgbClr val="C00000"/>
                                  </a:solidFill>
                                  <a:latin typeface="Cambria Math" charset="0"/>
                                </a:rPr>
                                <m:t>+</m:t>
                              </m:r>
                            </m:sup>
                          </m:sSup>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𝜋</m:t>
                              </m:r>
                            </m:e>
                            <m:sup>
                              <m:r>
                                <a:rPr lang="en-US" sz="2400" b="0" i="1" smtClean="0">
                                  <a:solidFill>
                                    <a:srgbClr val="C00000"/>
                                  </a:solidFill>
                                  <a:latin typeface="Cambria Math" charset="0"/>
                                </a:rPr>
                                <m:t>−</m:t>
                              </m:r>
                            </m:sup>
                          </m:sSup>
                        </m:oMath>
                      </m:oMathPara>
                    </a14:m>
                    <a:endParaRPr lang="en-GB" sz="2400" dirty="0">
                      <a:solidFill>
                        <a:srgbClr val="7030A0"/>
                      </a:solidFill>
                      <a:latin typeface="Tahoma" pitchFamily="34" charset="0"/>
                    </a:endParaRPr>
                  </a:p>
                </p:txBody>
              </p:sp>
            </mc:Choice>
            <mc:Fallback xmlns="">
              <p:sp>
                <p:nvSpPr>
                  <p:cNvPr id="9" name="AutoShape 31"/>
                  <p:cNvSpPr>
                    <a:spLocks noRot="1" noChangeAspect="1" noMove="1" noResize="1" noEditPoints="1" noAdjustHandles="1" noChangeArrowheads="1" noChangeShapeType="1" noTextEdit="1"/>
                  </p:cNvSpPr>
                  <p:nvPr/>
                </p:nvSpPr>
                <p:spPr bwMode="auto">
                  <a:xfrm>
                    <a:off x="3984" y="1920"/>
                    <a:ext cx="1084" cy="336"/>
                  </a:xfrm>
                  <a:prstGeom prst="wedgeRectCallout">
                    <a:avLst>
                      <a:gd name="adj1" fmla="val 73106"/>
                      <a:gd name="adj2" fmla="val 134819"/>
                    </a:avLst>
                  </a:prstGeom>
                  <a:blipFill rotWithShape="0">
                    <a:blip r:embed="rId4"/>
                    <a:stretch>
                      <a:fillRect l="-1374"/>
                    </a:stretch>
                  </a:blipFill>
                  <a:ln w="25400">
                    <a:solidFill>
                      <a:srgbClr val="C00000"/>
                    </a:solidFill>
                    <a:miter lim="800000"/>
                    <a:headEnd/>
                    <a:tailEnd/>
                  </a:ln>
                  <a:effectLst/>
                </p:spPr>
                <p:txBody>
                  <a:bodyPr/>
                  <a:lstStyle/>
                  <a:p>
                    <a:r>
                      <a:rPr lang="en-US">
                        <a:noFill/>
                      </a:rPr>
                      <a:t> </a:t>
                    </a:r>
                  </a:p>
                </p:txBody>
              </p:sp>
            </mc:Fallback>
          </mc:AlternateContent>
          <p:sp>
            <p:nvSpPr>
              <p:cNvPr id="10" name="Text Box 32"/>
              <p:cNvSpPr txBox="1">
                <a:spLocks noChangeArrowheads="1"/>
              </p:cNvSpPr>
              <p:nvPr/>
            </p:nvSpPr>
            <p:spPr bwMode="auto">
              <a:xfrm>
                <a:off x="3888" y="2304"/>
                <a:ext cx="744" cy="288"/>
              </a:xfrm>
              <a:prstGeom prst="rect">
                <a:avLst/>
              </a:prstGeom>
              <a:noFill/>
              <a:ln w="9525">
                <a:noFill/>
                <a:miter lim="800000"/>
                <a:headEnd/>
                <a:tailEnd/>
              </a:ln>
              <a:effectLst/>
            </p:spPr>
            <p:txBody>
              <a:bodyPr wrap="none">
                <a:spAutoFit/>
              </a:bodyPr>
              <a:lstStyle/>
              <a:p>
                <a:r>
                  <a:rPr lang="en-US" sz="1200" dirty="0">
                    <a:latin typeface="Tahoma" pitchFamily="34" charset="0"/>
                  </a:rPr>
                  <a:t>Effect is tiny:</a:t>
                </a:r>
              </a:p>
              <a:p>
                <a:r>
                  <a:rPr lang="en-US" sz="1200" dirty="0">
                    <a:latin typeface="Tahoma" pitchFamily="34" charset="0"/>
                  </a:rPr>
                  <a:t>  about 2/1000</a:t>
                </a:r>
                <a:endParaRPr lang="en-GB" sz="1200" dirty="0">
                  <a:latin typeface="Tahoma" pitchFamily="34" charset="0"/>
                </a:endParaRPr>
              </a:p>
            </p:txBody>
          </p:sp>
        </p:grpSp>
        <p:sp>
          <p:nvSpPr>
            <p:cNvPr id="38" name="Rectangle 37"/>
            <p:cNvSpPr/>
            <p:nvPr/>
          </p:nvSpPr>
          <p:spPr>
            <a:xfrm>
              <a:off x="7019365" y="6642847"/>
              <a:ext cx="369794" cy="134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3" descr="CP-exp-diagram-w"/>
          <p:cNvPicPr>
            <a:picLocks noChangeAspect="1" noChangeArrowheads="1"/>
          </p:cNvPicPr>
          <p:nvPr/>
        </p:nvPicPr>
        <p:blipFill>
          <a:blip r:embed="rId5"/>
          <a:srcRect/>
          <a:stretch>
            <a:fillRect/>
          </a:stretch>
        </p:blipFill>
        <p:spPr bwMode="auto">
          <a:xfrm>
            <a:off x="3530062" y="1253861"/>
            <a:ext cx="4381500" cy="3227387"/>
          </a:xfrm>
          <a:prstGeom prst="rect">
            <a:avLst/>
          </a:prstGeom>
          <a:noFill/>
        </p:spPr>
      </p:pic>
      <p:sp>
        <p:nvSpPr>
          <p:cNvPr id="2" name="Title 1"/>
          <p:cNvSpPr>
            <a:spLocks noGrp="1"/>
          </p:cNvSpPr>
          <p:nvPr>
            <p:ph type="title"/>
          </p:nvPr>
        </p:nvSpPr>
        <p:spPr/>
        <p:txBody>
          <a:bodyPr/>
          <a:lstStyle/>
          <a:p>
            <a:r>
              <a:rPr lang="en-US" dirty="0"/>
              <a:t>   Discovery of </a:t>
            </a:r>
            <a:r>
              <a:rPr lang="en-US" i="1" dirty="0">
                <a:latin typeface="times new roman" charset="0"/>
              </a:rPr>
              <a:t>CP</a:t>
            </a:r>
            <a:r>
              <a:rPr lang="en-US" dirty="0"/>
              <a:t>-Violation with Kaons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65269" y="750241"/>
                <a:ext cx="7533715" cy="1772388"/>
              </a:xfrm>
            </p:spPr>
            <p:txBody>
              <a:bodyPr/>
              <a:lstStyle/>
              <a:p>
                <a:r>
                  <a:rPr lang="en-US" sz="2400" dirty="0"/>
                  <a:t>Create a pure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𝐾</m:t>
                        </m:r>
                      </m:e>
                      <m:sub>
                        <m:r>
                          <a:rPr lang="en-US" sz="2400" b="0" i="1" smtClean="0">
                            <a:latin typeface="Cambria Math" charset="0"/>
                          </a:rPr>
                          <m:t>𝐿</m:t>
                        </m:r>
                      </m:sub>
                    </m:sSub>
                  </m:oMath>
                </a14:m>
                <a:r>
                  <a:rPr lang="en-US" sz="2400" dirty="0"/>
                  <a:t> beam (“wait” for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𝐾</m:t>
                        </m:r>
                      </m:e>
                      <m:sub>
                        <m:r>
                          <a:rPr lang="en-US" sz="2400" b="0" i="1" smtClean="0">
                            <a:latin typeface="Cambria Math" charset="0"/>
                          </a:rPr>
                          <m:t>𝑆</m:t>
                        </m:r>
                      </m:sub>
                    </m:sSub>
                  </m:oMath>
                </a14:m>
                <a:r>
                  <a:rPr lang="en-US" sz="2400" dirty="0"/>
                  <a:t> to decay)</a:t>
                </a:r>
              </a:p>
              <a:p>
                <a:r>
                  <a:rPr lang="en-US" sz="2400" dirty="0"/>
                  <a:t>If </a:t>
                </a:r>
                <a:r>
                  <a:rPr lang="en-US" sz="2400" i="1" dirty="0">
                    <a:latin typeface="Times New Roman" charset="0"/>
                    <a:ea typeface="Times New Roman" charset="0"/>
                    <a:cs typeface="Times New Roman" charset="0"/>
                  </a:rPr>
                  <a:t>CP</a:t>
                </a:r>
                <a:r>
                  <a:rPr lang="en-US" sz="2400" dirty="0"/>
                  <a:t> is conserved, should </a:t>
                </a:r>
                <a:r>
                  <a:rPr lang="en-US" sz="2400" b="1" i="1" dirty="0"/>
                  <a:t>not</a:t>
                </a:r>
                <a:r>
                  <a:rPr lang="en-US" sz="2400" dirty="0"/>
                  <a:t> see </a:t>
                </a:r>
                <a14:m>
                  <m:oMath xmlns:m="http://schemas.openxmlformats.org/officeDocument/2006/math">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charset="0"/>
                          </a:rPr>
                          <m:t>𝐾</m:t>
                        </m:r>
                      </m:e>
                      <m:sub>
                        <m:r>
                          <a:rPr lang="en-US" sz="2400" b="0" i="1" smtClean="0">
                            <a:solidFill>
                              <a:srgbClr val="C00000"/>
                            </a:solidFill>
                            <a:latin typeface="Cambria Math" charset="0"/>
                          </a:rPr>
                          <m:t>𝐿</m:t>
                        </m:r>
                      </m:sub>
                    </m:sSub>
                    <m:r>
                      <a:rPr lang="en-US" sz="2400" b="0" i="1" smtClean="0">
                        <a:solidFill>
                          <a:srgbClr val="C00000"/>
                        </a:solidFill>
                        <a:latin typeface="Cambria Math" charset="0"/>
                      </a:rPr>
                      <m:t>→</m:t>
                    </m:r>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𝜋</m:t>
                        </m:r>
                      </m:e>
                      <m:sup>
                        <m:r>
                          <a:rPr lang="en-US" sz="2400" b="0" i="1" smtClean="0">
                            <a:solidFill>
                              <a:srgbClr val="C00000"/>
                            </a:solidFill>
                            <a:latin typeface="Cambria Math" charset="0"/>
                          </a:rPr>
                          <m:t>+</m:t>
                        </m:r>
                      </m:sup>
                    </m:sSup>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𝜋</m:t>
                        </m:r>
                      </m:e>
                      <m:sup>
                        <m:r>
                          <a:rPr lang="en-US" sz="2400" b="0" i="1" smtClean="0">
                            <a:solidFill>
                              <a:srgbClr val="C00000"/>
                            </a:solidFill>
                            <a:latin typeface="Cambria Math" charset="0"/>
                          </a:rPr>
                          <m:t>−</m:t>
                        </m:r>
                      </m:sup>
                    </m:sSup>
                    <m:r>
                      <a:rPr lang="en-US" sz="2400" b="0" i="1" smtClean="0">
                        <a:latin typeface="Cambria Math" charset="0"/>
                      </a:rPr>
                      <m:t> </m:t>
                    </m:r>
                  </m:oMath>
                </a14:m>
                <a:endParaRPr lang="en-US" sz="2400" baseline="30000" dirty="0">
                  <a:latin typeface="Symbol" charset="2"/>
                  <a:ea typeface="Symbol" charset="2"/>
                  <a:cs typeface="Symbol"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65269" y="750241"/>
                <a:ext cx="7533715" cy="1772388"/>
              </a:xfrm>
              <a:blipFill rotWithShape="0">
                <a:blip r:embed="rId6"/>
                <a:stretch>
                  <a:fillRect l="-1133" t="-4811"/>
                </a:stretch>
              </a:blipFill>
            </p:spPr>
            <p:txBody>
              <a:bodyPr/>
              <a:lstStyle/>
              <a:p>
                <a:r>
                  <a:rPr lang="en-US">
                    <a:noFill/>
                  </a:rPr>
                  <a:t> </a:t>
                </a:r>
              </a:p>
            </p:txBody>
          </p:sp>
        </mc:Fallback>
      </mc:AlternateContent>
      <p:grpSp>
        <p:nvGrpSpPr>
          <p:cNvPr id="16" name="Group 5"/>
          <p:cNvGrpSpPr>
            <a:grpSpLocks/>
          </p:cNvGrpSpPr>
          <p:nvPr/>
        </p:nvGrpSpPr>
        <p:grpSpPr bwMode="auto">
          <a:xfrm>
            <a:off x="3550920" y="5561846"/>
            <a:ext cx="4038600" cy="990600"/>
            <a:chOff x="240" y="1344"/>
            <a:chExt cx="2880" cy="864"/>
          </a:xfrm>
        </p:grpSpPr>
        <p:sp>
          <p:nvSpPr>
            <p:cNvPr id="17" name="Line 6"/>
            <p:cNvSpPr>
              <a:spLocks noChangeShapeType="1"/>
            </p:cNvSpPr>
            <p:nvPr/>
          </p:nvSpPr>
          <p:spPr bwMode="auto">
            <a:xfrm>
              <a:off x="240" y="1872"/>
              <a:ext cx="1152" cy="0"/>
            </a:xfrm>
            <a:prstGeom prst="line">
              <a:avLst/>
            </a:prstGeom>
            <a:noFill/>
            <a:ln w="25400">
              <a:solidFill>
                <a:srgbClr val="7030A0"/>
              </a:solidFill>
              <a:round/>
              <a:headEnd/>
              <a:tailEnd type="triangle" w="med" len="med"/>
            </a:ln>
            <a:effectLst/>
          </p:spPr>
          <p:txBody>
            <a:bodyPr/>
            <a:lstStyle/>
            <a:p>
              <a:endParaRPr lang="nl-NL"/>
            </a:p>
          </p:txBody>
        </p:sp>
        <p:sp>
          <p:nvSpPr>
            <p:cNvPr id="18" name="Line 7"/>
            <p:cNvSpPr>
              <a:spLocks noChangeShapeType="1"/>
            </p:cNvSpPr>
            <p:nvPr/>
          </p:nvSpPr>
          <p:spPr bwMode="auto">
            <a:xfrm flipV="1">
              <a:off x="1392" y="1344"/>
              <a:ext cx="864" cy="528"/>
            </a:xfrm>
            <a:prstGeom prst="line">
              <a:avLst/>
            </a:prstGeom>
            <a:noFill/>
            <a:ln w="25400">
              <a:solidFill>
                <a:srgbClr val="7030A0"/>
              </a:solidFill>
              <a:round/>
              <a:headEnd/>
              <a:tailEnd type="triangle" w="med" len="med"/>
            </a:ln>
            <a:effectLst/>
          </p:spPr>
          <p:txBody>
            <a:bodyPr/>
            <a:lstStyle/>
            <a:p>
              <a:endParaRPr lang="nl-NL"/>
            </a:p>
          </p:txBody>
        </p:sp>
        <p:sp>
          <p:nvSpPr>
            <p:cNvPr id="19" name="Line 8"/>
            <p:cNvSpPr>
              <a:spLocks noChangeShapeType="1"/>
            </p:cNvSpPr>
            <p:nvPr/>
          </p:nvSpPr>
          <p:spPr bwMode="auto">
            <a:xfrm>
              <a:off x="1392" y="1872"/>
              <a:ext cx="672" cy="336"/>
            </a:xfrm>
            <a:prstGeom prst="line">
              <a:avLst/>
            </a:prstGeom>
            <a:noFill/>
            <a:ln w="25400">
              <a:solidFill>
                <a:srgbClr val="7030A0"/>
              </a:solidFill>
              <a:round/>
              <a:headEnd/>
              <a:tailEnd type="triangle" w="med" len="med"/>
            </a:ln>
            <a:effectLst/>
          </p:spPr>
          <p:txBody>
            <a:bodyPr/>
            <a:lstStyle/>
            <a:p>
              <a:endParaRPr lang="nl-NL"/>
            </a:p>
          </p:txBody>
        </p:sp>
        <p:sp>
          <p:nvSpPr>
            <p:cNvPr id="20" name="Line 9"/>
            <p:cNvSpPr>
              <a:spLocks noChangeShapeType="1"/>
            </p:cNvSpPr>
            <p:nvPr/>
          </p:nvSpPr>
          <p:spPr bwMode="auto">
            <a:xfrm flipV="1">
              <a:off x="1392" y="1680"/>
              <a:ext cx="1488" cy="192"/>
            </a:xfrm>
            <a:prstGeom prst="line">
              <a:avLst/>
            </a:prstGeom>
            <a:noFill/>
            <a:ln w="25400">
              <a:solidFill>
                <a:srgbClr val="7030A0"/>
              </a:solidFill>
              <a:round/>
              <a:headEnd/>
              <a:tailEnd type="triangle" w="med" len="med"/>
            </a:ln>
            <a:effectLst/>
          </p:spPr>
          <p:txBody>
            <a:bodyPr/>
            <a:lstStyle/>
            <a:p>
              <a:endParaRPr lang="nl-NL"/>
            </a:p>
          </p:txBody>
        </p:sp>
        <p:sp>
          <p:nvSpPr>
            <p:cNvPr id="21" name="Line 10"/>
            <p:cNvSpPr>
              <a:spLocks noChangeShapeType="1"/>
            </p:cNvSpPr>
            <p:nvPr/>
          </p:nvSpPr>
          <p:spPr bwMode="auto">
            <a:xfrm>
              <a:off x="1392" y="1872"/>
              <a:ext cx="1728" cy="0"/>
            </a:xfrm>
            <a:prstGeom prst="line">
              <a:avLst/>
            </a:prstGeom>
            <a:noFill/>
            <a:ln w="9525">
              <a:solidFill>
                <a:schemeClr val="tx1"/>
              </a:solidFill>
              <a:prstDash val="sysDot"/>
              <a:round/>
              <a:headEnd/>
              <a:tailEnd/>
            </a:ln>
            <a:effectLst/>
          </p:spPr>
          <p:txBody>
            <a:bodyPr/>
            <a:lstStyle/>
            <a:p>
              <a:endParaRPr lang="nl-NL"/>
            </a:p>
          </p:txBody>
        </p:sp>
        <p:sp>
          <p:nvSpPr>
            <p:cNvPr id="22" name="Text Box 11"/>
            <p:cNvSpPr txBox="1">
              <a:spLocks noChangeArrowheads="1"/>
            </p:cNvSpPr>
            <p:nvPr/>
          </p:nvSpPr>
          <p:spPr bwMode="auto">
            <a:xfrm>
              <a:off x="2490" y="1586"/>
              <a:ext cx="245" cy="399"/>
            </a:xfrm>
            <a:prstGeom prst="rect">
              <a:avLst/>
            </a:prstGeom>
            <a:noFill/>
            <a:ln w="9525">
              <a:noFill/>
              <a:miter lim="800000"/>
              <a:headEnd/>
              <a:tailEnd/>
            </a:ln>
            <a:effectLst/>
          </p:spPr>
          <p:txBody>
            <a:bodyPr wrap="none">
              <a:spAutoFit/>
            </a:bodyPr>
            <a:lstStyle/>
            <a:p>
              <a:r>
                <a:rPr lang="en-US" sz="2400">
                  <a:latin typeface="Symbol" pitchFamily="18" charset="2"/>
                </a:rPr>
                <a:t>q</a:t>
              </a:r>
              <a:endParaRPr lang="en-GB" sz="2400" dirty="0">
                <a:latin typeface="Tahoma" pitchFamily="34" charset="0"/>
              </a:endParaRPr>
            </a:p>
          </p:txBody>
        </p:sp>
        <p:sp>
          <p:nvSpPr>
            <p:cNvPr id="23" name="Line 12"/>
            <p:cNvSpPr>
              <a:spLocks noChangeShapeType="1"/>
            </p:cNvSpPr>
            <p:nvPr/>
          </p:nvSpPr>
          <p:spPr bwMode="auto">
            <a:xfrm>
              <a:off x="2208" y="1344"/>
              <a:ext cx="672" cy="336"/>
            </a:xfrm>
            <a:prstGeom prst="line">
              <a:avLst/>
            </a:prstGeom>
            <a:noFill/>
            <a:ln w="12700" cap="rnd">
              <a:solidFill>
                <a:schemeClr val="tx1"/>
              </a:solidFill>
              <a:prstDash val="sysDot"/>
              <a:round/>
              <a:headEnd/>
              <a:tailEnd type="triangle" w="med" len="med"/>
            </a:ln>
            <a:effectLst/>
          </p:spPr>
          <p:txBody>
            <a:bodyPr/>
            <a:lstStyle/>
            <a:p>
              <a:endParaRPr lang="nl-NL"/>
            </a:p>
          </p:txBody>
        </p:sp>
      </p:grpSp>
      <p:grpSp>
        <p:nvGrpSpPr>
          <p:cNvPr id="24" name="Group 16"/>
          <p:cNvGrpSpPr>
            <a:grpSpLocks/>
          </p:cNvGrpSpPr>
          <p:nvPr/>
        </p:nvGrpSpPr>
        <p:grpSpPr bwMode="auto">
          <a:xfrm>
            <a:off x="3550920" y="4338168"/>
            <a:ext cx="4343400" cy="1219200"/>
            <a:chOff x="432" y="2256"/>
            <a:chExt cx="3024" cy="1056"/>
          </a:xfrm>
        </p:grpSpPr>
        <p:sp>
          <p:nvSpPr>
            <p:cNvPr id="25" name="Line 17"/>
            <p:cNvSpPr>
              <a:spLocks noChangeShapeType="1"/>
            </p:cNvSpPr>
            <p:nvPr/>
          </p:nvSpPr>
          <p:spPr bwMode="auto">
            <a:xfrm>
              <a:off x="432" y="2784"/>
              <a:ext cx="1152" cy="0"/>
            </a:xfrm>
            <a:prstGeom prst="line">
              <a:avLst/>
            </a:prstGeom>
            <a:noFill/>
            <a:ln w="25400">
              <a:solidFill>
                <a:srgbClr val="C00000"/>
              </a:solidFill>
              <a:round/>
              <a:headEnd/>
              <a:tailEnd type="triangle" w="med" len="med"/>
            </a:ln>
            <a:effectLst/>
          </p:spPr>
          <p:txBody>
            <a:bodyPr/>
            <a:lstStyle/>
            <a:p>
              <a:endParaRPr lang="nl-NL"/>
            </a:p>
          </p:txBody>
        </p:sp>
        <p:sp>
          <p:nvSpPr>
            <p:cNvPr id="26" name="Line 18"/>
            <p:cNvSpPr>
              <a:spLocks noChangeShapeType="1"/>
            </p:cNvSpPr>
            <p:nvPr/>
          </p:nvSpPr>
          <p:spPr bwMode="auto">
            <a:xfrm flipV="1">
              <a:off x="1584" y="2256"/>
              <a:ext cx="864" cy="528"/>
            </a:xfrm>
            <a:prstGeom prst="line">
              <a:avLst/>
            </a:prstGeom>
            <a:noFill/>
            <a:ln w="25400">
              <a:solidFill>
                <a:srgbClr val="C00000"/>
              </a:solidFill>
              <a:round/>
              <a:headEnd/>
              <a:tailEnd type="triangle" w="med" len="med"/>
            </a:ln>
            <a:effectLst/>
          </p:spPr>
          <p:txBody>
            <a:bodyPr/>
            <a:lstStyle/>
            <a:p>
              <a:endParaRPr lang="nl-NL"/>
            </a:p>
          </p:txBody>
        </p:sp>
        <p:sp>
          <p:nvSpPr>
            <p:cNvPr id="27" name="Line 19"/>
            <p:cNvSpPr>
              <a:spLocks noChangeShapeType="1"/>
            </p:cNvSpPr>
            <p:nvPr/>
          </p:nvSpPr>
          <p:spPr bwMode="auto">
            <a:xfrm flipV="1">
              <a:off x="1584" y="2784"/>
              <a:ext cx="1824" cy="0"/>
            </a:xfrm>
            <a:prstGeom prst="line">
              <a:avLst/>
            </a:prstGeom>
            <a:noFill/>
            <a:ln w="12700">
              <a:solidFill>
                <a:schemeClr val="tx1"/>
              </a:solidFill>
              <a:prstDash val="sysDash"/>
              <a:round/>
              <a:headEnd/>
              <a:tailEnd type="triangle" w="med" len="med"/>
            </a:ln>
            <a:effectLst/>
          </p:spPr>
          <p:txBody>
            <a:bodyPr/>
            <a:lstStyle/>
            <a:p>
              <a:endParaRPr lang="nl-NL" dirty="0"/>
            </a:p>
          </p:txBody>
        </p:sp>
        <p:sp>
          <p:nvSpPr>
            <p:cNvPr id="29" name="Line 21"/>
            <p:cNvSpPr>
              <a:spLocks noChangeShapeType="1"/>
            </p:cNvSpPr>
            <p:nvPr/>
          </p:nvSpPr>
          <p:spPr bwMode="auto">
            <a:xfrm>
              <a:off x="2448" y="2256"/>
              <a:ext cx="1008" cy="528"/>
            </a:xfrm>
            <a:prstGeom prst="line">
              <a:avLst/>
            </a:prstGeom>
            <a:noFill/>
            <a:ln w="12700" cap="rnd">
              <a:solidFill>
                <a:schemeClr val="tx1"/>
              </a:solidFill>
              <a:prstDash val="sysDot"/>
              <a:round/>
              <a:headEnd/>
              <a:tailEnd type="triangle" w="med" len="med"/>
            </a:ln>
            <a:effectLst/>
          </p:spPr>
          <p:txBody>
            <a:bodyPr/>
            <a:lstStyle/>
            <a:p>
              <a:endParaRPr lang="nl-NL"/>
            </a:p>
          </p:txBody>
        </p:sp>
        <p:sp>
          <p:nvSpPr>
            <p:cNvPr id="30" name="Line 22"/>
            <p:cNvSpPr>
              <a:spLocks noChangeShapeType="1"/>
            </p:cNvSpPr>
            <p:nvPr/>
          </p:nvSpPr>
          <p:spPr bwMode="auto">
            <a:xfrm>
              <a:off x="1584" y="2784"/>
              <a:ext cx="1008" cy="528"/>
            </a:xfrm>
            <a:prstGeom prst="line">
              <a:avLst/>
            </a:prstGeom>
            <a:noFill/>
            <a:ln w="25400">
              <a:solidFill>
                <a:srgbClr val="C00000"/>
              </a:solidFill>
              <a:round/>
              <a:headEnd/>
              <a:tailEnd type="triangle" w="med" len="med"/>
            </a:ln>
            <a:effectLst/>
          </p:spPr>
          <p:txBody>
            <a:bodyPr/>
            <a:lstStyle/>
            <a:p>
              <a:endParaRPr lang="nl-NL"/>
            </a:p>
          </p:txBody>
        </p:sp>
      </p:grpSp>
      <mc:AlternateContent xmlns:mc="http://schemas.openxmlformats.org/markup-compatibility/2006" xmlns:a14="http://schemas.microsoft.com/office/drawing/2010/main">
        <mc:Choice Requires="a14">
          <p:sp>
            <p:nvSpPr>
              <p:cNvPr id="31" name="Text Box 23"/>
              <p:cNvSpPr txBox="1">
                <a:spLocks noChangeArrowheads="1"/>
              </p:cNvSpPr>
              <p:nvPr/>
            </p:nvSpPr>
            <p:spPr bwMode="auto">
              <a:xfrm>
                <a:off x="1043916" y="5660461"/>
                <a:ext cx="4343690" cy="400110"/>
              </a:xfrm>
              <a:prstGeom prst="rect">
                <a:avLst/>
              </a:prstGeom>
              <a:noFill/>
              <a:ln w="9525">
                <a:noFill/>
                <a:miter lim="800000"/>
                <a:headEnd/>
                <a:tailEnd/>
              </a:ln>
              <a:effectLst/>
            </p:spPr>
            <p:txBody>
              <a:bodyPr wrap="none">
                <a:spAutoFit/>
              </a:bodyPr>
              <a:lstStyle/>
              <a:p>
                <a:r>
                  <a:rPr lang="en-US" sz="2000">
                    <a:solidFill>
                      <a:srgbClr val="7030A0"/>
                    </a:solidFill>
                    <a:latin typeface="Tahoma" pitchFamily="34" charset="0"/>
                  </a:rPr>
                  <a:t>Expected Background</a:t>
                </a:r>
                <a:r>
                  <a:rPr lang="en-US" sz="2000" dirty="0">
                    <a:solidFill>
                      <a:srgbClr val="7030A0"/>
                    </a:solidFill>
                    <a:latin typeface="Tahoma" pitchFamily="34" charset="0"/>
                  </a:rPr>
                  <a:t>: </a:t>
                </a:r>
                <a14:m>
                  <m:oMath xmlns:m="http://schemas.openxmlformats.org/officeDocument/2006/math">
                    <m:sSub>
                      <m:sSubPr>
                        <m:ctrlPr>
                          <a:rPr lang="en-US" sz="2000" b="0" i="1" smtClean="0">
                            <a:solidFill>
                              <a:srgbClr val="7030A0"/>
                            </a:solidFill>
                            <a:latin typeface="Cambria Math" panose="02040503050406030204" pitchFamily="18" charset="0"/>
                          </a:rPr>
                        </m:ctrlPr>
                      </m:sSubPr>
                      <m:e>
                        <m:r>
                          <a:rPr lang="en-US" sz="2000" b="0" i="1" smtClean="0">
                            <a:solidFill>
                              <a:srgbClr val="7030A0"/>
                            </a:solidFill>
                            <a:latin typeface="Cambria Math" charset="0"/>
                          </a:rPr>
                          <m:t>𝐾</m:t>
                        </m:r>
                      </m:e>
                      <m:sub>
                        <m:r>
                          <a:rPr lang="en-US" sz="2000" b="0" i="1" smtClean="0">
                            <a:solidFill>
                              <a:srgbClr val="7030A0"/>
                            </a:solidFill>
                            <a:latin typeface="Cambria Math" charset="0"/>
                          </a:rPr>
                          <m:t>𝐿</m:t>
                        </m:r>
                      </m:sub>
                    </m:sSub>
                    <m:r>
                      <a:rPr lang="en-US" sz="2000" b="0" i="1" smtClean="0">
                        <a:solidFill>
                          <a:srgbClr val="7030A0"/>
                        </a:solidFill>
                        <a:latin typeface="Cambria Math" charset="0"/>
                      </a:rPr>
                      <m:t>→</m:t>
                    </m:r>
                    <m:sSup>
                      <m:sSupPr>
                        <m:ctrlPr>
                          <a:rPr lang="en-US" sz="2000" b="0" i="1" smtClean="0">
                            <a:solidFill>
                              <a:srgbClr val="7030A0"/>
                            </a:solidFill>
                            <a:latin typeface="Cambria Math" panose="02040503050406030204" pitchFamily="18" charset="0"/>
                          </a:rPr>
                        </m:ctrlPr>
                      </m:sSupPr>
                      <m:e>
                        <m:r>
                          <a:rPr lang="en-US" sz="2000" b="0" i="1" smtClean="0">
                            <a:solidFill>
                              <a:srgbClr val="7030A0"/>
                            </a:solidFill>
                            <a:latin typeface="Cambria Math" charset="0"/>
                          </a:rPr>
                          <m:t>𝜋</m:t>
                        </m:r>
                      </m:e>
                      <m:sup>
                        <m:r>
                          <a:rPr lang="en-US" sz="2000" b="0" i="1" smtClean="0">
                            <a:solidFill>
                              <a:srgbClr val="7030A0"/>
                            </a:solidFill>
                            <a:latin typeface="Cambria Math" charset="0"/>
                          </a:rPr>
                          <m:t>+</m:t>
                        </m:r>
                      </m:sup>
                    </m:sSup>
                    <m:sSup>
                      <m:sSupPr>
                        <m:ctrlPr>
                          <a:rPr lang="en-US" sz="2000" b="0" i="1" smtClean="0">
                            <a:solidFill>
                              <a:srgbClr val="7030A0"/>
                            </a:solidFill>
                            <a:latin typeface="Cambria Math" panose="02040503050406030204" pitchFamily="18" charset="0"/>
                          </a:rPr>
                        </m:ctrlPr>
                      </m:sSupPr>
                      <m:e>
                        <m:r>
                          <a:rPr lang="en-US" sz="2000" b="0" i="1" smtClean="0">
                            <a:solidFill>
                              <a:srgbClr val="7030A0"/>
                            </a:solidFill>
                            <a:latin typeface="Cambria Math" charset="0"/>
                          </a:rPr>
                          <m:t>𝜋</m:t>
                        </m:r>
                      </m:e>
                      <m:sup>
                        <m:r>
                          <a:rPr lang="en-US" sz="2000" b="0" i="1" smtClean="0">
                            <a:solidFill>
                              <a:srgbClr val="7030A0"/>
                            </a:solidFill>
                            <a:latin typeface="Cambria Math" charset="0"/>
                          </a:rPr>
                          <m:t>−</m:t>
                        </m:r>
                      </m:sup>
                    </m:sSup>
                    <m:sSup>
                      <m:sSupPr>
                        <m:ctrlPr>
                          <a:rPr lang="en-US" sz="2000" b="0" i="1" smtClean="0">
                            <a:solidFill>
                              <a:srgbClr val="7030A0"/>
                            </a:solidFill>
                            <a:latin typeface="Cambria Math" panose="02040503050406030204" pitchFamily="18" charset="0"/>
                          </a:rPr>
                        </m:ctrlPr>
                      </m:sSupPr>
                      <m:e>
                        <m:r>
                          <a:rPr lang="en-US" sz="2000" b="0" i="1" smtClean="0">
                            <a:solidFill>
                              <a:srgbClr val="7030A0"/>
                            </a:solidFill>
                            <a:latin typeface="Cambria Math" charset="0"/>
                          </a:rPr>
                          <m:t>𝜋</m:t>
                        </m:r>
                      </m:e>
                      <m:sup>
                        <m:r>
                          <a:rPr lang="en-US" sz="2000" b="0" i="1" smtClean="0">
                            <a:solidFill>
                              <a:srgbClr val="7030A0"/>
                            </a:solidFill>
                            <a:latin typeface="Cambria Math" charset="0"/>
                          </a:rPr>
                          <m:t>0</m:t>
                        </m:r>
                      </m:sup>
                    </m:sSup>
                  </m:oMath>
                </a14:m>
                <a:endParaRPr lang="en-GB" sz="2000" dirty="0">
                  <a:solidFill>
                    <a:srgbClr val="7030A0"/>
                  </a:solidFill>
                  <a:latin typeface="Tahoma" pitchFamily="34" charset="0"/>
                </a:endParaRPr>
              </a:p>
            </p:txBody>
          </p:sp>
        </mc:Choice>
        <mc:Fallback xmlns="">
          <p:sp>
            <p:nvSpPr>
              <p:cNvPr id="31" name="Text Box 23"/>
              <p:cNvSpPr txBox="1">
                <a:spLocks noRot="1" noChangeAspect="1" noMove="1" noResize="1" noEditPoints="1" noAdjustHandles="1" noChangeArrowheads="1" noChangeShapeType="1" noTextEdit="1"/>
              </p:cNvSpPr>
              <p:nvPr/>
            </p:nvSpPr>
            <p:spPr bwMode="auto">
              <a:xfrm>
                <a:off x="1043916" y="5660461"/>
                <a:ext cx="4343690" cy="400110"/>
              </a:xfrm>
              <a:prstGeom prst="rect">
                <a:avLst/>
              </a:prstGeom>
              <a:blipFill rotWithShape="0">
                <a:blip r:embed="rId7"/>
                <a:stretch>
                  <a:fillRect l="-1403" t="-9231" b="-27692"/>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 Box 23"/>
              <p:cNvSpPr txBox="1">
                <a:spLocks noChangeArrowheads="1"/>
              </p:cNvSpPr>
              <p:nvPr/>
            </p:nvSpPr>
            <p:spPr bwMode="auto">
              <a:xfrm>
                <a:off x="1046577" y="4522992"/>
                <a:ext cx="2824748" cy="400110"/>
              </a:xfrm>
              <a:prstGeom prst="rect">
                <a:avLst/>
              </a:prstGeom>
              <a:noFill/>
              <a:ln w="9525">
                <a:noFill/>
                <a:miter lim="800000"/>
                <a:headEnd/>
                <a:tailEnd/>
              </a:ln>
              <a:effectLst/>
            </p:spPr>
            <p:txBody>
              <a:bodyPr wrap="none">
                <a:spAutoFit/>
              </a:bodyPr>
              <a:lstStyle/>
              <a:p>
                <a:r>
                  <a:rPr lang="en-US" sz="2000">
                    <a:solidFill>
                      <a:srgbClr val="C00000"/>
                    </a:solidFill>
                    <a:latin typeface="Tahoma" pitchFamily="34" charset="0"/>
                  </a:rPr>
                  <a:t>CPV Signal</a:t>
                </a:r>
                <a:r>
                  <a:rPr lang="en-US" sz="2000" dirty="0">
                    <a:solidFill>
                      <a:srgbClr val="C00000"/>
                    </a:solidFill>
                    <a:latin typeface="Tahoma" pitchFamily="34" charset="0"/>
                  </a:rPr>
                  <a:t>: </a:t>
                </a:r>
                <a14:m>
                  <m:oMath xmlns:m="http://schemas.openxmlformats.org/officeDocument/2006/math">
                    <m:sSub>
                      <m:sSubPr>
                        <m:ctrlPr>
                          <a:rPr lang="en-US" sz="2000" b="0" i="1" smtClean="0">
                            <a:solidFill>
                              <a:srgbClr val="C00000"/>
                            </a:solidFill>
                            <a:latin typeface="Cambria Math" panose="02040503050406030204" pitchFamily="18" charset="0"/>
                          </a:rPr>
                        </m:ctrlPr>
                      </m:sSubPr>
                      <m:e>
                        <m:r>
                          <a:rPr lang="en-US" sz="2000" b="0" i="1" smtClean="0">
                            <a:solidFill>
                              <a:srgbClr val="C00000"/>
                            </a:solidFill>
                            <a:latin typeface="Cambria Math" charset="0"/>
                          </a:rPr>
                          <m:t>𝐾</m:t>
                        </m:r>
                      </m:e>
                      <m:sub>
                        <m:r>
                          <a:rPr lang="en-US" sz="2000" b="0" i="1" smtClean="0">
                            <a:solidFill>
                              <a:srgbClr val="C00000"/>
                            </a:solidFill>
                            <a:latin typeface="Cambria Math" charset="0"/>
                          </a:rPr>
                          <m:t>𝐿</m:t>
                        </m:r>
                      </m:sub>
                    </m:sSub>
                    <m:r>
                      <a:rPr lang="en-US" sz="2000" b="0" i="1" smtClean="0">
                        <a:solidFill>
                          <a:srgbClr val="C00000"/>
                        </a:solidFill>
                        <a:latin typeface="Cambria Math" charset="0"/>
                      </a:rPr>
                      <m:t>→</m:t>
                    </m:r>
                    <m:sSup>
                      <m:sSupPr>
                        <m:ctrlPr>
                          <a:rPr lang="en-US" sz="2000" b="0" i="1" smtClean="0">
                            <a:solidFill>
                              <a:srgbClr val="C00000"/>
                            </a:solidFill>
                            <a:latin typeface="Cambria Math" panose="02040503050406030204" pitchFamily="18" charset="0"/>
                          </a:rPr>
                        </m:ctrlPr>
                      </m:sSupPr>
                      <m:e>
                        <m:r>
                          <a:rPr lang="en-US" sz="2000" b="0" i="1" smtClean="0">
                            <a:solidFill>
                              <a:srgbClr val="C00000"/>
                            </a:solidFill>
                            <a:latin typeface="Cambria Math" charset="0"/>
                          </a:rPr>
                          <m:t>𝜋</m:t>
                        </m:r>
                      </m:e>
                      <m:sup>
                        <m:r>
                          <a:rPr lang="en-US" sz="2000" b="0" i="1" smtClean="0">
                            <a:solidFill>
                              <a:srgbClr val="C00000"/>
                            </a:solidFill>
                            <a:latin typeface="Cambria Math" charset="0"/>
                          </a:rPr>
                          <m:t>+</m:t>
                        </m:r>
                      </m:sup>
                    </m:sSup>
                    <m:sSup>
                      <m:sSupPr>
                        <m:ctrlPr>
                          <a:rPr lang="en-US" sz="2000" b="0" i="1" smtClean="0">
                            <a:solidFill>
                              <a:srgbClr val="C00000"/>
                            </a:solidFill>
                            <a:latin typeface="Cambria Math" panose="02040503050406030204" pitchFamily="18" charset="0"/>
                          </a:rPr>
                        </m:ctrlPr>
                      </m:sSupPr>
                      <m:e>
                        <m:r>
                          <a:rPr lang="en-US" sz="2000" b="0" i="1" smtClean="0">
                            <a:solidFill>
                              <a:srgbClr val="C00000"/>
                            </a:solidFill>
                            <a:latin typeface="Cambria Math" charset="0"/>
                          </a:rPr>
                          <m:t>𝜋</m:t>
                        </m:r>
                      </m:e>
                      <m:sup>
                        <m:r>
                          <a:rPr lang="en-US" sz="2000" b="0" i="1" smtClean="0">
                            <a:solidFill>
                              <a:srgbClr val="C00000"/>
                            </a:solidFill>
                            <a:latin typeface="Cambria Math" charset="0"/>
                          </a:rPr>
                          <m:t>−</m:t>
                        </m:r>
                      </m:sup>
                    </m:sSup>
                  </m:oMath>
                </a14:m>
                <a:endParaRPr lang="en-GB" sz="2000" dirty="0">
                  <a:solidFill>
                    <a:srgbClr val="C00000"/>
                  </a:solidFill>
                  <a:latin typeface="Tahoma" pitchFamily="34" charset="0"/>
                </a:endParaRPr>
              </a:p>
            </p:txBody>
          </p:sp>
        </mc:Choice>
        <mc:Fallback xmlns="">
          <p:sp>
            <p:nvSpPr>
              <p:cNvPr id="32" name="Text Box 23"/>
              <p:cNvSpPr txBox="1">
                <a:spLocks noRot="1" noChangeAspect="1" noMove="1" noResize="1" noEditPoints="1" noAdjustHandles="1" noChangeArrowheads="1" noChangeShapeType="1" noTextEdit="1"/>
              </p:cNvSpPr>
              <p:nvPr/>
            </p:nvSpPr>
            <p:spPr bwMode="auto">
              <a:xfrm>
                <a:off x="1046577" y="4522992"/>
                <a:ext cx="2824748" cy="400110"/>
              </a:xfrm>
              <a:prstGeom prst="rect">
                <a:avLst/>
              </a:prstGeom>
              <a:blipFill rotWithShape="0">
                <a:blip r:embed="rId8"/>
                <a:stretch>
                  <a:fillRect l="-2376" t="-9091" b="-25758"/>
                </a:stretch>
              </a:blipFill>
              <a:ln w="9525">
                <a:noFill/>
                <a:miter lim="800000"/>
                <a:headEnd/>
                <a:tailEnd/>
              </a:ln>
              <a:effectLst/>
            </p:spPr>
            <p:txBody>
              <a:bodyPr/>
              <a:lstStyle/>
              <a:p>
                <a:r>
                  <a:rPr lang="en-US">
                    <a:noFill/>
                  </a:rPr>
                  <a:t> </a:t>
                </a:r>
              </a:p>
            </p:txBody>
          </p:sp>
        </mc:Fallback>
      </mc:AlternateContent>
      <p:pic>
        <p:nvPicPr>
          <p:cNvPr id="33" name="Picture 33" descr="cronin-fitch-w2"/>
          <p:cNvPicPr>
            <a:picLocks noChangeAspect="1" noChangeArrowheads="1"/>
          </p:cNvPicPr>
          <p:nvPr/>
        </p:nvPicPr>
        <p:blipFill rotWithShape="1">
          <a:blip r:embed="rId9"/>
          <a:srcRect l="6805" r="50087" b="9617"/>
          <a:stretch/>
        </p:blipFill>
        <p:spPr bwMode="auto">
          <a:xfrm>
            <a:off x="404052" y="2035349"/>
            <a:ext cx="1253180" cy="1890475"/>
          </a:xfrm>
          <a:prstGeom prst="rect">
            <a:avLst/>
          </a:prstGeom>
          <a:noFill/>
        </p:spPr>
      </p:pic>
      <p:pic>
        <p:nvPicPr>
          <p:cNvPr id="34" name="Picture 35" descr="cronin-fitch-w2"/>
          <p:cNvPicPr>
            <a:picLocks noChangeAspect="1" noChangeArrowheads="1"/>
          </p:cNvPicPr>
          <p:nvPr/>
        </p:nvPicPr>
        <p:blipFill rotWithShape="1">
          <a:blip r:embed="rId9"/>
          <a:srcRect l="55966" b="12241"/>
          <a:stretch/>
        </p:blipFill>
        <p:spPr bwMode="auto">
          <a:xfrm>
            <a:off x="1794257" y="2040366"/>
            <a:ext cx="1324253" cy="1898875"/>
          </a:xfrm>
          <a:prstGeom prst="rect">
            <a:avLst/>
          </a:prstGeom>
          <a:noFill/>
        </p:spPr>
      </p:pic>
      <p:sp>
        <p:nvSpPr>
          <p:cNvPr id="35" name="TextBox 34"/>
          <p:cNvSpPr txBox="1"/>
          <p:nvPr/>
        </p:nvSpPr>
        <p:spPr>
          <a:xfrm>
            <a:off x="437399" y="3576439"/>
            <a:ext cx="1153201" cy="307777"/>
          </a:xfrm>
          <a:prstGeom prst="rect">
            <a:avLst/>
          </a:prstGeom>
          <a:solidFill>
            <a:schemeClr val="tx1">
              <a:alpha val="70000"/>
            </a:schemeClr>
          </a:solidFill>
        </p:spPr>
        <p:txBody>
          <a:bodyPr wrap="none" rtlCol="0">
            <a:spAutoFit/>
          </a:bodyPr>
          <a:lstStyle/>
          <a:p>
            <a:r>
              <a:rPr lang="en-US" sz="1400" dirty="0">
                <a:solidFill>
                  <a:schemeClr val="bg1"/>
                </a:solidFill>
              </a:rPr>
              <a:t>James Cronin</a:t>
            </a:r>
          </a:p>
        </p:txBody>
      </p:sp>
      <p:sp>
        <p:nvSpPr>
          <p:cNvPr id="36" name="TextBox 35"/>
          <p:cNvSpPr txBox="1"/>
          <p:nvPr/>
        </p:nvSpPr>
        <p:spPr>
          <a:xfrm>
            <a:off x="2104055" y="3599364"/>
            <a:ext cx="797782" cy="307777"/>
          </a:xfrm>
          <a:prstGeom prst="rect">
            <a:avLst/>
          </a:prstGeom>
          <a:solidFill>
            <a:schemeClr val="tx1">
              <a:alpha val="70000"/>
            </a:schemeClr>
          </a:solidFill>
        </p:spPr>
        <p:txBody>
          <a:bodyPr wrap="none" rtlCol="0">
            <a:spAutoFit/>
          </a:bodyPr>
          <a:lstStyle/>
          <a:p>
            <a:r>
              <a:rPr lang="en-US" sz="1400" dirty="0">
                <a:solidFill>
                  <a:schemeClr val="bg1"/>
                </a:solidFill>
              </a:rPr>
              <a:t>Val Fitch</a:t>
            </a:r>
          </a:p>
        </p:txBody>
      </p:sp>
      <p:sp>
        <p:nvSpPr>
          <p:cNvPr id="37" name="TextBox 36"/>
          <p:cNvSpPr txBox="1"/>
          <p:nvPr/>
        </p:nvSpPr>
        <p:spPr>
          <a:xfrm>
            <a:off x="9752879" y="6296581"/>
            <a:ext cx="665310" cy="369332"/>
          </a:xfrm>
          <a:prstGeom prst="rect">
            <a:avLst/>
          </a:prstGeom>
          <a:noFill/>
        </p:spPr>
        <p:txBody>
          <a:bodyPr wrap="none" rtlCol="0">
            <a:spAutoFit/>
          </a:bodyPr>
          <a:lstStyle/>
          <a:p>
            <a:r>
              <a:rPr lang="en-US" dirty="0"/>
              <a:t>cos </a:t>
            </a:r>
            <a:r>
              <a:rPr lang="en-US" dirty="0">
                <a:latin typeface="Symbol" charset="2"/>
                <a:ea typeface="Symbol" charset="2"/>
                <a:cs typeface="Symbol" charset="2"/>
              </a:rPr>
              <a:t>q</a:t>
            </a:r>
            <a:endParaRPr lang="en-US" dirty="0"/>
          </a:p>
        </p:txBody>
      </p:sp>
      <p:cxnSp>
        <p:nvCxnSpPr>
          <p:cNvPr id="46" name="Straight Connector 45"/>
          <p:cNvCxnSpPr/>
          <p:nvPr/>
        </p:nvCxnSpPr>
        <p:spPr>
          <a:xfrm>
            <a:off x="3492995" y="2917410"/>
            <a:ext cx="2255966" cy="3733"/>
          </a:xfrm>
          <a:prstGeom prst="line">
            <a:avLst/>
          </a:prstGeom>
          <a:ln w="31750">
            <a:solidFill>
              <a:srgbClr val="004CFF"/>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748962" y="2292376"/>
            <a:ext cx="1425499" cy="628767"/>
          </a:xfrm>
          <a:prstGeom prst="line">
            <a:avLst/>
          </a:prstGeom>
          <a:ln w="31750">
            <a:solidFill>
              <a:srgbClr val="004CFF"/>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708621" y="2917436"/>
            <a:ext cx="1384605" cy="558509"/>
          </a:xfrm>
          <a:prstGeom prst="line">
            <a:avLst/>
          </a:prstGeom>
          <a:ln w="31750">
            <a:solidFill>
              <a:srgbClr val="004CFF"/>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xtBox 52"/>
              <p:cNvSpPr txBox="1"/>
              <p:nvPr/>
            </p:nvSpPr>
            <p:spPr>
              <a:xfrm>
                <a:off x="3435097" y="2491830"/>
                <a:ext cx="501226" cy="3684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solidFill>
                                <a:srgbClr val="0432FF"/>
                              </a:solidFill>
                              <a:latin typeface="Cambria Math" panose="02040503050406030204" pitchFamily="18" charset="0"/>
                            </a:rPr>
                          </m:ctrlPr>
                        </m:sSupPr>
                        <m:e>
                          <m:r>
                            <a:rPr lang="en-US" b="0" i="1" smtClean="0">
                              <a:solidFill>
                                <a:srgbClr val="0432FF"/>
                              </a:solidFill>
                              <a:latin typeface="Cambria Math" charset="0"/>
                            </a:rPr>
                            <m:t>𝐾</m:t>
                          </m:r>
                        </m:e>
                        <m:sup>
                          <m:r>
                            <a:rPr lang="en-US" b="0" i="1" smtClean="0">
                              <a:solidFill>
                                <a:srgbClr val="0432FF"/>
                              </a:solidFill>
                              <a:latin typeface="Cambria Math" charset="0"/>
                            </a:rPr>
                            <m:t>0</m:t>
                          </m:r>
                        </m:sup>
                      </m:sSup>
                    </m:oMath>
                  </m:oMathPara>
                </a14:m>
                <a:endParaRPr lang="en-US" baseline="-25000" dirty="0">
                  <a:solidFill>
                    <a:srgbClr val="0432FF"/>
                  </a:solidFill>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3435097" y="2491830"/>
                <a:ext cx="501226" cy="368499"/>
              </a:xfrm>
              <a:prstGeom prst="rect">
                <a:avLst/>
              </a:prstGeom>
              <a:blipFill rotWithShape="0">
                <a:blip r:embed="rId10"/>
                <a:stretch>
                  <a:fillRect/>
                </a:stretch>
              </a:blipFill>
            </p:spPr>
            <p:txBody>
              <a:bodyPr/>
              <a:lstStyle/>
              <a:p>
                <a:r>
                  <a:rPr lang="en-US">
                    <a:noFill/>
                  </a:rPr>
                  <a:t> </a:t>
                </a:r>
              </a:p>
            </p:txBody>
          </p:sp>
        </mc:Fallback>
      </mc:AlternateContent>
      <p:sp>
        <p:nvSpPr>
          <p:cNvPr id="42" name="TextBox 41"/>
          <p:cNvSpPr txBox="1"/>
          <p:nvPr/>
        </p:nvSpPr>
        <p:spPr>
          <a:xfrm>
            <a:off x="11623961" y="126111"/>
            <a:ext cx="444352" cy="400110"/>
          </a:xfrm>
          <a:prstGeom prst="rect">
            <a:avLst/>
          </a:prstGeom>
          <a:noFill/>
        </p:spPr>
        <p:txBody>
          <a:bodyPr wrap="none" rtlCol="0">
            <a:spAutoFit/>
          </a:bodyPr>
          <a:lstStyle/>
          <a:p>
            <a:r>
              <a:rPr lang="en-US" sz="2000" dirty="0">
                <a:solidFill>
                  <a:schemeClr val="bg1"/>
                </a:solidFill>
              </a:rPr>
              <a:t>15</a:t>
            </a:r>
          </a:p>
        </p:txBody>
      </p:sp>
      <mc:AlternateContent xmlns:mc="http://schemas.openxmlformats.org/markup-compatibility/2006" xmlns:a14="http://schemas.microsoft.com/office/drawing/2010/main">
        <mc:Choice Requires="a14">
          <p:sp>
            <p:nvSpPr>
              <p:cNvPr id="5" name="TextBox 4"/>
              <p:cNvSpPr txBox="1"/>
              <p:nvPr/>
            </p:nvSpPr>
            <p:spPr>
              <a:xfrm>
                <a:off x="8664509" y="183172"/>
                <a:ext cx="3314754" cy="1459310"/>
              </a:xfrm>
              <a:prstGeom prst="rect">
                <a:avLst/>
              </a:prstGeom>
              <a:solidFill>
                <a:schemeClr val="bg1"/>
              </a:solidFill>
              <a:ln w="25400">
                <a:solidFill>
                  <a:srgbClr val="7030A0"/>
                </a:solidFill>
              </a:ln>
            </p:spPr>
            <p:txBody>
              <a:bodyPr wrap="none" rtlCol="0">
                <a:spAutoFit/>
              </a:bodyPr>
              <a:lstStyle/>
              <a:p>
                <a14:m>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charset="0"/>
                          </a:rPr>
                          <m:t>𝐾</m:t>
                        </m:r>
                      </m:e>
                      <m:sub>
                        <m:r>
                          <a:rPr lang="en-US" sz="2200" b="0" i="1" smtClean="0">
                            <a:solidFill>
                              <a:schemeClr val="tx1"/>
                            </a:solidFill>
                            <a:latin typeface="Cambria Math" charset="0"/>
                          </a:rPr>
                          <m:t>𝑆</m:t>
                        </m:r>
                      </m:sub>
                    </m:sSub>
                  </m:oMath>
                </a14:m>
                <a:r>
                  <a:rPr lang="en-US" sz="2200" dirty="0">
                    <a:solidFill>
                      <a:schemeClr val="tx1"/>
                    </a:solidFill>
                  </a:rPr>
                  <a:t>: Short-lived is </a:t>
                </a:r>
                <a:r>
                  <a:rPr lang="en-US" sz="2200" i="1" dirty="0">
                    <a:solidFill>
                      <a:schemeClr val="tx1"/>
                    </a:solidFill>
                    <a:latin typeface="Times New Roman" charset="0"/>
                    <a:ea typeface="Times New Roman" charset="0"/>
                    <a:cs typeface="Times New Roman" charset="0"/>
                  </a:rPr>
                  <a:t>CP</a:t>
                </a:r>
                <a:r>
                  <a:rPr lang="en-US" sz="2200" dirty="0">
                    <a:solidFill>
                      <a:schemeClr val="tx1"/>
                    </a:solidFill>
                  </a:rPr>
                  <a:t> even: </a:t>
                </a:r>
              </a:p>
              <a:p>
                <a14:m>
                  <m:oMath xmlns:m="http://schemas.openxmlformats.org/officeDocument/2006/math">
                    <m:sSubSup>
                      <m:sSubSupPr>
                        <m:ctrlPr>
                          <a:rPr lang="en-US" sz="2200" b="0" i="1" smtClean="0">
                            <a:solidFill>
                              <a:srgbClr val="C00000"/>
                            </a:solidFill>
                            <a:latin typeface="Cambria Math" panose="02040503050406030204" pitchFamily="18" charset="0"/>
                          </a:rPr>
                        </m:ctrlPr>
                      </m:sSubSupPr>
                      <m:e>
                        <m:r>
                          <a:rPr lang="en-US" sz="2200" b="0" i="1" smtClean="0">
                            <a:solidFill>
                              <a:srgbClr val="C00000"/>
                            </a:solidFill>
                            <a:latin typeface="Cambria Math" charset="0"/>
                          </a:rPr>
                          <m:t>𝐾</m:t>
                        </m:r>
                      </m:e>
                      <m:sub>
                        <m:r>
                          <a:rPr lang="en-US" sz="2200" b="0" i="1" smtClean="0">
                            <a:solidFill>
                              <a:srgbClr val="C00000"/>
                            </a:solidFill>
                            <a:latin typeface="Cambria Math" charset="0"/>
                          </a:rPr>
                          <m:t>1</m:t>
                        </m:r>
                      </m:sub>
                      <m:sup>
                        <m:r>
                          <a:rPr lang="en-US" sz="2200" b="0" i="1" smtClean="0">
                            <a:solidFill>
                              <a:srgbClr val="C00000"/>
                            </a:solidFill>
                            <a:latin typeface="Cambria Math" charset="0"/>
                          </a:rPr>
                          <m:t>0</m:t>
                        </m:r>
                      </m:sup>
                    </m:sSubSup>
                    <m:r>
                      <a:rPr lang="en-US" sz="2200" b="0" i="1" smtClean="0">
                        <a:solidFill>
                          <a:srgbClr val="C00000"/>
                        </a:solidFill>
                        <a:latin typeface="Cambria Math" charset="0"/>
                      </a:rPr>
                      <m:t>→</m:t>
                    </m:r>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𝜋</m:t>
                        </m:r>
                      </m:e>
                      <m:sup>
                        <m:r>
                          <a:rPr lang="en-US" sz="2200" b="0" i="1" smtClean="0">
                            <a:solidFill>
                              <a:srgbClr val="C00000"/>
                            </a:solidFill>
                            <a:latin typeface="Cambria Math" charset="0"/>
                          </a:rPr>
                          <m:t>+</m:t>
                        </m:r>
                      </m:sup>
                    </m:sSup>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𝜋</m:t>
                        </m:r>
                      </m:e>
                      <m:sup>
                        <m:r>
                          <a:rPr lang="en-US" sz="2200" b="0" i="1" smtClean="0">
                            <a:solidFill>
                              <a:srgbClr val="C00000"/>
                            </a:solidFill>
                            <a:latin typeface="Cambria Math" charset="0"/>
                          </a:rPr>
                          <m:t>−</m:t>
                        </m:r>
                      </m:sup>
                    </m:sSup>
                  </m:oMath>
                </a14:m>
                <a:r>
                  <a:rPr lang="en-US" sz="2200" dirty="0">
                    <a:solidFill>
                      <a:srgbClr val="C00000"/>
                    </a:solidFill>
                    <a:latin typeface="Symbol" charset="2"/>
                    <a:cs typeface="Symbol" charset="2"/>
                    <a:sym typeface="Wingdings"/>
                  </a:rPr>
                  <a:t>          </a:t>
                </a:r>
                <a:r>
                  <a:rPr lang="en-US" sz="2200" dirty="0">
                    <a:solidFill>
                      <a:srgbClr val="C00000"/>
                    </a:solidFill>
                    <a:cs typeface="Symbol" charset="2"/>
                    <a:sym typeface="Wingdings"/>
                  </a:rPr>
                  <a:t>(fast)</a:t>
                </a:r>
              </a:p>
              <a:p>
                <a14:m>
                  <m:oMath xmlns:m="http://schemas.openxmlformats.org/officeDocument/2006/math">
                    <m:sSub>
                      <m:sSubPr>
                        <m:ctrlPr>
                          <a:rPr lang="en-US" sz="2200" b="0" i="1" smtClean="0">
                            <a:solidFill>
                              <a:schemeClr val="tx1"/>
                            </a:solidFill>
                            <a:latin typeface="Cambria Math" panose="02040503050406030204" pitchFamily="18" charset="0"/>
                            <a:sym typeface="Wingdings"/>
                          </a:rPr>
                        </m:ctrlPr>
                      </m:sSubPr>
                      <m:e>
                        <m:r>
                          <a:rPr lang="en-US" sz="2200" b="0" i="1" smtClean="0">
                            <a:solidFill>
                              <a:schemeClr val="tx1"/>
                            </a:solidFill>
                            <a:latin typeface="Cambria Math" charset="0"/>
                            <a:sym typeface="Wingdings"/>
                          </a:rPr>
                          <m:t>𝐾</m:t>
                        </m:r>
                      </m:e>
                      <m:sub>
                        <m:r>
                          <a:rPr lang="en-US" sz="2200" b="0" i="1" smtClean="0">
                            <a:solidFill>
                              <a:schemeClr val="tx1"/>
                            </a:solidFill>
                            <a:latin typeface="Cambria Math" charset="0"/>
                            <a:sym typeface="Wingdings"/>
                          </a:rPr>
                          <m:t>𝐿</m:t>
                        </m:r>
                      </m:sub>
                    </m:sSub>
                  </m:oMath>
                </a14:m>
                <a:r>
                  <a:rPr lang="en-US" sz="2200" dirty="0">
                    <a:solidFill>
                      <a:schemeClr val="tx1"/>
                    </a:solidFill>
                    <a:sym typeface="Wingdings"/>
                  </a:rPr>
                  <a:t>: Long-lived is </a:t>
                </a:r>
                <a:r>
                  <a:rPr lang="en-US" sz="2200" i="1" dirty="0">
                    <a:solidFill>
                      <a:schemeClr val="tx1"/>
                    </a:solidFill>
                    <a:latin typeface="Times New Roman" charset="0"/>
                    <a:ea typeface="Times New Roman" charset="0"/>
                    <a:cs typeface="Times New Roman" charset="0"/>
                    <a:sym typeface="Wingdings"/>
                  </a:rPr>
                  <a:t>CP</a:t>
                </a:r>
                <a:r>
                  <a:rPr lang="en-US" sz="2200" dirty="0">
                    <a:solidFill>
                      <a:schemeClr val="tx1"/>
                    </a:solidFill>
                    <a:sym typeface="Wingdings"/>
                  </a:rPr>
                  <a:t> odd: </a:t>
                </a:r>
              </a:p>
              <a:p>
                <a14:m>
                  <m:oMath xmlns:m="http://schemas.openxmlformats.org/officeDocument/2006/math">
                    <m:sSubSup>
                      <m:sSubSupPr>
                        <m:ctrlPr>
                          <a:rPr lang="en-US" sz="2200" b="0" i="1" smtClean="0">
                            <a:solidFill>
                              <a:srgbClr val="7030A0"/>
                            </a:solidFill>
                            <a:latin typeface="Cambria Math" panose="02040503050406030204" pitchFamily="18" charset="0"/>
                            <a:sym typeface="Wingdings"/>
                          </a:rPr>
                        </m:ctrlPr>
                      </m:sSubSupPr>
                      <m:e>
                        <m:r>
                          <a:rPr lang="en-US" sz="2200" b="0" i="1" smtClean="0">
                            <a:solidFill>
                              <a:srgbClr val="7030A0"/>
                            </a:solidFill>
                            <a:latin typeface="Cambria Math" charset="0"/>
                            <a:sym typeface="Wingdings"/>
                          </a:rPr>
                          <m:t>𝐾</m:t>
                        </m:r>
                      </m:e>
                      <m:sub>
                        <m:r>
                          <a:rPr lang="en-US" sz="2200" b="0" i="1" smtClean="0">
                            <a:solidFill>
                              <a:srgbClr val="7030A0"/>
                            </a:solidFill>
                            <a:latin typeface="Cambria Math" charset="0"/>
                            <a:sym typeface="Wingdings"/>
                          </a:rPr>
                          <m:t>2</m:t>
                        </m:r>
                      </m:sub>
                      <m:sup>
                        <m:r>
                          <a:rPr lang="en-US" sz="2200" b="0" i="1" smtClean="0">
                            <a:solidFill>
                              <a:srgbClr val="7030A0"/>
                            </a:solidFill>
                            <a:latin typeface="Cambria Math" charset="0"/>
                            <a:sym typeface="Wingdings"/>
                          </a:rPr>
                          <m:t>0</m:t>
                        </m:r>
                      </m:sup>
                    </m:sSubSup>
                    <m:r>
                      <a:rPr lang="en-US" sz="2200" b="0" i="1" smtClean="0">
                        <a:solidFill>
                          <a:srgbClr val="7030A0"/>
                        </a:solidFill>
                        <a:latin typeface="Cambria Math" charset="0"/>
                        <a:sym typeface="Wingdings"/>
                      </a:rPr>
                      <m:t>→</m:t>
                    </m:r>
                    <m:sSup>
                      <m:sSupPr>
                        <m:ctrlPr>
                          <a:rPr lang="en-US" sz="2200" b="0" i="1" smtClean="0">
                            <a:solidFill>
                              <a:srgbClr val="7030A0"/>
                            </a:solidFill>
                            <a:latin typeface="Cambria Math" panose="02040503050406030204" pitchFamily="18" charset="0"/>
                            <a:sym typeface="Wingdings"/>
                          </a:rPr>
                        </m:ctrlPr>
                      </m:sSupPr>
                      <m:e>
                        <m:r>
                          <a:rPr lang="en-US" sz="2200" b="0" i="1" smtClean="0">
                            <a:solidFill>
                              <a:srgbClr val="7030A0"/>
                            </a:solidFill>
                            <a:latin typeface="Cambria Math" charset="0"/>
                            <a:sym typeface="Wingdings"/>
                          </a:rPr>
                          <m:t>𝜋</m:t>
                        </m:r>
                      </m:e>
                      <m:sup>
                        <m:r>
                          <a:rPr lang="en-US" sz="2200" b="0" i="1" smtClean="0">
                            <a:solidFill>
                              <a:srgbClr val="7030A0"/>
                            </a:solidFill>
                            <a:latin typeface="Cambria Math" charset="0"/>
                            <a:sym typeface="Wingdings"/>
                          </a:rPr>
                          <m:t>+</m:t>
                        </m:r>
                      </m:sup>
                    </m:sSup>
                    <m:sSup>
                      <m:sSupPr>
                        <m:ctrlPr>
                          <a:rPr lang="en-US" sz="2200" b="0" i="1" smtClean="0">
                            <a:solidFill>
                              <a:srgbClr val="7030A0"/>
                            </a:solidFill>
                            <a:latin typeface="Cambria Math" panose="02040503050406030204" pitchFamily="18" charset="0"/>
                            <a:sym typeface="Wingdings"/>
                          </a:rPr>
                        </m:ctrlPr>
                      </m:sSupPr>
                      <m:e>
                        <m:r>
                          <a:rPr lang="en-US" sz="2200" b="0" i="1" smtClean="0">
                            <a:solidFill>
                              <a:srgbClr val="7030A0"/>
                            </a:solidFill>
                            <a:latin typeface="Cambria Math" charset="0"/>
                            <a:sym typeface="Wingdings"/>
                          </a:rPr>
                          <m:t>𝜋</m:t>
                        </m:r>
                      </m:e>
                      <m:sup>
                        <m:r>
                          <a:rPr lang="en-US" sz="2200" b="0" i="1" smtClean="0">
                            <a:solidFill>
                              <a:srgbClr val="7030A0"/>
                            </a:solidFill>
                            <a:latin typeface="Cambria Math" charset="0"/>
                            <a:sym typeface="Wingdings"/>
                          </a:rPr>
                          <m:t>−</m:t>
                        </m:r>
                      </m:sup>
                    </m:sSup>
                    <m:sSup>
                      <m:sSupPr>
                        <m:ctrlPr>
                          <a:rPr lang="en-US" sz="2200" b="0" i="1" smtClean="0">
                            <a:solidFill>
                              <a:srgbClr val="7030A0"/>
                            </a:solidFill>
                            <a:latin typeface="Cambria Math" panose="02040503050406030204" pitchFamily="18" charset="0"/>
                            <a:sym typeface="Wingdings"/>
                          </a:rPr>
                        </m:ctrlPr>
                      </m:sSupPr>
                      <m:e>
                        <m:r>
                          <a:rPr lang="en-US" sz="2200" b="0" i="1" smtClean="0">
                            <a:solidFill>
                              <a:srgbClr val="7030A0"/>
                            </a:solidFill>
                            <a:latin typeface="Cambria Math" charset="0"/>
                            <a:sym typeface="Wingdings"/>
                          </a:rPr>
                          <m:t>𝜋</m:t>
                        </m:r>
                      </m:e>
                      <m:sup>
                        <m:r>
                          <a:rPr lang="en-US" sz="2200" b="0" i="1" smtClean="0">
                            <a:solidFill>
                              <a:srgbClr val="7030A0"/>
                            </a:solidFill>
                            <a:latin typeface="Cambria Math" charset="0"/>
                            <a:sym typeface="Wingdings"/>
                          </a:rPr>
                          <m:t>0</m:t>
                        </m:r>
                      </m:sup>
                    </m:sSup>
                  </m:oMath>
                </a14:m>
                <a:r>
                  <a:rPr lang="en-US" sz="2200" dirty="0">
                    <a:solidFill>
                      <a:srgbClr val="C00000"/>
                    </a:solidFill>
                    <a:sym typeface="Wingdings"/>
                  </a:rPr>
                  <a:t>      </a:t>
                </a:r>
                <a:r>
                  <a:rPr lang="en-US" sz="2200" dirty="0">
                    <a:solidFill>
                      <a:srgbClr val="7030A0"/>
                    </a:solidFill>
                    <a:sym typeface="Wingdings"/>
                  </a:rPr>
                  <a:t>(slow)</a:t>
                </a:r>
                <a:endParaRPr lang="en-US" sz="2200" dirty="0">
                  <a:solidFill>
                    <a:srgbClr val="7030A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8664509" y="183172"/>
                <a:ext cx="3314754" cy="1459310"/>
              </a:xfrm>
              <a:prstGeom prst="rect">
                <a:avLst/>
              </a:prstGeom>
              <a:blipFill rotWithShape="0">
                <a:blip r:embed="rId11"/>
                <a:stretch>
                  <a:fillRect t="-2469" b="-6996"/>
                </a:stretch>
              </a:blipFill>
              <a:ln w="25400">
                <a:solidFill>
                  <a:srgbClr val="7030A0"/>
                </a:solidFill>
              </a:ln>
            </p:spPr>
            <p:txBody>
              <a:bodyPr/>
              <a:lstStyle/>
              <a:p>
                <a:r>
                  <a:rPr lang="en-US">
                    <a:noFill/>
                  </a:rPr>
                  <a:t> </a:t>
                </a:r>
              </a:p>
            </p:txBody>
          </p:sp>
        </mc:Fallback>
      </mc:AlternateContent>
      <p:sp>
        <p:nvSpPr>
          <p:cNvPr id="4" name="Rectangle 3"/>
          <p:cNvSpPr/>
          <p:nvPr/>
        </p:nvSpPr>
        <p:spPr>
          <a:xfrm>
            <a:off x="9258300" y="2135365"/>
            <a:ext cx="1445544" cy="257027"/>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9124941" y="4230894"/>
            <a:ext cx="1445544" cy="257027"/>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8991582" y="5426296"/>
            <a:ext cx="1445544" cy="257027"/>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8" name="TextBox 27"/>
              <p:cNvSpPr txBox="1"/>
              <p:nvPr/>
            </p:nvSpPr>
            <p:spPr>
              <a:xfrm>
                <a:off x="7633306" y="4056029"/>
                <a:ext cx="978153" cy="400110"/>
              </a:xfrm>
              <a:prstGeom prst="rect">
                <a:avLst/>
              </a:prstGeom>
              <a:noFill/>
              <a:ln w="12700">
                <a:solidFill>
                  <a:schemeClr val="tx1"/>
                </a:solidFill>
              </a:ln>
            </p:spPr>
            <p:txBody>
              <a:bodyPr wrap="none" rtlCol="0">
                <a:spAutoFit/>
              </a:bodyPr>
              <a:lstStyle/>
              <a:p>
                <a:r>
                  <a:rPr lang="en-US" sz="2000" dirty="0"/>
                  <a:t>mass, </a:t>
                </a:r>
                <a14:m>
                  <m:oMath xmlns:m="http://schemas.openxmlformats.org/officeDocument/2006/math">
                    <m:r>
                      <m:rPr>
                        <m:sty m:val="p"/>
                      </m:rPr>
                      <a:rPr lang="en-US" sz="2000" b="0" i="0" smtClean="0">
                        <a:latin typeface="Cambria Math" charset="0"/>
                      </a:rPr>
                      <m:t>θ</m:t>
                    </m:r>
                  </m:oMath>
                </a14:m>
                <a:endParaRPr lang="en-US" sz="2000" dirty="0"/>
              </a:p>
            </p:txBody>
          </p:sp>
        </mc:Choice>
        <mc:Fallback xmlns="">
          <p:sp>
            <p:nvSpPr>
              <p:cNvPr id="28" name="TextBox 27"/>
              <p:cNvSpPr txBox="1">
                <a:spLocks noRot="1" noChangeAspect="1" noMove="1" noResize="1" noEditPoints="1" noAdjustHandles="1" noChangeArrowheads="1" noChangeShapeType="1" noTextEdit="1"/>
              </p:cNvSpPr>
              <p:nvPr/>
            </p:nvSpPr>
            <p:spPr>
              <a:xfrm>
                <a:off x="7633306" y="4056029"/>
                <a:ext cx="978153" cy="400110"/>
              </a:xfrm>
              <a:prstGeom prst="rect">
                <a:avLst/>
              </a:prstGeom>
              <a:blipFill rotWithShape="0">
                <a:blip r:embed="rId12"/>
                <a:stretch>
                  <a:fillRect l="-5521" t="-5882" b="-23529"/>
                </a:stretch>
              </a:blipFill>
              <a:ln w="12700">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10031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7" grpId="0"/>
      <p:bldP spid="53" grpId="0"/>
      <p:bldP spid="4" grpId="0" animBg="1"/>
      <p:bldP spid="44" grpId="0" animBg="1"/>
      <p:bldP spid="45" grpId="0" animBg="1"/>
      <p:bldP spid="2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p:cNvGrpSpPr/>
          <p:nvPr/>
        </p:nvGrpSpPr>
        <p:grpSpPr>
          <a:xfrm>
            <a:off x="8368632" y="1922459"/>
            <a:ext cx="3433762" cy="4772025"/>
            <a:chOff x="5759544" y="2032186"/>
            <a:chExt cx="3433762" cy="4772025"/>
          </a:xfrm>
        </p:grpSpPr>
        <p:grpSp>
          <p:nvGrpSpPr>
            <p:cNvPr id="7" name="Group 24"/>
            <p:cNvGrpSpPr>
              <a:grpSpLocks/>
            </p:cNvGrpSpPr>
            <p:nvPr/>
          </p:nvGrpSpPr>
          <p:grpSpPr bwMode="auto">
            <a:xfrm>
              <a:off x="5759544" y="2032186"/>
              <a:ext cx="3433762" cy="4772025"/>
              <a:chOff x="3597" y="1122"/>
              <a:chExt cx="2163" cy="3006"/>
            </a:xfrm>
          </p:grpSpPr>
          <p:grpSp>
            <p:nvGrpSpPr>
              <p:cNvPr id="8" name="Group 25"/>
              <p:cNvGrpSpPr>
                <a:grpSpLocks/>
              </p:cNvGrpSpPr>
              <p:nvPr/>
            </p:nvGrpSpPr>
            <p:grpSpPr bwMode="auto">
              <a:xfrm>
                <a:off x="3597" y="1122"/>
                <a:ext cx="2163" cy="3006"/>
                <a:chOff x="3597" y="1122"/>
                <a:chExt cx="2163" cy="3006"/>
              </a:xfrm>
            </p:grpSpPr>
            <p:pic>
              <p:nvPicPr>
                <p:cNvPr id="11" name="Picture 26"/>
                <p:cNvPicPr>
                  <a:picLocks noChangeAspect="1" noChangeArrowheads="1"/>
                </p:cNvPicPr>
                <p:nvPr/>
              </p:nvPicPr>
              <p:blipFill>
                <a:blip r:embed="rId3"/>
                <a:srcRect/>
                <a:stretch>
                  <a:fillRect/>
                </a:stretch>
              </p:blipFill>
              <p:spPr bwMode="auto">
                <a:xfrm>
                  <a:off x="3597" y="1122"/>
                  <a:ext cx="2163" cy="3006"/>
                </a:xfrm>
                <a:prstGeom prst="rect">
                  <a:avLst/>
                </a:prstGeom>
                <a:noFill/>
                <a:ln w="9525">
                  <a:noFill/>
                  <a:miter lim="800000"/>
                  <a:headEnd/>
                  <a:tailEnd/>
                </a:ln>
                <a:effectLst/>
              </p:spPr>
            </p:pic>
            <p:grpSp>
              <p:nvGrpSpPr>
                <p:cNvPr id="12" name="Group 27"/>
                <p:cNvGrpSpPr>
                  <a:grpSpLocks/>
                </p:cNvGrpSpPr>
                <p:nvPr/>
              </p:nvGrpSpPr>
              <p:grpSpPr bwMode="auto">
                <a:xfrm>
                  <a:off x="3792" y="1632"/>
                  <a:ext cx="1632" cy="2112"/>
                  <a:chOff x="3792" y="1824"/>
                  <a:chExt cx="1632" cy="2112"/>
                </a:xfrm>
              </p:grpSpPr>
              <p:sp>
                <p:nvSpPr>
                  <p:cNvPr id="13" name="Line 28"/>
                  <p:cNvSpPr>
                    <a:spLocks noChangeShapeType="1"/>
                  </p:cNvSpPr>
                  <p:nvPr/>
                </p:nvSpPr>
                <p:spPr bwMode="auto">
                  <a:xfrm flipV="1">
                    <a:off x="3792" y="3120"/>
                    <a:ext cx="1584" cy="48"/>
                  </a:xfrm>
                  <a:prstGeom prst="line">
                    <a:avLst/>
                  </a:prstGeom>
                  <a:noFill/>
                  <a:ln w="9525">
                    <a:solidFill>
                      <a:schemeClr val="tx1"/>
                    </a:solidFill>
                    <a:round/>
                    <a:headEnd/>
                    <a:tailEnd/>
                  </a:ln>
                  <a:effectLst/>
                </p:spPr>
                <p:txBody>
                  <a:bodyPr/>
                  <a:lstStyle/>
                  <a:p>
                    <a:endParaRPr lang="nl-NL"/>
                  </a:p>
                </p:txBody>
              </p:sp>
              <p:sp>
                <p:nvSpPr>
                  <p:cNvPr id="14" name="Line 29"/>
                  <p:cNvSpPr>
                    <a:spLocks noChangeShapeType="1"/>
                  </p:cNvSpPr>
                  <p:nvPr/>
                </p:nvSpPr>
                <p:spPr bwMode="auto">
                  <a:xfrm flipV="1">
                    <a:off x="3792" y="1824"/>
                    <a:ext cx="1584" cy="48"/>
                  </a:xfrm>
                  <a:prstGeom prst="line">
                    <a:avLst/>
                  </a:prstGeom>
                  <a:noFill/>
                  <a:ln w="9525">
                    <a:solidFill>
                      <a:schemeClr val="tx1"/>
                    </a:solidFill>
                    <a:round/>
                    <a:headEnd/>
                    <a:tailEnd/>
                  </a:ln>
                  <a:effectLst/>
                </p:spPr>
                <p:txBody>
                  <a:bodyPr/>
                  <a:lstStyle/>
                  <a:p>
                    <a:endParaRPr lang="nl-NL"/>
                  </a:p>
                </p:txBody>
              </p:sp>
              <p:sp>
                <p:nvSpPr>
                  <p:cNvPr id="15" name="Line 30"/>
                  <p:cNvSpPr>
                    <a:spLocks noChangeShapeType="1"/>
                  </p:cNvSpPr>
                  <p:nvPr/>
                </p:nvSpPr>
                <p:spPr bwMode="auto">
                  <a:xfrm flipV="1">
                    <a:off x="3840" y="3888"/>
                    <a:ext cx="1584" cy="48"/>
                  </a:xfrm>
                  <a:prstGeom prst="line">
                    <a:avLst/>
                  </a:prstGeom>
                  <a:noFill/>
                  <a:ln w="9525">
                    <a:solidFill>
                      <a:schemeClr val="tx1"/>
                    </a:solidFill>
                    <a:round/>
                    <a:headEnd/>
                    <a:tailEnd/>
                  </a:ln>
                  <a:effectLst/>
                </p:spPr>
                <p:txBody>
                  <a:bodyPr/>
                  <a:lstStyle/>
                  <a:p>
                    <a:endParaRPr lang="nl-NL"/>
                  </a:p>
                </p:txBody>
              </p:sp>
            </p:grpSp>
          </p:grpSp>
          <mc:AlternateContent xmlns:mc="http://schemas.openxmlformats.org/markup-compatibility/2006" xmlns:a14="http://schemas.microsoft.com/office/drawing/2010/main">
            <mc:Choice Requires="a14">
              <p:sp>
                <p:nvSpPr>
                  <p:cNvPr id="9" name="AutoShape 31"/>
                  <p:cNvSpPr>
                    <a:spLocks noChangeArrowheads="1"/>
                  </p:cNvSpPr>
                  <p:nvPr/>
                </p:nvSpPr>
                <p:spPr bwMode="auto">
                  <a:xfrm>
                    <a:off x="3984" y="1920"/>
                    <a:ext cx="1084" cy="336"/>
                  </a:xfrm>
                  <a:prstGeom prst="wedgeRectCallout">
                    <a:avLst>
                      <a:gd name="adj1" fmla="val 73106"/>
                      <a:gd name="adj2" fmla="val 134819"/>
                    </a:avLst>
                  </a:prstGeom>
                  <a:noFill/>
                  <a:ln w="25400">
                    <a:solidFill>
                      <a:srgbClr val="C00000"/>
                    </a:solidFill>
                    <a:miter lim="800000"/>
                    <a:headEnd/>
                    <a:tailEnd/>
                  </a:ln>
                  <a:effectLst/>
                </p:spPr>
                <p:txBody>
                  <a:bodyPr/>
                  <a:lstStyle/>
                  <a:p>
                    <a:pPr algn="ctr"/>
                    <a14:m>
                      <m:oMathPara xmlns:m="http://schemas.openxmlformats.org/officeDocument/2006/math">
                        <m:oMathParaPr>
                          <m:jc m:val="centerGroup"/>
                        </m:oMathParaPr>
                        <m:oMath xmlns:m="http://schemas.openxmlformats.org/officeDocument/2006/math">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charset="0"/>
                                </a:rPr>
                                <m:t>𝐾</m:t>
                              </m:r>
                            </m:e>
                            <m:sub>
                              <m:r>
                                <a:rPr lang="en-US" sz="2400" b="0" i="1" smtClean="0">
                                  <a:solidFill>
                                    <a:srgbClr val="C00000"/>
                                  </a:solidFill>
                                  <a:latin typeface="Cambria Math" charset="0"/>
                                </a:rPr>
                                <m:t>𝐿</m:t>
                              </m:r>
                            </m:sub>
                          </m:sSub>
                          <m:r>
                            <a:rPr lang="en-US" sz="2400" b="0" i="1" smtClean="0">
                              <a:solidFill>
                                <a:srgbClr val="C00000"/>
                              </a:solidFill>
                              <a:latin typeface="Cambria Math" charset="0"/>
                            </a:rPr>
                            <m:t>→</m:t>
                          </m:r>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𝜋</m:t>
                              </m:r>
                            </m:e>
                            <m:sup>
                              <m:r>
                                <a:rPr lang="en-US" sz="2400" b="0" i="1" smtClean="0">
                                  <a:solidFill>
                                    <a:srgbClr val="C00000"/>
                                  </a:solidFill>
                                  <a:latin typeface="Cambria Math" charset="0"/>
                                </a:rPr>
                                <m:t>+</m:t>
                              </m:r>
                            </m:sup>
                          </m:sSup>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𝜋</m:t>
                              </m:r>
                            </m:e>
                            <m:sup>
                              <m:r>
                                <a:rPr lang="en-US" sz="2400" b="0" i="1" smtClean="0">
                                  <a:solidFill>
                                    <a:srgbClr val="C00000"/>
                                  </a:solidFill>
                                  <a:latin typeface="Cambria Math" charset="0"/>
                                </a:rPr>
                                <m:t>−</m:t>
                              </m:r>
                            </m:sup>
                          </m:sSup>
                        </m:oMath>
                      </m:oMathPara>
                    </a14:m>
                    <a:endParaRPr lang="en-GB" sz="2400" dirty="0">
                      <a:solidFill>
                        <a:srgbClr val="7030A0"/>
                      </a:solidFill>
                      <a:latin typeface="Tahoma" pitchFamily="34" charset="0"/>
                    </a:endParaRPr>
                  </a:p>
                </p:txBody>
              </p:sp>
            </mc:Choice>
            <mc:Fallback xmlns="">
              <p:sp>
                <p:nvSpPr>
                  <p:cNvPr id="9" name="AutoShape 31"/>
                  <p:cNvSpPr>
                    <a:spLocks noRot="1" noChangeAspect="1" noMove="1" noResize="1" noEditPoints="1" noAdjustHandles="1" noChangeArrowheads="1" noChangeShapeType="1" noTextEdit="1"/>
                  </p:cNvSpPr>
                  <p:nvPr/>
                </p:nvSpPr>
                <p:spPr bwMode="auto">
                  <a:xfrm>
                    <a:off x="3984" y="1920"/>
                    <a:ext cx="1084" cy="336"/>
                  </a:xfrm>
                  <a:prstGeom prst="wedgeRectCallout">
                    <a:avLst>
                      <a:gd name="adj1" fmla="val 73106"/>
                      <a:gd name="adj2" fmla="val 134819"/>
                    </a:avLst>
                  </a:prstGeom>
                  <a:blipFill rotWithShape="0">
                    <a:blip r:embed="rId4"/>
                    <a:stretch>
                      <a:fillRect l="-1374"/>
                    </a:stretch>
                  </a:blipFill>
                  <a:ln w="25400">
                    <a:solidFill>
                      <a:srgbClr val="C00000"/>
                    </a:solidFill>
                    <a:miter lim="800000"/>
                    <a:headEnd/>
                    <a:tailEnd/>
                  </a:ln>
                  <a:effectLst/>
                </p:spPr>
                <p:txBody>
                  <a:bodyPr/>
                  <a:lstStyle/>
                  <a:p>
                    <a:r>
                      <a:rPr lang="en-US">
                        <a:noFill/>
                      </a:rPr>
                      <a:t> </a:t>
                    </a:r>
                  </a:p>
                </p:txBody>
              </p:sp>
            </mc:Fallback>
          </mc:AlternateContent>
          <p:sp>
            <p:nvSpPr>
              <p:cNvPr id="10" name="Text Box 32"/>
              <p:cNvSpPr txBox="1">
                <a:spLocks noChangeArrowheads="1"/>
              </p:cNvSpPr>
              <p:nvPr/>
            </p:nvSpPr>
            <p:spPr bwMode="auto">
              <a:xfrm>
                <a:off x="3888" y="2304"/>
                <a:ext cx="744" cy="288"/>
              </a:xfrm>
              <a:prstGeom prst="rect">
                <a:avLst/>
              </a:prstGeom>
              <a:noFill/>
              <a:ln w="9525">
                <a:noFill/>
                <a:miter lim="800000"/>
                <a:headEnd/>
                <a:tailEnd/>
              </a:ln>
              <a:effectLst/>
            </p:spPr>
            <p:txBody>
              <a:bodyPr wrap="none">
                <a:spAutoFit/>
              </a:bodyPr>
              <a:lstStyle/>
              <a:p>
                <a:r>
                  <a:rPr lang="en-US" sz="1200" dirty="0">
                    <a:latin typeface="Tahoma" pitchFamily="34" charset="0"/>
                  </a:rPr>
                  <a:t>Effect is tiny:</a:t>
                </a:r>
              </a:p>
              <a:p>
                <a:r>
                  <a:rPr lang="en-US" sz="1200" dirty="0">
                    <a:latin typeface="Tahoma" pitchFamily="34" charset="0"/>
                  </a:rPr>
                  <a:t>  about 2/1000</a:t>
                </a:r>
                <a:endParaRPr lang="en-GB" sz="1200" dirty="0">
                  <a:latin typeface="Tahoma" pitchFamily="34" charset="0"/>
                </a:endParaRPr>
              </a:p>
            </p:txBody>
          </p:sp>
        </p:grpSp>
        <p:sp>
          <p:nvSpPr>
            <p:cNvPr id="38" name="Rectangle 37"/>
            <p:cNvSpPr/>
            <p:nvPr/>
          </p:nvSpPr>
          <p:spPr>
            <a:xfrm>
              <a:off x="7019365" y="6642847"/>
              <a:ext cx="369794" cy="1344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3" descr="CP-exp-diagram-w"/>
          <p:cNvPicPr>
            <a:picLocks noChangeAspect="1" noChangeArrowheads="1"/>
          </p:cNvPicPr>
          <p:nvPr/>
        </p:nvPicPr>
        <p:blipFill>
          <a:blip r:embed="rId5"/>
          <a:srcRect/>
          <a:stretch>
            <a:fillRect/>
          </a:stretch>
        </p:blipFill>
        <p:spPr bwMode="auto">
          <a:xfrm>
            <a:off x="3530062" y="1253861"/>
            <a:ext cx="4381500" cy="3227387"/>
          </a:xfrm>
          <a:prstGeom prst="rect">
            <a:avLst/>
          </a:prstGeom>
          <a:noFill/>
        </p:spPr>
      </p:pic>
      <p:sp>
        <p:nvSpPr>
          <p:cNvPr id="2" name="Title 1"/>
          <p:cNvSpPr>
            <a:spLocks noGrp="1"/>
          </p:cNvSpPr>
          <p:nvPr>
            <p:ph type="title"/>
          </p:nvPr>
        </p:nvSpPr>
        <p:spPr/>
        <p:txBody>
          <a:bodyPr/>
          <a:lstStyle/>
          <a:p>
            <a:r>
              <a:rPr lang="en-US" dirty="0"/>
              <a:t>   Discovery of </a:t>
            </a:r>
            <a:r>
              <a:rPr lang="en-US" i="1" dirty="0">
                <a:latin typeface="times new roman" charset="0"/>
              </a:rPr>
              <a:t>CP</a:t>
            </a:r>
            <a:r>
              <a:rPr lang="en-US" dirty="0"/>
              <a:t>-Violation with Kaons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65269" y="750241"/>
                <a:ext cx="7533715" cy="1772388"/>
              </a:xfrm>
            </p:spPr>
            <p:txBody>
              <a:bodyPr/>
              <a:lstStyle/>
              <a:p>
                <a:r>
                  <a:rPr lang="en-US" sz="2400" dirty="0"/>
                  <a:t>Create a pure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𝐾</m:t>
                        </m:r>
                      </m:e>
                      <m:sub>
                        <m:r>
                          <a:rPr lang="en-US" sz="2400" b="0" i="1" smtClean="0">
                            <a:latin typeface="Cambria Math" charset="0"/>
                          </a:rPr>
                          <m:t>𝐿</m:t>
                        </m:r>
                      </m:sub>
                    </m:sSub>
                  </m:oMath>
                </a14:m>
                <a:r>
                  <a:rPr lang="en-US" sz="2400" dirty="0"/>
                  <a:t> beam (“wait” for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charset="0"/>
                          </a:rPr>
                          <m:t>𝐾</m:t>
                        </m:r>
                      </m:e>
                      <m:sub>
                        <m:r>
                          <a:rPr lang="en-US" sz="2400" b="0" i="1" smtClean="0">
                            <a:latin typeface="Cambria Math" charset="0"/>
                          </a:rPr>
                          <m:t>𝑆</m:t>
                        </m:r>
                      </m:sub>
                    </m:sSub>
                  </m:oMath>
                </a14:m>
                <a:r>
                  <a:rPr lang="en-US" sz="2400" dirty="0"/>
                  <a:t> to decay)</a:t>
                </a:r>
              </a:p>
              <a:p>
                <a:r>
                  <a:rPr lang="en-US" sz="2400" dirty="0"/>
                  <a:t>If </a:t>
                </a:r>
                <a:r>
                  <a:rPr lang="en-US" sz="2400" i="1" dirty="0">
                    <a:latin typeface="Times New Roman" charset="0"/>
                    <a:ea typeface="Times New Roman" charset="0"/>
                    <a:cs typeface="Times New Roman" charset="0"/>
                  </a:rPr>
                  <a:t>CP</a:t>
                </a:r>
                <a:r>
                  <a:rPr lang="en-US" sz="2400" dirty="0"/>
                  <a:t> is conserved, should </a:t>
                </a:r>
                <a:r>
                  <a:rPr lang="en-US" sz="2400" b="1" i="1" dirty="0"/>
                  <a:t>not</a:t>
                </a:r>
                <a:r>
                  <a:rPr lang="en-US" sz="2400" dirty="0"/>
                  <a:t> see </a:t>
                </a:r>
                <a14:m>
                  <m:oMath xmlns:m="http://schemas.openxmlformats.org/officeDocument/2006/math">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charset="0"/>
                          </a:rPr>
                          <m:t>𝐾</m:t>
                        </m:r>
                      </m:e>
                      <m:sub>
                        <m:r>
                          <a:rPr lang="en-US" sz="2400" b="0" i="1" smtClean="0">
                            <a:solidFill>
                              <a:srgbClr val="C00000"/>
                            </a:solidFill>
                            <a:latin typeface="Cambria Math" charset="0"/>
                          </a:rPr>
                          <m:t>𝐿</m:t>
                        </m:r>
                      </m:sub>
                    </m:sSub>
                    <m:r>
                      <a:rPr lang="en-US" sz="2400" b="0" i="1" smtClean="0">
                        <a:solidFill>
                          <a:srgbClr val="C00000"/>
                        </a:solidFill>
                        <a:latin typeface="Cambria Math" charset="0"/>
                      </a:rPr>
                      <m:t>→</m:t>
                    </m:r>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𝜋</m:t>
                        </m:r>
                      </m:e>
                      <m:sup>
                        <m:r>
                          <a:rPr lang="en-US" sz="2400" b="0" i="1" smtClean="0">
                            <a:solidFill>
                              <a:srgbClr val="C00000"/>
                            </a:solidFill>
                            <a:latin typeface="Cambria Math" charset="0"/>
                          </a:rPr>
                          <m:t>+</m:t>
                        </m:r>
                      </m:sup>
                    </m:sSup>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𝜋</m:t>
                        </m:r>
                      </m:e>
                      <m:sup>
                        <m:r>
                          <a:rPr lang="en-US" sz="2400" b="0" i="1" smtClean="0">
                            <a:solidFill>
                              <a:srgbClr val="C00000"/>
                            </a:solidFill>
                            <a:latin typeface="Cambria Math" charset="0"/>
                          </a:rPr>
                          <m:t>−</m:t>
                        </m:r>
                      </m:sup>
                    </m:sSup>
                    <m:r>
                      <a:rPr lang="en-US" sz="2400" b="0" i="1" smtClean="0">
                        <a:latin typeface="Cambria Math" charset="0"/>
                      </a:rPr>
                      <m:t> </m:t>
                    </m:r>
                  </m:oMath>
                </a14:m>
                <a:endParaRPr lang="en-US" sz="2400" baseline="30000" dirty="0">
                  <a:latin typeface="Symbol" charset="2"/>
                  <a:ea typeface="Symbol" charset="2"/>
                  <a:cs typeface="Symbol" charset="2"/>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65269" y="750241"/>
                <a:ext cx="7533715" cy="1772388"/>
              </a:xfrm>
              <a:blipFill rotWithShape="0">
                <a:blip r:embed="rId6"/>
                <a:stretch>
                  <a:fillRect l="-1133" t="-4811"/>
                </a:stretch>
              </a:blipFill>
            </p:spPr>
            <p:txBody>
              <a:bodyPr/>
              <a:lstStyle/>
              <a:p>
                <a:r>
                  <a:rPr lang="en-US">
                    <a:noFill/>
                  </a:rPr>
                  <a:t> </a:t>
                </a:r>
              </a:p>
            </p:txBody>
          </p:sp>
        </mc:Fallback>
      </mc:AlternateContent>
      <p:grpSp>
        <p:nvGrpSpPr>
          <p:cNvPr id="16" name="Group 5"/>
          <p:cNvGrpSpPr>
            <a:grpSpLocks/>
          </p:cNvGrpSpPr>
          <p:nvPr/>
        </p:nvGrpSpPr>
        <p:grpSpPr bwMode="auto">
          <a:xfrm>
            <a:off x="3550920" y="5561846"/>
            <a:ext cx="4038600" cy="990600"/>
            <a:chOff x="240" y="1344"/>
            <a:chExt cx="2880" cy="864"/>
          </a:xfrm>
        </p:grpSpPr>
        <p:sp>
          <p:nvSpPr>
            <p:cNvPr id="17" name="Line 6"/>
            <p:cNvSpPr>
              <a:spLocks noChangeShapeType="1"/>
            </p:cNvSpPr>
            <p:nvPr/>
          </p:nvSpPr>
          <p:spPr bwMode="auto">
            <a:xfrm>
              <a:off x="240" y="1872"/>
              <a:ext cx="1152" cy="0"/>
            </a:xfrm>
            <a:prstGeom prst="line">
              <a:avLst/>
            </a:prstGeom>
            <a:noFill/>
            <a:ln w="25400">
              <a:solidFill>
                <a:srgbClr val="7030A0"/>
              </a:solidFill>
              <a:round/>
              <a:headEnd/>
              <a:tailEnd type="triangle" w="med" len="med"/>
            </a:ln>
            <a:effectLst/>
          </p:spPr>
          <p:txBody>
            <a:bodyPr/>
            <a:lstStyle/>
            <a:p>
              <a:endParaRPr lang="nl-NL"/>
            </a:p>
          </p:txBody>
        </p:sp>
        <p:sp>
          <p:nvSpPr>
            <p:cNvPr id="18" name="Line 7"/>
            <p:cNvSpPr>
              <a:spLocks noChangeShapeType="1"/>
            </p:cNvSpPr>
            <p:nvPr/>
          </p:nvSpPr>
          <p:spPr bwMode="auto">
            <a:xfrm flipV="1">
              <a:off x="1392" y="1344"/>
              <a:ext cx="864" cy="528"/>
            </a:xfrm>
            <a:prstGeom prst="line">
              <a:avLst/>
            </a:prstGeom>
            <a:noFill/>
            <a:ln w="25400">
              <a:solidFill>
                <a:srgbClr val="7030A0"/>
              </a:solidFill>
              <a:round/>
              <a:headEnd/>
              <a:tailEnd type="triangle" w="med" len="med"/>
            </a:ln>
            <a:effectLst/>
          </p:spPr>
          <p:txBody>
            <a:bodyPr/>
            <a:lstStyle/>
            <a:p>
              <a:endParaRPr lang="nl-NL"/>
            </a:p>
          </p:txBody>
        </p:sp>
        <p:sp>
          <p:nvSpPr>
            <p:cNvPr id="19" name="Line 8"/>
            <p:cNvSpPr>
              <a:spLocks noChangeShapeType="1"/>
            </p:cNvSpPr>
            <p:nvPr/>
          </p:nvSpPr>
          <p:spPr bwMode="auto">
            <a:xfrm>
              <a:off x="1392" y="1872"/>
              <a:ext cx="672" cy="336"/>
            </a:xfrm>
            <a:prstGeom prst="line">
              <a:avLst/>
            </a:prstGeom>
            <a:noFill/>
            <a:ln w="25400">
              <a:solidFill>
                <a:srgbClr val="7030A0"/>
              </a:solidFill>
              <a:round/>
              <a:headEnd/>
              <a:tailEnd type="triangle" w="med" len="med"/>
            </a:ln>
            <a:effectLst/>
          </p:spPr>
          <p:txBody>
            <a:bodyPr/>
            <a:lstStyle/>
            <a:p>
              <a:endParaRPr lang="nl-NL"/>
            </a:p>
          </p:txBody>
        </p:sp>
        <p:sp>
          <p:nvSpPr>
            <p:cNvPr id="20" name="Line 9"/>
            <p:cNvSpPr>
              <a:spLocks noChangeShapeType="1"/>
            </p:cNvSpPr>
            <p:nvPr/>
          </p:nvSpPr>
          <p:spPr bwMode="auto">
            <a:xfrm flipV="1">
              <a:off x="1392" y="1680"/>
              <a:ext cx="1488" cy="192"/>
            </a:xfrm>
            <a:prstGeom prst="line">
              <a:avLst/>
            </a:prstGeom>
            <a:noFill/>
            <a:ln w="25400">
              <a:solidFill>
                <a:srgbClr val="7030A0"/>
              </a:solidFill>
              <a:round/>
              <a:headEnd/>
              <a:tailEnd type="triangle" w="med" len="med"/>
            </a:ln>
            <a:effectLst/>
          </p:spPr>
          <p:txBody>
            <a:bodyPr/>
            <a:lstStyle/>
            <a:p>
              <a:endParaRPr lang="nl-NL"/>
            </a:p>
          </p:txBody>
        </p:sp>
        <p:sp>
          <p:nvSpPr>
            <p:cNvPr id="21" name="Line 10"/>
            <p:cNvSpPr>
              <a:spLocks noChangeShapeType="1"/>
            </p:cNvSpPr>
            <p:nvPr/>
          </p:nvSpPr>
          <p:spPr bwMode="auto">
            <a:xfrm>
              <a:off x="1392" y="1872"/>
              <a:ext cx="1728" cy="0"/>
            </a:xfrm>
            <a:prstGeom prst="line">
              <a:avLst/>
            </a:prstGeom>
            <a:noFill/>
            <a:ln w="9525">
              <a:solidFill>
                <a:schemeClr val="tx1"/>
              </a:solidFill>
              <a:prstDash val="sysDot"/>
              <a:round/>
              <a:headEnd/>
              <a:tailEnd/>
            </a:ln>
            <a:effectLst/>
          </p:spPr>
          <p:txBody>
            <a:bodyPr/>
            <a:lstStyle/>
            <a:p>
              <a:endParaRPr lang="nl-NL"/>
            </a:p>
          </p:txBody>
        </p:sp>
        <p:sp>
          <p:nvSpPr>
            <p:cNvPr id="22" name="Text Box 11"/>
            <p:cNvSpPr txBox="1">
              <a:spLocks noChangeArrowheads="1"/>
            </p:cNvSpPr>
            <p:nvPr/>
          </p:nvSpPr>
          <p:spPr bwMode="auto">
            <a:xfrm>
              <a:off x="2490" y="1586"/>
              <a:ext cx="245" cy="399"/>
            </a:xfrm>
            <a:prstGeom prst="rect">
              <a:avLst/>
            </a:prstGeom>
            <a:noFill/>
            <a:ln w="9525">
              <a:noFill/>
              <a:miter lim="800000"/>
              <a:headEnd/>
              <a:tailEnd/>
            </a:ln>
            <a:effectLst/>
          </p:spPr>
          <p:txBody>
            <a:bodyPr wrap="none">
              <a:spAutoFit/>
            </a:bodyPr>
            <a:lstStyle/>
            <a:p>
              <a:r>
                <a:rPr lang="en-US" sz="2400">
                  <a:latin typeface="Symbol" pitchFamily="18" charset="2"/>
                </a:rPr>
                <a:t>q</a:t>
              </a:r>
              <a:endParaRPr lang="en-GB" sz="2400" dirty="0">
                <a:latin typeface="Tahoma" pitchFamily="34" charset="0"/>
              </a:endParaRPr>
            </a:p>
          </p:txBody>
        </p:sp>
        <p:sp>
          <p:nvSpPr>
            <p:cNvPr id="23" name="Line 12"/>
            <p:cNvSpPr>
              <a:spLocks noChangeShapeType="1"/>
            </p:cNvSpPr>
            <p:nvPr/>
          </p:nvSpPr>
          <p:spPr bwMode="auto">
            <a:xfrm>
              <a:off x="2208" y="1344"/>
              <a:ext cx="672" cy="336"/>
            </a:xfrm>
            <a:prstGeom prst="line">
              <a:avLst/>
            </a:prstGeom>
            <a:noFill/>
            <a:ln w="12700" cap="rnd">
              <a:solidFill>
                <a:schemeClr val="tx1"/>
              </a:solidFill>
              <a:prstDash val="sysDot"/>
              <a:round/>
              <a:headEnd/>
              <a:tailEnd type="triangle" w="med" len="med"/>
            </a:ln>
            <a:effectLst/>
          </p:spPr>
          <p:txBody>
            <a:bodyPr/>
            <a:lstStyle/>
            <a:p>
              <a:endParaRPr lang="nl-NL"/>
            </a:p>
          </p:txBody>
        </p:sp>
      </p:grpSp>
      <p:grpSp>
        <p:nvGrpSpPr>
          <p:cNvPr id="24" name="Group 16"/>
          <p:cNvGrpSpPr>
            <a:grpSpLocks/>
          </p:cNvGrpSpPr>
          <p:nvPr/>
        </p:nvGrpSpPr>
        <p:grpSpPr bwMode="auto">
          <a:xfrm>
            <a:off x="3550920" y="4338168"/>
            <a:ext cx="4343400" cy="1219200"/>
            <a:chOff x="432" y="2256"/>
            <a:chExt cx="3024" cy="1056"/>
          </a:xfrm>
        </p:grpSpPr>
        <p:sp>
          <p:nvSpPr>
            <p:cNvPr id="25" name="Line 17"/>
            <p:cNvSpPr>
              <a:spLocks noChangeShapeType="1"/>
            </p:cNvSpPr>
            <p:nvPr/>
          </p:nvSpPr>
          <p:spPr bwMode="auto">
            <a:xfrm>
              <a:off x="432" y="2784"/>
              <a:ext cx="1152" cy="0"/>
            </a:xfrm>
            <a:prstGeom prst="line">
              <a:avLst/>
            </a:prstGeom>
            <a:noFill/>
            <a:ln w="25400">
              <a:solidFill>
                <a:srgbClr val="C00000"/>
              </a:solidFill>
              <a:round/>
              <a:headEnd/>
              <a:tailEnd type="triangle" w="med" len="med"/>
            </a:ln>
            <a:effectLst/>
          </p:spPr>
          <p:txBody>
            <a:bodyPr/>
            <a:lstStyle/>
            <a:p>
              <a:endParaRPr lang="nl-NL"/>
            </a:p>
          </p:txBody>
        </p:sp>
        <p:sp>
          <p:nvSpPr>
            <p:cNvPr id="26" name="Line 18"/>
            <p:cNvSpPr>
              <a:spLocks noChangeShapeType="1"/>
            </p:cNvSpPr>
            <p:nvPr/>
          </p:nvSpPr>
          <p:spPr bwMode="auto">
            <a:xfrm flipV="1">
              <a:off x="1584" y="2256"/>
              <a:ext cx="864" cy="528"/>
            </a:xfrm>
            <a:prstGeom prst="line">
              <a:avLst/>
            </a:prstGeom>
            <a:noFill/>
            <a:ln w="25400">
              <a:solidFill>
                <a:srgbClr val="C00000"/>
              </a:solidFill>
              <a:round/>
              <a:headEnd/>
              <a:tailEnd type="triangle" w="med" len="med"/>
            </a:ln>
            <a:effectLst/>
          </p:spPr>
          <p:txBody>
            <a:bodyPr/>
            <a:lstStyle/>
            <a:p>
              <a:endParaRPr lang="nl-NL"/>
            </a:p>
          </p:txBody>
        </p:sp>
        <p:sp>
          <p:nvSpPr>
            <p:cNvPr id="27" name="Line 19"/>
            <p:cNvSpPr>
              <a:spLocks noChangeShapeType="1"/>
            </p:cNvSpPr>
            <p:nvPr/>
          </p:nvSpPr>
          <p:spPr bwMode="auto">
            <a:xfrm flipV="1">
              <a:off x="1584" y="2784"/>
              <a:ext cx="1824" cy="0"/>
            </a:xfrm>
            <a:prstGeom prst="line">
              <a:avLst/>
            </a:prstGeom>
            <a:noFill/>
            <a:ln w="12700">
              <a:solidFill>
                <a:schemeClr val="tx1"/>
              </a:solidFill>
              <a:prstDash val="sysDash"/>
              <a:round/>
              <a:headEnd/>
              <a:tailEnd type="triangle" w="med" len="med"/>
            </a:ln>
            <a:effectLst/>
          </p:spPr>
          <p:txBody>
            <a:bodyPr/>
            <a:lstStyle/>
            <a:p>
              <a:endParaRPr lang="nl-NL" dirty="0"/>
            </a:p>
          </p:txBody>
        </p:sp>
        <p:sp>
          <p:nvSpPr>
            <p:cNvPr id="29" name="Line 21"/>
            <p:cNvSpPr>
              <a:spLocks noChangeShapeType="1"/>
            </p:cNvSpPr>
            <p:nvPr/>
          </p:nvSpPr>
          <p:spPr bwMode="auto">
            <a:xfrm>
              <a:off x="2448" y="2256"/>
              <a:ext cx="1008" cy="528"/>
            </a:xfrm>
            <a:prstGeom prst="line">
              <a:avLst/>
            </a:prstGeom>
            <a:noFill/>
            <a:ln w="12700" cap="rnd">
              <a:solidFill>
                <a:schemeClr val="tx1"/>
              </a:solidFill>
              <a:prstDash val="sysDot"/>
              <a:round/>
              <a:headEnd/>
              <a:tailEnd type="triangle" w="med" len="med"/>
            </a:ln>
            <a:effectLst/>
          </p:spPr>
          <p:txBody>
            <a:bodyPr/>
            <a:lstStyle/>
            <a:p>
              <a:endParaRPr lang="nl-NL"/>
            </a:p>
          </p:txBody>
        </p:sp>
        <p:sp>
          <p:nvSpPr>
            <p:cNvPr id="30" name="Line 22"/>
            <p:cNvSpPr>
              <a:spLocks noChangeShapeType="1"/>
            </p:cNvSpPr>
            <p:nvPr/>
          </p:nvSpPr>
          <p:spPr bwMode="auto">
            <a:xfrm>
              <a:off x="1584" y="2784"/>
              <a:ext cx="1008" cy="528"/>
            </a:xfrm>
            <a:prstGeom prst="line">
              <a:avLst/>
            </a:prstGeom>
            <a:noFill/>
            <a:ln w="25400">
              <a:solidFill>
                <a:srgbClr val="C00000"/>
              </a:solidFill>
              <a:round/>
              <a:headEnd/>
              <a:tailEnd type="triangle" w="med" len="med"/>
            </a:ln>
            <a:effectLst/>
          </p:spPr>
          <p:txBody>
            <a:bodyPr/>
            <a:lstStyle/>
            <a:p>
              <a:endParaRPr lang="nl-NL"/>
            </a:p>
          </p:txBody>
        </p:sp>
      </p:grpSp>
      <mc:AlternateContent xmlns:mc="http://schemas.openxmlformats.org/markup-compatibility/2006" xmlns:a14="http://schemas.microsoft.com/office/drawing/2010/main">
        <mc:Choice Requires="a14">
          <p:sp>
            <p:nvSpPr>
              <p:cNvPr id="31" name="Text Box 23"/>
              <p:cNvSpPr txBox="1">
                <a:spLocks noChangeArrowheads="1"/>
              </p:cNvSpPr>
              <p:nvPr/>
            </p:nvSpPr>
            <p:spPr bwMode="auto">
              <a:xfrm>
                <a:off x="1043916" y="5660461"/>
                <a:ext cx="4343690" cy="400110"/>
              </a:xfrm>
              <a:prstGeom prst="rect">
                <a:avLst/>
              </a:prstGeom>
              <a:noFill/>
              <a:ln w="9525">
                <a:noFill/>
                <a:miter lim="800000"/>
                <a:headEnd/>
                <a:tailEnd/>
              </a:ln>
              <a:effectLst/>
            </p:spPr>
            <p:txBody>
              <a:bodyPr wrap="none">
                <a:spAutoFit/>
              </a:bodyPr>
              <a:lstStyle/>
              <a:p>
                <a:r>
                  <a:rPr lang="en-US" sz="2000">
                    <a:solidFill>
                      <a:srgbClr val="7030A0"/>
                    </a:solidFill>
                    <a:latin typeface="Tahoma" pitchFamily="34" charset="0"/>
                  </a:rPr>
                  <a:t>Expected Background</a:t>
                </a:r>
                <a:r>
                  <a:rPr lang="en-US" sz="2000" dirty="0">
                    <a:solidFill>
                      <a:srgbClr val="7030A0"/>
                    </a:solidFill>
                    <a:latin typeface="Tahoma" pitchFamily="34" charset="0"/>
                  </a:rPr>
                  <a:t>: </a:t>
                </a:r>
                <a14:m>
                  <m:oMath xmlns:m="http://schemas.openxmlformats.org/officeDocument/2006/math">
                    <m:sSub>
                      <m:sSubPr>
                        <m:ctrlPr>
                          <a:rPr lang="en-US" sz="2000" b="0" i="1" smtClean="0">
                            <a:solidFill>
                              <a:srgbClr val="7030A0"/>
                            </a:solidFill>
                            <a:latin typeface="Cambria Math" panose="02040503050406030204" pitchFamily="18" charset="0"/>
                          </a:rPr>
                        </m:ctrlPr>
                      </m:sSubPr>
                      <m:e>
                        <m:r>
                          <a:rPr lang="en-US" sz="2000" b="0" i="1" smtClean="0">
                            <a:solidFill>
                              <a:srgbClr val="7030A0"/>
                            </a:solidFill>
                            <a:latin typeface="Cambria Math" charset="0"/>
                          </a:rPr>
                          <m:t>𝐾</m:t>
                        </m:r>
                      </m:e>
                      <m:sub>
                        <m:r>
                          <a:rPr lang="en-US" sz="2000" b="0" i="1" smtClean="0">
                            <a:solidFill>
                              <a:srgbClr val="7030A0"/>
                            </a:solidFill>
                            <a:latin typeface="Cambria Math" charset="0"/>
                          </a:rPr>
                          <m:t>𝐿</m:t>
                        </m:r>
                      </m:sub>
                    </m:sSub>
                    <m:r>
                      <a:rPr lang="en-US" sz="2000" b="0" i="1" smtClean="0">
                        <a:solidFill>
                          <a:srgbClr val="7030A0"/>
                        </a:solidFill>
                        <a:latin typeface="Cambria Math" charset="0"/>
                      </a:rPr>
                      <m:t>→</m:t>
                    </m:r>
                    <m:sSup>
                      <m:sSupPr>
                        <m:ctrlPr>
                          <a:rPr lang="en-US" sz="2000" b="0" i="1" smtClean="0">
                            <a:solidFill>
                              <a:srgbClr val="7030A0"/>
                            </a:solidFill>
                            <a:latin typeface="Cambria Math" panose="02040503050406030204" pitchFamily="18" charset="0"/>
                          </a:rPr>
                        </m:ctrlPr>
                      </m:sSupPr>
                      <m:e>
                        <m:r>
                          <a:rPr lang="en-US" sz="2000" b="0" i="1" smtClean="0">
                            <a:solidFill>
                              <a:srgbClr val="7030A0"/>
                            </a:solidFill>
                            <a:latin typeface="Cambria Math" charset="0"/>
                          </a:rPr>
                          <m:t>𝜋</m:t>
                        </m:r>
                      </m:e>
                      <m:sup>
                        <m:r>
                          <a:rPr lang="en-US" sz="2000" b="0" i="1" smtClean="0">
                            <a:solidFill>
                              <a:srgbClr val="7030A0"/>
                            </a:solidFill>
                            <a:latin typeface="Cambria Math" charset="0"/>
                          </a:rPr>
                          <m:t>+</m:t>
                        </m:r>
                      </m:sup>
                    </m:sSup>
                    <m:sSup>
                      <m:sSupPr>
                        <m:ctrlPr>
                          <a:rPr lang="en-US" sz="2000" b="0" i="1" smtClean="0">
                            <a:solidFill>
                              <a:srgbClr val="7030A0"/>
                            </a:solidFill>
                            <a:latin typeface="Cambria Math" panose="02040503050406030204" pitchFamily="18" charset="0"/>
                          </a:rPr>
                        </m:ctrlPr>
                      </m:sSupPr>
                      <m:e>
                        <m:r>
                          <a:rPr lang="en-US" sz="2000" b="0" i="1" smtClean="0">
                            <a:solidFill>
                              <a:srgbClr val="7030A0"/>
                            </a:solidFill>
                            <a:latin typeface="Cambria Math" charset="0"/>
                          </a:rPr>
                          <m:t>𝜋</m:t>
                        </m:r>
                      </m:e>
                      <m:sup>
                        <m:r>
                          <a:rPr lang="en-US" sz="2000" b="0" i="1" smtClean="0">
                            <a:solidFill>
                              <a:srgbClr val="7030A0"/>
                            </a:solidFill>
                            <a:latin typeface="Cambria Math" charset="0"/>
                          </a:rPr>
                          <m:t>−</m:t>
                        </m:r>
                      </m:sup>
                    </m:sSup>
                    <m:sSup>
                      <m:sSupPr>
                        <m:ctrlPr>
                          <a:rPr lang="en-US" sz="2000" b="0" i="1" smtClean="0">
                            <a:solidFill>
                              <a:srgbClr val="7030A0"/>
                            </a:solidFill>
                            <a:latin typeface="Cambria Math" panose="02040503050406030204" pitchFamily="18" charset="0"/>
                          </a:rPr>
                        </m:ctrlPr>
                      </m:sSupPr>
                      <m:e>
                        <m:r>
                          <a:rPr lang="en-US" sz="2000" b="0" i="1" smtClean="0">
                            <a:solidFill>
                              <a:srgbClr val="7030A0"/>
                            </a:solidFill>
                            <a:latin typeface="Cambria Math" charset="0"/>
                          </a:rPr>
                          <m:t>𝜋</m:t>
                        </m:r>
                      </m:e>
                      <m:sup>
                        <m:r>
                          <a:rPr lang="en-US" sz="2000" b="0" i="1" smtClean="0">
                            <a:solidFill>
                              <a:srgbClr val="7030A0"/>
                            </a:solidFill>
                            <a:latin typeface="Cambria Math" charset="0"/>
                          </a:rPr>
                          <m:t>0</m:t>
                        </m:r>
                      </m:sup>
                    </m:sSup>
                  </m:oMath>
                </a14:m>
                <a:endParaRPr lang="en-GB" sz="2000" dirty="0">
                  <a:solidFill>
                    <a:srgbClr val="7030A0"/>
                  </a:solidFill>
                  <a:latin typeface="Tahoma" pitchFamily="34" charset="0"/>
                </a:endParaRPr>
              </a:p>
            </p:txBody>
          </p:sp>
        </mc:Choice>
        <mc:Fallback xmlns="">
          <p:sp>
            <p:nvSpPr>
              <p:cNvPr id="31" name="Text Box 23"/>
              <p:cNvSpPr txBox="1">
                <a:spLocks noRot="1" noChangeAspect="1" noMove="1" noResize="1" noEditPoints="1" noAdjustHandles="1" noChangeArrowheads="1" noChangeShapeType="1" noTextEdit="1"/>
              </p:cNvSpPr>
              <p:nvPr/>
            </p:nvSpPr>
            <p:spPr bwMode="auto">
              <a:xfrm>
                <a:off x="1043916" y="5660461"/>
                <a:ext cx="4343690" cy="400110"/>
              </a:xfrm>
              <a:prstGeom prst="rect">
                <a:avLst/>
              </a:prstGeom>
              <a:blipFill rotWithShape="0">
                <a:blip r:embed="rId7"/>
                <a:stretch>
                  <a:fillRect l="-1403" t="-9231" b="-27692"/>
                </a:stretch>
              </a:blipFill>
              <a:ln w="9525">
                <a:noFill/>
                <a:miter lim="800000"/>
                <a:headEnd/>
                <a:tailEnd/>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 Box 23"/>
              <p:cNvSpPr txBox="1">
                <a:spLocks noChangeArrowheads="1"/>
              </p:cNvSpPr>
              <p:nvPr/>
            </p:nvSpPr>
            <p:spPr bwMode="auto">
              <a:xfrm>
                <a:off x="1046577" y="4522992"/>
                <a:ext cx="2824748" cy="400110"/>
              </a:xfrm>
              <a:prstGeom prst="rect">
                <a:avLst/>
              </a:prstGeom>
              <a:noFill/>
              <a:ln w="9525">
                <a:noFill/>
                <a:miter lim="800000"/>
                <a:headEnd/>
                <a:tailEnd/>
              </a:ln>
              <a:effectLst/>
            </p:spPr>
            <p:txBody>
              <a:bodyPr wrap="none">
                <a:spAutoFit/>
              </a:bodyPr>
              <a:lstStyle/>
              <a:p>
                <a:r>
                  <a:rPr lang="en-US" sz="2000">
                    <a:solidFill>
                      <a:srgbClr val="C00000"/>
                    </a:solidFill>
                    <a:latin typeface="Tahoma" pitchFamily="34" charset="0"/>
                  </a:rPr>
                  <a:t>CPV Signal</a:t>
                </a:r>
                <a:r>
                  <a:rPr lang="en-US" sz="2000" dirty="0">
                    <a:solidFill>
                      <a:srgbClr val="C00000"/>
                    </a:solidFill>
                    <a:latin typeface="Tahoma" pitchFamily="34" charset="0"/>
                  </a:rPr>
                  <a:t>: </a:t>
                </a:r>
                <a14:m>
                  <m:oMath xmlns:m="http://schemas.openxmlformats.org/officeDocument/2006/math">
                    <m:sSub>
                      <m:sSubPr>
                        <m:ctrlPr>
                          <a:rPr lang="en-US" sz="2000" b="0" i="1" smtClean="0">
                            <a:solidFill>
                              <a:srgbClr val="C00000"/>
                            </a:solidFill>
                            <a:latin typeface="Cambria Math" panose="02040503050406030204" pitchFamily="18" charset="0"/>
                          </a:rPr>
                        </m:ctrlPr>
                      </m:sSubPr>
                      <m:e>
                        <m:r>
                          <a:rPr lang="en-US" sz="2000" b="0" i="1" smtClean="0">
                            <a:solidFill>
                              <a:srgbClr val="C00000"/>
                            </a:solidFill>
                            <a:latin typeface="Cambria Math" charset="0"/>
                          </a:rPr>
                          <m:t>𝐾</m:t>
                        </m:r>
                      </m:e>
                      <m:sub>
                        <m:r>
                          <a:rPr lang="en-US" sz="2000" b="0" i="1" smtClean="0">
                            <a:solidFill>
                              <a:srgbClr val="C00000"/>
                            </a:solidFill>
                            <a:latin typeface="Cambria Math" charset="0"/>
                          </a:rPr>
                          <m:t>𝐿</m:t>
                        </m:r>
                      </m:sub>
                    </m:sSub>
                    <m:r>
                      <a:rPr lang="en-US" sz="2000" b="0" i="1" smtClean="0">
                        <a:solidFill>
                          <a:srgbClr val="C00000"/>
                        </a:solidFill>
                        <a:latin typeface="Cambria Math" charset="0"/>
                      </a:rPr>
                      <m:t>→</m:t>
                    </m:r>
                    <m:sSup>
                      <m:sSupPr>
                        <m:ctrlPr>
                          <a:rPr lang="en-US" sz="2000" b="0" i="1" smtClean="0">
                            <a:solidFill>
                              <a:srgbClr val="C00000"/>
                            </a:solidFill>
                            <a:latin typeface="Cambria Math" panose="02040503050406030204" pitchFamily="18" charset="0"/>
                          </a:rPr>
                        </m:ctrlPr>
                      </m:sSupPr>
                      <m:e>
                        <m:r>
                          <a:rPr lang="en-US" sz="2000" b="0" i="1" smtClean="0">
                            <a:solidFill>
                              <a:srgbClr val="C00000"/>
                            </a:solidFill>
                            <a:latin typeface="Cambria Math" charset="0"/>
                          </a:rPr>
                          <m:t>𝜋</m:t>
                        </m:r>
                      </m:e>
                      <m:sup>
                        <m:r>
                          <a:rPr lang="en-US" sz="2000" b="0" i="1" smtClean="0">
                            <a:solidFill>
                              <a:srgbClr val="C00000"/>
                            </a:solidFill>
                            <a:latin typeface="Cambria Math" charset="0"/>
                          </a:rPr>
                          <m:t>+</m:t>
                        </m:r>
                      </m:sup>
                    </m:sSup>
                    <m:sSup>
                      <m:sSupPr>
                        <m:ctrlPr>
                          <a:rPr lang="en-US" sz="2000" b="0" i="1" smtClean="0">
                            <a:solidFill>
                              <a:srgbClr val="C00000"/>
                            </a:solidFill>
                            <a:latin typeface="Cambria Math" panose="02040503050406030204" pitchFamily="18" charset="0"/>
                          </a:rPr>
                        </m:ctrlPr>
                      </m:sSupPr>
                      <m:e>
                        <m:r>
                          <a:rPr lang="en-US" sz="2000" b="0" i="1" smtClean="0">
                            <a:solidFill>
                              <a:srgbClr val="C00000"/>
                            </a:solidFill>
                            <a:latin typeface="Cambria Math" charset="0"/>
                          </a:rPr>
                          <m:t>𝜋</m:t>
                        </m:r>
                      </m:e>
                      <m:sup>
                        <m:r>
                          <a:rPr lang="en-US" sz="2000" b="0" i="1" smtClean="0">
                            <a:solidFill>
                              <a:srgbClr val="C00000"/>
                            </a:solidFill>
                            <a:latin typeface="Cambria Math" charset="0"/>
                          </a:rPr>
                          <m:t>−</m:t>
                        </m:r>
                      </m:sup>
                    </m:sSup>
                  </m:oMath>
                </a14:m>
                <a:endParaRPr lang="en-GB" sz="2000" dirty="0">
                  <a:solidFill>
                    <a:srgbClr val="C00000"/>
                  </a:solidFill>
                  <a:latin typeface="Tahoma" pitchFamily="34" charset="0"/>
                </a:endParaRPr>
              </a:p>
            </p:txBody>
          </p:sp>
        </mc:Choice>
        <mc:Fallback xmlns="">
          <p:sp>
            <p:nvSpPr>
              <p:cNvPr id="32" name="Text Box 23"/>
              <p:cNvSpPr txBox="1">
                <a:spLocks noRot="1" noChangeAspect="1" noMove="1" noResize="1" noEditPoints="1" noAdjustHandles="1" noChangeArrowheads="1" noChangeShapeType="1" noTextEdit="1"/>
              </p:cNvSpPr>
              <p:nvPr/>
            </p:nvSpPr>
            <p:spPr bwMode="auto">
              <a:xfrm>
                <a:off x="1046577" y="4522992"/>
                <a:ext cx="2824748" cy="400110"/>
              </a:xfrm>
              <a:prstGeom prst="rect">
                <a:avLst/>
              </a:prstGeom>
              <a:blipFill rotWithShape="0">
                <a:blip r:embed="rId8"/>
                <a:stretch>
                  <a:fillRect l="-2376" t="-9091" b="-25758"/>
                </a:stretch>
              </a:blipFill>
              <a:ln w="9525">
                <a:noFill/>
                <a:miter lim="800000"/>
                <a:headEnd/>
                <a:tailEnd/>
              </a:ln>
              <a:effectLst/>
            </p:spPr>
            <p:txBody>
              <a:bodyPr/>
              <a:lstStyle/>
              <a:p>
                <a:r>
                  <a:rPr lang="en-US">
                    <a:noFill/>
                  </a:rPr>
                  <a:t> </a:t>
                </a:r>
              </a:p>
            </p:txBody>
          </p:sp>
        </mc:Fallback>
      </mc:AlternateContent>
      <p:pic>
        <p:nvPicPr>
          <p:cNvPr id="33" name="Picture 33" descr="cronin-fitch-w2"/>
          <p:cNvPicPr>
            <a:picLocks noChangeAspect="1" noChangeArrowheads="1"/>
          </p:cNvPicPr>
          <p:nvPr/>
        </p:nvPicPr>
        <p:blipFill rotWithShape="1">
          <a:blip r:embed="rId9"/>
          <a:srcRect l="6805" r="50087" b="9617"/>
          <a:stretch/>
        </p:blipFill>
        <p:spPr bwMode="auto">
          <a:xfrm>
            <a:off x="404052" y="2035349"/>
            <a:ext cx="1253180" cy="1890475"/>
          </a:xfrm>
          <a:prstGeom prst="rect">
            <a:avLst/>
          </a:prstGeom>
          <a:noFill/>
        </p:spPr>
      </p:pic>
      <p:pic>
        <p:nvPicPr>
          <p:cNvPr id="34" name="Picture 35" descr="cronin-fitch-w2"/>
          <p:cNvPicPr>
            <a:picLocks noChangeAspect="1" noChangeArrowheads="1"/>
          </p:cNvPicPr>
          <p:nvPr/>
        </p:nvPicPr>
        <p:blipFill rotWithShape="1">
          <a:blip r:embed="rId9"/>
          <a:srcRect l="55966" b="12241"/>
          <a:stretch/>
        </p:blipFill>
        <p:spPr bwMode="auto">
          <a:xfrm>
            <a:off x="1794257" y="2040366"/>
            <a:ext cx="1324253" cy="1898875"/>
          </a:xfrm>
          <a:prstGeom prst="rect">
            <a:avLst/>
          </a:prstGeom>
          <a:noFill/>
        </p:spPr>
      </p:pic>
      <p:sp>
        <p:nvSpPr>
          <p:cNvPr id="35" name="TextBox 34"/>
          <p:cNvSpPr txBox="1"/>
          <p:nvPr/>
        </p:nvSpPr>
        <p:spPr>
          <a:xfrm>
            <a:off x="437399" y="3576439"/>
            <a:ext cx="1153201" cy="307777"/>
          </a:xfrm>
          <a:prstGeom prst="rect">
            <a:avLst/>
          </a:prstGeom>
          <a:solidFill>
            <a:schemeClr val="tx1">
              <a:alpha val="70000"/>
            </a:schemeClr>
          </a:solidFill>
        </p:spPr>
        <p:txBody>
          <a:bodyPr wrap="none" rtlCol="0">
            <a:spAutoFit/>
          </a:bodyPr>
          <a:lstStyle/>
          <a:p>
            <a:r>
              <a:rPr lang="en-US" sz="1400" dirty="0">
                <a:solidFill>
                  <a:schemeClr val="bg1"/>
                </a:solidFill>
              </a:rPr>
              <a:t>James Cronin</a:t>
            </a:r>
          </a:p>
        </p:txBody>
      </p:sp>
      <p:sp>
        <p:nvSpPr>
          <p:cNvPr id="36" name="TextBox 35"/>
          <p:cNvSpPr txBox="1"/>
          <p:nvPr/>
        </p:nvSpPr>
        <p:spPr>
          <a:xfrm>
            <a:off x="2104055" y="3599364"/>
            <a:ext cx="797782" cy="307777"/>
          </a:xfrm>
          <a:prstGeom prst="rect">
            <a:avLst/>
          </a:prstGeom>
          <a:solidFill>
            <a:schemeClr val="tx1">
              <a:alpha val="70000"/>
            </a:schemeClr>
          </a:solidFill>
        </p:spPr>
        <p:txBody>
          <a:bodyPr wrap="none" rtlCol="0">
            <a:spAutoFit/>
          </a:bodyPr>
          <a:lstStyle/>
          <a:p>
            <a:r>
              <a:rPr lang="en-US" sz="1400" dirty="0">
                <a:solidFill>
                  <a:schemeClr val="bg1"/>
                </a:solidFill>
              </a:rPr>
              <a:t>Val Fitch</a:t>
            </a:r>
          </a:p>
        </p:txBody>
      </p:sp>
      <p:sp>
        <p:nvSpPr>
          <p:cNvPr id="37" name="TextBox 36"/>
          <p:cNvSpPr txBox="1"/>
          <p:nvPr/>
        </p:nvSpPr>
        <p:spPr>
          <a:xfrm>
            <a:off x="9752879" y="6296581"/>
            <a:ext cx="665310" cy="369332"/>
          </a:xfrm>
          <a:prstGeom prst="rect">
            <a:avLst/>
          </a:prstGeom>
          <a:noFill/>
        </p:spPr>
        <p:txBody>
          <a:bodyPr wrap="none" rtlCol="0">
            <a:spAutoFit/>
          </a:bodyPr>
          <a:lstStyle/>
          <a:p>
            <a:r>
              <a:rPr lang="en-US" dirty="0"/>
              <a:t>cos </a:t>
            </a:r>
            <a:r>
              <a:rPr lang="en-US" dirty="0">
                <a:latin typeface="Symbol" charset="2"/>
                <a:ea typeface="Symbol" charset="2"/>
                <a:cs typeface="Symbol" charset="2"/>
              </a:rPr>
              <a:t>q</a:t>
            </a:r>
            <a:endParaRPr lang="en-US" dirty="0"/>
          </a:p>
        </p:txBody>
      </p:sp>
      <p:cxnSp>
        <p:nvCxnSpPr>
          <p:cNvPr id="46" name="Straight Connector 45"/>
          <p:cNvCxnSpPr/>
          <p:nvPr/>
        </p:nvCxnSpPr>
        <p:spPr>
          <a:xfrm>
            <a:off x="3492995" y="2917410"/>
            <a:ext cx="2255966" cy="3733"/>
          </a:xfrm>
          <a:prstGeom prst="line">
            <a:avLst/>
          </a:prstGeom>
          <a:ln w="31750">
            <a:solidFill>
              <a:srgbClr val="004CFF"/>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748962" y="2292376"/>
            <a:ext cx="1425499" cy="628767"/>
          </a:xfrm>
          <a:prstGeom prst="line">
            <a:avLst/>
          </a:prstGeom>
          <a:ln w="31750">
            <a:solidFill>
              <a:srgbClr val="004CFF"/>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708621" y="2917436"/>
            <a:ext cx="1384605" cy="558509"/>
          </a:xfrm>
          <a:prstGeom prst="line">
            <a:avLst/>
          </a:prstGeom>
          <a:ln w="31750">
            <a:solidFill>
              <a:srgbClr val="004CFF"/>
            </a:solidFill>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xtBox 52"/>
              <p:cNvSpPr txBox="1"/>
              <p:nvPr/>
            </p:nvSpPr>
            <p:spPr>
              <a:xfrm>
                <a:off x="3435097" y="2491830"/>
                <a:ext cx="501226" cy="3684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b="0" i="1" smtClean="0">
                              <a:solidFill>
                                <a:srgbClr val="0432FF"/>
                              </a:solidFill>
                              <a:latin typeface="Cambria Math" panose="02040503050406030204" pitchFamily="18" charset="0"/>
                            </a:rPr>
                          </m:ctrlPr>
                        </m:sSupPr>
                        <m:e>
                          <m:r>
                            <a:rPr lang="en-US" b="0" i="1" smtClean="0">
                              <a:solidFill>
                                <a:srgbClr val="0432FF"/>
                              </a:solidFill>
                              <a:latin typeface="Cambria Math" charset="0"/>
                            </a:rPr>
                            <m:t>𝐾</m:t>
                          </m:r>
                        </m:e>
                        <m:sup>
                          <m:r>
                            <a:rPr lang="en-US" b="0" i="1" smtClean="0">
                              <a:solidFill>
                                <a:srgbClr val="0432FF"/>
                              </a:solidFill>
                              <a:latin typeface="Cambria Math" charset="0"/>
                            </a:rPr>
                            <m:t>0</m:t>
                          </m:r>
                        </m:sup>
                      </m:sSup>
                    </m:oMath>
                  </m:oMathPara>
                </a14:m>
                <a:endParaRPr lang="en-US" baseline="-25000" dirty="0">
                  <a:solidFill>
                    <a:srgbClr val="0432FF"/>
                  </a:solidFill>
                </a:endParaRPr>
              </a:p>
            </p:txBody>
          </p:sp>
        </mc:Choice>
        <mc:Fallback xmlns="">
          <p:sp>
            <p:nvSpPr>
              <p:cNvPr id="53" name="TextBox 52"/>
              <p:cNvSpPr txBox="1">
                <a:spLocks noRot="1" noChangeAspect="1" noMove="1" noResize="1" noEditPoints="1" noAdjustHandles="1" noChangeArrowheads="1" noChangeShapeType="1" noTextEdit="1"/>
              </p:cNvSpPr>
              <p:nvPr/>
            </p:nvSpPr>
            <p:spPr>
              <a:xfrm>
                <a:off x="3435097" y="2491830"/>
                <a:ext cx="501226" cy="368499"/>
              </a:xfrm>
              <a:prstGeom prst="rect">
                <a:avLst/>
              </a:prstGeom>
              <a:blipFill rotWithShape="0">
                <a:blip r:embed="rId10"/>
                <a:stretch>
                  <a:fillRect/>
                </a:stretch>
              </a:blipFill>
            </p:spPr>
            <p:txBody>
              <a:bodyPr/>
              <a:lstStyle/>
              <a:p>
                <a:r>
                  <a:rPr lang="en-US">
                    <a:noFill/>
                  </a:rPr>
                  <a:t> </a:t>
                </a:r>
              </a:p>
            </p:txBody>
          </p:sp>
        </mc:Fallback>
      </mc:AlternateContent>
      <p:sp>
        <p:nvSpPr>
          <p:cNvPr id="42" name="TextBox 41"/>
          <p:cNvSpPr txBox="1"/>
          <p:nvPr/>
        </p:nvSpPr>
        <p:spPr>
          <a:xfrm>
            <a:off x="11623961" y="126111"/>
            <a:ext cx="444352" cy="400110"/>
          </a:xfrm>
          <a:prstGeom prst="rect">
            <a:avLst/>
          </a:prstGeom>
          <a:noFill/>
        </p:spPr>
        <p:txBody>
          <a:bodyPr wrap="none" rtlCol="0">
            <a:spAutoFit/>
          </a:bodyPr>
          <a:lstStyle/>
          <a:p>
            <a:r>
              <a:rPr lang="en-US" sz="2000" dirty="0">
                <a:solidFill>
                  <a:schemeClr val="bg1"/>
                </a:solidFill>
              </a:rPr>
              <a:t>15</a:t>
            </a:r>
          </a:p>
        </p:txBody>
      </p:sp>
      <mc:AlternateContent xmlns:mc="http://schemas.openxmlformats.org/markup-compatibility/2006" xmlns:a14="http://schemas.microsoft.com/office/drawing/2010/main">
        <mc:Choice Requires="a14">
          <p:sp>
            <p:nvSpPr>
              <p:cNvPr id="5" name="TextBox 4"/>
              <p:cNvSpPr txBox="1"/>
              <p:nvPr/>
            </p:nvSpPr>
            <p:spPr>
              <a:xfrm>
                <a:off x="8664509" y="183172"/>
                <a:ext cx="3314754" cy="1459310"/>
              </a:xfrm>
              <a:prstGeom prst="rect">
                <a:avLst/>
              </a:prstGeom>
              <a:solidFill>
                <a:schemeClr val="bg1"/>
              </a:solidFill>
              <a:ln w="25400">
                <a:solidFill>
                  <a:srgbClr val="7030A0"/>
                </a:solidFill>
              </a:ln>
            </p:spPr>
            <p:txBody>
              <a:bodyPr wrap="none" rtlCol="0">
                <a:spAutoFit/>
              </a:bodyPr>
              <a:lstStyle/>
              <a:p>
                <a14:m>
                  <m:oMath xmlns:m="http://schemas.openxmlformats.org/officeDocument/2006/math">
                    <m:sSub>
                      <m:sSubPr>
                        <m:ctrlPr>
                          <a:rPr lang="en-US" sz="2200" b="0" i="1" smtClean="0">
                            <a:solidFill>
                              <a:schemeClr val="tx1"/>
                            </a:solidFill>
                            <a:latin typeface="Cambria Math" panose="02040503050406030204" pitchFamily="18" charset="0"/>
                          </a:rPr>
                        </m:ctrlPr>
                      </m:sSubPr>
                      <m:e>
                        <m:r>
                          <a:rPr lang="en-US" sz="2200" b="0" i="1" smtClean="0">
                            <a:solidFill>
                              <a:schemeClr val="tx1"/>
                            </a:solidFill>
                            <a:latin typeface="Cambria Math" charset="0"/>
                          </a:rPr>
                          <m:t>𝐾</m:t>
                        </m:r>
                      </m:e>
                      <m:sub>
                        <m:r>
                          <a:rPr lang="en-US" sz="2200" b="0" i="1" smtClean="0">
                            <a:solidFill>
                              <a:schemeClr val="tx1"/>
                            </a:solidFill>
                            <a:latin typeface="Cambria Math" charset="0"/>
                          </a:rPr>
                          <m:t>𝑆</m:t>
                        </m:r>
                      </m:sub>
                    </m:sSub>
                  </m:oMath>
                </a14:m>
                <a:r>
                  <a:rPr lang="en-US" sz="2200" dirty="0">
                    <a:solidFill>
                      <a:schemeClr val="tx1"/>
                    </a:solidFill>
                  </a:rPr>
                  <a:t>: Short-lived is </a:t>
                </a:r>
                <a:r>
                  <a:rPr lang="en-US" sz="2200" i="1" dirty="0">
                    <a:solidFill>
                      <a:schemeClr val="tx1"/>
                    </a:solidFill>
                    <a:latin typeface="Times New Roman" charset="0"/>
                    <a:ea typeface="Times New Roman" charset="0"/>
                    <a:cs typeface="Times New Roman" charset="0"/>
                  </a:rPr>
                  <a:t>CP</a:t>
                </a:r>
                <a:r>
                  <a:rPr lang="en-US" sz="2200" dirty="0">
                    <a:solidFill>
                      <a:schemeClr val="tx1"/>
                    </a:solidFill>
                  </a:rPr>
                  <a:t> even: </a:t>
                </a:r>
              </a:p>
              <a:p>
                <a14:m>
                  <m:oMath xmlns:m="http://schemas.openxmlformats.org/officeDocument/2006/math">
                    <m:sSubSup>
                      <m:sSubSupPr>
                        <m:ctrlPr>
                          <a:rPr lang="en-US" sz="2200" b="0" i="1" smtClean="0">
                            <a:solidFill>
                              <a:srgbClr val="C00000"/>
                            </a:solidFill>
                            <a:latin typeface="Cambria Math" panose="02040503050406030204" pitchFamily="18" charset="0"/>
                          </a:rPr>
                        </m:ctrlPr>
                      </m:sSubSupPr>
                      <m:e>
                        <m:r>
                          <a:rPr lang="en-US" sz="2200" b="0" i="1" smtClean="0">
                            <a:solidFill>
                              <a:srgbClr val="C00000"/>
                            </a:solidFill>
                            <a:latin typeface="Cambria Math" charset="0"/>
                          </a:rPr>
                          <m:t>𝐾</m:t>
                        </m:r>
                      </m:e>
                      <m:sub>
                        <m:r>
                          <a:rPr lang="en-US" sz="2200" b="0" i="1" smtClean="0">
                            <a:solidFill>
                              <a:srgbClr val="C00000"/>
                            </a:solidFill>
                            <a:latin typeface="Cambria Math" charset="0"/>
                          </a:rPr>
                          <m:t>1</m:t>
                        </m:r>
                      </m:sub>
                      <m:sup>
                        <m:r>
                          <a:rPr lang="en-US" sz="2200" b="0" i="1" smtClean="0">
                            <a:solidFill>
                              <a:srgbClr val="C00000"/>
                            </a:solidFill>
                            <a:latin typeface="Cambria Math" charset="0"/>
                          </a:rPr>
                          <m:t>0</m:t>
                        </m:r>
                      </m:sup>
                    </m:sSubSup>
                    <m:r>
                      <a:rPr lang="en-US" sz="2200" b="0" i="1" smtClean="0">
                        <a:solidFill>
                          <a:srgbClr val="C00000"/>
                        </a:solidFill>
                        <a:latin typeface="Cambria Math" charset="0"/>
                      </a:rPr>
                      <m:t>→</m:t>
                    </m:r>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𝜋</m:t>
                        </m:r>
                      </m:e>
                      <m:sup>
                        <m:r>
                          <a:rPr lang="en-US" sz="2200" b="0" i="1" smtClean="0">
                            <a:solidFill>
                              <a:srgbClr val="C00000"/>
                            </a:solidFill>
                            <a:latin typeface="Cambria Math" charset="0"/>
                          </a:rPr>
                          <m:t>+</m:t>
                        </m:r>
                      </m:sup>
                    </m:sSup>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𝜋</m:t>
                        </m:r>
                      </m:e>
                      <m:sup>
                        <m:r>
                          <a:rPr lang="en-US" sz="2200" b="0" i="1" smtClean="0">
                            <a:solidFill>
                              <a:srgbClr val="C00000"/>
                            </a:solidFill>
                            <a:latin typeface="Cambria Math" charset="0"/>
                          </a:rPr>
                          <m:t>−</m:t>
                        </m:r>
                      </m:sup>
                    </m:sSup>
                  </m:oMath>
                </a14:m>
                <a:r>
                  <a:rPr lang="en-US" sz="2200" dirty="0">
                    <a:solidFill>
                      <a:srgbClr val="C00000"/>
                    </a:solidFill>
                    <a:latin typeface="Symbol" charset="2"/>
                    <a:cs typeface="Symbol" charset="2"/>
                    <a:sym typeface="Wingdings"/>
                  </a:rPr>
                  <a:t>          </a:t>
                </a:r>
                <a:r>
                  <a:rPr lang="en-US" sz="2200" dirty="0">
                    <a:solidFill>
                      <a:srgbClr val="C00000"/>
                    </a:solidFill>
                    <a:cs typeface="Symbol" charset="2"/>
                    <a:sym typeface="Wingdings"/>
                  </a:rPr>
                  <a:t>(fast)</a:t>
                </a:r>
              </a:p>
              <a:p>
                <a14:m>
                  <m:oMath xmlns:m="http://schemas.openxmlformats.org/officeDocument/2006/math">
                    <m:sSub>
                      <m:sSubPr>
                        <m:ctrlPr>
                          <a:rPr lang="en-US" sz="2200" b="0" i="1" smtClean="0">
                            <a:solidFill>
                              <a:schemeClr val="tx1"/>
                            </a:solidFill>
                            <a:latin typeface="Cambria Math" panose="02040503050406030204" pitchFamily="18" charset="0"/>
                            <a:sym typeface="Wingdings"/>
                          </a:rPr>
                        </m:ctrlPr>
                      </m:sSubPr>
                      <m:e>
                        <m:r>
                          <a:rPr lang="en-US" sz="2200" b="0" i="1" smtClean="0">
                            <a:solidFill>
                              <a:schemeClr val="tx1"/>
                            </a:solidFill>
                            <a:latin typeface="Cambria Math" charset="0"/>
                            <a:sym typeface="Wingdings"/>
                          </a:rPr>
                          <m:t>𝐾</m:t>
                        </m:r>
                      </m:e>
                      <m:sub>
                        <m:r>
                          <a:rPr lang="en-US" sz="2200" b="0" i="1" smtClean="0">
                            <a:solidFill>
                              <a:schemeClr val="tx1"/>
                            </a:solidFill>
                            <a:latin typeface="Cambria Math" charset="0"/>
                            <a:sym typeface="Wingdings"/>
                          </a:rPr>
                          <m:t>𝐿</m:t>
                        </m:r>
                      </m:sub>
                    </m:sSub>
                  </m:oMath>
                </a14:m>
                <a:r>
                  <a:rPr lang="en-US" sz="2200" dirty="0">
                    <a:solidFill>
                      <a:schemeClr val="tx1"/>
                    </a:solidFill>
                    <a:sym typeface="Wingdings"/>
                  </a:rPr>
                  <a:t>: Long-lived is </a:t>
                </a:r>
                <a:r>
                  <a:rPr lang="en-US" sz="2200" i="1" dirty="0">
                    <a:solidFill>
                      <a:schemeClr val="tx1"/>
                    </a:solidFill>
                    <a:latin typeface="Times New Roman" charset="0"/>
                    <a:ea typeface="Times New Roman" charset="0"/>
                    <a:cs typeface="Times New Roman" charset="0"/>
                    <a:sym typeface="Wingdings"/>
                  </a:rPr>
                  <a:t>CP</a:t>
                </a:r>
                <a:r>
                  <a:rPr lang="en-US" sz="2200" dirty="0">
                    <a:solidFill>
                      <a:schemeClr val="tx1"/>
                    </a:solidFill>
                    <a:sym typeface="Wingdings"/>
                  </a:rPr>
                  <a:t> odd: </a:t>
                </a:r>
              </a:p>
              <a:p>
                <a14:m>
                  <m:oMath xmlns:m="http://schemas.openxmlformats.org/officeDocument/2006/math">
                    <m:sSubSup>
                      <m:sSubSupPr>
                        <m:ctrlPr>
                          <a:rPr lang="en-US" sz="2200" b="0" i="1" smtClean="0">
                            <a:solidFill>
                              <a:srgbClr val="7030A0"/>
                            </a:solidFill>
                            <a:latin typeface="Cambria Math" panose="02040503050406030204" pitchFamily="18" charset="0"/>
                            <a:sym typeface="Wingdings"/>
                          </a:rPr>
                        </m:ctrlPr>
                      </m:sSubSupPr>
                      <m:e>
                        <m:r>
                          <a:rPr lang="en-US" sz="2200" b="0" i="1" smtClean="0">
                            <a:solidFill>
                              <a:srgbClr val="7030A0"/>
                            </a:solidFill>
                            <a:latin typeface="Cambria Math" charset="0"/>
                            <a:sym typeface="Wingdings"/>
                          </a:rPr>
                          <m:t>𝐾</m:t>
                        </m:r>
                      </m:e>
                      <m:sub>
                        <m:r>
                          <a:rPr lang="en-US" sz="2200" b="0" i="1" smtClean="0">
                            <a:solidFill>
                              <a:srgbClr val="7030A0"/>
                            </a:solidFill>
                            <a:latin typeface="Cambria Math" charset="0"/>
                            <a:sym typeface="Wingdings"/>
                          </a:rPr>
                          <m:t>2</m:t>
                        </m:r>
                      </m:sub>
                      <m:sup>
                        <m:r>
                          <a:rPr lang="en-US" sz="2200" b="0" i="1" smtClean="0">
                            <a:solidFill>
                              <a:srgbClr val="7030A0"/>
                            </a:solidFill>
                            <a:latin typeface="Cambria Math" charset="0"/>
                            <a:sym typeface="Wingdings"/>
                          </a:rPr>
                          <m:t>0</m:t>
                        </m:r>
                      </m:sup>
                    </m:sSubSup>
                    <m:r>
                      <a:rPr lang="en-US" sz="2200" b="0" i="1" smtClean="0">
                        <a:solidFill>
                          <a:srgbClr val="7030A0"/>
                        </a:solidFill>
                        <a:latin typeface="Cambria Math" charset="0"/>
                        <a:sym typeface="Wingdings"/>
                      </a:rPr>
                      <m:t>→</m:t>
                    </m:r>
                    <m:sSup>
                      <m:sSupPr>
                        <m:ctrlPr>
                          <a:rPr lang="en-US" sz="2200" b="0" i="1" smtClean="0">
                            <a:solidFill>
                              <a:srgbClr val="7030A0"/>
                            </a:solidFill>
                            <a:latin typeface="Cambria Math" panose="02040503050406030204" pitchFamily="18" charset="0"/>
                            <a:sym typeface="Wingdings"/>
                          </a:rPr>
                        </m:ctrlPr>
                      </m:sSupPr>
                      <m:e>
                        <m:r>
                          <a:rPr lang="en-US" sz="2200" b="0" i="1" smtClean="0">
                            <a:solidFill>
                              <a:srgbClr val="7030A0"/>
                            </a:solidFill>
                            <a:latin typeface="Cambria Math" charset="0"/>
                            <a:sym typeface="Wingdings"/>
                          </a:rPr>
                          <m:t>𝜋</m:t>
                        </m:r>
                      </m:e>
                      <m:sup>
                        <m:r>
                          <a:rPr lang="en-US" sz="2200" b="0" i="1" smtClean="0">
                            <a:solidFill>
                              <a:srgbClr val="7030A0"/>
                            </a:solidFill>
                            <a:latin typeface="Cambria Math" charset="0"/>
                            <a:sym typeface="Wingdings"/>
                          </a:rPr>
                          <m:t>+</m:t>
                        </m:r>
                      </m:sup>
                    </m:sSup>
                    <m:sSup>
                      <m:sSupPr>
                        <m:ctrlPr>
                          <a:rPr lang="en-US" sz="2200" b="0" i="1" smtClean="0">
                            <a:solidFill>
                              <a:srgbClr val="7030A0"/>
                            </a:solidFill>
                            <a:latin typeface="Cambria Math" panose="02040503050406030204" pitchFamily="18" charset="0"/>
                            <a:sym typeface="Wingdings"/>
                          </a:rPr>
                        </m:ctrlPr>
                      </m:sSupPr>
                      <m:e>
                        <m:r>
                          <a:rPr lang="en-US" sz="2200" b="0" i="1" smtClean="0">
                            <a:solidFill>
                              <a:srgbClr val="7030A0"/>
                            </a:solidFill>
                            <a:latin typeface="Cambria Math" charset="0"/>
                            <a:sym typeface="Wingdings"/>
                          </a:rPr>
                          <m:t>𝜋</m:t>
                        </m:r>
                      </m:e>
                      <m:sup>
                        <m:r>
                          <a:rPr lang="en-US" sz="2200" b="0" i="1" smtClean="0">
                            <a:solidFill>
                              <a:srgbClr val="7030A0"/>
                            </a:solidFill>
                            <a:latin typeface="Cambria Math" charset="0"/>
                            <a:sym typeface="Wingdings"/>
                          </a:rPr>
                          <m:t>−</m:t>
                        </m:r>
                      </m:sup>
                    </m:sSup>
                    <m:sSup>
                      <m:sSupPr>
                        <m:ctrlPr>
                          <a:rPr lang="en-US" sz="2200" b="0" i="1" smtClean="0">
                            <a:solidFill>
                              <a:srgbClr val="7030A0"/>
                            </a:solidFill>
                            <a:latin typeface="Cambria Math" panose="02040503050406030204" pitchFamily="18" charset="0"/>
                            <a:sym typeface="Wingdings"/>
                          </a:rPr>
                        </m:ctrlPr>
                      </m:sSupPr>
                      <m:e>
                        <m:r>
                          <a:rPr lang="en-US" sz="2200" b="0" i="1" smtClean="0">
                            <a:solidFill>
                              <a:srgbClr val="7030A0"/>
                            </a:solidFill>
                            <a:latin typeface="Cambria Math" charset="0"/>
                            <a:sym typeface="Wingdings"/>
                          </a:rPr>
                          <m:t>𝜋</m:t>
                        </m:r>
                      </m:e>
                      <m:sup>
                        <m:r>
                          <a:rPr lang="en-US" sz="2200" b="0" i="1" smtClean="0">
                            <a:solidFill>
                              <a:srgbClr val="7030A0"/>
                            </a:solidFill>
                            <a:latin typeface="Cambria Math" charset="0"/>
                            <a:sym typeface="Wingdings"/>
                          </a:rPr>
                          <m:t>0</m:t>
                        </m:r>
                      </m:sup>
                    </m:sSup>
                  </m:oMath>
                </a14:m>
                <a:r>
                  <a:rPr lang="en-US" sz="2200" dirty="0">
                    <a:solidFill>
                      <a:srgbClr val="C00000"/>
                    </a:solidFill>
                    <a:sym typeface="Wingdings"/>
                  </a:rPr>
                  <a:t>      </a:t>
                </a:r>
                <a:r>
                  <a:rPr lang="en-US" sz="2200" dirty="0">
                    <a:solidFill>
                      <a:srgbClr val="7030A0"/>
                    </a:solidFill>
                    <a:sym typeface="Wingdings"/>
                  </a:rPr>
                  <a:t>(slow)</a:t>
                </a:r>
                <a:endParaRPr lang="en-US" sz="2200" dirty="0">
                  <a:solidFill>
                    <a:srgbClr val="7030A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8664509" y="183172"/>
                <a:ext cx="3314754" cy="1459310"/>
              </a:xfrm>
              <a:prstGeom prst="rect">
                <a:avLst/>
              </a:prstGeom>
              <a:blipFill rotWithShape="0">
                <a:blip r:embed="rId11"/>
                <a:stretch>
                  <a:fillRect t="-2469" b="-6996"/>
                </a:stretch>
              </a:blipFill>
              <a:ln w="25400">
                <a:solidFill>
                  <a:srgbClr val="7030A0"/>
                </a:solidFill>
              </a:ln>
            </p:spPr>
            <p:txBody>
              <a:bodyPr/>
              <a:lstStyle/>
              <a:p>
                <a:r>
                  <a:rPr lang="en-US">
                    <a:noFill/>
                  </a:rPr>
                  <a:t> </a:t>
                </a:r>
              </a:p>
            </p:txBody>
          </p:sp>
        </mc:Fallback>
      </mc:AlternateContent>
      <p:sp>
        <p:nvSpPr>
          <p:cNvPr id="4" name="Rectangle 3"/>
          <p:cNvSpPr/>
          <p:nvPr/>
        </p:nvSpPr>
        <p:spPr>
          <a:xfrm>
            <a:off x="9258300" y="2135365"/>
            <a:ext cx="1445544" cy="257027"/>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9124941" y="4230894"/>
            <a:ext cx="1445544" cy="257027"/>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8991582" y="5426296"/>
            <a:ext cx="1445544" cy="257027"/>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8" name="TextBox 27"/>
              <p:cNvSpPr txBox="1"/>
              <p:nvPr/>
            </p:nvSpPr>
            <p:spPr>
              <a:xfrm>
                <a:off x="7633306" y="4056029"/>
                <a:ext cx="978153" cy="400110"/>
              </a:xfrm>
              <a:prstGeom prst="rect">
                <a:avLst/>
              </a:prstGeom>
              <a:noFill/>
              <a:ln w="12700">
                <a:solidFill>
                  <a:schemeClr val="tx1"/>
                </a:solidFill>
              </a:ln>
            </p:spPr>
            <p:txBody>
              <a:bodyPr wrap="none" rtlCol="0">
                <a:spAutoFit/>
              </a:bodyPr>
              <a:lstStyle/>
              <a:p>
                <a:r>
                  <a:rPr lang="en-US" sz="2000" dirty="0"/>
                  <a:t>mass, </a:t>
                </a:r>
                <a14:m>
                  <m:oMath xmlns:m="http://schemas.openxmlformats.org/officeDocument/2006/math">
                    <m:r>
                      <m:rPr>
                        <m:sty m:val="p"/>
                      </m:rPr>
                      <a:rPr lang="en-US" sz="2000" b="0" i="0" smtClean="0">
                        <a:latin typeface="Cambria Math" charset="0"/>
                      </a:rPr>
                      <m:t>θ</m:t>
                    </m:r>
                  </m:oMath>
                </a14:m>
                <a:endParaRPr lang="en-US" sz="2000" dirty="0"/>
              </a:p>
            </p:txBody>
          </p:sp>
        </mc:Choice>
        <mc:Fallback xmlns="">
          <p:sp>
            <p:nvSpPr>
              <p:cNvPr id="28" name="TextBox 27"/>
              <p:cNvSpPr txBox="1">
                <a:spLocks noRot="1" noChangeAspect="1" noMove="1" noResize="1" noEditPoints="1" noAdjustHandles="1" noChangeArrowheads="1" noChangeShapeType="1" noTextEdit="1"/>
              </p:cNvSpPr>
              <p:nvPr/>
            </p:nvSpPr>
            <p:spPr>
              <a:xfrm>
                <a:off x="7633306" y="4056029"/>
                <a:ext cx="978153" cy="400110"/>
              </a:xfrm>
              <a:prstGeom prst="rect">
                <a:avLst/>
              </a:prstGeom>
              <a:blipFill rotWithShape="0">
                <a:blip r:embed="rId12"/>
                <a:stretch>
                  <a:fillRect l="-5521" t="-5882" b="-23529"/>
                </a:stretch>
              </a:blipFill>
              <a:ln w="12700">
                <a:solidFill>
                  <a:schemeClr val="tx1"/>
                </a:solidFill>
              </a:ln>
            </p:spPr>
            <p:txBody>
              <a:bodyPr/>
              <a:lstStyle/>
              <a:p>
                <a:r>
                  <a:rPr lang="en-US">
                    <a:noFill/>
                  </a:rPr>
                  <a:t> </a:t>
                </a:r>
              </a:p>
            </p:txBody>
          </p:sp>
        </mc:Fallback>
      </mc:AlternateContent>
      <p:pic>
        <p:nvPicPr>
          <p:cNvPr id="49" name="Picture 36" descr="CartoonCP"/>
          <p:cNvPicPr>
            <a:picLocks noChangeAspect="1" noChangeArrowheads="1"/>
          </p:cNvPicPr>
          <p:nvPr/>
        </p:nvPicPr>
        <p:blipFill>
          <a:blip r:embed="rId13"/>
          <a:srcRect/>
          <a:stretch>
            <a:fillRect/>
          </a:stretch>
        </p:blipFill>
        <p:spPr bwMode="auto">
          <a:xfrm>
            <a:off x="3048000" y="933472"/>
            <a:ext cx="5638800" cy="5495925"/>
          </a:xfrm>
          <a:prstGeom prst="rect">
            <a:avLst/>
          </a:prstGeom>
          <a:noFill/>
        </p:spPr>
      </p:pic>
    </p:spTree>
    <p:extLst>
      <p:ext uri="{BB962C8B-B14F-4D97-AF65-F5344CB8AC3E}">
        <p14:creationId xmlns:p14="http://schemas.microsoft.com/office/powerpoint/2010/main" val="16157468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   Alternative: Charge Asymmetry in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charset="0"/>
                          </a:rPr>
                          <m:t>𝐾</m:t>
                        </m:r>
                      </m:e>
                      <m:sup>
                        <m:r>
                          <a:rPr lang="en-US" b="0" i="1" smtClean="0">
                            <a:latin typeface="Cambria Math" charset="0"/>
                          </a:rPr>
                          <m:t>0</m:t>
                        </m:r>
                      </m:sup>
                    </m:sSup>
                  </m:oMath>
                </a14:m>
                <a:r>
                  <a:rPr lang="en-US" dirty="0"/>
                  <a:t> decays</a:t>
                </a:r>
                <a:endParaRPr lang="en-US" baseline="30000"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0">
                <a:blip r:embed="rId3"/>
                <a:stretch>
                  <a:fillRect t="-14545" b="-29091"/>
                </a:stretch>
              </a:blipFill>
            </p:spPr>
            <p:txBody>
              <a:bodyPr/>
              <a:lstStyle/>
              <a:p>
                <a:r>
                  <a:rPr lang="en-US">
                    <a:noFill/>
                  </a:rPr>
                  <a:t> </a:t>
                </a:r>
              </a:p>
            </p:txBody>
          </p:sp>
        </mc:Fallback>
      </mc:AlternateContent>
      <p:grpSp>
        <p:nvGrpSpPr>
          <p:cNvPr id="17" name="Group 16"/>
          <p:cNvGrpSpPr/>
          <p:nvPr/>
        </p:nvGrpSpPr>
        <p:grpSpPr>
          <a:xfrm>
            <a:off x="1073204" y="1660934"/>
            <a:ext cx="7708575" cy="4672853"/>
            <a:chOff x="1107546" y="1660933"/>
            <a:chExt cx="7708575" cy="4672853"/>
          </a:xfrm>
        </p:grpSpPr>
        <p:pic>
          <p:nvPicPr>
            <p:cNvPr id="5" name="Picture 4"/>
            <p:cNvPicPr>
              <a:picLocks noChangeAspect="1"/>
            </p:cNvPicPr>
            <p:nvPr/>
          </p:nvPicPr>
          <p:blipFill>
            <a:blip r:embed="rId4"/>
            <a:stretch>
              <a:fillRect/>
            </a:stretch>
          </p:blipFill>
          <p:spPr>
            <a:xfrm rot="5400000">
              <a:off x="2200119" y="568360"/>
              <a:ext cx="4672853" cy="6858000"/>
            </a:xfrm>
            <a:prstGeom prst="rect">
              <a:avLst/>
            </a:prstGeom>
            <a:ln w="25400">
              <a:solidFill>
                <a:srgbClr val="0070C0"/>
              </a:solidFill>
            </a:ln>
          </p:spPr>
        </p:pic>
        <p:cxnSp>
          <p:nvCxnSpPr>
            <p:cNvPr id="12" name="Straight Arrow Connector 11"/>
            <p:cNvCxnSpPr/>
            <p:nvPr/>
          </p:nvCxnSpPr>
          <p:spPr>
            <a:xfrm>
              <a:off x="7848482" y="3452243"/>
              <a:ext cx="0" cy="161385"/>
            </a:xfrm>
            <a:prstGeom prst="straightConnector1">
              <a:avLst/>
            </a:prstGeom>
            <a:ln w="12700">
              <a:solidFill>
                <a:srgbClr val="0070C0"/>
              </a:solidFill>
              <a:headEnd type="triangle" w="sm" len="sm"/>
              <a:tailEnd type="triangle" w="sm" len="sm"/>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906695" y="1726708"/>
              <a:ext cx="1994649" cy="276999"/>
            </a:xfrm>
            <a:prstGeom prst="rect">
              <a:avLst/>
            </a:prstGeom>
            <a:noFill/>
            <a:ln>
              <a:solidFill>
                <a:srgbClr val="0070C0"/>
              </a:solidFill>
            </a:ln>
          </p:spPr>
          <p:txBody>
            <a:bodyPr wrap="none" rtlCol="0">
              <a:spAutoFit/>
            </a:bodyPr>
            <a:lstStyle/>
            <a:p>
              <a:r>
                <a:rPr lang="en-US" sz="1200" b="1" dirty="0">
                  <a:solidFill>
                    <a:srgbClr val="000090"/>
                  </a:solidFill>
                </a:rPr>
                <a:t>Thesis Vera </a:t>
              </a:r>
              <a:r>
                <a:rPr lang="en-US" sz="1200" b="1" dirty="0" err="1">
                  <a:solidFill>
                    <a:srgbClr val="000090"/>
                  </a:solidFill>
                </a:rPr>
                <a:t>Luth</a:t>
              </a:r>
              <a:r>
                <a:rPr lang="en-US" sz="1200" b="1" dirty="0">
                  <a:solidFill>
                    <a:srgbClr val="000090"/>
                  </a:solidFill>
                </a:rPr>
                <a:t>, CERN 1974</a:t>
              </a:r>
            </a:p>
          </p:txBody>
        </p:sp>
        <p:pic>
          <p:nvPicPr>
            <p:cNvPr id="14" name="Picture 13"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3821" y="3401443"/>
              <a:ext cx="622300" cy="241300"/>
            </a:xfrm>
            <a:prstGeom prst="rect">
              <a:avLst/>
            </a:prstGeom>
            <a:ln>
              <a:solidFill>
                <a:srgbClr val="0070C0"/>
              </a:solidFill>
            </a:ln>
          </p:spPr>
        </p:pic>
        <p:cxnSp>
          <p:nvCxnSpPr>
            <p:cNvPr id="15" name="Straight Connector 14"/>
            <p:cNvCxnSpPr/>
            <p:nvPr/>
          </p:nvCxnSpPr>
          <p:spPr>
            <a:xfrm>
              <a:off x="7270227" y="3583594"/>
              <a:ext cx="806855" cy="0"/>
            </a:xfrm>
            <a:prstGeom prst="line">
              <a:avLst/>
            </a:prstGeom>
            <a:ln w="12700">
              <a:solidFill>
                <a:srgbClr val="0070C0"/>
              </a:solidFill>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599993" y="3466277"/>
              <a:ext cx="478650" cy="0"/>
            </a:xfrm>
            <a:prstGeom prst="line">
              <a:avLst/>
            </a:prstGeom>
            <a:ln w="12700">
              <a:solidFill>
                <a:srgbClr val="0070C0"/>
              </a:solidFill>
              <a:prstDash val="dash"/>
            </a:ln>
          </p:spPr>
          <p:style>
            <a:lnRef idx="2">
              <a:schemeClr val="accent1"/>
            </a:lnRef>
            <a:fillRef idx="0">
              <a:schemeClr val="accent1"/>
            </a:fillRef>
            <a:effectRef idx="1">
              <a:schemeClr val="accent1"/>
            </a:effectRef>
            <a:fontRef idx="minor">
              <a:schemeClr val="tx1"/>
            </a:fontRef>
          </p:style>
        </p:cxnSp>
      </p:grpSp>
      <p:pic>
        <p:nvPicPr>
          <p:cNvPr id="20" name="Picture 19"/>
          <p:cNvPicPr>
            <a:picLocks noChangeAspect="1"/>
          </p:cNvPicPr>
          <p:nvPr/>
        </p:nvPicPr>
        <p:blipFill>
          <a:blip r:embed="rId6"/>
          <a:stretch>
            <a:fillRect/>
          </a:stretch>
        </p:blipFill>
        <p:spPr>
          <a:xfrm>
            <a:off x="8824166" y="3101562"/>
            <a:ext cx="1447800" cy="812800"/>
          </a:xfrm>
          <a:prstGeom prst="rect">
            <a:avLst/>
          </a:prstGeom>
        </p:spPr>
      </p:pic>
      <mc:AlternateContent xmlns:mc="http://schemas.openxmlformats.org/markup-compatibility/2006" xmlns:a14="http://schemas.microsoft.com/office/drawing/2010/main">
        <mc:Choice Requires="a14">
          <p:sp>
            <p:nvSpPr>
              <p:cNvPr id="9" name="TextBox 8"/>
              <p:cNvSpPr txBox="1"/>
              <p:nvPr/>
            </p:nvSpPr>
            <p:spPr>
              <a:xfrm>
                <a:off x="1327975" y="741637"/>
                <a:ext cx="9619365" cy="778803"/>
              </a:xfrm>
              <a:prstGeom prst="rect">
                <a:avLst/>
              </a:prstGeom>
              <a:noFill/>
            </p:spPr>
            <p:txBody>
              <a:bodyPr wrap="none" rtlCol="0">
                <a:spAutoFit/>
              </a:bodyPr>
              <a:lstStyle/>
              <a:p>
                <a:r>
                  <a:rPr lang="en-US" sz="2400" dirty="0">
                    <a:solidFill>
                      <a:schemeClr val="tx1"/>
                    </a:solidFill>
                  </a:rPr>
                  <a:t>Measure </a:t>
                </a:r>
                <a14:m>
                  <m:oMath xmlns:m="http://schemas.openxmlformats.org/officeDocument/2006/math">
                    <m:r>
                      <a:rPr lang="en-US" sz="2400" b="0" i="1" smtClean="0">
                        <a:solidFill>
                          <a:schemeClr val="tx1"/>
                        </a:solidFill>
                        <a:latin typeface="Cambria Math" charset="0"/>
                      </a:rPr>
                      <m:t>𝐴</m:t>
                    </m:r>
                    <m:r>
                      <a:rPr lang="en-US" sz="2400" b="0" i="1" smtClean="0">
                        <a:solidFill>
                          <a:schemeClr val="tx1"/>
                        </a:solidFill>
                        <a:latin typeface="Cambria Math" charset="0"/>
                      </a:rPr>
                      <m:t>= </m:t>
                    </m:r>
                    <m:f>
                      <m:fPr>
                        <m:ctrlPr>
                          <a:rPr lang="mr-IN" sz="2400" b="0" i="1" smtClean="0">
                            <a:solidFill>
                              <a:schemeClr val="tx1"/>
                            </a:solidFill>
                            <a:latin typeface="Cambria Math" panose="02040503050406030204" pitchFamily="18" charset="0"/>
                          </a:rPr>
                        </m:ctrlPr>
                      </m:fPr>
                      <m:num>
                        <m:sSup>
                          <m:sSupPr>
                            <m:ctrlPr>
                              <a:rPr lang="en-US" sz="2400" b="0" i="1" smtClean="0">
                                <a:solidFill>
                                  <a:srgbClr val="7030A0"/>
                                </a:solidFill>
                                <a:latin typeface="Cambria Math" panose="02040503050406030204" pitchFamily="18" charset="0"/>
                              </a:rPr>
                            </m:ctrlPr>
                          </m:sSupPr>
                          <m:e>
                            <m:r>
                              <a:rPr lang="en-US" sz="2400" b="0" i="1" smtClean="0">
                                <a:solidFill>
                                  <a:srgbClr val="7030A0"/>
                                </a:solidFill>
                                <a:latin typeface="Cambria Math" charset="0"/>
                              </a:rPr>
                              <m:t>𝑁</m:t>
                            </m:r>
                          </m:e>
                          <m:sup>
                            <m:r>
                              <a:rPr lang="en-US" sz="2400" b="0" i="1" smtClean="0">
                                <a:solidFill>
                                  <a:srgbClr val="7030A0"/>
                                </a:solidFill>
                                <a:latin typeface="Cambria Math" charset="0"/>
                              </a:rPr>
                              <m:t>+</m:t>
                            </m:r>
                          </m:sup>
                        </m:sSup>
                        <m:r>
                          <a:rPr lang="en-US" sz="2400" b="0" i="1" smtClean="0">
                            <a:solidFill>
                              <a:schemeClr val="tx1"/>
                            </a:solidFill>
                            <a:latin typeface="Cambria Math" charset="0"/>
                          </a:rPr>
                          <m:t>−</m:t>
                        </m:r>
                        <m:sSup>
                          <m:sSupPr>
                            <m:ctrlPr>
                              <a:rPr lang="en-US" sz="2400" b="0" i="1" smtClean="0">
                                <a:solidFill>
                                  <a:schemeClr val="accent1"/>
                                </a:solidFill>
                                <a:latin typeface="Cambria Math" panose="02040503050406030204" pitchFamily="18" charset="0"/>
                              </a:rPr>
                            </m:ctrlPr>
                          </m:sSupPr>
                          <m:e>
                            <m:r>
                              <a:rPr lang="en-US" sz="2400" b="0" i="1" smtClean="0">
                                <a:solidFill>
                                  <a:schemeClr val="accent1"/>
                                </a:solidFill>
                                <a:latin typeface="Cambria Math" charset="0"/>
                              </a:rPr>
                              <m:t>𝑁</m:t>
                            </m:r>
                          </m:e>
                          <m:sup>
                            <m:r>
                              <a:rPr lang="en-US" sz="2400" b="0" i="1" smtClean="0">
                                <a:solidFill>
                                  <a:schemeClr val="accent1"/>
                                </a:solidFill>
                                <a:latin typeface="Cambria Math" charset="0"/>
                              </a:rPr>
                              <m:t>−</m:t>
                            </m:r>
                          </m:sup>
                        </m:sSup>
                      </m:num>
                      <m:den>
                        <m:sSup>
                          <m:sSupPr>
                            <m:ctrlPr>
                              <a:rPr lang="en-US" sz="2400" b="0" i="1" smtClean="0">
                                <a:solidFill>
                                  <a:srgbClr val="7030A0"/>
                                </a:solidFill>
                                <a:latin typeface="Cambria Math" panose="02040503050406030204" pitchFamily="18" charset="0"/>
                              </a:rPr>
                            </m:ctrlPr>
                          </m:sSupPr>
                          <m:e>
                            <m:r>
                              <a:rPr lang="en-US" sz="2400" b="0" i="1" smtClean="0">
                                <a:solidFill>
                                  <a:srgbClr val="7030A0"/>
                                </a:solidFill>
                                <a:latin typeface="Cambria Math" charset="0"/>
                              </a:rPr>
                              <m:t>𝑁</m:t>
                            </m:r>
                          </m:e>
                          <m:sup>
                            <m:r>
                              <a:rPr lang="en-US" sz="2400" b="0" i="1" smtClean="0">
                                <a:solidFill>
                                  <a:srgbClr val="7030A0"/>
                                </a:solidFill>
                                <a:latin typeface="Cambria Math" charset="0"/>
                              </a:rPr>
                              <m:t>+</m:t>
                            </m:r>
                          </m:sup>
                        </m:sSup>
                        <m:r>
                          <a:rPr lang="en-US" sz="2400" b="0" i="1" smtClean="0">
                            <a:solidFill>
                              <a:schemeClr val="tx1"/>
                            </a:solidFill>
                            <a:latin typeface="Cambria Math" charset="0"/>
                          </a:rPr>
                          <m:t>+</m:t>
                        </m:r>
                        <m:sSup>
                          <m:sSupPr>
                            <m:ctrlPr>
                              <a:rPr lang="en-US" sz="2400" b="0" i="1" smtClean="0">
                                <a:solidFill>
                                  <a:schemeClr val="accent1"/>
                                </a:solidFill>
                                <a:latin typeface="Cambria Math" panose="02040503050406030204" pitchFamily="18" charset="0"/>
                              </a:rPr>
                            </m:ctrlPr>
                          </m:sSupPr>
                          <m:e>
                            <m:r>
                              <a:rPr lang="en-US" sz="2400" b="0" i="1" smtClean="0">
                                <a:solidFill>
                                  <a:schemeClr val="accent1"/>
                                </a:solidFill>
                                <a:latin typeface="Cambria Math" charset="0"/>
                              </a:rPr>
                              <m:t>𝑁</m:t>
                            </m:r>
                          </m:e>
                          <m:sup>
                            <m:r>
                              <a:rPr lang="en-US" sz="2400" b="0" i="1" smtClean="0">
                                <a:solidFill>
                                  <a:schemeClr val="accent1"/>
                                </a:solidFill>
                                <a:latin typeface="Cambria Math" charset="0"/>
                              </a:rPr>
                              <m:t>−</m:t>
                            </m:r>
                          </m:sup>
                        </m:sSup>
                      </m:den>
                    </m:f>
                  </m:oMath>
                </a14:m>
                <a:r>
                  <a:rPr lang="en-US" sz="2400" dirty="0">
                    <a:solidFill>
                      <a:schemeClr val="tx1"/>
                    </a:solidFill>
                  </a:rPr>
                  <a:t>    with     </a:t>
                </a:r>
                <a14:m>
                  <m:oMath xmlns:m="http://schemas.openxmlformats.org/officeDocument/2006/math">
                    <m:m>
                      <m:mPr>
                        <m:mcs>
                          <m:mc>
                            <m:mcPr>
                              <m:count m:val="1"/>
                              <m:mcJc m:val="center"/>
                            </m:mcPr>
                          </m:mc>
                        </m:mcs>
                        <m:ctrlPr>
                          <a:rPr lang="mr-IN" sz="2400" i="1" smtClean="0">
                            <a:solidFill>
                              <a:srgbClr val="0070C0"/>
                            </a:solidFill>
                            <a:latin typeface="Cambria Math" panose="02040503050406030204" pitchFamily="18" charset="0"/>
                          </a:rPr>
                        </m:ctrlPr>
                      </m:mPr>
                      <m:mr>
                        <m:e>
                          <m:sSup>
                            <m:sSupPr>
                              <m:ctrlPr>
                                <a:rPr lang="en-US" sz="2400" b="0" i="1" smtClean="0">
                                  <a:solidFill>
                                    <a:srgbClr val="7030A0"/>
                                  </a:solidFill>
                                  <a:latin typeface="Cambria Math" panose="02040503050406030204" pitchFamily="18" charset="0"/>
                                </a:rPr>
                              </m:ctrlPr>
                            </m:sSupPr>
                            <m:e>
                              <m:r>
                                <m:rPr>
                                  <m:brk m:alnAt="7"/>
                                </m:rPr>
                                <a:rPr lang="en-US" sz="2400" b="0" i="1" smtClean="0">
                                  <a:solidFill>
                                    <a:srgbClr val="7030A0"/>
                                  </a:solidFill>
                                  <a:latin typeface="Cambria Math" charset="0"/>
                                </a:rPr>
                                <m:t>𝑁</m:t>
                              </m:r>
                            </m:e>
                            <m:sup>
                              <m:r>
                                <m:rPr>
                                  <m:brk m:alnAt="7"/>
                                </m:rPr>
                                <a:rPr lang="en-US" sz="2400" b="0" i="1" smtClean="0">
                                  <a:solidFill>
                                    <a:srgbClr val="7030A0"/>
                                  </a:solidFill>
                                  <a:latin typeface="Cambria Math" charset="0"/>
                                </a:rPr>
                                <m:t>+</m:t>
                              </m:r>
                            </m:sup>
                          </m:sSup>
                          <m:r>
                            <m:rPr>
                              <m:brk m:alnAt="7"/>
                            </m:rPr>
                            <a:rPr lang="en-US" sz="2400" b="0" i="1" smtClean="0">
                              <a:solidFill>
                                <a:srgbClr val="7030A0"/>
                              </a:solidFill>
                              <a:latin typeface="Cambria Math" charset="0"/>
                            </a:rPr>
                            <m:t>=</m:t>
                          </m:r>
                          <m:sSup>
                            <m:sSupPr>
                              <m:ctrlPr>
                                <a:rPr lang="en-US" sz="2400" b="0" i="1" smtClean="0">
                                  <a:solidFill>
                                    <a:srgbClr val="7030A0"/>
                                  </a:solidFill>
                                  <a:latin typeface="Cambria Math" panose="02040503050406030204" pitchFamily="18" charset="0"/>
                                </a:rPr>
                              </m:ctrlPr>
                            </m:sSupPr>
                            <m:e>
                              <m:r>
                                <m:rPr>
                                  <m:brk m:alnAt="7"/>
                                </m:rPr>
                                <a:rPr lang="en-US" sz="2400" b="0" i="1" smtClean="0">
                                  <a:solidFill>
                                    <a:srgbClr val="7030A0"/>
                                  </a:solidFill>
                                  <a:latin typeface="Cambria Math" charset="0"/>
                                </a:rPr>
                                <m:t>𝐾</m:t>
                              </m:r>
                            </m:e>
                            <m:sup>
                              <m:r>
                                <m:rPr>
                                  <m:brk m:alnAt="7"/>
                                </m:rPr>
                                <a:rPr lang="en-US" sz="2400" b="0" i="1" smtClean="0">
                                  <a:solidFill>
                                    <a:srgbClr val="7030A0"/>
                                  </a:solidFill>
                                  <a:latin typeface="Cambria Math" charset="0"/>
                                </a:rPr>
                                <m:t>0</m:t>
                              </m:r>
                            </m:sup>
                          </m:sSup>
                          <m:r>
                            <a:rPr lang="en-US" sz="2400" b="0" i="1" smtClean="0">
                              <a:solidFill>
                                <a:srgbClr val="7030A0"/>
                              </a:solidFill>
                              <a:latin typeface="Cambria Math" charset="0"/>
                            </a:rPr>
                            <m:t>→</m:t>
                          </m:r>
                          <m:sSup>
                            <m:sSupPr>
                              <m:ctrlPr>
                                <a:rPr lang="en-US" sz="2400" i="1" smtClean="0">
                                  <a:solidFill>
                                    <a:srgbClr val="7030A0"/>
                                  </a:solidFill>
                                  <a:latin typeface="Cambria Math" panose="02040503050406030204" pitchFamily="18" charset="0"/>
                                </a:rPr>
                              </m:ctrlPr>
                            </m:sSupPr>
                            <m:e>
                              <m:r>
                                <a:rPr lang="en-US" sz="2400" i="1">
                                  <a:solidFill>
                                    <a:srgbClr val="7030A0"/>
                                  </a:solidFill>
                                  <a:latin typeface="Cambria Math" charset="0"/>
                                </a:rPr>
                                <m:t>𝜋</m:t>
                              </m:r>
                            </m:e>
                            <m:sup>
                              <m:r>
                                <a:rPr lang="en-US" sz="2400" i="1">
                                  <a:solidFill>
                                    <a:srgbClr val="7030A0"/>
                                  </a:solidFill>
                                  <a:latin typeface="Cambria Math" charset="0"/>
                                </a:rPr>
                                <m:t>−</m:t>
                              </m:r>
                            </m:sup>
                          </m:sSup>
                          <m:sSup>
                            <m:sSupPr>
                              <m:ctrlPr>
                                <a:rPr lang="en-US" sz="2400" i="1">
                                  <a:solidFill>
                                    <a:srgbClr val="7030A0"/>
                                  </a:solidFill>
                                  <a:latin typeface="Cambria Math" panose="02040503050406030204" pitchFamily="18" charset="0"/>
                                </a:rPr>
                              </m:ctrlPr>
                            </m:sSupPr>
                            <m:e>
                              <m:r>
                                <a:rPr lang="en-US" sz="2400" i="1">
                                  <a:solidFill>
                                    <a:srgbClr val="7030A0"/>
                                  </a:solidFill>
                                  <a:latin typeface="Cambria Math" charset="0"/>
                                </a:rPr>
                                <m:t>𝑒</m:t>
                              </m:r>
                            </m:e>
                            <m:sup>
                              <m:r>
                                <a:rPr lang="en-US" sz="2400" i="1">
                                  <a:solidFill>
                                    <a:srgbClr val="7030A0"/>
                                  </a:solidFill>
                                  <a:latin typeface="Cambria Math" charset="0"/>
                                </a:rPr>
                                <m:t>+</m:t>
                              </m:r>
                            </m:sup>
                          </m:sSup>
                          <m:r>
                            <a:rPr lang="en-US" sz="2400" i="1">
                              <a:solidFill>
                                <a:srgbClr val="7030A0"/>
                              </a:solidFill>
                              <a:latin typeface="Cambria Math" charset="0"/>
                            </a:rPr>
                            <m:t>𝜈</m:t>
                          </m:r>
                        </m:e>
                      </m:mr>
                      <m:mr>
                        <m:e>
                          <m:sSup>
                            <m:sSupPr>
                              <m:ctrlPr>
                                <a:rPr lang="en-US" sz="2400" b="0" i="1" smtClean="0">
                                  <a:solidFill>
                                    <a:srgbClr val="0070C0"/>
                                  </a:solidFill>
                                  <a:latin typeface="Cambria Math" panose="02040503050406030204" pitchFamily="18" charset="0"/>
                                </a:rPr>
                              </m:ctrlPr>
                            </m:sSupPr>
                            <m:e>
                              <m:r>
                                <a:rPr lang="en-US" sz="2400" b="0" i="1" smtClean="0">
                                  <a:solidFill>
                                    <a:srgbClr val="0070C0"/>
                                  </a:solidFill>
                                  <a:latin typeface="Cambria Math" charset="0"/>
                                </a:rPr>
                                <m:t>𝑁</m:t>
                              </m:r>
                            </m:e>
                            <m:sup>
                              <m:r>
                                <a:rPr lang="en-US" sz="2400" b="0" i="1" smtClean="0">
                                  <a:solidFill>
                                    <a:srgbClr val="0070C0"/>
                                  </a:solidFill>
                                  <a:latin typeface="Cambria Math" charset="0"/>
                                </a:rPr>
                                <m:t>−</m:t>
                              </m:r>
                            </m:sup>
                          </m:sSup>
                          <m:r>
                            <a:rPr lang="en-US" sz="2400" b="0" i="1" smtClean="0">
                              <a:solidFill>
                                <a:srgbClr val="0070C0"/>
                              </a:solidFill>
                              <a:latin typeface="Cambria Math" charset="0"/>
                            </a:rPr>
                            <m:t>= </m:t>
                          </m:r>
                          <m:acc>
                            <m:accPr>
                              <m:chr m:val="̅"/>
                              <m:ctrlPr>
                                <a:rPr lang="en-US" sz="2400" b="0" i="1" smtClean="0">
                                  <a:solidFill>
                                    <a:srgbClr val="0070C0"/>
                                  </a:solidFill>
                                  <a:latin typeface="Cambria Math" panose="02040503050406030204" pitchFamily="18" charset="0"/>
                                </a:rPr>
                              </m:ctrlPr>
                            </m:accPr>
                            <m:e>
                              <m:sSup>
                                <m:sSupPr>
                                  <m:ctrlPr>
                                    <a:rPr lang="en-US" sz="2400" b="0" i="1" smtClean="0">
                                      <a:solidFill>
                                        <a:srgbClr val="0070C0"/>
                                      </a:solidFill>
                                      <a:latin typeface="Cambria Math" panose="02040503050406030204" pitchFamily="18" charset="0"/>
                                    </a:rPr>
                                  </m:ctrlPr>
                                </m:sSupPr>
                                <m:e>
                                  <m:r>
                                    <a:rPr lang="en-US" sz="2400" b="0" i="1" smtClean="0">
                                      <a:solidFill>
                                        <a:srgbClr val="0070C0"/>
                                      </a:solidFill>
                                      <a:latin typeface="Cambria Math" charset="0"/>
                                    </a:rPr>
                                    <m:t>𝐾</m:t>
                                  </m:r>
                                </m:e>
                                <m:sup>
                                  <m:r>
                                    <a:rPr lang="en-US" sz="2400" b="0" i="1" smtClean="0">
                                      <a:solidFill>
                                        <a:srgbClr val="0070C0"/>
                                      </a:solidFill>
                                      <a:latin typeface="Cambria Math" charset="0"/>
                                    </a:rPr>
                                    <m:t>0</m:t>
                                  </m:r>
                                </m:sup>
                              </m:sSup>
                            </m:e>
                          </m:acc>
                          <m:r>
                            <a:rPr lang="en-US" sz="2400" b="0" i="1" smtClean="0">
                              <a:solidFill>
                                <a:srgbClr val="0070C0"/>
                              </a:solidFill>
                              <a:latin typeface="Cambria Math" charset="0"/>
                            </a:rPr>
                            <m:t>→</m:t>
                          </m:r>
                          <m:sSup>
                            <m:sSupPr>
                              <m:ctrlPr>
                                <a:rPr lang="en-US" sz="2400" i="1" smtClean="0">
                                  <a:solidFill>
                                    <a:schemeClr val="accent1"/>
                                  </a:solidFill>
                                  <a:latin typeface="Cambria Math" panose="02040503050406030204" pitchFamily="18" charset="0"/>
                                </a:rPr>
                              </m:ctrlPr>
                            </m:sSupPr>
                            <m:e>
                              <m:r>
                                <a:rPr lang="en-US" sz="2400" i="1">
                                  <a:solidFill>
                                    <a:schemeClr val="accent1"/>
                                  </a:solidFill>
                                  <a:latin typeface="Cambria Math" charset="0"/>
                                </a:rPr>
                                <m:t>𝜋</m:t>
                              </m:r>
                            </m:e>
                            <m:sup>
                              <m:r>
                                <a:rPr lang="en-US" sz="2400" i="1">
                                  <a:solidFill>
                                    <a:schemeClr val="accent1"/>
                                  </a:solidFill>
                                  <a:latin typeface="Cambria Math" charset="0"/>
                                </a:rPr>
                                <m:t>+</m:t>
                              </m:r>
                            </m:sup>
                          </m:sSup>
                          <m:sSup>
                            <m:sSupPr>
                              <m:ctrlPr>
                                <a:rPr lang="en-US" sz="2400" i="1">
                                  <a:solidFill>
                                    <a:schemeClr val="accent1"/>
                                  </a:solidFill>
                                  <a:latin typeface="Cambria Math" panose="02040503050406030204" pitchFamily="18" charset="0"/>
                                </a:rPr>
                              </m:ctrlPr>
                            </m:sSupPr>
                            <m:e>
                              <m:r>
                                <a:rPr lang="en-US" sz="2400" i="1">
                                  <a:solidFill>
                                    <a:schemeClr val="accent1"/>
                                  </a:solidFill>
                                  <a:latin typeface="Cambria Math" charset="0"/>
                                </a:rPr>
                                <m:t>𝑒</m:t>
                              </m:r>
                            </m:e>
                            <m:sup>
                              <m:r>
                                <a:rPr lang="en-US" sz="2400" i="1">
                                  <a:solidFill>
                                    <a:schemeClr val="accent1"/>
                                  </a:solidFill>
                                  <a:latin typeface="Cambria Math" charset="0"/>
                                </a:rPr>
                                <m:t>−</m:t>
                              </m:r>
                            </m:sup>
                          </m:sSup>
                          <m:acc>
                            <m:accPr>
                              <m:chr m:val="̅"/>
                              <m:ctrlPr>
                                <a:rPr lang="en-US" sz="2400" i="1">
                                  <a:solidFill>
                                    <a:schemeClr val="accent1"/>
                                  </a:solidFill>
                                  <a:latin typeface="Cambria Math" panose="02040503050406030204" pitchFamily="18" charset="0"/>
                                </a:rPr>
                              </m:ctrlPr>
                            </m:accPr>
                            <m:e>
                              <m:r>
                                <m:rPr>
                                  <m:brk m:alnAt="7"/>
                                </m:rPr>
                                <a:rPr lang="en-US" sz="2400" i="1">
                                  <a:solidFill>
                                    <a:schemeClr val="accent1"/>
                                  </a:solidFill>
                                  <a:latin typeface="Cambria Math" charset="0"/>
                                </a:rPr>
                                <m:t>𝜈</m:t>
                              </m:r>
                            </m:e>
                          </m:acc>
                        </m:e>
                      </m:mr>
                    </m:m>
                  </m:oMath>
                </a14:m>
                <a:r>
                  <a:rPr lang="en-US" sz="2400" dirty="0">
                    <a:solidFill>
                      <a:srgbClr val="0070C0"/>
                    </a:solidFill>
                  </a:rPr>
                  <a:t>    </a:t>
                </a:r>
                <a:r>
                  <a:rPr lang="en-US" sz="2400" dirty="0">
                    <a:solidFill>
                      <a:schemeClr val="tx1"/>
                    </a:solidFill>
                  </a:rPr>
                  <a:t>vs the </a:t>
                </a:r>
                <a14:m>
                  <m:oMath xmlns:m="http://schemas.openxmlformats.org/officeDocument/2006/math">
                    <m:sSup>
                      <m:sSupPr>
                        <m:ctrlPr>
                          <a:rPr lang="en-US" sz="2400" b="0" i="1" smtClean="0">
                            <a:solidFill>
                              <a:schemeClr val="tx1"/>
                            </a:solidFill>
                            <a:latin typeface="Cambria Math" panose="02040503050406030204" pitchFamily="18" charset="0"/>
                          </a:rPr>
                        </m:ctrlPr>
                      </m:sSupPr>
                      <m:e>
                        <m:r>
                          <a:rPr lang="en-US" sz="2400" b="0" i="1" smtClean="0">
                            <a:solidFill>
                              <a:schemeClr val="tx1"/>
                            </a:solidFill>
                            <a:latin typeface="Cambria Math" charset="0"/>
                          </a:rPr>
                          <m:t>𝐾</m:t>
                        </m:r>
                      </m:e>
                      <m:sup>
                        <m:r>
                          <a:rPr lang="en-US" sz="2400" b="0" i="1" smtClean="0">
                            <a:solidFill>
                              <a:schemeClr val="tx1"/>
                            </a:solidFill>
                            <a:latin typeface="Cambria Math" charset="0"/>
                          </a:rPr>
                          <m:t>0</m:t>
                        </m:r>
                      </m:sup>
                    </m:sSup>
                  </m:oMath>
                </a14:m>
                <a:r>
                  <a:rPr lang="en-US" sz="2400" dirty="0">
                    <a:solidFill>
                      <a:schemeClr val="tx1"/>
                    </a:solidFill>
                  </a:rPr>
                  <a:t> decay time  </a:t>
                </a:r>
                <a:endParaRPr lang="en-US" sz="2400" dirty="0">
                  <a:solidFill>
                    <a:srgbClr val="0070C0"/>
                  </a:solidFill>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327975" y="741637"/>
                <a:ext cx="9619365" cy="778803"/>
              </a:xfrm>
              <a:prstGeom prst="rect">
                <a:avLst/>
              </a:prstGeom>
              <a:blipFill rotWithShape="0">
                <a:blip r:embed="rId7"/>
                <a:stretch>
                  <a:fillRect l="-1014" r="-6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2742097" y="4997265"/>
                <a:ext cx="5038495" cy="6367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b="0" i="1" smtClean="0">
                              <a:latin typeface="Cambria Math" panose="02040503050406030204" pitchFamily="18" charset="0"/>
                            </a:rPr>
                          </m:ctrlPr>
                        </m:dPr>
                        <m:e>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𝐾</m:t>
                              </m:r>
                            </m:e>
                            <m:sub>
                              <m:r>
                                <a:rPr lang="en-US" b="0" i="1" smtClean="0">
                                  <a:latin typeface="Cambria Math" charset="0"/>
                                </a:rPr>
                                <m:t>𝐿</m:t>
                              </m:r>
                            </m:sub>
                          </m:sSub>
                        </m:e>
                      </m:d>
                      <m:r>
                        <a:rPr lang="en-US" b="0" i="1" smtClean="0">
                          <a:latin typeface="Cambria Math" charset="0"/>
                        </a:rPr>
                        <m:t>= </m:t>
                      </m:r>
                      <m:f>
                        <m:fPr>
                          <m:ctrlPr>
                            <a:rPr lang="mr-IN" b="0" i="1" smtClean="0">
                              <a:latin typeface="Cambria Math" panose="02040503050406030204" pitchFamily="18" charset="0"/>
                            </a:rPr>
                          </m:ctrlPr>
                        </m:fPr>
                        <m:num>
                          <m:r>
                            <a:rPr lang="en-US" b="0" i="1" smtClean="0">
                              <a:latin typeface="Cambria Math" charset="0"/>
                            </a:rPr>
                            <m:t>1</m:t>
                          </m:r>
                        </m:num>
                        <m:den>
                          <m:rad>
                            <m:radPr>
                              <m:degHide m:val="on"/>
                              <m:ctrlPr>
                                <a:rPr lang="en-US" b="0" i="1" smtClean="0">
                                  <a:latin typeface="Cambria Math" panose="02040503050406030204" pitchFamily="18" charset="0"/>
                                </a:rPr>
                              </m:ctrlPr>
                            </m:radPr>
                            <m:deg/>
                            <m:e>
                              <m:r>
                                <a:rPr lang="en-US" b="0" i="1" smtClean="0">
                                  <a:latin typeface="Cambria Math" charset="0"/>
                                </a:rPr>
                                <m:t>2</m:t>
                              </m:r>
                            </m:e>
                          </m:rad>
                        </m:den>
                      </m:f>
                      <m:f>
                        <m:fPr>
                          <m:ctrlPr>
                            <a:rPr lang="mr-IN" b="0" i="1" smtClean="0">
                              <a:latin typeface="Cambria Math" panose="02040503050406030204" pitchFamily="18" charset="0"/>
                            </a:rPr>
                          </m:ctrlPr>
                        </m:fPr>
                        <m:num>
                          <m:r>
                            <a:rPr lang="en-US" b="0" i="1" smtClean="0">
                              <a:latin typeface="Cambria Math" charset="0"/>
                            </a:rPr>
                            <m:t>1</m:t>
                          </m:r>
                        </m:num>
                        <m:den>
                          <m:rad>
                            <m:radPr>
                              <m:degHide m:val="on"/>
                              <m:ctrlPr>
                                <a:rPr lang="mr-IN" b="0" i="1" smtClean="0">
                                  <a:latin typeface="Cambria Math" panose="02040503050406030204" pitchFamily="18" charset="0"/>
                                </a:rPr>
                              </m:ctrlPr>
                            </m:radPr>
                            <m:deg/>
                            <m:e>
                              <m:r>
                                <a:rPr lang="en-US" b="0" i="1" smtClean="0">
                                  <a:latin typeface="Cambria Math" charset="0"/>
                                </a:rPr>
                                <m:t>1+</m:t>
                              </m:r>
                              <m:sSup>
                                <m:sSupPr>
                                  <m:ctrlPr>
                                    <a:rPr lang="en-US" b="0" i="1" smtClean="0">
                                      <a:latin typeface="Cambria Math" panose="02040503050406030204" pitchFamily="18" charset="0"/>
                                    </a:rPr>
                                  </m:ctrlPr>
                                </m:sSupPr>
                                <m:e>
                                  <m:d>
                                    <m:dPr>
                                      <m:begChr m:val="|"/>
                                      <m:endChr m:val="|"/>
                                      <m:ctrlPr>
                                        <a:rPr lang="hr-HR" b="0" i="1" smtClean="0">
                                          <a:latin typeface="Cambria Math" panose="02040503050406030204" pitchFamily="18" charset="0"/>
                                        </a:rPr>
                                      </m:ctrlPr>
                                    </m:dPr>
                                    <m:e>
                                      <m:r>
                                        <a:rPr lang="en-US" b="0" i="1" smtClean="0">
                                          <a:latin typeface="Cambria Math" charset="0"/>
                                        </a:rPr>
                                        <m:t>𝜀</m:t>
                                      </m:r>
                                    </m:e>
                                  </m:d>
                                </m:e>
                                <m:sup>
                                  <m:r>
                                    <a:rPr lang="en-US" b="0" i="1" smtClean="0">
                                      <a:latin typeface="Cambria Math" charset="0"/>
                                    </a:rPr>
                                    <m:t>2</m:t>
                                  </m:r>
                                </m:sup>
                              </m:sSup>
                            </m:e>
                          </m:rad>
                        </m:den>
                      </m:f>
                      <m:r>
                        <a:rPr lang="en-US" b="0" i="1" smtClean="0">
                          <a:latin typeface="Cambria Math" charset="0"/>
                        </a:rPr>
                        <m:t> </m:t>
                      </m:r>
                      <m:d>
                        <m:dPr>
                          <m:begChr m:val="["/>
                          <m:endChr m:val="]"/>
                          <m:ctrlPr>
                            <a:rPr lang="mr-IN" b="0" i="1" smtClean="0">
                              <a:latin typeface="Cambria Math" panose="02040503050406030204" pitchFamily="18" charset="0"/>
                            </a:rPr>
                          </m:ctrlPr>
                        </m:dPr>
                        <m:e>
                          <m:d>
                            <m:dPr>
                              <m:ctrlPr>
                                <a:rPr lang="mr-IN" b="0" i="1" smtClean="0">
                                  <a:solidFill>
                                    <a:srgbClr val="FF0000"/>
                                  </a:solidFill>
                                  <a:latin typeface="Cambria Math" panose="02040503050406030204" pitchFamily="18" charset="0"/>
                                </a:rPr>
                              </m:ctrlPr>
                            </m:dPr>
                            <m:e>
                              <m:r>
                                <a:rPr lang="en-US" b="0" i="1" smtClean="0">
                                  <a:solidFill>
                                    <a:srgbClr val="FF0000"/>
                                  </a:solidFill>
                                  <a:latin typeface="Cambria Math" charset="0"/>
                                </a:rPr>
                                <m:t>1+</m:t>
                              </m:r>
                              <m:r>
                                <a:rPr lang="en-US" b="0" i="1" smtClean="0">
                                  <a:solidFill>
                                    <a:srgbClr val="FF0000"/>
                                  </a:solidFill>
                                  <a:latin typeface="Cambria Math" charset="0"/>
                                </a:rPr>
                                <m:t>𝜀</m:t>
                              </m:r>
                            </m:e>
                          </m:d>
                          <m:r>
                            <a:rPr lang="en-US" b="0" i="1" smtClean="0">
                              <a:solidFill>
                                <a:srgbClr val="7030A0"/>
                              </a:solidFill>
                              <a:latin typeface="Cambria Math" charset="0"/>
                            </a:rPr>
                            <m:t>|</m:t>
                          </m:r>
                          <m:d>
                            <m:dPr>
                              <m:begChr m:val=""/>
                              <m:endChr m:val="⟩"/>
                              <m:ctrlPr>
                                <a:rPr lang="en-US" b="0" i="1" smtClean="0">
                                  <a:solidFill>
                                    <a:srgbClr val="7030A0"/>
                                  </a:solidFill>
                                  <a:latin typeface="Cambria Math" panose="02040503050406030204" pitchFamily="18" charset="0"/>
                                </a:rPr>
                              </m:ctrlPr>
                            </m:dPr>
                            <m:e>
                              <m:sSup>
                                <m:sSupPr>
                                  <m:ctrlPr>
                                    <a:rPr lang="en-US" b="0" i="1" smtClean="0">
                                      <a:solidFill>
                                        <a:srgbClr val="7030A0"/>
                                      </a:solidFill>
                                      <a:latin typeface="Cambria Math" panose="02040503050406030204" pitchFamily="18" charset="0"/>
                                    </a:rPr>
                                  </m:ctrlPr>
                                </m:sSupPr>
                                <m:e>
                                  <m:r>
                                    <a:rPr lang="en-US" b="0" i="1" smtClean="0">
                                      <a:solidFill>
                                        <a:srgbClr val="7030A0"/>
                                      </a:solidFill>
                                      <a:latin typeface="Cambria Math" charset="0"/>
                                    </a:rPr>
                                    <m:t>𝐾</m:t>
                                  </m:r>
                                </m:e>
                                <m:sup>
                                  <m:r>
                                    <a:rPr lang="en-US" b="0" i="1" smtClean="0">
                                      <a:solidFill>
                                        <a:srgbClr val="7030A0"/>
                                      </a:solidFill>
                                      <a:latin typeface="Cambria Math" charset="0"/>
                                    </a:rPr>
                                    <m:t>0</m:t>
                                  </m:r>
                                </m:sup>
                              </m:sSup>
                            </m:e>
                          </m:d>
                          <m:r>
                            <a:rPr lang="en-US" b="0" i="1" smtClean="0">
                              <a:latin typeface="Cambria Math" charset="0"/>
                            </a:rPr>
                            <m:t>+</m:t>
                          </m:r>
                          <m:d>
                            <m:dPr>
                              <m:ctrlPr>
                                <a:rPr lang="mr-IN" b="0" i="1" smtClean="0">
                                  <a:solidFill>
                                    <a:srgbClr val="FF0000"/>
                                  </a:solidFill>
                                  <a:latin typeface="Cambria Math" panose="02040503050406030204" pitchFamily="18" charset="0"/>
                                </a:rPr>
                              </m:ctrlPr>
                            </m:dPr>
                            <m:e>
                              <m:r>
                                <a:rPr lang="en-US" b="0" i="1" smtClean="0">
                                  <a:solidFill>
                                    <a:srgbClr val="FF0000"/>
                                  </a:solidFill>
                                  <a:latin typeface="Cambria Math" charset="0"/>
                                </a:rPr>
                                <m:t>1−</m:t>
                              </m:r>
                              <m:r>
                                <a:rPr lang="en-US" b="0" i="1" smtClean="0">
                                  <a:solidFill>
                                    <a:srgbClr val="FF0000"/>
                                  </a:solidFill>
                                  <a:latin typeface="Cambria Math" charset="0"/>
                                </a:rPr>
                                <m:t>𝜀</m:t>
                              </m:r>
                            </m:e>
                          </m:d>
                          <m:r>
                            <a:rPr lang="en-US" b="0" i="1" smtClean="0">
                              <a:solidFill>
                                <a:srgbClr val="0070C0"/>
                              </a:solidFill>
                              <a:latin typeface="Cambria Math" charset="0"/>
                            </a:rPr>
                            <m:t>|</m:t>
                          </m:r>
                          <m:d>
                            <m:dPr>
                              <m:begChr m:val=""/>
                              <m:endChr m:val="⟩"/>
                              <m:ctrlPr>
                                <a:rPr lang="en-US" b="0" i="1" smtClean="0">
                                  <a:solidFill>
                                    <a:srgbClr val="0070C0"/>
                                  </a:solidFill>
                                  <a:latin typeface="Cambria Math" panose="02040503050406030204" pitchFamily="18" charset="0"/>
                                </a:rPr>
                              </m:ctrlPr>
                            </m:dPr>
                            <m:e>
                              <m:bar>
                                <m:barPr>
                                  <m:pos m:val="top"/>
                                  <m:ctrlPr>
                                    <a:rPr lang="en-US" b="0" i="1" smtClean="0">
                                      <a:solidFill>
                                        <a:srgbClr val="0070C0"/>
                                      </a:solidFill>
                                      <a:latin typeface="Cambria Math" panose="02040503050406030204" pitchFamily="18" charset="0"/>
                                    </a:rPr>
                                  </m:ctrlPr>
                                </m:barPr>
                                <m:e>
                                  <m:sSup>
                                    <m:sSupPr>
                                      <m:ctrlPr>
                                        <a:rPr lang="en-US" b="0" i="1" smtClean="0">
                                          <a:solidFill>
                                            <a:srgbClr val="0070C0"/>
                                          </a:solidFill>
                                          <a:latin typeface="Cambria Math" panose="02040503050406030204" pitchFamily="18" charset="0"/>
                                        </a:rPr>
                                      </m:ctrlPr>
                                    </m:sSupPr>
                                    <m:e>
                                      <m:r>
                                        <a:rPr lang="en-US" b="0" i="1" smtClean="0">
                                          <a:solidFill>
                                            <a:srgbClr val="0070C0"/>
                                          </a:solidFill>
                                          <a:latin typeface="Cambria Math" charset="0"/>
                                        </a:rPr>
                                        <m:t>𝐾</m:t>
                                      </m:r>
                                    </m:e>
                                    <m:sup>
                                      <m:r>
                                        <a:rPr lang="en-US" b="0" i="1" smtClean="0">
                                          <a:solidFill>
                                            <a:srgbClr val="0070C0"/>
                                          </a:solidFill>
                                          <a:latin typeface="Cambria Math" charset="0"/>
                                        </a:rPr>
                                        <m:t>0</m:t>
                                      </m:r>
                                    </m:sup>
                                  </m:sSup>
                                </m:e>
                              </m:bar>
                            </m:e>
                          </m:d>
                        </m:e>
                      </m:d>
                    </m:oMath>
                  </m:oMathPara>
                </a14:m>
                <a:endParaRPr lang="en-US" dirty="0"/>
              </a:p>
            </p:txBody>
          </p:sp>
        </mc:Choice>
        <mc:Fallback xmlns="">
          <p:sp>
            <p:nvSpPr>
              <p:cNvPr id="21" name="TextBox 20"/>
              <p:cNvSpPr txBox="1">
                <a:spLocks noRot="1" noChangeAspect="1" noMove="1" noResize="1" noEditPoints="1" noAdjustHandles="1" noChangeArrowheads="1" noChangeShapeType="1" noTextEdit="1"/>
              </p:cNvSpPr>
              <p:nvPr/>
            </p:nvSpPr>
            <p:spPr>
              <a:xfrm>
                <a:off x="2742097" y="4997265"/>
                <a:ext cx="5038495" cy="636713"/>
              </a:xfrm>
              <a:prstGeom prst="rect">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5837873" y="5589197"/>
                <a:ext cx="972767" cy="276999"/>
              </a:xfrm>
              <a:prstGeom prst="rect">
                <a:avLst/>
              </a:prstGeom>
              <a:noFill/>
            </p:spPr>
            <p:txBody>
              <a:bodyPr wrap="none" lIns="0" tIns="0" rIns="0" bIns="0" rtlCol="0">
                <a:spAutoFit/>
              </a:bodyPr>
              <a:lstStyle/>
              <a:p>
                <a14:m>
                  <m:oMath xmlns:m="http://schemas.openxmlformats.org/officeDocument/2006/math">
                    <m:r>
                      <a:rPr lang="en-US" b="0" i="1" smtClean="0">
                        <a:solidFill>
                          <a:srgbClr val="7030A0"/>
                        </a:solidFill>
                        <a:latin typeface="Cambria Math" charset="0"/>
                      </a:rPr>
                      <m:t>→</m:t>
                    </m:r>
                    <m:sSup>
                      <m:sSupPr>
                        <m:ctrlPr>
                          <a:rPr lang="en-US" b="0" i="1" smtClean="0">
                            <a:solidFill>
                              <a:srgbClr val="7030A0"/>
                            </a:solidFill>
                            <a:latin typeface="Cambria Math" panose="02040503050406030204" pitchFamily="18" charset="0"/>
                          </a:rPr>
                        </m:ctrlPr>
                      </m:sSupPr>
                      <m:e>
                        <m:r>
                          <a:rPr lang="en-US" b="0" i="1" smtClean="0">
                            <a:solidFill>
                              <a:srgbClr val="7030A0"/>
                            </a:solidFill>
                            <a:latin typeface="Cambria Math" charset="0"/>
                          </a:rPr>
                          <m:t>𝜋</m:t>
                        </m:r>
                      </m:e>
                      <m:sup>
                        <m:r>
                          <a:rPr lang="en-US" b="0" i="1" smtClean="0">
                            <a:solidFill>
                              <a:srgbClr val="7030A0"/>
                            </a:solidFill>
                            <a:latin typeface="Cambria Math" charset="0"/>
                          </a:rPr>
                          <m:t>−</m:t>
                        </m:r>
                      </m:sup>
                    </m:sSup>
                    <m:sSup>
                      <m:sSupPr>
                        <m:ctrlPr>
                          <a:rPr lang="en-US" b="0" i="1" smtClean="0">
                            <a:solidFill>
                              <a:srgbClr val="7030A0"/>
                            </a:solidFill>
                            <a:latin typeface="Cambria Math" panose="02040503050406030204" pitchFamily="18" charset="0"/>
                          </a:rPr>
                        </m:ctrlPr>
                      </m:sSupPr>
                      <m:e>
                        <m:r>
                          <a:rPr lang="en-US" b="0" i="1" smtClean="0">
                            <a:solidFill>
                              <a:srgbClr val="7030A0"/>
                            </a:solidFill>
                            <a:latin typeface="Cambria Math" charset="0"/>
                          </a:rPr>
                          <m:t>𝑒</m:t>
                        </m:r>
                      </m:e>
                      <m:sup>
                        <m:r>
                          <a:rPr lang="en-US" b="0" i="1" smtClean="0">
                            <a:solidFill>
                              <a:srgbClr val="7030A0"/>
                            </a:solidFill>
                            <a:latin typeface="Cambria Math" charset="0"/>
                          </a:rPr>
                          <m:t>+</m:t>
                        </m:r>
                      </m:sup>
                    </m:sSup>
                    <m:r>
                      <a:rPr lang="en-US" b="0" i="1" smtClean="0">
                        <a:solidFill>
                          <a:srgbClr val="7030A0"/>
                        </a:solidFill>
                        <a:latin typeface="Cambria Math" charset="0"/>
                      </a:rPr>
                      <m:t>𝜈</m:t>
                    </m:r>
                  </m:oMath>
                </a14:m>
                <a:r>
                  <a:rPr lang="en-US" dirty="0">
                    <a:solidFill>
                      <a:srgbClr val="7030A0"/>
                    </a:solidFill>
                  </a:rPr>
                  <a:t> </a:t>
                </a:r>
              </a:p>
            </p:txBody>
          </p:sp>
        </mc:Choice>
        <mc:Fallback xmlns="">
          <p:sp>
            <p:nvSpPr>
              <p:cNvPr id="22" name="TextBox 21"/>
              <p:cNvSpPr txBox="1">
                <a:spLocks noRot="1" noChangeAspect="1" noMove="1" noResize="1" noEditPoints="1" noAdjustHandles="1" noChangeArrowheads="1" noChangeShapeType="1" noTextEdit="1"/>
              </p:cNvSpPr>
              <p:nvPr/>
            </p:nvSpPr>
            <p:spPr>
              <a:xfrm>
                <a:off x="5837873" y="5589197"/>
                <a:ext cx="972767" cy="276999"/>
              </a:xfrm>
              <a:prstGeom prst="rect">
                <a:avLst/>
              </a:prstGeom>
              <a:blipFill rotWithShape="0">
                <a:blip r:embed="rId9"/>
                <a:stretch>
                  <a:fillRect l="-62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7289533" y="5777149"/>
                <a:ext cx="972766" cy="276999"/>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solidFill>
                            <a:srgbClr val="0070C0"/>
                          </a:solidFill>
                          <a:latin typeface="Cambria Math" charset="0"/>
                        </a:rPr>
                        <m:t>→</m:t>
                      </m:r>
                      <m:sSup>
                        <m:sSupPr>
                          <m:ctrlPr>
                            <a:rPr lang="en-US" b="0" i="1" smtClean="0">
                              <a:solidFill>
                                <a:srgbClr val="0070C0"/>
                              </a:solidFill>
                              <a:latin typeface="Cambria Math" panose="02040503050406030204" pitchFamily="18" charset="0"/>
                            </a:rPr>
                          </m:ctrlPr>
                        </m:sSupPr>
                        <m:e>
                          <m:r>
                            <a:rPr lang="en-US" b="0" i="1" smtClean="0">
                              <a:solidFill>
                                <a:srgbClr val="0070C0"/>
                              </a:solidFill>
                              <a:latin typeface="Cambria Math" charset="0"/>
                            </a:rPr>
                            <m:t>𝜋</m:t>
                          </m:r>
                        </m:e>
                        <m:sup>
                          <m:r>
                            <a:rPr lang="en-US" b="0" i="1" smtClean="0">
                              <a:solidFill>
                                <a:srgbClr val="0070C0"/>
                              </a:solidFill>
                              <a:latin typeface="Cambria Math" charset="0"/>
                            </a:rPr>
                            <m:t>+</m:t>
                          </m:r>
                        </m:sup>
                      </m:sSup>
                      <m:sSup>
                        <m:sSupPr>
                          <m:ctrlPr>
                            <a:rPr lang="en-US" b="0" i="1" smtClean="0">
                              <a:solidFill>
                                <a:srgbClr val="0070C0"/>
                              </a:solidFill>
                              <a:latin typeface="Cambria Math" panose="02040503050406030204" pitchFamily="18" charset="0"/>
                            </a:rPr>
                          </m:ctrlPr>
                        </m:sSupPr>
                        <m:e>
                          <m:r>
                            <a:rPr lang="en-US" b="0" i="1" smtClean="0">
                              <a:solidFill>
                                <a:srgbClr val="0070C0"/>
                              </a:solidFill>
                              <a:latin typeface="Cambria Math" charset="0"/>
                            </a:rPr>
                            <m:t>𝑒</m:t>
                          </m:r>
                        </m:e>
                        <m:sup>
                          <m:r>
                            <a:rPr lang="en-US" b="0" i="1" smtClean="0">
                              <a:solidFill>
                                <a:srgbClr val="0070C0"/>
                              </a:solidFill>
                              <a:latin typeface="Cambria Math" charset="0"/>
                            </a:rPr>
                            <m:t>−</m:t>
                          </m:r>
                        </m:sup>
                      </m:sSup>
                      <m:bar>
                        <m:barPr>
                          <m:pos m:val="top"/>
                          <m:ctrlPr>
                            <a:rPr lang="en-US" b="0" i="1" smtClean="0">
                              <a:solidFill>
                                <a:srgbClr val="0070C0"/>
                              </a:solidFill>
                              <a:latin typeface="Cambria Math" panose="02040503050406030204" pitchFamily="18" charset="0"/>
                            </a:rPr>
                          </m:ctrlPr>
                        </m:barPr>
                        <m:e>
                          <m:r>
                            <a:rPr lang="en-US" b="0" i="1" smtClean="0">
                              <a:solidFill>
                                <a:srgbClr val="0070C0"/>
                              </a:solidFill>
                              <a:latin typeface="Cambria Math" charset="0"/>
                            </a:rPr>
                            <m:t>𝜈</m:t>
                          </m:r>
                        </m:e>
                      </m:bar>
                    </m:oMath>
                  </m:oMathPara>
                </a14:m>
                <a:endParaRPr lang="en-US" dirty="0">
                  <a:solidFill>
                    <a:srgbClr val="0070C0"/>
                  </a:solidFil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7289533" y="5777149"/>
                <a:ext cx="972766" cy="276999"/>
              </a:xfrm>
              <a:prstGeom prst="rect">
                <a:avLst/>
              </a:prstGeom>
              <a:blipFill rotWithShape="0">
                <a:blip r:embed="rId10"/>
                <a:stretch>
                  <a:fillRect l="-3145" r="-2516"/>
                </a:stretch>
              </a:blipFill>
            </p:spPr>
            <p:txBody>
              <a:bodyPr/>
              <a:lstStyle/>
              <a:p>
                <a:r>
                  <a:rPr lang="en-US">
                    <a:noFill/>
                  </a:rPr>
                  <a:t> </a:t>
                </a:r>
              </a:p>
            </p:txBody>
          </p:sp>
        </mc:Fallback>
      </mc:AlternateContent>
      <p:cxnSp>
        <p:nvCxnSpPr>
          <p:cNvPr id="25" name="Straight Connector 24"/>
          <p:cNvCxnSpPr/>
          <p:nvPr/>
        </p:nvCxnSpPr>
        <p:spPr>
          <a:xfrm>
            <a:off x="5860161" y="5467277"/>
            <a:ext cx="0" cy="27699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329297" y="5473373"/>
            <a:ext cx="328" cy="454467"/>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 name="TextBox 3"/>
              <p:cNvSpPr txBox="1"/>
              <p:nvPr/>
            </p:nvSpPr>
            <p:spPr>
              <a:xfrm>
                <a:off x="2463573" y="2321710"/>
                <a:ext cx="360290"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charset="0"/>
                            </a:rPr>
                            <m:t>𝐾</m:t>
                          </m:r>
                        </m:e>
                        <m:sub>
                          <m:r>
                            <a:rPr lang="en-US" sz="2200" b="0" i="1" smtClean="0">
                              <a:latin typeface="Cambria Math" charset="0"/>
                            </a:rPr>
                            <m:t>𝑆</m:t>
                          </m:r>
                        </m:sub>
                      </m:sSub>
                    </m:oMath>
                  </m:oMathPara>
                </a14:m>
                <a:endParaRPr lang="en-US" sz="2200" dirty="0"/>
              </a:p>
            </p:txBody>
          </p:sp>
        </mc:Choice>
        <mc:Fallback xmlns="">
          <p:sp>
            <p:nvSpPr>
              <p:cNvPr id="4" name="TextBox 3"/>
              <p:cNvSpPr txBox="1">
                <a:spLocks noRot="1" noChangeAspect="1" noMove="1" noResize="1" noEditPoints="1" noAdjustHandles="1" noChangeArrowheads="1" noChangeShapeType="1" noTextEdit="1"/>
              </p:cNvSpPr>
              <p:nvPr/>
            </p:nvSpPr>
            <p:spPr>
              <a:xfrm>
                <a:off x="2463573" y="2321710"/>
                <a:ext cx="360290" cy="338554"/>
              </a:xfrm>
              <a:prstGeom prst="rect">
                <a:avLst/>
              </a:prstGeom>
              <a:blipFill rotWithShape="0">
                <a:blip r:embed="rId11"/>
                <a:stretch>
                  <a:fillRect l="-18644" r="-6780" b="-145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7041452" y="2300108"/>
                <a:ext cx="368178" cy="33855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charset="0"/>
                            </a:rPr>
                            <m:t>𝐾</m:t>
                          </m:r>
                        </m:e>
                        <m:sub>
                          <m:r>
                            <a:rPr lang="en-US" sz="2200" b="0" i="1" smtClean="0">
                              <a:latin typeface="Cambria Math" charset="0"/>
                            </a:rPr>
                            <m:t>𝐿</m:t>
                          </m:r>
                        </m:sub>
                      </m:sSub>
                    </m:oMath>
                  </m:oMathPara>
                </a14:m>
                <a:endParaRPr lang="en-US" sz="2200" dirty="0"/>
              </a:p>
            </p:txBody>
          </p:sp>
        </mc:Choice>
        <mc:Fallback xmlns="">
          <p:sp>
            <p:nvSpPr>
              <p:cNvPr id="24" name="TextBox 23"/>
              <p:cNvSpPr txBox="1">
                <a:spLocks noRot="1" noChangeAspect="1" noMove="1" noResize="1" noEditPoints="1" noAdjustHandles="1" noChangeArrowheads="1" noChangeShapeType="1" noTextEdit="1"/>
              </p:cNvSpPr>
              <p:nvPr/>
            </p:nvSpPr>
            <p:spPr>
              <a:xfrm>
                <a:off x="7041452" y="2300108"/>
                <a:ext cx="368178" cy="338554"/>
              </a:xfrm>
              <a:prstGeom prst="rect">
                <a:avLst/>
              </a:prstGeom>
              <a:blipFill rotWithShape="0">
                <a:blip r:embed="rId12"/>
                <a:stretch>
                  <a:fillRect l="-18333" r="-6667" b="-14286"/>
                </a:stretch>
              </a:blipFill>
            </p:spPr>
            <p:txBody>
              <a:bodyPr/>
              <a:lstStyle/>
              <a:p>
                <a:r>
                  <a:rPr lang="en-US">
                    <a:noFill/>
                  </a:rPr>
                  <a:t> </a:t>
                </a:r>
              </a:p>
            </p:txBody>
          </p:sp>
        </mc:Fallback>
      </mc:AlternateContent>
      <p:sp>
        <p:nvSpPr>
          <p:cNvPr id="10" name="Left Brace 9"/>
          <p:cNvSpPr/>
          <p:nvPr/>
        </p:nvSpPr>
        <p:spPr>
          <a:xfrm rot="5400000">
            <a:off x="2450794" y="2139483"/>
            <a:ext cx="312880" cy="1441496"/>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Left Brace 26"/>
          <p:cNvSpPr/>
          <p:nvPr/>
        </p:nvSpPr>
        <p:spPr>
          <a:xfrm rot="5400000">
            <a:off x="6989814" y="2135898"/>
            <a:ext cx="312880" cy="1441496"/>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p:cNvSpPr txBox="1"/>
              <p:nvPr/>
            </p:nvSpPr>
            <p:spPr>
              <a:xfrm>
                <a:off x="1127717" y="1764494"/>
                <a:ext cx="435889" cy="4308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charset="0"/>
                          <a:ea typeface="Times New Roman" charset="0"/>
                          <a:cs typeface="Times New Roman" charset="0"/>
                        </a:rPr>
                        <m:t>𝐴</m:t>
                      </m:r>
                    </m:oMath>
                  </m:oMathPara>
                </a14:m>
                <a:endParaRPr lang="en-US" sz="2200" i="1" dirty="0">
                  <a:latin typeface="Times New Roman" charset="0"/>
                  <a:ea typeface="Times New Roman" charset="0"/>
                  <a:cs typeface="Times New Roman"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127717" y="1764494"/>
                <a:ext cx="435889" cy="430887"/>
              </a:xfrm>
              <a:prstGeom prst="rect">
                <a:avLst/>
              </a:prstGeom>
              <a:blipFill rotWithShape="0">
                <a:blip r:embed="rId13"/>
                <a:stretch>
                  <a:fillRect/>
                </a:stretch>
              </a:blipFill>
            </p:spPr>
            <p:txBody>
              <a:bodyPr/>
              <a:lstStyle/>
              <a:p>
                <a:r>
                  <a:rPr lang="en-US">
                    <a:noFill/>
                  </a:rPr>
                  <a:t> </a:t>
                </a:r>
              </a:p>
            </p:txBody>
          </p:sp>
        </mc:Fallback>
      </mc:AlternateContent>
      <p:sp>
        <p:nvSpPr>
          <p:cNvPr id="6" name="TextBox 5"/>
          <p:cNvSpPr txBox="1"/>
          <p:nvPr/>
        </p:nvSpPr>
        <p:spPr>
          <a:xfrm>
            <a:off x="9033936" y="5023566"/>
            <a:ext cx="1927373" cy="769441"/>
          </a:xfrm>
          <a:prstGeom prst="rect">
            <a:avLst/>
          </a:prstGeom>
          <a:noFill/>
          <a:ln w="12700">
            <a:solidFill>
              <a:srgbClr val="C00000"/>
            </a:solidFill>
          </a:ln>
        </p:spPr>
        <p:txBody>
          <a:bodyPr wrap="square" rtlCol="0">
            <a:spAutoFit/>
          </a:bodyPr>
          <a:lstStyle/>
          <a:p>
            <a:r>
              <a:rPr lang="en-US" sz="2200" i="1" dirty="0">
                <a:solidFill>
                  <a:srgbClr val="C00000"/>
                </a:solidFill>
                <a:latin typeface="Times New Roman" charset="0"/>
                <a:ea typeface="Times New Roman" charset="0"/>
                <a:cs typeface="Times New Roman" charset="0"/>
              </a:rPr>
              <a:t>CP</a:t>
            </a:r>
            <a:r>
              <a:rPr lang="en-US" sz="2200" dirty="0">
                <a:solidFill>
                  <a:srgbClr val="C00000"/>
                </a:solidFill>
              </a:rPr>
              <a:t> violation in </a:t>
            </a:r>
            <a:r>
              <a:rPr lang="en-US" sz="2200">
                <a:solidFill>
                  <a:srgbClr val="C00000"/>
                </a:solidFill>
              </a:rPr>
              <a:t>meson mixing.</a:t>
            </a:r>
            <a:endParaRPr lang="en-US" sz="2200" dirty="0">
              <a:solidFill>
                <a:srgbClr val="C00000"/>
              </a:solidFill>
            </a:endParaRPr>
          </a:p>
        </p:txBody>
      </p:sp>
      <p:cxnSp>
        <p:nvCxnSpPr>
          <p:cNvPr id="8" name="Straight Arrow Connector 7"/>
          <p:cNvCxnSpPr/>
          <p:nvPr/>
        </p:nvCxnSpPr>
        <p:spPr>
          <a:xfrm flipH="1">
            <a:off x="7999923" y="1867436"/>
            <a:ext cx="520168" cy="0"/>
          </a:xfrm>
          <a:prstGeom prst="straightConnector1">
            <a:avLst/>
          </a:prstGeom>
          <a:ln w="63500">
            <a:solidFill>
              <a:srgbClr val="C0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p:cNvSpPr txBox="1"/>
              <p:nvPr/>
            </p:nvSpPr>
            <p:spPr>
              <a:xfrm>
                <a:off x="8520091" y="3914362"/>
                <a:ext cx="3118739" cy="731034"/>
              </a:xfrm>
              <a:prstGeom prst="rect">
                <a:avLst/>
              </a:prstGeom>
              <a:noFill/>
            </p:spPr>
            <p:txBody>
              <a:bodyPr wrap="none" rtlCol="0">
                <a:spAutoFit/>
              </a:bodyPr>
              <a:lstStyle/>
              <a:p>
                <a14:m>
                  <m:oMath xmlns:m="http://schemas.openxmlformats.org/officeDocument/2006/math">
                    <m:sSup>
                      <m:sSupPr>
                        <m:ctrlPr>
                          <a:rPr lang="en-US" sz="2000" i="1" smtClean="0">
                            <a:solidFill>
                              <a:srgbClr val="7030A0"/>
                            </a:solidFill>
                            <a:latin typeface="Cambria Math" panose="02040503050406030204" pitchFamily="18" charset="0"/>
                          </a:rPr>
                        </m:ctrlPr>
                      </m:sSupPr>
                      <m:e>
                        <m:r>
                          <m:rPr>
                            <m:brk m:alnAt="7"/>
                          </m:rPr>
                          <a:rPr lang="en-US" sz="2000" i="1">
                            <a:solidFill>
                              <a:srgbClr val="7030A0"/>
                            </a:solidFill>
                            <a:latin typeface="Cambria Math" charset="0"/>
                          </a:rPr>
                          <m:t>𝐾</m:t>
                        </m:r>
                      </m:e>
                      <m:sup>
                        <m:r>
                          <m:rPr>
                            <m:brk m:alnAt="7"/>
                          </m:rPr>
                          <a:rPr lang="en-US" sz="2000" i="1">
                            <a:solidFill>
                              <a:srgbClr val="7030A0"/>
                            </a:solidFill>
                            <a:latin typeface="Cambria Math" charset="0"/>
                          </a:rPr>
                          <m:t>0</m:t>
                        </m:r>
                      </m:sup>
                    </m:sSup>
                    <m:r>
                      <a:rPr lang="en-US" sz="2000" i="1">
                        <a:solidFill>
                          <a:srgbClr val="7030A0"/>
                        </a:solidFill>
                        <a:latin typeface="Cambria Math" charset="0"/>
                      </a:rPr>
                      <m:t>→</m:t>
                    </m:r>
                    <m:sSup>
                      <m:sSupPr>
                        <m:ctrlPr>
                          <a:rPr lang="en-US" sz="2000" i="1">
                            <a:solidFill>
                              <a:srgbClr val="7030A0"/>
                            </a:solidFill>
                            <a:latin typeface="Cambria Math" panose="02040503050406030204" pitchFamily="18" charset="0"/>
                          </a:rPr>
                        </m:ctrlPr>
                      </m:sSupPr>
                      <m:e>
                        <m:r>
                          <a:rPr lang="en-US" sz="2000" i="1">
                            <a:solidFill>
                              <a:srgbClr val="7030A0"/>
                            </a:solidFill>
                            <a:latin typeface="Cambria Math" charset="0"/>
                          </a:rPr>
                          <m:t>𝜋</m:t>
                        </m:r>
                      </m:e>
                      <m:sup>
                        <m:r>
                          <a:rPr lang="en-US" sz="2000" i="1">
                            <a:solidFill>
                              <a:srgbClr val="7030A0"/>
                            </a:solidFill>
                            <a:latin typeface="Cambria Math" charset="0"/>
                          </a:rPr>
                          <m:t>−</m:t>
                        </m:r>
                      </m:sup>
                    </m:sSup>
                    <m:sSup>
                      <m:sSupPr>
                        <m:ctrlPr>
                          <a:rPr lang="en-US" sz="2000" i="1">
                            <a:solidFill>
                              <a:srgbClr val="7030A0"/>
                            </a:solidFill>
                            <a:latin typeface="Cambria Math" panose="02040503050406030204" pitchFamily="18" charset="0"/>
                          </a:rPr>
                        </m:ctrlPr>
                      </m:sSupPr>
                      <m:e>
                        <m:r>
                          <a:rPr lang="en-US" sz="2000" i="1">
                            <a:solidFill>
                              <a:srgbClr val="7030A0"/>
                            </a:solidFill>
                            <a:latin typeface="Cambria Math" charset="0"/>
                          </a:rPr>
                          <m:t>𝑒</m:t>
                        </m:r>
                      </m:e>
                      <m:sup>
                        <m:r>
                          <a:rPr lang="en-US" sz="2000" i="1">
                            <a:solidFill>
                              <a:srgbClr val="7030A0"/>
                            </a:solidFill>
                            <a:latin typeface="Cambria Math" charset="0"/>
                          </a:rPr>
                          <m:t>+</m:t>
                        </m:r>
                      </m:sup>
                    </m:sSup>
                    <m:r>
                      <a:rPr lang="en-US" sz="2000" i="1">
                        <a:solidFill>
                          <a:srgbClr val="7030A0"/>
                        </a:solidFill>
                        <a:latin typeface="Cambria Math" charset="0"/>
                      </a:rPr>
                      <m:t>𝜈</m:t>
                    </m:r>
                  </m:oMath>
                </a14:m>
                <a:r>
                  <a:rPr lang="en-US" sz="2000" dirty="0"/>
                  <a:t> happens a bit </a:t>
                </a:r>
              </a:p>
              <a:p>
                <a:r>
                  <a:rPr lang="en-US" sz="2000" dirty="0"/>
                  <a:t>(</a:t>
                </a:r>
                <a14:m>
                  <m:oMath xmlns:m="http://schemas.openxmlformats.org/officeDocument/2006/math">
                    <m:r>
                      <a:rPr lang="en-US" sz="2000" b="0" i="1" smtClean="0">
                        <a:solidFill>
                          <a:srgbClr val="FF0000"/>
                        </a:solidFill>
                        <a:latin typeface="Cambria Math" charset="0"/>
                      </a:rPr>
                      <m:t>𝜀</m:t>
                    </m:r>
                  </m:oMath>
                </a14:m>
                <a:r>
                  <a:rPr lang="en-US" sz="2000" dirty="0"/>
                  <a:t>) more than </a:t>
                </a:r>
                <a14:m>
                  <m:oMath xmlns:m="http://schemas.openxmlformats.org/officeDocument/2006/math">
                    <m:acc>
                      <m:accPr>
                        <m:chr m:val="̅"/>
                        <m:ctrlPr>
                          <a:rPr lang="en-US" sz="2000" i="1">
                            <a:solidFill>
                              <a:srgbClr val="0070C0"/>
                            </a:solidFill>
                            <a:latin typeface="Cambria Math" panose="02040503050406030204" pitchFamily="18" charset="0"/>
                          </a:rPr>
                        </m:ctrlPr>
                      </m:accPr>
                      <m:e>
                        <m:sSup>
                          <m:sSupPr>
                            <m:ctrlPr>
                              <a:rPr lang="en-US" sz="2000" i="1">
                                <a:solidFill>
                                  <a:srgbClr val="0070C0"/>
                                </a:solidFill>
                                <a:latin typeface="Cambria Math" panose="02040503050406030204" pitchFamily="18" charset="0"/>
                              </a:rPr>
                            </m:ctrlPr>
                          </m:sSupPr>
                          <m:e>
                            <m:r>
                              <a:rPr lang="en-US" sz="2000" i="1">
                                <a:solidFill>
                                  <a:srgbClr val="0070C0"/>
                                </a:solidFill>
                                <a:latin typeface="Cambria Math" charset="0"/>
                              </a:rPr>
                              <m:t>𝐾</m:t>
                            </m:r>
                          </m:e>
                          <m:sup>
                            <m:r>
                              <a:rPr lang="en-US" sz="2000" i="1">
                                <a:solidFill>
                                  <a:srgbClr val="0070C0"/>
                                </a:solidFill>
                                <a:latin typeface="Cambria Math" charset="0"/>
                              </a:rPr>
                              <m:t>0</m:t>
                            </m:r>
                          </m:sup>
                        </m:sSup>
                      </m:e>
                    </m:acc>
                    <m:r>
                      <a:rPr lang="en-US" sz="2000" i="1">
                        <a:solidFill>
                          <a:srgbClr val="0070C0"/>
                        </a:solidFill>
                        <a:latin typeface="Cambria Math" charset="0"/>
                      </a:rPr>
                      <m:t>→</m:t>
                    </m:r>
                    <m:sSup>
                      <m:sSupPr>
                        <m:ctrlPr>
                          <a:rPr lang="en-US" sz="2000" i="1">
                            <a:solidFill>
                              <a:schemeClr val="accent1"/>
                            </a:solidFill>
                            <a:latin typeface="Cambria Math" panose="02040503050406030204" pitchFamily="18" charset="0"/>
                          </a:rPr>
                        </m:ctrlPr>
                      </m:sSupPr>
                      <m:e>
                        <m:r>
                          <a:rPr lang="en-US" sz="2000" i="1">
                            <a:solidFill>
                              <a:schemeClr val="accent1"/>
                            </a:solidFill>
                            <a:latin typeface="Cambria Math" charset="0"/>
                          </a:rPr>
                          <m:t>𝜋</m:t>
                        </m:r>
                      </m:e>
                      <m:sup>
                        <m:r>
                          <a:rPr lang="en-US" sz="2000" i="1">
                            <a:solidFill>
                              <a:schemeClr val="accent1"/>
                            </a:solidFill>
                            <a:latin typeface="Cambria Math" charset="0"/>
                          </a:rPr>
                          <m:t>+</m:t>
                        </m:r>
                      </m:sup>
                    </m:sSup>
                    <m:sSup>
                      <m:sSupPr>
                        <m:ctrlPr>
                          <a:rPr lang="en-US" sz="2000" i="1">
                            <a:solidFill>
                              <a:schemeClr val="accent1"/>
                            </a:solidFill>
                            <a:latin typeface="Cambria Math" panose="02040503050406030204" pitchFamily="18" charset="0"/>
                          </a:rPr>
                        </m:ctrlPr>
                      </m:sSupPr>
                      <m:e>
                        <m:r>
                          <a:rPr lang="en-US" sz="2000" i="1">
                            <a:solidFill>
                              <a:schemeClr val="accent1"/>
                            </a:solidFill>
                            <a:latin typeface="Cambria Math" charset="0"/>
                          </a:rPr>
                          <m:t>𝑒</m:t>
                        </m:r>
                      </m:e>
                      <m:sup>
                        <m:r>
                          <a:rPr lang="en-US" sz="2000" i="1">
                            <a:solidFill>
                              <a:schemeClr val="accent1"/>
                            </a:solidFill>
                            <a:latin typeface="Cambria Math" charset="0"/>
                          </a:rPr>
                          <m:t>−</m:t>
                        </m:r>
                      </m:sup>
                    </m:sSup>
                    <m:acc>
                      <m:accPr>
                        <m:chr m:val="̅"/>
                        <m:ctrlPr>
                          <a:rPr lang="en-US" sz="2000" i="1">
                            <a:solidFill>
                              <a:schemeClr val="accent1"/>
                            </a:solidFill>
                            <a:latin typeface="Cambria Math" panose="02040503050406030204" pitchFamily="18" charset="0"/>
                          </a:rPr>
                        </m:ctrlPr>
                      </m:accPr>
                      <m:e>
                        <m:r>
                          <m:rPr>
                            <m:brk m:alnAt="7"/>
                          </m:rPr>
                          <a:rPr lang="en-US" sz="2000" i="1">
                            <a:solidFill>
                              <a:schemeClr val="accent1"/>
                            </a:solidFill>
                            <a:latin typeface="Cambria Math" charset="0"/>
                          </a:rPr>
                          <m:t>𝜈</m:t>
                        </m:r>
                      </m:e>
                    </m:acc>
                  </m:oMath>
                </a14:m>
                <a:endParaRPr lang="en-US" sz="2000" dirty="0"/>
              </a:p>
            </p:txBody>
          </p:sp>
        </mc:Choice>
        <mc:Fallback xmlns="">
          <p:sp>
            <p:nvSpPr>
              <p:cNvPr id="7" name="TextBox 6"/>
              <p:cNvSpPr txBox="1">
                <a:spLocks noRot="1" noChangeAspect="1" noMove="1" noResize="1" noEditPoints="1" noAdjustHandles="1" noChangeArrowheads="1" noChangeShapeType="1" noTextEdit="1"/>
              </p:cNvSpPr>
              <p:nvPr/>
            </p:nvSpPr>
            <p:spPr>
              <a:xfrm>
                <a:off x="8520091" y="3914362"/>
                <a:ext cx="3118739" cy="731034"/>
              </a:xfrm>
              <a:prstGeom prst="rect">
                <a:avLst/>
              </a:prstGeom>
              <a:blipFill rotWithShape="0">
                <a:blip r:embed="rId14"/>
                <a:stretch>
                  <a:fillRect l="-2153" t="-4167" r="-7241" b="-14167"/>
                </a:stretch>
              </a:blipFill>
            </p:spPr>
            <p:txBody>
              <a:bodyPr/>
              <a:lstStyle/>
              <a:p>
                <a:r>
                  <a:rPr lang="en-US">
                    <a:noFill/>
                  </a:rPr>
                  <a:t> </a:t>
                </a:r>
              </a:p>
            </p:txBody>
          </p:sp>
        </mc:Fallback>
      </mc:AlternateContent>
    </p:spTree>
    <p:extLst>
      <p:ext uri="{BB962C8B-B14F-4D97-AF65-F5344CB8AC3E}">
        <p14:creationId xmlns:p14="http://schemas.microsoft.com/office/powerpoint/2010/main" val="131121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half" idx="4294967295"/>
          </p:nvPr>
        </p:nvSpPr>
        <p:spPr>
          <a:xfrm>
            <a:off x="1521585" y="6485142"/>
            <a:ext cx="2057400" cy="365125"/>
          </a:xfrm>
          <a:prstGeom prst="rect">
            <a:avLst/>
          </a:prstGeom>
        </p:spPr>
        <p:txBody>
          <a:bodyPr/>
          <a:lstStyle/>
          <a:p>
            <a:endParaRPr lang="en-US"/>
          </a:p>
        </p:txBody>
      </p:sp>
      <p:sp>
        <p:nvSpPr>
          <p:cNvPr id="8" name="Slide Number Placeholder 5"/>
          <p:cNvSpPr>
            <a:spLocks noGrp="1"/>
          </p:cNvSpPr>
          <p:nvPr>
            <p:ph type="sldNum" sz="quarter" idx="4294967295"/>
          </p:nvPr>
        </p:nvSpPr>
        <p:spPr>
          <a:xfrm>
            <a:off x="8613015" y="6485142"/>
            <a:ext cx="2057400" cy="365125"/>
          </a:xfrm>
          <a:prstGeom prst="rect">
            <a:avLst/>
          </a:prstGeom>
        </p:spPr>
        <p:txBody>
          <a:bodyPr/>
          <a:lstStyle/>
          <a:p>
            <a:fld id="{10445F82-48E7-4E5D-B3E5-B36E5DC3CEC6}" type="slidenum">
              <a:rPr lang="en-US"/>
              <a:pPr/>
              <a:t>49</a:t>
            </a:fld>
            <a:endParaRPr lang="en-US"/>
          </a:p>
        </p:txBody>
      </p:sp>
      <p:sp>
        <p:nvSpPr>
          <p:cNvPr id="516098" name="Rectangle 2"/>
          <p:cNvSpPr>
            <a:spLocks noGrp="1" noChangeArrowheads="1"/>
          </p:cNvSpPr>
          <p:nvPr>
            <p:ph type="title"/>
          </p:nvPr>
        </p:nvSpPr>
        <p:spPr/>
        <p:txBody>
          <a:bodyPr>
            <a:normAutofit/>
          </a:bodyPr>
          <a:lstStyle/>
          <a:p>
            <a:r>
              <a:rPr lang="en-US" dirty="0"/>
              <a:t>   Contact with Aliens !</a:t>
            </a:r>
          </a:p>
        </p:txBody>
      </p:sp>
      <p:pic>
        <p:nvPicPr>
          <p:cNvPr id="516100" name="Picture 4" descr="Aliens2"/>
          <p:cNvPicPr>
            <a:picLocks noChangeAspect="1" noChangeArrowheads="1"/>
          </p:cNvPicPr>
          <p:nvPr/>
        </p:nvPicPr>
        <p:blipFill>
          <a:blip r:embed="rId3" cstate="print"/>
          <a:srcRect/>
          <a:stretch>
            <a:fillRect/>
          </a:stretch>
        </p:blipFill>
        <p:spPr bwMode="auto">
          <a:xfrm>
            <a:off x="472441" y="827851"/>
            <a:ext cx="7681913" cy="5764213"/>
          </a:xfrm>
          <a:prstGeom prst="rect">
            <a:avLst/>
          </a:prstGeom>
          <a:noFill/>
          <a:ln w="25400">
            <a:solidFill>
              <a:srgbClr val="0070C0"/>
            </a:solidFill>
          </a:ln>
        </p:spPr>
      </p:pic>
      <p:sp>
        <p:nvSpPr>
          <p:cNvPr id="516102" name="Text Box 6"/>
          <p:cNvSpPr txBox="1">
            <a:spLocks noChangeArrowheads="1"/>
          </p:cNvSpPr>
          <p:nvPr/>
        </p:nvSpPr>
        <p:spPr bwMode="auto">
          <a:xfrm>
            <a:off x="1748600" y="843913"/>
            <a:ext cx="5238935" cy="461665"/>
          </a:xfrm>
          <a:prstGeom prst="rect">
            <a:avLst/>
          </a:prstGeom>
          <a:noFill/>
          <a:ln w="9525" algn="ctr">
            <a:noFill/>
            <a:miter lim="800000"/>
            <a:headEnd/>
            <a:tailEnd/>
          </a:ln>
          <a:effectLst/>
        </p:spPr>
        <p:txBody>
          <a:bodyPr wrap="none">
            <a:spAutoFit/>
          </a:bodyPr>
          <a:lstStyle/>
          <a:p>
            <a:r>
              <a:rPr lang="en-US" sz="2400" dirty="0">
                <a:solidFill>
                  <a:schemeClr val="bg1"/>
                </a:solidFill>
              </a:rPr>
              <a:t>Are they made of matter or anti-matter?</a:t>
            </a:r>
          </a:p>
        </p:txBody>
      </p:sp>
      <p:sp>
        <p:nvSpPr>
          <p:cNvPr id="11" name="Text Box 17"/>
          <p:cNvSpPr txBox="1">
            <a:spLocks noChangeArrowheads="1"/>
          </p:cNvSpPr>
          <p:nvPr/>
        </p:nvSpPr>
        <p:spPr bwMode="auto">
          <a:xfrm>
            <a:off x="696556" y="5562600"/>
            <a:ext cx="7391400" cy="1016000"/>
          </a:xfrm>
          <a:prstGeom prst="rect">
            <a:avLst/>
          </a:prstGeom>
          <a:solidFill>
            <a:schemeClr val="tx1">
              <a:alpha val="20000"/>
            </a:schemeClr>
          </a:solidFill>
          <a:ln w="9525" algn="ctr">
            <a:solidFill>
              <a:schemeClr val="tx1">
                <a:alpha val="60000"/>
              </a:schemeClr>
            </a:solidFill>
            <a:miter lim="800000"/>
            <a:headEnd/>
            <a:tailEnd/>
          </a:ln>
          <a:effectLst/>
        </p:spPr>
        <p:txBody>
          <a:bodyPr>
            <a:spAutoFit/>
          </a:bodyPr>
          <a:lstStyle/>
          <a:p>
            <a:r>
              <a:rPr lang="en-US" sz="2000" dirty="0">
                <a:solidFill>
                  <a:schemeClr val="bg1"/>
                </a:solidFill>
              </a:rPr>
              <a:t>Compare the charge of the most abundantly produced electron with that of the electrons in your body:</a:t>
            </a:r>
          </a:p>
          <a:p>
            <a:r>
              <a:rPr lang="en-US" sz="2000" dirty="0">
                <a:solidFill>
                  <a:schemeClr val="bg1"/>
                </a:solidFill>
              </a:rPr>
              <a:t>If opposite: </a:t>
            </a:r>
            <a:r>
              <a:rPr lang="en-US" sz="2000" dirty="0">
                <a:solidFill>
                  <a:srgbClr val="00B0F0"/>
                </a:solidFill>
              </a:rPr>
              <a:t>matter </a:t>
            </a:r>
            <a:r>
              <a:rPr lang="en-US" sz="2000" dirty="0">
                <a:solidFill>
                  <a:schemeClr val="accent1">
                    <a:lumMod val="20000"/>
                    <a:lumOff val="80000"/>
                  </a:schemeClr>
                </a:solidFill>
              </a:rPr>
              <a:t>   			</a:t>
            </a:r>
            <a:r>
              <a:rPr lang="en-US" sz="2000" dirty="0">
                <a:solidFill>
                  <a:schemeClr val="bg1"/>
                </a:solidFill>
              </a:rPr>
              <a:t>If equal: </a:t>
            </a:r>
            <a:r>
              <a:rPr lang="en-US" sz="2000" dirty="0">
                <a:solidFill>
                  <a:srgbClr val="FFC000"/>
                </a:solidFill>
              </a:rPr>
              <a:t>anti-matter</a:t>
            </a:r>
          </a:p>
        </p:txBody>
      </p:sp>
      <p:pic>
        <p:nvPicPr>
          <p:cNvPr id="12" name="Picture 4" descr="http://www.atlas.ch/angels-demons/images/page3.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02409" y="3783302"/>
            <a:ext cx="3302709" cy="2785911"/>
          </a:xfrm>
          <a:prstGeom prst="rect">
            <a:avLst/>
          </a:prstGeom>
          <a:noFill/>
          <a:ln w="25400">
            <a:solidFill>
              <a:srgbClr val="0070C0"/>
            </a:solidFill>
          </a:ln>
          <a:extLst>
            <a:ext uri="{909E8E84-426E-40dd-AFC4-6F175D3DCCD1}">
              <a14:hiddenFill xmlns=""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4" name="TextBox 3"/>
              <p:cNvSpPr txBox="1"/>
              <p:nvPr/>
            </p:nvSpPr>
            <p:spPr>
              <a:xfrm>
                <a:off x="1971770" y="5145860"/>
                <a:ext cx="4963538" cy="437812"/>
              </a:xfrm>
              <a:prstGeom prst="rect">
                <a:avLst/>
              </a:prstGeom>
              <a:noFill/>
            </p:spPr>
            <p:txBody>
              <a:bodyPr wrap="none" rtlCol="0">
                <a:spAutoFit/>
              </a:bodyPr>
              <a:lstStyle/>
              <a:p>
                <a:r>
                  <a:rPr lang="en-US" sz="2000" dirty="0">
                    <a:solidFill>
                      <a:schemeClr val="bg1"/>
                    </a:solidFill>
                  </a:rPr>
                  <a:t>Compare </a:t>
                </a:r>
                <a14:m>
                  <m:oMath xmlns:m="http://schemas.openxmlformats.org/officeDocument/2006/math">
                    <m:sSubSup>
                      <m:sSubSupPr>
                        <m:ctrlPr>
                          <a:rPr lang="en-US" sz="2200" b="0" i="1" smtClean="0">
                            <a:solidFill>
                              <a:schemeClr val="bg1"/>
                            </a:solidFill>
                            <a:latin typeface="Cambria Math" panose="02040503050406030204" pitchFamily="18" charset="0"/>
                          </a:rPr>
                        </m:ctrlPr>
                      </m:sSubSupPr>
                      <m:e>
                        <m:r>
                          <a:rPr lang="en-US" sz="2200" b="0" i="1" smtClean="0">
                            <a:solidFill>
                              <a:schemeClr val="bg1"/>
                            </a:solidFill>
                            <a:latin typeface="Cambria Math" charset="0"/>
                          </a:rPr>
                          <m:t>𝐾</m:t>
                        </m:r>
                      </m:e>
                      <m:sub>
                        <m:r>
                          <a:rPr lang="en-US" sz="2200" b="0" i="1" smtClean="0">
                            <a:solidFill>
                              <a:schemeClr val="bg1"/>
                            </a:solidFill>
                            <a:latin typeface="Cambria Math" charset="0"/>
                          </a:rPr>
                          <m:t>𝐿</m:t>
                        </m:r>
                      </m:sub>
                      <m:sup>
                        <m:r>
                          <a:rPr lang="en-US" sz="2200" b="0" i="1" smtClean="0">
                            <a:solidFill>
                              <a:schemeClr val="bg1"/>
                            </a:solidFill>
                            <a:latin typeface="Cambria Math" charset="0"/>
                          </a:rPr>
                          <m:t>0</m:t>
                        </m:r>
                      </m:sup>
                    </m:sSubSup>
                    <m:r>
                      <a:rPr lang="en-US" sz="2200" b="0" i="1" smtClean="0">
                        <a:solidFill>
                          <a:schemeClr val="bg1"/>
                        </a:solidFill>
                        <a:latin typeface="Cambria Math" charset="0"/>
                      </a:rPr>
                      <m:t>→</m:t>
                    </m:r>
                    <m:sSup>
                      <m:sSupPr>
                        <m:ctrlPr>
                          <a:rPr lang="en-US" sz="2200" b="0" i="1" smtClean="0">
                            <a:solidFill>
                              <a:schemeClr val="bg1"/>
                            </a:solidFill>
                            <a:latin typeface="Cambria Math" panose="02040503050406030204" pitchFamily="18" charset="0"/>
                          </a:rPr>
                        </m:ctrlPr>
                      </m:sSupPr>
                      <m:e>
                        <m:r>
                          <a:rPr lang="en-US" sz="2200" b="0" i="1" smtClean="0">
                            <a:solidFill>
                              <a:schemeClr val="bg1"/>
                            </a:solidFill>
                            <a:latin typeface="Cambria Math" charset="0"/>
                          </a:rPr>
                          <m:t>𝜋</m:t>
                        </m:r>
                      </m:e>
                      <m:sup>
                        <m:r>
                          <a:rPr lang="en-US" sz="2200" b="0" i="1" smtClean="0">
                            <a:solidFill>
                              <a:schemeClr val="bg1"/>
                            </a:solidFill>
                            <a:latin typeface="Cambria Math" charset="0"/>
                          </a:rPr>
                          <m:t>+</m:t>
                        </m:r>
                      </m:sup>
                    </m:sSup>
                    <m:sSup>
                      <m:sSupPr>
                        <m:ctrlPr>
                          <a:rPr lang="en-US" sz="2200" b="0" i="1" smtClean="0">
                            <a:solidFill>
                              <a:schemeClr val="bg1"/>
                            </a:solidFill>
                            <a:latin typeface="Cambria Math" panose="02040503050406030204" pitchFamily="18" charset="0"/>
                          </a:rPr>
                        </m:ctrlPr>
                      </m:sSupPr>
                      <m:e>
                        <m:r>
                          <a:rPr lang="en-US" sz="2200" b="0" i="1" smtClean="0">
                            <a:solidFill>
                              <a:schemeClr val="bg1"/>
                            </a:solidFill>
                            <a:latin typeface="Cambria Math" charset="0"/>
                          </a:rPr>
                          <m:t>𝑒</m:t>
                        </m:r>
                      </m:e>
                      <m:sup>
                        <m:r>
                          <a:rPr lang="en-US" sz="2200" b="0" i="1" smtClean="0">
                            <a:solidFill>
                              <a:schemeClr val="bg1"/>
                            </a:solidFill>
                            <a:latin typeface="Cambria Math" charset="0"/>
                          </a:rPr>
                          <m:t>−</m:t>
                        </m:r>
                      </m:sup>
                    </m:sSup>
                    <m:acc>
                      <m:accPr>
                        <m:chr m:val="̅"/>
                        <m:ctrlPr>
                          <a:rPr lang="en-US" sz="2200" b="0" i="1" smtClean="0">
                            <a:solidFill>
                              <a:schemeClr val="bg1"/>
                            </a:solidFill>
                            <a:latin typeface="Cambria Math" panose="02040503050406030204" pitchFamily="18" charset="0"/>
                          </a:rPr>
                        </m:ctrlPr>
                      </m:accPr>
                      <m:e>
                        <m:r>
                          <a:rPr lang="en-US" sz="2200" b="0" i="1" smtClean="0">
                            <a:solidFill>
                              <a:schemeClr val="bg1"/>
                            </a:solidFill>
                            <a:latin typeface="Cambria Math" charset="0"/>
                          </a:rPr>
                          <m:t>𝜈</m:t>
                        </m:r>
                      </m:e>
                    </m:acc>
                  </m:oMath>
                </a14:m>
                <a:r>
                  <a:rPr lang="en-US" sz="2000" dirty="0">
                    <a:solidFill>
                      <a:schemeClr val="bg1"/>
                    </a:solidFill>
                  </a:rPr>
                  <a:t>    to    </a:t>
                </a:r>
                <a14:m>
                  <m:oMath xmlns:m="http://schemas.openxmlformats.org/officeDocument/2006/math">
                    <m:sSubSup>
                      <m:sSubSupPr>
                        <m:ctrlPr>
                          <a:rPr lang="en-US" sz="2200" i="1">
                            <a:solidFill>
                              <a:schemeClr val="bg1"/>
                            </a:solidFill>
                            <a:latin typeface="Cambria Math" panose="02040503050406030204" pitchFamily="18" charset="0"/>
                          </a:rPr>
                        </m:ctrlPr>
                      </m:sSubSupPr>
                      <m:e>
                        <m:r>
                          <a:rPr lang="en-US" sz="2200" i="1">
                            <a:solidFill>
                              <a:schemeClr val="bg1"/>
                            </a:solidFill>
                            <a:latin typeface="Cambria Math" charset="0"/>
                          </a:rPr>
                          <m:t>𝐾</m:t>
                        </m:r>
                      </m:e>
                      <m:sub>
                        <m:r>
                          <a:rPr lang="en-US" sz="2200" i="1">
                            <a:solidFill>
                              <a:schemeClr val="bg1"/>
                            </a:solidFill>
                            <a:latin typeface="Cambria Math" charset="0"/>
                          </a:rPr>
                          <m:t>𝐿</m:t>
                        </m:r>
                      </m:sub>
                      <m:sup>
                        <m:r>
                          <a:rPr lang="en-US" sz="2200" i="1">
                            <a:solidFill>
                              <a:schemeClr val="bg1"/>
                            </a:solidFill>
                            <a:latin typeface="Cambria Math" charset="0"/>
                          </a:rPr>
                          <m:t>0</m:t>
                        </m:r>
                      </m:sup>
                    </m:sSubSup>
                    <m:r>
                      <a:rPr lang="en-US" sz="2200" i="1">
                        <a:solidFill>
                          <a:schemeClr val="bg1"/>
                        </a:solidFill>
                        <a:latin typeface="Cambria Math" charset="0"/>
                      </a:rPr>
                      <m:t>→</m:t>
                    </m:r>
                    <m:sSup>
                      <m:sSupPr>
                        <m:ctrlPr>
                          <a:rPr lang="en-US" sz="2200" i="1">
                            <a:solidFill>
                              <a:schemeClr val="bg1"/>
                            </a:solidFill>
                            <a:latin typeface="Cambria Math" panose="02040503050406030204" pitchFamily="18" charset="0"/>
                          </a:rPr>
                        </m:ctrlPr>
                      </m:sSupPr>
                      <m:e>
                        <m:r>
                          <a:rPr lang="en-US" sz="2200" i="1">
                            <a:solidFill>
                              <a:schemeClr val="bg1"/>
                            </a:solidFill>
                            <a:latin typeface="Cambria Math" charset="0"/>
                          </a:rPr>
                          <m:t>𝜋</m:t>
                        </m:r>
                      </m:e>
                      <m:sup>
                        <m:r>
                          <a:rPr lang="en-US" sz="2200" b="0" i="1" smtClean="0">
                            <a:solidFill>
                              <a:schemeClr val="bg1"/>
                            </a:solidFill>
                            <a:latin typeface="Cambria Math" charset="0"/>
                          </a:rPr>
                          <m:t>−</m:t>
                        </m:r>
                      </m:sup>
                    </m:sSup>
                    <m:sSup>
                      <m:sSupPr>
                        <m:ctrlPr>
                          <a:rPr lang="en-US" sz="2200" i="1">
                            <a:solidFill>
                              <a:schemeClr val="bg1"/>
                            </a:solidFill>
                            <a:latin typeface="Cambria Math" panose="02040503050406030204" pitchFamily="18" charset="0"/>
                          </a:rPr>
                        </m:ctrlPr>
                      </m:sSupPr>
                      <m:e>
                        <m:r>
                          <a:rPr lang="en-US" sz="2200" i="1">
                            <a:solidFill>
                              <a:schemeClr val="bg1"/>
                            </a:solidFill>
                            <a:latin typeface="Cambria Math" charset="0"/>
                          </a:rPr>
                          <m:t>𝑒</m:t>
                        </m:r>
                      </m:e>
                      <m:sup>
                        <m:r>
                          <a:rPr lang="en-US" sz="2200" b="0" i="1" smtClean="0">
                            <a:solidFill>
                              <a:schemeClr val="bg1"/>
                            </a:solidFill>
                            <a:latin typeface="Cambria Math" charset="0"/>
                          </a:rPr>
                          <m:t>+</m:t>
                        </m:r>
                      </m:sup>
                    </m:sSup>
                    <m:r>
                      <a:rPr lang="en-US" sz="2200" b="0" i="1" smtClean="0">
                        <a:solidFill>
                          <a:schemeClr val="bg1"/>
                        </a:solidFill>
                        <a:latin typeface="Cambria Math" charset="0"/>
                      </a:rPr>
                      <m:t>𝜈</m:t>
                    </m:r>
                  </m:oMath>
                </a14:m>
                <a:endParaRPr lang="en-US" sz="2200" dirty="0">
                  <a:solidFill>
                    <a:schemeClr val="bg1"/>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971770" y="5145860"/>
                <a:ext cx="4963538" cy="437812"/>
              </a:xfrm>
              <a:prstGeom prst="rect">
                <a:avLst/>
              </a:prstGeom>
              <a:blipFill rotWithShape="0">
                <a:blip r:embed="rId6"/>
                <a:stretch>
                  <a:fillRect l="-1227" b="-22222"/>
                </a:stretch>
              </a:blipFill>
            </p:spPr>
            <p:txBody>
              <a:bodyPr/>
              <a:lstStyle/>
              <a:p>
                <a:r>
                  <a:rPr lang="en-US">
                    <a:noFill/>
                  </a:rPr>
                  <a:t> </a:t>
                </a:r>
              </a:p>
            </p:txBody>
          </p:sp>
        </mc:Fallback>
      </mc:AlternateContent>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3154" y="876682"/>
            <a:ext cx="4192800" cy="2790118"/>
          </a:xfrm>
          <a:prstGeom prst="rect">
            <a:avLst/>
          </a:prstGeom>
          <a:ln w="25400">
            <a:solidFill>
              <a:srgbClr val="0070C0"/>
            </a:solidFill>
          </a:ln>
        </p:spPr>
      </p:pic>
    </p:spTree>
    <p:extLst>
      <p:ext uri="{BB962C8B-B14F-4D97-AF65-F5344CB8AC3E}">
        <p14:creationId xmlns:p14="http://schemas.microsoft.com/office/powerpoint/2010/main" val="115760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6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6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02" grpId="0"/>
      <p:bldP spid="11"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Lecture 3: “Waves” – gauge invariance</a:t>
            </a:r>
          </a:p>
        </p:txBody>
      </p:sp>
      <p:sp>
        <p:nvSpPr>
          <p:cNvPr id="4" name="TextBox 3"/>
          <p:cNvSpPr txBox="1"/>
          <p:nvPr/>
        </p:nvSpPr>
        <p:spPr>
          <a:xfrm>
            <a:off x="639676" y="715335"/>
            <a:ext cx="1485856" cy="400110"/>
          </a:xfrm>
          <a:prstGeom prst="rect">
            <a:avLst/>
          </a:prstGeom>
          <a:noFill/>
        </p:spPr>
        <p:txBody>
          <a:bodyPr wrap="none" rtlCol="0">
            <a:spAutoFit/>
          </a:bodyPr>
          <a:lstStyle/>
          <a:p>
            <a:r>
              <a:rPr lang="en-US" sz="2000" dirty="0" err="1"/>
              <a:t>Lagrangians</a:t>
            </a:r>
            <a:r>
              <a:rPr lang="en-US" sz="2000" dirty="0"/>
              <a:t>:</a:t>
            </a:r>
          </a:p>
        </p:txBody>
      </p:sp>
      <mc:AlternateContent xmlns:mc="http://schemas.openxmlformats.org/markup-compatibility/2006" xmlns:a14="http://schemas.microsoft.com/office/drawing/2010/main">
        <mc:Choice Requires="a14">
          <p:sp>
            <p:nvSpPr>
              <p:cNvPr id="5" name="Rectangle 4"/>
              <p:cNvSpPr/>
              <p:nvPr/>
            </p:nvSpPr>
            <p:spPr>
              <a:xfrm>
                <a:off x="2680115" y="620730"/>
                <a:ext cx="6532686" cy="526939"/>
              </a:xfrm>
              <a:prstGeom prst="rect">
                <a:avLst/>
              </a:prstGeom>
            </p:spPr>
            <p:txBody>
              <a:bodyPr wrap="none">
                <a:spAutoFit/>
              </a:bodyPr>
              <a:lstStyle/>
              <a:p>
                <a:r>
                  <a:rPr lang="en-US" sz="2000" dirty="0">
                    <a:ea typeface="Cambria Math" charset="0"/>
                    <a:cs typeface="Cambria Math" charset="0"/>
                  </a:rPr>
                  <a:t>Spin 0 Scalar field (“pion”):         </a:t>
                </a:r>
                <a14:m>
                  <m:oMath xmlns:m="http://schemas.openxmlformats.org/officeDocument/2006/math">
                    <m:r>
                      <a:rPr lang="en-US" sz="2000" i="1">
                        <a:solidFill>
                          <a:srgbClr val="C00000"/>
                        </a:solidFill>
                        <a:latin typeface="Cambria Math" charset="0"/>
                        <a:ea typeface="Cambria Math" charset="0"/>
                        <a:cs typeface="Cambria Math" charset="0"/>
                      </a:rPr>
                      <m:t>ℒ</m:t>
                    </m:r>
                    <m:r>
                      <a:rPr lang="en-US" sz="2000">
                        <a:solidFill>
                          <a:srgbClr val="C00000"/>
                        </a:solidFill>
                        <a:latin typeface="Cambria Math" charset="0"/>
                        <a:ea typeface="Cambria Math" charset="0"/>
                        <a:cs typeface="Cambria Math" charset="0"/>
                      </a:rPr>
                      <m:t>=</m:t>
                    </m:r>
                    <m:f>
                      <m:fPr>
                        <m:ctrlPr>
                          <a:rPr lang="bg-BG" sz="2000" i="1">
                            <a:solidFill>
                              <a:srgbClr val="C00000"/>
                            </a:solidFill>
                            <a:latin typeface="Cambria Math" panose="02040503050406030204" pitchFamily="18" charset="0"/>
                            <a:ea typeface="Cambria Math" charset="0"/>
                            <a:cs typeface="Cambria Math" charset="0"/>
                          </a:rPr>
                        </m:ctrlPr>
                      </m:fPr>
                      <m:num>
                        <m:r>
                          <a:rPr lang="en-US" sz="2000" i="1">
                            <a:solidFill>
                              <a:srgbClr val="C00000"/>
                            </a:solidFill>
                            <a:latin typeface="Cambria Math" charset="0"/>
                            <a:ea typeface="Cambria Math" charset="0"/>
                            <a:cs typeface="Cambria Math" charset="0"/>
                          </a:rPr>
                          <m:t>1</m:t>
                        </m:r>
                      </m:num>
                      <m:den>
                        <m:r>
                          <a:rPr lang="en-US" sz="2000" i="1">
                            <a:solidFill>
                              <a:srgbClr val="C00000"/>
                            </a:solidFill>
                            <a:latin typeface="Cambria Math" charset="0"/>
                            <a:ea typeface="Cambria Math" charset="0"/>
                            <a:cs typeface="Cambria Math" charset="0"/>
                          </a:rPr>
                          <m:t>2</m:t>
                        </m:r>
                      </m:den>
                    </m:f>
                    <m:d>
                      <m:dPr>
                        <m:ctrlPr>
                          <a:rPr lang="is-IS" sz="2000" i="1">
                            <a:solidFill>
                              <a:srgbClr val="C00000"/>
                            </a:solidFill>
                            <a:latin typeface="Cambria Math" panose="02040503050406030204" pitchFamily="18" charset="0"/>
                            <a:ea typeface="Cambria Math" charset="0"/>
                            <a:cs typeface="Cambria Math" charset="0"/>
                          </a:rPr>
                        </m:ctrlPr>
                      </m:dPr>
                      <m:e>
                        <m:sSub>
                          <m:sSubPr>
                            <m:ctrlPr>
                              <a:rPr lang="en-US" sz="2000" i="1">
                                <a:solidFill>
                                  <a:srgbClr val="C00000"/>
                                </a:solidFill>
                                <a:latin typeface="Cambria Math" panose="02040503050406030204" pitchFamily="18" charset="0"/>
                                <a:ea typeface="Cambria Math" charset="0"/>
                                <a:cs typeface="Cambria Math" charset="0"/>
                              </a:rPr>
                            </m:ctrlPr>
                          </m:sSubPr>
                          <m:e>
                            <m:r>
                              <a:rPr lang="en-US" sz="2000" i="1">
                                <a:solidFill>
                                  <a:srgbClr val="C00000"/>
                                </a:solidFill>
                                <a:latin typeface="Cambria Math" charset="0"/>
                                <a:ea typeface="Cambria Math" charset="0"/>
                                <a:cs typeface="Cambria Math" charset="0"/>
                              </a:rPr>
                              <m:t>𝜕</m:t>
                            </m:r>
                          </m:e>
                          <m:sub>
                            <m:r>
                              <a:rPr lang="en-US" sz="2000" i="1">
                                <a:solidFill>
                                  <a:srgbClr val="C00000"/>
                                </a:solidFill>
                                <a:latin typeface="Cambria Math" charset="0"/>
                                <a:ea typeface="Cambria Math" charset="0"/>
                                <a:cs typeface="Cambria Math" charset="0"/>
                              </a:rPr>
                              <m:t>𝜇</m:t>
                            </m:r>
                          </m:sub>
                        </m:sSub>
                        <m:r>
                          <a:rPr lang="en-US" sz="2000" i="1">
                            <a:solidFill>
                              <a:srgbClr val="C00000"/>
                            </a:solidFill>
                            <a:latin typeface="Cambria Math" charset="0"/>
                            <a:ea typeface="Cambria Math" charset="0"/>
                            <a:cs typeface="Cambria Math" charset="0"/>
                          </a:rPr>
                          <m:t>𝜙</m:t>
                        </m:r>
                      </m:e>
                    </m:d>
                    <m:d>
                      <m:dPr>
                        <m:ctrlPr>
                          <a:rPr lang="is-IS" sz="2000" i="1">
                            <a:solidFill>
                              <a:srgbClr val="C00000"/>
                            </a:solidFill>
                            <a:latin typeface="Cambria Math" panose="02040503050406030204" pitchFamily="18" charset="0"/>
                            <a:ea typeface="Cambria Math" charset="0"/>
                            <a:cs typeface="Cambria Math" charset="0"/>
                          </a:rPr>
                        </m:ctrlPr>
                      </m:dPr>
                      <m:e>
                        <m:sSup>
                          <m:sSupPr>
                            <m:ctrlPr>
                              <a:rPr lang="en-US" sz="2000" i="1">
                                <a:solidFill>
                                  <a:srgbClr val="C00000"/>
                                </a:solidFill>
                                <a:latin typeface="Cambria Math" panose="02040503050406030204" pitchFamily="18" charset="0"/>
                                <a:ea typeface="Cambria Math" charset="0"/>
                                <a:cs typeface="Cambria Math" charset="0"/>
                              </a:rPr>
                            </m:ctrlPr>
                          </m:sSupPr>
                          <m:e>
                            <m:r>
                              <a:rPr lang="en-US" sz="2000" i="1">
                                <a:solidFill>
                                  <a:srgbClr val="C00000"/>
                                </a:solidFill>
                                <a:latin typeface="Cambria Math" charset="0"/>
                                <a:ea typeface="Cambria Math" charset="0"/>
                                <a:cs typeface="Cambria Math" charset="0"/>
                              </a:rPr>
                              <m:t>𝜕</m:t>
                            </m:r>
                          </m:e>
                          <m:sup>
                            <m:r>
                              <a:rPr lang="en-US" sz="2000" i="1">
                                <a:solidFill>
                                  <a:srgbClr val="C00000"/>
                                </a:solidFill>
                                <a:latin typeface="Cambria Math" charset="0"/>
                                <a:ea typeface="Cambria Math" charset="0"/>
                                <a:cs typeface="Cambria Math" charset="0"/>
                              </a:rPr>
                              <m:t>𝜇</m:t>
                            </m:r>
                          </m:sup>
                        </m:sSup>
                        <m:r>
                          <a:rPr lang="en-US" sz="2000" i="1">
                            <a:solidFill>
                              <a:srgbClr val="C00000"/>
                            </a:solidFill>
                            <a:latin typeface="Cambria Math" charset="0"/>
                            <a:ea typeface="Cambria Math" charset="0"/>
                            <a:cs typeface="Cambria Math" charset="0"/>
                          </a:rPr>
                          <m:t>𝜙</m:t>
                        </m:r>
                      </m:e>
                    </m:d>
                    <m:r>
                      <a:rPr lang="en-US" sz="2000" i="1">
                        <a:solidFill>
                          <a:srgbClr val="C00000"/>
                        </a:solidFill>
                        <a:latin typeface="Cambria Math" charset="0"/>
                        <a:ea typeface="Cambria Math" charset="0"/>
                        <a:cs typeface="Cambria Math" charset="0"/>
                      </a:rPr>
                      <m:t>−</m:t>
                    </m:r>
                    <m:sSup>
                      <m:sSupPr>
                        <m:ctrlPr>
                          <a:rPr lang="en-US" sz="2000" i="1">
                            <a:solidFill>
                              <a:srgbClr val="C00000"/>
                            </a:solidFill>
                            <a:latin typeface="Cambria Math" panose="02040503050406030204" pitchFamily="18" charset="0"/>
                            <a:ea typeface="Cambria Math" charset="0"/>
                            <a:cs typeface="Cambria Math" charset="0"/>
                          </a:rPr>
                        </m:ctrlPr>
                      </m:sSupPr>
                      <m:e>
                        <m:f>
                          <m:fPr>
                            <m:ctrlPr>
                              <a:rPr lang="en-US" sz="2000" i="1" smtClean="0">
                                <a:solidFill>
                                  <a:srgbClr val="C00000"/>
                                </a:solidFill>
                                <a:latin typeface="Cambria Math" panose="02040503050406030204" pitchFamily="18" charset="0"/>
                                <a:ea typeface="Cambria Math" charset="0"/>
                              </a:rPr>
                            </m:ctrlPr>
                          </m:fPr>
                          <m:num>
                            <m:r>
                              <a:rPr lang="en-US" sz="2000" b="0" i="1" smtClean="0">
                                <a:solidFill>
                                  <a:srgbClr val="C00000"/>
                                </a:solidFill>
                                <a:latin typeface="Cambria Math" panose="02040503050406030204" pitchFamily="18" charset="0"/>
                                <a:ea typeface="Cambria Math" charset="0"/>
                              </a:rPr>
                              <m:t>1</m:t>
                            </m:r>
                          </m:num>
                          <m:den>
                            <m:r>
                              <a:rPr lang="en-US" sz="2000" b="0" i="1" smtClean="0">
                                <a:solidFill>
                                  <a:srgbClr val="C00000"/>
                                </a:solidFill>
                                <a:latin typeface="Cambria Math" panose="02040503050406030204" pitchFamily="18" charset="0"/>
                                <a:ea typeface="Cambria Math" charset="0"/>
                              </a:rPr>
                              <m:t>2</m:t>
                            </m:r>
                          </m:den>
                        </m:f>
                        <m:r>
                          <a:rPr lang="en-US" sz="2000" i="1">
                            <a:solidFill>
                              <a:srgbClr val="C00000"/>
                            </a:solidFill>
                            <a:latin typeface="Cambria Math" charset="0"/>
                            <a:ea typeface="Cambria Math" charset="0"/>
                            <a:cs typeface="Cambria Math" charset="0"/>
                          </a:rPr>
                          <m:t>𝑚</m:t>
                        </m:r>
                      </m:e>
                      <m:sup>
                        <m:r>
                          <a:rPr lang="en-US" sz="2000" i="1">
                            <a:solidFill>
                              <a:srgbClr val="C00000"/>
                            </a:solidFill>
                            <a:latin typeface="Cambria Math" charset="0"/>
                            <a:ea typeface="Cambria Math" charset="0"/>
                            <a:cs typeface="Cambria Math" charset="0"/>
                          </a:rPr>
                          <m:t>2</m:t>
                        </m:r>
                      </m:sup>
                    </m:sSup>
                    <m:sSup>
                      <m:sSupPr>
                        <m:ctrlPr>
                          <a:rPr lang="en-US" sz="2000" i="1">
                            <a:solidFill>
                              <a:srgbClr val="C00000"/>
                            </a:solidFill>
                            <a:latin typeface="Cambria Math" panose="02040503050406030204" pitchFamily="18" charset="0"/>
                            <a:ea typeface="Cambria Math" charset="0"/>
                            <a:cs typeface="Cambria Math" charset="0"/>
                          </a:rPr>
                        </m:ctrlPr>
                      </m:sSupPr>
                      <m:e>
                        <m:r>
                          <a:rPr lang="en-US" sz="2000" i="1">
                            <a:solidFill>
                              <a:srgbClr val="C00000"/>
                            </a:solidFill>
                            <a:latin typeface="Cambria Math" charset="0"/>
                            <a:ea typeface="Cambria Math" charset="0"/>
                            <a:cs typeface="Cambria Math" charset="0"/>
                          </a:rPr>
                          <m:t>𝜙</m:t>
                        </m:r>
                      </m:e>
                      <m:sup>
                        <m:r>
                          <a:rPr lang="en-US" sz="2000" i="1">
                            <a:solidFill>
                              <a:srgbClr val="C00000"/>
                            </a:solidFill>
                            <a:latin typeface="Cambria Math" charset="0"/>
                            <a:ea typeface="Cambria Math" charset="0"/>
                            <a:cs typeface="Cambria Math" charset="0"/>
                          </a:rPr>
                          <m:t>2</m:t>
                        </m:r>
                      </m:sup>
                    </m:sSup>
                  </m:oMath>
                </a14:m>
                <a:endParaRPr lang="en-US" sz="2000" dirty="0"/>
              </a:p>
            </p:txBody>
          </p:sp>
        </mc:Choice>
        <mc:Fallback xmlns="">
          <p:sp>
            <p:nvSpPr>
              <p:cNvPr id="5" name="Rectangle 4"/>
              <p:cNvSpPr>
                <a:spLocks noRot="1" noChangeAspect="1" noMove="1" noResize="1" noEditPoints="1" noAdjustHandles="1" noChangeArrowheads="1" noChangeShapeType="1" noTextEdit="1"/>
              </p:cNvSpPr>
              <p:nvPr/>
            </p:nvSpPr>
            <p:spPr>
              <a:xfrm>
                <a:off x="2680115" y="620730"/>
                <a:ext cx="6532686" cy="526939"/>
              </a:xfrm>
              <a:prstGeom prst="rect">
                <a:avLst/>
              </a:prstGeom>
              <a:blipFill>
                <a:blip r:embed="rId3"/>
                <a:stretch>
                  <a:fillRect l="-1165" b="-6977"/>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2680115" y="1147669"/>
                <a:ext cx="5991256" cy="435247"/>
              </a:xfrm>
              <a:prstGeom prst="rect">
                <a:avLst/>
              </a:prstGeom>
            </p:spPr>
            <p:txBody>
              <a:bodyPr wrap="none">
                <a:spAutoFit/>
              </a:bodyPr>
              <a:lstStyle/>
              <a:p>
                <a:r>
                  <a:rPr lang="en-US" sz="2000" dirty="0">
                    <a:ea typeface="Cambria Math" charset="0"/>
                    <a:cs typeface="Cambria Math" charset="0"/>
                  </a:rPr>
                  <a:t>Spin ½ Dirac fermion:                   </a:t>
                </a:r>
                <a14:m>
                  <m:oMath xmlns:m="http://schemas.openxmlformats.org/officeDocument/2006/math">
                    <m:r>
                      <a:rPr lang="en-US" sz="2000" i="1">
                        <a:solidFill>
                          <a:srgbClr val="C00000"/>
                        </a:solidFill>
                        <a:latin typeface="Cambria Math" charset="0"/>
                        <a:ea typeface="Cambria Math" charset="0"/>
                        <a:cs typeface="Cambria Math" charset="0"/>
                      </a:rPr>
                      <m:t>ℒ</m:t>
                    </m:r>
                    <m:r>
                      <a:rPr lang="en-US" sz="2000">
                        <a:solidFill>
                          <a:srgbClr val="C00000"/>
                        </a:solidFill>
                        <a:latin typeface="Cambria Math" charset="0"/>
                        <a:ea typeface="Cambria Math" charset="0"/>
                        <a:cs typeface="Cambria Math" charset="0"/>
                      </a:rPr>
                      <m:t>=</m:t>
                    </m:r>
                    <m:r>
                      <a:rPr lang="en-US" sz="2000" i="1">
                        <a:solidFill>
                          <a:srgbClr val="C00000"/>
                        </a:solidFill>
                        <a:latin typeface="Cambria Math" charset="0"/>
                        <a:ea typeface="Cambria Math" charset="0"/>
                        <a:cs typeface="Cambria Math" charset="0"/>
                      </a:rPr>
                      <m:t>𝑖</m:t>
                    </m:r>
                    <m:acc>
                      <m:accPr>
                        <m:chr m:val="̅"/>
                        <m:ctrlPr>
                          <a:rPr lang="en-US" sz="2000" i="1">
                            <a:solidFill>
                              <a:srgbClr val="C00000"/>
                            </a:solidFill>
                            <a:latin typeface="Cambria Math" panose="02040503050406030204" pitchFamily="18" charset="0"/>
                            <a:ea typeface="Cambria Math" charset="0"/>
                            <a:cs typeface="Cambria Math" charset="0"/>
                          </a:rPr>
                        </m:ctrlPr>
                      </m:accPr>
                      <m:e>
                        <m:r>
                          <a:rPr lang="en-US" sz="2000" i="1">
                            <a:solidFill>
                              <a:srgbClr val="C00000"/>
                            </a:solidFill>
                            <a:latin typeface="Cambria Math" charset="0"/>
                            <a:ea typeface="Cambria Math" charset="0"/>
                            <a:cs typeface="Cambria Math" charset="0"/>
                          </a:rPr>
                          <m:t>𝜓</m:t>
                        </m:r>
                      </m:e>
                    </m:acc>
                    <m:sSub>
                      <m:sSubPr>
                        <m:ctrlPr>
                          <a:rPr lang="en-US" sz="2000" i="1" dirty="0">
                            <a:solidFill>
                              <a:srgbClr val="C00000"/>
                            </a:solidFill>
                            <a:latin typeface="Cambria Math" panose="02040503050406030204" pitchFamily="18" charset="0"/>
                            <a:ea typeface="Cambria Math" charset="0"/>
                            <a:cs typeface="Cambria Math" charset="0"/>
                          </a:rPr>
                        </m:ctrlPr>
                      </m:sSubPr>
                      <m:e>
                        <m:r>
                          <a:rPr lang="en-US" sz="2000" i="1" dirty="0">
                            <a:solidFill>
                              <a:srgbClr val="C00000"/>
                            </a:solidFill>
                            <a:latin typeface="Cambria Math" charset="0"/>
                            <a:ea typeface="Cambria Math" charset="0"/>
                            <a:cs typeface="Cambria Math" charset="0"/>
                          </a:rPr>
                          <m:t>𝛾</m:t>
                        </m:r>
                      </m:e>
                      <m:sub>
                        <m:r>
                          <a:rPr lang="en-US" sz="2000" i="1" dirty="0">
                            <a:solidFill>
                              <a:srgbClr val="C00000"/>
                            </a:solidFill>
                            <a:latin typeface="Cambria Math" charset="0"/>
                            <a:ea typeface="Cambria Math" charset="0"/>
                            <a:cs typeface="Cambria Math" charset="0"/>
                          </a:rPr>
                          <m:t>𝜇</m:t>
                        </m:r>
                      </m:sub>
                    </m:sSub>
                    <m:sSup>
                      <m:sSupPr>
                        <m:ctrlPr>
                          <a:rPr lang="en-US" sz="2000" i="1" dirty="0">
                            <a:solidFill>
                              <a:srgbClr val="C00000"/>
                            </a:solidFill>
                            <a:latin typeface="Cambria Math" panose="02040503050406030204" pitchFamily="18" charset="0"/>
                            <a:ea typeface="Cambria Math" charset="0"/>
                            <a:cs typeface="Cambria Math" charset="0"/>
                          </a:rPr>
                        </m:ctrlPr>
                      </m:sSupPr>
                      <m:e>
                        <m:r>
                          <a:rPr lang="en-US" sz="2000" i="1" dirty="0">
                            <a:solidFill>
                              <a:srgbClr val="C00000"/>
                            </a:solidFill>
                            <a:latin typeface="Cambria Math" charset="0"/>
                            <a:ea typeface="Cambria Math" charset="0"/>
                            <a:cs typeface="Cambria Math" charset="0"/>
                          </a:rPr>
                          <m:t>𝜕</m:t>
                        </m:r>
                      </m:e>
                      <m:sup>
                        <m:r>
                          <a:rPr lang="en-US" sz="2000" i="1" dirty="0">
                            <a:solidFill>
                              <a:srgbClr val="C00000"/>
                            </a:solidFill>
                            <a:latin typeface="Cambria Math" charset="0"/>
                            <a:ea typeface="Cambria Math" charset="0"/>
                            <a:cs typeface="Cambria Math" charset="0"/>
                          </a:rPr>
                          <m:t>𝜇</m:t>
                        </m:r>
                      </m:sup>
                    </m:sSup>
                    <m:r>
                      <a:rPr lang="en-US" sz="2000" i="1" dirty="0">
                        <a:solidFill>
                          <a:srgbClr val="C00000"/>
                        </a:solidFill>
                        <a:latin typeface="Cambria Math" charset="0"/>
                        <a:ea typeface="Cambria Math" charset="0"/>
                        <a:cs typeface="Cambria Math" charset="0"/>
                      </a:rPr>
                      <m:t>𝜓</m:t>
                    </m:r>
                    <m:r>
                      <a:rPr lang="en-US" sz="2000" i="1" dirty="0">
                        <a:solidFill>
                          <a:srgbClr val="C00000"/>
                        </a:solidFill>
                        <a:latin typeface="Cambria Math" charset="0"/>
                        <a:ea typeface="Cambria Math" charset="0"/>
                        <a:cs typeface="Cambria Math" charset="0"/>
                      </a:rPr>
                      <m:t>−</m:t>
                    </m:r>
                    <m:r>
                      <a:rPr lang="en-US" sz="2000" i="1" dirty="0">
                        <a:solidFill>
                          <a:srgbClr val="C00000"/>
                        </a:solidFill>
                        <a:latin typeface="Cambria Math" charset="0"/>
                        <a:ea typeface="Cambria Math" charset="0"/>
                        <a:cs typeface="Cambria Math" charset="0"/>
                      </a:rPr>
                      <m:t>𝑚</m:t>
                    </m:r>
                    <m:acc>
                      <m:accPr>
                        <m:chr m:val="̅"/>
                        <m:ctrlPr>
                          <a:rPr lang="en-US" sz="2000" i="1" dirty="0">
                            <a:solidFill>
                              <a:srgbClr val="C00000"/>
                            </a:solidFill>
                            <a:latin typeface="Cambria Math" panose="02040503050406030204" pitchFamily="18" charset="0"/>
                            <a:ea typeface="Cambria Math" charset="0"/>
                            <a:cs typeface="Cambria Math" charset="0"/>
                          </a:rPr>
                        </m:ctrlPr>
                      </m:accPr>
                      <m:e>
                        <m:r>
                          <a:rPr lang="en-US" sz="2000" i="1" dirty="0">
                            <a:solidFill>
                              <a:srgbClr val="C00000"/>
                            </a:solidFill>
                            <a:latin typeface="Cambria Math" charset="0"/>
                            <a:ea typeface="Cambria Math" charset="0"/>
                            <a:cs typeface="Cambria Math" charset="0"/>
                          </a:rPr>
                          <m:t>𝜓</m:t>
                        </m:r>
                      </m:e>
                    </m:acc>
                    <m:r>
                      <a:rPr lang="en-US" sz="2000" i="1" dirty="0">
                        <a:solidFill>
                          <a:srgbClr val="C00000"/>
                        </a:solidFill>
                        <a:latin typeface="Cambria Math" charset="0"/>
                        <a:ea typeface="Cambria Math" charset="0"/>
                        <a:cs typeface="Cambria Math" charset="0"/>
                      </a:rPr>
                      <m:t>𝜓</m:t>
                    </m:r>
                  </m:oMath>
                </a14:m>
                <a:r>
                  <a:rPr lang="en-US" sz="2000" dirty="0">
                    <a:solidFill>
                      <a:srgbClr val="C00000"/>
                    </a:solidFill>
                  </a:rPr>
                  <a:t> </a:t>
                </a:r>
                <a:endParaRPr lang="en-US" sz="2000" dirty="0"/>
              </a:p>
            </p:txBody>
          </p:sp>
        </mc:Choice>
        <mc:Fallback xmlns="">
          <p:sp>
            <p:nvSpPr>
              <p:cNvPr id="6" name="Rectangle 5"/>
              <p:cNvSpPr>
                <a:spLocks noRot="1" noChangeAspect="1" noMove="1" noResize="1" noEditPoints="1" noAdjustHandles="1" noChangeArrowheads="1" noChangeShapeType="1" noTextEdit="1"/>
              </p:cNvSpPr>
              <p:nvPr/>
            </p:nvSpPr>
            <p:spPr>
              <a:xfrm>
                <a:off x="2680115" y="1147669"/>
                <a:ext cx="5991256" cy="435247"/>
              </a:xfrm>
              <a:prstGeom prst="rect">
                <a:avLst/>
              </a:prstGeom>
              <a:blipFill>
                <a:blip r:embed="rId4"/>
                <a:stretch>
                  <a:fillRect l="-1271" t="-5714" b="-20000"/>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2680115" y="1542575"/>
                <a:ext cx="8556701" cy="526939"/>
              </a:xfrm>
              <a:prstGeom prst="rect">
                <a:avLst/>
              </a:prstGeom>
            </p:spPr>
            <p:txBody>
              <a:bodyPr wrap="none">
                <a:spAutoFit/>
              </a:bodyPr>
              <a:lstStyle/>
              <a:p>
                <a:r>
                  <a:rPr lang="en-US" sz="2000" dirty="0">
                    <a:ea typeface="Cambria Math" charset="0"/>
                    <a:cs typeface="Cambria Math" charset="0"/>
                  </a:rPr>
                  <a:t>Spin 1 gauge boson (“photon”) :</a:t>
                </a:r>
                <a14:m>
                  <m:oMath xmlns:m="http://schemas.openxmlformats.org/officeDocument/2006/math">
                    <m:r>
                      <a:rPr lang="en-US" sz="2000" b="0" i="0" smtClean="0">
                        <a:solidFill>
                          <a:srgbClr val="C00000"/>
                        </a:solidFill>
                        <a:latin typeface="Cambria Math" charset="0"/>
                        <a:ea typeface="Cambria Math" charset="0"/>
                        <a:cs typeface="Cambria Math" charset="0"/>
                      </a:rPr>
                      <m:t> </m:t>
                    </m:r>
                    <m:r>
                      <a:rPr lang="en-US" sz="2000" i="1">
                        <a:solidFill>
                          <a:srgbClr val="C00000"/>
                        </a:solidFill>
                        <a:latin typeface="Cambria Math" charset="0"/>
                        <a:ea typeface="Cambria Math" charset="0"/>
                        <a:cs typeface="Cambria Math" charset="0"/>
                      </a:rPr>
                      <m:t>ℒ</m:t>
                    </m:r>
                    <m:r>
                      <a:rPr lang="en-US" sz="2000">
                        <a:solidFill>
                          <a:srgbClr val="C00000"/>
                        </a:solidFill>
                        <a:latin typeface="Cambria Math" charset="0"/>
                        <a:ea typeface="Cambria Math" charset="0"/>
                        <a:cs typeface="Cambria Math" charset="0"/>
                      </a:rPr>
                      <m:t>=</m:t>
                    </m:r>
                    <m:r>
                      <a:rPr lang="en-US" sz="2000" i="1">
                        <a:solidFill>
                          <a:srgbClr val="C00000"/>
                        </a:solidFill>
                        <a:latin typeface="Cambria Math" charset="0"/>
                        <a:ea typeface="Cambria Math" charset="0"/>
                        <a:cs typeface="Cambria Math" charset="0"/>
                      </a:rPr>
                      <m:t>−</m:t>
                    </m:r>
                    <m:f>
                      <m:fPr>
                        <m:ctrlPr>
                          <a:rPr lang="bg-BG" sz="2000" i="1">
                            <a:solidFill>
                              <a:srgbClr val="C00000"/>
                            </a:solidFill>
                            <a:latin typeface="Cambria Math" panose="02040503050406030204" pitchFamily="18" charset="0"/>
                            <a:ea typeface="Cambria Math" charset="0"/>
                            <a:cs typeface="Cambria Math" charset="0"/>
                          </a:rPr>
                        </m:ctrlPr>
                      </m:fPr>
                      <m:num>
                        <m:r>
                          <a:rPr lang="en-US" sz="2000" i="1">
                            <a:solidFill>
                              <a:srgbClr val="C00000"/>
                            </a:solidFill>
                            <a:latin typeface="Cambria Math" charset="0"/>
                            <a:ea typeface="Cambria Math" charset="0"/>
                            <a:cs typeface="Cambria Math" charset="0"/>
                          </a:rPr>
                          <m:t>1</m:t>
                        </m:r>
                      </m:num>
                      <m:den>
                        <m:r>
                          <a:rPr lang="en-US" sz="2000" i="1">
                            <a:solidFill>
                              <a:srgbClr val="C00000"/>
                            </a:solidFill>
                            <a:latin typeface="Cambria Math" charset="0"/>
                            <a:ea typeface="Cambria Math" charset="0"/>
                            <a:cs typeface="Cambria Math" charset="0"/>
                          </a:rPr>
                          <m:t>4</m:t>
                        </m:r>
                      </m:den>
                    </m:f>
                    <m:d>
                      <m:dPr>
                        <m:ctrlPr>
                          <a:rPr lang="is-IS" sz="2000" i="1">
                            <a:solidFill>
                              <a:srgbClr val="C00000"/>
                            </a:solidFill>
                            <a:latin typeface="Cambria Math" panose="02040503050406030204" pitchFamily="18" charset="0"/>
                            <a:ea typeface="Cambria Math" charset="0"/>
                            <a:cs typeface="Cambria Math" charset="0"/>
                          </a:rPr>
                        </m:ctrlPr>
                      </m:dPr>
                      <m:e>
                        <m:sSup>
                          <m:sSupPr>
                            <m:ctrlPr>
                              <a:rPr lang="en-US" sz="2000" i="1">
                                <a:solidFill>
                                  <a:srgbClr val="C00000"/>
                                </a:solidFill>
                                <a:latin typeface="Cambria Math" panose="02040503050406030204" pitchFamily="18" charset="0"/>
                                <a:ea typeface="Cambria Math" charset="0"/>
                                <a:cs typeface="Cambria Math" charset="0"/>
                              </a:rPr>
                            </m:ctrlPr>
                          </m:sSupPr>
                          <m:e>
                            <m:r>
                              <a:rPr lang="en-US" sz="2000" i="1">
                                <a:solidFill>
                                  <a:srgbClr val="C00000"/>
                                </a:solidFill>
                                <a:latin typeface="Cambria Math" charset="0"/>
                                <a:ea typeface="Cambria Math" charset="0"/>
                                <a:cs typeface="Cambria Math" charset="0"/>
                              </a:rPr>
                              <m:t>𝜕</m:t>
                            </m:r>
                          </m:e>
                          <m:sup>
                            <m:r>
                              <a:rPr lang="en-US" sz="2000" i="1">
                                <a:solidFill>
                                  <a:srgbClr val="C00000"/>
                                </a:solidFill>
                                <a:latin typeface="Cambria Math" charset="0"/>
                                <a:ea typeface="Cambria Math" charset="0"/>
                                <a:cs typeface="Cambria Math" charset="0"/>
                              </a:rPr>
                              <m:t>𝜇</m:t>
                            </m:r>
                          </m:sup>
                        </m:sSup>
                        <m:sSup>
                          <m:sSupPr>
                            <m:ctrlPr>
                              <a:rPr lang="en-US" sz="2000" i="1">
                                <a:solidFill>
                                  <a:srgbClr val="C00000"/>
                                </a:solidFill>
                                <a:latin typeface="Cambria Math" panose="02040503050406030204" pitchFamily="18" charset="0"/>
                                <a:ea typeface="Cambria Math" charset="0"/>
                                <a:cs typeface="Cambria Math" charset="0"/>
                              </a:rPr>
                            </m:ctrlPr>
                          </m:sSupPr>
                          <m:e>
                            <m:r>
                              <a:rPr lang="en-US" sz="2000" i="1">
                                <a:solidFill>
                                  <a:srgbClr val="C00000"/>
                                </a:solidFill>
                                <a:latin typeface="Cambria Math" charset="0"/>
                                <a:ea typeface="Cambria Math" charset="0"/>
                                <a:cs typeface="Cambria Math" charset="0"/>
                              </a:rPr>
                              <m:t>𝐴</m:t>
                            </m:r>
                          </m:e>
                          <m:sup>
                            <m:r>
                              <a:rPr lang="en-US" sz="2000" i="1">
                                <a:solidFill>
                                  <a:srgbClr val="C00000"/>
                                </a:solidFill>
                                <a:latin typeface="Cambria Math" charset="0"/>
                                <a:ea typeface="Cambria Math" charset="0"/>
                                <a:cs typeface="Cambria Math" charset="0"/>
                              </a:rPr>
                              <m:t>𝜈</m:t>
                            </m:r>
                          </m:sup>
                        </m:sSup>
                        <m:r>
                          <a:rPr lang="en-US" sz="2000" i="1">
                            <a:solidFill>
                              <a:srgbClr val="C00000"/>
                            </a:solidFill>
                            <a:latin typeface="Cambria Math" charset="0"/>
                            <a:ea typeface="Cambria Math" charset="0"/>
                            <a:cs typeface="Cambria Math" charset="0"/>
                          </a:rPr>
                          <m:t>−</m:t>
                        </m:r>
                        <m:sSup>
                          <m:sSupPr>
                            <m:ctrlPr>
                              <a:rPr lang="en-US" sz="2000" i="1">
                                <a:solidFill>
                                  <a:srgbClr val="C00000"/>
                                </a:solidFill>
                                <a:latin typeface="Cambria Math" panose="02040503050406030204" pitchFamily="18" charset="0"/>
                                <a:ea typeface="Cambria Math" charset="0"/>
                                <a:cs typeface="Cambria Math" charset="0"/>
                              </a:rPr>
                            </m:ctrlPr>
                          </m:sSupPr>
                          <m:e>
                            <m:r>
                              <a:rPr lang="en-US" sz="2000" i="1">
                                <a:solidFill>
                                  <a:srgbClr val="C00000"/>
                                </a:solidFill>
                                <a:latin typeface="Cambria Math" charset="0"/>
                                <a:ea typeface="Cambria Math" charset="0"/>
                                <a:cs typeface="Cambria Math" charset="0"/>
                              </a:rPr>
                              <m:t>𝜕</m:t>
                            </m:r>
                          </m:e>
                          <m:sup>
                            <m:r>
                              <a:rPr lang="en-US" sz="2000" i="1">
                                <a:solidFill>
                                  <a:srgbClr val="C00000"/>
                                </a:solidFill>
                                <a:latin typeface="Cambria Math" charset="0"/>
                                <a:ea typeface="Cambria Math" charset="0"/>
                                <a:cs typeface="Cambria Math" charset="0"/>
                              </a:rPr>
                              <m:t>𝜈</m:t>
                            </m:r>
                          </m:sup>
                        </m:sSup>
                        <m:sSup>
                          <m:sSupPr>
                            <m:ctrlPr>
                              <a:rPr lang="en-US" sz="2000" i="1">
                                <a:solidFill>
                                  <a:srgbClr val="C00000"/>
                                </a:solidFill>
                                <a:latin typeface="Cambria Math" panose="02040503050406030204" pitchFamily="18" charset="0"/>
                                <a:ea typeface="Cambria Math" charset="0"/>
                                <a:cs typeface="Cambria Math" charset="0"/>
                              </a:rPr>
                            </m:ctrlPr>
                          </m:sSupPr>
                          <m:e>
                            <m:r>
                              <a:rPr lang="en-US" sz="2000" i="1">
                                <a:solidFill>
                                  <a:srgbClr val="C00000"/>
                                </a:solidFill>
                                <a:latin typeface="Cambria Math" charset="0"/>
                                <a:ea typeface="Cambria Math" charset="0"/>
                                <a:cs typeface="Cambria Math" charset="0"/>
                              </a:rPr>
                              <m:t>𝐴</m:t>
                            </m:r>
                          </m:e>
                          <m:sup>
                            <m:r>
                              <a:rPr lang="en-US" sz="2000" i="1">
                                <a:solidFill>
                                  <a:srgbClr val="C00000"/>
                                </a:solidFill>
                                <a:latin typeface="Cambria Math" charset="0"/>
                                <a:ea typeface="Cambria Math" charset="0"/>
                                <a:cs typeface="Cambria Math" charset="0"/>
                              </a:rPr>
                              <m:t>𝜇</m:t>
                            </m:r>
                          </m:sup>
                        </m:sSup>
                      </m:e>
                    </m:d>
                    <m:d>
                      <m:dPr>
                        <m:ctrlPr>
                          <a:rPr lang="is-IS" sz="2000" i="1">
                            <a:solidFill>
                              <a:srgbClr val="C00000"/>
                            </a:solidFill>
                            <a:latin typeface="Cambria Math" panose="02040503050406030204" pitchFamily="18" charset="0"/>
                            <a:ea typeface="Cambria Math" charset="0"/>
                            <a:cs typeface="Cambria Math" charset="0"/>
                          </a:rPr>
                        </m:ctrlPr>
                      </m:dPr>
                      <m:e>
                        <m:sSub>
                          <m:sSubPr>
                            <m:ctrlPr>
                              <a:rPr lang="en-US" sz="2000" i="1">
                                <a:solidFill>
                                  <a:srgbClr val="C00000"/>
                                </a:solidFill>
                                <a:latin typeface="Cambria Math" panose="02040503050406030204" pitchFamily="18" charset="0"/>
                                <a:ea typeface="Cambria Math" charset="0"/>
                                <a:cs typeface="Cambria Math" charset="0"/>
                              </a:rPr>
                            </m:ctrlPr>
                          </m:sSubPr>
                          <m:e>
                            <m:r>
                              <a:rPr lang="en-US" sz="2000" i="1">
                                <a:solidFill>
                                  <a:srgbClr val="C00000"/>
                                </a:solidFill>
                                <a:latin typeface="Cambria Math" charset="0"/>
                                <a:ea typeface="Cambria Math" charset="0"/>
                                <a:cs typeface="Cambria Math" charset="0"/>
                              </a:rPr>
                              <m:t>𝜕</m:t>
                            </m:r>
                          </m:e>
                          <m:sub>
                            <m:r>
                              <a:rPr lang="en-US" sz="2000" i="1">
                                <a:solidFill>
                                  <a:srgbClr val="C00000"/>
                                </a:solidFill>
                                <a:latin typeface="Cambria Math" charset="0"/>
                                <a:ea typeface="Cambria Math" charset="0"/>
                                <a:cs typeface="Cambria Math" charset="0"/>
                              </a:rPr>
                              <m:t>𝜇</m:t>
                            </m:r>
                          </m:sub>
                        </m:sSub>
                        <m:sSub>
                          <m:sSubPr>
                            <m:ctrlPr>
                              <a:rPr lang="en-US" sz="2000" i="1">
                                <a:solidFill>
                                  <a:srgbClr val="C00000"/>
                                </a:solidFill>
                                <a:latin typeface="Cambria Math" panose="02040503050406030204" pitchFamily="18" charset="0"/>
                                <a:ea typeface="Cambria Math" charset="0"/>
                                <a:cs typeface="Cambria Math" charset="0"/>
                              </a:rPr>
                            </m:ctrlPr>
                          </m:sSubPr>
                          <m:e>
                            <m:r>
                              <a:rPr lang="en-US" sz="2000" i="1">
                                <a:solidFill>
                                  <a:srgbClr val="C00000"/>
                                </a:solidFill>
                                <a:latin typeface="Cambria Math" charset="0"/>
                                <a:ea typeface="Cambria Math" charset="0"/>
                                <a:cs typeface="Cambria Math" charset="0"/>
                              </a:rPr>
                              <m:t>𝐴</m:t>
                            </m:r>
                          </m:e>
                          <m:sub>
                            <m:r>
                              <a:rPr lang="en-US" sz="2000" i="1">
                                <a:solidFill>
                                  <a:srgbClr val="C00000"/>
                                </a:solidFill>
                                <a:latin typeface="Cambria Math" charset="0"/>
                                <a:ea typeface="Cambria Math" charset="0"/>
                                <a:cs typeface="Cambria Math" charset="0"/>
                              </a:rPr>
                              <m:t>𝜈</m:t>
                            </m:r>
                          </m:sub>
                        </m:sSub>
                        <m:r>
                          <a:rPr lang="en-US" sz="2000" i="1">
                            <a:solidFill>
                              <a:srgbClr val="C00000"/>
                            </a:solidFill>
                            <a:latin typeface="Cambria Math" charset="0"/>
                            <a:ea typeface="Cambria Math" charset="0"/>
                            <a:cs typeface="Cambria Math" charset="0"/>
                          </a:rPr>
                          <m:t>−</m:t>
                        </m:r>
                        <m:sSub>
                          <m:sSubPr>
                            <m:ctrlPr>
                              <a:rPr lang="en-US" sz="2000" i="1">
                                <a:solidFill>
                                  <a:srgbClr val="C00000"/>
                                </a:solidFill>
                                <a:latin typeface="Cambria Math" panose="02040503050406030204" pitchFamily="18" charset="0"/>
                                <a:ea typeface="Cambria Math" charset="0"/>
                                <a:cs typeface="Cambria Math" charset="0"/>
                              </a:rPr>
                            </m:ctrlPr>
                          </m:sSubPr>
                          <m:e>
                            <m:r>
                              <a:rPr lang="en-US" sz="2000" i="1">
                                <a:solidFill>
                                  <a:srgbClr val="C00000"/>
                                </a:solidFill>
                                <a:latin typeface="Cambria Math" charset="0"/>
                                <a:ea typeface="Cambria Math" charset="0"/>
                                <a:cs typeface="Cambria Math" charset="0"/>
                              </a:rPr>
                              <m:t>𝜕</m:t>
                            </m:r>
                          </m:e>
                          <m:sub>
                            <m:r>
                              <a:rPr lang="en-US" sz="2000" i="1">
                                <a:solidFill>
                                  <a:srgbClr val="C00000"/>
                                </a:solidFill>
                                <a:latin typeface="Cambria Math" charset="0"/>
                                <a:ea typeface="Cambria Math" charset="0"/>
                                <a:cs typeface="Cambria Math" charset="0"/>
                              </a:rPr>
                              <m:t>𝜈</m:t>
                            </m:r>
                          </m:sub>
                        </m:sSub>
                        <m:sSub>
                          <m:sSubPr>
                            <m:ctrlPr>
                              <a:rPr lang="en-US" sz="2000" i="1">
                                <a:solidFill>
                                  <a:srgbClr val="C00000"/>
                                </a:solidFill>
                                <a:latin typeface="Cambria Math" panose="02040503050406030204" pitchFamily="18" charset="0"/>
                                <a:ea typeface="Cambria Math" charset="0"/>
                                <a:cs typeface="Cambria Math" charset="0"/>
                              </a:rPr>
                            </m:ctrlPr>
                          </m:sSubPr>
                          <m:e>
                            <m:r>
                              <a:rPr lang="en-US" sz="2000" i="1">
                                <a:solidFill>
                                  <a:srgbClr val="C00000"/>
                                </a:solidFill>
                                <a:latin typeface="Cambria Math" charset="0"/>
                                <a:ea typeface="Cambria Math" charset="0"/>
                                <a:cs typeface="Cambria Math" charset="0"/>
                              </a:rPr>
                              <m:t>𝐴</m:t>
                            </m:r>
                          </m:e>
                          <m:sub>
                            <m:r>
                              <a:rPr lang="en-US" sz="2000" i="1">
                                <a:solidFill>
                                  <a:srgbClr val="C00000"/>
                                </a:solidFill>
                                <a:latin typeface="Cambria Math" charset="0"/>
                                <a:ea typeface="Cambria Math" charset="0"/>
                                <a:cs typeface="Cambria Math" charset="0"/>
                              </a:rPr>
                              <m:t>𝜇</m:t>
                            </m:r>
                          </m:sub>
                        </m:sSub>
                      </m:e>
                    </m:d>
                    <m:r>
                      <a:rPr lang="en-US" sz="2000" i="1">
                        <a:solidFill>
                          <a:srgbClr val="C00000"/>
                        </a:solidFill>
                        <a:latin typeface="Cambria Math" charset="0"/>
                        <a:ea typeface="Cambria Math" charset="0"/>
                        <a:cs typeface="Cambria Math" charset="0"/>
                      </a:rPr>
                      <m:t>−</m:t>
                    </m:r>
                    <m:sSup>
                      <m:sSupPr>
                        <m:ctrlPr>
                          <a:rPr lang="en-US" sz="2000" i="1">
                            <a:solidFill>
                              <a:srgbClr val="C00000"/>
                            </a:solidFill>
                            <a:latin typeface="Cambria Math" panose="02040503050406030204" pitchFamily="18" charset="0"/>
                            <a:ea typeface="Cambria Math" charset="0"/>
                            <a:cs typeface="Cambria Math" charset="0"/>
                          </a:rPr>
                        </m:ctrlPr>
                      </m:sSupPr>
                      <m:e>
                        <m:r>
                          <a:rPr lang="en-US" sz="2000" i="1">
                            <a:solidFill>
                              <a:srgbClr val="C00000"/>
                            </a:solidFill>
                            <a:latin typeface="Cambria Math" charset="0"/>
                            <a:ea typeface="Cambria Math" charset="0"/>
                            <a:cs typeface="Cambria Math" charset="0"/>
                          </a:rPr>
                          <m:t>𝑗</m:t>
                        </m:r>
                      </m:e>
                      <m:sup>
                        <m:r>
                          <a:rPr lang="en-US" sz="2000" i="1">
                            <a:solidFill>
                              <a:srgbClr val="C00000"/>
                            </a:solidFill>
                            <a:latin typeface="Cambria Math" charset="0"/>
                            <a:ea typeface="Cambria Math" charset="0"/>
                            <a:cs typeface="Cambria Math" charset="0"/>
                          </a:rPr>
                          <m:t>𝜇</m:t>
                        </m:r>
                      </m:sup>
                    </m:sSup>
                    <m:sSub>
                      <m:sSubPr>
                        <m:ctrlPr>
                          <a:rPr lang="en-US" sz="2000" i="1">
                            <a:solidFill>
                              <a:srgbClr val="C00000"/>
                            </a:solidFill>
                            <a:latin typeface="Cambria Math" panose="02040503050406030204" pitchFamily="18" charset="0"/>
                            <a:ea typeface="Cambria Math" charset="0"/>
                            <a:cs typeface="Cambria Math" charset="0"/>
                          </a:rPr>
                        </m:ctrlPr>
                      </m:sSubPr>
                      <m:e>
                        <m:r>
                          <a:rPr lang="en-US" sz="2000" i="1">
                            <a:solidFill>
                              <a:srgbClr val="C00000"/>
                            </a:solidFill>
                            <a:latin typeface="Cambria Math" charset="0"/>
                            <a:ea typeface="Cambria Math" charset="0"/>
                            <a:cs typeface="Cambria Math" charset="0"/>
                          </a:rPr>
                          <m:t>𝐴</m:t>
                        </m:r>
                      </m:e>
                      <m:sub>
                        <m:r>
                          <a:rPr lang="en-US" sz="2000" i="1">
                            <a:solidFill>
                              <a:srgbClr val="C00000"/>
                            </a:solidFill>
                            <a:latin typeface="Cambria Math" charset="0"/>
                            <a:ea typeface="Cambria Math" charset="0"/>
                            <a:cs typeface="Cambria Math" charset="0"/>
                          </a:rPr>
                          <m:t>𝜇</m:t>
                        </m:r>
                      </m:sub>
                    </m:sSub>
                  </m:oMath>
                </a14:m>
                <a:endParaRPr lang="en-US" sz="2000" dirty="0"/>
              </a:p>
            </p:txBody>
          </p:sp>
        </mc:Choice>
        <mc:Fallback xmlns="">
          <p:sp>
            <p:nvSpPr>
              <p:cNvPr id="7" name="Rectangle 6"/>
              <p:cNvSpPr>
                <a:spLocks noRot="1" noChangeAspect="1" noMove="1" noResize="1" noEditPoints="1" noAdjustHandles="1" noChangeArrowheads="1" noChangeShapeType="1" noTextEdit="1"/>
              </p:cNvSpPr>
              <p:nvPr/>
            </p:nvSpPr>
            <p:spPr>
              <a:xfrm>
                <a:off x="2680115" y="1542575"/>
                <a:ext cx="8556701" cy="526939"/>
              </a:xfrm>
              <a:prstGeom prst="rect">
                <a:avLst/>
              </a:prstGeom>
              <a:blipFill>
                <a:blip r:embed="rId5"/>
                <a:stretch>
                  <a:fillRect l="-890" b="-9524"/>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761064" y="2086419"/>
                <a:ext cx="2605842" cy="802336"/>
              </a:xfrm>
              <a:prstGeom prst="rect">
                <a:avLst/>
              </a:prstGeom>
              <a:noFill/>
              <a:ln w="19050">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bg-BG" sz="2000" i="1" smtClean="0">
                              <a:solidFill>
                                <a:srgbClr val="C00000"/>
                              </a:solidFill>
                              <a:latin typeface="Cambria Math" panose="02040503050406030204" pitchFamily="18" charset="0"/>
                            </a:rPr>
                          </m:ctrlPr>
                        </m:fPr>
                        <m:num>
                          <m:r>
                            <a:rPr lang="en-US" sz="2000" b="0" i="1" smtClean="0">
                              <a:solidFill>
                                <a:srgbClr val="C00000"/>
                              </a:solidFill>
                              <a:latin typeface="Cambria Math" charset="0"/>
                            </a:rPr>
                            <m:t>𝜕</m:t>
                          </m:r>
                          <m:r>
                            <a:rPr lang="en-US" sz="2000" i="1">
                              <a:solidFill>
                                <a:srgbClr val="C00000"/>
                              </a:solidFill>
                              <a:latin typeface="Cambria Math" charset="0"/>
                              <a:ea typeface="Cambria Math" charset="0"/>
                              <a:cs typeface="Cambria Math" charset="0"/>
                            </a:rPr>
                            <m:t>ℒ</m:t>
                          </m:r>
                        </m:num>
                        <m:den>
                          <m:r>
                            <a:rPr lang="en-US" sz="2000" b="0" i="1" smtClean="0">
                              <a:solidFill>
                                <a:srgbClr val="C00000"/>
                              </a:solidFill>
                              <a:latin typeface="Cambria Math" charset="0"/>
                            </a:rPr>
                            <m:t>𝜕𝜙</m:t>
                          </m:r>
                          <m:d>
                            <m:dPr>
                              <m:ctrlPr>
                                <a:rPr lang="is-IS" sz="2000" b="0" i="1" smtClean="0">
                                  <a:solidFill>
                                    <a:srgbClr val="C00000"/>
                                  </a:solidFill>
                                  <a:latin typeface="Cambria Math" panose="02040503050406030204" pitchFamily="18" charset="0"/>
                                </a:rPr>
                              </m:ctrlPr>
                            </m:dPr>
                            <m:e>
                              <m:r>
                                <a:rPr lang="en-US" sz="2000" b="0" i="1" smtClean="0">
                                  <a:solidFill>
                                    <a:srgbClr val="C00000"/>
                                  </a:solidFill>
                                  <a:latin typeface="Cambria Math" charset="0"/>
                                </a:rPr>
                                <m:t>𝑥</m:t>
                              </m:r>
                            </m:e>
                          </m:d>
                        </m:den>
                      </m:f>
                      <m:r>
                        <a:rPr lang="en-US" sz="2000" b="0" i="1" smtClean="0">
                          <a:solidFill>
                            <a:srgbClr val="C00000"/>
                          </a:solidFill>
                          <a:latin typeface="Cambria Math" charset="0"/>
                        </a:rPr>
                        <m:t>=</m:t>
                      </m:r>
                      <m:sSub>
                        <m:sSubPr>
                          <m:ctrlPr>
                            <a:rPr lang="en-US" sz="2000" b="0" i="1" smtClean="0">
                              <a:solidFill>
                                <a:srgbClr val="C00000"/>
                              </a:solidFill>
                              <a:latin typeface="Cambria Math" panose="02040503050406030204" pitchFamily="18" charset="0"/>
                            </a:rPr>
                          </m:ctrlPr>
                        </m:sSubPr>
                        <m:e>
                          <m:r>
                            <a:rPr lang="en-US" sz="2000" b="0" i="1" smtClean="0">
                              <a:solidFill>
                                <a:srgbClr val="C00000"/>
                              </a:solidFill>
                              <a:latin typeface="Cambria Math" charset="0"/>
                            </a:rPr>
                            <m:t>𝜕</m:t>
                          </m:r>
                        </m:e>
                        <m:sub>
                          <m:r>
                            <a:rPr lang="en-US" sz="2000" b="0" i="1" smtClean="0">
                              <a:solidFill>
                                <a:srgbClr val="C00000"/>
                              </a:solidFill>
                              <a:latin typeface="Cambria Math" charset="0"/>
                            </a:rPr>
                            <m:t>𝜇</m:t>
                          </m:r>
                        </m:sub>
                      </m:sSub>
                      <m:f>
                        <m:fPr>
                          <m:ctrlPr>
                            <a:rPr lang="bg-BG" sz="2000" b="0" i="1" smtClean="0">
                              <a:solidFill>
                                <a:srgbClr val="C00000"/>
                              </a:solidFill>
                              <a:latin typeface="Cambria Math" panose="02040503050406030204" pitchFamily="18" charset="0"/>
                            </a:rPr>
                          </m:ctrlPr>
                        </m:fPr>
                        <m:num>
                          <m:r>
                            <a:rPr lang="en-US" sz="2000" i="1">
                              <a:solidFill>
                                <a:srgbClr val="C00000"/>
                              </a:solidFill>
                              <a:latin typeface="Cambria Math" charset="0"/>
                            </a:rPr>
                            <m:t>𝜕</m:t>
                          </m:r>
                          <m:r>
                            <a:rPr lang="en-US" sz="2000" i="1">
                              <a:solidFill>
                                <a:srgbClr val="C00000"/>
                              </a:solidFill>
                              <a:latin typeface="Cambria Math" charset="0"/>
                              <a:ea typeface="Cambria Math" charset="0"/>
                              <a:cs typeface="Cambria Math" charset="0"/>
                            </a:rPr>
                            <m:t>ℒ</m:t>
                          </m:r>
                        </m:num>
                        <m:den>
                          <m:r>
                            <a:rPr lang="en-US" sz="2000" b="0" i="1" smtClean="0">
                              <a:solidFill>
                                <a:srgbClr val="C00000"/>
                              </a:solidFill>
                              <a:latin typeface="Cambria Math" charset="0"/>
                            </a:rPr>
                            <m:t>𝜕</m:t>
                          </m:r>
                          <m:d>
                            <m:dPr>
                              <m:ctrlPr>
                                <a:rPr lang="is-IS" sz="2000" b="0" i="1" smtClean="0">
                                  <a:solidFill>
                                    <a:srgbClr val="C00000"/>
                                  </a:solidFill>
                                  <a:latin typeface="Cambria Math" panose="02040503050406030204" pitchFamily="18" charset="0"/>
                                </a:rPr>
                              </m:ctrlPr>
                            </m:dPr>
                            <m:e>
                              <m:sSub>
                                <m:sSubPr>
                                  <m:ctrlPr>
                                    <a:rPr lang="en-US" sz="2000" b="0" i="1" smtClean="0">
                                      <a:solidFill>
                                        <a:srgbClr val="C00000"/>
                                      </a:solidFill>
                                      <a:latin typeface="Cambria Math" panose="02040503050406030204" pitchFamily="18" charset="0"/>
                                    </a:rPr>
                                  </m:ctrlPr>
                                </m:sSubPr>
                                <m:e>
                                  <m:r>
                                    <a:rPr lang="en-US" sz="2000" b="0" i="1" smtClean="0">
                                      <a:solidFill>
                                        <a:srgbClr val="C00000"/>
                                      </a:solidFill>
                                      <a:latin typeface="Cambria Math" charset="0"/>
                                    </a:rPr>
                                    <m:t>𝜕</m:t>
                                  </m:r>
                                </m:e>
                                <m:sub>
                                  <m:r>
                                    <a:rPr lang="en-US" sz="2000" b="0" i="1" smtClean="0">
                                      <a:solidFill>
                                        <a:srgbClr val="C00000"/>
                                      </a:solidFill>
                                      <a:latin typeface="Cambria Math" charset="0"/>
                                    </a:rPr>
                                    <m:t>𝜇</m:t>
                                  </m:r>
                                </m:sub>
                              </m:sSub>
                              <m:r>
                                <a:rPr lang="en-US" sz="2000" b="0" i="1" smtClean="0">
                                  <a:solidFill>
                                    <a:srgbClr val="C00000"/>
                                  </a:solidFill>
                                  <a:latin typeface="Cambria Math" charset="0"/>
                                </a:rPr>
                                <m:t>𝜙</m:t>
                              </m:r>
                              <m:d>
                                <m:dPr>
                                  <m:ctrlPr>
                                    <a:rPr lang="is-IS" sz="2000" b="0" i="1" smtClean="0">
                                      <a:solidFill>
                                        <a:srgbClr val="C00000"/>
                                      </a:solidFill>
                                      <a:latin typeface="Cambria Math" panose="02040503050406030204" pitchFamily="18" charset="0"/>
                                    </a:rPr>
                                  </m:ctrlPr>
                                </m:dPr>
                                <m:e>
                                  <m:r>
                                    <a:rPr lang="en-US" sz="2000" b="0" i="1" smtClean="0">
                                      <a:solidFill>
                                        <a:srgbClr val="C00000"/>
                                      </a:solidFill>
                                      <a:latin typeface="Cambria Math" charset="0"/>
                                    </a:rPr>
                                    <m:t>𝑥</m:t>
                                  </m:r>
                                </m:e>
                              </m:d>
                            </m:e>
                          </m:d>
                        </m:den>
                      </m:f>
                    </m:oMath>
                  </m:oMathPara>
                </a14:m>
                <a:endParaRPr lang="en-US" sz="2000" dirty="0">
                  <a:solidFill>
                    <a:srgbClr val="C00000"/>
                  </a:solidFill>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761064" y="2086419"/>
                <a:ext cx="2605842" cy="802336"/>
              </a:xfrm>
              <a:prstGeom prst="rect">
                <a:avLst/>
              </a:prstGeom>
              <a:blipFill>
                <a:blip r:embed="rId6"/>
                <a:stretch>
                  <a:fillRect l="-2899" t="-1563" b="-4688"/>
                </a:stretch>
              </a:blipFill>
              <a:ln w="19050">
                <a:noFill/>
              </a:ln>
            </p:spPr>
            <p:txBody>
              <a:bodyPr/>
              <a:lstStyle/>
              <a:p>
                <a:r>
                  <a:rPr lang="en-NL">
                    <a:noFill/>
                  </a:rPr>
                  <a:t> </a:t>
                </a:r>
              </a:p>
            </p:txBody>
          </p:sp>
        </mc:Fallback>
      </mc:AlternateContent>
      <p:sp>
        <p:nvSpPr>
          <p:cNvPr id="9" name="TextBox 8"/>
          <p:cNvSpPr txBox="1"/>
          <p:nvPr/>
        </p:nvSpPr>
        <p:spPr>
          <a:xfrm>
            <a:off x="639676" y="2139837"/>
            <a:ext cx="4724178" cy="400110"/>
          </a:xfrm>
          <a:prstGeom prst="rect">
            <a:avLst/>
          </a:prstGeom>
          <a:noFill/>
        </p:spPr>
        <p:txBody>
          <a:bodyPr wrap="none" rtlCol="0">
            <a:spAutoFit/>
          </a:bodyPr>
          <a:lstStyle/>
          <a:p>
            <a:r>
              <a:rPr lang="en-US" sz="2000" dirty="0"/>
              <a:t>Euler Lagrange lead to the wave equations: </a:t>
            </a:r>
          </a:p>
        </p:txBody>
      </p:sp>
      <p:sp>
        <p:nvSpPr>
          <p:cNvPr id="10" name="TextBox 9"/>
          <p:cNvSpPr txBox="1"/>
          <p:nvPr/>
        </p:nvSpPr>
        <p:spPr>
          <a:xfrm>
            <a:off x="614637" y="2844240"/>
            <a:ext cx="9156161" cy="400110"/>
          </a:xfrm>
          <a:prstGeom prst="rect">
            <a:avLst/>
          </a:prstGeom>
          <a:noFill/>
        </p:spPr>
        <p:txBody>
          <a:bodyPr wrap="none" rtlCol="0">
            <a:spAutoFit/>
          </a:bodyPr>
          <a:lstStyle/>
          <a:p>
            <a:r>
              <a:rPr lang="en-US" sz="2000" b="1" i="1" dirty="0"/>
              <a:t>All forces result from requiring a symmetry principle</a:t>
            </a:r>
            <a:r>
              <a:rPr lang="en-US" sz="2000" dirty="0"/>
              <a:t>: </a:t>
            </a:r>
            <a:r>
              <a:rPr lang="en-US" sz="2000" dirty="0" err="1"/>
              <a:t>Lagrangian</a:t>
            </a:r>
            <a:r>
              <a:rPr lang="en-US" sz="2000" dirty="0"/>
              <a:t> should stay invariant</a:t>
            </a:r>
          </a:p>
        </p:txBody>
      </p:sp>
      <mc:AlternateContent xmlns:mc="http://schemas.openxmlformats.org/markup-compatibility/2006" xmlns:a14="http://schemas.microsoft.com/office/drawing/2010/main">
        <mc:Choice Requires="a14">
          <p:sp>
            <p:nvSpPr>
              <p:cNvPr id="11" name="TextBox 10"/>
              <p:cNvSpPr txBox="1"/>
              <p:nvPr/>
            </p:nvSpPr>
            <p:spPr>
              <a:xfrm>
                <a:off x="539185" y="3855022"/>
                <a:ext cx="4048416" cy="759567"/>
              </a:xfrm>
              <a:prstGeom prst="rect">
                <a:avLst/>
              </a:prstGeom>
              <a:noFill/>
            </p:spPr>
            <p:txBody>
              <a:bodyPr wrap="none" lIns="0" tIns="0" rIns="0" bIns="0" rtlCol="0">
                <a:spAutoFit/>
              </a:bodyPr>
              <a:lstStyle/>
              <a:p>
                <a:r>
                  <a:rPr lang="en-US" sz="2000" dirty="0">
                    <a:solidFill>
                      <a:srgbClr val="C00000"/>
                    </a:solidFill>
                  </a:rPr>
                  <a:t>    </a:t>
                </a:r>
                <a14:m>
                  <m:oMath xmlns:m="http://schemas.openxmlformats.org/officeDocument/2006/math">
                    <m:r>
                      <a:rPr lang="en-US" sz="2000" i="1" smtClean="0">
                        <a:solidFill>
                          <a:srgbClr val="C00000"/>
                        </a:solidFill>
                        <a:latin typeface="Cambria Math" charset="0"/>
                      </a:rPr>
                      <m:t>𝜓</m:t>
                    </m:r>
                    <m:d>
                      <m:dPr>
                        <m:ctrlPr>
                          <a:rPr lang="is-IS" sz="2000" i="1">
                            <a:solidFill>
                              <a:srgbClr val="C00000"/>
                            </a:solidFill>
                            <a:latin typeface="Cambria Math" panose="02040503050406030204" pitchFamily="18" charset="0"/>
                          </a:rPr>
                        </m:ctrlPr>
                      </m:dPr>
                      <m:e>
                        <m:r>
                          <a:rPr lang="en-US" sz="2000" i="1">
                            <a:solidFill>
                              <a:srgbClr val="C00000"/>
                            </a:solidFill>
                            <a:latin typeface="Cambria Math" charset="0"/>
                          </a:rPr>
                          <m:t>𝑥</m:t>
                        </m:r>
                      </m:e>
                    </m:d>
                    <m:r>
                      <a:rPr lang="en-US" sz="2000" i="1">
                        <a:solidFill>
                          <a:srgbClr val="C00000"/>
                        </a:solidFill>
                        <a:latin typeface="Cambria Math" charset="0"/>
                      </a:rPr>
                      <m:t>→</m:t>
                    </m:r>
                    <m:sSup>
                      <m:sSupPr>
                        <m:ctrlPr>
                          <a:rPr lang="en-US" sz="2000" i="1">
                            <a:solidFill>
                              <a:srgbClr val="C00000"/>
                            </a:solidFill>
                            <a:latin typeface="Cambria Math" panose="02040503050406030204" pitchFamily="18" charset="0"/>
                          </a:rPr>
                        </m:ctrlPr>
                      </m:sSupPr>
                      <m:e>
                        <m:r>
                          <a:rPr lang="en-US" sz="2000" b="0" i="1" smtClean="0">
                            <a:solidFill>
                              <a:srgbClr val="C00000"/>
                            </a:solidFill>
                            <a:latin typeface="Cambria Math" charset="0"/>
                          </a:rPr>
                          <m:t> </m:t>
                        </m:r>
                        <m:r>
                          <a:rPr lang="en-US" sz="2000" i="1">
                            <a:solidFill>
                              <a:srgbClr val="C00000"/>
                            </a:solidFill>
                            <a:latin typeface="Cambria Math" charset="0"/>
                          </a:rPr>
                          <m:t>𝜓</m:t>
                        </m:r>
                      </m:e>
                      <m:sup>
                        <m:r>
                          <a:rPr lang="en-US" sz="2000" i="1">
                            <a:solidFill>
                              <a:srgbClr val="C00000"/>
                            </a:solidFill>
                            <a:latin typeface="Cambria Math" charset="0"/>
                          </a:rPr>
                          <m:t>′</m:t>
                        </m:r>
                      </m:sup>
                    </m:sSup>
                    <m:d>
                      <m:dPr>
                        <m:ctrlPr>
                          <a:rPr lang="is-IS" sz="2000" i="1">
                            <a:solidFill>
                              <a:srgbClr val="C00000"/>
                            </a:solidFill>
                            <a:latin typeface="Cambria Math" panose="02040503050406030204" pitchFamily="18" charset="0"/>
                          </a:rPr>
                        </m:ctrlPr>
                      </m:dPr>
                      <m:e>
                        <m:r>
                          <a:rPr lang="en-US" sz="2000" i="1">
                            <a:solidFill>
                              <a:srgbClr val="C00000"/>
                            </a:solidFill>
                            <a:latin typeface="Cambria Math" charset="0"/>
                          </a:rPr>
                          <m:t>𝑥</m:t>
                        </m:r>
                      </m:e>
                    </m:d>
                    <m:r>
                      <a:rPr lang="en-US" sz="2000" b="0" i="0" smtClean="0">
                        <a:solidFill>
                          <a:srgbClr val="C00000"/>
                        </a:solidFill>
                        <a:latin typeface="Cambria Math" charset="0"/>
                      </a:rPr>
                      <m:t> </m:t>
                    </m:r>
                    <m:r>
                      <a:rPr lang="en-US" sz="2000">
                        <a:solidFill>
                          <a:srgbClr val="C00000"/>
                        </a:solidFill>
                        <a:latin typeface="Cambria Math" charset="0"/>
                      </a:rPr>
                      <m:t>=</m:t>
                    </m:r>
                    <m:sSup>
                      <m:sSupPr>
                        <m:ctrlPr>
                          <a:rPr lang="en-US" sz="2000" i="1">
                            <a:solidFill>
                              <a:srgbClr val="C00000"/>
                            </a:solidFill>
                            <a:latin typeface="Cambria Math" panose="02040503050406030204" pitchFamily="18" charset="0"/>
                          </a:rPr>
                        </m:ctrlPr>
                      </m:sSupPr>
                      <m:e>
                        <m:r>
                          <m:rPr>
                            <m:sty m:val="p"/>
                          </m:rPr>
                          <a:rPr lang="en-US" sz="2000">
                            <a:solidFill>
                              <a:srgbClr val="C00000"/>
                            </a:solidFill>
                            <a:latin typeface="Cambria Math" charset="0"/>
                          </a:rPr>
                          <m:t>e</m:t>
                        </m:r>
                      </m:e>
                      <m:sup>
                        <m:r>
                          <a:rPr lang="en-US" sz="2000" i="1">
                            <a:solidFill>
                              <a:srgbClr val="C00000"/>
                            </a:solidFill>
                            <a:latin typeface="Cambria Math" charset="0"/>
                          </a:rPr>
                          <m:t>𝑖𝑞</m:t>
                        </m:r>
                        <m:r>
                          <a:rPr lang="en-US" sz="2000" i="1">
                            <a:solidFill>
                              <a:srgbClr val="C00000"/>
                            </a:solidFill>
                            <a:latin typeface="Cambria Math" charset="0"/>
                          </a:rPr>
                          <m:t>𝛼</m:t>
                        </m:r>
                        <m:d>
                          <m:dPr>
                            <m:ctrlPr>
                              <a:rPr lang="en-US" sz="2000" i="1">
                                <a:solidFill>
                                  <a:srgbClr val="C00000"/>
                                </a:solidFill>
                                <a:latin typeface="Cambria Math" panose="02040503050406030204" pitchFamily="18" charset="0"/>
                              </a:rPr>
                            </m:ctrlPr>
                          </m:dPr>
                          <m:e>
                            <m:r>
                              <a:rPr lang="en-US" sz="2000" i="1">
                                <a:solidFill>
                                  <a:srgbClr val="C00000"/>
                                </a:solidFill>
                                <a:latin typeface="Cambria Math" charset="0"/>
                              </a:rPr>
                              <m:t>𝑥</m:t>
                            </m:r>
                          </m:e>
                        </m:d>
                      </m:sup>
                    </m:sSup>
                    <m:r>
                      <a:rPr lang="en-US" sz="2000" i="1">
                        <a:solidFill>
                          <a:srgbClr val="C00000"/>
                        </a:solidFill>
                        <a:latin typeface="Cambria Math" charset="0"/>
                      </a:rPr>
                      <m:t>𝜓</m:t>
                    </m:r>
                    <m:d>
                      <m:dPr>
                        <m:ctrlPr>
                          <a:rPr lang="is-IS" sz="2000" i="1">
                            <a:solidFill>
                              <a:srgbClr val="C00000"/>
                            </a:solidFill>
                            <a:latin typeface="Cambria Math" panose="02040503050406030204" pitchFamily="18" charset="0"/>
                          </a:rPr>
                        </m:ctrlPr>
                      </m:dPr>
                      <m:e>
                        <m:r>
                          <a:rPr lang="en-US" sz="2000" i="1">
                            <a:solidFill>
                              <a:srgbClr val="C00000"/>
                            </a:solidFill>
                            <a:latin typeface="Cambria Math" charset="0"/>
                          </a:rPr>
                          <m:t>𝑥</m:t>
                        </m:r>
                      </m:e>
                    </m:d>
                  </m:oMath>
                </a14:m>
                <a:endParaRPr lang="en-US" sz="2000" dirty="0">
                  <a:solidFill>
                    <a:srgbClr val="C00000"/>
                  </a:solidFill>
                </a:endParaRPr>
              </a:p>
              <a:p>
                <a:endParaRPr lang="en-US" sz="800" dirty="0">
                  <a:solidFill>
                    <a:srgbClr val="C00000"/>
                  </a:solidFill>
                </a:endParaRPr>
              </a:p>
              <a:p>
                <a:pPr/>
                <a14:m>
                  <m:oMathPara xmlns:m="http://schemas.openxmlformats.org/officeDocument/2006/math">
                    <m:oMathParaPr>
                      <m:jc m:val="centerGroup"/>
                    </m:oMathParaPr>
                    <m:oMath xmlns:m="http://schemas.openxmlformats.org/officeDocument/2006/math">
                      <m:sSup>
                        <m:sSupPr>
                          <m:ctrlPr>
                            <a:rPr lang="en-US" sz="2000" b="0" i="1" smtClean="0">
                              <a:solidFill>
                                <a:srgbClr val="C00000"/>
                              </a:solidFill>
                              <a:latin typeface="Cambria Math" panose="02040503050406030204" pitchFamily="18" charset="0"/>
                            </a:rPr>
                          </m:ctrlPr>
                        </m:sSupPr>
                        <m:e>
                          <m:r>
                            <a:rPr lang="en-US" sz="2000" b="0" i="1" smtClean="0">
                              <a:solidFill>
                                <a:srgbClr val="C00000"/>
                              </a:solidFill>
                              <a:latin typeface="Cambria Math" charset="0"/>
                            </a:rPr>
                            <m:t>𝐴</m:t>
                          </m:r>
                        </m:e>
                        <m:sup>
                          <m:r>
                            <a:rPr lang="en-US" sz="2000" b="0" i="1" smtClean="0">
                              <a:solidFill>
                                <a:srgbClr val="C00000"/>
                              </a:solidFill>
                              <a:latin typeface="Cambria Math" charset="0"/>
                            </a:rPr>
                            <m:t>𝜇</m:t>
                          </m:r>
                        </m:sup>
                      </m:sSup>
                      <m:d>
                        <m:dPr>
                          <m:ctrlPr>
                            <a:rPr lang="is-IS" sz="2000" b="0" i="1" smtClean="0">
                              <a:solidFill>
                                <a:srgbClr val="C00000"/>
                              </a:solidFill>
                              <a:latin typeface="Cambria Math" panose="02040503050406030204" pitchFamily="18" charset="0"/>
                            </a:rPr>
                          </m:ctrlPr>
                        </m:dPr>
                        <m:e>
                          <m:r>
                            <a:rPr lang="en-US" sz="2000" b="0" i="1" smtClean="0">
                              <a:solidFill>
                                <a:srgbClr val="C00000"/>
                              </a:solidFill>
                              <a:latin typeface="Cambria Math" charset="0"/>
                            </a:rPr>
                            <m:t>𝑥</m:t>
                          </m:r>
                        </m:e>
                      </m:d>
                      <m:r>
                        <a:rPr lang="en-US" sz="2000" b="0" i="1" smtClean="0">
                          <a:solidFill>
                            <a:srgbClr val="C00000"/>
                          </a:solidFill>
                          <a:latin typeface="Cambria Math" charset="0"/>
                        </a:rPr>
                        <m:t>→</m:t>
                      </m:r>
                      <m:sSup>
                        <m:sSupPr>
                          <m:ctrlPr>
                            <a:rPr lang="en-US" sz="2000" b="0" i="1" smtClean="0">
                              <a:solidFill>
                                <a:srgbClr val="C00000"/>
                              </a:solidFill>
                              <a:latin typeface="Cambria Math" panose="02040503050406030204" pitchFamily="18" charset="0"/>
                            </a:rPr>
                          </m:ctrlPr>
                        </m:sSupPr>
                        <m:e>
                          <m:r>
                            <a:rPr lang="en-US" sz="2000" b="0" i="1" smtClean="0">
                              <a:solidFill>
                                <a:srgbClr val="C00000"/>
                              </a:solidFill>
                              <a:latin typeface="Cambria Math" charset="0"/>
                            </a:rPr>
                            <m:t>𝐴</m:t>
                          </m:r>
                        </m:e>
                        <m:sup>
                          <m:r>
                            <a:rPr lang="en-US" sz="2000" b="0" i="0" smtClean="0">
                              <a:solidFill>
                                <a:srgbClr val="C00000"/>
                              </a:solidFill>
                              <a:latin typeface="Cambria Math" charset="0"/>
                            </a:rPr>
                            <m:t>′</m:t>
                          </m:r>
                          <m:r>
                            <a:rPr lang="en-US" sz="2000" b="0" i="1" smtClean="0">
                              <a:solidFill>
                                <a:srgbClr val="C00000"/>
                              </a:solidFill>
                              <a:latin typeface="Cambria Math" charset="0"/>
                            </a:rPr>
                            <m:t>𝜇</m:t>
                          </m:r>
                        </m:sup>
                      </m:sSup>
                      <m:d>
                        <m:dPr>
                          <m:ctrlPr>
                            <a:rPr lang="is-IS" sz="2000" b="0" i="1" smtClean="0">
                              <a:solidFill>
                                <a:srgbClr val="C00000"/>
                              </a:solidFill>
                              <a:latin typeface="Cambria Math" panose="02040503050406030204" pitchFamily="18" charset="0"/>
                            </a:rPr>
                          </m:ctrlPr>
                        </m:dPr>
                        <m:e>
                          <m:r>
                            <a:rPr lang="en-US" sz="2000" b="0" i="1" smtClean="0">
                              <a:solidFill>
                                <a:srgbClr val="C00000"/>
                              </a:solidFill>
                              <a:latin typeface="Cambria Math" charset="0"/>
                            </a:rPr>
                            <m:t>𝑥</m:t>
                          </m:r>
                        </m:e>
                      </m:d>
                      <m:r>
                        <a:rPr lang="en-US" sz="2000" b="0" i="1" smtClean="0">
                          <a:solidFill>
                            <a:srgbClr val="C00000"/>
                          </a:solidFill>
                          <a:latin typeface="Cambria Math" charset="0"/>
                        </a:rPr>
                        <m:t>=</m:t>
                      </m:r>
                      <m:sSup>
                        <m:sSupPr>
                          <m:ctrlPr>
                            <a:rPr lang="en-US" sz="2000" b="0" i="1" smtClean="0">
                              <a:solidFill>
                                <a:srgbClr val="C00000"/>
                              </a:solidFill>
                              <a:latin typeface="Cambria Math" panose="02040503050406030204" pitchFamily="18" charset="0"/>
                            </a:rPr>
                          </m:ctrlPr>
                        </m:sSupPr>
                        <m:e>
                          <m:r>
                            <a:rPr lang="en-US" sz="2000" b="0" i="1" smtClean="0">
                              <a:solidFill>
                                <a:srgbClr val="C00000"/>
                              </a:solidFill>
                              <a:latin typeface="Cambria Math" charset="0"/>
                            </a:rPr>
                            <m:t>𝐴</m:t>
                          </m:r>
                        </m:e>
                        <m:sup>
                          <m:r>
                            <a:rPr lang="en-US" sz="2000" b="0" i="1" smtClean="0">
                              <a:solidFill>
                                <a:srgbClr val="C00000"/>
                              </a:solidFill>
                              <a:latin typeface="Cambria Math" charset="0"/>
                            </a:rPr>
                            <m:t>𝜇</m:t>
                          </m:r>
                        </m:sup>
                      </m:sSup>
                      <m:d>
                        <m:dPr>
                          <m:ctrlPr>
                            <a:rPr lang="is-IS" sz="2000" b="0" i="1" smtClean="0">
                              <a:solidFill>
                                <a:srgbClr val="C00000"/>
                              </a:solidFill>
                              <a:latin typeface="Cambria Math" panose="02040503050406030204" pitchFamily="18" charset="0"/>
                            </a:rPr>
                          </m:ctrlPr>
                        </m:dPr>
                        <m:e>
                          <m:r>
                            <a:rPr lang="en-US" sz="2000" b="0" i="1" smtClean="0">
                              <a:solidFill>
                                <a:srgbClr val="C00000"/>
                              </a:solidFill>
                              <a:latin typeface="Cambria Math" charset="0"/>
                            </a:rPr>
                            <m:t>𝑥</m:t>
                          </m:r>
                        </m:e>
                      </m:d>
                      <m:r>
                        <a:rPr lang="en-US" sz="2000" b="0" i="0" smtClean="0">
                          <a:solidFill>
                            <a:srgbClr val="C00000"/>
                          </a:solidFill>
                          <a:latin typeface="Cambria Math" charset="0"/>
                        </a:rPr>
                        <m:t>−</m:t>
                      </m:r>
                      <m:sSup>
                        <m:sSupPr>
                          <m:ctrlPr>
                            <a:rPr lang="en-US" sz="2000" b="0" i="1" smtClean="0">
                              <a:solidFill>
                                <a:srgbClr val="C00000"/>
                              </a:solidFill>
                              <a:latin typeface="Cambria Math" panose="02040503050406030204" pitchFamily="18" charset="0"/>
                            </a:rPr>
                          </m:ctrlPr>
                        </m:sSupPr>
                        <m:e>
                          <m:r>
                            <a:rPr lang="en-US" sz="2000" b="0" i="1" smtClean="0">
                              <a:solidFill>
                                <a:srgbClr val="C00000"/>
                              </a:solidFill>
                              <a:latin typeface="Cambria Math" charset="0"/>
                            </a:rPr>
                            <m:t>𝜕</m:t>
                          </m:r>
                        </m:e>
                        <m:sup>
                          <m:r>
                            <a:rPr lang="en-US" sz="2000" b="0" i="1" smtClean="0">
                              <a:solidFill>
                                <a:srgbClr val="C00000"/>
                              </a:solidFill>
                              <a:latin typeface="Cambria Math" charset="0"/>
                            </a:rPr>
                            <m:t>𝜇</m:t>
                          </m:r>
                        </m:sup>
                      </m:sSup>
                      <m:r>
                        <a:rPr lang="en-US" sz="2000" b="0" i="1" smtClean="0">
                          <a:solidFill>
                            <a:srgbClr val="C00000"/>
                          </a:solidFill>
                          <a:latin typeface="Cambria Math" charset="0"/>
                        </a:rPr>
                        <m:t>𝛼</m:t>
                      </m:r>
                      <m:d>
                        <m:dPr>
                          <m:ctrlPr>
                            <a:rPr lang="is-IS" sz="2000" b="0" i="1" smtClean="0">
                              <a:solidFill>
                                <a:srgbClr val="C00000"/>
                              </a:solidFill>
                              <a:latin typeface="Cambria Math" panose="02040503050406030204" pitchFamily="18" charset="0"/>
                            </a:rPr>
                          </m:ctrlPr>
                        </m:dPr>
                        <m:e>
                          <m:r>
                            <a:rPr lang="en-US" sz="2000" b="0" i="1" smtClean="0">
                              <a:solidFill>
                                <a:srgbClr val="C00000"/>
                              </a:solidFill>
                              <a:latin typeface="Cambria Math" charset="0"/>
                            </a:rPr>
                            <m:t>𝑥</m:t>
                          </m:r>
                        </m:e>
                      </m:d>
                    </m:oMath>
                  </m:oMathPara>
                </a14:m>
                <a:endParaRPr lang="en-US" sz="2000" dirty="0"/>
              </a:p>
            </p:txBody>
          </p:sp>
        </mc:Choice>
        <mc:Fallback xmlns="">
          <p:sp>
            <p:nvSpPr>
              <p:cNvPr id="11" name="TextBox 10"/>
              <p:cNvSpPr txBox="1">
                <a:spLocks noRot="1" noChangeAspect="1" noMove="1" noResize="1" noEditPoints="1" noAdjustHandles="1" noChangeArrowheads="1" noChangeShapeType="1" noTextEdit="1"/>
              </p:cNvSpPr>
              <p:nvPr/>
            </p:nvSpPr>
            <p:spPr>
              <a:xfrm>
                <a:off x="539185" y="3855022"/>
                <a:ext cx="4048416" cy="759567"/>
              </a:xfrm>
              <a:prstGeom prst="rect">
                <a:avLst/>
              </a:prstGeom>
              <a:blipFill>
                <a:blip r:embed="rId7"/>
                <a:stretch>
                  <a:fillRect b="-1639"/>
                </a:stretch>
              </a:blipFill>
            </p:spPr>
            <p:txBody>
              <a:bodyPr/>
              <a:lstStyle/>
              <a:p>
                <a:r>
                  <a:rPr lang="en-NL">
                    <a:noFill/>
                  </a:rPr>
                  <a:t> </a:t>
                </a:r>
              </a:p>
            </p:txBody>
          </p:sp>
        </mc:Fallback>
      </mc:AlternateContent>
      <p:sp>
        <p:nvSpPr>
          <p:cNvPr id="12" name="TextBox 11"/>
          <p:cNvSpPr txBox="1"/>
          <p:nvPr/>
        </p:nvSpPr>
        <p:spPr>
          <a:xfrm>
            <a:off x="639676" y="3389055"/>
            <a:ext cx="2701317" cy="400110"/>
          </a:xfrm>
          <a:prstGeom prst="rect">
            <a:avLst/>
          </a:prstGeom>
          <a:noFill/>
        </p:spPr>
        <p:txBody>
          <a:bodyPr wrap="none" rtlCol="0">
            <a:spAutoFit/>
          </a:bodyPr>
          <a:lstStyle/>
          <a:p>
            <a:r>
              <a:rPr lang="en-US" sz="2000" dirty="0"/>
              <a:t>1) QED = U(1) symmetry</a:t>
            </a:r>
          </a:p>
        </p:txBody>
      </p:sp>
      <mc:AlternateContent xmlns:mc="http://schemas.openxmlformats.org/markup-compatibility/2006" xmlns:a14="http://schemas.microsoft.com/office/drawing/2010/main">
        <mc:Choice Requires="a14">
          <p:sp>
            <p:nvSpPr>
              <p:cNvPr id="13" name="TextBox 12"/>
              <p:cNvSpPr txBox="1"/>
              <p:nvPr/>
            </p:nvSpPr>
            <p:spPr>
              <a:xfrm>
                <a:off x="5389555" y="3455529"/>
                <a:ext cx="2440732" cy="3429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a:solidFill>
                            <a:srgbClr val="C00000"/>
                          </a:solidFill>
                          <a:latin typeface="Cambria Math" charset="0"/>
                          <a:ea typeface="Cambria Math" charset="0"/>
                          <a:cs typeface="Cambria Math" charset="0"/>
                        </a:rPr>
                        <m:t>ℒ</m:t>
                      </m:r>
                      <m:r>
                        <a:rPr lang="en-US" sz="2000">
                          <a:solidFill>
                            <a:srgbClr val="C00000"/>
                          </a:solidFill>
                          <a:latin typeface="Cambria Math" charset="0"/>
                          <a:ea typeface="Cambria Math" charset="0"/>
                          <a:cs typeface="Cambria Math" charset="0"/>
                        </a:rPr>
                        <m:t>=</m:t>
                      </m:r>
                      <m:r>
                        <a:rPr lang="en-US" sz="2000" i="1">
                          <a:solidFill>
                            <a:srgbClr val="C00000"/>
                          </a:solidFill>
                          <a:latin typeface="Cambria Math" charset="0"/>
                          <a:ea typeface="Cambria Math" charset="0"/>
                          <a:cs typeface="Cambria Math" charset="0"/>
                        </a:rPr>
                        <m:t>𝑖</m:t>
                      </m:r>
                      <m:acc>
                        <m:accPr>
                          <m:chr m:val="̅"/>
                          <m:ctrlPr>
                            <a:rPr lang="en-US" sz="2000" i="1">
                              <a:solidFill>
                                <a:srgbClr val="C00000"/>
                              </a:solidFill>
                              <a:latin typeface="Cambria Math" panose="02040503050406030204" pitchFamily="18" charset="0"/>
                              <a:ea typeface="Cambria Math" charset="0"/>
                              <a:cs typeface="Cambria Math" charset="0"/>
                            </a:rPr>
                          </m:ctrlPr>
                        </m:accPr>
                        <m:e>
                          <m:r>
                            <a:rPr lang="en-US" sz="2000" i="1">
                              <a:solidFill>
                                <a:srgbClr val="C00000"/>
                              </a:solidFill>
                              <a:latin typeface="Cambria Math" charset="0"/>
                              <a:ea typeface="Cambria Math" charset="0"/>
                              <a:cs typeface="Cambria Math" charset="0"/>
                            </a:rPr>
                            <m:t>𝜓</m:t>
                          </m:r>
                        </m:e>
                      </m:acc>
                      <m:sSub>
                        <m:sSubPr>
                          <m:ctrlPr>
                            <a:rPr lang="en-US" sz="2000" i="1" dirty="0">
                              <a:solidFill>
                                <a:srgbClr val="C00000"/>
                              </a:solidFill>
                              <a:latin typeface="Cambria Math" panose="02040503050406030204" pitchFamily="18" charset="0"/>
                              <a:ea typeface="Cambria Math" charset="0"/>
                              <a:cs typeface="Cambria Math" charset="0"/>
                            </a:rPr>
                          </m:ctrlPr>
                        </m:sSubPr>
                        <m:e>
                          <m:r>
                            <a:rPr lang="en-US" sz="2000" i="1" dirty="0">
                              <a:solidFill>
                                <a:srgbClr val="C00000"/>
                              </a:solidFill>
                              <a:latin typeface="Cambria Math" charset="0"/>
                              <a:ea typeface="Cambria Math" charset="0"/>
                              <a:cs typeface="Cambria Math" charset="0"/>
                            </a:rPr>
                            <m:t>𝛾</m:t>
                          </m:r>
                        </m:e>
                        <m:sub>
                          <m:r>
                            <a:rPr lang="en-US" sz="2000" i="1" dirty="0">
                              <a:solidFill>
                                <a:srgbClr val="C00000"/>
                              </a:solidFill>
                              <a:latin typeface="Cambria Math" charset="0"/>
                              <a:ea typeface="Cambria Math" charset="0"/>
                              <a:cs typeface="Cambria Math" charset="0"/>
                            </a:rPr>
                            <m:t>𝜇</m:t>
                          </m:r>
                        </m:sub>
                      </m:sSub>
                      <m:sSup>
                        <m:sSupPr>
                          <m:ctrlPr>
                            <a:rPr lang="en-US" sz="2000" i="1" dirty="0">
                              <a:solidFill>
                                <a:srgbClr val="C00000"/>
                              </a:solidFill>
                              <a:latin typeface="Cambria Math" panose="02040503050406030204" pitchFamily="18" charset="0"/>
                              <a:ea typeface="Cambria Math" charset="0"/>
                              <a:cs typeface="Cambria Math" charset="0"/>
                            </a:rPr>
                          </m:ctrlPr>
                        </m:sSupPr>
                        <m:e>
                          <m:r>
                            <a:rPr lang="en-US" sz="2000" i="1" dirty="0">
                              <a:solidFill>
                                <a:srgbClr val="C00000"/>
                              </a:solidFill>
                              <a:latin typeface="Cambria Math" charset="0"/>
                              <a:ea typeface="Cambria Math" charset="0"/>
                              <a:cs typeface="Cambria Math" charset="0"/>
                            </a:rPr>
                            <m:t>𝜕</m:t>
                          </m:r>
                        </m:e>
                        <m:sup>
                          <m:r>
                            <a:rPr lang="en-US" sz="2000" i="1" dirty="0">
                              <a:solidFill>
                                <a:srgbClr val="C00000"/>
                              </a:solidFill>
                              <a:latin typeface="Cambria Math" charset="0"/>
                              <a:ea typeface="Cambria Math" charset="0"/>
                              <a:cs typeface="Cambria Math" charset="0"/>
                            </a:rPr>
                            <m:t>𝜇</m:t>
                          </m:r>
                        </m:sup>
                      </m:sSup>
                      <m:r>
                        <a:rPr lang="en-US" sz="2000" i="1" dirty="0">
                          <a:solidFill>
                            <a:srgbClr val="C00000"/>
                          </a:solidFill>
                          <a:latin typeface="Cambria Math" charset="0"/>
                          <a:ea typeface="Cambria Math" charset="0"/>
                          <a:cs typeface="Cambria Math" charset="0"/>
                        </a:rPr>
                        <m:t>𝜓</m:t>
                      </m:r>
                      <m:r>
                        <a:rPr lang="en-US" sz="2000" i="1" dirty="0">
                          <a:solidFill>
                            <a:srgbClr val="C00000"/>
                          </a:solidFill>
                          <a:latin typeface="Cambria Math" charset="0"/>
                          <a:ea typeface="Cambria Math" charset="0"/>
                          <a:cs typeface="Cambria Math" charset="0"/>
                        </a:rPr>
                        <m:t>−</m:t>
                      </m:r>
                      <m:r>
                        <a:rPr lang="en-US" sz="2000" i="1" dirty="0">
                          <a:solidFill>
                            <a:srgbClr val="C00000"/>
                          </a:solidFill>
                          <a:latin typeface="Cambria Math" charset="0"/>
                          <a:ea typeface="Cambria Math" charset="0"/>
                          <a:cs typeface="Cambria Math" charset="0"/>
                        </a:rPr>
                        <m:t>𝑚</m:t>
                      </m:r>
                      <m:acc>
                        <m:accPr>
                          <m:chr m:val="̅"/>
                          <m:ctrlPr>
                            <a:rPr lang="en-US" sz="2000" i="1" dirty="0">
                              <a:solidFill>
                                <a:srgbClr val="C00000"/>
                              </a:solidFill>
                              <a:latin typeface="Cambria Math" panose="02040503050406030204" pitchFamily="18" charset="0"/>
                              <a:ea typeface="Cambria Math" charset="0"/>
                              <a:cs typeface="Cambria Math" charset="0"/>
                            </a:rPr>
                          </m:ctrlPr>
                        </m:accPr>
                        <m:e>
                          <m:r>
                            <a:rPr lang="en-US" sz="2000" i="1" dirty="0">
                              <a:solidFill>
                                <a:srgbClr val="C00000"/>
                              </a:solidFill>
                              <a:latin typeface="Cambria Math" charset="0"/>
                              <a:ea typeface="Cambria Math" charset="0"/>
                              <a:cs typeface="Cambria Math" charset="0"/>
                            </a:rPr>
                            <m:t>𝜓</m:t>
                          </m:r>
                        </m:e>
                      </m:acc>
                      <m:r>
                        <a:rPr lang="en-US" sz="2000" i="1" dirty="0">
                          <a:solidFill>
                            <a:srgbClr val="C00000"/>
                          </a:solidFill>
                          <a:latin typeface="Cambria Math" charset="0"/>
                          <a:ea typeface="Cambria Math" charset="0"/>
                          <a:cs typeface="Cambria Math" charset="0"/>
                        </a:rPr>
                        <m:t>𝜓</m:t>
                      </m:r>
                    </m:oMath>
                  </m:oMathPara>
                </a14:m>
                <a:endParaRPr lang="en-US" sz="2000" dirty="0"/>
              </a:p>
            </p:txBody>
          </p:sp>
        </mc:Choice>
        <mc:Fallback xmlns="">
          <p:sp>
            <p:nvSpPr>
              <p:cNvPr id="13" name="TextBox 12"/>
              <p:cNvSpPr txBox="1">
                <a:spLocks noRot="1" noChangeAspect="1" noMove="1" noResize="1" noEditPoints="1" noAdjustHandles="1" noChangeArrowheads="1" noChangeShapeType="1" noTextEdit="1"/>
              </p:cNvSpPr>
              <p:nvPr/>
            </p:nvSpPr>
            <p:spPr>
              <a:xfrm>
                <a:off x="5389555" y="3455529"/>
                <a:ext cx="2440732" cy="342914"/>
              </a:xfrm>
              <a:prstGeom prst="rect">
                <a:avLst/>
              </a:prstGeom>
              <a:blipFill>
                <a:blip r:embed="rId8"/>
                <a:stretch>
                  <a:fillRect l="-2073" r="-3109" b="-21429"/>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8860261" y="3423299"/>
                <a:ext cx="2533066" cy="3429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solidFill>
                            <a:srgbClr val="C00000"/>
                          </a:solidFill>
                          <a:latin typeface="Cambria Math" charset="0"/>
                          <a:ea typeface="Cambria Math" charset="0"/>
                          <a:cs typeface="Cambria Math" charset="0"/>
                        </a:rPr>
                        <m:t>ℒ</m:t>
                      </m:r>
                      <m:r>
                        <a:rPr lang="en-US" sz="2000">
                          <a:solidFill>
                            <a:srgbClr val="C00000"/>
                          </a:solidFill>
                          <a:latin typeface="Cambria Math" charset="0"/>
                          <a:ea typeface="Cambria Math" charset="0"/>
                          <a:cs typeface="Cambria Math" charset="0"/>
                        </a:rPr>
                        <m:t>=</m:t>
                      </m:r>
                      <m:r>
                        <a:rPr lang="en-US" sz="2000" i="1">
                          <a:solidFill>
                            <a:srgbClr val="C00000"/>
                          </a:solidFill>
                          <a:latin typeface="Cambria Math" charset="0"/>
                          <a:ea typeface="Cambria Math" charset="0"/>
                          <a:cs typeface="Cambria Math" charset="0"/>
                        </a:rPr>
                        <m:t>𝑖</m:t>
                      </m:r>
                      <m:acc>
                        <m:accPr>
                          <m:chr m:val="̅"/>
                          <m:ctrlPr>
                            <a:rPr lang="en-US" sz="2000" i="1">
                              <a:solidFill>
                                <a:srgbClr val="C00000"/>
                              </a:solidFill>
                              <a:latin typeface="Cambria Math" panose="02040503050406030204" pitchFamily="18" charset="0"/>
                              <a:ea typeface="Cambria Math" charset="0"/>
                              <a:cs typeface="Cambria Math" charset="0"/>
                            </a:rPr>
                          </m:ctrlPr>
                        </m:accPr>
                        <m:e>
                          <m:r>
                            <a:rPr lang="en-US" sz="2000" i="1">
                              <a:solidFill>
                                <a:srgbClr val="C00000"/>
                              </a:solidFill>
                              <a:latin typeface="Cambria Math" charset="0"/>
                              <a:ea typeface="Cambria Math" charset="0"/>
                              <a:cs typeface="Cambria Math" charset="0"/>
                            </a:rPr>
                            <m:t>𝜓</m:t>
                          </m:r>
                        </m:e>
                      </m:acc>
                      <m:sSub>
                        <m:sSubPr>
                          <m:ctrlPr>
                            <a:rPr lang="en-US" sz="2000" i="1" dirty="0">
                              <a:solidFill>
                                <a:srgbClr val="C00000"/>
                              </a:solidFill>
                              <a:latin typeface="Cambria Math" panose="02040503050406030204" pitchFamily="18" charset="0"/>
                              <a:ea typeface="Cambria Math" charset="0"/>
                              <a:cs typeface="Cambria Math" charset="0"/>
                            </a:rPr>
                          </m:ctrlPr>
                        </m:sSubPr>
                        <m:e>
                          <m:r>
                            <a:rPr lang="en-US" sz="2000" i="1" dirty="0">
                              <a:solidFill>
                                <a:srgbClr val="C00000"/>
                              </a:solidFill>
                              <a:latin typeface="Cambria Math" charset="0"/>
                              <a:ea typeface="Cambria Math" charset="0"/>
                              <a:cs typeface="Cambria Math" charset="0"/>
                            </a:rPr>
                            <m:t>𝛾</m:t>
                          </m:r>
                        </m:e>
                        <m:sub>
                          <m:r>
                            <a:rPr lang="en-US" sz="2000" i="1" dirty="0">
                              <a:solidFill>
                                <a:srgbClr val="C00000"/>
                              </a:solidFill>
                              <a:latin typeface="Cambria Math" charset="0"/>
                              <a:ea typeface="Cambria Math" charset="0"/>
                              <a:cs typeface="Cambria Math" charset="0"/>
                            </a:rPr>
                            <m:t>𝜇</m:t>
                          </m:r>
                        </m:sub>
                      </m:sSub>
                      <m:r>
                        <a:rPr lang="en-US" sz="2000" b="0" i="1" dirty="0" smtClean="0">
                          <a:solidFill>
                            <a:srgbClr val="C00000"/>
                          </a:solidFill>
                          <a:latin typeface="Cambria Math" charset="0"/>
                          <a:ea typeface="Cambria Math" charset="0"/>
                          <a:cs typeface="Cambria Math" charset="0"/>
                        </a:rPr>
                        <m:t> </m:t>
                      </m:r>
                      <m:sSup>
                        <m:sSupPr>
                          <m:ctrlPr>
                            <a:rPr lang="en-US" sz="2000" b="0" i="1" dirty="0" smtClean="0">
                              <a:solidFill>
                                <a:srgbClr val="C00000"/>
                              </a:solidFill>
                              <a:latin typeface="Cambria Math" panose="02040503050406030204" pitchFamily="18" charset="0"/>
                              <a:ea typeface="Cambria Math" charset="0"/>
                              <a:cs typeface="Cambria Math" charset="0"/>
                            </a:rPr>
                          </m:ctrlPr>
                        </m:sSupPr>
                        <m:e>
                          <m:r>
                            <a:rPr lang="en-US" sz="2000" b="0" i="1" dirty="0" smtClean="0">
                              <a:solidFill>
                                <a:srgbClr val="C00000"/>
                              </a:solidFill>
                              <a:latin typeface="Cambria Math" charset="0"/>
                              <a:ea typeface="Cambria Math" charset="0"/>
                              <a:cs typeface="Cambria Math" charset="0"/>
                            </a:rPr>
                            <m:t>𝐷</m:t>
                          </m:r>
                        </m:e>
                        <m:sup>
                          <m:r>
                            <a:rPr lang="en-US" sz="2000" b="0" i="1" dirty="0" smtClean="0">
                              <a:solidFill>
                                <a:srgbClr val="C00000"/>
                              </a:solidFill>
                              <a:latin typeface="Cambria Math" charset="0"/>
                              <a:ea typeface="Cambria Math" charset="0"/>
                              <a:cs typeface="Cambria Math" charset="0"/>
                            </a:rPr>
                            <m:t>𝜇</m:t>
                          </m:r>
                        </m:sup>
                      </m:sSup>
                      <m:r>
                        <a:rPr lang="en-US" sz="2000" i="1" dirty="0">
                          <a:solidFill>
                            <a:srgbClr val="C00000"/>
                          </a:solidFill>
                          <a:latin typeface="Cambria Math" charset="0"/>
                          <a:ea typeface="Cambria Math" charset="0"/>
                          <a:cs typeface="Cambria Math" charset="0"/>
                        </a:rPr>
                        <m:t>𝜓</m:t>
                      </m:r>
                      <m:r>
                        <a:rPr lang="en-US" sz="2000" i="1" dirty="0">
                          <a:solidFill>
                            <a:srgbClr val="C00000"/>
                          </a:solidFill>
                          <a:latin typeface="Cambria Math" charset="0"/>
                          <a:ea typeface="Cambria Math" charset="0"/>
                          <a:cs typeface="Cambria Math" charset="0"/>
                        </a:rPr>
                        <m:t>−</m:t>
                      </m:r>
                      <m:r>
                        <a:rPr lang="en-US" sz="2000" i="1" dirty="0">
                          <a:solidFill>
                            <a:srgbClr val="C00000"/>
                          </a:solidFill>
                          <a:latin typeface="Cambria Math" charset="0"/>
                          <a:ea typeface="Cambria Math" charset="0"/>
                          <a:cs typeface="Cambria Math" charset="0"/>
                        </a:rPr>
                        <m:t>𝑚</m:t>
                      </m:r>
                      <m:acc>
                        <m:accPr>
                          <m:chr m:val="̅"/>
                          <m:ctrlPr>
                            <a:rPr lang="en-US" sz="2000" i="1" dirty="0">
                              <a:solidFill>
                                <a:srgbClr val="C00000"/>
                              </a:solidFill>
                              <a:latin typeface="Cambria Math" panose="02040503050406030204" pitchFamily="18" charset="0"/>
                              <a:ea typeface="Cambria Math" charset="0"/>
                              <a:cs typeface="Cambria Math" charset="0"/>
                            </a:rPr>
                          </m:ctrlPr>
                        </m:accPr>
                        <m:e>
                          <m:r>
                            <a:rPr lang="en-US" sz="2000" i="1" dirty="0">
                              <a:solidFill>
                                <a:srgbClr val="C00000"/>
                              </a:solidFill>
                              <a:latin typeface="Cambria Math" charset="0"/>
                              <a:ea typeface="Cambria Math" charset="0"/>
                              <a:cs typeface="Cambria Math" charset="0"/>
                            </a:rPr>
                            <m:t>𝜓</m:t>
                          </m:r>
                        </m:e>
                      </m:acc>
                      <m:r>
                        <a:rPr lang="en-US" sz="2000" i="1" dirty="0">
                          <a:solidFill>
                            <a:srgbClr val="C00000"/>
                          </a:solidFill>
                          <a:latin typeface="Cambria Math" charset="0"/>
                          <a:ea typeface="Cambria Math" charset="0"/>
                          <a:cs typeface="Cambria Math" charset="0"/>
                        </a:rPr>
                        <m:t>𝜓</m:t>
                      </m:r>
                    </m:oMath>
                  </m:oMathPara>
                </a14:m>
                <a:endParaRPr lang="en-US" sz="2000" dirty="0"/>
              </a:p>
            </p:txBody>
          </p:sp>
        </mc:Choice>
        <mc:Fallback xmlns="">
          <p:sp>
            <p:nvSpPr>
              <p:cNvPr id="14" name="TextBox 13"/>
              <p:cNvSpPr txBox="1">
                <a:spLocks noRot="1" noChangeAspect="1" noMove="1" noResize="1" noEditPoints="1" noAdjustHandles="1" noChangeArrowheads="1" noChangeShapeType="1" noTextEdit="1"/>
              </p:cNvSpPr>
              <p:nvPr/>
            </p:nvSpPr>
            <p:spPr>
              <a:xfrm>
                <a:off x="8860261" y="3423299"/>
                <a:ext cx="2533066" cy="342914"/>
              </a:xfrm>
              <a:prstGeom prst="rect">
                <a:avLst/>
              </a:prstGeom>
              <a:blipFill>
                <a:blip r:embed="rId9"/>
                <a:stretch>
                  <a:fillRect l="-1493" t="-3571" r="-2488" b="-28571"/>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8187872" y="3918319"/>
                <a:ext cx="2481705"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i="1">
                              <a:solidFill>
                                <a:srgbClr val="C00000"/>
                              </a:solidFill>
                              <a:latin typeface="Cambria Math" panose="02040503050406030204" pitchFamily="18" charset="0"/>
                            </a:rPr>
                          </m:ctrlPr>
                        </m:sSupPr>
                        <m:e>
                          <m:r>
                            <a:rPr lang="en-US" sz="2000" i="1">
                              <a:solidFill>
                                <a:srgbClr val="C00000"/>
                              </a:solidFill>
                              <a:latin typeface="Cambria Math" charset="0"/>
                            </a:rPr>
                            <m:t>𝜕</m:t>
                          </m:r>
                        </m:e>
                        <m:sup>
                          <m:r>
                            <a:rPr lang="en-US" sz="2000" i="1">
                              <a:solidFill>
                                <a:srgbClr val="C00000"/>
                              </a:solidFill>
                              <a:latin typeface="Cambria Math" charset="0"/>
                            </a:rPr>
                            <m:t>𝜇</m:t>
                          </m:r>
                        </m:sup>
                      </m:sSup>
                      <m:r>
                        <a:rPr lang="en-US" sz="2000" i="1">
                          <a:solidFill>
                            <a:srgbClr val="C00000"/>
                          </a:solidFill>
                          <a:latin typeface="Cambria Math" charset="0"/>
                        </a:rPr>
                        <m:t>→</m:t>
                      </m:r>
                      <m:sSup>
                        <m:sSupPr>
                          <m:ctrlPr>
                            <a:rPr lang="en-US" sz="2000" i="1">
                              <a:solidFill>
                                <a:srgbClr val="C00000"/>
                              </a:solidFill>
                              <a:latin typeface="Cambria Math" panose="02040503050406030204" pitchFamily="18" charset="0"/>
                            </a:rPr>
                          </m:ctrlPr>
                        </m:sSupPr>
                        <m:e>
                          <m:r>
                            <a:rPr lang="en-US" sz="2000" i="1">
                              <a:solidFill>
                                <a:srgbClr val="C00000"/>
                              </a:solidFill>
                              <a:latin typeface="Cambria Math" charset="0"/>
                            </a:rPr>
                            <m:t>𝐷</m:t>
                          </m:r>
                        </m:e>
                        <m:sup>
                          <m:r>
                            <a:rPr lang="en-US" sz="2000" i="1">
                              <a:solidFill>
                                <a:srgbClr val="C00000"/>
                              </a:solidFill>
                              <a:latin typeface="Cambria Math" charset="0"/>
                            </a:rPr>
                            <m:t>𝜇</m:t>
                          </m:r>
                        </m:sup>
                      </m:sSup>
                      <m:r>
                        <a:rPr lang="en-US" sz="2000" i="1">
                          <a:solidFill>
                            <a:srgbClr val="C00000"/>
                          </a:solidFill>
                          <a:latin typeface="Cambria Math" charset="0"/>
                        </a:rPr>
                        <m:t>≡</m:t>
                      </m:r>
                      <m:sSup>
                        <m:sSupPr>
                          <m:ctrlPr>
                            <a:rPr lang="en-US" sz="2000" i="1">
                              <a:solidFill>
                                <a:srgbClr val="C00000"/>
                              </a:solidFill>
                              <a:latin typeface="Cambria Math" panose="02040503050406030204" pitchFamily="18" charset="0"/>
                            </a:rPr>
                          </m:ctrlPr>
                        </m:sSupPr>
                        <m:e>
                          <m:r>
                            <a:rPr lang="en-US" sz="2000" i="1">
                              <a:solidFill>
                                <a:srgbClr val="C00000"/>
                              </a:solidFill>
                              <a:latin typeface="Cambria Math" charset="0"/>
                            </a:rPr>
                            <m:t>𝜕</m:t>
                          </m:r>
                        </m:e>
                        <m:sup>
                          <m:r>
                            <a:rPr lang="en-US" sz="2000" i="1">
                              <a:solidFill>
                                <a:srgbClr val="C00000"/>
                              </a:solidFill>
                              <a:latin typeface="Cambria Math" charset="0"/>
                            </a:rPr>
                            <m:t>𝜇</m:t>
                          </m:r>
                        </m:sup>
                      </m:sSup>
                      <m:r>
                        <a:rPr lang="en-US" sz="2000" i="1">
                          <a:solidFill>
                            <a:srgbClr val="C00000"/>
                          </a:solidFill>
                          <a:latin typeface="Cambria Math" charset="0"/>
                        </a:rPr>
                        <m:t>+</m:t>
                      </m:r>
                      <m:r>
                        <a:rPr lang="en-US" sz="2000" i="1">
                          <a:solidFill>
                            <a:srgbClr val="C00000"/>
                          </a:solidFill>
                          <a:latin typeface="Cambria Math" charset="0"/>
                        </a:rPr>
                        <m:t>𝑖𝑞</m:t>
                      </m:r>
                      <m:sSup>
                        <m:sSupPr>
                          <m:ctrlPr>
                            <a:rPr lang="en-US" sz="2000" i="1">
                              <a:solidFill>
                                <a:srgbClr val="C00000"/>
                              </a:solidFill>
                              <a:latin typeface="Cambria Math" panose="02040503050406030204" pitchFamily="18" charset="0"/>
                            </a:rPr>
                          </m:ctrlPr>
                        </m:sSupPr>
                        <m:e>
                          <m:r>
                            <a:rPr lang="en-US" sz="2000" i="1">
                              <a:solidFill>
                                <a:srgbClr val="C00000"/>
                              </a:solidFill>
                              <a:latin typeface="Cambria Math" charset="0"/>
                            </a:rPr>
                            <m:t>𝐴</m:t>
                          </m:r>
                        </m:e>
                        <m:sup>
                          <m:r>
                            <a:rPr lang="en-US" sz="2000" i="1">
                              <a:solidFill>
                                <a:srgbClr val="C00000"/>
                              </a:solidFill>
                              <a:latin typeface="Cambria Math" charset="0"/>
                            </a:rPr>
                            <m:t>𝜇</m:t>
                          </m:r>
                        </m:sup>
                      </m:sSup>
                    </m:oMath>
                  </m:oMathPara>
                </a14:m>
                <a:endParaRPr lang="en-US" sz="2000" dirty="0"/>
              </a:p>
            </p:txBody>
          </p:sp>
        </mc:Choice>
        <mc:Fallback xmlns="">
          <p:sp>
            <p:nvSpPr>
              <p:cNvPr id="15" name="TextBox 14"/>
              <p:cNvSpPr txBox="1">
                <a:spLocks noRot="1" noChangeAspect="1" noMove="1" noResize="1" noEditPoints="1" noAdjustHandles="1" noChangeArrowheads="1" noChangeShapeType="1" noTextEdit="1"/>
              </p:cNvSpPr>
              <p:nvPr/>
            </p:nvSpPr>
            <p:spPr>
              <a:xfrm>
                <a:off x="8187872" y="3918319"/>
                <a:ext cx="2481705" cy="307777"/>
              </a:xfrm>
              <a:prstGeom prst="rect">
                <a:avLst/>
              </a:prstGeom>
              <a:blipFill>
                <a:blip r:embed="rId10"/>
                <a:stretch>
                  <a:fillRect l="-2030" b="-32000"/>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5533333" y="4359443"/>
                <a:ext cx="3920432" cy="34291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000" i="1" smtClean="0">
                          <a:solidFill>
                            <a:srgbClr val="C00000"/>
                          </a:solidFill>
                          <a:latin typeface="Cambria Math" charset="0"/>
                          <a:ea typeface="Cambria Math" charset="0"/>
                          <a:cs typeface="Cambria Math" charset="0"/>
                        </a:rPr>
                        <m:t>ℒ</m:t>
                      </m:r>
                      <m:r>
                        <a:rPr lang="en-US" sz="2000">
                          <a:solidFill>
                            <a:srgbClr val="C00000"/>
                          </a:solidFill>
                          <a:latin typeface="Cambria Math" charset="0"/>
                          <a:ea typeface="Cambria Math" charset="0"/>
                          <a:cs typeface="Cambria Math" charset="0"/>
                        </a:rPr>
                        <m:t>=</m:t>
                      </m:r>
                      <m:r>
                        <a:rPr lang="en-US" sz="2000" i="1">
                          <a:solidFill>
                            <a:srgbClr val="C00000"/>
                          </a:solidFill>
                          <a:latin typeface="Cambria Math" charset="0"/>
                          <a:ea typeface="Cambria Math" charset="0"/>
                          <a:cs typeface="Cambria Math" charset="0"/>
                        </a:rPr>
                        <m:t>𝑖</m:t>
                      </m:r>
                      <m:acc>
                        <m:accPr>
                          <m:chr m:val="̅"/>
                          <m:ctrlPr>
                            <a:rPr lang="en-US" sz="2000" i="1">
                              <a:solidFill>
                                <a:srgbClr val="C00000"/>
                              </a:solidFill>
                              <a:latin typeface="Cambria Math" panose="02040503050406030204" pitchFamily="18" charset="0"/>
                              <a:ea typeface="Cambria Math" charset="0"/>
                              <a:cs typeface="Cambria Math" charset="0"/>
                            </a:rPr>
                          </m:ctrlPr>
                        </m:accPr>
                        <m:e>
                          <m:r>
                            <a:rPr lang="en-US" sz="2000" i="1">
                              <a:solidFill>
                                <a:srgbClr val="C00000"/>
                              </a:solidFill>
                              <a:latin typeface="Cambria Math" charset="0"/>
                              <a:ea typeface="Cambria Math" charset="0"/>
                              <a:cs typeface="Cambria Math" charset="0"/>
                            </a:rPr>
                            <m:t>𝜓</m:t>
                          </m:r>
                        </m:e>
                      </m:acc>
                      <m:sSub>
                        <m:sSubPr>
                          <m:ctrlPr>
                            <a:rPr lang="en-US" sz="2000" i="1" dirty="0">
                              <a:solidFill>
                                <a:srgbClr val="C00000"/>
                              </a:solidFill>
                              <a:latin typeface="Cambria Math" panose="02040503050406030204" pitchFamily="18" charset="0"/>
                              <a:ea typeface="Cambria Math" charset="0"/>
                              <a:cs typeface="Cambria Math" charset="0"/>
                            </a:rPr>
                          </m:ctrlPr>
                        </m:sSubPr>
                        <m:e>
                          <m:r>
                            <a:rPr lang="en-US" sz="2000" i="1" dirty="0">
                              <a:solidFill>
                                <a:srgbClr val="C00000"/>
                              </a:solidFill>
                              <a:latin typeface="Cambria Math" charset="0"/>
                              <a:ea typeface="Cambria Math" charset="0"/>
                              <a:cs typeface="Cambria Math" charset="0"/>
                            </a:rPr>
                            <m:t>𝛾</m:t>
                          </m:r>
                        </m:e>
                        <m:sub>
                          <m:r>
                            <a:rPr lang="en-US" sz="2000" i="1" dirty="0">
                              <a:solidFill>
                                <a:srgbClr val="C00000"/>
                              </a:solidFill>
                              <a:latin typeface="Cambria Math" charset="0"/>
                              <a:ea typeface="Cambria Math" charset="0"/>
                              <a:cs typeface="Cambria Math" charset="0"/>
                            </a:rPr>
                            <m:t>𝜇</m:t>
                          </m:r>
                        </m:sub>
                      </m:sSub>
                      <m:sSup>
                        <m:sSupPr>
                          <m:ctrlPr>
                            <a:rPr lang="en-US" sz="2000" b="0" i="1" dirty="0" smtClean="0">
                              <a:solidFill>
                                <a:srgbClr val="C00000"/>
                              </a:solidFill>
                              <a:latin typeface="Cambria Math" panose="02040503050406030204" pitchFamily="18" charset="0"/>
                              <a:ea typeface="Cambria Math" charset="0"/>
                              <a:cs typeface="Cambria Math" charset="0"/>
                            </a:rPr>
                          </m:ctrlPr>
                        </m:sSupPr>
                        <m:e>
                          <m:r>
                            <a:rPr lang="en-US" sz="2000" b="0" i="1" dirty="0" smtClean="0">
                              <a:solidFill>
                                <a:srgbClr val="C00000"/>
                              </a:solidFill>
                              <a:latin typeface="Cambria Math" charset="0"/>
                              <a:ea typeface="Cambria Math" charset="0"/>
                              <a:cs typeface="Cambria Math" charset="0"/>
                            </a:rPr>
                            <m:t> </m:t>
                          </m:r>
                          <m:r>
                            <a:rPr lang="en-US" sz="2000" b="0" i="1" dirty="0" smtClean="0">
                              <a:solidFill>
                                <a:srgbClr val="C00000"/>
                              </a:solidFill>
                              <a:latin typeface="Cambria Math" charset="0"/>
                              <a:ea typeface="Cambria Math" charset="0"/>
                              <a:cs typeface="Cambria Math" charset="0"/>
                            </a:rPr>
                            <m:t>𝜕</m:t>
                          </m:r>
                        </m:e>
                        <m:sup>
                          <m:r>
                            <a:rPr lang="en-US" sz="2000" b="0" i="1" dirty="0" smtClean="0">
                              <a:solidFill>
                                <a:srgbClr val="C00000"/>
                              </a:solidFill>
                              <a:latin typeface="Cambria Math" charset="0"/>
                              <a:ea typeface="Cambria Math" charset="0"/>
                              <a:cs typeface="Cambria Math" charset="0"/>
                            </a:rPr>
                            <m:t>𝜇</m:t>
                          </m:r>
                        </m:sup>
                      </m:sSup>
                      <m:r>
                        <a:rPr lang="en-US" sz="2000" i="1" dirty="0">
                          <a:solidFill>
                            <a:srgbClr val="C00000"/>
                          </a:solidFill>
                          <a:latin typeface="Cambria Math" charset="0"/>
                          <a:ea typeface="Cambria Math" charset="0"/>
                          <a:cs typeface="Cambria Math" charset="0"/>
                        </a:rPr>
                        <m:t>𝜓</m:t>
                      </m:r>
                      <m:r>
                        <a:rPr lang="en-US" sz="2000" i="1" dirty="0">
                          <a:solidFill>
                            <a:srgbClr val="C00000"/>
                          </a:solidFill>
                          <a:latin typeface="Cambria Math" charset="0"/>
                          <a:ea typeface="Cambria Math" charset="0"/>
                          <a:cs typeface="Cambria Math" charset="0"/>
                        </a:rPr>
                        <m:t>−</m:t>
                      </m:r>
                      <m:r>
                        <a:rPr lang="en-US" sz="2000" i="1" dirty="0">
                          <a:solidFill>
                            <a:srgbClr val="C00000"/>
                          </a:solidFill>
                          <a:latin typeface="Cambria Math" charset="0"/>
                          <a:ea typeface="Cambria Math" charset="0"/>
                          <a:cs typeface="Cambria Math" charset="0"/>
                        </a:rPr>
                        <m:t>𝑚</m:t>
                      </m:r>
                      <m:acc>
                        <m:accPr>
                          <m:chr m:val="̅"/>
                          <m:ctrlPr>
                            <a:rPr lang="en-US" sz="2000" i="1" dirty="0">
                              <a:solidFill>
                                <a:srgbClr val="C00000"/>
                              </a:solidFill>
                              <a:latin typeface="Cambria Math" panose="02040503050406030204" pitchFamily="18" charset="0"/>
                              <a:ea typeface="Cambria Math" charset="0"/>
                              <a:cs typeface="Cambria Math" charset="0"/>
                            </a:rPr>
                          </m:ctrlPr>
                        </m:accPr>
                        <m:e>
                          <m:r>
                            <a:rPr lang="en-US" sz="2000" i="1" dirty="0">
                              <a:solidFill>
                                <a:srgbClr val="C00000"/>
                              </a:solidFill>
                              <a:latin typeface="Cambria Math" charset="0"/>
                              <a:ea typeface="Cambria Math" charset="0"/>
                              <a:cs typeface="Cambria Math" charset="0"/>
                            </a:rPr>
                            <m:t>𝜓</m:t>
                          </m:r>
                        </m:e>
                      </m:acc>
                      <m:r>
                        <a:rPr lang="en-US" sz="2000" i="1" dirty="0">
                          <a:solidFill>
                            <a:srgbClr val="C00000"/>
                          </a:solidFill>
                          <a:latin typeface="Cambria Math" charset="0"/>
                          <a:ea typeface="Cambria Math" charset="0"/>
                          <a:cs typeface="Cambria Math" charset="0"/>
                        </a:rPr>
                        <m:t>𝜓</m:t>
                      </m:r>
                      <m:r>
                        <a:rPr lang="en-US" sz="2000" b="0" i="1" dirty="0" smtClean="0">
                          <a:solidFill>
                            <a:srgbClr val="C00000"/>
                          </a:solidFill>
                          <a:latin typeface="Cambria Math" charset="0"/>
                          <a:ea typeface="Cambria Math" charset="0"/>
                          <a:cs typeface="Cambria Math" charset="0"/>
                        </a:rPr>
                        <m:t> −</m:t>
                      </m:r>
                      <m:r>
                        <a:rPr lang="en-US" sz="2000" b="0" i="1" dirty="0" smtClean="0">
                          <a:solidFill>
                            <a:srgbClr val="C00000"/>
                          </a:solidFill>
                          <a:latin typeface="Cambria Math" charset="0"/>
                          <a:ea typeface="Cambria Math" charset="0"/>
                          <a:cs typeface="Cambria Math" charset="0"/>
                        </a:rPr>
                        <m:t>𝑞</m:t>
                      </m:r>
                      <m:sSup>
                        <m:sSupPr>
                          <m:ctrlPr>
                            <a:rPr lang="en-US" sz="2000" b="0" i="1" dirty="0" smtClean="0">
                              <a:solidFill>
                                <a:srgbClr val="C00000"/>
                              </a:solidFill>
                              <a:latin typeface="Cambria Math" panose="02040503050406030204" pitchFamily="18" charset="0"/>
                              <a:ea typeface="Cambria Math" charset="0"/>
                              <a:cs typeface="Cambria Math" charset="0"/>
                            </a:rPr>
                          </m:ctrlPr>
                        </m:sSupPr>
                        <m:e>
                          <m:acc>
                            <m:accPr>
                              <m:chr m:val="̅"/>
                              <m:ctrlPr>
                                <a:rPr lang="en-US" sz="2000" b="0" i="1" dirty="0" smtClean="0">
                                  <a:solidFill>
                                    <a:srgbClr val="C00000"/>
                                  </a:solidFill>
                                  <a:latin typeface="Cambria Math" panose="02040503050406030204" pitchFamily="18" charset="0"/>
                                  <a:ea typeface="Cambria Math" charset="0"/>
                                  <a:cs typeface="Cambria Math" charset="0"/>
                                </a:rPr>
                              </m:ctrlPr>
                            </m:accPr>
                            <m:e>
                              <m:r>
                                <a:rPr lang="en-US" sz="2000" b="0" i="1" dirty="0" smtClean="0">
                                  <a:solidFill>
                                    <a:srgbClr val="C00000"/>
                                  </a:solidFill>
                                  <a:latin typeface="Cambria Math" charset="0"/>
                                  <a:ea typeface="Cambria Math" charset="0"/>
                                  <a:cs typeface="Cambria Math" charset="0"/>
                                </a:rPr>
                                <m:t>𝜓</m:t>
                              </m:r>
                            </m:e>
                          </m:acc>
                          <m:sSub>
                            <m:sSubPr>
                              <m:ctrlPr>
                                <a:rPr lang="en-US" sz="2000" b="0" i="1" smtClean="0">
                                  <a:solidFill>
                                    <a:srgbClr val="C00000"/>
                                  </a:solidFill>
                                  <a:latin typeface="Cambria Math" panose="02040503050406030204" pitchFamily="18" charset="0"/>
                                  <a:ea typeface="Cambria Math" charset="0"/>
                                  <a:cs typeface="Cambria Math" charset="0"/>
                                </a:rPr>
                              </m:ctrlPr>
                            </m:sSubPr>
                            <m:e>
                              <m:r>
                                <a:rPr lang="en-US" sz="2000" b="0" i="1" smtClean="0">
                                  <a:solidFill>
                                    <a:srgbClr val="C00000"/>
                                  </a:solidFill>
                                  <a:latin typeface="Cambria Math" charset="0"/>
                                  <a:ea typeface="Cambria Math" charset="0"/>
                                  <a:cs typeface="Cambria Math" charset="0"/>
                                </a:rPr>
                                <m:t>𝛾</m:t>
                              </m:r>
                            </m:e>
                            <m:sub>
                              <m:r>
                                <a:rPr lang="en-US" sz="2000" b="0" i="1" smtClean="0">
                                  <a:solidFill>
                                    <a:srgbClr val="C00000"/>
                                  </a:solidFill>
                                  <a:latin typeface="Cambria Math" charset="0"/>
                                  <a:ea typeface="Cambria Math" charset="0"/>
                                  <a:cs typeface="Cambria Math" charset="0"/>
                                </a:rPr>
                                <m:t>𝜇</m:t>
                              </m:r>
                            </m:sub>
                          </m:sSub>
                          <m:r>
                            <a:rPr lang="en-US" sz="2000" b="0" i="1" smtClean="0">
                              <a:solidFill>
                                <a:srgbClr val="C00000"/>
                              </a:solidFill>
                              <a:latin typeface="Cambria Math" panose="02040503050406030204" pitchFamily="18" charset="0"/>
                              <a:ea typeface="Cambria Math" charset="0"/>
                              <a:cs typeface="Cambria Math" charset="0"/>
                            </a:rPr>
                            <m:t>𝜓</m:t>
                          </m:r>
                          <m:r>
                            <a:rPr lang="en-US" sz="2000" b="0" i="1" dirty="0" smtClean="0">
                              <a:solidFill>
                                <a:srgbClr val="C00000"/>
                              </a:solidFill>
                              <a:latin typeface="Cambria Math" charset="0"/>
                              <a:ea typeface="Cambria Math" charset="0"/>
                              <a:cs typeface="Cambria Math" charset="0"/>
                            </a:rPr>
                            <m:t>𝐴</m:t>
                          </m:r>
                        </m:e>
                        <m:sup>
                          <m:r>
                            <a:rPr lang="en-US" sz="2000" b="0" i="1" dirty="0" smtClean="0">
                              <a:solidFill>
                                <a:srgbClr val="C00000"/>
                              </a:solidFill>
                              <a:latin typeface="Cambria Math" charset="0"/>
                              <a:ea typeface="Cambria Math" charset="0"/>
                              <a:cs typeface="Cambria Math" charset="0"/>
                            </a:rPr>
                            <m:t>𝜇</m:t>
                          </m:r>
                        </m:sup>
                      </m:sSup>
                    </m:oMath>
                  </m:oMathPara>
                </a14:m>
                <a:endParaRPr lang="en-US" sz="2000" dirty="0"/>
              </a:p>
            </p:txBody>
          </p:sp>
        </mc:Choice>
        <mc:Fallback xmlns="">
          <p:sp>
            <p:nvSpPr>
              <p:cNvPr id="16" name="TextBox 15"/>
              <p:cNvSpPr txBox="1">
                <a:spLocks noRot="1" noChangeAspect="1" noMove="1" noResize="1" noEditPoints="1" noAdjustHandles="1" noChangeArrowheads="1" noChangeShapeType="1" noTextEdit="1"/>
              </p:cNvSpPr>
              <p:nvPr/>
            </p:nvSpPr>
            <p:spPr>
              <a:xfrm>
                <a:off x="5533333" y="4359443"/>
                <a:ext cx="3920432" cy="342914"/>
              </a:xfrm>
              <a:prstGeom prst="rect">
                <a:avLst/>
              </a:prstGeom>
              <a:blipFill>
                <a:blip r:embed="rId11"/>
                <a:stretch>
                  <a:fillRect l="-968" t="-3571" b="-25000"/>
                </a:stretch>
              </a:blipFill>
            </p:spPr>
            <p:txBody>
              <a:bodyPr/>
              <a:lstStyle/>
              <a:p>
                <a:r>
                  <a:rPr lang="en-NL">
                    <a:noFill/>
                  </a:rPr>
                  <a:t> </a:t>
                </a:r>
              </a:p>
            </p:txBody>
          </p:sp>
        </mc:Fallback>
      </mc:AlternateContent>
      <p:cxnSp>
        <p:nvCxnSpPr>
          <p:cNvPr id="18" name="Straight Arrow Connector 17"/>
          <p:cNvCxnSpPr/>
          <p:nvPr/>
        </p:nvCxnSpPr>
        <p:spPr>
          <a:xfrm>
            <a:off x="8038410" y="3593050"/>
            <a:ext cx="550664" cy="0"/>
          </a:xfrm>
          <a:prstGeom prst="straightConnector1">
            <a:avLst/>
          </a:prstGeom>
          <a:ln w="127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706768" y="3868702"/>
            <a:ext cx="2340000" cy="400110"/>
          </a:xfrm>
          <a:prstGeom prst="rect">
            <a:avLst/>
          </a:prstGeom>
          <a:noFill/>
        </p:spPr>
        <p:txBody>
          <a:bodyPr wrap="none" rtlCol="0">
            <a:spAutoFit/>
          </a:bodyPr>
          <a:lstStyle/>
          <a:p>
            <a:r>
              <a:rPr lang="en-US" sz="2000" dirty="0"/>
              <a:t>Covariant derivative:</a:t>
            </a:r>
          </a:p>
        </p:txBody>
      </p:sp>
      <p:sp>
        <p:nvSpPr>
          <p:cNvPr id="21" name="Left Brace 20"/>
          <p:cNvSpPr/>
          <p:nvPr/>
        </p:nvSpPr>
        <p:spPr>
          <a:xfrm rot="16200000">
            <a:off x="6796574" y="3723222"/>
            <a:ext cx="363726" cy="217617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Left Brace 21"/>
          <p:cNvSpPr/>
          <p:nvPr/>
        </p:nvSpPr>
        <p:spPr>
          <a:xfrm rot="16200000">
            <a:off x="8727108" y="4281376"/>
            <a:ext cx="363726" cy="109715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6607108" y="4860184"/>
            <a:ext cx="752322" cy="369332"/>
          </a:xfrm>
          <a:prstGeom prst="rect">
            <a:avLst/>
          </a:prstGeom>
          <a:noFill/>
        </p:spPr>
        <p:txBody>
          <a:bodyPr wrap="none" rtlCol="0">
            <a:spAutoFit/>
          </a:bodyPr>
          <a:lstStyle/>
          <a:p>
            <a:r>
              <a:rPr lang="en-US"/>
              <a:t>“free”</a:t>
            </a:r>
          </a:p>
        </p:txBody>
      </p:sp>
      <p:sp>
        <p:nvSpPr>
          <p:cNvPr id="24" name="TextBox 23"/>
          <p:cNvSpPr txBox="1"/>
          <p:nvPr/>
        </p:nvSpPr>
        <p:spPr>
          <a:xfrm>
            <a:off x="8240468" y="4831156"/>
            <a:ext cx="1397177" cy="369332"/>
          </a:xfrm>
          <a:prstGeom prst="rect">
            <a:avLst/>
          </a:prstGeom>
          <a:noFill/>
        </p:spPr>
        <p:txBody>
          <a:bodyPr wrap="none" rtlCol="0">
            <a:spAutoFit/>
          </a:bodyPr>
          <a:lstStyle/>
          <a:p>
            <a:r>
              <a:rPr lang="en-US" dirty="0"/>
              <a:t>“interaction”</a:t>
            </a:r>
          </a:p>
        </p:txBody>
      </p:sp>
      <mc:AlternateContent xmlns:mc="http://schemas.openxmlformats.org/markup-compatibility/2006" xmlns:a14="http://schemas.microsoft.com/office/drawing/2010/main">
        <mc:Choice Requires="a14">
          <p:sp>
            <p:nvSpPr>
              <p:cNvPr id="26" name="TextBox 25"/>
              <p:cNvSpPr txBox="1"/>
              <p:nvPr/>
            </p:nvSpPr>
            <p:spPr>
              <a:xfrm>
                <a:off x="671805" y="5244287"/>
                <a:ext cx="4156907" cy="670696"/>
              </a:xfrm>
              <a:prstGeom prst="rect">
                <a:avLst/>
              </a:prstGeom>
              <a:noFill/>
            </p:spPr>
            <p:txBody>
              <a:bodyPr wrap="none" rtlCol="0">
                <a:spAutoFit/>
              </a:bodyPr>
              <a:lstStyle/>
              <a:p>
                <a:r>
                  <a:rPr lang="en-US" sz="2000" dirty="0"/>
                  <a:t>2) Weak = SU(2) symmetry </a:t>
                </a:r>
                <a14:m>
                  <m:oMath xmlns:m="http://schemas.openxmlformats.org/officeDocument/2006/math">
                    <m:r>
                      <a:rPr lang="en-US" sz="2000" i="1">
                        <a:solidFill>
                          <a:srgbClr val="C00000"/>
                        </a:solidFill>
                        <a:latin typeface="Cambria Math" charset="0"/>
                      </a:rPr>
                      <m:t>𝜓</m:t>
                    </m:r>
                    <m:r>
                      <a:rPr lang="en-US" sz="2000" i="1">
                        <a:solidFill>
                          <a:srgbClr val="C00000"/>
                        </a:solidFill>
                        <a:latin typeface="Cambria Math" charset="0"/>
                      </a:rPr>
                      <m:t>=</m:t>
                    </m:r>
                    <m:d>
                      <m:dPr>
                        <m:ctrlPr>
                          <a:rPr lang="is-IS" sz="2000" i="1">
                            <a:solidFill>
                              <a:srgbClr val="C00000"/>
                            </a:solidFill>
                            <a:latin typeface="Cambria Math" panose="02040503050406030204" pitchFamily="18" charset="0"/>
                          </a:rPr>
                        </m:ctrlPr>
                      </m:dPr>
                      <m:e>
                        <m:m>
                          <m:mPr>
                            <m:mcs>
                              <m:mc>
                                <m:mcPr>
                                  <m:count m:val="1"/>
                                  <m:mcJc m:val="center"/>
                                </m:mcPr>
                              </m:mc>
                            </m:mcs>
                            <m:ctrlPr>
                              <a:rPr lang="cs-CZ" sz="2000" i="1">
                                <a:solidFill>
                                  <a:srgbClr val="C00000"/>
                                </a:solidFill>
                                <a:latin typeface="Cambria Math" panose="02040503050406030204" pitchFamily="18" charset="0"/>
                              </a:rPr>
                            </m:ctrlPr>
                          </m:mPr>
                          <m:mr>
                            <m:e>
                              <m:sSub>
                                <m:sSubPr>
                                  <m:ctrlPr>
                                    <a:rPr lang="en-US" sz="2000" b="0" i="1" smtClean="0">
                                      <a:solidFill>
                                        <a:srgbClr val="C00000"/>
                                      </a:solidFill>
                                      <a:latin typeface="Cambria Math" panose="02040503050406030204" pitchFamily="18" charset="0"/>
                                    </a:rPr>
                                  </m:ctrlPr>
                                </m:sSubPr>
                                <m:e>
                                  <m:r>
                                    <m:rPr>
                                      <m:brk m:alnAt="7"/>
                                    </m:rPr>
                                    <a:rPr lang="en-US" sz="2000" b="0" i="1" smtClean="0">
                                      <a:solidFill>
                                        <a:srgbClr val="C00000"/>
                                      </a:solidFill>
                                      <a:latin typeface="Cambria Math" panose="02040503050406030204" pitchFamily="18" charset="0"/>
                                    </a:rPr>
                                    <m:t>𝜓</m:t>
                                  </m:r>
                                </m:e>
                                <m:sub>
                                  <m:r>
                                    <m:rPr>
                                      <m:brk m:alnAt="7"/>
                                    </m:rPr>
                                    <a:rPr lang="en-US" sz="2000" b="0" i="1" smtClean="0">
                                      <a:solidFill>
                                        <a:srgbClr val="C00000"/>
                                      </a:solidFill>
                                      <a:latin typeface="Cambria Math" panose="02040503050406030204" pitchFamily="18" charset="0"/>
                                    </a:rPr>
                                    <m:t>𝑢</m:t>
                                  </m:r>
                                </m:sub>
                              </m:sSub>
                            </m:e>
                          </m:mr>
                          <m:mr>
                            <m:e>
                              <m:sSub>
                                <m:sSubPr>
                                  <m:ctrlPr>
                                    <a:rPr lang="en-US" sz="2000" b="0" i="1" smtClean="0">
                                      <a:solidFill>
                                        <a:srgbClr val="C00000"/>
                                      </a:solidFill>
                                      <a:latin typeface="Cambria Math" panose="02040503050406030204" pitchFamily="18" charset="0"/>
                                    </a:rPr>
                                  </m:ctrlPr>
                                </m:sSubPr>
                                <m:e>
                                  <m:r>
                                    <a:rPr lang="en-US" sz="2000" b="0" i="1" smtClean="0">
                                      <a:solidFill>
                                        <a:srgbClr val="C00000"/>
                                      </a:solidFill>
                                      <a:latin typeface="Cambria Math" panose="02040503050406030204" pitchFamily="18" charset="0"/>
                                    </a:rPr>
                                    <m:t>𝜓</m:t>
                                  </m:r>
                                </m:e>
                                <m:sub>
                                  <m:r>
                                    <a:rPr lang="en-US" sz="2000" b="0" i="1" smtClean="0">
                                      <a:solidFill>
                                        <a:srgbClr val="C00000"/>
                                      </a:solidFill>
                                      <a:latin typeface="Cambria Math" panose="02040503050406030204" pitchFamily="18" charset="0"/>
                                    </a:rPr>
                                    <m:t>𝑑</m:t>
                                  </m:r>
                                </m:sub>
                              </m:sSub>
                              <m:r>
                                <a:rPr lang="en-US" sz="2000" i="1">
                                  <a:solidFill>
                                    <a:srgbClr val="C00000"/>
                                  </a:solidFill>
                                  <a:latin typeface="Cambria Math" charset="0"/>
                                </a:rPr>
                                <m:t> </m:t>
                              </m:r>
                            </m:e>
                          </m:mr>
                        </m:m>
                      </m:e>
                    </m:d>
                  </m:oMath>
                </a14:m>
                <a:endParaRPr lang="en-US" sz="2000" dirty="0"/>
              </a:p>
            </p:txBody>
          </p:sp>
        </mc:Choice>
        <mc:Fallback xmlns="">
          <p:sp>
            <p:nvSpPr>
              <p:cNvPr id="26" name="TextBox 25"/>
              <p:cNvSpPr txBox="1">
                <a:spLocks noRot="1" noChangeAspect="1" noMove="1" noResize="1" noEditPoints="1" noAdjustHandles="1" noChangeArrowheads="1" noChangeShapeType="1" noTextEdit="1"/>
              </p:cNvSpPr>
              <p:nvPr/>
            </p:nvSpPr>
            <p:spPr>
              <a:xfrm>
                <a:off x="671805" y="5244287"/>
                <a:ext cx="4156907" cy="670696"/>
              </a:xfrm>
              <a:prstGeom prst="rect">
                <a:avLst/>
              </a:prstGeom>
              <a:blipFill>
                <a:blip r:embed="rId12"/>
                <a:stretch>
                  <a:fillRect l="-1216" b="-12963"/>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6653608" y="4904845"/>
                <a:ext cx="4067524" cy="1083182"/>
              </a:xfrm>
              <a:prstGeom prst="rect">
                <a:avLst/>
              </a:prstGeom>
              <a:noFill/>
            </p:spPr>
            <p:txBody>
              <a:bodyPr wrap="none" rtlCol="0">
                <a:spAutoFit/>
              </a:bodyPr>
              <a:lstStyle/>
              <a:p>
                <a:r>
                  <a:rPr lang="en-US" sz="2000" dirty="0"/>
                  <a:t>3) QCD = SU(3) symmetry </a:t>
                </a:r>
                <a14:m>
                  <m:oMath xmlns:m="http://schemas.openxmlformats.org/officeDocument/2006/math">
                    <m:r>
                      <a:rPr lang="en-US" sz="2000" i="1" smtClean="0">
                        <a:solidFill>
                          <a:srgbClr val="C00000"/>
                        </a:solidFill>
                        <a:latin typeface="Cambria Math" charset="0"/>
                      </a:rPr>
                      <m:t>𝜓</m:t>
                    </m:r>
                    <m:r>
                      <a:rPr lang="en-US" sz="2000" i="1" smtClean="0">
                        <a:solidFill>
                          <a:srgbClr val="C00000"/>
                        </a:solidFill>
                        <a:latin typeface="Cambria Math" charset="0"/>
                      </a:rPr>
                      <m:t>=</m:t>
                    </m:r>
                    <m:d>
                      <m:dPr>
                        <m:ctrlPr>
                          <a:rPr lang="is-IS" sz="2000" i="1">
                            <a:latin typeface="Cambria Math" panose="02040503050406030204" pitchFamily="18" charset="0"/>
                          </a:rPr>
                        </m:ctrlPr>
                      </m:dPr>
                      <m:e>
                        <m:m>
                          <m:mPr>
                            <m:mcs>
                              <m:mc>
                                <m:mcPr>
                                  <m:count m:val="1"/>
                                  <m:mcJc m:val="center"/>
                                </m:mcPr>
                              </m:mc>
                            </m:mcs>
                            <m:ctrlPr>
                              <a:rPr lang="cs-CZ" sz="2000" i="1">
                                <a:latin typeface="Cambria Math" panose="02040503050406030204" pitchFamily="18" charset="0"/>
                              </a:rPr>
                            </m:ctrlPr>
                          </m:mPr>
                          <m:mr>
                            <m:e>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charset="0"/>
                                    </a:rPr>
                                    <m:t>𝜓</m:t>
                                  </m:r>
                                </m:e>
                                <m:sub>
                                  <m:r>
                                    <a:rPr lang="en-US" sz="2000" i="1">
                                      <a:solidFill>
                                        <a:srgbClr val="FF0000"/>
                                      </a:solidFill>
                                      <a:latin typeface="Cambria Math" charset="0"/>
                                    </a:rPr>
                                    <m:t>𝑟</m:t>
                                  </m:r>
                                </m:sub>
                              </m:sSub>
                            </m:e>
                          </m:mr>
                          <m:mr>
                            <m:e>
                              <m:sSub>
                                <m:sSubPr>
                                  <m:ctrlPr>
                                    <a:rPr lang="en-US" sz="2000" i="1">
                                      <a:solidFill>
                                        <a:srgbClr val="047B06"/>
                                      </a:solidFill>
                                      <a:latin typeface="Cambria Math" panose="02040503050406030204" pitchFamily="18" charset="0"/>
                                    </a:rPr>
                                  </m:ctrlPr>
                                </m:sSubPr>
                                <m:e>
                                  <m:r>
                                    <a:rPr lang="en-US" sz="2000" i="1">
                                      <a:solidFill>
                                        <a:srgbClr val="047B06"/>
                                      </a:solidFill>
                                      <a:latin typeface="Cambria Math" charset="0"/>
                                    </a:rPr>
                                    <m:t>𝜓</m:t>
                                  </m:r>
                                </m:e>
                                <m:sub>
                                  <m:r>
                                    <a:rPr lang="en-US" sz="2000" i="1">
                                      <a:solidFill>
                                        <a:srgbClr val="047B06"/>
                                      </a:solidFill>
                                      <a:latin typeface="Cambria Math" charset="0"/>
                                    </a:rPr>
                                    <m:t>𝑔</m:t>
                                  </m:r>
                                </m:sub>
                              </m:sSub>
                            </m:e>
                          </m:mr>
                          <m:mr>
                            <m:e>
                              <m:sSub>
                                <m:sSubPr>
                                  <m:ctrlPr>
                                    <a:rPr lang="en-US" sz="2000" i="1">
                                      <a:solidFill>
                                        <a:srgbClr val="0432FF"/>
                                      </a:solidFill>
                                      <a:latin typeface="Cambria Math" panose="02040503050406030204" pitchFamily="18" charset="0"/>
                                    </a:rPr>
                                  </m:ctrlPr>
                                </m:sSubPr>
                                <m:e>
                                  <m:r>
                                    <a:rPr lang="en-US" sz="2000" i="1">
                                      <a:solidFill>
                                        <a:srgbClr val="0432FF"/>
                                      </a:solidFill>
                                      <a:latin typeface="Cambria Math" charset="0"/>
                                    </a:rPr>
                                    <m:t>𝜓</m:t>
                                  </m:r>
                                </m:e>
                                <m:sub>
                                  <m:r>
                                    <a:rPr lang="en-US" sz="2000" i="1">
                                      <a:solidFill>
                                        <a:srgbClr val="0432FF"/>
                                      </a:solidFill>
                                      <a:latin typeface="Cambria Math" charset="0"/>
                                    </a:rPr>
                                    <m:t>𝑏</m:t>
                                  </m:r>
                                </m:sub>
                              </m:sSub>
                            </m:e>
                          </m:mr>
                        </m:m>
                      </m:e>
                    </m:d>
                  </m:oMath>
                </a14:m>
                <a:endParaRPr lang="en-US" sz="2000" dirty="0"/>
              </a:p>
            </p:txBody>
          </p:sp>
        </mc:Choice>
        <mc:Fallback xmlns="">
          <p:sp>
            <p:nvSpPr>
              <p:cNvPr id="27" name="TextBox 26"/>
              <p:cNvSpPr txBox="1">
                <a:spLocks noRot="1" noChangeAspect="1" noMove="1" noResize="1" noEditPoints="1" noAdjustHandles="1" noChangeArrowheads="1" noChangeShapeType="1" noTextEdit="1"/>
              </p:cNvSpPr>
              <p:nvPr/>
            </p:nvSpPr>
            <p:spPr>
              <a:xfrm>
                <a:off x="6653608" y="4904845"/>
                <a:ext cx="4067524" cy="1083182"/>
              </a:xfrm>
              <a:prstGeom prst="rect">
                <a:avLst/>
              </a:prstGeom>
              <a:blipFill>
                <a:blip r:embed="rId13"/>
                <a:stretch>
                  <a:fillRect l="-1553" b="-3488"/>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BB4BF980-51E9-F44B-B88C-D8F91B034457}"/>
                  </a:ext>
                </a:extLst>
              </p:cNvPr>
              <p:cNvSpPr/>
              <p:nvPr/>
            </p:nvSpPr>
            <p:spPr>
              <a:xfrm>
                <a:off x="724442" y="5818967"/>
                <a:ext cx="4554645" cy="670696"/>
              </a:xfrm>
              <a:prstGeom prst="rect">
                <a:avLst/>
              </a:prstGeom>
            </p:spPr>
            <p:txBody>
              <a:bodyPr wrap="none">
                <a:spAutoFit/>
              </a:bodyPr>
              <a:lstStyle/>
              <a:p>
                <a14:m>
                  <m:oMath xmlns:m="http://schemas.openxmlformats.org/officeDocument/2006/math">
                    <m:r>
                      <a:rPr lang="en-US" sz="2000" b="0" i="1" smtClean="0">
                        <a:solidFill>
                          <a:srgbClr val="C00000"/>
                        </a:solidFill>
                        <a:latin typeface="Cambria Math" charset="0"/>
                      </a:rPr>
                      <m:t>𝜓</m:t>
                    </m:r>
                    <m:d>
                      <m:dPr>
                        <m:ctrlPr>
                          <a:rPr lang="is-IS" sz="2000" i="1">
                            <a:solidFill>
                              <a:srgbClr val="C00000"/>
                            </a:solidFill>
                            <a:latin typeface="Cambria Math" panose="02040503050406030204" pitchFamily="18" charset="0"/>
                          </a:rPr>
                        </m:ctrlPr>
                      </m:dPr>
                      <m:e>
                        <m:r>
                          <a:rPr lang="en-US" sz="2000" i="1">
                            <a:solidFill>
                              <a:srgbClr val="C00000"/>
                            </a:solidFill>
                            <a:latin typeface="Cambria Math" charset="0"/>
                          </a:rPr>
                          <m:t>𝑥</m:t>
                        </m:r>
                      </m:e>
                    </m:d>
                    <m:r>
                      <a:rPr lang="en-US" sz="2000" i="1">
                        <a:solidFill>
                          <a:srgbClr val="C00000"/>
                        </a:solidFill>
                        <a:latin typeface="Cambria Math" charset="0"/>
                      </a:rPr>
                      <m:t>→</m:t>
                    </m:r>
                    <m:sSup>
                      <m:sSupPr>
                        <m:ctrlPr>
                          <a:rPr lang="en-US" sz="2000" i="1">
                            <a:solidFill>
                              <a:srgbClr val="C00000"/>
                            </a:solidFill>
                            <a:latin typeface="Cambria Math" panose="02040503050406030204" pitchFamily="18" charset="0"/>
                          </a:rPr>
                        </m:ctrlPr>
                      </m:sSupPr>
                      <m:e>
                        <m:r>
                          <a:rPr lang="en-US" sz="2000" i="1">
                            <a:solidFill>
                              <a:srgbClr val="C00000"/>
                            </a:solidFill>
                            <a:latin typeface="Cambria Math" charset="0"/>
                          </a:rPr>
                          <m:t>𝜓</m:t>
                        </m:r>
                      </m:e>
                      <m:sup>
                        <m:r>
                          <a:rPr lang="en-US" sz="2000" i="1">
                            <a:solidFill>
                              <a:srgbClr val="C00000"/>
                            </a:solidFill>
                            <a:latin typeface="Cambria Math" charset="0"/>
                          </a:rPr>
                          <m:t>′</m:t>
                        </m:r>
                      </m:sup>
                    </m:sSup>
                    <m:d>
                      <m:dPr>
                        <m:ctrlPr>
                          <a:rPr lang="is-IS" sz="2000" i="1">
                            <a:solidFill>
                              <a:srgbClr val="C00000"/>
                            </a:solidFill>
                            <a:latin typeface="Cambria Math" panose="02040503050406030204" pitchFamily="18" charset="0"/>
                          </a:rPr>
                        </m:ctrlPr>
                      </m:dPr>
                      <m:e>
                        <m:r>
                          <a:rPr lang="en-US" sz="2000" i="1">
                            <a:solidFill>
                              <a:srgbClr val="C00000"/>
                            </a:solidFill>
                            <a:latin typeface="Cambria Math" charset="0"/>
                          </a:rPr>
                          <m:t>𝑥</m:t>
                        </m:r>
                      </m:e>
                    </m:d>
                    <m:r>
                      <a:rPr lang="en-US" sz="2000" i="1">
                        <a:solidFill>
                          <a:srgbClr val="C00000"/>
                        </a:solidFill>
                        <a:latin typeface="Cambria Math" charset="0"/>
                      </a:rPr>
                      <m:t>=</m:t>
                    </m:r>
                    <m:r>
                      <m:rPr>
                        <m:sty m:val="p"/>
                      </m:rPr>
                      <a:rPr lang="en-US" sz="2000" i="1">
                        <a:solidFill>
                          <a:srgbClr val="C00000"/>
                        </a:solidFill>
                        <a:latin typeface="Cambria Math" charset="0"/>
                      </a:rPr>
                      <m:t>exp</m:t>
                    </m:r>
                    <m:d>
                      <m:dPr>
                        <m:ctrlPr>
                          <a:rPr lang="is-IS" sz="2000" i="1">
                            <a:solidFill>
                              <a:srgbClr val="C00000"/>
                            </a:solidFill>
                            <a:latin typeface="Cambria Math" panose="02040503050406030204" pitchFamily="18" charset="0"/>
                          </a:rPr>
                        </m:ctrlPr>
                      </m:dPr>
                      <m:e>
                        <m:f>
                          <m:fPr>
                            <m:ctrlPr>
                              <a:rPr lang="bg-BG" sz="2000" i="1">
                                <a:solidFill>
                                  <a:srgbClr val="C00000"/>
                                </a:solidFill>
                                <a:latin typeface="Cambria Math" panose="02040503050406030204" pitchFamily="18" charset="0"/>
                              </a:rPr>
                            </m:ctrlPr>
                          </m:fPr>
                          <m:num>
                            <m:r>
                              <a:rPr lang="en-US" sz="2000" i="1">
                                <a:solidFill>
                                  <a:srgbClr val="C00000"/>
                                </a:solidFill>
                                <a:latin typeface="Cambria Math" charset="0"/>
                              </a:rPr>
                              <m:t>𝑖</m:t>
                            </m:r>
                          </m:num>
                          <m:den>
                            <m:r>
                              <a:rPr lang="en-US" sz="2000" i="1">
                                <a:solidFill>
                                  <a:srgbClr val="C00000"/>
                                </a:solidFill>
                                <a:latin typeface="Cambria Math" charset="0"/>
                              </a:rPr>
                              <m:t>2</m:t>
                            </m:r>
                          </m:den>
                        </m:f>
                        <m:r>
                          <a:rPr lang="en-US" sz="2000" b="0" i="1" smtClean="0">
                            <a:solidFill>
                              <a:srgbClr val="C00000"/>
                            </a:solidFill>
                            <a:latin typeface="Cambria Math" panose="02040503050406030204" pitchFamily="18" charset="0"/>
                          </a:rPr>
                          <m:t>𝑔</m:t>
                        </m:r>
                        <m:acc>
                          <m:accPr>
                            <m:chr m:val="⃗"/>
                            <m:ctrlPr>
                              <a:rPr lang="en-US" sz="2000" i="1">
                                <a:solidFill>
                                  <a:srgbClr val="C00000"/>
                                </a:solidFill>
                                <a:latin typeface="Cambria Math" panose="02040503050406030204" pitchFamily="18" charset="0"/>
                              </a:rPr>
                            </m:ctrlPr>
                          </m:accPr>
                          <m:e>
                            <m:r>
                              <a:rPr lang="en-US" sz="2000" i="1">
                                <a:solidFill>
                                  <a:srgbClr val="C00000"/>
                                </a:solidFill>
                                <a:latin typeface="Cambria Math" charset="0"/>
                              </a:rPr>
                              <m:t>𝜏</m:t>
                            </m:r>
                          </m:e>
                        </m:acc>
                        <m:r>
                          <a:rPr lang="en-US" sz="2000" i="1">
                            <a:solidFill>
                              <a:srgbClr val="C00000"/>
                            </a:solidFill>
                            <a:latin typeface="Cambria Math" charset="0"/>
                          </a:rPr>
                          <m:t>⋅</m:t>
                        </m:r>
                        <m:acc>
                          <m:accPr>
                            <m:chr m:val="⃗"/>
                            <m:ctrlPr>
                              <a:rPr lang="en-US" sz="2000" i="1">
                                <a:solidFill>
                                  <a:srgbClr val="C00000"/>
                                </a:solidFill>
                                <a:latin typeface="Cambria Math" panose="02040503050406030204" pitchFamily="18" charset="0"/>
                              </a:rPr>
                            </m:ctrlPr>
                          </m:accPr>
                          <m:e>
                            <m:r>
                              <a:rPr lang="en-US" sz="2000" i="1">
                                <a:solidFill>
                                  <a:srgbClr val="C00000"/>
                                </a:solidFill>
                                <a:latin typeface="Cambria Math" charset="0"/>
                              </a:rPr>
                              <m:t>𝛼</m:t>
                            </m:r>
                          </m:e>
                        </m:acc>
                        <m:d>
                          <m:dPr>
                            <m:ctrlPr>
                              <a:rPr lang="is-IS" sz="2000" i="1">
                                <a:solidFill>
                                  <a:srgbClr val="C00000"/>
                                </a:solidFill>
                                <a:latin typeface="Cambria Math" panose="02040503050406030204" pitchFamily="18" charset="0"/>
                              </a:rPr>
                            </m:ctrlPr>
                          </m:dPr>
                          <m:e>
                            <m:r>
                              <a:rPr lang="en-US" sz="2000" i="1">
                                <a:solidFill>
                                  <a:srgbClr val="C00000"/>
                                </a:solidFill>
                                <a:latin typeface="Cambria Math" charset="0"/>
                              </a:rPr>
                              <m:t>𝑥</m:t>
                            </m:r>
                          </m:e>
                        </m:d>
                      </m:e>
                    </m:d>
                  </m:oMath>
                </a14:m>
                <a:r>
                  <a:rPr lang="is-IS" sz="2000" dirty="0">
                    <a:solidFill>
                      <a:srgbClr val="C00000"/>
                    </a:solidFill>
                  </a:rPr>
                  <a:t> </a:t>
                </a:r>
                <a14:m>
                  <m:oMath xmlns:m="http://schemas.openxmlformats.org/officeDocument/2006/math">
                    <m:d>
                      <m:dPr>
                        <m:ctrlPr>
                          <a:rPr lang="is-IS" sz="2000" i="1">
                            <a:solidFill>
                              <a:srgbClr val="C00000"/>
                            </a:solidFill>
                            <a:latin typeface="Cambria Math" panose="02040503050406030204" pitchFamily="18" charset="0"/>
                          </a:rPr>
                        </m:ctrlPr>
                      </m:dPr>
                      <m:e>
                        <m:m>
                          <m:mPr>
                            <m:mcs>
                              <m:mc>
                                <m:mcPr>
                                  <m:count m:val="1"/>
                                  <m:mcJc m:val="center"/>
                                </m:mcPr>
                              </m:mc>
                            </m:mcs>
                            <m:ctrlPr>
                              <a:rPr lang="cs-CZ" sz="2000" i="1">
                                <a:solidFill>
                                  <a:srgbClr val="C00000"/>
                                </a:solidFill>
                                <a:latin typeface="Cambria Math" panose="02040503050406030204" pitchFamily="18" charset="0"/>
                              </a:rPr>
                            </m:ctrlPr>
                          </m:mPr>
                          <m:mr>
                            <m:e>
                              <m:sSub>
                                <m:sSubPr>
                                  <m:ctrlPr>
                                    <a:rPr lang="en-US" sz="2000" i="1">
                                      <a:solidFill>
                                        <a:srgbClr val="C00000"/>
                                      </a:solidFill>
                                      <a:latin typeface="Cambria Math" panose="02040503050406030204" pitchFamily="18" charset="0"/>
                                    </a:rPr>
                                  </m:ctrlPr>
                                </m:sSubPr>
                                <m:e>
                                  <m:r>
                                    <m:rPr>
                                      <m:brk m:alnAt="7"/>
                                    </m:rPr>
                                    <a:rPr lang="en-US" sz="2000" i="1">
                                      <a:solidFill>
                                        <a:srgbClr val="C00000"/>
                                      </a:solidFill>
                                      <a:latin typeface="Cambria Math" panose="02040503050406030204" pitchFamily="18" charset="0"/>
                                    </a:rPr>
                                    <m:t>𝜓</m:t>
                                  </m:r>
                                </m:e>
                                <m:sub>
                                  <m:r>
                                    <m:rPr>
                                      <m:brk m:alnAt="7"/>
                                    </m:rPr>
                                    <a:rPr lang="en-US" sz="2000" i="1">
                                      <a:solidFill>
                                        <a:srgbClr val="C00000"/>
                                      </a:solidFill>
                                      <a:latin typeface="Cambria Math" panose="02040503050406030204" pitchFamily="18" charset="0"/>
                                    </a:rPr>
                                    <m:t>𝑢</m:t>
                                  </m:r>
                                </m:sub>
                              </m:sSub>
                            </m:e>
                          </m:mr>
                          <m:mr>
                            <m:e>
                              <m:sSub>
                                <m:sSubPr>
                                  <m:ctrlPr>
                                    <a:rPr lang="en-US" sz="2000" i="1">
                                      <a:solidFill>
                                        <a:srgbClr val="C00000"/>
                                      </a:solidFill>
                                      <a:latin typeface="Cambria Math" panose="02040503050406030204" pitchFamily="18" charset="0"/>
                                    </a:rPr>
                                  </m:ctrlPr>
                                </m:sSubPr>
                                <m:e>
                                  <m:r>
                                    <a:rPr lang="en-US" sz="2000" i="1">
                                      <a:solidFill>
                                        <a:srgbClr val="C00000"/>
                                      </a:solidFill>
                                      <a:latin typeface="Cambria Math" panose="02040503050406030204" pitchFamily="18" charset="0"/>
                                    </a:rPr>
                                    <m:t>𝜓</m:t>
                                  </m:r>
                                </m:e>
                                <m:sub>
                                  <m:r>
                                    <a:rPr lang="en-US" sz="2000" i="1">
                                      <a:solidFill>
                                        <a:srgbClr val="C00000"/>
                                      </a:solidFill>
                                      <a:latin typeface="Cambria Math" panose="02040503050406030204" pitchFamily="18" charset="0"/>
                                    </a:rPr>
                                    <m:t>𝑑</m:t>
                                  </m:r>
                                </m:sub>
                              </m:sSub>
                              <m:r>
                                <a:rPr lang="en-US" sz="2000" i="1">
                                  <a:solidFill>
                                    <a:srgbClr val="C00000"/>
                                  </a:solidFill>
                                  <a:latin typeface="Cambria Math" charset="0"/>
                                </a:rPr>
                                <m:t> </m:t>
                              </m:r>
                            </m:e>
                          </m:mr>
                        </m:m>
                      </m:e>
                    </m:d>
                  </m:oMath>
                </a14:m>
                <a:endParaRPr lang="en-US" sz="2000" dirty="0">
                  <a:solidFill>
                    <a:srgbClr val="C00000"/>
                  </a:solidFill>
                </a:endParaRPr>
              </a:p>
            </p:txBody>
          </p:sp>
        </mc:Choice>
        <mc:Fallback xmlns="">
          <p:sp>
            <p:nvSpPr>
              <p:cNvPr id="25" name="Rectangle 24">
                <a:extLst>
                  <a:ext uri="{FF2B5EF4-FFF2-40B4-BE49-F238E27FC236}">
                    <a16:creationId xmlns:a16="http://schemas.microsoft.com/office/drawing/2014/main" id="{BB4BF980-51E9-F44B-B88C-D8F91B034457}"/>
                  </a:ext>
                </a:extLst>
              </p:cNvPr>
              <p:cNvSpPr>
                <a:spLocks noRot="1" noChangeAspect="1" noMove="1" noResize="1" noEditPoints="1" noAdjustHandles="1" noChangeArrowheads="1" noChangeShapeType="1" noTextEdit="1"/>
              </p:cNvSpPr>
              <p:nvPr/>
            </p:nvSpPr>
            <p:spPr>
              <a:xfrm>
                <a:off x="724442" y="5818967"/>
                <a:ext cx="4554645" cy="670696"/>
              </a:xfrm>
              <a:prstGeom prst="rect">
                <a:avLst/>
              </a:prstGeom>
              <a:blipFill>
                <a:blip r:embed="rId14"/>
                <a:stretch>
                  <a:fillRect l="-557" b="-11111"/>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D0A87044-FBD5-454B-AE6F-24B206A5D4E9}"/>
                  </a:ext>
                </a:extLst>
              </p:cNvPr>
              <p:cNvSpPr/>
              <p:nvPr/>
            </p:nvSpPr>
            <p:spPr>
              <a:xfrm>
                <a:off x="6840253" y="5566627"/>
                <a:ext cx="4693336" cy="1083182"/>
              </a:xfrm>
              <a:prstGeom prst="rect">
                <a:avLst/>
              </a:prstGeom>
            </p:spPr>
            <p:txBody>
              <a:bodyPr wrap="none">
                <a:spAutoFit/>
              </a:bodyPr>
              <a:lstStyle/>
              <a:p>
                <a14:m>
                  <m:oMath xmlns:m="http://schemas.openxmlformats.org/officeDocument/2006/math">
                    <m:r>
                      <a:rPr lang="en-US" sz="2000" b="0" i="1" smtClean="0">
                        <a:solidFill>
                          <a:srgbClr val="C00000"/>
                        </a:solidFill>
                        <a:latin typeface="Cambria Math" charset="0"/>
                      </a:rPr>
                      <m:t>𝜓</m:t>
                    </m:r>
                    <m:d>
                      <m:dPr>
                        <m:ctrlPr>
                          <a:rPr lang="is-IS" sz="2000" i="1">
                            <a:solidFill>
                              <a:srgbClr val="C00000"/>
                            </a:solidFill>
                            <a:latin typeface="Cambria Math" panose="02040503050406030204" pitchFamily="18" charset="0"/>
                          </a:rPr>
                        </m:ctrlPr>
                      </m:dPr>
                      <m:e>
                        <m:r>
                          <a:rPr lang="en-US" sz="2000" i="1">
                            <a:solidFill>
                              <a:srgbClr val="C00000"/>
                            </a:solidFill>
                            <a:latin typeface="Cambria Math" charset="0"/>
                          </a:rPr>
                          <m:t>𝑥</m:t>
                        </m:r>
                      </m:e>
                    </m:d>
                    <m:r>
                      <a:rPr lang="en-US" sz="2000" i="1">
                        <a:solidFill>
                          <a:srgbClr val="C00000"/>
                        </a:solidFill>
                        <a:latin typeface="Cambria Math" charset="0"/>
                      </a:rPr>
                      <m:t>→</m:t>
                    </m:r>
                    <m:sSup>
                      <m:sSupPr>
                        <m:ctrlPr>
                          <a:rPr lang="en-US" sz="2000" i="1">
                            <a:solidFill>
                              <a:srgbClr val="C00000"/>
                            </a:solidFill>
                            <a:latin typeface="Cambria Math" panose="02040503050406030204" pitchFamily="18" charset="0"/>
                          </a:rPr>
                        </m:ctrlPr>
                      </m:sSupPr>
                      <m:e>
                        <m:r>
                          <a:rPr lang="en-US" sz="2000" i="1">
                            <a:solidFill>
                              <a:srgbClr val="C00000"/>
                            </a:solidFill>
                            <a:latin typeface="Cambria Math" charset="0"/>
                          </a:rPr>
                          <m:t>𝜓</m:t>
                        </m:r>
                      </m:e>
                      <m:sup>
                        <m:r>
                          <a:rPr lang="en-US" sz="2000" i="1">
                            <a:solidFill>
                              <a:srgbClr val="C00000"/>
                            </a:solidFill>
                            <a:latin typeface="Cambria Math" charset="0"/>
                          </a:rPr>
                          <m:t>′</m:t>
                        </m:r>
                      </m:sup>
                    </m:sSup>
                    <m:d>
                      <m:dPr>
                        <m:ctrlPr>
                          <a:rPr lang="is-IS" sz="2000" i="1">
                            <a:solidFill>
                              <a:srgbClr val="C00000"/>
                            </a:solidFill>
                            <a:latin typeface="Cambria Math" panose="02040503050406030204" pitchFamily="18" charset="0"/>
                          </a:rPr>
                        </m:ctrlPr>
                      </m:dPr>
                      <m:e>
                        <m:r>
                          <a:rPr lang="en-US" sz="2000" i="1">
                            <a:solidFill>
                              <a:srgbClr val="C00000"/>
                            </a:solidFill>
                            <a:latin typeface="Cambria Math" charset="0"/>
                          </a:rPr>
                          <m:t>𝑥</m:t>
                        </m:r>
                      </m:e>
                    </m:d>
                    <m:r>
                      <a:rPr lang="en-US" sz="2000" i="1">
                        <a:solidFill>
                          <a:srgbClr val="C00000"/>
                        </a:solidFill>
                        <a:latin typeface="Cambria Math" charset="0"/>
                      </a:rPr>
                      <m:t>=</m:t>
                    </m:r>
                    <m:r>
                      <m:rPr>
                        <m:sty m:val="p"/>
                      </m:rPr>
                      <a:rPr lang="en-US" sz="2000" i="1">
                        <a:solidFill>
                          <a:srgbClr val="C00000"/>
                        </a:solidFill>
                        <a:latin typeface="Cambria Math" charset="0"/>
                      </a:rPr>
                      <m:t>exp</m:t>
                    </m:r>
                    <m:d>
                      <m:dPr>
                        <m:ctrlPr>
                          <a:rPr lang="is-IS" sz="2000" i="1">
                            <a:solidFill>
                              <a:srgbClr val="C00000"/>
                            </a:solidFill>
                            <a:latin typeface="Cambria Math" panose="02040503050406030204" pitchFamily="18" charset="0"/>
                          </a:rPr>
                        </m:ctrlPr>
                      </m:dPr>
                      <m:e>
                        <m:f>
                          <m:fPr>
                            <m:ctrlPr>
                              <a:rPr lang="bg-BG" sz="2000" i="1">
                                <a:solidFill>
                                  <a:srgbClr val="C00000"/>
                                </a:solidFill>
                                <a:latin typeface="Cambria Math" panose="02040503050406030204" pitchFamily="18" charset="0"/>
                              </a:rPr>
                            </m:ctrlPr>
                          </m:fPr>
                          <m:num>
                            <m:r>
                              <a:rPr lang="en-US" sz="2000" i="1">
                                <a:solidFill>
                                  <a:srgbClr val="C00000"/>
                                </a:solidFill>
                                <a:latin typeface="Cambria Math" charset="0"/>
                              </a:rPr>
                              <m:t>𝑖</m:t>
                            </m:r>
                          </m:num>
                          <m:den>
                            <m:r>
                              <a:rPr lang="en-US" sz="2000" i="1">
                                <a:solidFill>
                                  <a:srgbClr val="C00000"/>
                                </a:solidFill>
                                <a:latin typeface="Cambria Math" charset="0"/>
                              </a:rPr>
                              <m:t>2</m:t>
                            </m:r>
                          </m:den>
                        </m:f>
                        <m:sSub>
                          <m:sSubPr>
                            <m:ctrlPr>
                              <a:rPr lang="en-US" sz="2000" b="0" i="1" smtClean="0">
                                <a:solidFill>
                                  <a:srgbClr val="C00000"/>
                                </a:solidFill>
                                <a:latin typeface="Cambria Math" panose="02040503050406030204" pitchFamily="18" charset="0"/>
                              </a:rPr>
                            </m:ctrlPr>
                          </m:sSubPr>
                          <m:e>
                            <m:r>
                              <a:rPr lang="en-US" sz="2000" b="0" i="1" smtClean="0">
                                <a:solidFill>
                                  <a:srgbClr val="C00000"/>
                                </a:solidFill>
                                <a:latin typeface="Cambria Math" panose="02040503050406030204" pitchFamily="18" charset="0"/>
                              </a:rPr>
                              <m:t>𝑔</m:t>
                            </m:r>
                          </m:e>
                          <m:sub>
                            <m:r>
                              <a:rPr lang="en-US" sz="2000" b="0" i="1" smtClean="0">
                                <a:solidFill>
                                  <a:srgbClr val="C00000"/>
                                </a:solidFill>
                                <a:latin typeface="Cambria Math" panose="02040503050406030204" pitchFamily="18" charset="0"/>
                              </a:rPr>
                              <m:t>𝑠</m:t>
                            </m:r>
                          </m:sub>
                        </m:sSub>
                        <m:acc>
                          <m:accPr>
                            <m:chr m:val="⃗"/>
                            <m:ctrlPr>
                              <a:rPr lang="en-US" sz="2000" i="1">
                                <a:solidFill>
                                  <a:srgbClr val="C00000"/>
                                </a:solidFill>
                                <a:latin typeface="Cambria Math" panose="02040503050406030204" pitchFamily="18" charset="0"/>
                              </a:rPr>
                            </m:ctrlPr>
                          </m:accPr>
                          <m:e>
                            <m:r>
                              <a:rPr lang="en-US" sz="2000" b="0" i="1" smtClean="0">
                                <a:solidFill>
                                  <a:srgbClr val="C00000"/>
                                </a:solidFill>
                                <a:latin typeface="Cambria Math" panose="02040503050406030204" pitchFamily="18" charset="0"/>
                              </a:rPr>
                              <m:t>𝜆</m:t>
                            </m:r>
                          </m:e>
                        </m:acc>
                        <m:r>
                          <a:rPr lang="en-US" sz="2000" i="1">
                            <a:solidFill>
                              <a:srgbClr val="C00000"/>
                            </a:solidFill>
                            <a:latin typeface="Cambria Math" charset="0"/>
                          </a:rPr>
                          <m:t>⋅</m:t>
                        </m:r>
                        <m:acc>
                          <m:accPr>
                            <m:chr m:val="⃗"/>
                            <m:ctrlPr>
                              <a:rPr lang="en-US" sz="2000" i="1">
                                <a:solidFill>
                                  <a:srgbClr val="C00000"/>
                                </a:solidFill>
                                <a:latin typeface="Cambria Math" panose="02040503050406030204" pitchFamily="18" charset="0"/>
                              </a:rPr>
                            </m:ctrlPr>
                          </m:accPr>
                          <m:e>
                            <m:r>
                              <a:rPr lang="en-US" sz="2000" i="1">
                                <a:solidFill>
                                  <a:srgbClr val="C00000"/>
                                </a:solidFill>
                                <a:latin typeface="Cambria Math" charset="0"/>
                              </a:rPr>
                              <m:t>𝛼</m:t>
                            </m:r>
                          </m:e>
                        </m:acc>
                        <m:d>
                          <m:dPr>
                            <m:ctrlPr>
                              <a:rPr lang="is-IS" sz="2000" i="1">
                                <a:solidFill>
                                  <a:srgbClr val="C00000"/>
                                </a:solidFill>
                                <a:latin typeface="Cambria Math" panose="02040503050406030204" pitchFamily="18" charset="0"/>
                              </a:rPr>
                            </m:ctrlPr>
                          </m:dPr>
                          <m:e>
                            <m:r>
                              <a:rPr lang="en-US" sz="2000" i="1">
                                <a:solidFill>
                                  <a:srgbClr val="C00000"/>
                                </a:solidFill>
                                <a:latin typeface="Cambria Math" charset="0"/>
                              </a:rPr>
                              <m:t>𝑥</m:t>
                            </m:r>
                          </m:e>
                        </m:d>
                      </m:e>
                    </m:d>
                  </m:oMath>
                </a14:m>
                <a:r>
                  <a:rPr lang="is-IS" sz="2000" dirty="0"/>
                  <a:t> </a:t>
                </a:r>
                <a14:m>
                  <m:oMath xmlns:m="http://schemas.openxmlformats.org/officeDocument/2006/math">
                    <m:d>
                      <m:dPr>
                        <m:ctrlPr>
                          <a:rPr lang="is-IS" sz="2000" i="1">
                            <a:latin typeface="Cambria Math" panose="02040503050406030204" pitchFamily="18" charset="0"/>
                          </a:rPr>
                        </m:ctrlPr>
                      </m:dPr>
                      <m:e>
                        <m:m>
                          <m:mPr>
                            <m:mcs>
                              <m:mc>
                                <m:mcPr>
                                  <m:count m:val="1"/>
                                  <m:mcJc m:val="center"/>
                                </m:mcPr>
                              </m:mc>
                            </m:mcs>
                            <m:ctrlPr>
                              <a:rPr lang="cs-CZ" sz="2000" i="1">
                                <a:latin typeface="Cambria Math" panose="02040503050406030204" pitchFamily="18" charset="0"/>
                              </a:rPr>
                            </m:ctrlPr>
                          </m:mPr>
                          <m:mr>
                            <m:e>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charset="0"/>
                                    </a:rPr>
                                    <m:t>𝜓</m:t>
                                  </m:r>
                                </m:e>
                                <m:sub>
                                  <m:r>
                                    <a:rPr lang="en-US" sz="2000" i="1">
                                      <a:solidFill>
                                        <a:srgbClr val="FF0000"/>
                                      </a:solidFill>
                                      <a:latin typeface="Cambria Math" charset="0"/>
                                    </a:rPr>
                                    <m:t>𝑟</m:t>
                                  </m:r>
                                </m:sub>
                              </m:sSub>
                            </m:e>
                          </m:mr>
                          <m:mr>
                            <m:e>
                              <m:sSub>
                                <m:sSubPr>
                                  <m:ctrlPr>
                                    <a:rPr lang="en-US" sz="2000" i="1">
                                      <a:solidFill>
                                        <a:srgbClr val="047B06"/>
                                      </a:solidFill>
                                      <a:latin typeface="Cambria Math" panose="02040503050406030204" pitchFamily="18" charset="0"/>
                                    </a:rPr>
                                  </m:ctrlPr>
                                </m:sSubPr>
                                <m:e>
                                  <m:r>
                                    <a:rPr lang="en-US" sz="2000" i="1">
                                      <a:solidFill>
                                        <a:srgbClr val="047B06"/>
                                      </a:solidFill>
                                      <a:latin typeface="Cambria Math" charset="0"/>
                                    </a:rPr>
                                    <m:t>𝜓</m:t>
                                  </m:r>
                                </m:e>
                                <m:sub>
                                  <m:r>
                                    <a:rPr lang="en-US" sz="2000" i="1">
                                      <a:solidFill>
                                        <a:srgbClr val="047B06"/>
                                      </a:solidFill>
                                      <a:latin typeface="Cambria Math" charset="0"/>
                                    </a:rPr>
                                    <m:t>𝑔</m:t>
                                  </m:r>
                                </m:sub>
                              </m:sSub>
                            </m:e>
                          </m:mr>
                          <m:mr>
                            <m:e>
                              <m:sSub>
                                <m:sSubPr>
                                  <m:ctrlPr>
                                    <a:rPr lang="en-US" sz="2000" i="1">
                                      <a:solidFill>
                                        <a:srgbClr val="0432FF"/>
                                      </a:solidFill>
                                      <a:latin typeface="Cambria Math" panose="02040503050406030204" pitchFamily="18" charset="0"/>
                                    </a:rPr>
                                  </m:ctrlPr>
                                </m:sSubPr>
                                <m:e>
                                  <m:r>
                                    <a:rPr lang="en-US" sz="2000" i="1">
                                      <a:solidFill>
                                        <a:srgbClr val="0432FF"/>
                                      </a:solidFill>
                                      <a:latin typeface="Cambria Math" charset="0"/>
                                    </a:rPr>
                                    <m:t>𝜓</m:t>
                                  </m:r>
                                </m:e>
                                <m:sub>
                                  <m:r>
                                    <a:rPr lang="en-US" sz="2000" i="1">
                                      <a:solidFill>
                                        <a:srgbClr val="0432FF"/>
                                      </a:solidFill>
                                      <a:latin typeface="Cambria Math" charset="0"/>
                                    </a:rPr>
                                    <m:t>𝑏</m:t>
                                  </m:r>
                                </m:sub>
                              </m:sSub>
                            </m:e>
                          </m:mr>
                        </m:m>
                      </m:e>
                    </m:d>
                  </m:oMath>
                </a14:m>
                <a:endParaRPr lang="en-US" sz="2000" dirty="0">
                  <a:solidFill>
                    <a:srgbClr val="C00000"/>
                  </a:solidFill>
                </a:endParaRPr>
              </a:p>
            </p:txBody>
          </p:sp>
        </mc:Choice>
        <mc:Fallback xmlns="">
          <p:sp>
            <p:nvSpPr>
              <p:cNvPr id="28" name="Rectangle 27">
                <a:extLst>
                  <a:ext uri="{FF2B5EF4-FFF2-40B4-BE49-F238E27FC236}">
                    <a16:creationId xmlns:a16="http://schemas.microsoft.com/office/drawing/2014/main" id="{D0A87044-FBD5-454B-AE6F-24B206A5D4E9}"/>
                  </a:ext>
                </a:extLst>
              </p:cNvPr>
              <p:cNvSpPr>
                <a:spLocks noRot="1" noChangeAspect="1" noMove="1" noResize="1" noEditPoints="1" noAdjustHandles="1" noChangeArrowheads="1" noChangeShapeType="1" noTextEdit="1"/>
              </p:cNvSpPr>
              <p:nvPr/>
            </p:nvSpPr>
            <p:spPr>
              <a:xfrm>
                <a:off x="6840253" y="5566627"/>
                <a:ext cx="4693336" cy="1083182"/>
              </a:xfrm>
              <a:prstGeom prst="rect">
                <a:avLst/>
              </a:prstGeom>
              <a:blipFill>
                <a:blip r:embed="rId15"/>
                <a:stretch>
                  <a:fillRect l="-539" b="-4651"/>
                </a:stretch>
              </a:blipFill>
            </p:spPr>
            <p:txBody>
              <a:bodyPr/>
              <a:lstStyle/>
              <a:p>
                <a:r>
                  <a:rPr lang="en-NL">
                    <a:noFill/>
                  </a:rPr>
                  <a:t> </a:t>
                </a:r>
              </a:p>
            </p:txBody>
          </p:sp>
        </mc:Fallback>
      </mc:AlternateContent>
      <p:cxnSp>
        <p:nvCxnSpPr>
          <p:cNvPr id="29" name="Straight Connector 28">
            <a:extLst>
              <a:ext uri="{FF2B5EF4-FFF2-40B4-BE49-F238E27FC236}">
                <a16:creationId xmlns:a16="http://schemas.microsoft.com/office/drawing/2014/main" id="{E440A43D-064B-9646-9C1C-D6B6D3DC9CE9}"/>
              </a:ext>
            </a:extLst>
          </p:cNvPr>
          <p:cNvCxnSpPr/>
          <p:nvPr/>
        </p:nvCxnSpPr>
        <p:spPr>
          <a:xfrm>
            <a:off x="-1" y="3292770"/>
            <a:ext cx="12192001" cy="8315"/>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B643090-876F-DD4D-896F-61D0A9A98043}"/>
              </a:ext>
            </a:extLst>
          </p:cNvPr>
          <p:cNvCxnSpPr>
            <a:cxnSpLocks/>
          </p:cNvCxnSpPr>
          <p:nvPr/>
        </p:nvCxnSpPr>
        <p:spPr>
          <a:xfrm>
            <a:off x="37133" y="5241956"/>
            <a:ext cx="9787587"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F768270-2925-FB46-93AC-49C853FAB85F}"/>
              </a:ext>
            </a:extLst>
          </p:cNvPr>
          <p:cNvCxnSpPr>
            <a:cxnSpLocks/>
          </p:cNvCxnSpPr>
          <p:nvPr/>
        </p:nvCxnSpPr>
        <p:spPr>
          <a:xfrm>
            <a:off x="9723120" y="4790385"/>
            <a:ext cx="2467586" cy="0"/>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9A68906-D5E0-B143-905B-A3D154E2DE6F}"/>
              </a:ext>
            </a:extLst>
          </p:cNvPr>
          <p:cNvCxnSpPr>
            <a:cxnSpLocks/>
          </p:cNvCxnSpPr>
          <p:nvPr/>
        </p:nvCxnSpPr>
        <p:spPr>
          <a:xfrm>
            <a:off x="9723120" y="4811309"/>
            <a:ext cx="0" cy="430647"/>
          </a:xfrm>
          <a:prstGeom prst="line">
            <a:avLst/>
          </a:prstGeom>
          <a:ln w="12700">
            <a:prstDash val="lg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9033FDA-F51F-4345-BDAA-0AA8B5E35623}"/>
                  </a:ext>
                </a:extLst>
              </p:cNvPr>
              <p:cNvSpPr txBox="1"/>
              <p:nvPr/>
            </p:nvSpPr>
            <p:spPr>
              <a:xfrm>
                <a:off x="682230" y="4704790"/>
                <a:ext cx="3410549" cy="400110"/>
              </a:xfrm>
              <a:prstGeom prst="rect">
                <a:avLst/>
              </a:prstGeom>
              <a:noFill/>
            </p:spPr>
            <p:txBody>
              <a:bodyPr wrap="none" rtlCol="0">
                <a:spAutoFit/>
              </a:bodyPr>
              <a:lstStyle/>
              <a:p>
                <a:r>
                  <a:rPr lang="en-US" sz="2000" dirty="0">
                    <a:solidFill>
                      <a:srgbClr val="7030A0"/>
                    </a:solidFill>
                    <a:sym typeface="Wingdings" pitchFamily="2" charset="2"/>
                  </a:rPr>
                  <a:t> 1 E.M. photon field: </a:t>
                </a:r>
                <a14:m>
                  <m:oMath xmlns:m="http://schemas.openxmlformats.org/officeDocument/2006/math">
                    <m:sSup>
                      <m:sSupPr>
                        <m:ctrlPr>
                          <a:rPr lang="en-US" sz="2000" i="1">
                            <a:solidFill>
                              <a:srgbClr val="C00000"/>
                            </a:solidFill>
                            <a:latin typeface="Cambria Math" panose="02040503050406030204" pitchFamily="18" charset="0"/>
                          </a:rPr>
                        </m:ctrlPr>
                      </m:sSupPr>
                      <m:e>
                        <m:r>
                          <a:rPr lang="en-US" sz="2000" i="1">
                            <a:solidFill>
                              <a:srgbClr val="C00000"/>
                            </a:solidFill>
                            <a:latin typeface="Cambria Math" charset="0"/>
                          </a:rPr>
                          <m:t>𝐴</m:t>
                        </m:r>
                      </m:e>
                      <m:sup>
                        <m:r>
                          <a:rPr lang="en-US" sz="2000" i="1">
                            <a:solidFill>
                              <a:srgbClr val="C00000"/>
                            </a:solidFill>
                            <a:latin typeface="Cambria Math" charset="0"/>
                          </a:rPr>
                          <m:t>𝜇</m:t>
                        </m:r>
                      </m:sup>
                    </m:sSup>
                    <m:d>
                      <m:dPr>
                        <m:ctrlPr>
                          <a:rPr lang="is-IS" sz="2000" i="1">
                            <a:solidFill>
                              <a:srgbClr val="C00000"/>
                            </a:solidFill>
                            <a:latin typeface="Cambria Math" panose="02040503050406030204" pitchFamily="18" charset="0"/>
                          </a:rPr>
                        </m:ctrlPr>
                      </m:dPr>
                      <m:e>
                        <m:r>
                          <a:rPr lang="en-US" sz="2000" i="1">
                            <a:solidFill>
                              <a:srgbClr val="C00000"/>
                            </a:solidFill>
                            <a:latin typeface="Cambria Math" charset="0"/>
                          </a:rPr>
                          <m:t>𝑥</m:t>
                        </m:r>
                      </m:e>
                    </m:d>
                  </m:oMath>
                </a14:m>
                <a:r>
                  <a:rPr lang="en-US" sz="2000" dirty="0">
                    <a:sym typeface="Wingdings" pitchFamily="2" charset="2"/>
                  </a:rPr>
                  <a:t>  </a:t>
                </a:r>
                <a:endParaRPr lang="en-US" sz="2000" dirty="0"/>
              </a:p>
            </p:txBody>
          </p:sp>
        </mc:Choice>
        <mc:Fallback xmlns="">
          <p:sp>
            <p:nvSpPr>
              <p:cNvPr id="33" name="TextBox 32">
                <a:extLst>
                  <a:ext uri="{FF2B5EF4-FFF2-40B4-BE49-F238E27FC236}">
                    <a16:creationId xmlns:a16="http://schemas.microsoft.com/office/drawing/2014/main" id="{A9033FDA-F51F-4345-BDAA-0AA8B5E35623}"/>
                  </a:ext>
                </a:extLst>
              </p:cNvPr>
              <p:cNvSpPr txBox="1">
                <a:spLocks noRot="1" noChangeAspect="1" noMove="1" noResize="1" noEditPoints="1" noAdjustHandles="1" noChangeArrowheads="1" noChangeShapeType="1" noTextEdit="1"/>
              </p:cNvSpPr>
              <p:nvPr/>
            </p:nvSpPr>
            <p:spPr>
              <a:xfrm>
                <a:off x="682230" y="4704790"/>
                <a:ext cx="3410549" cy="400110"/>
              </a:xfrm>
              <a:prstGeom prst="rect">
                <a:avLst/>
              </a:prstGeom>
              <a:blipFill>
                <a:blip r:embed="rId16"/>
                <a:stretch>
                  <a:fillRect l="-1852" t="-9375" b="-28125"/>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21A7E7EA-516A-624C-BC8C-4B00EEB8277B}"/>
                  </a:ext>
                </a:extLst>
              </p:cNvPr>
              <p:cNvSpPr txBox="1"/>
              <p:nvPr/>
            </p:nvSpPr>
            <p:spPr>
              <a:xfrm>
                <a:off x="707892" y="6417362"/>
                <a:ext cx="4858894" cy="400110"/>
              </a:xfrm>
              <a:prstGeom prst="rect">
                <a:avLst/>
              </a:prstGeom>
              <a:noFill/>
            </p:spPr>
            <p:txBody>
              <a:bodyPr wrap="none" rtlCol="0">
                <a:spAutoFit/>
              </a:bodyPr>
              <a:lstStyle/>
              <a:p>
                <a:r>
                  <a:rPr lang="en-US" sz="2000" dirty="0">
                    <a:solidFill>
                      <a:srgbClr val="7030A0"/>
                    </a:solidFill>
                    <a:sym typeface="Wingdings" pitchFamily="2" charset="2"/>
                  </a:rPr>
                  <a:t> 3 weak  fields: </a:t>
                </a:r>
                <a14:m>
                  <m:oMath xmlns:m="http://schemas.openxmlformats.org/officeDocument/2006/math">
                    <m:sSup>
                      <m:sSupPr>
                        <m:ctrlPr>
                          <a:rPr lang="en-US" sz="2000" i="1">
                            <a:solidFill>
                              <a:srgbClr val="C00000"/>
                            </a:solidFill>
                            <a:latin typeface="Cambria Math" panose="02040503050406030204" pitchFamily="18" charset="0"/>
                          </a:rPr>
                        </m:ctrlPr>
                      </m:sSupPr>
                      <m:e>
                        <m:r>
                          <a:rPr lang="en-US" sz="2000" b="0" i="1" smtClean="0">
                            <a:solidFill>
                              <a:srgbClr val="C00000"/>
                            </a:solidFill>
                            <a:latin typeface="Cambria Math" panose="02040503050406030204" pitchFamily="18" charset="0"/>
                          </a:rPr>
                          <m:t>𝑊</m:t>
                        </m:r>
                      </m:e>
                      <m:sup>
                        <m:r>
                          <a:rPr lang="en-US" sz="2000" b="0" i="1">
                            <a:solidFill>
                              <a:srgbClr val="C00000"/>
                            </a:solidFill>
                            <a:latin typeface="Cambria Math" charset="0"/>
                          </a:rPr>
                          <m:t>𝜇</m:t>
                        </m:r>
                        <m:r>
                          <a:rPr lang="en-US" sz="2000" b="0" i="1" smtClean="0">
                            <a:solidFill>
                              <a:srgbClr val="C00000"/>
                            </a:solidFill>
                            <a:latin typeface="Cambria Math" panose="02040503050406030204" pitchFamily="18" charset="0"/>
                          </a:rPr>
                          <m:t>+</m:t>
                        </m:r>
                      </m:sup>
                    </m:sSup>
                    <m:d>
                      <m:dPr>
                        <m:ctrlPr>
                          <a:rPr lang="is-IS" sz="2000" i="1">
                            <a:solidFill>
                              <a:srgbClr val="C00000"/>
                            </a:solidFill>
                            <a:latin typeface="Cambria Math" panose="02040503050406030204" pitchFamily="18" charset="0"/>
                          </a:rPr>
                        </m:ctrlPr>
                      </m:dPr>
                      <m:e>
                        <m:r>
                          <a:rPr lang="en-US" sz="2000" b="0" i="1" smtClean="0">
                            <a:solidFill>
                              <a:srgbClr val="C00000"/>
                            </a:solidFill>
                            <a:latin typeface="Cambria Math" panose="02040503050406030204" pitchFamily="18" charset="0"/>
                          </a:rPr>
                          <m:t>𝑥</m:t>
                        </m:r>
                      </m:e>
                    </m:d>
                    <m:r>
                      <a:rPr lang="en-US" sz="2000" b="0" i="1" smtClean="0">
                        <a:solidFill>
                          <a:srgbClr val="C00000"/>
                        </a:solidFill>
                        <a:latin typeface="Cambria Math" panose="02040503050406030204" pitchFamily="18" charset="0"/>
                      </a:rPr>
                      <m:t>,</m:t>
                    </m:r>
                    <m:sSup>
                      <m:sSupPr>
                        <m:ctrlPr>
                          <a:rPr lang="en-US" sz="2000" b="0" i="1" smtClean="0">
                            <a:solidFill>
                              <a:srgbClr val="C00000"/>
                            </a:solidFill>
                            <a:latin typeface="Cambria Math" panose="02040503050406030204" pitchFamily="18" charset="0"/>
                          </a:rPr>
                        </m:ctrlPr>
                      </m:sSupPr>
                      <m:e>
                        <m:r>
                          <a:rPr lang="en-US" sz="2000" b="0" i="1" smtClean="0">
                            <a:solidFill>
                              <a:srgbClr val="C00000"/>
                            </a:solidFill>
                            <a:latin typeface="Cambria Math" panose="02040503050406030204" pitchFamily="18" charset="0"/>
                          </a:rPr>
                          <m:t> </m:t>
                        </m:r>
                        <m:sSup>
                          <m:sSupPr>
                            <m:ctrlPr>
                              <a:rPr lang="en-US" sz="2000" b="0" i="1" smtClean="0">
                                <a:solidFill>
                                  <a:srgbClr val="C00000"/>
                                </a:solidFill>
                                <a:latin typeface="Cambria Math" panose="02040503050406030204" pitchFamily="18" charset="0"/>
                              </a:rPr>
                            </m:ctrlPr>
                          </m:sSupPr>
                          <m:e>
                            <m:r>
                              <a:rPr lang="en-US" sz="2000" b="0" i="1" smtClean="0">
                                <a:solidFill>
                                  <a:srgbClr val="C00000"/>
                                </a:solidFill>
                                <a:latin typeface="Cambria Math" panose="02040503050406030204" pitchFamily="18" charset="0"/>
                              </a:rPr>
                              <m:t>𝑊</m:t>
                            </m:r>
                          </m:e>
                          <m:sup>
                            <m:r>
                              <a:rPr lang="en-US" sz="2000" b="0" i="1" smtClean="0">
                                <a:solidFill>
                                  <a:srgbClr val="C00000"/>
                                </a:solidFill>
                                <a:latin typeface="Cambria Math" panose="02040503050406030204" pitchFamily="18" charset="0"/>
                              </a:rPr>
                              <m:t>𝜇</m:t>
                            </m:r>
                          </m:sup>
                        </m:sSup>
                      </m:e>
                      <m:sup>
                        <m:r>
                          <a:rPr lang="en-US" sz="2000" b="0" i="1" smtClean="0">
                            <a:solidFill>
                              <a:srgbClr val="C00000"/>
                            </a:solidFill>
                            <a:latin typeface="Cambria Math" panose="02040503050406030204" pitchFamily="18" charset="0"/>
                          </a:rPr>
                          <m:t>−</m:t>
                        </m:r>
                      </m:sup>
                    </m:sSup>
                    <m:d>
                      <m:dPr>
                        <m:ctrlPr>
                          <a:rPr lang="en-US" sz="2000" b="0" i="1" smtClean="0">
                            <a:solidFill>
                              <a:srgbClr val="C00000"/>
                            </a:solidFill>
                            <a:latin typeface="Cambria Math" panose="02040503050406030204" pitchFamily="18" charset="0"/>
                          </a:rPr>
                        </m:ctrlPr>
                      </m:dPr>
                      <m:e>
                        <m:r>
                          <a:rPr lang="en-US" sz="2000" b="0" i="1" smtClean="0">
                            <a:solidFill>
                              <a:srgbClr val="C00000"/>
                            </a:solidFill>
                            <a:latin typeface="Cambria Math" panose="02040503050406030204" pitchFamily="18" charset="0"/>
                          </a:rPr>
                          <m:t>𝑥</m:t>
                        </m:r>
                      </m:e>
                    </m:d>
                    <m:r>
                      <a:rPr lang="en-US" sz="2000" b="0" i="1" smtClean="0">
                        <a:solidFill>
                          <a:srgbClr val="C00000"/>
                        </a:solidFill>
                        <a:latin typeface="Cambria Math" panose="02040503050406030204" pitchFamily="18" charset="0"/>
                      </a:rPr>
                      <m:t>,  </m:t>
                    </m:r>
                    <m:sSup>
                      <m:sSupPr>
                        <m:ctrlPr>
                          <a:rPr lang="en-US" sz="2000" b="0" i="1" smtClean="0">
                            <a:solidFill>
                              <a:srgbClr val="C00000"/>
                            </a:solidFill>
                            <a:latin typeface="Cambria Math" panose="02040503050406030204" pitchFamily="18" charset="0"/>
                          </a:rPr>
                        </m:ctrlPr>
                      </m:sSupPr>
                      <m:e>
                        <m:r>
                          <a:rPr lang="en-US" sz="2000" b="0" i="1" smtClean="0">
                            <a:solidFill>
                              <a:srgbClr val="C00000"/>
                            </a:solidFill>
                            <a:latin typeface="Cambria Math" panose="02040503050406030204" pitchFamily="18" charset="0"/>
                          </a:rPr>
                          <m:t>𝑍</m:t>
                        </m:r>
                      </m:e>
                      <m:sup>
                        <m:r>
                          <a:rPr lang="en-US" sz="2000" b="0" i="1" smtClean="0">
                            <a:solidFill>
                              <a:srgbClr val="C00000"/>
                            </a:solidFill>
                            <a:latin typeface="Cambria Math" panose="02040503050406030204" pitchFamily="18" charset="0"/>
                          </a:rPr>
                          <m:t>𝜇</m:t>
                        </m:r>
                      </m:sup>
                    </m:sSup>
                    <m:d>
                      <m:dPr>
                        <m:ctrlPr>
                          <a:rPr lang="en-US" sz="2000" b="0" i="1" smtClean="0">
                            <a:solidFill>
                              <a:srgbClr val="C00000"/>
                            </a:solidFill>
                            <a:latin typeface="Cambria Math" panose="02040503050406030204" pitchFamily="18" charset="0"/>
                          </a:rPr>
                        </m:ctrlPr>
                      </m:dPr>
                      <m:e>
                        <m:r>
                          <a:rPr lang="en-US" sz="2000" b="0" i="1" smtClean="0">
                            <a:solidFill>
                              <a:srgbClr val="C00000"/>
                            </a:solidFill>
                            <a:latin typeface="Cambria Math" panose="02040503050406030204" pitchFamily="18" charset="0"/>
                          </a:rPr>
                          <m:t>𝑥</m:t>
                        </m:r>
                      </m:e>
                    </m:d>
                    <m:r>
                      <a:rPr lang="en-US" sz="2000" b="0" i="1" smtClean="0">
                        <a:solidFill>
                          <a:srgbClr val="C00000"/>
                        </a:solidFill>
                        <a:latin typeface="Cambria Math" panose="02040503050406030204" pitchFamily="18" charset="0"/>
                      </a:rPr>
                      <m:t> </m:t>
                    </m:r>
                  </m:oMath>
                </a14:m>
                <a:endParaRPr lang="en-US" sz="2000" dirty="0"/>
              </a:p>
            </p:txBody>
          </p:sp>
        </mc:Choice>
        <mc:Fallback xmlns="">
          <p:sp>
            <p:nvSpPr>
              <p:cNvPr id="34" name="TextBox 33">
                <a:extLst>
                  <a:ext uri="{FF2B5EF4-FFF2-40B4-BE49-F238E27FC236}">
                    <a16:creationId xmlns:a16="http://schemas.microsoft.com/office/drawing/2014/main" id="{21A7E7EA-516A-624C-BC8C-4B00EEB8277B}"/>
                  </a:ext>
                </a:extLst>
              </p:cNvPr>
              <p:cNvSpPr txBox="1">
                <a:spLocks noRot="1" noChangeAspect="1" noMove="1" noResize="1" noEditPoints="1" noAdjustHandles="1" noChangeArrowheads="1" noChangeShapeType="1" noTextEdit="1"/>
              </p:cNvSpPr>
              <p:nvPr/>
            </p:nvSpPr>
            <p:spPr>
              <a:xfrm>
                <a:off x="707892" y="6417362"/>
                <a:ext cx="4858894" cy="400110"/>
              </a:xfrm>
              <a:prstGeom prst="rect">
                <a:avLst/>
              </a:prstGeom>
              <a:blipFill>
                <a:blip r:embed="rId17"/>
                <a:stretch>
                  <a:fillRect l="-1302" t="-9375" b="-28125"/>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50D72D88-ABCD-9948-83D0-0AFDF3CBA145}"/>
                  </a:ext>
                </a:extLst>
              </p:cNvPr>
              <p:cNvSpPr txBox="1"/>
              <p:nvPr/>
            </p:nvSpPr>
            <p:spPr>
              <a:xfrm>
                <a:off x="6800218" y="6331147"/>
                <a:ext cx="3680303" cy="400110"/>
              </a:xfrm>
              <a:prstGeom prst="rect">
                <a:avLst/>
              </a:prstGeom>
              <a:noFill/>
            </p:spPr>
            <p:txBody>
              <a:bodyPr wrap="none" rtlCol="0">
                <a:spAutoFit/>
              </a:bodyPr>
              <a:lstStyle/>
              <a:p>
                <a:r>
                  <a:rPr lang="en-US" sz="2000" dirty="0">
                    <a:solidFill>
                      <a:srgbClr val="7030A0"/>
                    </a:solidFill>
                    <a:sym typeface="Wingdings" pitchFamily="2" charset="2"/>
                  </a:rPr>
                  <a:t> 8   colored gluon fields: </a:t>
                </a:r>
                <a14:m>
                  <m:oMath xmlns:m="http://schemas.openxmlformats.org/officeDocument/2006/math">
                    <m:sSup>
                      <m:sSupPr>
                        <m:ctrlPr>
                          <a:rPr lang="en-US" sz="2000" b="0" i="1" smtClean="0">
                            <a:solidFill>
                              <a:srgbClr val="C00000"/>
                            </a:solidFill>
                            <a:latin typeface="Cambria Math" panose="02040503050406030204" pitchFamily="18" charset="0"/>
                          </a:rPr>
                        </m:ctrlPr>
                      </m:sSupPr>
                      <m:e>
                        <m:r>
                          <a:rPr lang="en-US" sz="2000" i="1" smtClean="0">
                            <a:solidFill>
                              <a:srgbClr val="C00000"/>
                            </a:solidFill>
                            <a:latin typeface="Cambria Math" panose="02040503050406030204" pitchFamily="18" charset="0"/>
                          </a:rPr>
                          <m:t>𝑔</m:t>
                        </m:r>
                      </m:e>
                      <m:sup>
                        <m:r>
                          <a:rPr lang="en-US" sz="2000" b="0" i="1" smtClean="0">
                            <a:solidFill>
                              <a:srgbClr val="C00000"/>
                            </a:solidFill>
                            <a:latin typeface="Cambria Math" panose="02040503050406030204" pitchFamily="18" charset="0"/>
                          </a:rPr>
                          <m:t>𝜇</m:t>
                        </m:r>
                      </m:sup>
                    </m:sSup>
                    <m:d>
                      <m:dPr>
                        <m:ctrlPr>
                          <a:rPr lang="is-IS" sz="2000" i="1">
                            <a:solidFill>
                              <a:srgbClr val="C00000"/>
                            </a:solidFill>
                            <a:latin typeface="Cambria Math" panose="02040503050406030204" pitchFamily="18" charset="0"/>
                          </a:rPr>
                        </m:ctrlPr>
                      </m:dPr>
                      <m:e>
                        <m:r>
                          <a:rPr lang="en-US" sz="2000" b="0" i="1" smtClean="0">
                            <a:solidFill>
                              <a:srgbClr val="C00000"/>
                            </a:solidFill>
                            <a:latin typeface="Cambria Math" panose="02040503050406030204" pitchFamily="18" charset="0"/>
                          </a:rPr>
                          <m:t>𝑥</m:t>
                        </m:r>
                      </m:e>
                    </m:d>
                  </m:oMath>
                </a14:m>
                <a:endParaRPr lang="en-US" sz="2000" dirty="0"/>
              </a:p>
            </p:txBody>
          </p:sp>
        </mc:Choice>
        <mc:Fallback xmlns="">
          <p:sp>
            <p:nvSpPr>
              <p:cNvPr id="35" name="TextBox 34">
                <a:extLst>
                  <a:ext uri="{FF2B5EF4-FFF2-40B4-BE49-F238E27FC236}">
                    <a16:creationId xmlns:a16="http://schemas.microsoft.com/office/drawing/2014/main" id="{50D72D88-ABCD-9948-83D0-0AFDF3CBA145}"/>
                  </a:ext>
                </a:extLst>
              </p:cNvPr>
              <p:cNvSpPr txBox="1">
                <a:spLocks noRot="1" noChangeAspect="1" noMove="1" noResize="1" noEditPoints="1" noAdjustHandles="1" noChangeArrowheads="1" noChangeShapeType="1" noTextEdit="1"/>
              </p:cNvSpPr>
              <p:nvPr/>
            </p:nvSpPr>
            <p:spPr>
              <a:xfrm>
                <a:off x="6800218" y="6331147"/>
                <a:ext cx="3680303" cy="400110"/>
              </a:xfrm>
              <a:prstGeom prst="rect">
                <a:avLst/>
              </a:prstGeom>
              <a:blipFill>
                <a:blip r:embed="rId18"/>
                <a:stretch>
                  <a:fillRect l="-1718" t="-9375" b="-28125"/>
                </a:stretch>
              </a:blipFill>
            </p:spPr>
            <p:txBody>
              <a:bodyPr/>
              <a:lstStyle/>
              <a:p>
                <a:r>
                  <a:rPr lang="en-NL">
                    <a:noFill/>
                  </a:rPr>
                  <a:t> </a:t>
                </a:r>
              </a:p>
            </p:txBody>
          </p:sp>
        </mc:Fallback>
      </mc:AlternateContent>
    </p:spTree>
    <p:extLst>
      <p:ext uri="{BB962C8B-B14F-4D97-AF65-F5344CB8AC3E}">
        <p14:creationId xmlns:p14="http://schemas.microsoft.com/office/powerpoint/2010/main" val="100522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1"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1"/>
      <p:bldP spid="9" grpId="0"/>
      <p:bldP spid="10" grpId="0"/>
      <p:bldP spid="11" grpId="0"/>
      <p:bldP spid="12" grpId="0"/>
      <p:bldP spid="13" grpId="0"/>
      <p:bldP spid="14" grpId="1"/>
      <p:bldP spid="15" grpId="1"/>
      <p:bldP spid="16" grpId="0"/>
      <p:bldP spid="19" grpId="0"/>
      <p:bldP spid="21" grpId="0" animBg="1"/>
      <p:bldP spid="22" grpId="0" animBg="1"/>
      <p:bldP spid="23" grpId="0"/>
      <p:bldP spid="24" grpId="0"/>
      <p:bldP spid="26" grpId="0"/>
      <p:bldP spid="27" grpId="1"/>
      <p:bldP spid="25" grpId="0"/>
      <p:bldP spid="28" grpId="0"/>
      <p:bldP spid="33" grpId="0"/>
      <p:bldP spid="34" grpId="0"/>
      <p:bldP spid="3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CP Violation &amp; B-mesons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71681" y="864818"/>
                <a:ext cx="3970129" cy="2167139"/>
              </a:xfrm>
            </p:spPr>
            <p:txBody>
              <a:bodyPr>
                <a:normAutofit fontScale="92500" lnSpcReduction="10000"/>
              </a:bodyPr>
              <a:lstStyle/>
              <a:p>
                <a:r>
                  <a:rPr lang="en-US" dirty="0"/>
                  <a:t>Example: </a:t>
                </a:r>
                <a14:m>
                  <m:oMath xmlns:m="http://schemas.openxmlformats.org/officeDocument/2006/math">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charset="0"/>
                          </a:rPr>
                          <m:t>𝐵</m:t>
                        </m:r>
                      </m:e>
                      <m:sup>
                        <m:r>
                          <a:rPr lang="en-US" b="0" i="1" smtClean="0">
                            <a:solidFill>
                              <a:srgbClr val="C00000"/>
                            </a:solidFill>
                            <a:latin typeface="Cambria Math" charset="0"/>
                          </a:rPr>
                          <m:t>0</m:t>
                        </m:r>
                      </m:sup>
                    </m:sSup>
                    <m:r>
                      <a:rPr lang="en-US" b="0" i="1" smtClean="0">
                        <a:solidFill>
                          <a:srgbClr val="C00000"/>
                        </a:solidFill>
                        <a:latin typeface="Cambria Math" charset="0"/>
                      </a:rPr>
                      <m:t>→</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charset="0"/>
                          </a:rPr>
                          <m:t>𝐾</m:t>
                        </m:r>
                      </m:e>
                      <m:sup>
                        <m:r>
                          <a:rPr lang="en-US" b="0" i="1" smtClean="0">
                            <a:solidFill>
                              <a:srgbClr val="C00000"/>
                            </a:solidFill>
                            <a:latin typeface="Cambria Math" charset="0"/>
                          </a:rPr>
                          <m:t>+</m:t>
                        </m:r>
                      </m:sup>
                    </m:sSup>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charset="0"/>
                          </a:rPr>
                          <m:t>𝜋</m:t>
                        </m:r>
                      </m:e>
                      <m:sup>
                        <m:r>
                          <a:rPr lang="en-US" b="0" i="1" smtClean="0">
                            <a:solidFill>
                              <a:srgbClr val="C00000"/>
                            </a:solidFill>
                            <a:latin typeface="Cambria Math" charset="0"/>
                          </a:rPr>
                          <m:t>−</m:t>
                        </m:r>
                      </m:sup>
                    </m:sSup>
                  </m:oMath>
                </a14:m>
                <a:endParaRPr lang="en-US" dirty="0"/>
              </a:p>
              <a:p>
                <a:pPr lvl="1"/>
                <a:r>
                  <a:rPr lang="en-US" dirty="0"/>
                  <a:t>Two quantum amplitudes (Feynman diagrams)</a:t>
                </a:r>
              </a:p>
              <a:p>
                <a:pPr lvl="1"/>
                <a:r>
                  <a:rPr lang="en-US" dirty="0"/>
                  <a:t>Interference gives rise to CP violation</a:t>
                </a:r>
              </a:p>
              <a:p>
                <a:pPr lvl="2"/>
                <a:r>
                  <a:rPr lang="en-US" dirty="0">
                    <a:solidFill>
                      <a:schemeClr val="tx1"/>
                    </a:solidFill>
                  </a:rPr>
                  <a:t>Requires “strong” and “weak” phases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71681" y="864818"/>
                <a:ext cx="3970129" cy="2167139"/>
              </a:xfrm>
              <a:blipFill rotWithShape="0">
                <a:blip r:embed="rId2"/>
                <a:stretch>
                  <a:fillRect l="-2458" t="-5634" r="-614" b="-3944"/>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4617368" y="572935"/>
            <a:ext cx="7312655" cy="2625872"/>
          </a:xfrm>
          <a:prstGeom prst="rect">
            <a:avLst/>
          </a:prstGeom>
          <a:ln w="19050">
            <a:solidFill>
              <a:schemeClr val="accent1"/>
            </a:solidFill>
          </a:ln>
        </p:spPr>
      </p:pic>
      <p:grpSp>
        <p:nvGrpSpPr>
          <p:cNvPr id="15" name="Group 14"/>
          <p:cNvGrpSpPr/>
          <p:nvPr/>
        </p:nvGrpSpPr>
        <p:grpSpPr>
          <a:xfrm>
            <a:off x="374527" y="3332981"/>
            <a:ext cx="5781946" cy="2300287"/>
            <a:chOff x="1951765" y="4214813"/>
            <a:chExt cx="5781946" cy="2300287"/>
          </a:xfrm>
        </p:grpSpPr>
        <p:sp>
          <p:nvSpPr>
            <p:cNvPr id="16" name="Rectangle 15"/>
            <p:cNvSpPr/>
            <p:nvPr/>
          </p:nvSpPr>
          <p:spPr>
            <a:xfrm>
              <a:off x="1951765" y="4214813"/>
              <a:ext cx="5781946" cy="2300287"/>
            </a:xfrm>
            <a:prstGeom prst="rect">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1966715" y="4356291"/>
              <a:ext cx="5709844" cy="1974606"/>
              <a:chOff x="1966715" y="4627757"/>
              <a:chExt cx="5709844" cy="1974606"/>
            </a:xfrm>
            <a:solidFill>
              <a:schemeClr val="bg1"/>
            </a:solidFill>
          </p:grpSpPr>
          <mc:AlternateContent xmlns:mc="http://schemas.openxmlformats.org/markup-compatibility/2006" xmlns:a14="http://schemas.microsoft.com/office/drawing/2010/main">
            <mc:Choice Requires="a14">
              <p:sp>
                <p:nvSpPr>
                  <p:cNvPr id="18" name="TextBox 17"/>
                  <p:cNvSpPr txBox="1"/>
                  <p:nvPr/>
                </p:nvSpPr>
                <p:spPr>
                  <a:xfrm>
                    <a:off x="2013822" y="4627757"/>
                    <a:ext cx="2409699" cy="430952"/>
                  </a:xfrm>
                  <a:prstGeom prst="rect">
                    <a:avLst/>
                  </a:prstGeom>
                  <a:grp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100" b="0" i="1" smtClean="0">
                              <a:latin typeface="Cambria Math" charset="0"/>
                            </a:rPr>
                            <m:t>𝐴</m:t>
                          </m:r>
                          <m:r>
                            <a:rPr lang="en-US" sz="2100" b="0" i="1" smtClean="0">
                              <a:latin typeface="Cambria Math" charset="0"/>
                            </a:rPr>
                            <m:t>=</m:t>
                          </m:r>
                          <m:sSub>
                            <m:sSubPr>
                              <m:ctrlPr>
                                <a:rPr lang="en-US" sz="2100" b="0" i="1" smtClean="0">
                                  <a:latin typeface="Cambria Math" panose="02040503050406030204" pitchFamily="18" charset="0"/>
                                </a:rPr>
                              </m:ctrlPr>
                            </m:sSubPr>
                            <m:e>
                              <m:r>
                                <a:rPr lang="en-US" sz="2100" b="0" i="1" smtClean="0">
                                  <a:latin typeface="Cambria Math" charset="0"/>
                                </a:rPr>
                                <m:t>𝐴</m:t>
                              </m:r>
                            </m:e>
                            <m:sub>
                              <m:r>
                                <a:rPr lang="en-US" sz="2100" b="0" i="1" smtClean="0">
                                  <a:latin typeface="Cambria Math" charset="0"/>
                                </a:rPr>
                                <m:t>1</m:t>
                              </m:r>
                            </m:sub>
                          </m:sSub>
                          <m:r>
                            <a:rPr lang="en-US" sz="2100" b="0" i="1" smtClean="0">
                              <a:latin typeface="Cambria Math" charset="0"/>
                            </a:rPr>
                            <m:t>+</m:t>
                          </m:r>
                          <m:sSub>
                            <m:sSubPr>
                              <m:ctrlPr>
                                <a:rPr lang="en-US" sz="2100" b="0" i="1" smtClean="0">
                                  <a:latin typeface="Cambria Math" panose="02040503050406030204" pitchFamily="18" charset="0"/>
                                </a:rPr>
                              </m:ctrlPr>
                            </m:sSubPr>
                            <m:e>
                              <m:r>
                                <a:rPr lang="en-US" sz="2100" b="0" i="1" smtClean="0">
                                  <a:latin typeface="Cambria Math" charset="0"/>
                                </a:rPr>
                                <m:t>𝐴</m:t>
                              </m:r>
                            </m:e>
                            <m:sub>
                              <m:r>
                                <a:rPr lang="en-US" sz="2100" b="0" i="1" smtClean="0">
                                  <a:latin typeface="Cambria Math" charset="0"/>
                                </a:rPr>
                                <m:t>2</m:t>
                              </m:r>
                            </m:sub>
                          </m:sSub>
                          <m:sSup>
                            <m:sSupPr>
                              <m:ctrlPr>
                                <a:rPr lang="en-US" sz="2100" b="0" i="1" smtClean="0">
                                  <a:latin typeface="Cambria Math" panose="02040503050406030204" pitchFamily="18" charset="0"/>
                                </a:rPr>
                              </m:ctrlPr>
                            </m:sSupPr>
                            <m:e>
                              <m:r>
                                <a:rPr lang="en-US" sz="2100" b="0" i="1" smtClean="0">
                                  <a:latin typeface="Cambria Math" charset="0"/>
                                </a:rPr>
                                <m:t>𝑒</m:t>
                              </m:r>
                            </m:e>
                            <m:sup>
                              <m:r>
                                <a:rPr lang="en-US" sz="2100" b="0" i="1" smtClean="0">
                                  <a:latin typeface="Cambria Math" charset="0"/>
                                </a:rPr>
                                <m:t>𝑖</m:t>
                              </m:r>
                              <m:r>
                                <a:rPr lang="en-US" sz="2100" b="0" i="1" smtClean="0">
                                  <a:solidFill>
                                    <a:srgbClr val="CC00FF"/>
                                  </a:solidFill>
                                  <a:latin typeface="Cambria Math" charset="0"/>
                                </a:rPr>
                                <m:t>𝜙</m:t>
                              </m:r>
                            </m:sup>
                          </m:sSup>
                          <m:sSup>
                            <m:sSupPr>
                              <m:ctrlPr>
                                <a:rPr lang="en-US" sz="2100" b="0" i="1" smtClean="0">
                                  <a:latin typeface="Cambria Math" panose="02040503050406030204" pitchFamily="18" charset="0"/>
                                </a:rPr>
                              </m:ctrlPr>
                            </m:sSupPr>
                            <m:e>
                              <m:r>
                                <a:rPr lang="en-US" sz="2100" b="0" i="1" smtClean="0">
                                  <a:latin typeface="Cambria Math" charset="0"/>
                                </a:rPr>
                                <m:t>𝑒</m:t>
                              </m:r>
                            </m:e>
                            <m:sup>
                              <m:r>
                                <a:rPr lang="en-US" sz="2100" b="0" i="1" smtClean="0">
                                  <a:latin typeface="Cambria Math" charset="0"/>
                                </a:rPr>
                                <m:t>𝑖</m:t>
                              </m:r>
                              <m:r>
                                <a:rPr lang="en-US" sz="2100" b="0" i="1" smtClean="0">
                                  <a:solidFill>
                                    <a:schemeClr val="accent2">
                                      <a:lumMod val="75000"/>
                                    </a:schemeClr>
                                  </a:solidFill>
                                  <a:latin typeface="Cambria Math" charset="0"/>
                                </a:rPr>
                                <m:t>𝛿</m:t>
                              </m:r>
                            </m:sup>
                          </m:sSup>
                        </m:oMath>
                      </m:oMathPara>
                    </a14:m>
                    <a:endParaRPr lang="en-US" sz="2100" dirty="0"/>
                  </a:p>
                </p:txBody>
              </p:sp>
            </mc:Choice>
            <mc:Fallback xmlns="">
              <p:sp>
                <p:nvSpPr>
                  <p:cNvPr id="112" name="TextBox 111"/>
                  <p:cNvSpPr txBox="1">
                    <a:spLocks noRot="1" noChangeAspect="1" noMove="1" noResize="1" noEditPoints="1" noAdjustHandles="1" noChangeArrowheads="1" noChangeShapeType="1" noTextEdit="1"/>
                  </p:cNvSpPr>
                  <p:nvPr/>
                </p:nvSpPr>
                <p:spPr>
                  <a:xfrm>
                    <a:off x="2013822" y="4627757"/>
                    <a:ext cx="2409699" cy="430952"/>
                  </a:xfrm>
                  <a:prstGeom prst="rect">
                    <a:avLst/>
                  </a:prstGeom>
                  <a:blipFill rotWithShape="0">
                    <a:blip r:embed="rId18"/>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5041131" y="4643983"/>
                    <a:ext cx="2552365" cy="430952"/>
                  </a:xfrm>
                  <a:prstGeom prst="rect">
                    <a:avLst/>
                  </a:prstGeom>
                  <a:grpFill/>
                  <a:ln>
                    <a:noFill/>
                  </a:ln>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100" b="0" i="1" smtClean="0">
                                  <a:latin typeface="Cambria Math" panose="02040503050406030204" pitchFamily="18" charset="0"/>
                                </a:rPr>
                              </m:ctrlPr>
                            </m:accPr>
                            <m:e>
                              <m:r>
                                <a:rPr lang="en-US" sz="2100" b="0" i="1" smtClean="0">
                                  <a:latin typeface="Cambria Math" charset="0"/>
                                </a:rPr>
                                <m:t>𝐴</m:t>
                              </m:r>
                            </m:e>
                          </m:acc>
                          <m:r>
                            <a:rPr lang="en-US" sz="2100" b="0" i="1" smtClean="0">
                              <a:latin typeface="Cambria Math" charset="0"/>
                            </a:rPr>
                            <m:t>=</m:t>
                          </m:r>
                          <m:sSub>
                            <m:sSubPr>
                              <m:ctrlPr>
                                <a:rPr lang="en-US" sz="2100" b="0" i="1" smtClean="0">
                                  <a:latin typeface="Cambria Math" panose="02040503050406030204" pitchFamily="18" charset="0"/>
                                </a:rPr>
                              </m:ctrlPr>
                            </m:sSubPr>
                            <m:e>
                              <m:r>
                                <a:rPr lang="en-US" sz="2100" b="0" i="1" smtClean="0">
                                  <a:latin typeface="Cambria Math" charset="0"/>
                                </a:rPr>
                                <m:t>𝐴</m:t>
                              </m:r>
                            </m:e>
                            <m:sub>
                              <m:r>
                                <a:rPr lang="en-US" sz="2100" b="0" i="1" smtClean="0">
                                  <a:latin typeface="Cambria Math" charset="0"/>
                                </a:rPr>
                                <m:t>1</m:t>
                              </m:r>
                            </m:sub>
                          </m:sSub>
                          <m:r>
                            <a:rPr lang="en-US" sz="2100" b="0" i="1" smtClean="0">
                              <a:latin typeface="Cambria Math" charset="0"/>
                            </a:rPr>
                            <m:t>+</m:t>
                          </m:r>
                          <m:sSub>
                            <m:sSubPr>
                              <m:ctrlPr>
                                <a:rPr lang="en-US" sz="2100" b="0" i="1" smtClean="0">
                                  <a:latin typeface="Cambria Math" panose="02040503050406030204" pitchFamily="18" charset="0"/>
                                </a:rPr>
                              </m:ctrlPr>
                            </m:sSubPr>
                            <m:e>
                              <m:r>
                                <a:rPr lang="en-US" sz="2100" b="0" i="1" smtClean="0">
                                  <a:latin typeface="Cambria Math" charset="0"/>
                                </a:rPr>
                                <m:t>𝐴</m:t>
                              </m:r>
                            </m:e>
                            <m:sub>
                              <m:r>
                                <a:rPr lang="en-US" sz="2100" b="0" i="1" smtClean="0">
                                  <a:latin typeface="Cambria Math" charset="0"/>
                                </a:rPr>
                                <m:t>2</m:t>
                              </m:r>
                            </m:sub>
                          </m:sSub>
                          <m:sSup>
                            <m:sSupPr>
                              <m:ctrlPr>
                                <a:rPr lang="en-US" sz="2100" b="0" i="1" smtClean="0">
                                  <a:latin typeface="Cambria Math" panose="02040503050406030204" pitchFamily="18" charset="0"/>
                                </a:rPr>
                              </m:ctrlPr>
                            </m:sSupPr>
                            <m:e>
                              <m:r>
                                <a:rPr lang="en-US" sz="2100" b="0" i="1" smtClean="0">
                                  <a:latin typeface="Cambria Math" charset="0"/>
                                </a:rPr>
                                <m:t>𝑒</m:t>
                              </m:r>
                            </m:e>
                            <m:sup>
                              <m:r>
                                <a:rPr lang="en-US" sz="2100" b="0" i="1" smtClean="0">
                                  <a:latin typeface="Cambria Math" charset="0"/>
                                </a:rPr>
                                <m:t>−</m:t>
                              </m:r>
                              <m:r>
                                <a:rPr lang="en-US" sz="2100" b="0" i="1" smtClean="0">
                                  <a:latin typeface="Cambria Math" charset="0"/>
                                </a:rPr>
                                <m:t>𝑖</m:t>
                              </m:r>
                              <m:r>
                                <a:rPr lang="en-US" sz="2100" b="0" i="1" smtClean="0">
                                  <a:solidFill>
                                    <a:srgbClr val="CC00FF"/>
                                  </a:solidFill>
                                  <a:latin typeface="Cambria Math" charset="0"/>
                                </a:rPr>
                                <m:t>𝜙</m:t>
                              </m:r>
                            </m:sup>
                          </m:sSup>
                          <m:sSup>
                            <m:sSupPr>
                              <m:ctrlPr>
                                <a:rPr lang="en-US" sz="2100" b="0" i="1" smtClean="0">
                                  <a:latin typeface="Cambria Math" panose="02040503050406030204" pitchFamily="18" charset="0"/>
                                </a:rPr>
                              </m:ctrlPr>
                            </m:sSupPr>
                            <m:e>
                              <m:r>
                                <a:rPr lang="en-US" sz="2100" b="0" i="1" smtClean="0">
                                  <a:latin typeface="Cambria Math" charset="0"/>
                                </a:rPr>
                                <m:t>𝑒</m:t>
                              </m:r>
                            </m:e>
                            <m:sup>
                              <m:r>
                                <a:rPr lang="en-US" sz="2100" b="0" i="1" smtClean="0">
                                  <a:latin typeface="Cambria Math" charset="0"/>
                                </a:rPr>
                                <m:t>𝑖</m:t>
                              </m:r>
                              <m:r>
                                <a:rPr lang="en-US" sz="2100" b="0" i="1" smtClean="0">
                                  <a:solidFill>
                                    <a:schemeClr val="accent2">
                                      <a:lumMod val="75000"/>
                                    </a:schemeClr>
                                  </a:solidFill>
                                  <a:latin typeface="Cambria Math" charset="0"/>
                                </a:rPr>
                                <m:t>𝛿</m:t>
                              </m:r>
                            </m:sup>
                          </m:sSup>
                        </m:oMath>
                      </m:oMathPara>
                    </a14:m>
                    <a:endParaRPr lang="en-US" sz="2100" dirty="0"/>
                  </a:p>
                </p:txBody>
              </p:sp>
            </mc:Choice>
            <mc:Fallback xmlns="">
              <p:sp>
                <p:nvSpPr>
                  <p:cNvPr id="113" name="TextBox 112"/>
                  <p:cNvSpPr txBox="1">
                    <a:spLocks noRot="1" noChangeAspect="1" noMove="1" noResize="1" noEditPoints="1" noAdjustHandles="1" noChangeArrowheads="1" noChangeShapeType="1" noTextEdit="1"/>
                  </p:cNvSpPr>
                  <p:nvPr/>
                </p:nvSpPr>
                <p:spPr>
                  <a:xfrm>
                    <a:off x="5041131" y="4643983"/>
                    <a:ext cx="2552365" cy="430952"/>
                  </a:xfrm>
                  <a:prstGeom prst="rect">
                    <a:avLst/>
                  </a:prstGeom>
                  <a:blipFill rotWithShape="0">
                    <a:blip r:embed="rId1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1966715" y="5589918"/>
                    <a:ext cx="5709844" cy="457113"/>
                  </a:xfrm>
                  <a:prstGeom prst="rect">
                    <a:avLst/>
                  </a:prstGeom>
                  <a:grp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100" b="0" i="1" smtClean="0">
                                  <a:solidFill>
                                    <a:srgbClr val="FF0000"/>
                                  </a:solidFill>
                                  <a:latin typeface="Cambria Math" panose="02040503050406030204" pitchFamily="18" charset="0"/>
                                </a:rPr>
                              </m:ctrlPr>
                            </m:sSupPr>
                            <m:e>
                              <m:d>
                                <m:dPr>
                                  <m:begChr m:val="|"/>
                                  <m:endChr m:val="|"/>
                                  <m:ctrlPr>
                                    <a:rPr lang="hr-HR" sz="2100" b="0" i="1" smtClean="0">
                                      <a:solidFill>
                                        <a:srgbClr val="FF0000"/>
                                      </a:solidFill>
                                      <a:latin typeface="Cambria Math" panose="02040503050406030204" pitchFamily="18" charset="0"/>
                                    </a:rPr>
                                  </m:ctrlPr>
                                </m:dPr>
                                <m:e>
                                  <m:acc>
                                    <m:accPr>
                                      <m:chr m:val="̅"/>
                                      <m:ctrlPr>
                                        <a:rPr lang="en-US" sz="2100" b="0" i="1" smtClean="0">
                                          <a:solidFill>
                                            <a:srgbClr val="FF0000"/>
                                          </a:solidFill>
                                          <a:latin typeface="Cambria Math" panose="02040503050406030204" pitchFamily="18" charset="0"/>
                                        </a:rPr>
                                      </m:ctrlPr>
                                    </m:accPr>
                                    <m:e>
                                      <m:r>
                                        <a:rPr lang="en-US" sz="2100" b="0" i="1" smtClean="0">
                                          <a:solidFill>
                                            <a:srgbClr val="FF0000"/>
                                          </a:solidFill>
                                          <a:latin typeface="Cambria Math" charset="0"/>
                                        </a:rPr>
                                        <m:t>𝐴</m:t>
                                      </m:r>
                                    </m:e>
                                  </m:acc>
                                </m:e>
                              </m:d>
                            </m:e>
                            <m:sup>
                              <m:r>
                                <a:rPr lang="en-US" sz="2100" b="0" i="1" smtClean="0">
                                  <a:solidFill>
                                    <a:srgbClr val="FF0000"/>
                                  </a:solidFill>
                                  <a:latin typeface="Cambria Math" charset="0"/>
                                </a:rPr>
                                <m:t>2</m:t>
                              </m:r>
                            </m:sup>
                          </m:sSup>
                          <m:r>
                            <a:rPr lang="en-US" sz="2100" b="0" i="1" smtClean="0">
                              <a:latin typeface="Cambria Math" charset="0"/>
                            </a:rPr>
                            <m:t>=</m:t>
                          </m:r>
                          <m:sSup>
                            <m:sSupPr>
                              <m:ctrlPr>
                                <a:rPr lang="en-US" sz="2100" b="0" i="1" smtClean="0">
                                  <a:latin typeface="Cambria Math" panose="02040503050406030204" pitchFamily="18" charset="0"/>
                                </a:rPr>
                              </m:ctrlPr>
                            </m:sSupPr>
                            <m:e>
                              <m:d>
                                <m:dPr>
                                  <m:begChr m:val="|"/>
                                  <m:endChr m:val="|"/>
                                  <m:ctrlPr>
                                    <a:rPr lang="hr-HR" sz="2100" b="0" i="1" smtClean="0">
                                      <a:latin typeface="Cambria Math" panose="02040503050406030204" pitchFamily="18" charset="0"/>
                                    </a:rPr>
                                  </m:ctrlPr>
                                </m:dPr>
                                <m:e>
                                  <m:sSub>
                                    <m:sSubPr>
                                      <m:ctrlPr>
                                        <a:rPr lang="en-US" sz="2100" b="0" i="1" smtClean="0">
                                          <a:latin typeface="Cambria Math" panose="02040503050406030204" pitchFamily="18" charset="0"/>
                                        </a:rPr>
                                      </m:ctrlPr>
                                    </m:sSubPr>
                                    <m:e>
                                      <m:r>
                                        <a:rPr lang="en-US" sz="2100" b="0" i="1" smtClean="0">
                                          <a:latin typeface="Cambria Math" charset="0"/>
                                        </a:rPr>
                                        <m:t>𝐴</m:t>
                                      </m:r>
                                    </m:e>
                                    <m:sub>
                                      <m:r>
                                        <a:rPr lang="en-US" sz="2100" b="0" i="1" smtClean="0">
                                          <a:latin typeface="Cambria Math" charset="0"/>
                                        </a:rPr>
                                        <m:t>1</m:t>
                                      </m:r>
                                    </m:sub>
                                  </m:sSub>
                                </m:e>
                              </m:d>
                            </m:e>
                            <m:sup>
                              <m:r>
                                <a:rPr lang="en-US" sz="2100" b="0" i="1" smtClean="0">
                                  <a:latin typeface="Cambria Math" charset="0"/>
                                </a:rPr>
                                <m:t>2</m:t>
                              </m:r>
                            </m:sup>
                          </m:sSup>
                          <m:r>
                            <a:rPr lang="en-US" sz="2100" b="0" i="1" smtClean="0">
                              <a:latin typeface="Cambria Math" charset="0"/>
                            </a:rPr>
                            <m:t>+</m:t>
                          </m:r>
                          <m:sSup>
                            <m:sSupPr>
                              <m:ctrlPr>
                                <a:rPr lang="en-US" sz="2100" i="1">
                                  <a:latin typeface="Cambria Math" panose="02040503050406030204" pitchFamily="18" charset="0"/>
                                </a:rPr>
                              </m:ctrlPr>
                            </m:sSupPr>
                            <m:e>
                              <m:d>
                                <m:dPr>
                                  <m:begChr m:val="|"/>
                                  <m:endChr m:val="|"/>
                                  <m:ctrlPr>
                                    <a:rPr lang="hr-HR" sz="2100" i="1">
                                      <a:latin typeface="Cambria Math" panose="02040503050406030204" pitchFamily="18" charset="0"/>
                                    </a:rPr>
                                  </m:ctrlPr>
                                </m:dPr>
                                <m:e>
                                  <m:sSub>
                                    <m:sSubPr>
                                      <m:ctrlPr>
                                        <a:rPr lang="en-US" sz="2100" b="0" i="1" smtClean="0">
                                          <a:latin typeface="Cambria Math" panose="02040503050406030204" pitchFamily="18" charset="0"/>
                                        </a:rPr>
                                      </m:ctrlPr>
                                    </m:sSubPr>
                                    <m:e>
                                      <m:r>
                                        <a:rPr lang="en-US" sz="2100" b="0" i="1" smtClean="0">
                                          <a:latin typeface="Cambria Math" charset="0"/>
                                        </a:rPr>
                                        <m:t>𝐴</m:t>
                                      </m:r>
                                    </m:e>
                                    <m:sub>
                                      <m:r>
                                        <a:rPr lang="en-US" sz="2100" b="0" i="1" smtClean="0">
                                          <a:latin typeface="Cambria Math" charset="0"/>
                                        </a:rPr>
                                        <m:t>2</m:t>
                                      </m:r>
                                    </m:sub>
                                  </m:sSub>
                                </m:e>
                              </m:d>
                            </m:e>
                            <m:sup>
                              <m:r>
                                <a:rPr lang="en-US" sz="2100" i="1">
                                  <a:latin typeface="Cambria Math" charset="0"/>
                                </a:rPr>
                                <m:t>2</m:t>
                              </m:r>
                            </m:sup>
                          </m:sSup>
                          <m:r>
                            <a:rPr lang="en-US" sz="2100" b="0" i="1" smtClean="0">
                              <a:latin typeface="Cambria Math" charset="0"/>
                            </a:rPr>
                            <m:t>+</m:t>
                          </m:r>
                          <m:sSub>
                            <m:sSubPr>
                              <m:ctrlPr>
                                <a:rPr lang="en-US" sz="2100" b="0" i="1" smtClean="0">
                                  <a:latin typeface="Cambria Math" panose="02040503050406030204" pitchFamily="18" charset="0"/>
                                </a:rPr>
                              </m:ctrlPr>
                            </m:sSubPr>
                            <m:e>
                              <m:r>
                                <a:rPr lang="en-US" sz="2100" b="0" i="1" smtClean="0">
                                  <a:latin typeface="Cambria Math" charset="0"/>
                                </a:rPr>
                                <m:t>𝐴</m:t>
                              </m:r>
                            </m:e>
                            <m:sub>
                              <m:r>
                                <a:rPr lang="en-US" sz="2100" b="0" i="1" smtClean="0">
                                  <a:latin typeface="Cambria Math" charset="0"/>
                                </a:rPr>
                                <m:t>1</m:t>
                              </m:r>
                            </m:sub>
                          </m:sSub>
                          <m:sSub>
                            <m:sSubPr>
                              <m:ctrlPr>
                                <a:rPr lang="en-US" sz="2100" b="0" i="1" smtClean="0">
                                  <a:latin typeface="Cambria Math" panose="02040503050406030204" pitchFamily="18" charset="0"/>
                                </a:rPr>
                              </m:ctrlPr>
                            </m:sSubPr>
                            <m:e>
                              <m:r>
                                <a:rPr lang="en-US" sz="2100" b="0" i="1" smtClean="0">
                                  <a:latin typeface="Cambria Math" charset="0"/>
                                </a:rPr>
                                <m:t>𝐴</m:t>
                              </m:r>
                            </m:e>
                            <m:sub>
                              <m:r>
                                <a:rPr lang="en-US" sz="2100" b="0" i="1" smtClean="0">
                                  <a:latin typeface="Cambria Math" charset="0"/>
                                </a:rPr>
                                <m:t>2</m:t>
                              </m:r>
                            </m:sub>
                          </m:sSub>
                          <m:d>
                            <m:dPr>
                              <m:ctrlPr>
                                <a:rPr lang="mr-IN" sz="2100" b="0" i="1" smtClean="0">
                                  <a:latin typeface="Cambria Math" panose="02040503050406030204" pitchFamily="18" charset="0"/>
                                </a:rPr>
                              </m:ctrlPr>
                            </m:dPr>
                            <m:e>
                              <m:sSup>
                                <m:sSupPr>
                                  <m:ctrlPr>
                                    <a:rPr lang="en-US" sz="2100" b="0" i="1" smtClean="0">
                                      <a:latin typeface="Cambria Math" panose="02040503050406030204" pitchFamily="18" charset="0"/>
                                    </a:rPr>
                                  </m:ctrlPr>
                                </m:sSupPr>
                                <m:e>
                                  <m:r>
                                    <a:rPr lang="en-US" sz="2100" b="0" i="1" smtClean="0">
                                      <a:latin typeface="Cambria Math" charset="0"/>
                                    </a:rPr>
                                    <m:t>𝑒</m:t>
                                  </m:r>
                                </m:e>
                                <m:sup>
                                  <m:r>
                                    <a:rPr lang="en-US" sz="2100" b="0" i="1" smtClean="0">
                                      <a:latin typeface="Cambria Math" charset="0"/>
                                    </a:rPr>
                                    <m:t>−</m:t>
                                  </m:r>
                                  <m:r>
                                    <a:rPr lang="en-US" sz="2100" b="0" i="1" smtClean="0">
                                      <a:latin typeface="Cambria Math" charset="0"/>
                                    </a:rPr>
                                    <m:t>𝑖</m:t>
                                  </m:r>
                                  <m:r>
                                    <a:rPr lang="en-US" sz="2100" b="0" i="1" smtClean="0">
                                      <a:solidFill>
                                        <a:srgbClr val="CC00FF"/>
                                      </a:solidFill>
                                      <a:latin typeface="Cambria Math" charset="0"/>
                                    </a:rPr>
                                    <m:t>𝜙</m:t>
                                  </m:r>
                                </m:sup>
                              </m:sSup>
                              <m:sSup>
                                <m:sSupPr>
                                  <m:ctrlPr>
                                    <a:rPr lang="en-US" sz="2100" b="0" i="1" smtClean="0">
                                      <a:latin typeface="Cambria Math" panose="02040503050406030204" pitchFamily="18" charset="0"/>
                                    </a:rPr>
                                  </m:ctrlPr>
                                </m:sSupPr>
                                <m:e>
                                  <m:r>
                                    <a:rPr lang="en-US" sz="2100" b="0" i="1" smtClean="0">
                                      <a:latin typeface="Cambria Math" charset="0"/>
                                    </a:rPr>
                                    <m:t>𝑒</m:t>
                                  </m:r>
                                </m:e>
                                <m:sup>
                                  <m:r>
                                    <a:rPr lang="en-US" sz="2100" b="0" i="1" smtClean="0">
                                      <a:latin typeface="Cambria Math" charset="0"/>
                                    </a:rPr>
                                    <m:t>𝑖</m:t>
                                  </m:r>
                                  <m:r>
                                    <a:rPr lang="en-US" sz="2100" b="0" i="1" smtClean="0">
                                      <a:solidFill>
                                        <a:schemeClr val="accent2">
                                          <a:lumMod val="75000"/>
                                        </a:schemeClr>
                                      </a:solidFill>
                                      <a:latin typeface="Cambria Math" charset="0"/>
                                    </a:rPr>
                                    <m:t>𝛿</m:t>
                                  </m:r>
                                </m:sup>
                              </m:sSup>
                              <m:r>
                                <a:rPr lang="en-US" sz="2100" b="0" i="1" smtClean="0">
                                  <a:latin typeface="Cambria Math" charset="0"/>
                                </a:rPr>
                                <m:t>+</m:t>
                              </m:r>
                              <m:sSup>
                                <m:sSupPr>
                                  <m:ctrlPr>
                                    <a:rPr lang="en-US" sz="2100" b="0" i="1" smtClean="0">
                                      <a:latin typeface="Cambria Math" panose="02040503050406030204" pitchFamily="18" charset="0"/>
                                    </a:rPr>
                                  </m:ctrlPr>
                                </m:sSupPr>
                                <m:e>
                                  <m:r>
                                    <a:rPr lang="en-US" sz="2100" b="0" i="1" smtClean="0">
                                      <a:latin typeface="Cambria Math" charset="0"/>
                                    </a:rPr>
                                    <m:t>𝑒</m:t>
                                  </m:r>
                                </m:e>
                                <m:sup>
                                  <m:r>
                                    <a:rPr lang="en-US" sz="2100" b="0" i="1" smtClean="0">
                                      <a:latin typeface="Cambria Math" charset="0"/>
                                    </a:rPr>
                                    <m:t>𝑖</m:t>
                                  </m:r>
                                  <m:r>
                                    <a:rPr lang="en-US" sz="2100" b="0" i="1" smtClean="0">
                                      <a:solidFill>
                                        <a:srgbClr val="CC00FF"/>
                                      </a:solidFill>
                                      <a:latin typeface="Cambria Math" charset="0"/>
                                    </a:rPr>
                                    <m:t>𝜙</m:t>
                                  </m:r>
                                </m:sup>
                              </m:sSup>
                              <m:sSup>
                                <m:sSupPr>
                                  <m:ctrlPr>
                                    <a:rPr lang="en-US" sz="2100" b="0" i="1" smtClean="0">
                                      <a:latin typeface="Cambria Math" panose="02040503050406030204" pitchFamily="18" charset="0"/>
                                    </a:rPr>
                                  </m:ctrlPr>
                                </m:sSupPr>
                                <m:e>
                                  <m:r>
                                    <a:rPr lang="en-US" sz="2100" b="0" i="1" smtClean="0">
                                      <a:latin typeface="Cambria Math" charset="0"/>
                                    </a:rPr>
                                    <m:t>𝑒</m:t>
                                  </m:r>
                                </m:e>
                                <m:sup>
                                  <m:r>
                                    <a:rPr lang="en-US" sz="2100" b="0" i="1" smtClean="0">
                                      <a:latin typeface="Cambria Math" charset="0"/>
                                    </a:rPr>
                                    <m:t>−</m:t>
                                  </m:r>
                                  <m:r>
                                    <a:rPr lang="en-US" sz="2100" b="0" i="1" smtClean="0">
                                      <a:latin typeface="Cambria Math" charset="0"/>
                                    </a:rPr>
                                    <m:t>𝑖</m:t>
                                  </m:r>
                                  <m:r>
                                    <a:rPr lang="en-US" sz="2100" b="0" i="1" smtClean="0">
                                      <a:solidFill>
                                        <a:schemeClr val="accent2">
                                          <a:lumMod val="75000"/>
                                        </a:schemeClr>
                                      </a:solidFill>
                                      <a:latin typeface="Cambria Math" charset="0"/>
                                    </a:rPr>
                                    <m:t>𝛿</m:t>
                                  </m:r>
                                </m:sup>
                              </m:sSup>
                            </m:e>
                          </m:d>
                        </m:oMath>
                      </m:oMathPara>
                    </a14:m>
                    <a:endParaRPr lang="en-US" sz="2100" dirty="0"/>
                  </a:p>
                </p:txBody>
              </p:sp>
            </mc:Choice>
            <mc:Fallback xmlns="">
              <p:sp>
                <p:nvSpPr>
                  <p:cNvPr id="115" name="TextBox 114"/>
                  <p:cNvSpPr txBox="1">
                    <a:spLocks noRot="1" noChangeAspect="1" noMove="1" noResize="1" noEditPoints="1" noAdjustHandles="1" noChangeArrowheads="1" noChangeShapeType="1" noTextEdit="1"/>
                  </p:cNvSpPr>
                  <p:nvPr/>
                </p:nvSpPr>
                <p:spPr>
                  <a:xfrm>
                    <a:off x="1966715" y="5589918"/>
                    <a:ext cx="5709844" cy="457113"/>
                  </a:xfrm>
                  <a:prstGeom prst="rect">
                    <a:avLst/>
                  </a:prstGeom>
                  <a:blipFill rotWithShape="0">
                    <a:blip r:embed="rId20"/>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1971839" y="5118532"/>
                    <a:ext cx="5677469" cy="457113"/>
                  </a:xfrm>
                  <a:prstGeom prst="rect">
                    <a:avLst/>
                  </a:prstGeom>
                  <a:grp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100" b="0" i="1" smtClean="0">
                                  <a:solidFill>
                                    <a:srgbClr val="0432FF"/>
                                  </a:solidFill>
                                  <a:latin typeface="Cambria Math" panose="02040503050406030204" pitchFamily="18" charset="0"/>
                                </a:rPr>
                              </m:ctrlPr>
                            </m:sSupPr>
                            <m:e>
                              <m:d>
                                <m:dPr>
                                  <m:begChr m:val="|"/>
                                  <m:endChr m:val="|"/>
                                  <m:ctrlPr>
                                    <a:rPr lang="hr-HR" sz="2100" b="0" i="1" smtClean="0">
                                      <a:solidFill>
                                        <a:srgbClr val="0432FF"/>
                                      </a:solidFill>
                                      <a:latin typeface="Cambria Math" panose="02040503050406030204" pitchFamily="18" charset="0"/>
                                    </a:rPr>
                                  </m:ctrlPr>
                                </m:dPr>
                                <m:e>
                                  <m:r>
                                    <a:rPr lang="en-US" sz="2100" b="0" i="1" smtClean="0">
                                      <a:solidFill>
                                        <a:srgbClr val="0432FF"/>
                                      </a:solidFill>
                                      <a:latin typeface="Cambria Math" charset="0"/>
                                    </a:rPr>
                                    <m:t>𝐴</m:t>
                                  </m:r>
                                </m:e>
                              </m:d>
                            </m:e>
                            <m:sup>
                              <m:r>
                                <a:rPr lang="en-US" sz="2100" b="0" i="1" smtClean="0">
                                  <a:solidFill>
                                    <a:srgbClr val="0432FF"/>
                                  </a:solidFill>
                                  <a:latin typeface="Cambria Math" charset="0"/>
                                </a:rPr>
                                <m:t>2</m:t>
                              </m:r>
                            </m:sup>
                          </m:sSup>
                          <m:r>
                            <a:rPr lang="en-US" sz="2100" b="0" i="1" smtClean="0">
                              <a:latin typeface="Cambria Math" charset="0"/>
                            </a:rPr>
                            <m:t>=</m:t>
                          </m:r>
                          <m:sSup>
                            <m:sSupPr>
                              <m:ctrlPr>
                                <a:rPr lang="en-US" sz="2100" b="0" i="1" smtClean="0">
                                  <a:latin typeface="Cambria Math" panose="02040503050406030204" pitchFamily="18" charset="0"/>
                                </a:rPr>
                              </m:ctrlPr>
                            </m:sSupPr>
                            <m:e>
                              <m:d>
                                <m:dPr>
                                  <m:begChr m:val="|"/>
                                  <m:endChr m:val="|"/>
                                  <m:ctrlPr>
                                    <a:rPr lang="hr-HR" sz="2100" b="0" i="1" smtClean="0">
                                      <a:latin typeface="Cambria Math" panose="02040503050406030204" pitchFamily="18" charset="0"/>
                                    </a:rPr>
                                  </m:ctrlPr>
                                </m:dPr>
                                <m:e>
                                  <m:sSub>
                                    <m:sSubPr>
                                      <m:ctrlPr>
                                        <a:rPr lang="en-US" sz="2100" b="0" i="1" smtClean="0">
                                          <a:latin typeface="Cambria Math" panose="02040503050406030204" pitchFamily="18" charset="0"/>
                                        </a:rPr>
                                      </m:ctrlPr>
                                    </m:sSubPr>
                                    <m:e>
                                      <m:r>
                                        <a:rPr lang="en-US" sz="2100" b="0" i="1" smtClean="0">
                                          <a:latin typeface="Cambria Math" charset="0"/>
                                        </a:rPr>
                                        <m:t>𝐴</m:t>
                                      </m:r>
                                    </m:e>
                                    <m:sub>
                                      <m:r>
                                        <a:rPr lang="en-US" sz="2100" b="0" i="1" smtClean="0">
                                          <a:latin typeface="Cambria Math" charset="0"/>
                                        </a:rPr>
                                        <m:t>1</m:t>
                                      </m:r>
                                    </m:sub>
                                  </m:sSub>
                                </m:e>
                              </m:d>
                            </m:e>
                            <m:sup>
                              <m:r>
                                <a:rPr lang="en-US" sz="2100" b="0" i="1" smtClean="0">
                                  <a:latin typeface="Cambria Math" charset="0"/>
                                </a:rPr>
                                <m:t>2</m:t>
                              </m:r>
                            </m:sup>
                          </m:sSup>
                          <m:r>
                            <a:rPr lang="en-US" sz="2100" b="0" i="1" smtClean="0">
                              <a:latin typeface="Cambria Math" charset="0"/>
                            </a:rPr>
                            <m:t>+</m:t>
                          </m:r>
                          <m:sSup>
                            <m:sSupPr>
                              <m:ctrlPr>
                                <a:rPr lang="en-US" sz="2100" i="1">
                                  <a:latin typeface="Cambria Math" panose="02040503050406030204" pitchFamily="18" charset="0"/>
                                </a:rPr>
                              </m:ctrlPr>
                            </m:sSupPr>
                            <m:e>
                              <m:d>
                                <m:dPr>
                                  <m:begChr m:val="|"/>
                                  <m:endChr m:val="|"/>
                                  <m:ctrlPr>
                                    <a:rPr lang="hr-HR" sz="2100" i="1">
                                      <a:latin typeface="Cambria Math" panose="02040503050406030204" pitchFamily="18" charset="0"/>
                                    </a:rPr>
                                  </m:ctrlPr>
                                </m:dPr>
                                <m:e>
                                  <m:sSub>
                                    <m:sSubPr>
                                      <m:ctrlPr>
                                        <a:rPr lang="en-US" sz="2100" b="0" i="1" smtClean="0">
                                          <a:latin typeface="Cambria Math" panose="02040503050406030204" pitchFamily="18" charset="0"/>
                                        </a:rPr>
                                      </m:ctrlPr>
                                    </m:sSubPr>
                                    <m:e>
                                      <m:r>
                                        <a:rPr lang="en-US" sz="2100" b="0" i="1" smtClean="0">
                                          <a:latin typeface="Cambria Math" charset="0"/>
                                        </a:rPr>
                                        <m:t>𝐴</m:t>
                                      </m:r>
                                    </m:e>
                                    <m:sub>
                                      <m:r>
                                        <a:rPr lang="en-US" sz="2100" b="0" i="1" smtClean="0">
                                          <a:latin typeface="Cambria Math" charset="0"/>
                                        </a:rPr>
                                        <m:t>2</m:t>
                                      </m:r>
                                    </m:sub>
                                  </m:sSub>
                                </m:e>
                              </m:d>
                            </m:e>
                            <m:sup>
                              <m:r>
                                <a:rPr lang="en-US" sz="2100" i="1">
                                  <a:latin typeface="Cambria Math" charset="0"/>
                                </a:rPr>
                                <m:t>2</m:t>
                              </m:r>
                            </m:sup>
                          </m:sSup>
                          <m:r>
                            <a:rPr lang="en-US" sz="2100" b="0" i="1" smtClean="0">
                              <a:latin typeface="Cambria Math" charset="0"/>
                            </a:rPr>
                            <m:t>+</m:t>
                          </m:r>
                          <m:sSub>
                            <m:sSubPr>
                              <m:ctrlPr>
                                <a:rPr lang="en-US" sz="2100" b="0" i="1" smtClean="0">
                                  <a:latin typeface="Cambria Math" panose="02040503050406030204" pitchFamily="18" charset="0"/>
                                </a:rPr>
                              </m:ctrlPr>
                            </m:sSubPr>
                            <m:e>
                              <m:r>
                                <a:rPr lang="en-US" sz="2100" b="0" i="1" smtClean="0">
                                  <a:latin typeface="Cambria Math" charset="0"/>
                                </a:rPr>
                                <m:t>𝐴</m:t>
                              </m:r>
                            </m:e>
                            <m:sub>
                              <m:r>
                                <a:rPr lang="en-US" sz="2100" b="0" i="1" smtClean="0">
                                  <a:latin typeface="Cambria Math" charset="0"/>
                                </a:rPr>
                                <m:t>1</m:t>
                              </m:r>
                            </m:sub>
                          </m:sSub>
                          <m:sSub>
                            <m:sSubPr>
                              <m:ctrlPr>
                                <a:rPr lang="en-US" sz="2100" b="0" i="1" smtClean="0">
                                  <a:latin typeface="Cambria Math" panose="02040503050406030204" pitchFamily="18" charset="0"/>
                                </a:rPr>
                              </m:ctrlPr>
                            </m:sSubPr>
                            <m:e>
                              <m:r>
                                <a:rPr lang="en-US" sz="2100" b="0" i="1" smtClean="0">
                                  <a:latin typeface="Cambria Math" charset="0"/>
                                </a:rPr>
                                <m:t>𝐴</m:t>
                              </m:r>
                            </m:e>
                            <m:sub>
                              <m:r>
                                <a:rPr lang="en-US" sz="2100" b="0" i="1" smtClean="0">
                                  <a:latin typeface="Cambria Math" charset="0"/>
                                </a:rPr>
                                <m:t>2</m:t>
                              </m:r>
                            </m:sub>
                          </m:sSub>
                          <m:d>
                            <m:dPr>
                              <m:ctrlPr>
                                <a:rPr lang="mr-IN" sz="2100" b="0" i="1" smtClean="0">
                                  <a:latin typeface="Cambria Math" panose="02040503050406030204" pitchFamily="18" charset="0"/>
                                </a:rPr>
                              </m:ctrlPr>
                            </m:dPr>
                            <m:e>
                              <m:sSup>
                                <m:sSupPr>
                                  <m:ctrlPr>
                                    <a:rPr lang="en-US" sz="2100" b="0" i="1" smtClean="0">
                                      <a:latin typeface="Cambria Math" panose="02040503050406030204" pitchFamily="18" charset="0"/>
                                    </a:rPr>
                                  </m:ctrlPr>
                                </m:sSupPr>
                                <m:e>
                                  <m:r>
                                    <a:rPr lang="en-US" sz="2100" b="0" i="1" smtClean="0">
                                      <a:latin typeface="Cambria Math" charset="0"/>
                                    </a:rPr>
                                    <m:t>𝑒</m:t>
                                  </m:r>
                                </m:e>
                                <m:sup>
                                  <m:r>
                                    <a:rPr lang="en-US" sz="2100" b="0" i="1" smtClean="0">
                                      <a:latin typeface="Cambria Math" charset="0"/>
                                    </a:rPr>
                                    <m:t>𝑖</m:t>
                                  </m:r>
                                  <m:r>
                                    <a:rPr lang="en-US" sz="2100" b="0" i="1" smtClean="0">
                                      <a:solidFill>
                                        <a:srgbClr val="CC00FF"/>
                                      </a:solidFill>
                                      <a:latin typeface="Cambria Math" charset="0"/>
                                    </a:rPr>
                                    <m:t>𝜙</m:t>
                                  </m:r>
                                </m:sup>
                              </m:sSup>
                              <m:sSup>
                                <m:sSupPr>
                                  <m:ctrlPr>
                                    <a:rPr lang="en-US" sz="2100" b="0" i="1" smtClean="0">
                                      <a:latin typeface="Cambria Math" panose="02040503050406030204" pitchFamily="18" charset="0"/>
                                    </a:rPr>
                                  </m:ctrlPr>
                                </m:sSupPr>
                                <m:e>
                                  <m:r>
                                    <a:rPr lang="en-US" sz="2100" b="0" i="1" smtClean="0">
                                      <a:latin typeface="Cambria Math" charset="0"/>
                                    </a:rPr>
                                    <m:t>𝑒</m:t>
                                  </m:r>
                                </m:e>
                                <m:sup>
                                  <m:r>
                                    <a:rPr lang="en-US" sz="2100" b="0" i="1" smtClean="0">
                                      <a:latin typeface="Cambria Math" charset="0"/>
                                    </a:rPr>
                                    <m:t>𝑖</m:t>
                                  </m:r>
                                  <m:r>
                                    <a:rPr lang="en-US" sz="2100" b="0" i="1" smtClean="0">
                                      <a:solidFill>
                                        <a:schemeClr val="accent2">
                                          <a:lumMod val="75000"/>
                                        </a:schemeClr>
                                      </a:solidFill>
                                      <a:latin typeface="Cambria Math" charset="0"/>
                                    </a:rPr>
                                    <m:t>𝛿</m:t>
                                  </m:r>
                                </m:sup>
                              </m:sSup>
                              <m:r>
                                <a:rPr lang="en-US" sz="2100" b="0" i="1" smtClean="0">
                                  <a:latin typeface="Cambria Math" charset="0"/>
                                </a:rPr>
                                <m:t>+</m:t>
                              </m:r>
                              <m:sSup>
                                <m:sSupPr>
                                  <m:ctrlPr>
                                    <a:rPr lang="en-US" sz="2100" b="0" i="1" smtClean="0">
                                      <a:latin typeface="Cambria Math" panose="02040503050406030204" pitchFamily="18" charset="0"/>
                                    </a:rPr>
                                  </m:ctrlPr>
                                </m:sSupPr>
                                <m:e>
                                  <m:r>
                                    <a:rPr lang="en-US" sz="2100" b="0" i="1" smtClean="0">
                                      <a:latin typeface="Cambria Math" charset="0"/>
                                    </a:rPr>
                                    <m:t>𝑒</m:t>
                                  </m:r>
                                </m:e>
                                <m:sup>
                                  <m:r>
                                    <a:rPr lang="en-US" sz="2100" b="0" i="1" smtClean="0">
                                      <a:latin typeface="Cambria Math" charset="0"/>
                                    </a:rPr>
                                    <m:t>−</m:t>
                                  </m:r>
                                  <m:r>
                                    <a:rPr lang="en-US" sz="2100" b="0" i="1" smtClean="0">
                                      <a:latin typeface="Cambria Math" charset="0"/>
                                    </a:rPr>
                                    <m:t>𝑖</m:t>
                                  </m:r>
                                  <m:r>
                                    <a:rPr lang="en-US" sz="2100" b="0" i="1" smtClean="0">
                                      <a:solidFill>
                                        <a:srgbClr val="CC00FF"/>
                                      </a:solidFill>
                                      <a:latin typeface="Cambria Math" charset="0"/>
                                    </a:rPr>
                                    <m:t>𝜙</m:t>
                                  </m:r>
                                </m:sup>
                              </m:sSup>
                              <m:sSup>
                                <m:sSupPr>
                                  <m:ctrlPr>
                                    <a:rPr lang="en-US" sz="2100" b="0" i="1" smtClean="0">
                                      <a:latin typeface="Cambria Math" panose="02040503050406030204" pitchFamily="18" charset="0"/>
                                    </a:rPr>
                                  </m:ctrlPr>
                                </m:sSupPr>
                                <m:e>
                                  <m:r>
                                    <a:rPr lang="en-US" sz="2100" b="0" i="1" smtClean="0">
                                      <a:latin typeface="Cambria Math" charset="0"/>
                                    </a:rPr>
                                    <m:t>𝑒</m:t>
                                  </m:r>
                                </m:e>
                                <m:sup>
                                  <m:r>
                                    <a:rPr lang="en-US" sz="2100" b="0" i="1" smtClean="0">
                                      <a:latin typeface="Cambria Math" charset="0"/>
                                    </a:rPr>
                                    <m:t>−</m:t>
                                  </m:r>
                                  <m:r>
                                    <a:rPr lang="en-US" sz="2100" b="0" i="1" smtClean="0">
                                      <a:latin typeface="Cambria Math" charset="0"/>
                                    </a:rPr>
                                    <m:t>𝑖</m:t>
                                  </m:r>
                                  <m:r>
                                    <a:rPr lang="en-US" sz="2100" b="0" i="1" smtClean="0">
                                      <a:solidFill>
                                        <a:schemeClr val="accent2">
                                          <a:lumMod val="75000"/>
                                        </a:schemeClr>
                                      </a:solidFill>
                                      <a:latin typeface="Cambria Math" charset="0"/>
                                    </a:rPr>
                                    <m:t>𝛿</m:t>
                                  </m:r>
                                </m:sup>
                              </m:sSup>
                            </m:e>
                          </m:d>
                        </m:oMath>
                      </m:oMathPara>
                    </a14:m>
                    <a:endParaRPr lang="en-US" sz="2100" dirty="0"/>
                  </a:p>
                </p:txBody>
              </p:sp>
            </mc:Choice>
            <mc:Fallback xmlns="">
              <p:sp>
                <p:nvSpPr>
                  <p:cNvPr id="116" name="TextBox 115"/>
                  <p:cNvSpPr txBox="1">
                    <a:spLocks noRot="1" noChangeAspect="1" noMove="1" noResize="1" noEditPoints="1" noAdjustHandles="1" noChangeArrowheads="1" noChangeShapeType="1" noTextEdit="1"/>
                  </p:cNvSpPr>
                  <p:nvPr/>
                </p:nvSpPr>
                <p:spPr>
                  <a:xfrm>
                    <a:off x="1971839" y="5118532"/>
                    <a:ext cx="5677469" cy="457113"/>
                  </a:xfrm>
                  <a:prstGeom prst="rect">
                    <a:avLst/>
                  </a:prstGeom>
                  <a:blipFill rotWithShape="0">
                    <a:blip r:embed="rId21"/>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p:cNvSpPr txBox="1"/>
                  <p:nvPr/>
                </p:nvSpPr>
                <p:spPr>
                  <a:xfrm>
                    <a:off x="2056686" y="6139929"/>
                    <a:ext cx="5387102" cy="462434"/>
                  </a:xfrm>
                  <a:prstGeom prst="rect">
                    <a:avLst/>
                  </a:prstGeom>
                  <a:grp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400" b="0" i="1" smtClean="0">
                                  <a:latin typeface="Cambria Math" panose="02040503050406030204" pitchFamily="18" charset="0"/>
                                </a:rPr>
                              </m:ctrlPr>
                            </m:sSupPr>
                            <m:e>
                              <m:d>
                                <m:dPr>
                                  <m:begChr m:val="|"/>
                                  <m:endChr m:val="|"/>
                                  <m:ctrlPr>
                                    <a:rPr lang="hr-HR" sz="2400" b="0" i="1" smtClean="0">
                                      <a:latin typeface="Cambria Math" panose="02040503050406030204" pitchFamily="18" charset="0"/>
                                    </a:rPr>
                                  </m:ctrlPr>
                                </m:dPr>
                                <m:e>
                                  <m:r>
                                    <a:rPr lang="en-US" sz="2400" b="0" i="1" smtClean="0">
                                      <a:solidFill>
                                        <a:srgbClr val="0432FF"/>
                                      </a:solidFill>
                                      <a:latin typeface="Cambria Math" charset="0"/>
                                    </a:rPr>
                                    <m:t>𝐴</m:t>
                                  </m:r>
                                  <m:r>
                                    <a:rPr lang="en-US" sz="2400" b="0" i="1" smtClean="0">
                                      <a:latin typeface="Cambria Math" charset="0"/>
                                    </a:rPr>
                                    <m:t>−</m:t>
                                  </m:r>
                                  <m:acc>
                                    <m:accPr>
                                      <m:chr m:val="̅"/>
                                      <m:ctrlPr>
                                        <a:rPr lang="en-US" sz="2400" b="0" i="1" smtClean="0">
                                          <a:solidFill>
                                            <a:srgbClr val="FF0000"/>
                                          </a:solidFill>
                                          <a:latin typeface="Cambria Math" panose="02040503050406030204" pitchFamily="18" charset="0"/>
                                        </a:rPr>
                                      </m:ctrlPr>
                                    </m:accPr>
                                    <m:e>
                                      <m:r>
                                        <a:rPr lang="en-US" sz="2400" b="0" i="1" smtClean="0">
                                          <a:solidFill>
                                            <a:srgbClr val="FF0000"/>
                                          </a:solidFill>
                                          <a:latin typeface="Cambria Math" charset="0"/>
                                        </a:rPr>
                                        <m:t>𝐴</m:t>
                                      </m:r>
                                    </m:e>
                                  </m:acc>
                                </m:e>
                              </m:d>
                            </m:e>
                            <m:sup>
                              <m:r>
                                <a:rPr lang="en-US" sz="2400" b="0" i="1" smtClean="0">
                                  <a:latin typeface="Cambria Math" charset="0"/>
                                </a:rPr>
                                <m:t>2</m:t>
                              </m:r>
                            </m:sup>
                          </m:sSup>
                          <m:r>
                            <a:rPr lang="en-US" sz="2400" b="0" i="1" smtClean="0">
                              <a:latin typeface="Cambria Math" charset="0"/>
                            </a:rPr>
                            <m:t>=4 </m:t>
                          </m:r>
                          <m:sSub>
                            <m:sSubPr>
                              <m:ctrlPr>
                                <a:rPr lang="en-US" sz="2400" b="0" i="1" smtClean="0">
                                  <a:latin typeface="Cambria Math" panose="02040503050406030204" pitchFamily="18" charset="0"/>
                                </a:rPr>
                              </m:ctrlPr>
                            </m:sSubPr>
                            <m:e>
                              <m:r>
                                <a:rPr lang="en-US" sz="2400" b="0" i="1" smtClean="0">
                                  <a:latin typeface="Cambria Math" charset="0"/>
                                </a:rPr>
                                <m:t>𝐴</m:t>
                              </m:r>
                            </m:e>
                            <m:sub>
                              <m:r>
                                <a:rPr lang="en-US" sz="2400" b="0" i="1" smtClean="0">
                                  <a:latin typeface="Cambria Math" charset="0"/>
                                </a:rPr>
                                <m:t>1</m:t>
                              </m:r>
                            </m:sub>
                          </m:sSub>
                          <m:sSub>
                            <m:sSubPr>
                              <m:ctrlPr>
                                <a:rPr lang="en-US" sz="2400" b="0" i="1" smtClean="0">
                                  <a:latin typeface="Cambria Math" panose="02040503050406030204" pitchFamily="18" charset="0"/>
                                </a:rPr>
                              </m:ctrlPr>
                            </m:sSubPr>
                            <m:e>
                              <m:r>
                                <a:rPr lang="en-US" sz="2400" b="0" i="1" smtClean="0">
                                  <a:latin typeface="Cambria Math" charset="0"/>
                                </a:rPr>
                                <m:t>𝐴</m:t>
                              </m:r>
                            </m:e>
                            <m:sub>
                              <m:r>
                                <a:rPr lang="en-US" sz="2400" b="0" i="1" smtClean="0">
                                  <a:latin typeface="Cambria Math" charset="0"/>
                                </a:rPr>
                                <m:t>2</m:t>
                              </m:r>
                            </m:sub>
                          </m:sSub>
                          <m:func>
                            <m:funcPr>
                              <m:ctrlPr>
                                <a:rPr lang="en-US" sz="2400" b="0" i="1" smtClean="0">
                                  <a:latin typeface="Cambria Math" panose="02040503050406030204" pitchFamily="18" charset="0"/>
                                </a:rPr>
                              </m:ctrlPr>
                            </m:funcPr>
                            <m:fName>
                              <m:r>
                                <m:rPr>
                                  <m:sty m:val="p"/>
                                </m:rPr>
                                <a:rPr lang="en-US" sz="2400" b="0" i="0" smtClean="0">
                                  <a:latin typeface="Cambria Math" charset="0"/>
                                </a:rPr>
                                <m:t>sin</m:t>
                              </m:r>
                            </m:fName>
                            <m:e>
                              <m:r>
                                <a:rPr lang="en-US" sz="2400" b="0" i="1" smtClean="0">
                                  <a:solidFill>
                                    <a:srgbClr val="CC00FF"/>
                                  </a:solidFill>
                                  <a:latin typeface="Cambria Math" charset="0"/>
                                </a:rPr>
                                <m:t>𝜙</m:t>
                              </m:r>
                            </m:e>
                          </m:func>
                          <m:func>
                            <m:funcPr>
                              <m:ctrlPr>
                                <a:rPr lang="en-US" sz="2400" b="0" i="1" smtClean="0">
                                  <a:latin typeface="Cambria Math" panose="02040503050406030204" pitchFamily="18" charset="0"/>
                                </a:rPr>
                              </m:ctrlPr>
                            </m:funcPr>
                            <m:fName>
                              <m:r>
                                <m:rPr>
                                  <m:sty m:val="p"/>
                                </m:rPr>
                                <a:rPr lang="en-US" sz="2400" b="0" i="0" smtClean="0">
                                  <a:latin typeface="Cambria Math" charset="0"/>
                                </a:rPr>
                                <m:t>sin</m:t>
                              </m:r>
                            </m:fName>
                            <m:e>
                              <m:r>
                                <a:rPr lang="en-US" sz="2400" b="0" i="1" smtClean="0">
                                  <a:solidFill>
                                    <a:schemeClr val="accent2">
                                      <a:lumMod val="75000"/>
                                    </a:schemeClr>
                                  </a:solidFill>
                                  <a:latin typeface="Cambria Math" charset="0"/>
                                </a:rPr>
                                <m:t>𝛿</m:t>
                              </m:r>
                            </m:e>
                          </m:func>
                        </m:oMath>
                      </m:oMathPara>
                    </a14:m>
                    <a:endParaRPr lang="en-US" sz="2400" dirty="0"/>
                  </a:p>
                </p:txBody>
              </p:sp>
            </mc:Choice>
            <mc:Fallback xmlns="">
              <p:sp>
                <p:nvSpPr>
                  <p:cNvPr id="121" name="TextBox 120"/>
                  <p:cNvSpPr txBox="1">
                    <a:spLocks noRot="1" noChangeAspect="1" noMove="1" noResize="1" noEditPoints="1" noAdjustHandles="1" noChangeArrowheads="1" noChangeShapeType="1" noTextEdit="1"/>
                  </p:cNvSpPr>
                  <p:nvPr/>
                </p:nvSpPr>
                <p:spPr>
                  <a:xfrm>
                    <a:off x="2056686" y="6139929"/>
                    <a:ext cx="5387102" cy="462434"/>
                  </a:xfrm>
                  <a:prstGeom prst="rect">
                    <a:avLst/>
                  </a:prstGeom>
                  <a:blipFill rotWithShape="0">
                    <a:blip r:embed="rId22"/>
                    <a:stretch>
                      <a:fillRect t="-102632" b="-130263"/>
                    </a:stretch>
                  </a:blipFill>
                  <a:ln>
                    <a:noFill/>
                  </a:ln>
                </p:spPr>
                <p:txBody>
                  <a:bodyPr/>
                  <a:lstStyle/>
                  <a:p>
                    <a:r>
                      <a:rPr lang="en-US">
                        <a:noFill/>
                      </a:rPr>
                      <a:t> </a:t>
                    </a:r>
                  </a:p>
                </p:txBody>
              </p:sp>
            </mc:Fallback>
          </mc:AlternateContent>
        </p:grpSp>
      </p:grpSp>
      <p:grpSp>
        <p:nvGrpSpPr>
          <p:cNvPr id="25" name="Group 24"/>
          <p:cNvGrpSpPr/>
          <p:nvPr/>
        </p:nvGrpSpPr>
        <p:grpSpPr>
          <a:xfrm>
            <a:off x="4271948" y="4277460"/>
            <a:ext cx="7658076" cy="2384009"/>
            <a:chOff x="3271229" y="808643"/>
            <a:chExt cx="8301121" cy="2661125"/>
          </a:xfrm>
        </p:grpSpPr>
        <p:pic>
          <p:nvPicPr>
            <p:cNvPr id="14" name="Picture 13"/>
            <p:cNvPicPr>
              <a:picLocks noChangeAspect="1"/>
            </p:cNvPicPr>
            <p:nvPr/>
          </p:nvPicPr>
          <p:blipFill>
            <a:blip r:embed="rId23"/>
            <a:stretch>
              <a:fillRect/>
            </a:stretch>
          </p:blipFill>
          <p:spPr>
            <a:xfrm>
              <a:off x="3271229" y="808643"/>
              <a:ext cx="8301121" cy="2661125"/>
            </a:xfrm>
            <a:prstGeom prst="rect">
              <a:avLst/>
            </a:prstGeom>
          </p:spPr>
        </p:pic>
        <p:sp>
          <p:nvSpPr>
            <p:cNvPr id="23" name="Rectangle 22"/>
            <p:cNvSpPr/>
            <p:nvPr/>
          </p:nvSpPr>
          <p:spPr>
            <a:xfrm>
              <a:off x="4404944" y="842009"/>
              <a:ext cx="392459" cy="361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391408" y="833989"/>
              <a:ext cx="392459" cy="361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6" name="TextBox 25"/>
              <p:cNvSpPr txBox="1"/>
              <p:nvPr/>
            </p:nvSpPr>
            <p:spPr>
              <a:xfrm>
                <a:off x="6495329" y="3976770"/>
                <a:ext cx="1257204" cy="369332"/>
              </a:xfrm>
              <a:prstGeom prst="rect">
                <a:avLst/>
              </a:prstGeom>
              <a:noFill/>
            </p:spPr>
            <p:txBody>
              <a:bodyPr wrap="none" rtlCol="0">
                <a:spAutoFit/>
              </a:bodyPr>
              <a:lstStyle/>
              <a:p>
                <a:r>
                  <a:rPr lang="en-US" i="1" dirty="0">
                    <a:solidFill>
                      <a:srgbClr val="CC00FF"/>
                    </a:solidFill>
                  </a:rPr>
                  <a:t>“Tree”= </a:t>
                </a:r>
                <a14:m>
                  <m:oMath xmlns:m="http://schemas.openxmlformats.org/officeDocument/2006/math">
                    <m:sSub>
                      <m:sSubPr>
                        <m:ctrlPr>
                          <a:rPr lang="en-US" b="0" i="1" smtClean="0">
                            <a:solidFill>
                              <a:srgbClr val="CC00FF"/>
                            </a:solidFill>
                            <a:latin typeface="Cambria Math" panose="02040503050406030204" pitchFamily="18" charset="0"/>
                          </a:rPr>
                        </m:ctrlPr>
                      </m:sSubPr>
                      <m:e>
                        <m:r>
                          <a:rPr lang="en-US" b="0" i="1" smtClean="0">
                            <a:solidFill>
                              <a:srgbClr val="CC00FF"/>
                            </a:solidFill>
                            <a:latin typeface="Cambria Math" charset="0"/>
                          </a:rPr>
                          <m:t>𝐴</m:t>
                        </m:r>
                      </m:e>
                      <m:sub>
                        <m:r>
                          <a:rPr lang="en-US" b="0" i="1" smtClean="0">
                            <a:solidFill>
                              <a:srgbClr val="CC00FF"/>
                            </a:solidFill>
                            <a:latin typeface="Cambria Math" charset="0"/>
                          </a:rPr>
                          <m:t>1</m:t>
                        </m:r>
                      </m:sub>
                    </m:sSub>
                  </m:oMath>
                </a14:m>
                <a:r>
                  <a:rPr lang="en-US" i="1" dirty="0">
                    <a:solidFill>
                      <a:srgbClr val="CC00FF"/>
                    </a:solidFill>
                  </a:rPr>
                  <a:t> </a:t>
                </a:r>
              </a:p>
            </p:txBody>
          </p:sp>
        </mc:Choice>
        <mc:Fallback xmlns="">
          <p:sp>
            <p:nvSpPr>
              <p:cNvPr id="26" name="TextBox 25"/>
              <p:cNvSpPr txBox="1">
                <a:spLocks noRot="1" noChangeAspect="1" noMove="1" noResize="1" noEditPoints="1" noAdjustHandles="1" noChangeArrowheads="1" noChangeShapeType="1" noTextEdit="1"/>
              </p:cNvSpPr>
              <p:nvPr/>
            </p:nvSpPr>
            <p:spPr>
              <a:xfrm>
                <a:off x="6495329" y="3976770"/>
                <a:ext cx="1257204" cy="369332"/>
              </a:xfrm>
              <a:prstGeom prst="rect">
                <a:avLst/>
              </a:prstGeom>
              <a:blipFill rotWithShape="0">
                <a:blip r:embed="rId24"/>
                <a:stretch>
                  <a:fillRect l="-4369"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9757458" y="3938686"/>
                <a:ext cx="1550553" cy="369332"/>
              </a:xfrm>
              <a:prstGeom prst="rect">
                <a:avLst/>
              </a:prstGeom>
              <a:noFill/>
            </p:spPr>
            <p:txBody>
              <a:bodyPr wrap="none" rtlCol="0">
                <a:spAutoFit/>
              </a:bodyPr>
              <a:lstStyle/>
              <a:p>
                <a:r>
                  <a:rPr lang="en-US" i="1" dirty="0">
                    <a:solidFill>
                      <a:srgbClr val="CC00FF"/>
                    </a:solidFill>
                  </a:rPr>
                  <a:t>“Penguin”=</a:t>
                </a:r>
                <a:r>
                  <a:rPr lang="en-US" dirty="0">
                    <a:solidFill>
                      <a:srgbClr val="CC00FF"/>
                    </a:solidFill>
                  </a:rPr>
                  <a:t> </a:t>
                </a:r>
                <a14:m>
                  <m:oMath xmlns:m="http://schemas.openxmlformats.org/officeDocument/2006/math">
                    <m:sSub>
                      <m:sSubPr>
                        <m:ctrlPr>
                          <a:rPr lang="en-US" b="0" i="1" smtClean="0">
                            <a:solidFill>
                              <a:srgbClr val="CC00FF"/>
                            </a:solidFill>
                            <a:latin typeface="Cambria Math" panose="02040503050406030204" pitchFamily="18" charset="0"/>
                          </a:rPr>
                        </m:ctrlPr>
                      </m:sSubPr>
                      <m:e>
                        <m:r>
                          <a:rPr lang="en-US" b="0" i="1" smtClean="0">
                            <a:solidFill>
                              <a:srgbClr val="CC00FF"/>
                            </a:solidFill>
                            <a:latin typeface="Cambria Math" charset="0"/>
                          </a:rPr>
                          <m:t>𝐴</m:t>
                        </m:r>
                      </m:e>
                      <m:sub>
                        <m:r>
                          <a:rPr lang="en-US" b="0" i="1" smtClean="0">
                            <a:solidFill>
                              <a:srgbClr val="CC00FF"/>
                            </a:solidFill>
                            <a:latin typeface="Cambria Math" charset="0"/>
                          </a:rPr>
                          <m:t>2</m:t>
                        </m:r>
                      </m:sub>
                    </m:sSub>
                  </m:oMath>
                </a14:m>
                <a:endParaRPr lang="en-US" i="1" dirty="0">
                  <a:solidFill>
                    <a:srgbClr val="CC00FF"/>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9757458" y="3938686"/>
                <a:ext cx="1550553" cy="369332"/>
              </a:xfrm>
              <a:prstGeom prst="rect">
                <a:avLst/>
              </a:prstGeom>
              <a:blipFill rotWithShape="0">
                <a:blip r:embed="rId25"/>
                <a:stretch>
                  <a:fillRect l="-3543" t="-819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6324532" y="1897801"/>
                <a:ext cx="1791067"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rgbClr val="C00000"/>
                              </a:solidFill>
                              <a:latin typeface="Cambria Math" panose="02040503050406030204" pitchFamily="18" charset="0"/>
                            </a:rPr>
                          </m:ctrlPr>
                        </m:sSupPr>
                        <m:e>
                          <m:r>
                            <a:rPr lang="en-US" i="1">
                              <a:solidFill>
                                <a:srgbClr val="C00000"/>
                              </a:solidFill>
                              <a:latin typeface="Cambria Math" charset="0"/>
                            </a:rPr>
                            <m:t>𝐵</m:t>
                          </m:r>
                        </m:e>
                        <m:sup>
                          <m:r>
                            <a:rPr lang="en-US" i="1">
                              <a:solidFill>
                                <a:srgbClr val="C00000"/>
                              </a:solidFill>
                              <a:latin typeface="Cambria Math" charset="0"/>
                            </a:rPr>
                            <m:t>0</m:t>
                          </m:r>
                        </m:sup>
                      </m:sSup>
                      <m:r>
                        <a:rPr lang="en-US" b="0" i="1" smtClean="0">
                          <a:solidFill>
                            <a:srgbClr val="C00000"/>
                          </a:solidFill>
                          <a:latin typeface="Cambria Math" charset="0"/>
                        </a:rPr>
                        <m:t>/</m:t>
                      </m:r>
                      <m:sSup>
                        <m:sSupPr>
                          <m:ctrlPr>
                            <a:rPr lang="en-US" b="0" i="1" smtClean="0">
                              <a:solidFill>
                                <a:srgbClr val="C00000"/>
                              </a:solidFill>
                              <a:latin typeface="Cambria Math" panose="02040503050406030204" pitchFamily="18" charset="0"/>
                            </a:rPr>
                          </m:ctrlPr>
                        </m:sSupPr>
                        <m:e>
                          <m:acc>
                            <m:accPr>
                              <m:chr m:val="̅"/>
                              <m:ctrlPr>
                                <a:rPr lang="en-US" b="0" i="1" smtClean="0">
                                  <a:solidFill>
                                    <a:srgbClr val="C00000"/>
                                  </a:solidFill>
                                  <a:latin typeface="Cambria Math" panose="02040503050406030204" pitchFamily="18" charset="0"/>
                                </a:rPr>
                              </m:ctrlPr>
                            </m:accPr>
                            <m:e>
                              <m:r>
                                <a:rPr lang="en-US" b="0" i="1" smtClean="0">
                                  <a:solidFill>
                                    <a:srgbClr val="C00000"/>
                                  </a:solidFill>
                                  <a:latin typeface="Cambria Math" charset="0"/>
                                </a:rPr>
                                <m:t>𝐵</m:t>
                              </m:r>
                            </m:e>
                          </m:acc>
                        </m:e>
                        <m:sup>
                          <m:r>
                            <a:rPr lang="en-US" b="0" i="1" smtClean="0">
                              <a:solidFill>
                                <a:srgbClr val="C00000"/>
                              </a:solidFill>
                              <a:latin typeface="Cambria Math" charset="0"/>
                            </a:rPr>
                            <m:t>0</m:t>
                          </m:r>
                        </m:sup>
                      </m:sSup>
                      <m:r>
                        <a:rPr lang="en-US" i="1">
                          <a:solidFill>
                            <a:srgbClr val="C00000"/>
                          </a:solidFill>
                          <a:latin typeface="Cambria Math" charset="0"/>
                        </a:rPr>
                        <m:t>→</m:t>
                      </m:r>
                      <m:sSup>
                        <m:sSupPr>
                          <m:ctrlPr>
                            <a:rPr lang="en-US" i="1">
                              <a:solidFill>
                                <a:srgbClr val="C00000"/>
                              </a:solidFill>
                              <a:latin typeface="Cambria Math" panose="02040503050406030204" pitchFamily="18" charset="0"/>
                            </a:rPr>
                          </m:ctrlPr>
                        </m:sSupPr>
                        <m:e>
                          <m:r>
                            <a:rPr lang="en-US" i="1">
                              <a:solidFill>
                                <a:srgbClr val="C00000"/>
                              </a:solidFill>
                              <a:latin typeface="Cambria Math" charset="0"/>
                            </a:rPr>
                            <m:t>𝐾</m:t>
                          </m:r>
                        </m:e>
                        <m:sup>
                          <m:r>
                            <a:rPr lang="en-US" i="1">
                              <a:solidFill>
                                <a:srgbClr val="C00000"/>
                              </a:solidFill>
                              <a:latin typeface="Cambria Math" charset="0"/>
                            </a:rPr>
                            <m:t>+</m:t>
                          </m:r>
                        </m:sup>
                      </m:sSup>
                      <m:sSup>
                        <m:sSupPr>
                          <m:ctrlPr>
                            <a:rPr lang="en-US" i="1">
                              <a:solidFill>
                                <a:srgbClr val="C00000"/>
                              </a:solidFill>
                              <a:latin typeface="Cambria Math" panose="02040503050406030204" pitchFamily="18" charset="0"/>
                            </a:rPr>
                          </m:ctrlPr>
                        </m:sSupPr>
                        <m:e>
                          <m:r>
                            <a:rPr lang="en-US" i="1">
                              <a:solidFill>
                                <a:srgbClr val="C00000"/>
                              </a:solidFill>
                              <a:latin typeface="Cambria Math" charset="0"/>
                            </a:rPr>
                            <m:t>𝜋</m:t>
                          </m:r>
                        </m:e>
                        <m:sup>
                          <m:r>
                            <a:rPr lang="en-US" i="1">
                              <a:solidFill>
                                <a:srgbClr val="C00000"/>
                              </a:solidFill>
                              <a:latin typeface="Cambria Math" charset="0"/>
                            </a:rPr>
                            <m:t>−</m:t>
                          </m:r>
                        </m:sup>
                      </m:sSup>
                    </m:oMath>
                  </m:oMathPara>
                </a14:m>
                <a:endParaRPr lang="en-US" dirty="0"/>
              </a:p>
            </p:txBody>
          </p:sp>
        </mc:Choice>
        <mc:Fallback xmlns="">
          <p:sp>
            <p:nvSpPr>
              <p:cNvPr id="28" name="TextBox 27"/>
              <p:cNvSpPr txBox="1">
                <a:spLocks noRot="1" noChangeAspect="1" noMove="1" noResize="1" noEditPoints="1" noAdjustHandles="1" noChangeArrowheads="1" noChangeShapeType="1" noTextEdit="1"/>
              </p:cNvSpPr>
              <p:nvPr/>
            </p:nvSpPr>
            <p:spPr>
              <a:xfrm>
                <a:off x="6324532" y="1897801"/>
                <a:ext cx="1791067" cy="369332"/>
              </a:xfrm>
              <a:prstGeom prst="rect">
                <a:avLst/>
              </a:prstGeom>
              <a:blipFill rotWithShape="0">
                <a:blip r:embed="rId26"/>
                <a:stretch>
                  <a:fillRect b="-131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9954126" y="1845956"/>
                <a:ext cx="1791068"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smtClean="0">
                              <a:solidFill>
                                <a:srgbClr val="C00000"/>
                              </a:solidFill>
                              <a:latin typeface="Cambria Math" panose="02040503050406030204" pitchFamily="18" charset="0"/>
                            </a:rPr>
                          </m:ctrlPr>
                        </m:sSupPr>
                        <m:e>
                          <m:sSup>
                            <m:sSupPr>
                              <m:ctrlPr>
                                <a:rPr lang="en-US" b="0" i="1" smtClean="0">
                                  <a:solidFill>
                                    <a:srgbClr val="C00000"/>
                                  </a:solidFill>
                                  <a:latin typeface="Cambria Math" panose="02040503050406030204" pitchFamily="18" charset="0"/>
                                </a:rPr>
                              </m:ctrlPr>
                            </m:sSupPr>
                            <m:e>
                              <m:acc>
                                <m:accPr>
                                  <m:chr m:val="̅"/>
                                  <m:ctrlPr>
                                    <a:rPr lang="en-US" b="0" i="1" smtClean="0">
                                      <a:solidFill>
                                        <a:srgbClr val="C00000"/>
                                      </a:solidFill>
                                      <a:latin typeface="Cambria Math" panose="02040503050406030204" pitchFamily="18" charset="0"/>
                                    </a:rPr>
                                  </m:ctrlPr>
                                </m:accPr>
                                <m:e>
                                  <m:r>
                                    <a:rPr lang="en-US" b="0" i="1" smtClean="0">
                                      <a:solidFill>
                                        <a:srgbClr val="C00000"/>
                                      </a:solidFill>
                                      <a:latin typeface="Cambria Math" charset="0"/>
                                    </a:rPr>
                                    <m:t>𝐵</m:t>
                                  </m:r>
                                </m:e>
                              </m:acc>
                            </m:e>
                            <m:sup>
                              <m:r>
                                <a:rPr lang="en-US" b="0" i="1" smtClean="0">
                                  <a:solidFill>
                                    <a:srgbClr val="C00000"/>
                                  </a:solidFill>
                                  <a:latin typeface="Cambria Math" charset="0"/>
                                </a:rPr>
                                <m:t>0</m:t>
                              </m:r>
                            </m:sup>
                          </m:sSup>
                          <m:r>
                            <a:rPr lang="en-US" b="0" i="1" smtClean="0">
                              <a:solidFill>
                                <a:srgbClr val="C00000"/>
                              </a:solidFill>
                              <a:latin typeface="Cambria Math" charset="0"/>
                            </a:rPr>
                            <m:t>/</m:t>
                          </m:r>
                          <m:r>
                            <a:rPr lang="en-US" i="1">
                              <a:solidFill>
                                <a:srgbClr val="C00000"/>
                              </a:solidFill>
                              <a:latin typeface="Cambria Math" charset="0"/>
                            </a:rPr>
                            <m:t>𝐵</m:t>
                          </m:r>
                        </m:e>
                        <m:sup>
                          <m:r>
                            <a:rPr lang="en-US" i="1">
                              <a:solidFill>
                                <a:srgbClr val="C00000"/>
                              </a:solidFill>
                              <a:latin typeface="Cambria Math" charset="0"/>
                            </a:rPr>
                            <m:t>0</m:t>
                          </m:r>
                        </m:sup>
                      </m:sSup>
                      <m:r>
                        <a:rPr lang="en-US" i="1">
                          <a:solidFill>
                            <a:srgbClr val="C00000"/>
                          </a:solidFill>
                          <a:latin typeface="Cambria Math" charset="0"/>
                        </a:rPr>
                        <m:t>→</m:t>
                      </m:r>
                      <m:sSup>
                        <m:sSupPr>
                          <m:ctrlPr>
                            <a:rPr lang="en-US" i="1">
                              <a:solidFill>
                                <a:srgbClr val="C00000"/>
                              </a:solidFill>
                              <a:latin typeface="Cambria Math" panose="02040503050406030204" pitchFamily="18" charset="0"/>
                            </a:rPr>
                          </m:ctrlPr>
                        </m:sSupPr>
                        <m:e>
                          <m:r>
                            <a:rPr lang="en-US" i="1">
                              <a:solidFill>
                                <a:srgbClr val="C00000"/>
                              </a:solidFill>
                              <a:latin typeface="Cambria Math" charset="0"/>
                            </a:rPr>
                            <m:t>𝐾</m:t>
                          </m:r>
                        </m:e>
                        <m:sup>
                          <m:r>
                            <a:rPr lang="en-US" b="0" i="1" smtClean="0">
                              <a:solidFill>
                                <a:srgbClr val="C00000"/>
                              </a:solidFill>
                              <a:latin typeface="Cambria Math" charset="0"/>
                            </a:rPr>
                            <m:t>−</m:t>
                          </m:r>
                        </m:sup>
                      </m:sSup>
                      <m:sSup>
                        <m:sSupPr>
                          <m:ctrlPr>
                            <a:rPr lang="en-US" i="1">
                              <a:solidFill>
                                <a:srgbClr val="C00000"/>
                              </a:solidFill>
                              <a:latin typeface="Cambria Math" panose="02040503050406030204" pitchFamily="18" charset="0"/>
                            </a:rPr>
                          </m:ctrlPr>
                        </m:sSupPr>
                        <m:e>
                          <m:r>
                            <a:rPr lang="en-US" i="1">
                              <a:solidFill>
                                <a:srgbClr val="C00000"/>
                              </a:solidFill>
                              <a:latin typeface="Cambria Math" charset="0"/>
                            </a:rPr>
                            <m:t>𝜋</m:t>
                          </m:r>
                        </m:e>
                        <m:sup>
                          <m:r>
                            <a:rPr lang="en-US" b="0" i="1" smtClean="0">
                              <a:solidFill>
                                <a:srgbClr val="C00000"/>
                              </a:solidFill>
                              <a:latin typeface="Cambria Math" charset="0"/>
                            </a:rPr>
                            <m:t>+</m:t>
                          </m:r>
                        </m:sup>
                      </m:sSup>
                    </m:oMath>
                  </m:oMathPara>
                </a14:m>
                <a:endParaRPr lang="en-US" dirty="0"/>
              </a:p>
            </p:txBody>
          </p:sp>
        </mc:Choice>
        <mc:Fallback xmlns="">
          <p:sp>
            <p:nvSpPr>
              <p:cNvPr id="29" name="TextBox 28"/>
              <p:cNvSpPr txBox="1">
                <a:spLocks noRot="1" noChangeAspect="1" noMove="1" noResize="1" noEditPoints="1" noAdjustHandles="1" noChangeArrowheads="1" noChangeShapeType="1" noTextEdit="1"/>
              </p:cNvSpPr>
              <p:nvPr/>
            </p:nvSpPr>
            <p:spPr>
              <a:xfrm>
                <a:off x="9954126" y="1845956"/>
                <a:ext cx="1791068" cy="369332"/>
              </a:xfrm>
              <a:prstGeom prst="rect">
                <a:avLst/>
              </a:prstGeom>
              <a:blipFill rotWithShape="0">
                <a:blip r:embed="rId27"/>
                <a:stretch>
                  <a:fillRect b="-13333"/>
                </a:stretch>
              </a:blipFill>
            </p:spPr>
            <p:txBody>
              <a:bodyPr/>
              <a:lstStyle/>
              <a:p>
                <a:r>
                  <a:rPr lang="en-US">
                    <a:noFill/>
                  </a:rPr>
                  <a:t> </a:t>
                </a:r>
              </a:p>
            </p:txBody>
          </p:sp>
        </mc:Fallback>
      </mc:AlternateContent>
    </p:spTree>
    <p:extLst>
      <p:ext uri="{BB962C8B-B14F-4D97-AF65-F5344CB8AC3E}">
        <p14:creationId xmlns:p14="http://schemas.microsoft.com/office/powerpoint/2010/main" val="14619598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CP Violation is a hot topic at the </a:t>
            </a:r>
            <a:r>
              <a:rPr lang="en-US" dirty="0" err="1"/>
              <a:t>LHCb</a:t>
            </a:r>
            <a:r>
              <a:rPr lang="en-US" dirty="0"/>
              <a:t> experiment</a:t>
            </a:r>
          </a:p>
        </p:txBody>
      </p:sp>
      <p:pic>
        <p:nvPicPr>
          <p:cNvPr id="4" name="Picture 3"/>
          <p:cNvPicPr>
            <a:picLocks noChangeAspect="1"/>
          </p:cNvPicPr>
          <p:nvPr/>
        </p:nvPicPr>
        <p:blipFill>
          <a:blip r:embed="rId2"/>
          <a:stretch>
            <a:fillRect/>
          </a:stretch>
        </p:blipFill>
        <p:spPr>
          <a:xfrm>
            <a:off x="203099" y="1090863"/>
            <a:ext cx="11930793" cy="4620125"/>
          </a:xfrm>
          <a:prstGeom prst="rect">
            <a:avLst/>
          </a:prstGeom>
        </p:spPr>
      </p:pic>
    </p:spTree>
    <p:extLst>
      <p:ext uri="{BB962C8B-B14F-4D97-AF65-F5344CB8AC3E}">
        <p14:creationId xmlns:p14="http://schemas.microsoft.com/office/powerpoint/2010/main" val="586386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i="1" dirty="0">
                <a:latin typeface="Times New Roman" charset="0"/>
                <a:ea typeface="Times New Roman" charset="0"/>
                <a:cs typeface="Times New Roman" charset="0"/>
              </a:rPr>
              <a:t>   CPT</a:t>
            </a:r>
            <a:r>
              <a:rPr lang="nl-NL" dirty="0"/>
              <a:t> </a:t>
            </a:r>
            <a:r>
              <a:rPr lang="nl-NL" dirty="0" err="1"/>
              <a:t>Violation</a:t>
            </a:r>
            <a:r>
              <a:rPr lang="nl-NL" dirty="0"/>
              <a:t>…</a:t>
            </a:r>
          </a:p>
        </p:txBody>
      </p:sp>
      <p:pic>
        <p:nvPicPr>
          <p:cNvPr id="6" name="Picture 3" descr="C:\Users\Marcel\Documents\Fun\Pictures\dog.jpg"/>
          <p:cNvPicPr>
            <a:picLocks noChangeAspect="1" noChangeArrowheads="1"/>
          </p:cNvPicPr>
          <p:nvPr/>
        </p:nvPicPr>
        <p:blipFill>
          <a:blip r:embed="rId2"/>
          <a:srcRect/>
          <a:stretch>
            <a:fillRect/>
          </a:stretch>
        </p:blipFill>
        <p:spPr bwMode="auto">
          <a:xfrm>
            <a:off x="4524365" y="776555"/>
            <a:ext cx="3290897" cy="4895817"/>
          </a:xfrm>
          <a:prstGeom prst="rect">
            <a:avLst/>
          </a:prstGeom>
          <a:noFill/>
          <a:ln w="25400">
            <a:solidFill>
              <a:srgbClr val="0070C0"/>
            </a:solidFill>
          </a:ln>
        </p:spPr>
      </p:pic>
      <p:sp>
        <p:nvSpPr>
          <p:cNvPr id="8" name="Content Placeholder 2"/>
          <p:cNvSpPr txBox="1">
            <a:spLocks/>
          </p:cNvSpPr>
          <p:nvPr/>
        </p:nvSpPr>
        <p:spPr>
          <a:xfrm>
            <a:off x="2536022" y="5900126"/>
            <a:ext cx="7267581" cy="73900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baseline="0">
                <a:solidFill>
                  <a:srgbClr val="0070C0"/>
                </a:solidFill>
                <a:latin typeface="+mn-lt"/>
                <a:ea typeface="+mn-ea"/>
                <a:cs typeface="+mn-cs"/>
              </a:defRPr>
            </a:lvl1pPr>
            <a:lvl2pPr marL="450000" indent="-228600" algn="l" defTabSz="914400" rtl="0" eaLnBrk="1" latinLnBrk="0" hangingPunct="1">
              <a:lnSpc>
                <a:spcPct val="90000"/>
              </a:lnSpc>
              <a:spcBef>
                <a:spcPts val="500"/>
              </a:spcBef>
              <a:buFont typeface=".AppleSystemUIFont" charset="-120"/>
              <a:buChar char="-"/>
              <a:defRPr sz="2200" kern="1200" baseline="0">
                <a:solidFill>
                  <a:schemeClr val="tx1"/>
                </a:solidFill>
                <a:latin typeface="+mn-lt"/>
                <a:ea typeface="+mn-ea"/>
                <a:cs typeface="+mn-cs"/>
              </a:defRPr>
            </a:lvl2pPr>
            <a:lvl3pPr marL="684000" indent="-228600" algn="l" defTabSz="914400" rtl="0" eaLnBrk="1" latinLnBrk="0" hangingPunct="1">
              <a:lnSpc>
                <a:spcPct val="90000"/>
              </a:lnSpc>
              <a:spcBef>
                <a:spcPts val="500"/>
              </a:spcBef>
              <a:buFont typeface="Wingdings" charset="2"/>
              <a:buChar char="§"/>
              <a:defRPr sz="2000" kern="1200" baseline="0">
                <a:solidFill>
                  <a:srgbClr val="7030A0"/>
                </a:solidFill>
                <a:latin typeface="+mn-lt"/>
                <a:ea typeface="+mn-ea"/>
                <a:cs typeface="+mn-cs"/>
              </a:defRPr>
            </a:lvl3pPr>
            <a:lvl4pPr marL="900000" indent="-228600" algn="l" defTabSz="914400" rtl="0" eaLnBrk="1" latinLnBrk="0" hangingPunct="1">
              <a:lnSpc>
                <a:spcPct val="90000"/>
              </a:lnSpc>
              <a:spcBef>
                <a:spcPts val="500"/>
              </a:spcBef>
              <a:buFont typeface="Wingdings" charset="2"/>
              <a:buChar char="Ø"/>
              <a:defRPr sz="1800" kern="1200" baseline="0">
                <a:solidFill>
                  <a:srgbClr val="C00000"/>
                </a:solidFill>
                <a:latin typeface="+mn-lt"/>
                <a:ea typeface="+mn-ea"/>
                <a:cs typeface="+mn-cs"/>
              </a:defRPr>
            </a:lvl4pPr>
            <a:lvl5pPr marL="1152000" indent="-228600" algn="l" defTabSz="914400" rtl="0" eaLnBrk="1" latinLnBrk="0" hangingPunct="1">
              <a:lnSpc>
                <a:spcPct val="90000"/>
              </a:lnSpc>
              <a:spcBef>
                <a:spcPts val="500"/>
              </a:spcBef>
              <a:buFont typeface="Arial" panose="020B0604020202020204" pitchFamily="34" charset="0"/>
              <a:buChar char="•"/>
              <a:defRPr sz="16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i="1" dirty="0">
                <a:solidFill>
                  <a:schemeClr val="accent1"/>
                </a:solidFill>
                <a:latin typeface="Times New Roman" charset="0"/>
                <a:ea typeface="Times New Roman" charset="0"/>
                <a:cs typeface="Times New Roman" charset="0"/>
              </a:rPr>
              <a:t>CPT</a:t>
            </a:r>
            <a:r>
              <a:rPr lang="en-US" dirty="0">
                <a:solidFill>
                  <a:schemeClr val="accent1"/>
                </a:solidFill>
              </a:rPr>
              <a:t> symmetry implies that an antiparticle is </a:t>
            </a:r>
            <a:r>
              <a:rPr lang="en-US" b="1" i="1" dirty="0">
                <a:solidFill>
                  <a:schemeClr val="accent1"/>
                </a:solidFill>
              </a:rPr>
              <a:t>identical </a:t>
            </a:r>
            <a:r>
              <a:rPr lang="en-US" dirty="0">
                <a:solidFill>
                  <a:schemeClr val="accent1"/>
                </a:solidFill>
              </a:rPr>
              <a:t>to a particle travelling backwards in time. </a:t>
            </a:r>
          </a:p>
        </p:txBody>
      </p:sp>
    </p:spTree>
    <p:extLst>
      <p:ext uri="{BB962C8B-B14F-4D97-AF65-F5344CB8AC3E}">
        <p14:creationId xmlns:p14="http://schemas.microsoft.com/office/powerpoint/2010/main" val="95767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hoeta_small_global_201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462" y="3702026"/>
            <a:ext cx="5452228" cy="2987653"/>
          </a:xfrm>
          <a:prstGeom prst="rect">
            <a:avLst/>
          </a:prstGeom>
        </p:spPr>
      </p:pic>
      <p:sp>
        <p:nvSpPr>
          <p:cNvPr id="2" name="Title 1"/>
          <p:cNvSpPr>
            <a:spLocks noGrp="1"/>
          </p:cNvSpPr>
          <p:nvPr>
            <p:ph type="title"/>
          </p:nvPr>
        </p:nvSpPr>
        <p:spPr/>
        <p:txBody>
          <a:bodyPr/>
          <a:lstStyle/>
          <a:p>
            <a:r>
              <a:rPr lang="en-US" dirty="0"/>
              <a:t>   Symmetry breaking in the early universe</a:t>
            </a:r>
          </a:p>
        </p:txBody>
      </p:sp>
      <p:sp>
        <p:nvSpPr>
          <p:cNvPr id="3" name="Content Placeholder 2"/>
          <p:cNvSpPr>
            <a:spLocks noGrp="1"/>
          </p:cNvSpPr>
          <p:nvPr>
            <p:ph idx="1"/>
          </p:nvPr>
        </p:nvSpPr>
        <p:spPr>
          <a:xfrm>
            <a:off x="467328" y="856376"/>
            <a:ext cx="5299129" cy="1983784"/>
          </a:xfrm>
        </p:spPr>
        <p:txBody>
          <a:bodyPr>
            <a:normAutofit fontScale="85000" lnSpcReduction="10000"/>
          </a:bodyPr>
          <a:lstStyle/>
          <a:p>
            <a:r>
              <a:rPr lang="en-US" dirty="0"/>
              <a:t>Higgs mechanism generates mass</a:t>
            </a:r>
          </a:p>
          <a:p>
            <a:pPr lvl="1"/>
            <a:r>
              <a:rPr lang="en-US" dirty="0"/>
              <a:t>For the weak bosons</a:t>
            </a:r>
          </a:p>
          <a:p>
            <a:pPr lvl="1"/>
            <a:r>
              <a:rPr lang="en-US" dirty="0"/>
              <a:t>For the fermions</a:t>
            </a:r>
          </a:p>
          <a:p>
            <a:r>
              <a:rPr lang="en-US" dirty="0"/>
              <a:t>Higgs couplings lead to CKM couplings</a:t>
            </a:r>
          </a:p>
          <a:p>
            <a:r>
              <a:rPr lang="en-US" dirty="0"/>
              <a:t>3 generations allow for CP violation</a:t>
            </a:r>
          </a:p>
        </p:txBody>
      </p:sp>
      <p:pic>
        <p:nvPicPr>
          <p:cNvPr id="4" name="Picture 3" descr="cp_universe_chronology_large.jpg"/>
          <p:cNvPicPr>
            <a:picLocks noChangeAspect="1"/>
          </p:cNvPicPr>
          <p:nvPr/>
        </p:nvPicPr>
        <p:blipFill>
          <a:blip r:embed="rId3"/>
          <a:stretch>
            <a:fillRect/>
          </a:stretch>
        </p:blipFill>
        <p:spPr>
          <a:xfrm>
            <a:off x="7780856" y="672353"/>
            <a:ext cx="4337148" cy="6162648"/>
          </a:xfrm>
          <a:prstGeom prst="rect">
            <a:avLst/>
          </a:prstGeom>
          <a:ln w="25400">
            <a:solidFill>
              <a:srgbClr val="0070C0"/>
            </a:solidFill>
          </a:ln>
          <a:effectLst/>
        </p:spPr>
      </p:pic>
      <p:pic>
        <p:nvPicPr>
          <p:cNvPr id="5" name="Picture 4" descr="higgs-potential.gif"/>
          <p:cNvPicPr>
            <a:picLocks noChangeAspect="1"/>
          </p:cNvPicPr>
          <p:nvPr/>
        </p:nvPicPr>
        <p:blipFill>
          <a:blip r:embed="rId4"/>
          <a:stretch>
            <a:fillRect/>
          </a:stretch>
        </p:blipFill>
        <p:spPr>
          <a:xfrm>
            <a:off x="5048118" y="4789535"/>
            <a:ext cx="3136848" cy="2033674"/>
          </a:xfrm>
          <a:prstGeom prst="rect">
            <a:avLst/>
          </a:prstGeom>
        </p:spPr>
      </p:pic>
      <p:sp>
        <p:nvSpPr>
          <p:cNvPr id="6" name="Content Placeholder 2"/>
          <p:cNvSpPr txBox="1">
            <a:spLocks/>
          </p:cNvSpPr>
          <p:nvPr/>
        </p:nvSpPr>
        <p:spPr>
          <a:xfrm>
            <a:off x="467327" y="2960722"/>
            <a:ext cx="6735578" cy="19837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1"/>
                </a:solidFill>
                <a:latin typeface="+mn-lt"/>
                <a:ea typeface="+mn-ea"/>
                <a:cs typeface="+mn-cs"/>
              </a:defRPr>
            </a:lvl1pPr>
            <a:lvl2pPr marL="504000" indent="-228600" algn="l" defTabSz="914400" rtl="0" eaLnBrk="1" latinLnBrk="0" hangingPunct="1">
              <a:lnSpc>
                <a:spcPct val="90000"/>
              </a:lnSpc>
              <a:spcBef>
                <a:spcPts val="500"/>
              </a:spcBef>
              <a:buFont typeface="Arial"/>
              <a:buChar char="•"/>
              <a:defRPr sz="2400" kern="1200" baseline="0">
                <a:solidFill>
                  <a:srgbClr val="7030A0"/>
                </a:solidFill>
                <a:latin typeface="+mn-lt"/>
                <a:ea typeface="+mn-ea"/>
                <a:cs typeface="+mn-cs"/>
              </a:defRPr>
            </a:lvl2pPr>
            <a:lvl3pPr marL="756000" indent="-228600" algn="l" defTabSz="914400" rtl="0" eaLnBrk="1" latinLnBrk="0" hangingPunct="1">
              <a:lnSpc>
                <a:spcPct val="90000"/>
              </a:lnSpc>
              <a:spcBef>
                <a:spcPts val="500"/>
              </a:spcBef>
              <a:buFont typeface="Arial"/>
              <a:buChar char="•"/>
              <a:defRPr sz="2000" kern="1200" baseline="0">
                <a:solidFill>
                  <a:srgbClr val="C00000"/>
                </a:solidFill>
                <a:latin typeface="+mn-lt"/>
                <a:ea typeface="+mn-ea"/>
                <a:cs typeface="+mn-cs"/>
              </a:defRPr>
            </a:lvl3pPr>
            <a:lvl4pPr marL="1008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4pPr>
            <a:lvl5pPr marL="1260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Can it explain the matter anti-matter asymmetry?</a:t>
            </a:r>
          </a:p>
          <a:p>
            <a:pPr lvl="1"/>
            <a:r>
              <a:rPr lang="en-US" dirty="0"/>
              <a:t>So far: no!</a:t>
            </a:r>
          </a:p>
        </p:txBody>
      </p:sp>
    </p:spTree>
    <p:extLst>
      <p:ext uri="{BB962C8B-B14F-4D97-AF65-F5344CB8AC3E}">
        <p14:creationId xmlns:p14="http://schemas.microsoft.com/office/powerpoint/2010/main" val="6251994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Exercise – 22 : Symmetries </a:t>
            </a:r>
          </a:p>
        </p:txBody>
      </p:sp>
      <p:sp>
        <p:nvSpPr>
          <p:cNvPr id="3" name="Content Placeholder 2"/>
          <p:cNvSpPr>
            <a:spLocks noGrp="1"/>
          </p:cNvSpPr>
          <p:nvPr>
            <p:ph idx="1"/>
          </p:nvPr>
        </p:nvSpPr>
        <p:spPr>
          <a:xfrm>
            <a:off x="435244" y="1208867"/>
            <a:ext cx="11205213" cy="5438675"/>
          </a:xfrm>
        </p:spPr>
        <p:txBody>
          <a:bodyPr>
            <a:normAutofit/>
          </a:bodyPr>
          <a:lstStyle/>
          <a:p>
            <a:pPr marL="514350" indent="-514350">
              <a:buFont typeface="+mj-lt"/>
              <a:buAutoNum type="alphaLcParenR"/>
            </a:pPr>
            <a:r>
              <a:rPr lang="en-US" dirty="0"/>
              <a:t>What do you think is the difference between an exact and a broken symmetry?</a:t>
            </a:r>
          </a:p>
          <a:p>
            <a:pPr marL="514350" indent="-514350">
              <a:buFont typeface="+mj-lt"/>
              <a:buAutoNum type="alphaLcParenR"/>
            </a:pPr>
            <a:r>
              <a:rPr lang="en-US" dirty="0"/>
              <a:t>Can you explain the name </a:t>
            </a:r>
            <a:r>
              <a:rPr lang="en-US" i="1" dirty="0"/>
              <a:t>spontaneous</a:t>
            </a:r>
            <a:r>
              <a:rPr lang="en-US" dirty="0"/>
              <a:t> symmetry breaking means?</a:t>
            </a:r>
          </a:p>
          <a:p>
            <a:pPr marL="514350" indent="-514350">
              <a:buFont typeface="+mj-lt"/>
              <a:buAutoNum type="alphaLcParenR"/>
            </a:pPr>
            <a:r>
              <a:rPr lang="en-US" dirty="0"/>
              <a:t>Which symmetry is involved in the gauge theories below? Which of these </a:t>
            </a:r>
            <a:r>
              <a:rPr lang="en-US"/>
              <a:t>gauge symmetries </a:t>
            </a:r>
            <a:r>
              <a:rPr lang="en-US" dirty="0"/>
              <a:t>are exact? Why/Why not? </a:t>
            </a:r>
          </a:p>
          <a:p>
            <a:pPr marL="789750" lvl="1" indent="-514350">
              <a:buFont typeface="+mj-lt"/>
              <a:buAutoNum type="romanLcPeriod"/>
            </a:pPr>
            <a:r>
              <a:rPr lang="en-US" dirty="0"/>
              <a:t>U1(Q) symmetry</a:t>
            </a:r>
          </a:p>
          <a:p>
            <a:pPr marL="789750" lvl="1" indent="-514350">
              <a:buFont typeface="+mj-lt"/>
              <a:buAutoNum type="romanLcPeriod"/>
            </a:pPr>
            <a:r>
              <a:rPr lang="en-US" dirty="0"/>
              <a:t>SU2(u-d-</a:t>
            </a:r>
            <a:r>
              <a:rPr lang="en-US" dirty="0" err="1"/>
              <a:t>flavour</a:t>
            </a:r>
            <a:r>
              <a:rPr lang="en-US" dirty="0"/>
              <a:t>) symmetry </a:t>
            </a:r>
          </a:p>
          <a:p>
            <a:pPr marL="789750" lvl="1" indent="-514350">
              <a:buFont typeface="+mj-lt"/>
              <a:buAutoNum type="romanLcPeriod"/>
            </a:pPr>
            <a:r>
              <a:rPr lang="en-US" dirty="0"/>
              <a:t>SU3(u-d-s-</a:t>
            </a:r>
            <a:r>
              <a:rPr lang="en-US" dirty="0" err="1"/>
              <a:t>flavour</a:t>
            </a:r>
            <a:r>
              <a:rPr lang="en-US" dirty="0"/>
              <a:t>) symmetry</a:t>
            </a:r>
          </a:p>
          <a:p>
            <a:pPr marL="789750" lvl="1" indent="-514350">
              <a:buFont typeface="+mj-lt"/>
              <a:buAutoNum type="romanLcPeriod"/>
            </a:pPr>
            <a:r>
              <a:rPr lang="en-US" dirty="0"/>
              <a:t>SU6(u-d-s-c-b-t) symmetry </a:t>
            </a:r>
          </a:p>
          <a:p>
            <a:pPr marL="789750" lvl="1" indent="-514350">
              <a:buFont typeface="+mj-lt"/>
              <a:buAutoNum type="romanLcPeriod"/>
            </a:pPr>
            <a:r>
              <a:rPr lang="en-US" dirty="0"/>
              <a:t>SU3(</a:t>
            </a:r>
            <a:r>
              <a:rPr lang="en-US" dirty="0" err="1"/>
              <a:t>colour</a:t>
            </a:r>
            <a:r>
              <a:rPr lang="en-US" dirty="0"/>
              <a:t>) symmetry</a:t>
            </a:r>
          </a:p>
          <a:p>
            <a:pPr marL="789750" lvl="1" indent="-514350">
              <a:buFont typeface="+mj-lt"/>
              <a:buAutoNum type="romanLcPeriod"/>
            </a:pPr>
            <a:r>
              <a:rPr lang="en-US" dirty="0"/>
              <a:t>SU5(Grand unified) symmetry 	</a:t>
            </a:r>
          </a:p>
          <a:p>
            <a:pPr marL="789750" lvl="1" indent="-514350">
              <a:buFont typeface="+mj-lt"/>
              <a:buAutoNum type="romanLcPeriod"/>
            </a:pPr>
            <a:r>
              <a:rPr lang="en-US" dirty="0" err="1"/>
              <a:t>SuperSymmetry</a:t>
            </a:r>
            <a:r>
              <a:rPr lang="en-US" dirty="0"/>
              <a:t> </a:t>
            </a:r>
          </a:p>
          <a:p>
            <a:endParaRPr lang="en-US" dirty="0"/>
          </a:p>
        </p:txBody>
      </p:sp>
    </p:spTree>
    <p:extLst>
      <p:ext uri="{BB962C8B-B14F-4D97-AF65-F5344CB8AC3E}">
        <p14:creationId xmlns:p14="http://schemas.microsoft.com/office/powerpoint/2010/main" val="545752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Lecture 4: Discussion Topics</a:t>
            </a:r>
          </a:p>
        </p:txBody>
      </p:sp>
      <p:sp>
        <p:nvSpPr>
          <p:cNvPr id="3" name="Content Placeholder 2"/>
          <p:cNvSpPr>
            <a:spLocks noGrp="1"/>
          </p:cNvSpPr>
          <p:nvPr>
            <p:ph idx="1"/>
          </p:nvPr>
        </p:nvSpPr>
        <p:spPr>
          <a:xfrm>
            <a:off x="3478009" y="2438061"/>
            <a:ext cx="5299129" cy="1888612"/>
          </a:xfrm>
        </p:spPr>
        <p:txBody>
          <a:bodyPr/>
          <a:lstStyle/>
          <a:p>
            <a:pPr marL="0" indent="0" algn="ctr">
              <a:buNone/>
            </a:pPr>
            <a:r>
              <a:rPr lang="en-US" dirty="0"/>
              <a:t>Discussions Topics belonging to Lecture 4</a:t>
            </a:r>
          </a:p>
        </p:txBody>
      </p:sp>
    </p:spTree>
    <p:extLst>
      <p:ext uri="{BB962C8B-B14F-4D97-AF65-F5344CB8AC3E}">
        <p14:creationId xmlns:p14="http://schemas.microsoft.com/office/powerpoint/2010/main" val="31222500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0707" cy="672352"/>
          </a:xfrm>
        </p:spPr>
        <p:txBody>
          <a:bodyPr/>
          <a:lstStyle/>
          <a:p>
            <a:r>
              <a:rPr lang="en-US" dirty="0"/>
              <a:t>   </a:t>
            </a:r>
            <a:r>
              <a:rPr lang="en-US" u="sng" dirty="0"/>
              <a:t>Topic-10</a:t>
            </a:r>
            <a:r>
              <a:rPr lang="en-US" dirty="0"/>
              <a:t>: Symmetry and non-observables</a:t>
            </a:r>
          </a:p>
        </p:txBody>
      </p:sp>
      <p:sp>
        <p:nvSpPr>
          <p:cNvPr id="3" name="Content Placeholder 2">
            <a:extLst>
              <a:ext uri="{FF2B5EF4-FFF2-40B4-BE49-F238E27FC236}">
                <a16:creationId xmlns:a16="http://schemas.microsoft.com/office/drawing/2014/main" id="{F036D187-1427-32E7-0E9E-D0F92A7062C5}"/>
              </a:ext>
            </a:extLst>
          </p:cNvPr>
          <p:cNvSpPr>
            <a:spLocks noGrp="1"/>
          </p:cNvSpPr>
          <p:nvPr>
            <p:ph idx="1"/>
          </p:nvPr>
        </p:nvSpPr>
        <p:spPr>
          <a:xfrm>
            <a:off x="435244" y="1208868"/>
            <a:ext cx="10148673" cy="4025284"/>
          </a:xfrm>
        </p:spPr>
        <p:txBody>
          <a:bodyPr>
            <a:normAutofit/>
          </a:bodyPr>
          <a:lstStyle/>
          <a:p>
            <a:r>
              <a:rPr lang="en-NL" dirty="0"/>
              <a:t>Explain the idea behind non observables</a:t>
            </a:r>
          </a:p>
          <a:p>
            <a:r>
              <a:rPr lang="en-NL" dirty="0"/>
              <a:t>What are the symmetries and non-observables related to:</a:t>
            </a:r>
          </a:p>
          <a:p>
            <a:pPr lvl="1"/>
            <a:r>
              <a:rPr lang="en-NL" dirty="0"/>
              <a:t>Electromagnetism</a:t>
            </a:r>
          </a:p>
          <a:p>
            <a:pPr lvl="1"/>
            <a:r>
              <a:rPr lang="en-NL" dirty="0"/>
              <a:t>Weak interaction</a:t>
            </a:r>
          </a:p>
          <a:p>
            <a:pPr lvl="1"/>
            <a:r>
              <a:rPr lang="en-NL" dirty="0"/>
              <a:t>Strong interaction</a:t>
            </a:r>
          </a:p>
          <a:p>
            <a:pPr lvl="1"/>
            <a:r>
              <a:rPr lang="en-NL" dirty="0"/>
              <a:t>C-violation</a:t>
            </a:r>
          </a:p>
          <a:p>
            <a:pPr lvl="1"/>
            <a:r>
              <a:rPr lang="en-NL" dirty="0"/>
              <a:t>P-Violation</a:t>
            </a:r>
          </a:p>
          <a:p>
            <a:pPr lvl="1"/>
            <a:r>
              <a:rPr lang="en-NL" dirty="0"/>
              <a:t>T-Violation</a:t>
            </a:r>
          </a:p>
        </p:txBody>
      </p:sp>
    </p:spTree>
    <p:extLst>
      <p:ext uri="{BB962C8B-B14F-4D97-AF65-F5344CB8AC3E}">
        <p14:creationId xmlns:p14="http://schemas.microsoft.com/office/powerpoint/2010/main" val="1889830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normAutofit/>
          </a:bodyPr>
          <a:lstStyle/>
          <a:p>
            <a:r>
              <a:rPr lang="en-US" dirty="0"/>
              <a:t>   Topic-10: Symmetry and non-observables</a:t>
            </a:r>
          </a:p>
        </p:txBody>
      </p:sp>
      <p:sp>
        <p:nvSpPr>
          <p:cNvPr id="114692" name="Text Box 4"/>
          <p:cNvSpPr txBox="1">
            <a:spLocks noChangeArrowheads="1"/>
          </p:cNvSpPr>
          <p:nvPr/>
        </p:nvSpPr>
        <p:spPr bwMode="auto">
          <a:xfrm>
            <a:off x="201706" y="709701"/>
            <a:ext cx="11927541" cy="954107"/>
          </a:xfrm>
          <a:prstGeom prst="rect">
            <a:avLst/>
          </a:prstGeom>
          <a:noFill/>
          <a:ln w="9525" algn="ctr">
            <a:noFill/>
            <a:miter lim="800000"/>
            <a:headEnd/>
            <a:tailEnd/>
          </a:ln>
          <a:effectLst/>
        </p:spPr>
        <p:txBody>
          <a:bodyPr wrap="square">
            <a:spAutoFit/>
          </a:bodyPr>
          <a:lstStyle/>
          <a:p>
            <a:r>
              <a:rPr lang="en-US" sz="2800" dirty="0" err="1">
                <a:solidFill>
                  <a:schemeClr val="accent1"/>
                </a:solidFill>
              </a:rPr>
              <a:t>T.D.Lee</a:t>
            </a:r>
            <a:r>
              <a:rPr lang="en-US" sz="2800" dirty="0">
                <a:solidFill>
                  <a:schemeClr val="accent1"/>
                </a:solidFill>
              </a:rPr>
              <a:t>:  “The root to all </a:t>
            </a:r>
            <a:r>
              <a:rPr lang="en-US" sz="2800" i="1" dirty="0">
                <a:solidFill>
                  <a:schemeClr val="accent1"/>
                </a:solidFill>
              </a:rPr>
              <a:t>symmetry</a:t>
            </a:r>
            <a:r>
              <a:rPr lang="en-US" sz="2800" dirty="0">
                <a:solidFill>
                  <a:schemeClr val="accent1"/>
                </a:solidFill>
              </a:rPr>
              <a:t> principles lies in the assumption that it is 	       impossible to observe certain basic quantities; the </a:t>
            </a:r>
            <a:r>
              <a:rPr lang="en-US" sz="2800" i="1" dirty="0">
                <a:solidFill>
                  <a:schemeClr val="accent1"/>
                </a:solidFill>
              </a:rPr>
              <a:t>non-observables</a:t>
            </a:r>
            <a:r>
              <a:rPr lang="en-US" sz="2800" dirty="0">
                <a:solidFill>
                  <a:schemeClr val="accent1"/>
                </a:solidFill>
              </a:rPr>
              <a:t>”</a:t>
            </a:r>
          </a:p>
        </p:txBody>
      </p:sp>
      <p:sp>
        <p:nvSpPr>
          <p:cNvPr id="114693" name="Text Box 5"/>
          <p:cNvSpPr txBox="1">
            <a:spLocks noChangeArrowheads="1"/>
          </p:cNvSpPr>
          <p:nvPr/>
        </p:nvSpPr>
        <p:spPr bwMode="auto">
          <a:xfrm>
            <a:off x="914587" y="1746514"/>
            <a:ext cx="6648672" cy="3046988"/>
          </a:xfrm>
          <a:prstGeom prst="rect">
            <a:avLst/>
          </a:prstGeom>
          <a:noFill/>
          <a:ln w="9525" algn="ctr">
            <a:noFill/>
            <a:miter lim="800000"/>
            <a:headEnd/>
            <a:tailEnd/>
          </a:ln>
          <a:effectLst/>
        </p:spPr>
        <p:txBody>
          <a:bodyPr wrap="square">
            <a:spAutoFit/>
          </a:bodyPr>
          <a:lstStyle/>
          <a:p>
            <a:r>
              <a:rPr lang="en-US" sz="2400" dirty="0">
                <a:solidFill>
                  <a:srgbClr val="7030A0"/>
                </a:solidFill>
              </a:rPr>
              <a:t>There are four main types of symmetry:</a:t>
            </a:r>
          </a:p>
          <a:p>
            <a:pPr>
              <a:buFontTx/>
              <a:buChar char="•"/>
            </a:pPr>
            <a:r>
              <a:rPr lang="en-US" sz="2200" dirty="0">
                <a:solidFill>
                  <a:srgbClr val="C00000"/>
                </a:solidFill>
              </a:rPr>
              <a:t> Permutation symmetry: </a:t>
            </a:r>
          </a:p>
          <a:p>
            <a:r>
              <a:rPr lang="en-US" sz="2000" dirty="0"/>
              <a:t>	Bose-Einstein and Fermi-Dirac Statistics</a:t>
            </a:r>
          </a:p>
          <a:p>
            <a:pPr>
              <a:buFontTx/>
              <a:buChar char="•"/>
            </a:pPr>
            <a:r>
              <a:rPr lang="en-US" sz="2200" dirty="0">
                <a:solidFill>
                  <a:srgbClr val="C00000"/>
                </a:solidFill>
              </a:rPr>
              <a:t> Continuous space-time symmetries: </a:t>
            </a:r>
          </a:p>
          <a:p>
            <a:r>
              <a:rPr lang="en-US" sz="2000" dirty="0"/>
              <a:t>	translation, rotation, velocity, acceleration,…</a:t>
            </a:r>
          </a:p>
          <a:p>
            <a:pPr>
              <a:buFontTx/>
              <a:buChar char="•"/>
            </a:pPr>
            <a:r>
              <a:rPr lang="en-US" sz="2200" dirty="0">
                <a:solidFill>
                  <a:srgbClr val="C00000"/>
                </a:solidFill>
              </a:rPr>
              <a:t> Discrete symmetries: </a:t>
            </a:r>
          </a:p>
          <a:p>
            <a:r>
              <a:rPr lang="en-US" sz="2000" dirty="0"/>
              <a:t>	space inversion, time reversal, charge conjugation,</a:t>
            </a:r>
            <a:r>
              <a:rPr lang="mr-IN" sz="2000" dirty="0"/>
              <a:t>…</a:t>
            </a:r>
            <a:r>
              <a:rPr lang="en-US" sz="2000" dirty="0">
                <a:solidFill>
                  <a:srgbClr val="990000"/>
                </a:solidFill>
              </a:rPr>
              <a:t> </a:t>
            </a:r>
          </a:p>
          <a:p>
            <a:pPr>
              <a:buFontTx/>
              <a:buChar char="•"/>
            </a:pPr>
            <a:r>
              <a:rPr lang="en-US" sz="2200" dirty="0">
                <a:solidFill>
                  <a:srgbClr val="C00000"/>
                </a:solidFill>
              </a:rPr>
              <a:t> Unitary symmetries: gauge </a:t>
            </a:r>
            <a:r>
              <a:rPr lang="en-US" sz="2200" dirty="0" err="1">
                <a:solidFill>
                  <a:srgbClr val="C00000"/>
                </a:solidFill>
              </a:rPr>
              <a:t>invariances</a:t>
            </a:r>
            <a:r>
              <a:rPr lang="en-US" sz="2200" dirty="0">
                <a:solidFill>
                  <a:srgbClr val="C00000"/>
                </a:solidFill>
              </a:rPr>
              <a:t>: </a:t>
            </a:r>
          </a:p>
          <a:p>
            <a:r>
              <a:rPr lang="en-US" sz="2000" dirty="0"/>
              <a:t>	U</a:t>
            </a:r>
            <a:r>
              <a:rPr lang="en-US" sz="2000" baseline="-25000" dirty="0"/>
              <a:t>1</a:t>
            </a:r>
            <a:r>
              <a:rPr lang="en-US" sz="2000" dirty="0"/>
              <a:t>(charge), SU</a:t>
            </a:r>
            <a:r>
              <a:rPr lang="en-US" sz="2000" baseline="-25000" dirty="0"/>
              <a:t>2</a:t>
            </a:r>
            <a:r>
              <a:rPr lang="en-US" sz="2000" dirty="0"/>
              <a:t>(isospin), SU</a:t>
            </a:r>
            <a:r>
              <a:rPr lang="en-US" sz="2000" baseline="-25000" dirty="0"/>
              <a:t>3</a:t>
            </a:r>
            <a:r>
              <a:rPr lang="en-US" sz="2000" dirty="0"/>
              <a:t>(color),</a:t>
            </a:r>
            <a:r>
              <a:rPr lang="mr-IN" sz="2000" dirty="0"/>
              <a:t>…</a:t>
            </a:r>
            <a:endParaRPr lang="en-US" sz="2000" dirty="0"/>
          </a:p>
        </p:txBody>
      </p:sp>
      <p:sp>
        <p:nvSpPr>
          <p:cNvPr id="114694" name="Text Box 6"/>
          <p:cNvSpPr txBox="1">
            <a:spLocks noChangeArrowheads="1"/>
          </p:cNvSpPr>
          <p:nvPr/>
        </p:nvSpPr>
        <p:spPr bwMode="auto">
          <a:xfrm>
            <a:off x="222573" y="4951434"/>
            <a:ext cx="9582623" cy="430887"/>
          </a:xfrm>
          <a:prstGeom prst="rect">
            <a:avLst/>
          </a:prstGeom>
          <a:noFill/>
          <a:ln w="9525" algn="ctr">
            <a:noFill/>
            <a:miter lim="800000"/>
            <a:headEnd/>
            <a:tailEnd/>
          </a:ln>
          <a:effectLst/>
        </p:spPr>
        <p:txBody>
          <a:bodyPr wrap="none">
            <a:spAutoFit/>
          </a:bodyPr>
          <a:lstStyle/>
          <a:p>
            <a:pPr>
              <a:buFont typeface="Symbol" pitchFamily="18" charset="2"/>
              <a:buChar char="Þ"/>
            </a:pPr>
            <a:r>
              <a:rPr lang="en-US" sz="2200" dirty="0">
                <a:solidFill>
                  <a:srgbClr val="7030A0"/>
                </a:solidFill>
              </a:rPr>
              <a:t> If a quantity is fundamentally non-observable it is related to an </a:t>
            </a:r>
            <a:r>
              <a:rPr lang="en-US" sz="2200" i="1" dirty="0">
                <a:solidFill>
                  <a:srgbClr val="C00000"/>
                </a:solidFill>
              </a:rPr>
              <a:t>exact</a:t>
            </a:r>
            <a:r>
              <a:rPr lang="en-US" sz="2200" dirty="0">
                <a:solidFill>
                  <a:srgbClr val="C00000"/>
                </a:solidFill>
              </a:rPr>
              <a:t> symmetry</a:t>
            </a:r>
          </a:p>
        </p:txBody>
      </p:sp>
      <p:sp>
        <p:nvSpPr>
          <p:cNvPr id="114695" name="Text Box 7"/>
          <p:cNvSpPr txBox="1">
            <a:spLocks noChangeArrowheads="1"/>
          </p:cNvSpPr>
          <p:nvPr/>
        </p:nvSpPr>
        <p:spPr bwMode="auto">
          <a:xfrm>
            <a:off x="228600" y="5364475"/>
            <a:ext cx="12088905" cy="430887"/>
          </a:xfrm>
          <a:prstGeom prst="rect">
            <a:avLst/>
          </a:prstGeom>
          <a:noFill/>
          <a:ln w="9525" algn="ctr">
            <a:noFill/>
            <a:miter lim="800000"/>
            <a:headEnd/>
            <a:tailEnd/>
          </a:ln>
          <a:effectLst/>
        </p:spPr>
        <p:txBody>
          <a:bodyPr wrap="square">
            <a:spAutoFit/>
          </a:bodyPr>
          <a:lstStyle/>
          <a:p>
            <a:pPr>
              <a:buFont typeface="Symbol" pitchFamily="18" charset="2"/>
              <a:buChar char="Þ"/>
            </a:pPr>
            <a:r>
              <a:rPr lang="en-US" sz="2200" dirty="0">
                <a:solidFill>
                  <a:srgbClr val="7030A0"/>
                </a:solidFill>
              </a:rPr>
              <a:t> If it could in principle be observed by an improved measurement; the </a:t>
            </a:r>
            <a:r>
              <a:rPr lang="en-US" sz="2200" dirty="0">
                <a:solidFill>
                  <a:srgbClr val="C00000"/>
                </a:solidFill>
              </a:rPr>
              <a:t>symmetry</a:t>
            </a:r>
            <a:r>
              <a:rPr lang="en-US" sz="2200" dirty="0"/>
              <a:t> </a:t>
            </a:r>
            <a:r>
              <a:rPr lang="en-US" sz="2200" dirty="0">
                <a:solidFill>
                  <a:srgbClr val="7030A0"/>
                </a:solidFill>
              </a:rPr>
              <a:t>is said to be </a:t>
            </a:r>
            <a:r>
              <a:rPr lang="en-US" sz="2200" i="1" dirty="0">
                <a:solidFill>
                  <a:srgbClr val="C00000"/>
                </a:solidFill>
              </a:rPr>
              <a:t>broken</a:t>
            </a:r>
          </a:p>
        </p:txBody>
      </p:sp>
      <p:sp>
        <p:nvSpPr>
          <p:cNvPr id="114696" name="Text Box 8"/>
          <p:cNvSpPr txBox="1">
            <a:spLocks noChangeArrowheads="1"/>
          </p:cNvSpPr>
          <p:nvPr/>
        </p:nvSpPr>
        <p:spPr bwMode="auto">
          <a:xfrm>
            <a:off x="2057401" y="6021288"/>
            <a:ext cx="2313197" cy="430887"/>
          </a:xfrm>
          <a:prstGeom prst="rect">
            <a:avLst/>
          </a:prstGeom>
          <a:noFill/>
          <a:ln w="9525" algn="ctr">
            <a:noFill/>
            <a:miter lim="800000"/>
            <a:headEnd/>
            <a:tailEnd/>
          </a:ln>
          <a:effectLst/>
        </p:spPr>
        <p:txBody>
          <a:bodyPr wrap="none">
            <a:spAutoFit/>
          </a:bodyPr>
          <a:lstStyle/>
          <a:p>
            <a:r>
              <a:rPr lang="en-US" sz="2200" dirty="0" err="1"/>
              <a:t>Noether</a:t>
            </a:r>
            <a:r>
              <a:rPr lang="en-US" sz="2200" dirty="0"/>
              <a:t> Theorem:</a:t>
            </a:r>
          </a:p>
        </p:txBody>
      </p:sp>
      <p:sp>
        <p:nvSpPr>
          <p:cNvPr id="114697" name="Text Box 9"/>
          <p:cNvSpPr txBox="1">
            <a:spLocks noChangeArrowheads="1"/>
          </p:cNvSpPr>
          <p:nvPr/>
        </p:nvSpPr>
        <p:spPr bwMode="auto">
          <a:xfrm>
            <a:off x="4495800" y="6021288"/>
            <a:ext cx="1331903" cy="430887"/>
          </a:xfrm>
          <a:prstGeom prst="rect">
            <a:avLst/>
          </a:prstGeom>
          <a:noFill/>
          <a:ln w="9525" algn="ctr">
            <a:noFill/>
            <a:miter lim="800000"/>
            <a:headEnd/>
            <a:tailEnd/>
          </a:ln>
          <a:effectLst/>
        </p:spPr>
        <p:txBody>
          <a:bodyPr wrap="none">
            <a:spAutoFit/>
          </a:bodyPr>
          <a:lstStyle/>
          <a:p>
            <a:r>
              <a:rPr lang="en-US" sz="2200" dirty="0"/>
              <a:t>symmetry</a:t>
            </a:r>
          </a:p>
        </p:txBody>
      </p:sp>
      <p:sp>
        <p:nvSpPr>
          <p:cNvPr id="114698" name="Text Box 10"/>
          <p:cNvSpPr txBox="1">
            <a:spLocks noChangeArrowheads="1"/>
          </p:cNvSpPr>
          <p:nvPr/>
        </p:nvSpPr>
        <p:spPr bwMode="auto">
          <a:xfrm>
            <a:off x="7667637" y="6021288"/>
            <a:ext cx="2122825" cy="430887"/>
          </a:xfrm>
          <a:prstGeom prst="rect">
            <a:avLst/>
          </a:prstGeom>
          <a:noFill/>
          <a:ln w="9525" algn="ctr">
            <a:noFill/>
            <a:miter lim="800000"/>
            <a:headEnd/>
            <a:tailEnd/>
          </a:ln>
          <a:effectLst/>
        </p:spPr>
        <p:txBody>
          <a:bodyPr wrap="none">
            <a:spAutoFit/>
          </a:bodyPr>
          <a:lstStyle/>
          <a:p>
            <a:r>
              <a:rPr lang="en-US" sz="2200" dirty="0"/>
              <a:t>conservation law</a:t>
            </a:r>
          </a:p>
        </p:txBody>
      </p:sp>
      <p:sp>
        <p:nvSpPr>
          <p:cNvPr id="114699" name="AutoShape 11"/>
          <p:cNvSpPr>
            <a:spLocks noChangeArrowheads="1"/>
          </p:cNvSpPr>
          <p:nvPr/>
        </p:nvSpPr>
        <p:spPr bwMode="auto">
          <a:xfrm>
            <a:off x="6172200" y="5863059"/>
            <a:ext cx="1066800" cy="733663"/>
          </a:xfrm>
          <a:prstGeom prst="leftRightArrow">
            <a:avLst>
              <a:gd name="adj1" fmla="val 50000"/>
              <a:gd name="adj2" fmla="val 52093"/>
            </a:avLst>
          </a:prstGeom>
          <a:noFill/>
          <a:ln w="9525" algn="ctr">
            <a:solidFill>
              <a:schemeClr val="tx1"/>
            </a:solidFill>
            <a:miter lim="800000"/>
            <a:headEnd/>
            <a:tailEnd/>
          </a:ln>
          <a:effectLst/>
        </p:spPr>
        <p:txBody>
          <a:bodyPr anchor="ctr">
            <a:spAutoFit/>
          </a:bodyPr>
          <a:lstStyle/>
          <a:p>
            <a:endParaRPr lang="nl-NL"/>
          </a:p>
        </p:txBody>
      </p:sp>
      <p:pic>
        <p:nvPicPr>
          <p:cNvPr id="114700" name="Picture 12" descr="lee2"/>
          <p:cNvPicPr>
            <a:picLocks noChangeAspect="1" noChangeArrowheads="1"/>
          </p:cNvPicPr>
          <p:nvPr/>
        </p:nvPicPr>
        <p:blipFill>
          <a:blip r:embed="rId3" cstate="print"/>
          <a:srcRect/>
          <a:stretch>
            <a:fillRect/>
          </a:stretch>
        </p:blipFill>
        <p:spPr bwMode="auto">
          <a:xfrm>
            <a:off x="7557359" y="1851794"/>
            <a:ext cx="2241176" cy="2874473"/>
          </a:xfrm>
          <a:prstGeom prst="rect">
            <a:avLst/>
          </a:prstGeom>
          <a:noFill/>
          <a:ln w="25400">
            <a:solidFill>
              <a:srgbClr val="0070C0"/>
            </a:solidFill>
          </a:ln>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0233" y="1851794"/>
            <a:ext cx="1836007" cy="2874473"/>
          </a:xfrm>
          <a:prstGeom prst="rect">
            <a:avLst/>
          </a:prstGeom>
          <a:ln w="25400">
            <a:solidFill>
              <a:srgbClr val="0070C0"/>
            </a:solidFill>
          </a:ln>
        </p:spPr>
      </p:pic>
    </p:spTree>
    <p:extLst>
      <p:ext uri="{BB962C8B-B14F-4D97-AF65-F5344CB8AC3E}">
        <p14:creationId xmlns:p14="http://schemas.microsoft.com/office/powerpoint/2010/main" val="271791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6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469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46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46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469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469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4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3" grpId="0"/>
      <p:bldP spid="114694" grpId="0"/>
      <p:bldP spid="114695" grpId="0"/>
      <p:bldP spid="114696" grpId="0"/>
      <p:bldP spid="114697" grpId="0"/>
      <p:bldP spid="114698" grpId="0"/>
      <p:bldP spid="11469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Topic-10: Symmetry and non-observables</a:t>
            </a:r>
          </a:p>
        </p:txBody>
      </p:sp>
      <mc:AlternateContent xmlns:mc="http://schemas.openxmlformats.org/markup-compatibility/2006" xmlns:a14="http://schemas.microsoft.com/office/drawing/2010/main">
        <mc:Choice Requires="a14">
          <p:graphicFrame>
            <p:nvGraphicFramePr>
              <p:cNvPr id="4" name="Group 184"/>
              <p:cNvGraphicFramePr>
                <a:graphicFrameLocks noGrp="1"/>
              </p:cNvGraphicFramePr>
              <p:nvPr>
                <p:ph sz="quarter" idx="1"/>
              </p:nvPr>
            </p:nvGraphicFramePr>
            <p:xfrm>
              <a:off x="322729" y="793378"/>
              <a:ext cx="11658600" cy="5882781"/>
            </p:xfrm>
            <a:graphic>
              <a:graphicData uri="http://schemas.openxmlformats.org/drawingml/2006/table">
                <a:tbl>
                  <a:tblPr/>
                  <a:tblGrid>
                    <a:gridCol w="3996400">
                      <a:extLst>
                        <a:ext uri="{9D8B030D-6E8A-4147-A177-3AD203B41FA5}">
                          <a16:colId xmlns:a16="http://schemas.microsoft.com/office/drawing/2014/main" val="20000"/>
                        </a:ext>
                      </a:extLst>
                    </a:gridCol>
                    <a:gridCol w="3574295">
                      <a:extLst>
                        <a:ext uri="{9D8B030D-6E8A-4147-A177-3AD203B41FA5}">
                          <a16:colId xmlns:a16="http://schemas.microsoft.com/office/drawing/2014/main" val="20001"/>
                        </a:ext>
                      </a:extLst>
                    </a:gridCol>
                    <a:gridCol w="4087905">
                      <a:extLst>
                        <a:ext uri="{9D8B030D-6E8A-4147-A177-3AD203B41FA5}">
                          <a16:colId xmlns:a16="http://schemas.microsoft.com/office/drawing/2014/main" val="20002"/>
                        </a:ext>
                      </a:extLst>
                    </a:gridCol>
                  </a:tblGrid>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mn-lt"/>
                            </a:rPr>
                            <a:t>Non-observables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mn-lt"/>
                            </a:rPr>
                            <a:t>Symmetry Transformations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mn-lt"/>
                            </a:rPr>
                            <a:t>Conservation Laws or Selection Rule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944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99"/>
                              </a:solidFill>
                              <a:effectLst/>
                              <a:latin typeface="+mn-lt"/>
                            </a:rPr>
                            <a:t>Difference between identical particles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99"/>
                              </a:solidFill>
                              <a:effectLst/>
                              <a:latin typeface="+mn-lt"/>
                            </a:rPr>
                            <a:t>Permutation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000099"/>
                              </a:solidFill>
                              <a:effectLst/>
                              <a:latin typeface="+mn-lt"/>
                            </a:rPr>
                            <a:t>B.-E. or F.-D. statistics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000099"/>
                              </a:solidFill>
                              <a:effectLst/>
                              <a:latin typeface="+mn-lt"/>
                            </a:rPr>
                            <a:t>Absolute spatial position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99"/>
                              </a:solidFill>
                              <a:effectLst/>
                              <a:latin typeface="+mn-lt"/>
                            </a:rPr>
                            <a:t>Space translation:  </a:t>
                          </a:r>
                          <a14:m>
                            <m:oMath xmlns:m="http://schemas.openxmlformats.org/officeDocument/2006/math">
                              <m:acc>
                                <m:accPr>
                                  <m:chr m:val="⃗"/>
                                  <m:ctrlPr>
                                    <a:rPr kumimoji="0" lang="en-US" sz="1800" b="0" i="1" u="none" strike="noStrike" cap="none" normalizeH="0" baseline="0" smtClean="0">
                                      <a:ln>
                                        <a:noFill/>
                                      </a:ln>
                                      <a:solidFill>
                                        <a:schemeClr val="tx1"/>
                                      </a:solidFill>
                                      <a:effectLst/>
                                      <a:latin typeface="Cambria Math" panose="02040503050406030204" pitchFamily="18" charset="0"/>
                                    </a:rPr>
                                  </m:ctrlPr>
                                </m:accPr>
                                <m:e>
                                  <m:r>
                                    <a:rPr kumimoji="0" lang="en-US" sz="1800" b="0" i="1" u="none" strike="noStrike" cap="none" normalizeH="0" baseline="0" smtClean="0">
                                      <a:ln>
                                        <a:noFill/>
                                      </a:ln>
                                      <a:solidFill>
                                        <a:schemeClr val="tx1"/>
                                      </a:solidFill>
                                      <a:effectLst/>
                                      <a:latin typeface="Cambria Math" charset="0"/>
                                    </a:rPr>
                                    <m:t>𝑟</m:t>
                                  </m:r>
                                </m:e>
                              </m:acc>
                              <m:r>
                                <a:rPr kumimoji="0" lang="en-US" sz="1800" b="0" i="1" u="none" strike="noStrike" cap="none" normalizeH="0" baseline="0" smtClean="0">
                                  <a:ln>
                                    <a:noFill/>
                                  </a:ln>
                                  <a:solidFill>
                                    <a:schemeClr val="tx1"/>
                                  </a:solidFill>
                                  <a:effectLst/>
                                  <a:latin typeface="Cambria Math" charset="0"/>
                                </a:rPr>
                                <m:t>→</m:t>
                              </m:r>
                              <m:acc>
                                <m:accPr>
                                  <m:chr m:val="⃗"/>
                                  <m:ctrlPr>
                                    <a:rPr kumimoji="0" lang="en-US" sz="1800" b="0" i="1" u="none" strike="noStrike" cap="none" normalizeH="0" baseline="0" smtClean="0">
                                      <a:ln>
                                        <a:noFill/>
                                      </a:ln>
                                      <a:solidFill>
                                        <a:schemeClr val="tx1"/>
                                      </a:solidFill>
                                      <a:effectLst/>
                                      <a:latin typeface="Cambria Math" panose="02040503050406030204" pitchFamily="18" charset="0"/>
                                    </a:rPr>
                                  </m:ctrlPr>
                                </m:accPr>
                                <m:e>
                                  <m:r>
                                    <a:rPr kumimoji="0" lang="en-US" sz="1800" b="0" i="1" u="none" strike="noStrike" cap="none" normalizeH="0" baseline="0" smtClean="0">
                                      <a:ln>
                                        <a:noFill/>
                                      </a:ln>
                                      <a:solidFill>
                                        <a:schemeClr val="tx1"/>
                                      </a:solidFill>
                                      <a:effectLst/>
                                      <a:latin typeface="Cambria Math" charset="0"/>
                                    </a:rPr>
                                    <m:t>𝑟</m:t>
                                  </m:r>
                                </m:e>
                              </m:acc>
                              <m:r>
                                <a:rPr kumimoji="0" lang="en-US" sz="1800" b="0" i="1" u="none" strike="noStrike" cap="none" normalizeH="0" baseline="0" smtClean="0">
                                  <a:ln>
                                    <a:noFill/>
                                  </a:ln>
                                  <a:solidFill>
                                    <a:schemeClr val="tx1"/>
                                  </a:solidFill>
                                  <a:effectLst/>
                                  <a:latin typeface="Cambria Math" charset="0"/>
                                </a:rPr>
                                <m:t>+</m:t>
                              </m:r>
                              <m:acc>
                                <m:accPr>
                                  <m:chr m:val="⃗"/>
                                  <m:ctrlPr>
                                    <a:rPr kumimoji="0" lang="en-US" sz="1800" b="0" i="1" u="none" strike="noStrike" cap="none" normalizeH="0" baseline="0" smtClean="0">
                                      <a:ln>
                                        <a:noFill/>
                                      </a:ln>
                                      <a:solidFill>
                                        <a:schemeClr val="tx1"/>
                                      </a:solidFill>
                                      <a:effectLst/>
                                      <a:latin typeface="Cambria Math" panose="02040503050406030204" pitchFamily="18" charset="0"/>
                                    </a:rPr>
                                  </m:ctrlPr>
                                </m:accPr>
                                <m:e>
                                  <m:r>
                                    <m:rPr>
                                      <m:sty m:val="p"/>
                                    </m:rPr>
                                    <a:rPr kumimoji="0" lang="en-US" sz="1800" b="0" i="0" u="none" strike="noStrike" cap="none" normalizeH="0" baseline="0" smtClean="0">
                                      <a:ln>
                                        <a:noFill/>
                                      </a:ln>
                                      <a:solidFill>
                                        <a:schemeClr val="tx1"/>
                                      </a:solidFill>
                                      <a:effectLst/>
                                      <a:latin typeface="Cambria Math" charset="0"/>
                                    </a:rPr>
                                    <m:t>Δ</m:t>
                                  </m:r>
                                </m:e>
                              </m:acc>
                            </m:oMath>
                          </a14:m>
                          <a:endParaRPr kumimoji="0" lang="en-US" sz="1800" b="0" i="0" u="none" strike="noStrike" cap="none" normalizeH="0" baseline="0" dirty="0">
                            <a:ln>
                              <a:noFill/>
                            </a:ln>
                            <a:solidFill>
                              <a:srgbClr val="000099"/>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000099"/>
                              </a:solidFill>
                              <a:effectLst/>
                              <a:latin typeface="+mn-lt"/>
                            </a:rPr>
                            <a:t>momentum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22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99"/>
                              </a:solidFill>
                              <a:effectLst/>
                              <a:latin typeface="+mn-lt"/>
                            </a:rPr>
                            <a:t>Absolute time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99"/>
                              </a:solidFill>
                              <a:effectLst/>
                              <a:latin typeface="+mn-lt"/>
                            </a:rPr>
                            <a:t>Time translation:  </a:t>
                          </a:r>
                          <a14:m>
                            <m:oMath xmlns:m="http://schemas.openxmlformats.org/officeDocument/2006/math">
                              <m:r>
                                <a:rPr kumimoji="0" lang="en-US" sz="1800" b="0" i="1" u="none" strike="noStrike" cap="none" normalizeH="0" baseline="0" smtClean="0">
                                  <a:ln>
                                    <a:noFill/>
                                  </a:ln>
                                  <a:solidFill>
                                    <a:schemeClr val="tx1"/>
                                  </a:solidFill>
                                  <a:effectLst/>
                                  <a:latin typeface="Cambria Math" charset="0"/>
                                </a:rPr>
                                <m:t>𝑡</m:t>
                              </m:r>
                              <m:r>
                                <a:rPr kumimoji="0" lang="en-US" sz="1800" b="0" i="1" u="none" strike="noStrike" cap="none" normalizeH="0" baseline="0" smtClean="0">
                                  <a:ln>
                                    <a:noFill/>
                                  </a:ln>
                                  <a:solidFill>
                                    <a:schemeClr val="tx1"/>
                                  </a:solidFill>
                                  <a:effectLst/>
                                  <a:latin typeface="Cambria Math" charset="0"/>
                                </a:rPr>
                                <m:t>→</m:t>
                              </m:r>
                              <m:r>
                                <a:rPr kumimoji="0" lang="en-US" sz="1800" b="0" i="1" u="none" strike="noStrike" cap="none" normalizeH="0" baseline="0" smtClean="0">
                                  <a:ln>
                                    <a:noFill/>
                                  </a:ln>
                                  <a:solidFill>
                                    <a:schemeClr val="tx1"/>
                                  </a:solidFill>
                                  <a:effectLst/>
                                  <a:latin typeface="Cambria Math" charset="0"/>
                                </a:rPr>
                                <m:t>𝑡</m:t>
                              </m:r>
                              <m:r>
                                <a:rPr kumimoji="0" lang="en-US" sz="1800" b="0" i="1" u="none" strike="noStrike" cap="none" normalizeH="0" baseline="0" smtClean="0">
                                  <a:ln>
                                    <a:noFill/>
                                  </a:ln>
                                  <a:solidFill>
                                    <a:schemeClr val="tx1"/>
                                  </a:solidFill>
                                  <a:effectLst/>
                                  <a:latin typeface="Cambria Math" charset="0"/>
                                </a:rPr>
                                <m:t>+ </m:t>
                              </m:r>
                              <m:r>
                                <m:rPr>
                                  <m:sty m:val="p"/>
                                </m:rPr>
                                <a:rPr kumimoji="0" lang="en-US" sz="1800" b="0" i="1" u="none" strike="noStrike" cap="none" normalizeH="0" baseline="0" smtClean="0">
                                  <a:ln>
                                    <a:noFill/>
                                  </a:ln>
                                  <a:solidFill>
                                    <a:schemeClr val="tx1"/>
                                  </a:solidFill>
                                  <a:effectLst/>
                                  <a:latin typeface="Cambria Math" charset="0"/>
                                </a:rPr>
                                <m:t>τ</m:t>
                              </m:r>
                            </m:oMath>
                          </a14:m>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99"/>
                              </a:solidFill>
                              <a:effectLst/>
                              <a:latin typeface="+mn-lt"/>
                            </a:rPr>
                            <a:t>energy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000099"/>
                              </a:solidFill>
                              <a:effectLst/>
                              <a:latin typeface="+mn-lt"/>
                            </a:rPr>
                            <a:t>Absolute spatial direction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99"/>
                              </a:solidFill>
                              <a:effectLst/>
                              <a:latin typeface="+mn-lt"/>
                            </a:rPr>
                            <a:t>Rotation: </a:t>
                          </a:r>
                          <a:r>
                            <a:rPr kumimoji="0" lang="en-US" sz="1600" b="0" i="0" u="none" strike="noStrike" cap="none" normalizeH="0" baseline="0" dirty="0">
                              <a:ln>
                                <a:noFill/>
                              </a:ln>
                              <a:solidFill>
                                <a:srgbClr val="000099"/>
                              </a:solidFill>
                              <a:effectLst/>
                              <a:latin typeface="+mn-lt"/>
                            </a:rPr>
                            <a:t> </a:t>
                          </a:r>
                          <a14:m>
                            <m:oMath xmlns:m="http://schemas.openxmlformats.org/officeDocument/2006/math">
                              <m:acc>
                                <m:accPr>
                                  <m:chr m:val="⃗"/>
                                  <m:ctrlPr>
                                    <a:rPr kumimoji="0" lang="en-US" sz="1800" b="0" i="1" u="none" strike="noStrike" cap="none" normalizeH="0" baseline="0" smtClean="0">
                                      <a:ln>
                                        <a:noFill/>
                                      </a:ln>
                                      <a:solidFill>
                                        <a:schemeClr val="tx1"/>
                                      </a:solidFill>
                                      <a:effectLst/>
                                      <a:latin typeface="Cambria Math" panose="02040503050406030204" pitchFamily="18" charset="0"/>
                                    </a:rPr>
                                  </m:ctrlPr>
                                </m:accPr>
                                <m:e>
                                  <m:r>
                                    <a:rPr kumimoji="0" lang="en-US" sz="1800" b="0" i="1" u="none" strike="noStrike" cap="none" normalizeH="0" baseline="0" smtClean="0">
                                      <a:ln>
                                        <a:noFill/>
                                      </a:ln>
                                      <a:solidFill>
                                        <a:schemeClr val="tx1"/>
                                      </a:solidFill>
                                      <a:effectLst/>
                                      <a:latin typeface="Cambria Math" charset="0"/>
                                    </a:rPr>
                                    <m:t>𝑟</m:t>
                                  </m:r>
                                </m:e>
                              </m:acc>
                              <m:r>
                                <a:rPr kumimoji="0" lang="en-US" sz="1800" b="0" i="1" u="none" strike="noStrike" cap="none" normalizeH="0" baseline="0" smtClean="0">
                                  <a:ln>
                                    <a:noFill/>
                                  </a:ln>
                                  <a:solidFill>
                                    <a:schemeClr val="tx1"/>
                                  </a:solidFill>
                                  <a:effectLst/>
                                  <a:latin typeface="Cambria Math" charset="0"/>
                                </a:rPr>
                                <m:t>→</m:t>
                              </m:r>
                              <m:acc>
                                <m:accPr>
                                  <m:chr m:val="⃗"/>
                                  <m:ctrlPr>
                                    <a:rPr kumimoji="0" lang="en-US" sz="1800" b="0" i="1" u="none" strike="noStrike" cap="none" normalizeH="0" baseline="0" smtClean="0">
                                      <a:ln>
                                        <a:noFill/>
                                      </a:ln>
                                      <a:solidFill>
                                        <a:schemeClr val="tx1"/>
                                      </a:solidFill>
                                      <a:effectLst/>
                                      <a:latin typeface="Cambria Math" panose="02040503050406030204" pitchFamily="18" charset="0"/>
                                    </a:rPr>
                                  </m:ctrlPr>
                                </m:accPr>
                                <m:e>
                                  <m:r>
                                    <a:rPr kumimoji="0" lang="en-US" sz="1800" b="0" i="1" u="none" strike="noStrike" cap="none" normalizeH="0" baseline="0" smtClean="0">
                                      <a:ln>
                                        <a:noFill/>
                                      </a:ln>
                                      <a:solidFill>
                                        <a:schemeClr val="tx1"/>
                                      </a:solidFill>
                                      <a:effectLst/>
                                      <a:latin typeface="Cambria Math" charset="0"/>
                                    </a:rPr>
                                    <m:t>𝑟</m:t>
                                  </m:r>
                                </m:e>
                              </m:acc>
                              <m:r>
                                <a:rPr kumimoji="0" lang="en-US" sz="1800" b="0" i="1" u="none" strike="noStrike" cap="none" normalizeH="0" baseline="0" smtClean="0">
                                  <a:ln>
                                    <a:noFill/>
                                  </a:ln>
                                  <a:solidFill>
                                    <a:schemeClr val="tx1"/>
                                  </a:solidFill>
                                  <a:effectLst/>
                                  <a:latin typeface="Cambria Math" charset="0"/>
                                </a:rPr>
                                <m:t>′</m:t>
                              </m:r>
                            </m:oMath>
                          </a14:m>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99"/>
                              </a:solidFill>
                              <a:effectLst/>
                              <a:latin typeface="+mn-lt"/>
                            </a:rPr>
                            <a:t>angular momentum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000099"/>
                              </a:solidFill>
                              <a:effectLst/>
                              <a:latin typeface="+mn-lt"/>
                            </a:rPr>
                            <a:t>Absolute velocity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99"/>
                              </a:solidFill>
                              <a:effectLst/>
                              <a:latin typeface="+mn-lt"/>
                            </a:rPr>
                            <a:t>Lorentz transformation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000099"/>
                              </a:solidFill>
                              <a:effectLst/>
                              <a:latin typeface="+mn-lt"/>
                            </a:rPr>
                            <a:t>generators of the Lorentz group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98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99"/>
                              </a:solidFill>
                              <a:effectLst/>
                              <a:latin typeface="+mn-lt"/>
                            </a:rPr>
                            <a:t>Absolute right (or left)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14:m>
                            <m:oMathPara xmlns:m="http://schemas.openxmlformats.org/officeDocument/2006/math">
                              <m:oMathParaPr>
                                <m:jc m:val="centerGroup"/>
                              </m:oMathParaPr>
                              <m:oMath xmlns:m="http://schemas.openxmlformats.org/officeDocument/2006/math">
                                <m:acc>
                                  <m:accPr>
                                    <m:chr m:val="⃗"/>
                                    <m:ctrlPr>
                                      <a:rPr kumimoji="0" lang="nl-NL" sz="1800" b="0" i="1" u="none" strike="noStrike" cap="none" normalizeH="0" baseline="0" smtClean="0">
                                        <a:ln>
                                          <a:noFill/>
                                        </a:ln>
                                        <a:solidFill>
                                          <a:schemeClr val="tx1"/>
                                        </a:solidFill>
                                        <a:effectLst/>
                                        <a:latin typeface="Cambria Math" panose="02040503050406030204" pitchFamily="18" charset="0"/>
                                      </a:rPr>
                                    </m:ctrlPr>
                                  </m:accPr>
                                  <m:e>
                                    <m:r>
                                      <a:rPr kumimoji="0" lang="en-US" sz="1800" b="0" i="1" u="none" strike="noStrike" cap="none" normalizeH="0" baseline="0" smtClean="0">
                                        <a:ln>
                                          <a:noFill/>
                                        </a:ln>
                                        <a:solidFill>
                                          <a:schemeClr val="tx1"/>
                                        </a:solidFill>
                                        <a:effectLst/>
                                        <a:latin typeface="Cambria Math" charset="0"/>
                                      </a:rPr>
                                      <m:t>𝑟</m:t>
                                    </m:r>
                                  </m:e>
                                </m:acc>
                                <m:r>
                                  <a:rPr kumimoji="0" lang="en-US" sz="1800" b="0" i="1" u="none" strike="noStrike" cap="none" normalizeH="0" baseline="0" smtClean="0">
                                    <a:ln>
                                      <a:noFill/>
                                    </a:ln>
                                    <a:solidFill>
                                      <a:schemeClr val="tx1"/>
                                    </a:solidFill>
                                    <a:effectLst/>
                                    <a:latin typeface="Cambria Math" charset="0"/>
                                  </a:rPr>
                                  <m:t>→−</m:t>
                                </m:r>
                                <m:acc>
                                  <m:accPr>
                                    <m:chr m:val="⃗"/>
                                    <m:ctrlPr>
                                      <a:rPr kumimoji="0" lang="en-US" sz="1800" b="0" i="1" u="none" strike="noStrike" cap="none" normalizeH="0" baseline="0" smtClean="0">
                                        <a:ln>
                                          <a:noFill/>
                                        </a:ln>
                                        <a:solidFill>
                                          <a:schemeClr val="tx1"/>
                                        </a:solidFill>
                                        <a:effectLst/>
                                        <a:latin typeface="Cambria Math" panose="02040503050406030204" pitchFamily="18" charset="0"/>
                                      </a:rPr>
                                    </m:ctrlPr>
                                  </m:accPr>
                                  <m:e>
                                    <m:r>
                                      <a:rPr kumimoji="0" lang="en-US" sz="1800" b="0" i="1" u="none" strike="noStrike" cap="none" normalizeH="0" baseline="0" smtClean="0">
                                        <a:ln>
                                          <a:noFill/>
                                        </a:ln>
                                        <a:solidFill>
                                          <a:schemeClr val="tx1"/>
                                        </a:solidFill>
                                        <a:effectLst/>
                                        <a:latin typeface="Cambria Math" charset="0"/>
                                      </a:rPr>
                                      <m:t>𝑟</m:t>
                                    </m:r>
                                  </m:e>
                                </m:acc>
                              </m:oMath>
                            </m:oMathPara>
                          </a14:m>
                          <a:endParaRPr kumimoji="0" lang="nl-NL" sz="1800" b="0" i="0" u="none" strike="noStrike" cap="none" normalizeH="0" baseline="0" dirty="0">
                            <a:ln>
                              <a:noFill/>
                            </a:ln>
                            <a:solidFill>
                              <a:srgbClr val="000099"/>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000099"/>
                              </a:solidFill>
                              <a:effectLst/>
                              <a:latin typeface="+mn-lt"/>
                            </a:rPr>
                            <a:t>parity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000099"/>
                              </a:solidFill>
                              <a:effectLst/>
                              <a:latin typeface="+mn-lt"/>
                            </a:rPr>
                            <a:t>Absolute sign of electric charge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sz="1800" b="0" i="1" u="none" strike="noStrike" cap="none" normalizeH="0" baseline="0" smtClean="0">
                                    <a:ln>
                                      <a:noFill/>
                                    </a:ln>
                                    <a:solidFill>
                                      <a:schemeClr val="tx1"/>
                                    </a:solidFill>
                                    <a:effectLst/>
                                    <a:latin typeface="Cambria Math" charset="0"/>
                                  </a:rPr>
                                  <m:t>𝑒</m:t>
                                </m:r>
                                <m:r>
                                  <a:rPr kumimoji="0" lang="en-US" sz="1800" b="0" i="1" u="none" strike="noStrike" cap="none" normalizeH="0" baseline="0" smtClean="0">
                                    <a:ln>
                                      <a:noFill/>
                                    </a:ln>
                                    <a:solidFill>
                                      <a:schemeClr val="tx1"/>
                                    </a:solidFill>
                                    <a:effectLst/>
                                    <a:latin typeface="Cambria Math" charset="0"/>
                                  </a:rPr>
                                  <m:t>→−</m:t>
                                </m:r>
                                <m:r>
                                  <a:rPr kumimoji="0" lang="en-US" sz="1800" b="0" i="1" u="none" strike="noStrike" cap="none" normalizeH="0" baseline="0" smtClean="0">
                                    <a:ln>
                                      <a:noFill/>
                                    </a:ln>
                                    <a:solidFill>
                                      <a:schemeClr val="tx1"/>
                                    </a:solidFill>
                                    <a:effectLst/>
                                    <a:latin typeface="Cambria Math" charset="0"/>
                                  </a:rPr>
                                  <m:t>𝑒</m:t>
                                </m:r>
                              </m:oMath>
                            </m:oMathPara>
                          </a14:m>
                          <a:endParaRPr kumimoji="0" lang="nl-NL"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99"/>
                              </a:solidFill>
                              <a:effectLst/>
                              <a:latin typeface="+mn-lt"/>
                            </a:rPr>
                            <a:t>charge conjugation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000099"/>
                              </a:solidFill>
                              <a:effectLst/>
                              <a:latin typeface="+mn-lt"/>
                            </a:rPr>
                            <a:t>Relative phase between states of different charge Q</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sz="1800" b="0" i="1" u="none" strike="noStrike" cap="none" normalizeH="0" baseline="0" smtClean="0">
                                    <a:ln>
                                      <a:noFill/>
                                    </a:ln>
                                    <a:solidFill>
                                      <a:schemeClr val="tx1"/>
                                    </a:solidFill>
                                    <a:effectLst/>
                                    <a:latin typeface="Cambria Math" charset="0"/>
                                  </a:rPr>
                                  <m:t>𝜓</m:t>
                                </m:r>
                                <m:r>
                                  <a:rPr kumimoji="0" lang="en-US" sz="1800" b="0" i="1" u="none" strike="noStrike" cap="none" normalizeH="0" baseline="0" smtClean="0">
                                    <a:ln>
                                      <a:noFill/>
                                    </a:ln>
                                    <a:solidFill>
                                      <a:schemeClr val="tx1"/>
                                    </a:solidFill>
                                    <a:effectLst/>
                                    <a:latin typeface="Cambria Math" charset="0"/>
                                  </a:rPr>
                                  <m:t>→</m:t>
                                </m:r>
                                <m:sSup>
                                  <m:sSupPr>
                                    <m:ctrlPr>
                                      <a:rPr kumimoji="0" lang="en-US" sz="1800" b="0" i="1" u="none" strike="noStrike" cap="none" normalizeH="0" baseline="0" smtClean="0">
                                        <a:ln>
                                          <a:noFill/>
                                        </a:ln>
                                        <a:solidFill>
                                          <a:schemeClr val="tx1"/>
                                        </a:solidFill>
                                        <a:effectLst/>
                                        <a:latin typeface="Cambria Math" panose="02040503050406030204" pitchFamily="18" charset="0"/>
                                      </a:rPr>
                                    </m:ctrlPr>
                                  </m:sSupPr>
                                  <m:e>
                                    <m:r>
                                      <a:rPr kumimoji="0" lang="en-US" sz="1800" b="0" i="1" u="none" strike="noStrike" cap="none" normalizeH="0" baseline="0" smtClean="0">
                                        <a:ln>
                                          <a:noFill/>
                                        </a:ln>
                                        <a:solidFill>
                                          <a:schemeClr val="tx1"/>
                                        </a:solidFill>
                                        <a:effectLst/>
                                        <a:latin typeface="Cambria Math" charset="0"/>
                                      </a:rPr>
                                      <m:t>𝑒</m:t>
                                    </m:r>
                                  </m:e>
                                  <m:sup>
                                    <m:r>
                                      <a:rPr kumimoji="0" lang="en-US" sz="1800" b="0" i="1" u="none" strike="noStrike" cap="none" normalizeH="0" baseline="0" smtClean="0">
                                        <a:ln>
                                          <a:noFill/>
                                        </a:ln>
                                        <a:solidFill>
                                          <a:schemeClr val="tx1"/>
                                        </a:solidFill>
                                        <a:effectLst/>
                                        <a:latin typeface="Cambria Math" charset="0"/>
                                      </a:rPr>
                                      <m:t>𝑖</m:t>
                                    </m:r>
                                    <m:r>
                                      <a:rPr kumimoji="0" lang="en-US" sz="1800" b="0" i="1" u="none" strike="noStrike" cap="none" normalizeH="0" baseline="0" smtClean="0">
                                        <a:ln>
                                          <a:noFill/>
                                        </a:ln>
                                        <a:solidFill>
                                          <a:schemeClr val="tx1"/>
                                        </a:solidFill>
                                        <a:effectLst/>
                                        <a:latin typeface="Cambria Math" charset="0"/>
                                      </a:rPr>
                                      <m:t>𝜃</m:t>
                                    </m:r>
                                    <m:r>
                                      <a:rPr kumimoji="0" lang="en-US" sz="1800" b="0" i="1" u="none" strike="noStrike" cap="none" normalizeH="0" baseline="0" smtClean="0">
                                        <a:ln>
                                          <a:noFill/>
                                        </a:ln>
                                        <a:solidFill>
                                          <a:schemeClr val="tx1"/>
                                        </a:solidFill>
                                        <a:effectLst/>
                                        <a:latin typeface="Cambria Math" charset="0"/>
                                      </a:rPr>
                                      <m:t>𝑄</m:t>
                                    </m:r>
                                  </m:sup>
                                </m:sSup>
                                <m:r>
                                  <a:rPr kumimoji="0" lang="en-US" sz="1800" b="0" i="1" u="none" strike="noStrike" cap="none" normalizeH="0" baseline="0" smtClean="0">
                                    <a:ln>
                                      <a:noFill/>
                                    </a:ln>
                                    <a:solidFill>
                                      <a:schemeClr val="tx1"/>
                                    </a:solidFill>
                                    <a:effectLst/>
                                    <a:latin typeface="Cambria Math" charset="0"/>
                                  </a:rPr>
                                  <m:t>𝜓</m:t>
                                </m:r>
                              </m:oMath>
                            </m:oMathPara>
                          </a14:m>
                          <a:endParaRPr kumimoji="0" lang="nl-NL"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000099"/>
                              </a:solidFill>
                              <a:effectLst/>
                              <a:latin typeface="+mn-lt"/>
                            </a:rPr>
                            <a:t>charge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000099"/>
                              </a:solidFill>
                              <a:effectLst/>
                              <a:latin typeface="+mn-lt"/>
                            </a:rPr>
                            <a:t>Relative phase between states of different baryon number 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cap="none" normalizeH="0" baseline="0" smtClean="0">
                                    <a:ln>
                                      <a:noFill/>
                                    </a:ln>
                                    <a:solidFill>
                                      <a:schemeClr val="tx1"/>
                                    </a:solidFill>
                                    <a:effectLst/>
                                    <a:latin typeface="Cambria Math" charset="0"/>
                                  </a:rPr>
                                  <m:t>𝜓</m:t>
                                </m:r>
                                <m:r>
                                  <a:rPr kumimoji="0" lang="en-US" sz="1800" b="0" i="1" u="none" strike="noStrike" cap="none" normalizeH="0" baseline="0" smtClean="0">
                                    <a:ln>
                                      <a:noFill/>
                                    </a:ln>
                                    <a:solidFill>
                                      <a:schemeClr val="tx1"/>
                                    </a:solidFill>
                                    <a:effectLst/>
                                    <a:latin typeface="Cambria Math" charset="0"/>
                                  </a:rPr>
                                  <m:t>→</m:t>
                                </m:r>
                                <m:sSup>
                                  <m:sSupPr>
                                    <m:ctrlPr>
                                      <a:rPr kumimoji="0" lang="en-US" sz="1800" b="0" i="1" u="none" strike="noStrike" cap="none" normalizeH="0" baseline="0" smtClean="0">
                                        <a:ln>
                                          <a:noFill/>
                                        </a:ln>
                                        <a:solidFill>
                                          <a:schemeClr val="tx1"/>
                                        </a:solidFill>
                                        <a:effectLst/>
                                        <a:latin typeface="Cambria Math" panose="02040503050406030204" pitchFamily="18" charset="0"/>
                                      </a:rPr>
                                    </m:ctrlPr>
                                  </m:sSupPr>
                                  <m:e>
                                    <m:r>
                                      <a:rPr kumimoji="0" lang="en-US" sz="1800" b="0" i="1" u="none" strike="noStrike" cap="none" normalizeH="0" baseline="0" smtClean="0">
                                        <a:ln>
                                          <a:noFill/>
                                        </a:ln>
                                        <a:solidFill>
                                          <a:schemeClr val="tx1"/>
                                        </a:solidFill>
                                        <a:effectLst/>
                                        <a:latin typeface="Cambria Math" charset="0"/>
                                      </a:rPr>
                                      <m:t>𝑒</m:t>
                                    </m:r>
                                  </m:e>
                                  <m:sup>
                                    <m:r>
                                      <a:rPr kumimoji="0" lang="en-US" sz="1800" b="0" i="1" u="none" strike="noStrike" cap="none" normalizeH="0" baseline="0" smtClean="0">
                                        <a:ln>
                                          <a:noFill/>
                                        </a:ln>
                                        <a:solidFill>
                                          <a:schemeClr val="tx1"/>
                                        </a:solidFill>
                                        <a:effectLst/>
                                        <a:latin typeface="Cambria Math" charset="0"/>
                                      </a:rPr>
                                      <m:t>𝑖</m:t>
                                    </m:r>
                                    <m:r>
                                      <a:rPr kumimoji="0" lang="en-US" sz="1800" b="0" i="1" u="none" strike="noStrike" cap="none" normalizeH="0" baseline="0" smtClean="0">
                                        <a:ln>
                                          <a:noFill/>
                                        </a:ln>
                                        <a:solidFill>
                                          <a:schemeClr val="tx1"/>
                                        </a:solidFill>
                                        <a:effectLst/>
                                        <a:latin typeface="Cambria Math" charset="0"/>
                                      </a:rPr>
                                      <m:t>𝜃</m:t>
                                    </m:r>
                                    <m:r>
                                      <a:rPr kumimoji="0" lang="en-US" sz="1800" b="0" i="1" u="none" strike="noStrike" cap="none" normalizeH="0" baseline="0" smtClean="0">
                                        <a:ln>
                                          <a:noFill/>
                                        </a:ln>
                                        <a:solidFill>
                                          <a:schemeClr val="tx1"/>
                                        </a:solidFill>
                                        <a:effectLst/>
                                        <a:latin typeface="Cambria Math" charset="0"/>
                                      </a:rPr>
                                      <m:t>𝑁</m:t>
                                    </m:r>
                                  </m:sup>
                                </m:sSup>
                                <m:r>
                                  <a:rPr kumimoji="0" lang="en-US" sz="1800" b="0" i="1" u="none" strike="noStrike" cap="none" normalizeH="0" baseline="0" smtClean="0">
                                    <a:ln>
                                      <a:noFill/>
                                    </a:ln>
                                    <a:solidFill>
                                      <a:schemeClr val="tx1"/>
                                    </a:solidFill>
                                    <a:effectLst/>
                                    <a:latin typeface="Cambria Math" charset="0"/>
                                  </a:rPr>
                                  <m:t>𝜓</m:t>
                                </m:r>
                              </m:oMath>
                            </m:oMathPara>
                          </a14:m>
                          <a:endParaRPr kumimoji="0" lang="nl-NL"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000099"/>
                              </a:solidFill>
                              <a:effectLst/>
                              <a:latin typeface="+mn-lt"/>
                            </a:rPr>
                            <a:t>baryon number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99"/>
                              </a:solidFill>
                              <a:effectLst/>
                              <a:latin typeface="+mn-lt"/>
                            </a:rPr>
                            <a:t>Relative phase between states of different lepton number 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cap="none" normalizeH="0" baseline="0" smtClean="0">
                                    <a:ln>
                                      <a:noFill/>
                                    </a:ln>
                                    <a:solidFill>
                                      <a:schemeClr val="tx1"/>
                                    </a:solidFill>
                                    <a:effectLst/>
                                    <a:latin typeface="Cambria Math" charset="0"/>
                                  </a:rPr>
                                  <m:t>𝜓</m:t>
                                </m:r>
                                <m:r>
                                  <a:rPr kumimoji="0" lang="en-US" sz="1800" b="0" i="1" u="none" strike="noStrike" cap="none" normalizeH="0" baseline="0" smtClean="0">
                                    <a:ln>
                                      <a:noFill/>
                                    </a:ln>
                                    <a:solidFill>
                                      <a:schemeClr val="tx1"/>
                                    </a:solidFill>
                                    <a:effectLst/>
                                    <a:latin typeface="Cambria Math" charset="0"/>
                                  </a:rPr>
                                  <m:t>→</m:t>
                                </m:r>
                                <m:sSup>
                                  <m:sSupPr>
                                    <m:ctrlPr>
                                      <a:rPr kumimoji="0" lang="en-US" sz="1800" b="0" i="1" u="none" strike="noStrike" cap="none" normalizeH="0" baseline="0" smtClean="0">
                                        <a:ln>
                                          <a:noFill/>
                                        </a:ln>
                                        <a:solidFill>
                                          <a:schemeClr val="tx1"/>
                                        </a:solidFill>
                                        <a:effectLst/>
                                        <a:latin typeface="Cambria Math" panose="02040503050406030204" pitchFamily="18" charset="0"/>
                                      </a:rPr>
                                    </m:ctrlPr>
                                  </m:sSupPr>
                                  <m:e>
                                    <m:r>
                                      <a:rPr kumimoji="0" lang="en-US" sz="1800" b="0" i="1" u="none" strike="noStrike" cap="none" normalizeH="0" baseline="0" smtClean="0">
                                        <a:ln>
                                          <a:noFill/>
                                        </a:ln>
                                        <a:solidFill>
                                          <a:schemeClr val="tx1"/>
                                        </a:solidFill>
                                        <a:effectLst/>
                                        <a:latin typeface="Cambria Math" charset="0"/>
                                      </a:rPr>
                                      <m:t>𝑒</m:t>
                                    </m:r>
                                  </m:e>
                                  <m:sup>
                                    <m:r>
                                      <a:rPr kumimoji="0" lang="en-US" sz="1800" b="0" i="1" u="none" strike="noStrike" cap="none" normalizeH="0" baseline="0" smtClean="0">
                                        <a:ln>
                                          <a:noFill/>
                                        </a:ln>
                                        <a:solidFill>
                                          <a:schemeClr val="tx1"/>
                                        </a:solidFill>
                                        <a:effectLst/>
                                        <a:latin typeface="Cambria Math" charset="0"/>
                                      </a:rPr>
                                      <m:t>𝑖</m:t>
                                    </m:r>
                                    <m:r>
                                      <a:rPr kumimoji="0" lang="en-US" sz="1800" b="0" i="1" u="none" strike="noStrike" cap="none" normalizeH="0" baseline="0" smtClean="0">
                                        <a:ln>
                                          <a:noFill/>
                                        </a:ln>
                                        <a:solidFill>
                                          <a:schemeClr val="tx1"/>
                                        </a:solidFill>
                                        <a:effectLst/>
                                        <a:latin typeface="Cambria Math" charset="0"/>
                                      </a:rPr>
                                      <m:t>𝜃</m:t>
                                    </m:r>
                                    <m:r>
                                      <a:rPr kumimoji="0" lang="en-US" sz="1800" b="0" i="1" u="none" strike="noStrike" cap="none" normalizeH="0" baseline="0" smtClean="0">
                                        <a:ln>
                                          <a:noFill/>
                                        </a:ln>
                                        <a:solidFill>
                                          <a:schemeClr val="tx1"/>
                                        </a:solidFill>
                                        <a:effectLst/>
                                        <a:latin typeface="Cambria Math" charset="0"/>
                                      </a:rPr>
                                      <m:t>𝐿</m:t>
                                    </m:r>
                                  </m:sup>
                                </m:sSup>
                                <m:r>
                                  <a:rPr kumimoji="0" lang="en-US" sz="1800" b="0" i="1" u="none" strike="noStrike" cap="none" normalizeH="0" baseline="0" smtClean="0">
                                    <a:ln>
                                      <a:noFill/>
                                    </a:ln>
                                    <a:solidFill>
                                      <a:schemeClr val="tx1"/>
                                    </a:solidFill>
                                    <a:effectLst/>
                                    <a:latin typeface="Cambria Math" charset="0"/>
                                  </a:rPr>
                                  <m:t>𝜓</m:t>
                                </m:r>
                              </m:oMath>
                            </m:oMathPara>
                          </a14:m>
                          <a:endParaRPr kumimoji="0" lang="nl-NL"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99"/>
                              </a:solidFill>
                              <a:effectLst/>
                              <a:latin typeface="+mn-lt"/>
                            </a:rPr>
                            <a:t>lepton number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99"/>
                              </a:solidFill>
                              <a:effectLst/>
                              <a:latin typeface="+mn-lt"/>
                            </a:rPr>
                            <a:t>Difference between different coherent mixture of p and n states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14:m>
                            <m:oMathPara xmlns:m="http://schemas.openxmlformats.org/officeDocument/2006/math">
                              <m:oMathParaPr>
                                <m:jc m:val="centerGroup"/>
                              </m:oMathParaPr>
                              <m:oMath xmlns:m="http://schemas.openxmlformats.org/officeDocument/2006/math">
                                <m:d>
                                  <m:dPr>
                                    <m:ctrlPr>
                                      <a:rPr kumimoji="0" lang="mr-IN" sz="1800" b="0" i="1" u="none" strike="noStrike" cap="none" normalizeH="0" baseline="0" smtClean="0">
                                        <a:ln>
                                          <a:noFill/>
                                        </a:ln>
                                        <a:solidFill>
                                          <a:schemeClr val="tx1"/>
                                        </a:solidFill>
                                        <a:effectLst/>
                                        <a:latin typeface="Cambria Math" panose="02040503050406030204" pitchFamily="18" charset="0"/>
                                      </a:rPr>
                                    </m:ctrlPr>
                                  </m:dPr>
                                  <m:e>
                                    <m:f>
                                      <m:fPr>
                                        <m:type m:val="noBar"/>
                                        <m:ctrlPr>
                                          <a:rPr kumimoji="0" lang="mr-IN" sz="1800" b="0" i="1" u="none" strike="noStrike" cap="none" normalizeH="0" baseline="0" smtClean="0">
                                            <a:ln>
                                              <a:noFill/>
                                            </a:ln>
                                            <a:solidFill>
                                              <a:schemeClr val="tx1"/>
                                            </a:solidFill>
                                            <a:effectLst/>
                                            <a:latin typeface="Cambria Math" panose="02040503050406030204" pitchFamily="18" charset="0"/>
                                          </a:rPr>
                                        </m:ctrlPr>
                                      </m:fPr>
                                      <m:num>
                                        <m:r>
                                          <a:rPr kumimoji="0" lang="en-US" sz="1800" b="0" i="1" u="none" strike="noStrike" cap="none" normalizeH="0" baseline="0" smtClean="0">
                                            <a:ln>
                                              <a:noFill/>
                                            </a:ln>
                                            <a:solidFill>
                                              <a:schemeClr val="tx1"/>
                                            </a:solidFill>
                                            <a:effectLst/>
                                            <a:latin typeface="Cambria Math" charset="0"/>
                                          </a:rPr>
                                          <m:t>𝑝</m:t>
                                        </m:r>
                                      </m:num>
                                      <m:den>
                                        <m:r>
                                          <a:rPr kumimoji="0" lang="en-US" sz="1800" b="0" i="1" u="none" strike="noStrike" cap="none" normalizeH="0" baseline="0" smtClean="0">
                                            <a:ln>
                                              <a:noFill/>
                                            </a:ln>
                                            <a:solidFill>
                                              <a:schemeClr val="tx1"/>
                                            </a:solidFill>
                                            <a:effectLst/>
                                            <a:latin typeface="Cambria Math" charset="0"/>
                                          </a:rPr>
                                          <m:t>𝑛</m:t>
                                        </m:r>
                                      </m:den>
                                    </m:f>
                                  </m:e>
                                </m:d>
                                <m:r>
                                  <a:rPr kumimoji="0" lang="en-US" sz="1800" b="0" i="1" u="none" strike="noStrike" cap="none" normalizeH="0" baseline="0" smtClean="0">
                                    <a:ln>
                                      <a:noFill/>
                                    </a:ln>
                                    <a:solidFill>
                                      <a:schemeClr val="tx1"/>
                                    </a:solidFill>
                                    <a:effectLst/>
                                    <a:latin typeface="Cambria Math" charset="0"/>
                                  </a:rPr>
                                  <m:t>→</m:t>
                                </m:r>
                                <m:r>
                                  <a:rPr kumimoji="0" lang="en-US" sz="1800" b="0" i="1" u="none" strike="noStrike" cap="none" normalizeH="0" baseline="0" smtClean="0">
                                    <a:ln>
                                      <a:noFill/>
                                    </a:ln>
                                    <a:solidFill>
                                      <a:schemeClr val="tx1"/>
                                    </a:solidFill>
                                    <a:effectLst/>
                                    <a:latin typeface="Cambria Math" charset="0"/>
                                  </a:rPr>
                                  <m:t>𝑈</m:t>
                                </m:r>
                                <m:d>
                                  <m:dPr>
                                    <m:ctrlPr>
                                      <a:rPr kumimoji="0" lang="mr-IN" sz="1800" b="0" i="1" u="none" strike="noStrike" cap="none" normalizeH="0" baseline="0" smtClean="0">
                                        <a:ln>
                                          <a:noFill/>
                                        </a:ln>
                                        <a:solidFill>
                                          <a:schemeClr val="tx1"/>
                                        </a:solidFill>
                                        <a:effectLst/>
                                        <a:latin typeface="Cambria Math" panose="02040503050406030204" pitchFamily="18" charset="0"/>
                                      </a:rPr>
                                    </m:ctrlPr>
                                  </m:dPr>
                                  <m:e>
                                    <m:f>
                                      <m:fPr>
                                        <m:type m:val="noBar"/>
                                        <m:ctrlPr>
                                          <a:rPr kumimoji="0" lang="mr-IN" sz="1800" b="0" i="1" u="none" strike="noStrike" cap="none" normalizeH="0" baseline="0" smtClean="0">
                                            <a:ln>
                                              <a:noFill/>
                                            </a:ln>
                                            <a:solidFill>
                                              <a:schemeClr val="tx1"/>
                                            </a:solidFill>
                                            <a:effectLst/>
                                            <a:latin typeface="Cambria Math" panose="02040503050406030204" pitchFamily="18" charset="0"/>
                                          </a:rPr>
                                        </m:ctrlPr>
                                      </m:fPr>
                                      <m:num>
                                        <m:r>
                                          <a:rPr kumimoji="0" lang="en-US" sz="1800" b="0" i="1" u="none" strike="noStrike" cap="none" normalizeH="0" baseline="0" smtClean="0">
                                            <a:ln>
                                              <a:noFill/>
                                            </a:ln>
                                            <a:solidFill>
                                              <a:schemeClr val="tx1"/>
                                            </a:solidFill>
                                            <a:effectLst/>
                                            <a:latin typeface="Cambria Math" charset="0"/>
                                          </a:rPr>
                                          <m:t>𝑝</m:t>
                                        </m:r>
                                      </m:num>
                                      <m:den>
                                        <m:r>
                                          <a:rPr kumimoji="0" lang="en-US" sz="1800" b="0" i="1" u="none" strike="noStrike" cap="none" normalizeH="0" baseline="0" smtClean="0">
                                            <a:ln>
                                              <a:noFill/>
                                            </a:ln>
                                            <a:solidFill>
                                              <a:schemeClr val="tx1"/>
                                            </a:solidFill>
                                            <a:effectLst/>
                                            <a:latin typeface="Cambria Math" charset="0"/>
                                          </a:rPr>
                                          <m:t>𝑛</m:t>
                                        </m:r>
                                      </m:den>
                                    </m:f>
                                  </m:e>
                                </m:d>
                              </m:oMath>
                            </m:oMathPara>
                          </a14:m>
                          <a:endParaRPr kumimoji="0" lang="nl-NL" sz="1800" b="0" i="0" u="none" strike="noStrike" cap="none" normalizeH="0" baseline="0" dirty="0">
                            <a:ln>
                              <a:noFill/>
                            </a:ln>
                            <a:solidFill>
                              <a:srgbClr val="000099"/>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rgbClr val="000099"/>
                              </a:solidFill>
                              <a:effectLst/>
                              <a:latin typeface="+mn-lt"/>
                            </a:rPr>
                            <a:t>isospin</a:t>
                          </a:r>
                          <a:endParaRPr kumimoji="0" lang="en-US" sz="1800" b="0" i="0" u="none" strike="noStrike" cap="none" normalizeH="0" baseline="0" dirty="0">
                            <a:ln>
                              <a:noFill/>
                            </a:ln>
                            <a:solidFill>
                              <a:srgbClr val="000099"/>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mc:Choice>
        <mc:Fallback xmlns="">
          <p:graphicFrame>
            <p:nvGraphicFramePr>
              <p:cNvPr id="4" name="Group 184"/>
              <p:cNvGraphicFramePr>
                <a:graphicFrameLocks noGrp="1"/>
              </p:cNvGraphicFramePr>
              <p:nvPr>
                <p:ph sz="quarter" idx="1"/>
                <p:extLst>
                  <p:ext uri="{D42A27DB-BD31-4B8C-83A1-F6EECF244321}">
                    <p14:modId xmlns:p14="http://schemas.microsoft.com/office/powerpoint/2010/main" val="1781990380"/>
                  </p:ext>
                </p:extLst>
              </p:nvPr>
            </p:nvGraphicFramePr>
            <p:xfrm>
              <a:off x="322729" y="793378"/>
              <a:ext cx="11658600" cy="5882781"/>
            </p:xfrm>
            <a:graphic>
              <a:graphicData uri="http://schemas.openxmlformats.org/drawingml/2006/table">
                <a:tbl>
                  <a:tblPr/>
                  <a:tblGrid>
                    <a:gridCol w="3996400"/>
                    <a:gridCol w="3574295"/>
                    <a:gridCol w="4087905"/>
                  </a:tblGrid>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bg1"/>
                              </a:solidFill>
                              <a:effectLst/>
                              <a:latin typeface="+mn-lt"/>
                            </a:rPr>
                            <a:t>Non-observables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bg1"/>
                              </a:solidFill>
                              <a:effectLst/>
                              <a:latin typeface="+mn-lt"/>
                            </a:rPr>
                            <a:t>Symmetry Transformations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bg1"/>
                              </a:solidFill>
                              <a:effectLst/>
                              <a:latin typeface="+mn-lt"/>
                            </a:rPr>
                            <a:t>Conservation Laws or Selection Rule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3944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99"/>
                              </a:solidFill>
                              <a:effectLst/>
                              <a:latin typeface="+mn-lt"/>
                            </a:rPr>
                            <a:t>Difference between identical particles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99"/>
                              </a:solidFill>
                              <a:effectLst/>
                              <a:latin typeface="+mn-lt"/>
                            </a:rPr>
                            <a:t>Permutation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99"/>
                              </a:solidFill>
                              <a:effectLst/>
                              <a:latin typeface="+mn-lt"/>
                            </a:rPr>
                            <a:t>B.-E. or F.-D. statistics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08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99"/>
                              </a:solidFill>
                              <a:effectLst/>
                              <a:latin typeface="+mn-lt"/>
                            </a:rPr>
                            <a:t>Absolute spatial position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rotWithShape="0">
                          <a:blip r:embed="rId3"/>
                          <a:stretch>
                            <a:fillRect l="-113458" t="-237879" r="-115162" b="-1156061"/>
                          </a:stretch>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99"/>
                              </a:solidFill>
                              <a:effectLst/>
                              <a:latin typeface="+mn-lt"/>
                            </a:rPr>
                            <a:t>momentum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2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99"/>
                              </a:solidFill>
                              <a:effectLst/>
                              <a:latin typeface="+mn-lt"/>
                            </a:rPr>
                            <a:t>Absolute time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rotWithShape="0">
                          <a:blip r:embed="rId3"/>
                          <a:stretch>
                            <a:fillRect l="-113458" t="-301351" r="-115162" b="-931081"/>
                          </a:stretch>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99"/>
                              </a:solidFill>
                              <a:effectLst/>
                              <a:latin typeface="+mn-lt"/>
                            </a:rPr>
                            <a:t>energy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99"/>
                              </a:solidFill>
                              <a:effectLst/>
                              <a:latin typeface="+mn-lt"/>
                            </a:rPr>
                            <a:t>Absolute spatial direction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rotWithShape="0">
                          <a:blip r:embed="rId3"/>
                          <a:stretch>
                            <a:fillRect l="-113458" t="-471429" r="-115162" b="-993651"/>
                          </a:stretch>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99"/>
                              </a:solidFill>
                              <a:effectLst/>
                              <a:latin typeface="+mn-lt"/>
                            </a:rPr>
                            <a:t>angular momentum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99"/>
                              </a:solidFill>
                              <a:effectLst/>
                              <a:latin typeface="+mn-lt"/>
                            </a:rPr>
                            <a:t>Absolute velocity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99"/>
                              </a:solidFill>
                              <a:effectLst/>
                              <a:latin typeface="+mn-lt"/>
                            </a:rPr>
                            <a:t>Lorentz transformation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99"/>
                              </a:solidFill>
                              <a:effectLst/>
                              <a:latin typeface="+mn-lt"/>
                            </a:rPr>
                            <a:t>generators of the Lorentz group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8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99"/>
                              </a:solidFill>
                              <a:effectLst/>
                              <a:latin typeface="+mn-lt"/>
                            </a:rPr>
                            <a:t>Absolute right (or left)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rotWithShape="0">
                          <a:blip r:embed="rId3"/>
                          <a:stretch>
                            <a:fillRect l="-113458" t="-650769" r="-115162" b="-766154"/>
                          </a:stretch>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99"/>
                              </a:solidFill>
                              <a:effectLst/>
                              <a:latin typeface="+mn-lt"/>
                            </a:rPr>
                            <a:t>parity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99"/>
                              </a:solidFill>
                              <a:effectLst/>
                              <a:latin typeface="+mn-lt"/>
                            </a:rPr>
                            <a:t>Absolute sign of electric charge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rotWithShape="0">
                          <a:blip r:embed="rId3"/>
                          <a:stretch>
                            <a:fillRect l="-113458" t="-774603" r="-115162" b="-690476"/>
                          </a:stretch>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99"/>
                              </a:solidFill>
                              <a:effectLst/>
                              <a:latin typeface="+mn-lt"/>
                            </a:rPr>
                            <a:t>charge conjugation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99"/>
                              </a:solidFill>
                              <a:effectLst/>
                              <a:latin typeface="+mn-lt"/>
                            </a:rPr>
                            <a:t>Relative phase between states of different charge Q</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rotWithShape="0">
                          <a:blip r:embed="rId3"/>
                          <a:stretch>
                            <a:fillRect l="-113458" t="-524762" r="-115162" b="-314286"/>
                          </a:stretch>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99"/>
                              </a:solidFill>
                              <a:effectLst/>
                              <a:latin typeface="+mn-lt"/>
                            </a:rPr>
                            <a:t>charge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99"/>
                              </a:solidFill>
                              <a:effectLst/>
                              <a:latin typeface="+mn-lt"/>
                            </a:rPr>
                            <a:t>Relative phase between states of different baryon number 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rotWithShape="0">
                          <a:blip r:embed="rId3"/>
                          <a:stretch>
                            <a:fillRect l="-113458" t="-624762" r="-115162" b="-214286"/>
                          </a:stretch>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99"/>
                              </a:solidFill>
                              <a:effectLst/>
                              <a:latin typeface="+mn-lt"/>
                            </a:rPr>
                            <a:t>baryon number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99"/>
                              </a:solidFill>
                              <a:effectLst/>
                              <a:latin typeface="+mn-lt"/>
                            </a:rPr>
                            <a:t>Relative phase between states of different lepton number 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rotWithShape="0">
                          <a:blip r:embed="rId3"/>
                          <a:stretch>
                            <a:fillRect l="-113458" t="-724762" r="-115162" b="-114286"/>
                          </a:stretch>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99"/>
                              </a:solidFill>
                              <a:effectLst/>
                              <a:latin typeface="+mn-lt"/>
                            </a:rPr>
                            <a:t>lepton number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99"/>
                              </a:solidFill>
                              <a:effectLst/>
                              <a:latin typeface="+mn-lt"/>
                            </a:rPr>
                            <a:t>Difference between different </a:t>
                          </a:r>
                          <a:r>
                            <a:rPr kumimoji="0" lang="en-US" sz="1800" b="0" i="0" u="none" strike="noStrike" cap="none" normalizeH="0" baseline="0" dirty="0" smtClean="0">
                              <a:ln>
                                <a:noFill/>
                              </a:ln>
                              <a:solidFill>
                                <a:srgbClr val="000099"/>
                              </a:solidFill>
                              <a:effectLst/>
                              <a:latin typeface="+mn-lt"/>
                            </a:rPr>
                            <a:t>coherent </a:t>
                          </a:r>
                          <a:r>
                            <a:rPr kumimoji="0" lang="en-US" sz="1800" b="0" i="0" u="none" strike="noStrike" cap="none" normalizeH="0" baseline="0" dirty="0" smtClean="0">
                              <a:ln>
                                <a:noFill/>
                              </a:ln>
                              <a:solidFill>
                                <a:srgbClr val="000099"/>
                              </a:solidFill>
                              <a:effectLst/>
                              <a:latin typeface="+mn-lt"/>
                            </a:rPr>
                            <a:t>mixture of p and n states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rotWithShape="0">
                          <a:blip r:embed="rId3"/>
                          <a:stretch>
                            <a:fillRect l="-113458" t="-824762" r="-115162" b="-14286"/>
                          </a:stretch>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smtClean="0">
                              <a:ln>
                                <a:noFill/>
                              </a:ln>
                              <a:solidFill>
                                <a:srgbClr val="000099"/>
                              </a:solidFill>
                              <a:effectLst/>
                              <a:latin typeface="+mn-lt"/>
                            </a:rPr>
                            <a:t>isospin</a:t>
                          </a:r>
                          <a:endParaRPr kumimoji="0" lang="en-US" sz="1800" b="0" i="0" u="none" strike="noStrike" cap="none" normalizeH="0" baseline="0" dirty="0" smtClean="0">
                            <a:ln>
                              <a:noFill/>
                            </a:ln>
                            <a:solidFill>
                              <a:srgbClr val="000099"/>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mc:Fallback>
      </mc:AlternateContent>
    </p:spTree>
    <p:extLst>
      <p:ext uri="{BB962C8B-B14F-4D97-AF65-F5344CB8AC3E}">
        <p14:creationId xmlns:p14="http://schemas.microsoft.com/office/powerpoint/2010/main" val="32487457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Topic-10: Symmetry and non-observables: example</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02745" y="995599"/>
                <a:ext cx="11101119" cy="713337"/>
              </a:xfrm>
            </p:spPr>
            <p:txBody>
              <a:bodyPr>
                <a:normAutofit/>
              </a:bodyPr>
              <a:lstStyle/>
              <a:p>
                <a:r>
                  <a:rPr lang="en-US" sz="2400" dirty="0"/>
                  <a:t>Simple example: potential energy </a:t>
                </a:r>
                <a14:m>
                  <m:oMath xmlns:m="http://schemas.openxmlformats.org/officeDocument/2006/math">
                    <m:r>
                      <a:rPr lang="en-US" sz="2400" b="0" i="1" smtClean="0">
                        <a:solidFill>
                          <a:schemeClr val="tx1"/>
                        </a:solidFill>
                        <a:latin typeface="Cambria Math" charset="0"/>
                      </a:rPr>
                      <m:t>𝑉</m:t>
                    </m:r>
                  </m:oMath>
                </a14:m>
                <a:r>
                  <a:rPr lang="en-US" sz="2400" dirty="0"/>
                  <a:t> between two charged particles: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02745" y="995599"/>
                <a:ext cx="11101119" cy="713337"/>
              </a:xfrm>
              <a:blipFill rotWithShape="0">
                <a:blip r:embed="rId3"/>
                <a:stretch>
                  <a:fillRect l="-714" t="-11966"/>
                </a:stretch>
              </a:blipFill>
            </p:spPr>
            <p:txBody>
              <a:bodyPr/>
              <a:lstStyle/>
              <a:p>
                <a:r>
                  <a:rPr lang="en-US">
                    <a:noFill/>
                  </a:rPr>
                  <a:t> </a:t>
                </a:r>
              </a:p>
            </p:txBody>
          </p:sp>
        </mc:Fallback>
      </mc:AlternateContent>
      <p:sp>
        <p:nvSpPr>
          <p:cNvPr id="5" name="Text Box 23"/>
          <p:cNvSpPr txBox="1">
            <a:spLocks noChangeArrowheads="1"/>
          </p:cNvSpPr>
          <p:nvPr/>
        </p:nvSpPr>
        <p:spPr bwMode="auto">
          <a:xfrm>
            <a:off x="1214908" y="1600200"/>
            <a:ext cx="5386952" cy="1107996"/>
          </a:xfrm>
          <a:prstGeom prst="rect">
            <a:avLst/>
          </a:prstGeom>
          <a:noFill/>
          <a:ln w="9525" algn="ctr">
            <a:noFill/>
            <a:miter lim="800000"/>
            <a:headEnd/>
            <a:tailEnd/>
          </a:ln>
          <a:effectLst/>
        </p:spPr>
        <p:txBody>
          <a:bodyPr wrap="square">
            <a:spAutoFit/>
          </a:bodyPr>
          <a:lstStyle/>
          <a:p>
            <a:r>
              <a:rPr lang="en-US" sz="2200" dirty="0">
                <a:solidFill>
                  <a:srgbClr val="7030A0"/>
                </a:solidFill>
              </a:rPr>
              <a:t>Absolute position is a </a:t>
            </a:r>
            <a:r>
              <a:rPr lang="en-US" sz="2200" dirty="0">
                <a:solidFill>
                  <a:srgbClr val="C00000"/>
                </a:solidFill>
              </a:rPr>
              <a:t>non-observable</a:t>
            </a:r>
            <a:r>
              <a:rPr lang="en-US" sz="2200" dirty="0">
                <a:solidFill>
                  <a:srgbClr val="7030A0"/>
                </a:solidFill>
              </a:rPr>
              <a:t>:</a:t>
            </a:r>
          </a:p>
          <a:p>
            <a:r>
              <a:rPr lang="en-US" sz="2200" dirty="0">
                <a:solidFill>
                  <a:srgbClr val="7030A0"/>
                </a:solidFill>
              </a:rPr>
              <a:t>The interaction is independent on the choice of the origin 0</a:t>
            </a:r>
            <a:r>
              <a:rPr lang="en-US" sz="2000" dirty="0">
                <a:solidFill>
                  <a:srgbClr val="7030A0"/>
                </a:solidFill>
              </a:rPr>
              <a:t>.</a:t>
            </a:r>
          </a:p>
        </p:txBody>
      </p:sp>
      <p:sp>
        <p:nvSpPr>
          <p:cNvPr id="6" name="Text Box 24"/>
          <p:cNvSpPr txBox="1">
            <a:spLocks noChangeArrowheads="1"/>
          </p:cNvSpPr>
          <p:nvPr/>
        </p:nvSpPr>
        <p:spPr bwMode="auto">
          <a:xfrm>
            <a:off x="1214907" y="2841965"/>
            <a:ext cx="4503015" cy="1107996"/>
          </a:xfrm>
          <a:prstGeom prst="rect">
            <a:avLst/>
          </a:prstGeom>
          <a:noFill/>
          <a:ln w="9525" algn="ctr">
            <a:noFill/>
            <a:miter lim="800000"/>
            <a:headEnd/>
            <a:tailEnd/>
          </a:ln>
          <a:effectLst/>
        </p:spPr>
        <p:txBody>
          <a:bodyPr wrap="square">
            <a:spAutoFit/>
          </a:bodyPr>
          <a:lstStyle/>
          <a:p>
            <a:r>
              <a:rPr lang="en-US" sz="2200" dirty="0">
                <a:solidFill>
                  <a:srgbClr val="C00000"/>
                </a:solidFill>
              </a:rPr>
              <a:t>Symmetry</a:t>
            </a:r>
            <a:r>
              <a:rPr lang="en-US" sz="2200" dirty="0"/>
              <a:t>: </a:t>
            </a:r>
          </a:p>
          <a:p>
            <a:r>
              <a:rPr lang="en-US" sz="2200" i="1" dirty="0">
                <a:latin typeface="Times New Roman" pitchFamily="18" charset="0"/>
              </a:rPr>
              <a:t>V</a:t>
            </a:r>
            <a:r>
              <a:rPr lang="en-US" sz="2200" dirty="0">
                <a:solidFill>
                  <a:srgbClr val="7030A0"/>
                </a:solidFill>
              </a:rPr>
              <a:t> is invariant under arbitrary </a:t>
            </a:r>
          </a:p>
          <a:p>
            <a:r>
              <a:rPr lang="en-US" sz="2200" dirty="0">
                <a:solidFill>
                  <a:srgbClr val="7030A0"/>
                </a:solidFill>
              </a:rPr>
              <a:t>space translations:</a:t>
            </a:r>
          </a:p>
        </p:txBody>
      </p:sp>
      <p:sp>
        <p:nvSpPr>
          <p:cNvPr id="7" name="Text Box 41"/>
          <p:cNvSpPr txBox="1">
            <a:spLocks noChangeArrowheads="1"/>
          </p:cNvSpPr>
          <p:nvPr/>
        </p:nvSpPr>
        <p:spPr bwMode="auto">
          <a:xfrm>
            <a:off x="882477" y="4931543"/>
            <a:ext cx="1673087" cy="400110"/>
          </a:xfrm>
          <a:prstGeom prst="rect">
            <a:avLst/>
          </a:prstGeom>
          <a:noFill/>
          <a:ln w="9525" algn="ctr">
            <a:noFill/>
            <a:miter lim="800000"/>
            <a:headEnd/>
            <a:tailEnd/>
          </a:ln>
          <a:effectLst/>
        </p:spPr>
        <p:txBody>
          <a:bodyPr wrap="none">
            <a:spAutoFit/>
          </a:bodyPr>
          <a:lstStyle/>
          <a:p>
            <a:r>
              <a:rPr lang="en-US" sz="2000" dirty="0">
                <a:solidFill>
                  <a:srgbClr val="0070C0"/>
                </a:solidFill>
              </a:rPr>
              <a:t>Consequently:</a:t>
            </a:r>
          </a:p>
        </p:txBody>
      </p:sp>
      <p:sp>
        <p:nvSpPr>
          <p:cNvPr id="8" name="Text Box 42"/>
          <p:cNvSpPr txBox="1">
            <a:spLocks noChangeArrowheads="1"/>
          </p:cNvSpPr>
          <p:nvPr/>
        </p:nvSpPr>
        <p:spPr bwMode="auto">
          <a:xfrm>
            <a:off x="5369593" y="4953000"/>
            <a:ext cx="3395417" cy="400110"/>
          </a:xfrm>
          <a:prstGeom prst="rect">
            <a:avLst/>
          </a:prstGeom>
          <a:noFill/>
          <a:ln w="9525" algn="ctr">
            <a:noFill/>
            <a:miter lim="800000"/>
            <a:headEnd/>
            <a:tailEnd/>
          </a:ln>
          <a:effectLst/>
        </p:spPr>
        <p:txBody>
          <a:bodyPr wrap="none">
            <a:spAutoFit/>
          </a:bodyPr>
          <a:lstStyle/>
          <a:p>
            <a:r>
              <a:rPr lang="en-US" sz="2000" dirty="0">
                <a:solidFill>
                  <a:srgbClr val="0070C0"/>
                </a:solidFill>
              </a:rPr>
              <a:t>Total momentum is </a:t>
            </a:r>
            <a:r>
              <a:rPr lang="en-US" sz="2000" dirty="0">
                <a:solidFill>
                  <a:srgbClr val="C00000"/>
                </a:solidFill>
              </a:rPr>
              <a:t>conserved</a:t>
            </a:r>
            <a:r>
              <a:rPr lang="en-US" sz="2000" dirty="0">
                <a:solidFill>
                  <a:srgbClr val="0070C0"/>
                </a:solidFill>
              </a:rPr>
              <a:t>:</a:t>
            </a:r>
          </a:p>
        </p:txBody>
      </p:sp>
      <p:sp>
        <p:nvSpPr>
          <p:cNvPr id="9" name="AutoShape 45"/>
          <p:cNvSpPr>
            <a:spLocks noChangeArrowheads="1"/>
          </p:cNvSpPr>
          <p:nvPr/>
        </p:nvSpPr>
        <p:spPr bwMode="auto">
          <a:xfrm>
            <a:off x="3606982" y="5214688"/>
            <a:ext cx="685800" cy="333375"/>
          </a:xfrm>
          <a:prstGeom prst="rightArrow">
            <a:avLst>
              <a:gd name="adj1" fmla="val 50000"/>
              <a:gd name="adj2" fmla="val 51429"/>
            </a:avLst>
          </a:prstGeom>
          <a:solidFill>
            <a:schemeClr val="accent1"/>
          </a:solidFill>
          <a:ln w="9525" algn="ctr">
            <a:solidFill>
              <a:schemeClr val="tx1"/>
            </a:solidFill>
            <a:miter lim="800000"/>
            <a:headEnd/>
            <a:tailEnd/>
          </a:ln>
          <a:effectLst/>
        </p:spPr>
        <p:txBody>
          <a:bodyPr anchor="ctr">
            <a:spAutoFit/>
          </a:bodyPr>
          <a:lstStyle/>
          <a:p>
            <a:endParaRPr lang="nl-NL"/>
          </a:p>
        </p:txBody>
      </p:sp>
      <p:pic>
        <p:nvPicPr>
          <p:cNvPr id="10" name="Picture 9"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970" y="5549005"/>
            <a:ext cx="1790700" cy="241300"/>
          </a:xfrm>
          <a:prstGeom prst="rect">
            <a:avLst/>
          </a:prstGeom>
        </p:spPr>
      </p:pic>
      <p:grpSp>
        <p:nvGrpSpPr>
          <p:cNvPr id="11" name="Group 10"/>
          <p:cNvGrpSpPr/>
          <p:nvPr/>
        </p:nvGrpSpPr>
        <p:grpSpPr>
          <a:xfrm>
            <a:off x="7593168" y="1524000"/>
            <a:ext cx="3505200" cy="3109913"/>
            <a:chOff x="4953000" y="1524000"/>
            <a:chExt cx="3505200" cy="3109913"/>
          </a:xfrm>
        </p:grpSpPr>
        <p:grpSp>
          <p:nvGrpSpPr>
            <p:cNvPr id="12" name="Group 4"/>
            <p:cNvGrpSpPr>
              <a:grpSpLocks/>
            </p:cNvGrpSpPr>
            <p:nvPr/>
          </p:nvGrpSpPr>
          <p:grpSpPr bwMode="auto">
            <a:xfrm>
              <a:off x="5029200" y="1524000"/>
              <a:ext cx="3429000" cy="2667000"/>
              <a:chOff x="864" y="1968"/>
              <a:chExt cx="2256" cy="1632"/>
            </a:xfrm>
          </p:grpSpPr>
          <p:grpSp>
            <p:nvGrpSpPr>
              <p:cNvPr id="20" name="Group 5"/>
              <p:cNvGrpSpPr>
                <a:grpSpLocks/>
              </p:cNvGrpSpPr>
              <p:nvPr/>
            </p:nvGrpSpPr>
            <p:grpSpPr bwMode="auto">
              <a:xfrm>
                <a:off x="2640" y="3072"/>
                <a:ext cx="480" cy="480"/>
                <a:chOff x="816" y="2784"/>
                <a:chExt cx="480" cy="480"/>
              </a:xfrm>
            </p:grpSpPr>
            <p:sp>
              <p:nvSpPr>
                <p:cNvPr id="34" name="Line 6"/>
                <p:cNvSpPr>
                  <a:spLocks noChangeShapeType="1"/>
                </p:cNvSpPr>
                <p:nvPr/>
              </p:nvSpPr>
              <p:spPr bwMode="auto">
                <a:xfrm>
                  <a:off x="816" y="2784"/>
                  <a:ext cx="0" cy="480"/>
                </a:xfrm>
                <a:prstGeom prst="line">
                  <a:avLst/>
                </a:prstGeom>
                <a:noFill/>
                <a:ln w="9525">
                  <a:solidFill>
                    <a:schemeClr val="tx1"/>
                  </a:solidFill>
                  <a:round/>
                  <a:headEnd/>
                  <a:tailEnd/>
                </a:ln>
                <a:effectLst/>
              </p:spPr>
              <p:txBody>
                <a:bodyPr>
                  <a:spAutoFit/>
                </a:bodyPr>
                <a:lstStyle/>
                <a:p>
                  <a:endParaRPr lang="nl-NL"/>
                </a:p>
              </p:txBody>
            </p:sp>
            <p:sp>
              <p:nvSpPr>
                <p:cNvPr id="35" name="Line 7"/>
                <p:cNvSpPr>
                  <a:spLocks noChangeShapeType="1"/>
                </p:cNvSpPr>
                <p:nvPr/>
              </p:nvSpPr>
              <p:spPr bwMode="auto">
                <a:xfrm>
                  <a:off x="816" y="3264"/>
                  <a:ext cx="480" cy="0"/>
                </a:xfrm>
                <a:prstGeom prst="line">
                  <a:avLst/>
                </a:prstGeom>
                <a:noFill/>
                <a:ln w="9525">
                  <a:solidFill>
                    <a:schemeClr val="tx1"/>
                  </a:solidFill>
                  <a:round/>
                  <a:headEnd/>
                  <a:tailEnd/>
                </a:ln>
                <a:effectLst/>
              </p:spPr>
              <p:txBody>
                <a:bodyPr wrap="none">
                  <a:spAutoFit/>
                </a:bodyPr>
                <a:lstStyle/>
                <a:p>
                  <a:endParaRPr lang="nl-NL"/>
                </a:p>
              </p:txBody>
            </p:sp>
            <p:sp>
              <p:nvSpPr>
                <p:cNvPr id="36" name="Line 8"/>
                <p:cNvSpPr>
                  <a:spLocks noChangeShapeType="1"/>
                </p:cNvSpPr>
                <p:nvPr/>
              </p:nvSpPr>
              <p:spPr bwMode="auto">
                <a:xfrm flipV="1">
                  <a:off x="816" y="3072"/>
                  <a:ext cx="336" cy="192"/>
                </a:xfrm>
                <a:prstGeom prst="line">
                  <a:avLst/>
                </a:prstGeom>
                <a:noFill/>
                <a:ln w="9525">
                  <a:solidFill>
                    <a:schemeClr val="tx1"/>
                  </a:solidFill>
                  <a:round/>
                  <a:headEnd/>
                  <a:tailEnd/>
                </a:ln>
                <a:effectLst/>
              </p:spPr>
              <p:txBody>
                <a:bodyPr wrap="none">
                  <a:spAutoFit/>
                </a:bodyPr>
                <a:lstStyle/>
                <a:p>
                  <a:endParaRPr lang="nl-NL"/>
                </a:p>
              </p:txBody>
            </p:sp>
          </p:grpSp>
          <p:grpSp>
            <p:nvGrpSpPr>
              <p:cNvPr id="21" name="Group 9"/>
              <p:cNvGrpSpPr>
                <a:grpSpLocks/>
              </p:cNvGrpSpPr>
              <p:nvPr/>
            </p:nvGrpSpPr>
            <p:grpSpPr bwMode="auto">
              <a:xfrm>
                <a:off x="912" y="3072"/>
                <a:ext cx="480" cy="480"/>
                <a:chOff x="816" y="2784"/>
                <a:chExt cx="480" cy="480"/>
              </a:xfrm>
            </p:grpSpPr>
            <p:sp>
              <p:nvSpPr>
                <p:cNvPr id="31" name="Line 10"/>
                <p:cNvSpPr>
                  <a:spLocks noChangeShapeType="1"/>
                </p:cNvSpPr>
                <p:nvPr/>
              </p:nvSpPr>
              <p:spPr bwMode="auto">
                <a:xfrm>
                  <a:off x="816" y="2784"/>
                  <a:ext cx="0" cy="480"/>
                </a:xfrm>
                <a:prstGeom prst="line">
                  <a:avLst/>
                </a:prstGeom>
                <a:noFill/>
                <a:ln w="9525">
                  <a:solidFill>
                    <a:schemeClr val="tx1"/>
                  </a:solidFill>
                  <a:round/>
                  <a:headEnd/>
                  <a:tailEnd/>
                </a:ln>
                <a:effectLst/>
              </p:spPr>
              <p:txBody>
                <a:bodyPr>
                  <a:spAutoFit/>
                </a:bodyPr>
                <a:lstStyle/>
                <a:p>
                  <a:endParaRPr lang="nl-NL"/>
                </a:p>
              </p:txBody>
            </p:sp>
            <p:sp>
              <p:nvSpPr>
                <p:cNvPr id="32" name="Line 11"/>
                <p:cNvSpPr>
                  <a:spLocks noChangeShapeType="1"/>
                </p:cNvSpPr>
                <p:nvPr/>
              </p:nvSpPr>
              <p:spPr bwMode="auto">
                <a:xfrm>
                  <a:off x="816" y="3264"/>
                  <a:ext cx="480" cy="0"/>
                </a:xfrm>
                <a:prstGeom prst="line">
                  <a:avLst/>
                </a:prstGeom>
                <a:noFill/>
                <a:ln w="9525">
                  <a:solidFill>
                    <a:schemeClr val="tx1"/>
                  </a:solidFill>
                  <a:round/>
                  <a:headEnd/>
                  <a:tailEnd/>
                </a:ln>
                <a:effectLst/>
              </p:spPr>
              <p:txBody>
                <a:bodyPr wrap="none">
                  <a:spAutoFit/>
                </a:bodyPr>
                <a:lstStyle/>
                <a:p>
                  <a:endParaRPr lang="nl-NL"/>
                </a:p>
              </p:txBody>
            </p:sp>
            <p:sp>
              <p:nvSpPr>
                <p:cNvPr id="33" name="Line 12"/>
                <p:cNvSpPr>
                  <a:spLocks noChangeShapeType="1"/>
                </p:cNvSpPr>
                <p:nvPr/>
              </p:nvSpPr>
              <p:spPr bwMode="auto">
                <a:xfrm flipV="1">
                  <a:off x="816" y="3072"/>
                  <a:ext cx="336" cy="192"/>
                </a:xfrm>
                <a:prstGeom prst="line">
                  <a:avLst/>
                </a:prstGeom>
                <a:noFill/>
                <a:ln w="9525">
                  <a:solidFill>
                    <a:schemeClr val="tx1"/>
                  </a:solidFill>
                  <a:round/>
                  <a:headEnd/>
                  <a:tailEnd/>
                </a:ln>
                <a:effectLst/>
              </p:spPr>
              <p:txBody>
                <a:bodyPr wrap="none">
                  <a:spAutoFit/>
                </a:bodyPr>
                <a:lstStyle/>
                <a:p>
                  <a:endParaRPr lang="nl-NL"/>
                </a:p>
              </p:txBody>
            </p:sp>
          </p:grpSp>
          <p:sp>
            <p:nvSpPr>
              <p:cNvPr id="22" name="Oval 13"/>
              <p:cNvSpPr>
                <a:spLocks noChangeArrowheads="1"/>
              </p:cNvSpPr>
              <p:nvPr/>
            </p:nvSpPr>
            <p:spPr bwMode="auto">
              <a:xfrm>
                <a:off x="1344" y="2208"/>
                <a:ext cx="48" cy="48"/>
              </a:xfrm>
              <a:prstGeom prst="ellipse">
                <a:avLst/>
              </a:prstGeom>
              <a:solidFill>
                <a:srgbClr val="000099"/>
              </a:solidFill>
              <a:ln w="9525" algn="ctr">
                <a:solidFill>
                  <a:srgbClr val="000099"/>
                </a:solidFill>
                <a:round/>
                <a:headEnd/>
                <a:tailEnd/>
              </a:ln>
              <a:effectLst/>
            </p:spPr>
            <p:txBody>
              <a:bodyPr wrap="none" anchor="ctr">
                <a:spAutoFit/>
              </a:bodyPr>
              <a:lstStyle/>
              <a:p>
                <a:endParaRPr lang="nl-NL"/>
              </a:p>
            </p:txBody>
          </p:sp>
          <p:sp>
            <p:nvSpPr>
              <p:cNvPr id="23" name="Oval 14"/>
              <p:cNvSpPr>
                <a:spLocks noChangeArrowheads="1"/>
              </p:cNvSpPr>
              <p:nvPr/>
            </p:nvSpPr>
            <p:spPr bwMode="auto">
              <a:xfrm>
                <a:off x="2256" y="1968"/>
                <a:ext cx="48" cy="48"/>
              </a:xfrm>
              <a:prstGeom prst="ellipse">
                <a:avLst/>
              </a:prstGeom>
              <a:solidFill>
                <a:srgbClr val="000099"/>
              </a:solidFill>
              <a:ln w="9525" algn="ctr">
                <a:solidFill>
                  <a:schemeClr val="tx1"/>
                </a:solidFill>
                <a:round/>
                <a:headEnd/>
                <a:tailEnd/>
              </a:ln>
              <a:effectLst/>
            </p:spPr>
            <p:txBody>
              <a:bodyPr anchor="ctr">
                <a:spAutoFit/>
              </a:bodyPr>
              <a:lstStyle/>
              <a:p>
                <a:endParaRPr lang="nl-NL"/>
              </a:p>
            </p:txBody>
          </p:sp>
          <p:sp>
            <p:nvSpPr>
              <p:cNvPr id="24" name="Line 15"/>
              <p:cNvSpPr>
                <a:spLocks noChangeShapeType="1"/>
              </p:cNvSpPr>
              <p:nvPr/>
            </p:nvSpPr>
            <p:spPr bwMode="auto">
              <a:xfrm flipH="1" flipV="1">
                <a:off x="1392" y="2256"/>
                <a:ext cx="1248" cy="1296"/>
              </a:xfrm>
              <a:prstGeom prst="line">
                <a:avLst/>
              </a:prstGeom>
              <a:noFill/>
              <a:ln w="19050">
                <a:solidFill>
                  <a:schemeClr val="tx1"/>
                </a:solidFill>
                <a:round/>
                <a:headEnd/>
                <a:tailEnd type="triangle" w="lg" len="lg"/>
              </a:ln>
              <a:effectLst/>
            </p:spPr>
            <p:txBody>
              <a:bodyPr>
                <a:spAutoFit/>
              </a:bodyPr>
              <a:lstStyle/>
              <a:p>
                <a:endParaRPr lang="nl-NL"/>
              </a:p>
            </p:txBody>
          </p:sp>
          <p:sp>
            <p:nvSpPr>
              <p:cNvPr id="25" name="Line 16"/>
              <p:cNvSpPr>
                <a:spLocks noChangeShapeType="1"/>
              </p:cNvSpPr>
              <p:nvPr/>
            </p:nvSpPr>
            <p:spPr bwMode="auto">
              <a:xfrm flipH="1" flipV="1">
                <a:off x="2304" y="2016"/>
                <a:ext cx="336" cy="1536"/>
              </a:xfrm>
              <a:prstGeom prst="line">
                <a:avLst/>
              </a:prstGeom>
              <a:noFill/>
              <a:ln w="19050">
                <a:solidFill>
                  <a:schemeClr val="tx1"/>
                </a:solidFill>
                <a:round/>
                <a:headEnd/>
                <a:tailEnd type="triangle" w="lg" len="lg"/>
              </a:ln>
              <a:effectLst/>
            </p:spPr>
            <p:txBody>
              <a:bodyPr>
                <a:spAutoFit/>
              </a:bodyPr>
              <a:lstStyle/>
              <a:p>
                <a:endParaRPr lang="nl-NL"/>
              </a:p>
            </p:txBody>
          </p:sp>
          <p:sp>
            <p:nvSpPr>
              <p:cNvPr id="26" name="Line 17"/>
              <p:cNvSpPr>
                <a:spLocks noChangeShapeType="1"/>
              </p:cNvSpPr>
              <p:nvPr/>
            </p:nvSpPr>
            <p:spPr bwMode="auto">
              <a:xfrm flipV="1">
                <a:off x="912" y="2256"/>
                <a:ext cx="432" cy="1296"/>
              </a:xfrm>
              <a:prstGeom prst="line">
                <a:avLst/>
              </a:prstGeom>
              <a:noFill/>
              <a:ln w="19050">
                <a:solidFill>
                  <a:schemeClr val="tx1"/>
                </a:solidFill>
                <a:prstDash val="lgDash"/>
                <a:round/>
                <a:headEnd/>
                <a:tailEnd type="triangle" w="lg" len="lg"/>
              </a:ln>
              <a:effectLst/>
            </p:spPr>
            <p:txBody>
              <a:bodyPr wrap="none">
                <a:spAutoFit/>
              </a:bodyPr>
              <a:lstStyle/>
              <a:p>
                <a:endParaRPr lang="nl-NL"/>
              </a:p>
            </p:txBody>
          </p:sp>
          <p:sp>
            <p:nvSpPr>
              <p:cNvPr id="27" name="Line 18"/>
              <p:cNvSpPr>
                <a:spLocks noChangeShapeType="1"/>
              </p:cNvSpPr>
              <p:nvPr/>
            </p:nvSpPr>
            <p:spPr bwMode="auto">
              <a:xfrm flipV="1">
                <a:off x="912" y="2016"/>
                <a:ext cx="1344" cy="1536"/>
              </a:xfrm>
              <a:prstGeom prst="line">
                <a:avLst/>
              </a:prstGeom>
              <a:noFill/>
              <a:ln w="19050">
                <a:solidFill>
                  <a:schemeClr val="tx1"/>
                </a:solidFill>
                <a:prstDash val="lgDash"/>
                <a:round/>
                <a:headEnd/>
                <a:tailEnd type="triangle" w="lg" len="lg"/>
              </a:ln>
              <a:effectLst/>
            </p:spPr>
            <p:txBody>
              <a:bodyPr wrap="none">
                <a:spAutoFit/>
              </a:bodyPr>
              <a:lstStyle/>
              <a:p>
                <a:endParaRPr lang="nl-NL"/>
              </a:p>
            </p:txBody>
          </p:sp>
          <p:sp>
            <p:nvSpPr>
              <p:cNvPr id="28" name="Line 19"/>
              <p:cNvSpPr>
                <a:spLocks noChangeShapeType="1"/>
              </p:cNvSpPr>
              <p:nvPr/>
            </p:nvSpPr>
            <p:spPr bwMode="auto">
              <a:xfrm flipH="1">
                <a:off x="912" y="3552"/>
                <a:ext cx="1728" cy="0"/>
              </a:xfrm>
              <a:prstGeom prst="line">
                <a:avLst/>
              </a:prstGeom>
              <a:noFill/>
              <a:ln w="19050">
                <a:solidFill>
                  <a:srgbClr val="993300"/>
                </a:solidFill>
                <a:prstDash val="dash"/>
                <a:round/>
                <a:headEnd/>
                <a:tailEnd type="triangle" w="lg" len="lg"/>
              </a:ln>
              <a:effectLst/>
            </p:spPr>
            <p:txBody>
              <a:bodyPr wrap="none">
                <a:spAutoFit/>
              </a:bodyPr>
              <a:lstStyle/>
              <a:p>
                <a:endParaRPr lang="nl-NL"/>
              </a:p>
            </p:txBody>
          </p:sp>
          <p:sp>
            <p:nvSpPr>
              <p:cNvPr id="29" name="Oval 20"/>
              <p:cNvSpPr>
                <a:spLocks noChangeArrowheads="1"/>
              </p:cNvSpPr>
              <p:nvPr/>
            </p:nvSpPr>
            <p:spPr bwMode="auto">
              <a:xfrm>
                <a:off x="2592" y="3504"/>
                <a:ext cx="96" cy="96"/>
              </a:xfrm>
              <a:prstGeom prst="ellipse">
                <a:avLst/>
              </a:prstGeom>
              <a:noFill/>
              <a:ln w="9525" algn="ctr">
                <a:solidFill>
                  <a:schemeClr val="tx1"/>
                </a:solidFill>
                <a:round/>
                <a:headEnd/>
                <a:tailEnd/>
              </a:ln>
              <a:effectLst/>
            </p:spPr>
            <p:txBody>
              <a:bodyPr anchor="ctr">
                <a:spAutoFit/>
              </a:bodyPr>
              <a:lstStyle/>
              <a:p>
                <a:endParaRPr lang="nl-NL"/>
              </a:p>
            </p:txBody>
          </p:sp>
          <p:sp>
            <p:nvSpPr>
              <p:cNvPr id="30" name="Oval 21"/>
              <p:cNvSpPr>
                <a:spLocks noChangeArrowheads="1"/>
              </p:cNvSpPr>
              <p:nvPr/>
            </p:nvSpPr>
            <p:spPr bwMode="auto">
              <a:xfrm>
                <a:off x="864" y="3504"/>
                <a:ext cx="96" cy="96"/>
              </a:xfrm>
              <a:prstGeom prst="ellipse">
                <a:avLst/>
              </a:prstGeom>
              <a:noFill/>
              <a:ln w="9525" algn="ctr">
                <a:solidFill>
                  <a:schemeClr val="tx1"/>
                </a:solidFill>
                <a:round/>
                <a:headEnd/>
                <a:tailEnd/>
              </a:ln>
              <a:effectLst/>
            </p:spPr>
            <p:txBody>
              <a:bodyPr anchor="ctr">
                <a:spAutoFit/>
              </a:bodyPr>
              <a:lstStyle/>
              <a:p>
                <a:endParaRPr lang="nl-NL"/>
              </a:p>
            </p:txBody>
          </p:sp>
        </p:grpSp>
        <p:sp>
          <p:nvSpPr>
            <p:cNvPr id="13" name="Text Box 43"/>
            <p:cNvSpPr txBox="1">
              <a:spLocks noChangeArrowheads="1"/>
            </p:cNvSpPr>
            <p:nvPr/>
          </p:nvSpPr>
          <p:spPr bwMode="auto">
            <a:xfrm>
              <a:off x="7543800" y="4267200"/>
              <a:ext cx="311150" cy="366713"/>
            </a:xfrm>
            <a:prstGeom prst="rect">
              <a:avLst/>
            </a:prstGeom>
            <a:noFill/>
            <a:ln w="9525" algn="ctr">
              <a:noFill/>
              <a:miter lim="800000"/>
              <a:headEnd/>
              <a:tailEnd/>
            </a:ln>
            <a:effectLst/>
          </p:spPr>
          <p:txBody>
            <a:bodyPr wrap="none">
              <a:spAutoFit/>
            </a:bodyPr>
            <a:lstStyle/>
            <a:p>
              <a:r>
                <a:rPr lang="en-US" sz="1800"/>
                <a:t>0</a:t>
              </a:r>
            </a:p>
          </p:txBody>
        </p:sp>
        <p:sp>
          <p:nvSpPr>
            <p:cNvPr id="14" name="Text Box 44"/>
            <p:cNvSpPr txBox="1">
              <a:spLocks noChangeArrowheads="1"/>
            </p:cNvSpPr>
            <p:nvPr/>
          </p:nvSpPr>
          <p:spPr bwMode="auto">
            <a:xfrm>
              <a:off x="4953000" y="4267200"/>
              <a:ext cx="361950" cy="366713"/>
            </a:xfrm>
            <a:prstGeom prst="rect">
              <a:avLst/>
            </a:prstGeom>
            <a:noFill/>
            <a:ln w="9525" algn="ctr">
              <a:noFill/>
              <a:miter lim="800000"/>
              <a:headEnd/>
              <a:tailEnd/>
            </a:ln>
            <a:effectLst/>
          </p:spPr>
          <p:txBody>
            <a:bodyPr wrap="none">
              <a:spAutoFit/>
            </a:bodyPr>
            <a:lstStyle/>
            <a:p>
              <a:r>
                <a:rPr lang="en-US" sz="1800"/>
                <a:t>0’</a:t>
              </a:r>
            </a:p>
          </p:txBody>
        </p:sp>
        <p:pic>
          <p:nvPicPr>
            <p:cNvPr id="15" name="Picture 14"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93676" y="2367280"/>
              <a:ext cx="215900" cy="203200"/>
            </a:xfrm>
            <a:prstGeom prst="rect">
              <a:avLst/>
            </a:prstGeom>
          </p:spPr>
        </p:pic>
        <p:pic>
          <p:nvPicPr>
            <p:cNvPr id="16" name="Picture 15"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13500" y="4236720"/>
              <a:ext cx="190500" cy="241300"/>
            </a:xfrm>
            <a:prstGeom prst="rect">
              <a:avLst/>
            </a:prstGeom>
          </p:spPr>
        </p:pic>
        <p:pic>
          <p:nvPicPr>
            <p:cNvPr id="17" name="Picture 16"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65124" y="3036047"/>
              <a:ext cx="520700" cy="584200"/>
            </a:xfrm>
            <a:prstGeom prst="rect">
              <a:avLst/>
            </a:prstGeom>
          </p:spPr>
        </p:pic>
        <p:pic>
          <p:nvPicPr>
            <p:cNvPr id="18" name="Picture 17"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3650" y="2546350"/>
              <a:ext cx="495300" cy="546100"/>
            </a:xfrm>
            <a:prstGeom prst="rect">
              <a:avLst/>
            </a:prstGeom>
          </p:spPr>
        </p:pic>
        <p:pic>
          <p:nvPicPr>
            <p:cNvPr id="19" name="Picture 18"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22623" y="2660650"/>
              <a:ext cx="495300" cy="495300"/>
            </a:xfrm>
            <a:prstGeom prst="rect">
              <a:avLst/>
            </a:prstGeom>
          </p:spPr>
        </p:pic>
      </p:grpSp>
      <p:pic>
        <p:nvPicPr>
          <p:cNvPr id="37" name="Picture 36"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51182" y="3911600"/>
            <a:ext cx="1803400" cy="558800"/>
          </a:xfrm>
          <a:prstGeom prst="rect">
            <a:avLst/>
          </a:prstGeom>
        </p:spPr>
      </p:pic>
      <p:pic>
        <p:nvPicPr>
          <p:cNvPr id="38" name="Picture 37" descr="latex-image-1.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28682" y="3911600"/>
            <a:ext cx="1803400" cy="558800"/>
          </a:xfrm>
          <a:prstGeom prst="rect">
            <a:avLst/>
          </a:prstGeom>
        </p:spPr>
      </p:pic>
      <p:pic>
        <p:nvPicPr>
          <p:cNvPr id="39" name="Picture 38" descr="latex-image-1.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01891" y="5321295"/>
            <a:ext cx="5397500" cy="990600"/>
          </a:xfrm>
          <a:prstGeom prst="rect">
            <a:avLst/>
          </a:prstGeom>
        </p:spPr>
      </p:pic>
    </p:spTree>
    <p:extLst>
      <p:ext uri="{BB962C8B-B14F-4D97-AF65-F5344CB8AC3E}">
        <p14:creationId xmlns:p14="http://schemas.microsoft.com/office/powerpoint/2010/main" val="2088071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u="sng" dirty="0"/>
              <a:t>Recap</a:t>
            </a:r>
            <a:r>
              <a:rPr lang="en-US" dirty="0"/>
              <a:t>: “Seeing the wood for the trees”</a:t>
            </a:r>
          </a:p>
        </p:txBody>
      </p:sp>
      <p:sp>
        <p:nvSpPr>
          <p:cNvPr id="5" name="Content Placeholder 4"/>
          <p:cNvSpPr>
            <a:spLocks noGrp="1"/>
          </p:cNvSpPr>
          <p:nvPr>
            <p:ph idx="1"/>
          </p:nvPr>
        </p:nvSpPr>
        <p:spPr>
          <a:xfrm>
            <a:off x="232046" y="805680"/>
            <a:ext cx="6284918" cy="5922287"/>
          </a:xfrm>
        </p:spPr>
        <p:txBody>
          <a:bodyPr>
            <a:normAutofit fontScale="92500" lnSpcReduction="20000"/>
          </a:bodyPr>
          <a:lstStyle/>
          <a:p>
            <a:r>
              <a:rPr lang="en-US" dirty="0"/>
              <a:t>Lecture 1: “Particles”</a:t>
            </a:r>
          </a:p>
          <a:p>
            <a:pPr lvl="1"/>
            <a:r>
              <a:rPr lang="en-US" dirty="0"/>
              <a:t>Zooming into constituents of matter</a:t>
            </a:r>
          </a:p>
          <a:p>
            <a:pPr lvl="1"/>
            <a:r>
              <a:rPr lang="en-US" dirty="0"/>
              <a:t>Skills: distinguish particle types, Spin</a:t>
            </a:r>
          </a:p>
          <a:p>
            <a:r>
              <a:rPr lang="en-US" dirty="0"/>
              <a:t>Lecture 2: “Forces”</a:t>
            </a:r>
          </a:p>
          <a:p>
            <a:pPr lvl="1"/>
            <a:r>
              <a:rPr lang="en-US" dirty="0"/>
              <a:t>Exchange of quanta: EM, Weak, QCD</a:t>
            </a:r>
          </a:p>
          <a:p>
            <a:pPr lvl="1"/>
            <a:r>
              <a:rPr lang="en-US" dirty="0"/>
              <a:t>Skills: 4-vectors, Feynman diagrams</a:t>
            </a:r>
          </a:p>
          <a:p>
            <a:r>
              <a:rPr lang="en-US" dirty="0"/>
              <a:t>Lecture 3: “Waves”</a:t>
            </a:r>
          </a:p>
          <a:p>
            <a:pPr lvl="1"/>
            <a:r>
              <a:rPr lang="en-US" dirty="0"/>
              <a:t>Quantum fields and gauge invariance</a:t>
            </a:r>
          </a:p>
          <a:p>
            <a:pPr lvl="1"/>
            <a:r>
              <a:rPr lang="en-US" dirty="0"/>
              <a:t>Dirac algebra, </a:t>
            </a:r>
            <a:r>
              <a:rPr lang="en-US" dirty="0" err="1"/>
              <a:t>Lagrangian</a:t>
            </a:r>
            <a:r>
              <a:rPr lang="en-US" dirty="0"/>
              <a:t>, co- &amp; contra variant</a:t>
            </a:r>
          </a:p>
          <a:p>
            <a:r>
              <a:rPr lang="en-US" dirty="0"/>
              <a:t>Lecture 4: “Symmetries”</a:t>
            </a:r>
          </a:p>
          <a:p>
            <a:pPr lvl="1"/>
            <a:r>
              <a:rPr lang="en-US" dirty="0"/>
              <a:t>Standard Model, Higgs, Discrete Symmetries</a:t>
            </a:r>
          </a:p>
          <a:p>
            <a:pPr lvl="1"/>
            <a:r>
              <a:rPr lang="en-US" dirty="0"/>
              <a:t>Skills: </a:t>
            </a:r>
            <a:r>
              <a:rPr lang="en-US" dirty="0" err="1"/>
              <a:t>Lagrangians</a:t>
            </a:r>
            <a:r>
              <a:rPr lang="en-US" dirty="0"/>
              <a:t>, Chirality &amp; Helicity</a:t>
            </a:r>
          </a:p>
          <a:p>
            <a:r>
              <a:rPr lang="en-US" dirty="0"/>
              <a:t>Lecture 5: “Scattering”</a:t>
            </a:r>
          </a:p>
          <a:p>
            <a:pPr lvl="1"/>
            <a:r>
              <a:rPr lang="en-US" dirty="0"/>
              <a:t>Cross section, decay, perturbation theory</a:t>
            </a:r>
          </a:p>
          <a:p>
            <a:pPr lvl="1"/>
            <a:r>
              <a:rPr lang="en-US" dirty="0"/>
              <a:t>Skills: Dirac-delta function, Feynman Calculus</a:t>
            </a:r>
          </a:p>
          <a:p>
            <a:r>
              <a:rPr lang="en-US" dirty="0"/>
              <a:t>Lecture 6: “Detectors”</a:t>
            </a:r>
          </a:p>
          <a:p>
            <a:pPr lvl="1"/>
            <a:r>
              <a:rPr lang="en-US" dirty="0"/>
              <a:t>Energy loss mechanisms, detection technologies</a:t>
            </a:r>
          </a:p>
          <a:p>
            <a:endParaRPr lang="en-US" dirty="0"/>
          </a:p>
        </p:txBody>
      </p:sp>
      <p:pic>
        <p:nvPicPr>
          <p:cNvPr id="16" name="Picture 15">
            <a:extLst>
              <a:ext uri="{FF2B5EF4-FFF2-40B4-BE49-F238E27FC236}">
                <a16:creationId xmlns:a16="http://schemas.microsoft.com/office/drawing/2014/main" id="{01ED8560-B255-E346-94CD-6F68F3A43135}"/>
              </a:ext>
            </a:extLst>
          </p:cNvPr>
          <p:cNvPicPr>
            <a:picLocks noChangeAspect="1"/>
          </p:cNvPicPr>
          <p:nvPr/>
        </p:nvPicPr>
        <p:blipFill>
          <a:blip r:embed="rId3"/>
          <a:stretch>
            <a:fillRect/>
          </a:stretch>
        </p:blipFill>
        <p:spPr>
          <a:xfrm>
            <a:off x="8541532" y="135340"/>
            <a:ext cx="3403562" cy="2967840"/>
          </a:xfrm>
          <a:prstGeom prst="rect">
            <a:avLst/>
          </a:prstGeom>
        </p:spPr>
      </p:pic>
      <p:pic>
        <p:nvPicPr>
          <p:cNvPr id="17" name="Picture 16" descr="cp_universe_chronology_large.jpg"/>
          <p:cNvPicPr>
            <a:picLocks noChangeAspect="1"/>
          </p:cNvPicPr>
          <p:nvPr/>
        </p:nvPicPr>
        <p:blipFill>
          <a:blip r:embed="rId4"/>
          <a:stretch>
            <a:fillRect/>
          </a:stretch>
        </p:blipFill>
        <p:spPr>
          <a:xfrm>
            <a:off x="9488314" y="3208903"/>
            <a:ext cx="2456780" cy="3490835"/>
          </a:xfrm>
          <a:prstGeom prst="rect">
            <a:avLst/>
          </a:prstGeom>
          <a:ln w="25400">
            <a:solidFill>
              <a:srgbClr val="0070C0"/>
            </a:solidFill>
          </a:ln>
          <a:effectLst/>
        </p:spPr>
      </p:pic>
      <p:pic>
        <p:nvPicPr>
          <p:cNvPr id="18" name="Picture 17" descr="higgs-potential.gif"/>
          <p:cNvPicPr>
            <a:picLocks noChangeAspect="1"/>
          </p:cNvPicPr>
          <p:nvPr/>
        </p:nvPicPr>
        <p:blipFill>
          <a:blip r:embed="rId5"/>
          <a:stretch>
            <a:fillRect/>
          </a:stretch>
        </p:blipFill>
        <p:spPr>
          <a:xfrm>
            <a:off x="7124753" y="5283044"/>
            <a:ext cx="2294353" cy="1487470"/>
          </a:xfrm>
          <a:prstGeom prst="rect">
            <a:avLst/>
          </a:prstGeom>
        </p:spPr>
      </p:pic>
      <p:pic>
        <p:nvPicPr>
          <p:cNvPr id="56" name="Picture 55"/>
          <p:cNvPicPr>
            <a:picLocks noChangeAspect="1"/>
          </p:cNvPicPr>
          <p:nvPr/>
        </p:nvPicPr>
        <p:blipFill>
          <a:blip r:embed="rId6"/>
          <a:stretch>
            <a:fillRect/>
          </a:stretch>
        </p:blipFill>
        <p:spPr>
          <a:xfrm>
            <a:off x="6147519" y="3207932"/>
            <a:ext cx="3271587" cy="1899994"/>
          </a:xfrm>
          <a:prstGeom prst="rect">
            <a:avLst/>
          </a:prstGeom>
          <a:solidFill>
            <a:schemeClr val="bg1"/>
          </a:solidFill>
          <a:ln w="19050">
            <a:solidFill>
              <a:schemeClr val="accent1"/>
            </a:solidFill>
          </a:ln>
        </p:spPr>
      </p:pic>
      <p:grpSp>
        <p:nvGrpSpPr>
          <p:cNvPr id="58" name="Group 57"/>
          <p:cNvGrpSpPr/>
          <p:nvPr/>
        </p:nvGrpSpPr>
        <p:grpSpPr>
          <a:xfrm>
            <a:off x="6123739" y="790122"/>
            <a:ext cx="2197631" cy="2179666"/>
            <a:chOff x="6123739" y="790122"/>
            <a:chExt cx="2197631" cy="2179666"/>
          </a:xfrm>
        </p:grpSpPr>
        <p:grpSp>
          <p:nvGrpSpPr>
            <p:cNvPr id="20" name="Group 19"/>
            <p:cNvGrpSpPr/>
            <p:nvPr/>
          </p:nvGrpSpPr>
          <p:grpSpPr>
            <a:xfrm>
              <a:off x="6147519" y="875087"/>
              <a:ext cx="2109441" cy="2094701"/>
              <a:chOff x="6450952" y="1303163"/>
              <a:chExt cx="5057633" cy="4880861"/>
            </a:xfrm>
          </p:grpSpPr>
          <p:grpSp>
            <p:nvGrpSpPr>
              <p:cNvPr id="21" name="Group 20"/>
              <p:cNvGrpSpPr/>
              <p:nvPr/>
            </p:nvGrpSpPr>
            <p:grpSpPr>
              <a:xfrm>
                <a:off x="6450952" y="1350540"/>
                <a:ext cx="4938407" cy="4833484"/>
                <a:chOff x="6410312" y="1767100"/>
                <a:chExt cx="4938407" cy="4833484"/>
              </a:xfrm>
            </p:grpSpPr>
            <p:grpSp>
              <p:nvGrpSpPr>
                <p:cNvPr id="26" name="Group 25"/>
                <p:cNvGrpSpPr/>
                <p:nvPr/>
              </p:nvGrpSpPr>
              <p:grpSpPr>
                <a:xfrm>
                  <a:off x="6410312" y="1767100"/>
                  <a:ext cx="4938407" cy="4833484"/>
                  <a:chOff x="6095352" y="1695980"/>
                  <a:chExt cx="4938407" cy="4833484"/>
                </a:xfrm>
              </p:grpSpPr>
              <p:grpSp>
                <p:nvGrpSpPr>
                  <p:cNvPr id="28" name="Group 27"/>
                  <p:cNvGrpSpPr/>
                  <p:nvPr/>
                </p:nvGrpSpPr>
                <p:grpSpPr>
                  <a:xfrm>
                    <a:off x="6095352" y="1695980"/>
                    <a:ext cx="4938407" cy="4833484"/>
                    <a:chOff x="4294736" y="1401254"/>
                    <a:chExt cx="4938407" cy="4833484"/>
                  </a:xfrm>
                </p:grpSpPr>
                <p:pic>
                  <p:nvPicPr>
                    <p:cNvPr id="30" name="Picture 29"/>
                    <p:cNvPicPr>
                      <a:picLocks noChangeAspect="1"/>
                    </p:cNvPicPr>
                    <p:nvPr/>
                  </p:nvPicPr>
                  <p:blipFill>
                    <a:blip r:embed="rId7"/>
                    <a:stretch>
                      <a:fillRect/>
                    </a:stretch>
                  </p:blipFill>
                  <p:spPr>
                    <a:xfrm>
                      <a:off x="4568385" y="1401254"/>
                      <a:ext cx="4655825" cy="4655825"/>
                    </a:xfrm>
                    <a:prstGeom prst="rect">
                      <a:avLst/>
                    </a:prstGeom>
                    <a:ln w="25400">
                      <a:noFill/>
                    </a:ln>
                  </p:spPr>
                </p:pic>
                <mc:AlternateContent xmlns:mc="http://schemas.openxmlformats.org/markup-compatibility/2006" xmlns:a14="http://schemas.microsoft.com/office/drawing/2010/main">
                  <mc:Choice Requires="a14">
                    <p:sp>
                      <p:nvSpPr>
                        <p:cNvPr id="31" name="TextBox 30"/>
                        <p:cNvSpPr txBox="1"/>
                        <p:nvPr/>
                      </p:nvSpPr>
                      <p:spPr>
                        <a:xfrm>
                          <a:off x="7901945" y="2804156"/>
                          <a:ext cx="1331198" cy="10040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charset="0"/>
                                      </a:rPr>
                                      <m:t>𝑔</m:t>
                                    </m:r>
                                  </m:e>
                                  <m:sub>
                                    <m:r>
                                      <a:rPr lang="en-US" sz="2200" b="0" i="1" smtClean="0">
                                        <a:latin typeface="Cambria Math" charset="0"/>
                                      </a:rPr>
                                      <m:t>𝑍</m:t>
                                    </m:r>
                                  </m:sub>
                                </m:sSub>
                              </m:oMath>
                            </m:oMathPara>
                          </a14:m>
                          <a:endParaRPr lang="en-US" sz="2200" dirty="0"/>
                        </a:p>
                      </p:txBody>
                    </p:sp>
                  </mc:Choice>
                  <mc:Fallback xmlns="">
                    <p:sp>
                      <p:nvSpPr>
                        <p:cNvPr id="31" name="TextBox 30"/>
                        <p:cNvSpPr txBox="1">
                          <a:spLocks noRot="1" noChangeAspect="1" noMove="1" noResize="1" noEditPoints="1" noAdjustHandles="1" noChangeArrowheads="1" noChangeShapeType="1" noTextEdit="1"/>
                        </p:cNvSpPr>
                        <p:nvPr/>
                      </p:nvSpPr>
                      <p:spPr>
                        <a:xfrm>
                          <a:off x="7901945" y="2804156"/>
                          <a:ext cx="1331198" cy="1004010"/>
                        </a:xfrm>
                        <a:prstGeom prst="rect">
                          <a:avLst/>
                        </a:prstGeom>
                        <a:blipFill rotWithShape="0">
                          <a:blip r:embed="rId8"/>
                          <a:stretch>
                            <a:fillRect b="-10000"/>
                          </a:stretch>
                        </a:blipFill>
                      </p:spPr>
                      <p:txBody>
                        <a:bodyPr/>
                        <a:lstStyle/>
                        <a:p>
                          <a:r>
                            <a:rPr lang="en-US">
                              <a:noFill/>
                            </a:rPr>
                            <a:t> </a:t>
                          </a:r>
                        </a:p>
                      </p:txBody>
                    </p:sp>
                  </mc:Fallback>
                </mc:AlternateContent>
                <p:sp>
                  <p:nvSpPr>
                    <p:cNvPr id="32" name="Oval 31"/>
                    <p:cNvSpPr/>
                    <p:nvPr/>
                  </p:nvSpPr>
                  <p:spPr>
                    <a:xfrm>
                      <a:off x="5843826" y="3481135"/>
                      <a:ext cx="123837" cy="1604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7696691" y="3537283"/>
                      <a:ext cx="123837" cy="160421"/>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4" name="TextBox 33"/>
                        <p:cNvSpPr txBox="1"/>
                        <p:nvPr/>
                      </p:nvSpPr>
                      <p:spPr>
                        <a:xfrm>
                          <a:off x="4294736" y="2697612"/>
                          <a:ext cx="1331198" cy="10040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200" b="0" i="1" smtClean="0">
                                        <a:latin typeface="Cambria Math" panose="02040503050406030204" pitchFamily="18" charset="0"/>
                                      </a:rPr>
                                    </m:ctrlPr>
                                  </m:sSubPr>
                                  <m:e>
                                    <m:r>
                                      <a:rPr lang="en-US" sz="2200" b="0" i="1" smtClean="0">
                                        <a:latin typeface="Cambria Math" charset="0"/>
                                      </a:rPr>
                                      <m:t>𝑔</m:t>
                                    </m:r>
                                  </m:e>
                                  <m:sub>
                                    <m:r>
                                      <a:rPr lang="en-US" sz="2200" b="0" i="1" smtClean="0">
                                        <a:latin typeface="Cambria Math" charset="0"/>
                                      </a:rPr>
                                      <m:t>𝑍</m:t>
                                    </m:r>
                                  </m:sub>
                                </m:sSub>
                              </m:oMath>
                            </m:oMathPara>
                          </a14:m>
                          <a:endParaRPr lang="en-US" sz="2200" dirty="0"/>
                        </a:p>
                      </p:txBody>
                    </p:sp>
                  </mc:Choice>
                  <mc:Fallback xmlns="">
                    <p:sp>
                      <p:nvSpPr>
                        <p:cNvPr id="34" name="TextBox 33"/>
                        <p:cNvSpPr txBox="1">
                          <a:spLocks noRot="1" noChangeAspect="1" noMove="1" noResize="1" noEditPoints="1" noAdjustHandles="1" noChangeArrowheads="1" noChangeShapeType="1" noTextEdit="1"/>
                        </p:cNvSpPr>
                        <p:nvPr/>
                      </p:nvSpPr>
                      <p:spPr>
                        <a:xfrm>
                          <a:off x="4294736" y="2697612"/>
                          <a:ext cx="1331198" cy="1004010"/>
                        </a:xfrm>
                        <a:prstGeom prst="rect">
                          <a:avLst/>
                        </a:prstGeom>
                        <a:blipFill rotWithShape="0">
                          <a:blip r:embed="rId9"/>
                          <a:stretch>
                            <a:fillRect b="-845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5527272" y="4347737"/>
                          <a:ext cx="3004299" cy="18870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mr-IN" sz="2200" b="0" i="1" smtClean="0">
                                        <a:latin typeface="Cambria Math" panose="02040503050406030204" pitchFamily="18" charset="0"/>
                                      </a:rPr>
                                    </m:ctrlPr>
                                  </m:fPr>
                                  <m:num>
                                    <m:r>
                                      <a:rPr lang="en-US" sz="2200" b="0" i="1" smtClean="0">
                                        <a:latin typeface="Cambria Math" charset="0"/>
                                      </a:rPr>
                                      <m:t>1</m:t>
                                    </m:r>
                                  </m:num>
                                  <m:den>
                                    <m:sSup>
                                      <m:sSupPr>
                                        <m:ctrlPr>
                                          <a:rPr lang="en-US" sz="2200" b="0" i="1" smtClean="0">
                                            <a:latin typeface="Cambria Math" panose="02040503050406030204" pitchFamily="18" charset="0"/>
                                          </a:rPr>
                                        </m:ctrlPr>
                                      </m:sSupPr>
                                      <m:e>
                                        <m:r>
                                          <a:rPr lang="en-US" sz="2200" b="0" i="1" smtClean="0">
                                            <a:latin typeface="Cambria Math" charset="0"/>
                                          </a:rPr>
                                          <m:t>𝑞</m:t>
                                        </m:r>
                                      </m:e>
                                      <m:sup>
                                        <m:r>
                                          <a:rPr lang="en-US" sz="2200" b="0" i="1" smtClean="0">
                                            <a:latin typeface="Cambria Math" charset="0"/>
                                          </a:rPr>
                                          <m:t>2</m:t>
                                        </m:r>
                                      </m:sup>
                                    </m:sSup>
                                    <m:r>
                                      <a:rPr lang="en-US" sz="2200" b="0" i="1" smtClean="0">
                                        <a:latin typeface="Cambria Math" charset="0"/>
                                      </a:rPr>
                                      <m:t>−</m:t>
                                    </m:r>
                                    <m:sSubSup>
                                      <m:sSubSupPr>
                                        <m:ctrlPr>
                                          <a:rPr lang="en-US" sz="2200" b="0" i="1" smtClean="0">
                                            <a:latin typeface="Cambria Math" panose="02040503050406030204" pitchFamily="18" charset="0"/>
                                          </a:rPr>
                                        </m:ctrlPr>
                                      </m:sSubSupPr>
                                      <m:e>
                                        <m:r>
                                          <a:rPr lang="en-US" sz="2200" b="0" i="1" smtClean="0">
                                            <a:latin typeface="Cambria Math" charset="0"/>
                                          </a:rPr>
                                          <m:t>𝑀</m:t>
                                        </m:r>
                                      </m:e>
                                      <m:sub>
                                        <m:r>
                                          <a:rPr lang="en-US" sz="2200" b="0" i="1" smtClean="0">
                                            <a:latin typeface="Cambria Math" charset="0"/>
                                          </a:rPr>
                                          <m:t>𝑍</m:t>
                                        </m:r>
                                      </m:sub>
                                      <m:sup>
                                        <m:r>
                                          <a:rPr lang="en-US" sz="2200" b="0" i="1" smtClean="0">
                                            <a:latin typeface="Cambria Math" charset="0"/>
                                          </a:rPr>
                                          <m:t>2</m:t>
                                        </m:r>
                                      </m:sup>
                                    </m:sSubSup>
                                  </m:den>
                                </m:f>
                              </m:oMath>
                            </m:oMathPara>
                          </a14:m>
                          <a:endParaRPr lang="en-US" sz="2200" dirty="0"/>
                        </a:p>
                      </p:txBody>
                    </p:sp>
                  </mc:Choice>
                  <mc:Fallback xmlns="">
                    <p:sp>
                      <p:nvSpPr>
                        <p:cNvPr id="37" name="TextBox 36"/>
                        <p:cNvSpPr txBox="1">
                          <a:spLocks noRot="1" noChangeAspect="1" noMove="1" noResize="1" noEditPoints="1" noAdjustHandles="1" noChangeArrowheads="1" noChangeShapeType="1" noTextEdit="1"/>
                        </p:cNvSpPr>
                        <p:nvPr/>
                      </p:nvSpPr>
                      <p:spPr>
                        <a:xfrm>
                          <a:off x="5527272" y="4347737"/>
                          <a:ext cx="3004299" cy="1887001"/>
                        </a:xfrm>
                        <a:prstGeom prst="rect">
                          <a:avLst/>
                        </a:prstGeom>
                        <a:blipFill rotWithShape="0">
                          <a:blip r:embed="rId10"/>
                          <a:stretch>
                            <a:fillRect/>
                          </a:stretch>
                        </a:blipFill>
                      </p:spPr>
                      <p:txBody>
                        <a:bodyPr/>
                        <a:lstStyle/>
                        <a:p>
                          <a:r>
                            <a:rPr lang="en-US">
                              <a:noFill/>
                            </a:rPr>
                            <a:t> </a:t>
                          </a:r>
                        </a:p>
                      </p:txBody>
                    </p:sp>
                  </mc:Fallback>
                </mc:AlternateContent>
                <p:sp>
                  <p:nvSpPr>
                    <p:cNvPr id="38" name="Freeform 37"/>
                    <p:cNvSpPr/>
                    <p:nvPr/>
                  </p:nvSpPr>
                  <p:spPr>
                    <a:xfrm rot="5400000" flipH="1">
                      <a:off x="6260135" y="4366392"/>
                      <a:ext cx="1049140" cy="92136"/>
                    </a:xfrm>
                    <a:custGeom>
                      <a:avLst/>
                      <a:gdLst>
                        <a:gd name="connsiteX0" fmla="*/ 0 w 978569"/>
                        <a:gd name="connsiteY0" fmla="*/ 0 h 373153"/>
                        <a:gd name="connsiteX1" fmla="*/ 497305 w 978569"/>
                        <a:gd name="connsiteY1" fmla="*/ 320842 h 373153"/>
                        <a:gd name="connsiteX2" fmla="*/ 978569 w 978569"/>
                        <a:gd name="connsiteY2" fmla="*/ 368968 h 373153"/>
                      </a:gdLst>
                      <a:ahLst/>
                      <a:cxnLst>
                        <a:cxn ang="0">
                          <a:pos x="connsiteX0" y="connsiteY0"/>
                        </a:cxn>
                        <a:cxn ang="0">
                          <a:pos x="connsiteX1" y="connsiteY1"/>
                        </a:cxn>
                        <a:cxn ang="0">
                          <a:pos x="connsiteX2" y="connsiteY2"/>
                        </a:cxn>
                      </a:cxnLst>
                      <a:rect l="l" t="t" r="r" b="b"/>
                      <a:pathLst>
                        <a:path w="978569" h="373153">
                          <a:moveTo>
                            <a:pt x="0" y="0"/>
                          </a:moveTo>
                          <a:cubicBezTo>
                            <a:pt x="167105" y="129673"/>
                            <a:pt x="334210" y="259347"/>
                            <a:pt x="497305" y="320842"/>
                          </a:cubicBezTo>
                          <a:cubicBezTo>
                            <a:pt x="660400" y="382337"/>
                            <a:pt x="819484" y="375652"/>
                            <a:pt x="978569" y="368968"/>
                          </a:cubicBezTo>
                        </a:path>
                      </a:pathLst>
                    </a:custGeom>
                    <a:noFill/>
                    <a:ln w="31750">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p:cNvSpPr/>
                  <p:nvPr/>
                </p:nvSpPr>
                <p:spPr>
                  <a:xfrm>
                    <a:off x="8453728" y="3104011"/>
                    <a:ext cx="488559"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7" name="TextBox 26"/>
                    <p:cNvSpPr txBox="1"/>
                    <p:nvPr/>
                  </p:nvSpPr>
                  <p:spPr>
                    <a:xfrm>
                      <a:off x="8784320" y="3192161"/>
                      <a:ext cx="569899" cy="7888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chemeClr val="accent5">
                                    <a:lumMod val="50000"/>
                                  </a:schemeClr>
                                </a:solidFill>
                                <a:latin typeface="Cambria Math" charset="0"/>
                              </a:rPr>
                              <m:t>𝑍</m:t>
                            </m:r>
                          </m:oMath>
                        </m:oMathPara>
                      </a14:m>
                      <a:endParaRPr lang="en-US" sz="2200" dirty="0">
                        <a:solidFill>
                          <a:schemeClr val="accent5">
                            <a:lumMod val="50000"/>
                          </a:schemeClr>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8784320" y="3192161"/>
                      <a:ext cx="569899" cy="788864"/>
                    </a:xfrm>
                    <a:prstGeom prst="rect">
                      <a:avLst/>
                    </a:prstGeom>
                    <a:blipFill rotWithShape="0">
                      <a:blip r:embed="rId11"/>
                      <a:stretch>
                        <a:fillRect l="-28205" r="-23077" b="-5357"/>
                      </a:stretch>
                    </a:blipFill>
                  </p:spPr>
                  <p:txBody>
                    <a:bodyPr/>
                    <a:lstStyle/>
                    <a:p>
                      <a:r>
                        <a:rPr lang="en-US">
                          <a:noFill/>
                        </a:rPr>
                        <a:t> </a:t>
                      </a:r>
                    </a:p>
                  </p:txBody>
                </p:sp>
              </mc:Fallback>
            </mc:AlternateContent>
          </p:grpSp>
          <p:sp>
            <p:nvSpPr>
              <p:cNvPr id="22" name="Oval 21"/>
              <p:cNvSpPr/>
              <p:nvPr/>
            </p:nvSpPr>
            <p:spPr>
              <a:xfrm>
                <a:off x="6894916" y="4870818"/>
                <a:ext cx="352547" cy="3564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1106542" y="4919353"/>
                <a:ext cx="352547" cy="3564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11156038" y="1303163"/>
                <a:ext cx="352547" cy="3564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989946" y="1303163"/>
                <a:ext cx="352547" cy="3564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7" name="Rectangle 56"/>
            <p:cNvSpPr/>
            <p:nvPr/>
          </p:nvSpPr>
          <p:spPr>
            <a:xfrm>
              <a:off x="6123739" y="790122"/>
              <a:ext cx="2197631" cy="2179666"/>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657716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u="sng" dirty="0"/>
              <a:t>Topic-11</a:t>
            </a:r>
            <a:r>
              <a:rPr lang="en-US" dirty="0"/>
              <a:t>: Broken symmetries</a:t>
            </a:r>
          </a:p>
        </p:txBody>
      </p:sp>
      <p:sp>
        <p:nvSpPr>
          <p:cNvPr id="3" name="Content Placeholder 2"/>
          <p:cNvSpPr>
            <a:spLocks noGrp="1"/>
          </p:cNvSpPr>
          <p:nvPr>
            <p:ph idx="1"/>
          </p:nvPr>
        </p:nvSpPr>
        <p:spPr>
          <a:xfrm>
            <a:off x="435244" y="1208867"/>
            <a:ext cx="11205213" cy="5438675"/>
          </a:xfrm>
        </p:spPr>
        <p:txBody>
          <a:bodyPr>
            <a:normAutofit/>
          </a:bodyPr>
          <a:lstStyle/>
          <a:p>
            <a:pPr marL="514350" indent="-514350">
              <a:buFont typeface="+mj-lt"/>
              <a:buAutoNum type="alphaLcParenR"/>
            </a:pPr>
            <a:r>
              <a:rPr lang="en-US" dirty="0"/>
              <a:t>What do you think is the difference between an exact and a broken symmetry?</a:t>
            </a:r>
          </a:p>
          <a:p>
            <a:pPr marL="514350" indent="-514350">
              <a:buFont typeface="+mj-lt"/>
              <a:buAutoNum type="alphaLcParenR"/>
            </a:pPr>
            <a:r>
              <a:rPr lang="en-US" dirty="0"/>
              <a:t>Can you explain the name </a:t>
            </a:r>
            <a:r>
              <a:rPr lang="en-US" i="1" dirty="0"/>
              <a:t>spontaneous</a:t>
            </a:r>
            <a:r>
              <a:rPr lang="en-US" dirty="0"/>
              <a:t> symmetry breaking means?</a:t>
            </a:r>
          </a:p>
          <a:p>
            <a:pPr marL="514350" indent="-514350">
              <a:buFont typeface="+mj-lt"/>
              <a:buAutoNum type="alphaLcParenR"/>
            </a:pPr>
            <a:r>
              <a:rPr lang="en-US" dirty="0"/>
              <a:t>Which symmetry is involved in the gauge theories below? Which of these </a:t>
            </a:r>
            <a:r>
              <a:rPr lang="en-US"/>
              <a:t>gauge symmetries </a:t>
            </a:r>
            <a:r>
              <a:rPr lang="en-US" dirty="0"/>
              <a:t>are exact? Why/Why not? </a:t>
            </a:r>
          </a:p>
          <a:p>
            <a:pPr marL="789750" lvl="1" indent="-514350">
              <a:buFont typeface="+mj-lt"/>
              <a:buAutoNum type="romanLcPeriod"/>
            </a:pPr>
            <a:r>
              <a:rPr lang="en-US" dirty="0"/>
              <a:t>U1(Q) symmetry</a:t>
            </a:r>
          </a:p>
          <a:p>
            <a:pPr marL="789750" lvl="1" indent="-514350">
              <a:buFont typeface="+mj-lt"/>
              <a:buAutoNum type="romanLcPeriod"/>
            </a:pPr>
            <a:r>
              <a:rPr lang="en-US" dirty="0"/>
              <a:t>SU2(u-d-</a:t>
            </a:r>
            <a:r>
              <a:rPr lang="en-US" dirty="0" err="1"/>
              <a:t>flavour</a:t>
            </a:r>
            <a:r>
              <a:rPr lang="en-US" dirty="0"/>
              <a:t>) symmetry </a:t>
            </a:r>
          </a:p>
          <a:p>
            <a:pPr marL="789750" lvl="1" indent="-514350">
              <a:buFont typeface="+mj-lt"/>
              <a:buAutoNum type="romanLcPeriod"/>
            </a:pPr>
            <a:r>
              <a:rPr lang="en-US" dirty="0"/>
              <a:t>SU3(u-d-s-</a:t>
            </a:r>
            <a:r>
              <a:rPr lang="en-US" dirty="0" err="1"/>
              <a:t>flavour</a:t>
            </a:r>
            <a:r>
              <a:rPr lang="en-US" dirty="0"/>
              <a:t>) symmetry</a:t>
            </a:r>
          </a:p>
          <a:p>
            <a:pPr marL="789750" lvl="1" indent="-514350">
              <a:buFont typeface="+mj-lt"/>
              <a:buAutoNum type="romanLcPeriod"/>
            </a:pPr>
            <a:r>
              <a:rPr lang="en-US" dirty="0"/>
              <a:t>SU6(u-d-s-c-b-t) symmetry </a:t>
            </a:r>
          </a:p>
          <a:p>
            <a:pPr marL="789750" lvl="1" indent="-514350">
              <a:buFont typeface="+mj-lt"/>
              <a:buAutoNum type="romanLcPeriod"/>
            </a:pPr>
            <a:r>
              <a:rPr lang="en-US" dirty="0"/>
              <a:t>SU3(</a:t>
            </a:r>
            <a:r>
              <a:rPr lang="en-US" dirty="0" err="1"/>
              <a:t>colour</a:t>
            </a:r>
            <a:r>
              <a:rPr lang="en-US" dirty="0"/>
              <a:t>) symmetry</a:t>
            </a:r>
          </a:p>
          <a:p>
            <a:pPr marL="789750" lvl="1" indent="-514350">
              <a:buFont typeface="+mj-lt"/>
              <a:buAutoNum type="romanLcPeriod"/>
            </a:pPr>
            <a:r>
              <a:rPr lang="en-US" dirty="0"/>
              <a:t>SU5(Grand unified) symmetry 	</a:t>
            </a:r>
          </a:p>
          <a:p>
            <a:pPr marL="789750" lvl="1" indent="-514350">
              <a:buFont typeface="+mj-lt"/>
              <a:buAutoNum type="romanLcPeriod"/>
            </a:pPr>
            <a:r>
              <a:rPr lang="en-US" dirty="0" err="1"/>
              <a:t>SuperSymmetry</a:t>
            </a:r>
            <a:r>
              <a:rPr lang="en-US" dirty="0"/>
              <a:t> </a:t>
            </a:r>
          </a:p>
          <a:p>
            <a:endParaRPr lang="en-US" dirty="0"/>
          </a:p>
        </p:txBody>
      </p:sp>
    </p:spTree>
    <p:extLst>
      <p:ext uri="{BB962C8B-B14F-4D97-AF65-F5344CB8AC3E}">
        <p14:creationId xmlns:p14="http://schemas.microsoft.com/office/powerpoint/2010/main" val="41910940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Lecture 4: Exercises</a:t>
            </a:r>
          </a:p>
        </p:txBody>
      </p:sp>
      <p:sp>
        <p:nvSpPr>
          <p:cNvPr id="3" name="Content Placeholder 2"/>
          <p:cNvSpPr>
            <a:spLocks noGrp="1"/>
          </p:cNvSpPr>
          <p:nvPr>
            <p:ph idx="1"/>
          </p:nvPr>
        </p:nvSpPr>
        <p:spPr>
          <a:xfrm>
            <a:off x="3478009" y="2438061"/>
            <a:ext cx="5299129" cy="1888612"/>
          </a:xfrm>
        </p:spPr>
        <p:txBody>
          <a:bodyPr/>
          <a:lstStyle/>
          <a:p>
            <a:pPr marL="0" indent="0" algn="ctr">
              <a:buNone/>
            </a:pPr>
            <a:r>
              <a:rPr lang="en-US" dirty="0"/>
              <a:t>Exercises belonging to Lecture 4</a:t>
            </a:r>
          </a:p>
        </p:txBody>
      </p:sp>
    </p:spTree>
    <p:extLst>
      <p:ext uri="{BB962C8B-B14F-4D97-AF65-F5344CB8AC3E}">
        <p14:creationId xmlns:p14="http://schemas.microsoft.com/office/powerpoint/2010/main" val="22112058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34" y="0"/>
            <a:ext cx="12190707" cy="672352"/>
          </a:xfrm>
        </p:spPr>
        <p:txBody>
          <a:bodyPr/>
          <a:lstStyle/>
          <a:p>
            <a:r>
              <a:rPr lang="en-US" dirty="0"/>
              <a:t>   Exercise – 13 : Charge Current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35244" y="1208867"/>
                <a:ext cx="11307577" cy="5272143"/>
              </a:xfrm>
            </p:spPr>
            <p:txBody>
              <a:bodyPr/>
              <a:lstStyle/>
              <a:p>
                <a:r>
                  <a:rPr lang="en-US" dirty="0"/>
                  <a:t>Show that the definition </a:t>
                </a:r>
                <a14:m>
                  <m:oMath xmlns:m="http://schemas.openxmlformats.org/officeDocument/2006/math">
                    <m:sSubSup>
                      <m:sSubSupPr>
                        <m:ctrlPr>
                          <a:rPr lang="en-US" b="0" i="1" smtClean="0">
                            <a:solidFill>
                              <a:srgbClr val="C00000"/>
                            </a:solidFill>
                            <a:latin typeface="Cambria Math" panose="02040503050406030204" pitchFamily="18" charset="0"/>
                          </a:rPr>
                        </m:ctrlPr>
                      </m:sSubSupPr>
                      <m:e>
                        <m:r>
                          <a:rPr lang="en-US" b="0" i="1" smtClean="0">
                            <a:solidFill>
                              <a:srgbClr val="C00000"/>
                            </a:solidFill>
                            <a:latin typeface="Cambria Math" charset="0"/>
                          </a:rPr>
                          <m:t>𝑊</m:t>
                        </m:r>
                      </m:e>
                      <m:sub>
                        <m:r>
                          <a:rPr lang="en-US" b="0" i="1" smtClean="0">
                            <a:solidFill>
                              <a:srgbClr val="C00000"/>
                            </a:solidFill>
                            <a:latin typeface="Cambria Math" charset="0"/>
                          </a:rPr>
                          <m:t>𝜇</m:t>
                        </m:r>
                      </m:sub>
                      <m:sup>
                        <m:r>
                          <a:rPr lang="en-US" b="0" i="1" smtClean="0">
                            <a:solidFill>
                              <a:srgbClr val="C00000"/>
                            </a:solidFill>
                            <a:latin typeface="Cambria Math" charset="0"/>
                          </a:rPr>
                          <m:t>±</m:t>
                        </m:r>
                      </m:sup>
                    </m:sSubSup>
                    <m:r>
                      <a:rPr lang="en-US" b="0" i="1" smtClean="0">
                        <a:solidFill>
                          <a:srgbClr val="C00000"/>
                        </a:solidFill>
                        <a:latin typeface="Cambria Math" charset="0"/>
                      </a:rPr>
                      <m:t>=</m:t>
                    </m:r>
                    <m:f>
                      <m:fPr>
                        <m:ctrlPr>
                          <a:rPr lang="bg-BG" b="0" i="1" smtClean="0">
                            <a:solidFill>
                              <a:srgbClr val="C00000"/>
                            </a:solidFill>
                            <a:latin typeface="Cambria Math" panose="02040503050406030204" pitchFamily="18" charset="0"/>
                          </a:rPr>
                        </m:ctrlPr>
                      </m:fPr>
                      <m:num>
                        <m:sSubSup>
                          <m:sSubSupPr>
                            <m:ctrlPr>
                              <a:rPr lang="en-US" b="0" i="1" smtClean="0">
                                <a:solidFill>
                                  <a:srgbClr val="C00000"/>
                                </a:solidFill>
                                <a:latin typeface="Cambria Math" panose="02040503050406030204" pitchFamily="18" charset="0"/>
                              </a:rPr>
                            </m:ctrlPr>
                          </m:sSubSupPr>
                          <m:e>
                            <m:r>
                              <a:rPr lang="en-US" b="0" i="1" smtClean="0">
                                <a:solidFill>
                                  <a:srgbClr val="C00000"/>
                                </a:solidFill>
                                <a:latin typeface="Cambria Math" charset="0"/>
                              </a:rPr>
                              <m:t>𝑏</m:t>
                            </m:r>
                          </m:e>
                          <m:sub>
                            <m:r>
                              <a:rPr lang="en-US" b="0" i="1" smtClean="0">
                                <a:solidFill>
                                  <a:srgbClr val="C00000"/>
                                </a:solidFill>
                                <a:latin typeface="Cambria Math" charset="0"/>
                              </a:rPr>
                              <m:t>𝜇</m:t>
                            </m:r>
                          </m:sub>
                          <m:sup>
                            <m:r>
                              <a:rPr lang="en-US" b="0" i="1" smtClean="0">
                                <a:solidFill>
                                  <a:srgbClr val="C00000"/>
                                </a:solidFill>
                                <a:latin typeface="Cambria Math" charset="0"/>
                              </a:rPr>
                              <m:t>1</m:t>
                            </m:r>
                          </m:sup>
                        </m:sSubSup>
                        <m:r>
                          <a:rPr lang="en-US" b="0" i="1" smtClean="0">
                            <a:solidFill>
                              <a:srgbClr val="C00000"/>
                            </a:solidFill>
                            <a:latin typeface="Cambria Math" charset="0"/>
                          </a:rPr>
                          <m:t>∓</m:t>
                        </m:r>
                        <m:r>
                          <a:rPr lang="en-US" b="0" i="1" smtClean="0">
                            <a:solidFill>
                              <a:srgbClr val="C00000"/>
                            </a:solidFill>
                            <a:latin typeface="Cambria Math" charset="0"/>
                          </a:rPr>
                          <m:t>𝑖</m:t>
                        </m:r>
                        <m:sSubSup>
                          <m:sSubSupPr>
                            <m:ctrlPr>
                              <a:rPr lang="en-US" b="0" i="1" smtClean="0">
                                <a:solidFill>
                                  <a:srgbClr val="C00000"/>
                                </a:solidFill>
                                <a:latin typeface="Cambria Math" panose="02040503050406030204" pitchFamily="18" charset="0"/>
                              </a:rPr>
                            </m:ctrlPr>
                          </m:sSubSupPr>
                          <m:e>
                            <m:r>
                              <a:rPr lang="en-US" b="0" i="1" smtClean="0">
                                <a:solidFill>
                                  <a:srgbClr val="C00000"/>
                                </a:solidFill>
                                <a:latin typeface="Cambria Math" charset="0"/>
                              </a:rPr>
                              <m:t>𝑏</m:t>
                            </m:r>
                          </m:e>
                          <m:sub>
                            <m:r>
                              <a:rPr lang="en-US" b="0" i="1" smtClean="0">
                                <a:solidFill>
                                  <a:srgbClr val="C00000"/>
                                </a:solidFill>
                                <a:latin typeface="Cambria Math" charset="0"/>
                              </a:rPr>
                              <m:t>𝜇</m:t>
                            </m:r>
                          </m:sub>
                          <m:sup>
                            <m:r>
                              <a:rPr lang="en-US" b="0" i="1" smtClean="0">
                                <a:solidFill>
                                  <a:srgbClr val="C00000"/>
                                </a:solidFill>
                                <a:latin typeface="Cambria Math" charset="0"/>
                              </a:rPr>
                              <m:t>2</m:t>
                            </m:r>
                          </m:sup>
                        </m:sSubSup>
                      </m:num>
                      <m:den>
                        <m:rad>
                          <m:radPr>
                            <m:degHide m:val="on"/>
                            <m:ctrlPr>
                              <a:rPr lang="en-US" b="0" i="1" smtClean="0">
                                <a:solidFill>
                                  <a:srgbClr val="C00000"/>
                                </a:solidFill>
                                <a:latin typeface="Cambria Math" panose="02040503050406030204" pitchFamily="18" charset="0"/>
                              </a:rPr>
                            </m:ctrlPr>
                          </m:radPr>
                          <m:deg/>
                          <m:e>
                            <m:r>
                              <a:rPr lang="en-US" b="0" i="1" smtClean="0">
                                <a:solidFill>
                                  <a:srgbClr val="C00000"/>
                                </a:solidFill>
                                <a:latin typeface="Cambria Math" charset="0"/>
                              </a:rPr>
                              <m:t>2</m:t>
                            </m:r>
                          </m:e>
                        </m:rad>
                      </m:den>
                    </m:f>
                  </m:oMath>
                </a14:m>
                <a:r>
                  <a:rPr lang="en-US" dirty="0"/>
                  <a:t> leads to the charged current: </a:t>
                </a:r>
              </a:p>
              <a:p>
                <a:pPr marL="0" indent="0">
                  <a:buNone/>
                </a:pPr>
                <a:r>
                  <a:rPr lang="en-US" b="0" dirty="0">
                    <a:ea typeface="Cambria Math" charset="0"/>
                    <a:cs typeface="Cambria Math" charset="0"/>
                  </a:rPr>
                  <a:t>    </a:t>
                </a:r>
                <a14:m>
                  <m:oMath xmlns:m="http://schemas.openxmlformats.org/officeDocument/2006/math">
                    <m:r>
                      <a:rPr lang="en-US" b="0" i="1" smtClean="0">
                        <a:solidFill>
                          <a:srgbClr val="C00000"/>
                        </a:solidFill>
                        <a:latin typeface="Cambria Math" charset="0"/>
                        <a:ea typeface="Cambria Math" charset="0"/>
                        <a:cs typeface="Cambria Math" charset="0"/>
                      </a:rPr>
                      <m:t>ℒ</m:t>
                    </m:r>
                    <m:r>
                      <a:rPr lang="en-US" b="0" i="1" smtClean="0">
                        <a:solidFill>
                          <a:srgbClr val="C00000"/>
                        </a:solidFill>
                        <a:latin typeface="Cambria Math" charset="0"/>
                        <a:ea typeface="Cambria Math" charset="0"/>
                        <a:cs typeface="Cambria Math" charset="0"/>
                      </a:rPr>
                      <m:t>=−</m:t>
                    </m:r>
                    <m:sSubSup>
                      <m:sSubSupPr>
                        <m:ctrlPr>
                          <a:rPr lang="en-US" b="0" i="1" smtClean="0">
                            <a:solidFill>
                              <a:srgbClr val="C00000"/>
                            </a:solidFill>
                            <a:latin typeface="Cambria Math" panose="02040503050406030204" pitchFamily="18" charset="0"/>
                            <a:ea typeface="Cambria Math" charset="0"/>
                            <a:cs typeface="Cambria Math" charset="0"/>
                          </a:rPr>
                        </m:ctrlPr>
                      </m:sSubSupPr>
                      <m:e>
                        <m:r>
                          <a:rPr lang="en-US" b="0" i="1" smtClean="0">
                            <a:solidFill>
                              <a:srgbClr val="C00000"/>
                            </a:solidFill>
                            <a:latin typeface="Cambria Math" charset="0"/>
                            <a:ea typeface="Cambria Math" charset="0"/>
                            <a:cs typeface="Cambria Math" charset="0"/>
                          </a:rPr>
                          <m:t>𝑊</m:t>
                        </m:r>
                      </m:e>
                      <m:sub>
                        <m:r>
                          <a:rPr lang="en-US" b="0" i="1" smtClean="0">
                            <a:solidFill>
                              <a:srgbClr val="C00000"/>
                            </a:solidFill>
                            <a:latin typeface="Cambria Math" charset="0"/>
                            <a:ea typeface="Cambria Math" charset="0"/>
                            <a:cs typeface="Cambria Math" charset="0"/>
                          </a:rPr>
                          <m:t>𝜇</m:t>
                        </m:r>
                      </m:sub>
                      <m:sup>
                        <m:r>
                          <a:rPr lang="en-US" b="0" i="1" smtClean="0">
                            <a:solidFill>
                              <a:srgbClr val="C00000"/>
                            </a:solidFill>
                            <a:latin typeface="Cambria Math" charset="0"/>
                            <a:ea typeface="Cambria Math" charset="0"/>
                            <a:cs typeface="Cambria Math" charset="0"/>
                          </a:rPr>
                          <m:t>+</m:t>
                        </m:r>
                      </m:sup>
                    </m:sSubSup>
                    <m:sSup>
                      <m:sSupPr>
                        <m:ctrlPr>
                          <a:rPr lang="en-US" b="0" i="1" smtClean="0">
                            <a:solidFill>
                              <a:srgbClr val="C00000"/>
                            </a:solidFill>
                            <a:latin typeface="Cambria Math" panose="02040503050406030204" pitchFamily="18" charset="0"/>
                            <a:ea typeface="Cambria Math" charset="0"/>
                            <a:cs typeface="Cambria Math" charset="0"/>
                          </a:rPr>
                        </m:ctrlPr>
                      </m:sSupPr>
                      <m:e>
                        <m:r>
                          <a:rPr lang="en-US" b="0" i="1" smtClean="0">
                            <a:solidFill>
                              <a:srgbClr val="C00000"/>
                            </a:solidFill>
                            <a:latin typeface="Cambria Math" charset="0"/>
                            <a:ea typeface="Cambria Math" charset="0"/>
                            <a:cs typeface="Cambria Math" charset="0"/>
                          </a:rPr>
                          <m:t>𝐽</m:t>
                        </m:r>
                      </m:e>
                      <m:sup>
                        <m:sSup>
                          <m:sSupPr>
                            <m:ctrlPr>
                              <a:rPr lang="en-US" b="0" i="1" smtClean="0">
                                <a:solidFill>
                                  <a:srgbClr val="C00000"/>
                                </a:solidFill>
                                <a:latin typeface="Cambria Math" panose="02040503050406030204" pitchFamily="18" charset="0"/>
                                <a:ea typeface="Cambria Math" charset="0"/>
                                <a:cs typeface="Cambria Math" charset="0"/>
                              </a:rPr>
                            </m:ctrlPr>
                          </m:sSupPr>
                          <m:e>
                            <m:r>
                              <a:rPr lang="en-US" b="0" i="1" smtClean="0">
                                <a:solidFill>
                                  <a:srgbClr val="C00000"/>
                                </a:solidFill>
                                <a:latin typeface="Cambria Math" charset="0"/>
                                <a:ea typeface="Cambria Math" charset="0"/>
                                <a:cs typeface="Cambria Math" charset="0"/>
                              </a:rPr>
                              <m:t>𝜇</m:t>
                            </m:r>
                          </m:e>
                          <m:sup>
                            <m:r>
                              <a:rPr lang="en-US" b="0" i="1" smtClean="0">
                                <a:solidFill>
                                  <a:srgbClr val="C00000"/>
                                </a:solidFill>
                                <a:latin typeface="Cambria Math" charset="0"/>
                                <a:ea typeface="Cambria Math" charset="0"/>
                                <a:cs typeface="Cambria Math" charset="0"/>
                              </a:rPr>
                              <m:t>+</m:t>
                            </m:r>
                          </m:sup>
                        </m:sSup>
                      </m:sup>
                    </m:sSup>
                    <m:r>
                      <a:rPr lang="en-US" b="0" i="1" smtClean="0">
                        <a:solidFill>
                          <a:srgbClr val="C00000"/>
                        </a:solidFill>
                        <a:latin typeface="Cambria Math" charset="0"/>
                        <a:ea typeface="Cambria Math" charset="0"/>
                        <a:cs typeface="Cambria Math" charset="0"/>
                      </a:rPr>
                      <m:t>−</m:t>
                    </m:r>
                    <m:sSubSup>
                      <m:sSubSupPr>
                        <m:ctrlPr>
                          <a:rPr lang="en-US" b="0" i="1" smtClean="0">
                            <a:solidFill>
                              <a:srgbClr val="C00000"/>
                            </a:solidFill>
                            <a:latin typeface="Cambria Math" panose="02040503050406030204" pitchFamily="18" charset="0"/>
                            <a:ea typeface="Cambria Math" charset="0"/>
                            <a:cs typeface="Cambria Math" charset="0"/>
                          </a:rPr>
                        </m:ctrlPr>
                      </m:sSubSupPr>
                      <m:e>
                        <m:r>
                          <a:rPr lang="en-US" b="0" i="1" smtClean="0">
                            <a:solidFill>
                              <a:srgbClr val="C00000"/>
                            </a:solidFill>
                            <a:latin typeface="Cambria Math" charset="0"/>
                            <a:ea typeface="Cambria Math" charset="0"/>
                            <a:cs typeface="Cambria Math" charset="0"/>
                          </a:rPr>
                          <m:t>𝑊</m:t>
                        </m:r>
                      </m:e>
                      <m:sub>
                        <m:r>
                          <a:rPr lang="en-US" b="0" i="1" smtClean="0">
                            <a:solidFill>
                              <a:srgbClr val="C00000"/>
                            </a:solidFill>
                            <a:latin typeface="Cambria Math" charset="0"/>
                            <a:ea typeface="Cambria Math" charset="0"/>
                            <a:cs typeface="Cambria Math" charset="0"/>
                          </a:rPr>
                          <m:t>𝜇</m:t>
                        </m:r>
                      </m:sub>
                      <m:sup>
                        <m:r>
                          <a:rPr lang="en-US" b="0" i="1" smtClean="0">
                            <a:solidFill>
                              <a:srgbClr val="C00000"/>
                            </a:solidFill>
                            <a:latin typeface="Cambria Math" charset="0"/>
                            <a:ea typeface="Cambria Math" charset="0"/>
                            <a:cs typeface="Cambria Math" charset="0"/>
                          </a:rPr>
                          <m:t>−</m:t>
                        </m:r>
                      </m:sup>
                    </m:sSubSup>
                    <m:sSup>
                      <m:sSupPr>
                        <m:ctrlPr>
                          <a:rPr lang="en-US" b="0" i="1" smtClean="0">
                            <a:solidFill>
                              <a:srgbClr val="C00000"/>
                            </a:solidFill>
                            <a:latin typeface="Cambria Math" panose="02040503050406030204" pitchFamily="18" charset="0"/>
                            <a:ea typeface="Cambria Math" charset="0"/>
                            <a:cs typeface="Cambria Math" charset="0"/>
                          </a:rPr>
                        </m:ctrlPr>
                      </m:sSupPr>
                      <m:e>
                        <m:sSup>
                          <m:sSupPr>
                            <m:ctrlPr>
                              <a:rPr lang="en-US" b="0" i="1" smtClean="0">
                                <a:solidFill>
                                  <a:srgbClr val="C00000"/>
                                </a:solidFill>
                                <a:latin typeface="Cambria Math" panose="02040503050406030204" pitchFamily="18" charset="0"/>
                                <a:ea typeface="Cambria Math" charset="0"/>
                                <a:cs typeface="Cambria Math" charset="0"/>
                              </a:rPr>
                            </m:ctrlPr>
                          </m:sSupPr>
                          <m:e>
                            <m:r>
                              <a:rPr lang="en-US" b="0" i="1" smtClean="0">
                                <a:solidFill>
                                  <a:srgbClr val="C00000"/>
                                </a:solidFill>
                                <a:latin typeface="Cambria Math" charset="0"/>
                                <a:ea typeface="Cambria Math" charset="0"/>
                                <a:cs typeface="Cambria Math" charset="0"/>
                              </a:rPr>
                              <m:t>𝐽</m:t>
                            </m:r>
                          </m:e>
                          <m:sup>
                            <m:r>
                              <a:rPr lang="en-US" b="0" i="1" smtClean="0">
                                <a:solidFill>
                                  <a:srgbClr val="C00000"/>
                                </a:solidFill>
                                <a:latin typeface="Cambria Math" charset="0"/>
                                <a:ea typeface="Cambria Math" charset="0"/>
                                <a:cs typeface="Cambria Math" charset="0"/>
                              </a:rPr>
                              <m:t>𝜇</m:t>
                            </m:r>
                          </m:sup>
                        </m:sSup>
                      </m:e>
                      <m:sup>
                        <m:r>
                          <a:rPr lang="en-US" b="0" i="1" smtClean="0">
                            <a:solidFill>
                              <a:srgbClr val="C00000"/>
                            </a:solidFill>
                            <a:latin typeface="Cambria Math" charset="0"/>
                            <a:ea typeface="Cambria Math" charset="0"/>
                            <a:cs typeface="Cambria Math" charset="0"/>
                          </a:rPr>
                          <m:t>−</m:t>
                        </m:r>
                      </m:sup>
                    </m:sSup>
                  </m:oMath>
                </a14:m>
                <a:r>
                  <a:rPr lang="en-US" dirty="0"/>
                  <a:t> with </a:t>
                </a:r>
                <a14:m>
                  <m:oMath xmlns:m="http://schemas.openxmlformats.org/officeDocument/2006/math">
                    <m:sSup>
                      <m:sSupPr>
                        <m:ctrlPr>
                          <a:rPr lang="en-US" b="0" i="1" smtClean="0">
                            <a:solidFill>
                              <a:srgbClr val="C00000"/>
                            </a:solidFill>
                            <a:latin typeface="Cambria Math" panose="02040503050406030204" pitchFamily="18" charset="0"/>
                          </a:rPr>
                        </m:ctrlPr>
                      </m:sSupPr>
                      <m:e>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charset="0"/>
                              </a:rPr>
                              <m:t>𝐽</m:t>
                            </m:r>
                          </m:e>
                          <m:sup>
                            <m:r>
                              <a:rPr lang="en-US" b="0" i="1" smtClean="0">
                                <a:solidFill>
                                  <a:srgbClr val="C00000"/>
                                </a:solidFill>
                                <a:latin typeface="Cambria Math" charset="0"/>
                              </a:rPr>
                              <m:t>𝜇</m:t>
                            </m:r>
                          </m:sup>
                        </m:sSup>
                      </m:e>
                      <m:sup>
                        <m:r>
                          <a:rPr lang="en-US" b="0" i="1" smtClean="0">
                            <a:solidFill>
                              <a:srgbClr val="C00000"/>
                            </a:solidFill>
                            <a:latin typeface="Cambria Math" charset="0"/>
                          </a:rPr>
                          <m:t>+</m:t>
                        </m:r>
                      </m:sup>
                    </m:sSup>
                    <m:r>
                      <a:rPr lang="en-US" b="0" i="1" smtClean="0">
                        <a:solidFill>
                          <a:srgbClr val="C00000"/>
                        </a:solidFill>
                        <a:latin typeface="Cambria Math" charset="0"/>
                      </a:rPr>
                      <m:t>=</m:t>
                    </m:r>
                  </m:oMath>
                </a14:m>
                <a:r>
                  <a:rPr lang="en-US" dirty="0">
                    <a:solidFill>
                      <a:srgbClr val="C00000"/>
                    </a:solidFill>
                  </a:rPr>
                  <a:t> </a:t>
                </a:r>
                <a14:m>
                  <m:oMath xmlns:m="http://schemas.openxmlformats.org/officeDocument/2006/math">
                    <m:f>
                      <m:fPr>
                        <m:ctrlPr>
                          <a:rPr lang="bg-BG" i="1">
                            <a:solidFill>
                              <a:srgbClr val="C00000"/>
                            </a:solidFill>
                            <a:latin typeface="Cambria Math" panose="02040503050406030204" pitchFamily="18" charset="0"/>
                            <a:ea typeface="Cambria Math" charset="0"/>
                            <a:cs typeface="Cambria Math" charset="0"/>
                          </a:rPr>
                        </m:ctrlPr>
                      </m:fPr>
                      <m:num>
                        <m:r>
                          <a:rPr lang="en-US" i="1">
                            <a:solidFill>
                              <a:srgbClr val="C00000"/>
                            </a:solidFill>
                            <a:latin typeface="Cambria Math" charset="0"/>
                            <a:ea typeface="Cambria Math" charset="0"/>
                            <a:cs typeface="Cambria Math" charset="0"/>
                          </a:rPr>
                          <m:t>𝑔</m:t>
                        </m:r>
                      </m:num>
                      <m:den>
                        <m:rad>
                          <m:radPr>
                            <m:degHide m:val="on"/>
                            <m:ctrlPr>
                              <a:rPr lang="en-US" b="0" i="1" smtClean="0">
                                <a:solidFill>
                                  <a:srgbClr val="C00000"/>
                                </a:solidFill>
                                <a:latin typeface="Cambria Math" panose="02040503050406030204" pitchFamily="18" charset="0"/>
                                <a:ea typeface="Cambria Math" charset="0"/>
                                <a:cs typeface="Cambria Math" charset="0"/>
                              </a:rPr>
                            </m:ctrlPr>
                          </m:radPr>
                          <m:deg/>
                          <m:e>
                            <m:r>
                              <a:rPr lang="en-US" i="1">
                                <a:solidFill>
                                  <a:srgbClr val="C00000"/>
                                </a:solidFill>
                                <a:latin typeface="Cambria Math" charset="0"/>
                                <a:ea typeface="Cambria Math" charset="0"/>
                                <a:cs typeface="Cambria Math" charset="0"/>
                              </a:rPr>
                              <m:t>2</m:t>
                            </m:r>
                          </m:e>
                        </m:rad>
                      </m:den>
                    </m:f>
                    <m:acc>
                      <m:accPr>
                        <m:chr m:val="̅"/>
                        <m:ctrlPr>
                          <a:rPr lang="en-US" i="1">
                            <a:solidFill>
                              <a:srgbClr val="C00000"/>
                            </a:solidFill>
                            <a:latin typeface="Cambria Math" panose="02040503050406030204" pitchFamily="18" charset="0"/>
                          </a:rPr>
                        </m:ctrlPr>
                      </m:accPr>
                      <m:e>
                        <m:r>
                          <m:rPr>
                            <m:sty m:val="p"/>
                          </m:rPr>
                          <a:rPr lang="en-US">
                            <a:solidFill>
                              <a:srgbClr val="C00000"/>
                            </a:solidFill>
                            <a:latin typeface="Cambria Math" charset="0"/>
                          </a:rPr>
                          <m:t>Ψ</m:t>
                        </m:r>
                      </m:e>
                    </m:acc>
                    <m:sSub>
                      <m:sSubPr>
                        <m:ctrlPr>
                          <a:rPr lang="en-US" i="1" dirty="0">
                            <a:solidFill>
                              <a:srgbClr val="C00000"/>
                            </a:solidFill>
                            <a:latin typeface="Cambria Math" panose="02040503050406030204" pitchFamily="18" charset="0"/>
                          </a:rPr>
                        </m:ctrlPr>
                      </m:sSubPr>
                      <m:e>
                        <m:r>
                          <a:rPr lang="en-US" i="1" dirty="0">
                            <a:solidFill>
                              <a:srgbClr val="C00000"/>
                            </a:solidFill>
                            <a:latin typeface="Cambria Math" charset="0"/>
                          </a:rPr>
                          <m:t>𝛾</m:t>
                        </m:r>
                      </m:e>
                      <m:sub>
                        <m:r>
                          <a:rPr lang="en-US" i="1" dirty="0">
                            <a:solidFill>
                              <a:srgbClr val="C00000"/>
                            </a:solidFill>
                            <a:latin typeface="Cambria Math" charset="0"/>
                          </a:rPr>
                          <m:t>𝜇</m:t>
                        </m:r>
                      </m:sub>
                    </m:sSub>
                    <m:sSup>
                      <m:sSupPr>
                        <m:ctrlPr>
                          <a:rPr lang="en-US" i="1" dirty="0">
                            <a:solidFill>
                              <a:srgbClr val="C00000"/>
                            </a:solidFill>
                            <a:latin typeface="Cambria Math" panose="02040503050406030204" pitchFamily="18" charset="0"/>
                          </a:rPr>
                        </m:ctrlPr>
                      </m:sSupPr>
                      <m:e>
                        <m:r>
                          <a:rPr lang="en-US" i="1" dirty="0">
                            <a:solidFill>
                              <a:srgbClr val="C00000"/>
                            </a:solidFill>
                            <a:latin typeface="Cambria Math" charset="0"/>
                          </a:rPr>
                          <m:t>𝜏</m:t>
                        </m:r>
                      </m:e>
                      <m:sup>
                        <m:r>
                          <a:rPr lang="en-US" b="0" i="1" dirty="0" smtClean="0">
                            <a:solidFill>
                              <a:srgbClr val="C00000"/>
                            </a:solidFill>
                            <a:latin typeface="Cambria Math" charset="0"/>
                          </a:rPr>
                          <m:t>+</m:t>
                        </m:r>
                      </m:sup>
                    </m:sSup>
                    <m:r>
                      <m:rPr>
                        <m:sty m:val="p"/>
                      </m:rPr>
                      <a:rPr lang="en-US" dirty="0">
                        <a:solidFill>
                          <a:srgbClr val="C00000"/>
                        </a:solidFill>
                        <a:latin typeface="Cambria Math" charset="0"/>
                      </a:rPr>
                      <m:t>Ψ</m:t>
                    </m:r>
                    <m:r>
                      <a:rPr lang="en-US" i="1" dirty="0">
                        <a:solidFill>
                          <a:srgbClr val="C00000"/>
                        </a:solidFill>
                        <a:latin typeface="Cambria Math" charset="0"/>
                      </a:rPr>
                      <m:t> </m:t>
                    </m:r>
                  </m:oMath>
                </a14:m>
                <a:r>
                  <a:rPr lang="en-US" dirty="0"/>
                  <a:t>and </a:t>
                </a:r>
                <a14:m>
                  <m:oMath xmlns:m="http://schemas.openxmlformats.org/officeDocument/2006/math">
                    <m:sSup>
                      <m:sSupPr>
                        <m:ctrlPr>
                          <a:rPr lang="en-US" i="1" smtClean="0">
                            <a:solidFill>
                              <a:srgbClr val="C00000"/>
                            </a:solidFill>
                            <a:latin typeface="Cambria Math" panose="02040503050406030204" pitchFamily="18" charset="0"/>
                          </a:rPr>
                        </m:ctrlPr>
                      </m:sSupPr>
                      <m:e>
                        <m:sSup>
                          <m:sSupPr>
                            <m:ctrlPr>
                              <a:rPr lang="en-US" i="1">
                                <a:solidFill>
                                  <a:srgbClr val="C00000"/>
                                </a:solidFill>
                                <a:latin typeface="Cambria Math" panose="02040503050406030204" pitchFamily="18" charset="0"/>
                              </a:rPr>
                            </m:ctrlPr>
                          </m:sSupPr>
                          <m:e>
                            <m:r>
                              <a:rPr lang="en-US" i="1">
                                <a:solidFill>
                                  <a:srgbClr val="C00000"/>
                                </a:solidFill>
                                <a:latin typeface="Cambria Math" charset="0"/>
                              </a:rPr>
                              <m:t>𝐽</m:t>
                            </m:r>
                          </m:e>
                          <m:sup>
                            <m:r>
                              <a:rPr lang="en-US" i="1">
                                <a:solidFill>
                                  <a:srgbClr val="C00000"/>
                                </a:solidFill>
                                <a:latin typeface="Cambria Math" charset="0"/>
                              </a:rPr>
                              <m:t>𝜇</m:t>
                            </m:r>
                          </m:sup>
                        </m:sSup>
                      </m:e>
                      <m:sup>
                        <m:r>
                          <a:rPr lang="en-US" b="0" i="1" smtClean="0">
                            <a:solidFill>
                              <a:srgbClr val="C00000"/>
                            </a:solidFill>
                            <a:latin typeface="Cambria Math" charset="0"/>
                          </a:rPr>
                          <m:t>−</m:t>
                        </m:r>
                      </m:sup>
                    </m:sSup>
                    <m:r>
                      <a:rPr lang="en-US" i="1">
                        <a:solidFill>
                          <a:srgbClr val="C00000"/>
                        </a:solidFill>
                        <a:latin typeface="Cambria Math" charset="0"/>
                      </a:rPr>
                      <m:t>=</m:t>
                    </m:r>
                  </m:oMath>
                </a14:m>
                <a:r>
                  <a:rPr lang="en-US" dirty="0">
                    <a:solidFill>
                      <a:srgbClr val="C00000"/>
                    </a:solidFill>
                  </a:rPr>
                  <a:t> </a:t>
                </a:r>
                <a14:m>
                  <m:oMath xmlns:m="http://schemas.openxmlformats.org/officeDocument/2006/math">
                    <m:f>
                      <m:fPr>
                        <m:ctrlPr>
                          <a:rPr lang="bg-BG" i="1">
                            <a:solidFill>
                              <a:srgbClr val="C00000"/>
                            </a:solidFill>
                            <a:latin typeface="Cambria Math" panose="02040503050406030204" pitchFamily="18" charset="0"/>
                            <a:ea typeface="Cambria Math" charset="0"/>
                            <a:cs typeface="Cambria Math" charset="0"/>
                          </a:rPr>
                        </m:ctrlPr>
                      </m:fPr>
                      <m:num>
                        <m:r>
                          <a:rPr lang="en-US" i="1">
                            <a:solidFill>
                              <a:srgbClr val="C00000"/>
                            </a:solidFill>
                            <a:latin typeface="Cambria Math" charset="0"/>
                            <a:ea typeface="Cambria Math" charset="0"/>
                            <a:cs typeface="Cambria Math" charset="0"/>
                          </a:rPr>
                          <m:t>𝑔</m:t>
                        </m:r>
                      </m:num>
                      <m:den>
                        <m:rad>
                          <m:radPr>
                            <m:degHide m:val="on"/>
                            <m:ctrlPr>
                              <a:rPr lang="en-US" b="0" i="1" smtClean="0">
                                <a:solidFill>
                                  <a:srgbClr val="C00000"/>
                                </a:solidFill>
                                <a:latin typeface="Cambria Math" panose="02040503050406030204" pitchFamily="18" charset="0"/>
                                <a:ea typeface="Cambria Math" charset="0"/>
                                <a:cs typeface="Cambria Math" charset="0"/>
                              </a:rPr>
                            </m:ctrlPr>
                          </m:radPr>
                          <m:deg/>
                          <m:e>
                            <m:r>
                              <a:rPr lang="en-US" i="1">
                                <a:solidFill>
                                  <a:srgbClr val="C00000"/>
                                </a:solidFill>
                                <a:latin typeface="Cambria Math" charset="0"/>
                                <a:ea typeface="Cambria Math" charset="0"/>
                                <a:cs typeface="Cambria Math" charset="0"/>
                              </a:rPr>
                              <m:t>2</m:t>
                            </m:r>
                          </m:e>
                        </m:rad>
                      </m:den>
                    </m:f>
                    <m:acc>
                      <m:accPr>
                        <m:chr m:val="̅"/>
                        <m:ctrlPr>
                          <a:rPr lang="en-US" i="1">
                            <a:solidFill>
                              <a:srgbClr val="C00000"/>
                            </a:solidFill>
                            <a:latin typeface="Cambria Math" panose="02040503050406030204" pitchFamily="18" charset="0"/>
                          </a:rPr>
                        </m:ctrlPr>
                      </m:accPr>
                      <m:e>
                        <m:r>
                          <m:rPr>
                            <m:sty m:val="p"/>
                          </m:rPr>
                          <a:rPr lang="en-US">
                            <a:solidFill>
                              <a:srgbClr val="C00000"/>
                            </a:solidFill>
                            <a:latin typeface="Cambria Math" charset="0"/>
                          </a:rPr>
                          <m:t>Ψ</m:t>
                        </m:r>
                      </m:e>
                    </m:acc>
                    <m:sSub>
                      <m:sSubPr>
                        <m:ctrlPr>
                          <a:rPr lang="en-US" i="1" dirty="0">
                            <a:solidFill>
                              <a:srgbClr val="C00000"/>
                            </a:solidFill>
                            <a:latin typeface="Cambria Math" panose="02040503050406030204" pitchFamily="18" charset="0"/>
                          </a:rPr>
                        </m:ctrlPr>
                      </m:sSubPr>
                      <m:e>
                        <m:r>
                          <a:rPr lang="en-US" i="1" dirty="0">
                            <a:solidFill>
                              <a:srgbClr val="C00000"/>
                            </a:solidFill>
                            <a:latin typeface="Cambria Math" charset="0"/>
                          </a:rPr>
                          <m:t>𝛾</m:t>
                        </m:r>
                      </m:e>
                      <m:sub>
                        <m:r>
                          <a:rPr lang="en-US" i="1" dirty="0">
                            <a:solidFill>
                              <a:srgbClr val="C00000"/>
                            </a:solidFill>
                            <a:latin typeface="Cambria Math" charset="0"/>
                          </a:rPr>
                          <m:t>𝜇</m:t>
                        </m:r>
                      </m:sub>
                    </m:sSub>
                    <m:sSup>
                      <m:sSupPr>
                        <m:ctrlPr>
                          <a:rPr lang="en-US" b="0" i="1" dirty="0" smtClean="0">
                            <a:solidFill>
                              <a:srgbClr val="C00000"/>
                            </a:solidFill>
                            <a:latin typeface="Cambria Math" panose="02040503050406030204" pitchFamily="18" charset="0"/>
                          </a:rPr>
                        </m:ctrlPr>
                      </m:sSupPr>
                      <m:e>
                        <m:r>
                          <a:rPr lang="en-US" b="0" i="1" dirty="0" smtClean="0">
                            <a:solidFill>
                              <a:srgbClr val="C00000"/>
                            </a:solidFill>
                            <a:latin typeface="Cambria Math" charset="0"/>
                          </a:rPr>
                          <m:t>𝜏</m:t>
                        </m:r>
                      </m:e>
                      <m:sup>
                        <m:r>
                          <a:rPr lang="en-US" b="0" i="1" dirty="0" smtClean="0">
                            <a:solidFill>
                              <a:srgbClr val="C00000"/>
                            </a:solidFill>
                            <a:latin typeface="Cambria Math" charset="0"/>
                          </a:rPr>
                          <m:t>−</m:t>
                        </m:r>
                      </m:sup>
                    </m:sSup>
                    <m:r>
                      <m:rPr>
                        <m:sty m:val="p"/>
                      </m:rPr>
                      <a:rPr lang="en-US" dirty="0">
                        <a:solidFill>
                          <a:srgbClr val="C00000"/>
                        </a:solidFill>
                        <a:latin typeface="Cambria Math" charset="0"/>
                      </a:rPr>
                      <m:t>Ψ</m:t>
                    </m:r>
                  </m:oMath>
                </a14:m>
                <a:endParaRPr lang="en-US" dirty="0">
                  <a:solidFill>
                    <a:srgbClr val="C00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35244" y="1208867"/>
                <a:ext cx="11307577" cy="5272143"/>
              </a:xfrm>
              <a:blipFill rotWithShape="0">
                <a:blip r:embed="rId2"/>
                <a:stretch>
                  <a:fillRect l="-970"/>
                </a:stretch>
              </a:blipFill>
            </p:spPr>
            <p:txBody>
              <a:bodyPr/>
              <a:lstStyle/>
              <a:p>
                <a:r>
                  <a:rPr lang="en-US">
                    <a:noFill/>
                  </a:rPr>
                  <a:t> </a:t>
                </a:r>
              </a:p>
            </p:txBody>
          </p:sp>
        </mc:Fallback>
      </mc:AlternateContent>
    </p:spTree>
    <p:extLst>
      <p:ext uri="{BB962C8B-B14F-4D97-AF65-F5344CB8AC3E}">
        <p14:creationId xmlns:p14="http://schemas.microsoft.com/office/powerpoint/2010/main" val="1346510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Exercise – 14 : Symmetry breaking</a:t>
            </a:r>
          </a:p>
        </p:txBody>
      </p:sp>
      <mc:AlternateContent xmlns:mc="http://schemas.openxmlformats.org/markup-compatibility/2006" xmlns:a14="http://schemas.microsoft.com/office/drawing/2010/main">
        <mc:Choice Requires="a14">
          <p:sp>
            <p:nvSpPr>
              <p:cNvPr id="4" name="TextBox 3"/>
              <p:cNvSpPr txBox="1"/>
              <p:nvPr/>
            </p:nvSpPr>
            <p:spPr>
              <a:xfrm>
                <a:off x="546683" y="1013974"/>
                <a:ext cx="7043788" cy="6914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ea typeface="Cambria Math" charset="0"/>
                          <a:cs typeface="Cambria Math" charset="0"/>
                        </a:rPr>
                        <m:t>ℒ</m:t>
                      </m:r>
                      <m:r>
                        <a:rPr lang="en-US" sz="2400" b="0" i="1" smtClean="0">
                          <a:solidFill>
                            <a:srgbClr val="C00000"/>
                          </a:solidFill>
                          <a:latin typeface="Cambria Math" charset="0"/>
                        </a:rPr>
                        <m:t>=</m:t>
                      </m:r>
                      <m:f>
                        <m:fPr>
                          <m:ctrlPr>
                            <a:rPr lang="bg-BG" sz="2400" b="0" i="1" smtClean="0">
                              <a:solidFill>
                                <a:srgbClr val="C00000"/>
                              </a:solidFill>
                              <a:latin typeface="Cambria Math" panose="02040503050406030204" pitchFamily="18" charset="0"/>
                            </a:rPr>
                          </m:ctrlPr>
                        </m:fPr>
                        <m:num>
                          <m:r>
                            <a:rPr lang="en-US" sz="2400" b="0" i="1" smtClean="0">
                              <a:solidFill>
                                <a:srgbClr val="C00000"/>
                              </a:solidFill>
                              <a:latin typeface="Cambria Math" charset="0"/>
                            </a:rPr>
                            <m:t>1</m:t>
                          </m:r>
                        </m:num>
                        <m:den>
                          <m:r>
                            <a:rPr lang="en-US" sz="2400" b="0" i="1" smtClean="0">
                              <a:solidFill>
                                <a:srgbClr val="C00000"/>
                              </a:solidFill>
                              <a:latin typeface="Cambria Math" charset="0"/>
                            </a:rPr>
                            <m:t>2</m:t>
                          </m:r>
                        </m:den>
                      </m:f>
                      <m:sSup>
                        <m:sSupPr>
                          <m:ctrlPr>
                            <a:rPr lang="en-US" sz="2400" b="0" i="1" smtClean="0">
                              <a:solidFill>
                                <a:srgbClr val="C00000"/>
                              </a:solidFill>
                              <a:latin typeface="Cambria Math" panose="02040503050406030204" pitchFamily="18" charset="0"/>
                            </a:rPr>
                          </m:ctrlPr>
                        </m:sSupPr>
                        <m:e>
                          <m:d>
                            <m:dPr>
                              <m:ctrlPr>
                                <a:rPr lang="is-IS" sz="2400" b="0" i="1" smtClean="0">
                                  <a:solidFill>
                                    <a:srgbClr val="C00000"/>
                                  </a:solidFill>
                                  <a:latin typeface="Cambria Math" panose="02040503050406030204" pitchFamily="18" charset="0"/>
                                </a:rPr>
                              </m:ctrlPr>
                            </m:dPr>
                            <m:e>
                              <m:sSub>
                                <m:sSubPr>
                                  <m:ctrlPr>
                                    <a:rPr lang="en-US" sz="2400" b="0" i="1" smtClean="0">
                                      <a:solidFill>
                                        <a:srgbClr val="C00000"/>
                                      </a:solidFill>
                                      <a:latin typeface="Cambria Math" panose="02040503050406030204" pitchFamily="18" charset="0"/>
                                    </a:rPr>
                                  </m:ctrlPr>
                                </m:sSubPr>
                                <m:e>
                                  <m:r>
                                    <a:rPr lang="en-US" sz="2400" b="0" i="1" smtClean="0">
                                      <a:solidFill>
                                        <a:srgbClr val="C00000"/>
                                      </a:solidFill>
                                      <a:latin typeface="Cambria Math" charset="0"/>
                                    </a:rPr>
                                    <m:t>𝜕</m:t>
                                  </m:r>
                                </m:e>
                                <m:sub>
                                  <m:r>
                                    <a:rPr lang="en-US" sz="2400" b="0" i="1" smtClean="0">
                                      <a:solidFill>
                                        <a:srgbClr val="C00000"/>
                                      </a:solidFill>
                                      <a:latin typeface="Cambria Math" charset="0"/>
                                    </a:rPr>
                                    <m:t>𝜇</m:t>
                                  </m:r>
                                </m:sub>
                              </m:sSub>
                              <m:r>
                                <a:rPr lang="en-US" sz="2400" b="0" i="1" smtClean="0">
                                  <a:solidFill>
                                    <a:srgbClr val="C00000"/>
                                  </a:solidFill>
                                  <a:latin typeface="Cambria Math" charset="0"/>
                                </a:rPr>
                                <m:t>𝜙</m:t>
                              </m:r>
                            </m:e>
                          </m:d>
                        </m:e>
                        <m:sup>
                          <m:r>
                            <a:rPr lang="en-US" sz="2400" b="0" i="1" smtClean="0">
                              <a:solidFill>
                                <a:srgbClr val="C00000"/>
                              </a:solidFill>
                              <a:latin typeface="Cambria Math" charset="0"/>
                            </a:rPr>
                            <m:t>2</m:t>
                          </m:r>
                        </m:sup>
                      </m:sSup>
                      <m:r>
                        <a:rPr lang="en-US" sz="2400" b="0" i="1" smtClean="0">
                          <a:solidFill>
                            <a:srgbClr val="C00000"/>
                          </a:solidFill>
                          <a:latin typeface="Cambria Math" charset="0"/>
                        </a:rPr>
                        <m:t>−</m:t>
                      </m:r>
                      <m:r>
                        <a:rPr lang="en-US" sz="2400" b="0" i="1" smtClean="0">
                          <a:solidFill>
                            <a:srgbClr val="C00000"/>
                          </a:solidFill>
                          <a:latin typeface="Cambria Math" charset="0"/>
                        </a:rPr>
                        <m:t>𝑉</m:t>
                      </m:r>
                      <m:d>
                        <m:dPr>
                          <m:ctrlPr>
                            <a:rPr lang="is-IS" sz="2400" b="0" i="1" smtClean="0">
                              <a:solidFill>
                                <a:srgbClr val="C00000"/>
                              </a:solidFill>
                              <a:latin typeface="Cambria Math" panose="02040503050406030204" pitchFamily="18" charset="0"/>
                            </a:rPr>
                          </m:ctrlPr>
                        </m:dPr>
                        <m:e>
                          <m:r>
                            <a:rPr lang="en-US" sz="2400" b="0" i="1" smtClean="0">
                              <a:solidFill>
                                <a:srgbClr val="C00000"/>
                              </a:solidFill>
                              <a:latin typeface="Cambria Math" charset="0"/>
                            </a:rPr>
                            <m:t>𝜙</m:t>
                          </m:r>
                        </m:e>
                      </m:d>
                      <m:r>
                        <a:rPr lang="en-US" sz="2400" b="0" i="1" smtClean="0">
                          <a:solidFill>
                            <a:srgbClr val="C00000"/>
                          </a:solidFill>
                          <a:latin typeface="Cambria Math" charset="0"/>
                        </a:rPr>
                        <m:t>=</m:t>
                      </m:r>
                      <m:f>
                        <m:fPr>
                          <m:ctrlPr>
                            <a:rPr lang="bg-BG" sz="2400" i="1">
                              <a:solidFill>
                                <a:srgbClr val="C00000"/>
                              </a:solidFill>
                              <a:latin typeface="Cambria Math" panose="02040503050406030204" pitchFamily="18" charset="0"/>
                            </a:rPr>
                          </m:ctrlPr>
                        </m:fPr>
                        <m:num>
                          <m:r>
                            <a:rPr lang="en-US" sz="2400" i="1">
                              <a:solidFill>
                                <a:srgbClr val="C00000"/>
                              </a:solidFill>
                              <a:latin typeface="Cambria Math" charset="0"/>
                            </a:rPr>
                            <m:t>1</m:t>
                          </m:r>
                        </m:num>
                        <m:den>
                          <m:r>
                            <a:rPr lang="en-US" sz="2400" i="1">
                              <a:solidFill>
                                <a:srgbClr val="C00000"/>
                              </a:solidFill>
                              <a:latin typeface="Cambria Math" charset="0"/>
                            </a:rPr>
                            <m:t>2</m:t>
                          </m:r>
                        </m:den>
                      </m:f>
                      <m:sSup>
                        <m:sSupPr>
                          <m:ctrlPr>
                            <a:rPr lang="en-US" sz="2400" i="1">
                              <a:solidFill>
                                <a:srgbClr val="C00000"/>
                              </a:solidFill>
                              <a:latin typeface="Cambria Math" panose="02040503050406030204" pitchFamily="18" charset="0"/>
                            </a:rPr>
                          </m:ctrlPr>
                        </m:sSupPr>
                        <m:e>
                          <m:d>
                            <m:dPr>
                              <m:ctrlPr>
                                <a:rPr lang="is-IS" sz="2400" i="1">
                                  <a:solidFill>
                                    <a:srgbClr val="C00000"/>
                                  </a:solidFill>
                                  <a:latin typeface="Cambria Math" panose="02040503050406030204" pitchFamily="18" charset="0"/>
                                </a:rPr>
                              </m:ctrlPr>
                            </m:dPr>
                            <m:e>
                              <m:sSub>
                                <m:sSubPr>
                                  <m:ctrlPr>
                                    <a:rPr lang="en-US" sz="2400" i="1">
                                      <a:solidFill>
                                        <a:srgbClr val="C00000"/>
                                      </a:solidFill>
                                      <a:latin typeface="Cambria Math" panose="02040503050406030204" pitchFamily="18" charset="0"/>
                                    </a:rPr>
                                  </m:ctrlPr>
                                </m:sSubPr>
                                <m:e>
                                  <m:r>
                                    <a:rPr lang="en-US" sz="2400" i="1">
                                      <a:solidFill>
                                        <a:srgbClr val="C00000"/>
                                      </a:solidFill>
                                      <a:latin typeface="Cambria Math" charset="0"/>
                                    </a:rPr>
                                    <m:t>𝜕</m:t>
                                  </m:r>
                                </m:e>
                                <m:sub>
                                  <m:r>
                                    <a:rPr lang="en-US" sz="2400" i="1">
                                      <a:solidFill>
                                        <a:srgbClr val="C00000"/>
                                      </a:solidFill>
                                      <a:latin typeface="Cambria Math" charset="0"/>
                                    </a:rPr>
                                    <m:t>𝜇</m:t>
                                  </m:r>
                                </m:sub>
                              </m:sSub>
                              <m:r>
                                <a:rPr lang="en-US" sz="2400" i="1">
                                  <a:solidFill>
                                    <a:srgbClr val="C00000"/>
                                  </a:solidFill>
                                  <a:latin typeface="Cambria Math" charset="0"/>
                                </a:rPr>
                                <m:t>𝜙</m:t>
                              </m:r>
                            </m:e>
                          </m:d>
                        </m:e>
                        <m:sup>
                          <m:r>
                            <a:rPr lang="en-US" sz="2400" i="1">
                              <a:solidFill>
                                <a:srgbClr val="C00000"/>
                              </a:solidFill>
                              <a:latin typeface="Cambria Math" charset="0"/>
                            </a:rPr>
                            <m:t>2</m:t>
                          </m:r>
                        </m:sup>
                      </m:sSup>
                      <m:r>
                        <a:rPr lang="en-US" sz="2400" i="1">
                          <a:solidFill>
                            <a:srgbClr val="C00000"/>
                          </a:solidFill>
                          <a:latin typeface="Cambria Math" charset="0"/>
                        </a:rPr>
                        <m:t>−</m:t>
                      </m:r>
                      <m:f>
                        <m:fPr>
                          <m:ctrlPr>
                            <a:rPr lang="bg-BG" sz="2400" i="1" smtClean="0">
                              <a:solidFill>
                                <a:srgbClr val="C00000"/>
                              </a:solidFill>
                              <a:latin typeface="Cambria Math" panose="02040503050406030204" pitchFamily="18" charset="0"/>
                            </a:rPr>
                          </m:ctrlPr>
                        </m:fPr>
                        <m:num>
                          <m:r>
                            <a:rPr lang="en-US" sz="2400" b="0" i="1" smtClean="0">
                              <a:solidFill>
                                <a:srgbClr val="C00000"/>
                              </a:solidFill>
                              <a:latin typeface="Cambria Math" charset="0"/>
                            </a:rPr>
                            <m:t>1</m:t>
                          </m:r>
                        </m:num>
                        <m:den>
                          <m:r>
                            <a:rPr lang="en-US" sz="2400" b="0" i="1" smtClean="0">
                              <a:solidFill>
                                <a:srgbClr val="C00000"/>
                              </a:solidFill>
                              <a:latin typeface="Cambria Math" charset="0"/>
                            </a:rPr>
                            <m:t>2</m:t>
                          </m:r>
                        </m:den>
                      </m:f>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𝜇</m:t>
                          </m:r>
                        </m:e>
                        <m:sup>
                          <m:r>
                            <a:rPr lang="en-US" sz="2400" b="0" i="1" smtClean="0">
                              <a:solidFill>
                                <a:srgbClr val="C00000"/>
                              </a:solidFill>
                              <a:latin typeface="Cambria Math" charset="0"/>
                            </a:rPr>
                            <m:t>2</m:t>
                          </m:r>
                        </m:sup>
                      </m:sSup>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𝜙</m:t>
                          </m:r>
                        </m:e>
                        <m:sup>
                          <m:r>
                            <a:rPr lang="en-US" sz="2400" b="0" i="1" smtClean="0">
                              <a:solidFill>
                                <a:srgbClr val="C00000"/>
                              </a:solidFill>
                              <a:latin typeface="Cambria Math" charset="0"/>
                            </a:rPr>
                            <m:t>2</m:t>
                          </m:r>
                        </m:sup>
                      </m:sSup>
                      <m:r>
                        <a:rPr lang="en-US" sz="2400" b="0" i="1" smtClean="0">
                          <a:solidFill>
                            <a:srgbClr val="C00000"/>
                          </a:solidFill>
                          <a:latin typeface="Cambria Math" charset="0"/>
                        </a:rPr>
                        <m:t>−</m:t>
                      </m:r>
                      <m:f>
                        <m:fPr>
                          <m:ctrlPr>
                            <a:rPr lang="bg-BG" sz="2400" b="0" i="1" smtClean="0">
                              <a:solidFill>
                                <a:srgbClr val="C00000"/>
                              </a:solidFill>
                              <a:latin typeface="Cambria Math" panose="02040503050406030204" pitchFamily="18" charset="0"/>
                            </a:rPr>
                          </m:ctrlPr>
                        </m:fPr>
                        <m:num>
                          <m:r>
                            <a:rPr lang="en-US" sz="2400" b="0" i="1" smtClean="0">
                              <a:solidFill>
                                <a:srgbClr val="C00000"/>
                              </a:solidFill>
                              <a:latin typeface="Cambria Math" charset="0"/>
                            </a:rPr>
                            <m:t>1</m:t>
                          </m:r>
                        </m:num>
                        <m:den>
                          <m:r>
                            <a:rPr lang="en-US" sz="2400" b="0" i="1" smtClean="0">
                              <a:solidFill>
                                <a:srgbClr val="C00000"/>
                              </a:solidFill>
                              <a:latin typeface="Cambria Math" charset="0"/>
                            </a:rPr>
                            <m:t>4</m:t>
                          </m:r>
                        </m:den>
                      </m:f>
                      <m:r>
                        <a:rPr lang="en-US" sz="2400" b="0" i="1" smtClean="0">
                          <a:solidFill>
                            <a:srgbClr val="C00000"/>
                          </a:solidFill>
                          <a:latin typeface="Cambria Math" charset="0"/>
                        </a:rPr>
                        <m:t>𝜆</m:t>
                      </m:r>
                      <m:sSup>
                        <m:sSupPr>
                          <m:ctrlPr>
                            <a:rPr lang="en-US" sz="2400" b="0" i="1" smtClean="0">
                              <a:solidFill>
                                <a:srgbClr val="C00000"/>
                              </a:solidFill>
                              <a:latin typeface="Cambria Math" panose="02040503050406030204" pitchFamily="18" charset="0"/>
                            </a:rPr>
                          </m:ctrlPr>
                        </m:sSupPr>
                        <m:e>
                          <m:r>
                            <a:rPr lang="en-US" sz="2400" b="0" i="1" smtClean="0">
                              <a:solidFill>
                                <a:srgbClr val="C00000"/>
                              </a:solidFill>
                              <a:latin typeface="Cambria Math" charset="0"/>
                            </a:rPr>
                            <m:t>𝜙</m:t>
                          </m:r>
                        </m:e>
                        <m:sup>
                          <m:r>
                            <a:rPr lang="en-US" sz="2400" b="0" i="1" smtClean="0">
                              <a:solidFill>
                                <a:srgbClr val="C00000"/>
                              </a:solidFill>
                              <a:latin typeface="Cambria Math" charset="0"/>
                            </a:rPr>
                            <m:t>4</m:t>
                          </m:r>
                        </m:sup>
                      </m:sSup>
                    </m:oMath>
                  </m:oMathPara>
                </a14:m>
                <a:endParaRPr lang="en-US" sz="2400" dirty="0"/>
              </a:p>
            </p:txBody>
          </p:sp>
        </mc:Choice>
        <mc:Fallback xmlns="">
          <p:sp>
            <p:nvSpPr>
              <p:cNvPr id="4" name="TextBox 3"/>
              <p:cNvSpPr txBox="1">
                <a:spLocks noRot="1" noChangeAspect="1" noMove="1" noResize="1" noEditPoints="1" noAdjustHandles="1" noChangeArrowheads="1" noChangeShapeType="1" noTextEdit="1"/>
              </p:cNvSpPr>
              <p:nvPr/>
            </p:nvSpPr>
            <p:spPr>
              <a:xfrm>
                <a:off x="546683" y="1013974"/>
                <a:ext cx="7043788" cy="691471"/>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5896201" y="3244334"/>
                <a:ext cx="39959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solidFill>
                            <a:schemeClr val="bg1"/>
                          </a:solidFill>
                          <a:latin typeface="Cambria Math" charset="0"/>
                        </a:rPr>
                        <m:t>𝜙</m:t>
                      </m:r>
                    </m:oMath>
                  </m:oMathPara>
                </a14:m>
                <a:endParaRPr lang="en-US" dirty="0"/>
              </a:p>
            </p:txBody>
          </p:sp>
        </mc:Choice>
        <mc:Fallback xmlns="">
          <p:sp>
            <p:nvSpPr>
              <p:cNvPr id="13" name="Rectangle 12"/>
              <p:cNvSpPr>
                <a:spLocks noRot="1" noChangeAspect="1" noMove="1" noResize="1" noEditPoints="1" noAdjustHandles="1" noChangeArrowheads="1" noChangeShapeType="1" noTextEdit="1"/>
              </p:cNvSpPr>
              <p:nvPr/>
            </p:nvSpPr>
            <p:spPr>
              <a:xfrm>
                <a:off x="5896201" y="3244334"/>
                <a:ext cx="399597" cy="369332"/>
              </a:xfrm>
              <a:prstGeom prst="rect">
                <a:avLst/>
              </a:prstGeom>
              <a:blipFill rotWithShape="0">
                <a:blip r:embed="rId5"/>
                <a:stretch>
                  <a:fillRect b="-11475"/>
                </a:stretch>
              </a:blipFill>
            </p:spPr>
            <p:txBody>
              <a:bodyPr/>
              <a:lstStyle/>
              <a:p>
                <a:r>
                  <a:rPr lang="en-US">
                    <a:noFill/>
                  </a:rPr>
                  <a:t> </a:t>
                </a:r>
              </a:p>
            </p:txBody>
          </p:sp>
        </mc:Fallback>
      </mc:AlternateContent>
      <p:grpSp>
        <p:nvGrpSpPr>
          <p:cNvPr id="16" name="Group 15"/>
          <p:cNvGrpSpPr/>
          <p:nvPr/>
        </p:nvGrpSpPr>
        <p:grpSpPr>
          <a:xfrm>
            <a:off x="7971337" y="707589"/>
            <a:ext cx="4106944" cy="5028911"/>
            <a:chOff x="7971337" y="707589"/>
            <a:chExt cx="4106944" cy="5028911"/>
          </a:xfrm>
        </p:grpSpPr>
        <p:pic>
          <p:nvPicPr>
            <p:cNvPr id="11" name="Picture 10"/>
            <p:cNvPicPr>
              <a:picLocks noChangeAspect="1"/>
            </p:cNvPicPr>
            <p:nvPr/>
          </p:nvPicPr>
          <p:blipFill>
            <a:blip r:embed="rId6"/>
            <a:stretch>
              <a:fillRect/>
            </a:stretch>
          </p:blipFill>
          <p:spPr>
            <a:xfrm>
              <a:off x="7971337" y="707589"/>
              <a:ext cx="4106944" cy="5028911"/>
            </a:xfrm>
            <a:prstGeom prst="rect">
              <a:avLst/>
            </a:prstGeom>
          </p:spPr>
        </p:pic>
        <mc:AlternateContent xmlns:mc="http://schemas.openxmlformats.org/markup-compatibility/2006" xmlns:a14="http://schemas.microsoft.com/office/drawing/2010/main">
          <mc:Choice Requires="a14">
            <p:sp>
              <p:nvSpPr>
                <p:cNvPr id="15" name="TextBox 14"/>
                <p:cNvSpPr txBox="1"/>
                <p:nvPr/>
              </p:nvSpPr>
              <p:spPr>
                <a:xfrm>
                  <a:off x="10435389" y="2671010"/>
                  <a:ext cx="244682" cy="369332"/>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rgbClr val="C00000"/>
                            </a:solidFill>
                            <a:latin typeface="Cambria Math" charset="0"/>
                          </a:rPr>
                          <m:t>𝑣</m:t>
                        </m:r>
                      </m:oMath>
                    </m:oMathPara>
                  </a14:m>
                  <a:endParaRPr lang="en-US" sz="2400" dirty="0">
                    <a:solidFill>
                      <a:srgbClr val="C00000"/>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10435389" y="2671010"/>
                  <a:ext cx="244682" cy="369332"/>
                </a:xfrm>
                <a:prstGeom prst="rect">
                  <a:avLst/>
                </a:prstGeom>
                <a:blipFill rotWithShape="0">
                  <a:blip r:embed="rId7"/>
                  <a:stretch>
                    <a:fillRect l="-17500" r="-12500"/>
                  </a:stretch>
                </a:blipFill>
              </p:spPr>
              <p:txBody>
                <a:bodyPr/>
                <a:lstStyle/>
                <a:p>
                  <a:r>
                    <a:rPr lang="en-US">
                      <a:noFill/>
                    </a:rPr>
                    <a:t> </a:t>
                  </a:r>
                </a:p>
              </p:txBody>
            </p:sp>
          </mc:Fallback>
        </mc:AlternateContent>
      </p:grpSp>
      <p:sp>
        <p:nvSpPr>
          <p:cNvPr id="14" name="TextBox 13"/>
          <p:cNvSpPr txBox="1"/>
          <p:nvPr/>
        </p:nvSpPr>
        <p:spPr>
          <a:xfrm>
            <a:off x="7732296" y="991114"/>
            <a:ext cx="1167307" cy="461665"/>
          </a:xfrm>
          <a:prstGeom prst="rect">
            <a:avLst/>
          </a:prstGeom>
          <a:noFill/>
          <a:ln w="19050">
            <a:solidFill>
              <a:schemeClr val="tx1"/>
            </a:solidFill>
          </a:ln>
        </p:spPr>
        <p:txBody>
          <a:bodyPr wrap="none" rtlCol="0">
            <a:spAutoFit/>
          </a:bodyPr>
          <a:lstStyle/>
          <a:p>
            <a:r>
              <a:rPr lang="en-US" sz="2400" dirty="0"/>
              <a:t>Case B) </a:t>
            </a:r>
          </a:p>
        </p:txBody>
      </p:sp>
      <mc:AlternateContent xmlns:mc="http://schemas.openxmlformats.org/markup-compatibility/2006" xmlns:a14="http://schemas.microsoft.com/office/drawing/2010/main">
        <mc:Choice Requires="a14">
          <p:sp>
            <p:nvSpPr>
              <p:cNvPr id="12" name="Content Placeholder 2"/>
              <p:cNvSpPr txBox="1">
                <a:spLocks/>
              </p:cNvSpPr>
              <p:nvPr/>
            </p:nvSpPr>
            <p:spPr>
              <a:xfrm>
                <a:off x="216972" y="1977812"/>
                <a:ext cx="11926901" cy="47438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accent1"/>
                    </a:solidFill>
                    <a:latin typeface="+mn-lt"/>
                    <a:ea typeface="+mn-ea"/>
                    <a:cs typeface="+mn-cs"/>
                  </a:defRPr>
                </a:lvl1pPr>
                <a:lvl2pPr marL="504000" indent="-228600" algn="l" defTabSz="914400" rtl="0" eaLnBrk="1" latinLnBrk="0" hangingPunct="1">
                  <a:lnSpc>
                    <a:spcPct val="90000"/>
                  </a:lnSpc>
                  <a:spcBef>
                    <a:spcPts val="500"/>
                  </a:spcBef>
                  <a:buFont typeface="Arial"/>
                  <a:buChar char="•"/>
                  <a:defRPr sz="2400" kern="1200" baseline="0">
                    <a:solidFill>
                      <a:srgbClr val="7030A0"/>
                    </a:solidFill>
                    <a:latin typeface="+mn-lt"/>
                    <a:ea typeface="+mn-ea"/>
                    <a:cs typeface="+mn-cs"/>
                  </a:defRPr>
                </a:lvl2pPr>
                <a:lvl3pPr marL="756000" indent="-228600" algn="l" defTabSz="914400" rtl="0" eaLnBrk="1" latinLnBrk="0" hangingPunct="1">
                  <a:lnSpc>
                    <a:spcPct val="90000"/>
                  </a:lnSpc>
                  <a:spcBef>
                    <a:spcPts val="500"/>
                  </a:spcBef>
                  <a:buFont typeface="Arial"/>
                  <a:buChar char="•"/>
                  <a:defRPr sz="2000" kern="1200" baseline="0">
                    <a:solidFill>
                      <a:srgbClr val="C00000"/>
                    </a:solidFill>
                    <a:latin typeface="+mn-lt"/>
                    <a:ea typeface="+mn-ea"/>
                    <a:cs typeface="+mn-cs"/>
                  </a:defRPr>
                </a:lvl3pPr>
                <a:lvl4pPr marL="1008000" indent="-228600" algn="l" defTabSz="914400" rtl="0" eaLnBrk="1" latinLnBrk="0" hangingPunct="1">
                  <a:lnSpc>
                    <a:spcPct val="90000"/>
                  </a:lnSpc>
                  <a:spcBef>
                    <a:spcPts val="500"/>
                  </a:spcBef>
                  <a:buFont typeface="Arial"/>
                  <a:buChar char="•"/>
                  <a:defRPr sz="1800" kern="1200" baseline="0">
                    <a:solidFill>
                      <a:schemeClr val="tx1"/>
                    </a:solidFill>
                    <a:latin typeface="+mn-lt"/>
                    <a:ea typeface="+mn-ea"/>
                    <a:cs typeface="+mn-cs"/>
                  </a:defRPr>
                </a:lvl4pPr>
                <a:lvl5pPr marL="1260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Redefine coordinates: </a:t>
                </a:r>
                <a14:m>
                  <m:oMath xmlns:m="http://schemas.openxmlformats.org/officeDocument/2006/math">
                    <m:r>
                      <a:rPr lang="en-US" b="0" i="1" smtClean="0">
                        <a:solidFill>
                          <a:srgbClr val="C00000"/>
                        </a:solidFill>
                        <a:latin typeface="Cambria Math" charset="0"/>
                      </a:rPr>
                      <m:t>𝜂</m:t>
                    </m:r>
                    <m:r>
                      <a:rPr lang="en-US" b="0" i="1" smtClean="0">
                        <a:solidFill>
                          <a:srgbClr val="C00000"/>
                        </a:solidFill>
                        <a:latin typeface="Cambria Math" charset="0"/>
                      </a:rPr>
                      <m:t>≡</m:t>
                    </m:r>
                    <m:r>
                      <a:rPr lang="en-US" b="0" i="1" smtClean="0">
                        <a:solidFill>
                          <a:srgbClr val="C00000"/>
                        </a:solidFill>
                        <a:latin typeface="Cambria Math" charset="0"/>
                      </a:rPr>
                      <m:t>𝜙</m:t>
                    </m:r>
                    <m:r>
                      <a:rPr lang="en-US" b="0" i="1" smtClean="0">
                        <a:solidFill>
                          <a:srgbClr val="C00000"/>
                        </a:solidFill>
                        <a:latin typeface="Cambria Math" charset="0"/>
                      </a:rPr>
                      <m:t>−</m:t>
                    </m:r>
                    <m:r>
                      <a:rPr lang="en-US" b="0" i="1" smtClean="0">
                        <a:solidFill>
                          <a:srgbClr val="C00000"/>
                        </a:solidFill>
                        <a:latin typeface="Cambria Math" charset="0"/>
                      </a:rPr>
                      <m:t>𝑣</m:t>
                    </m:r>
                  </m:oMath>
                </a14:m>
                <a:endParaRPr lang="en-US" dirty="0">
                  <a:solidFill>
                    <a:srgbClr val="C00000"/>
                  </a:solidFill>
                </a:endParaRPr>
              </a:p>
              <a:p>
                <a:r>
                  <a:rPr lang="en-US" dirty="0"/>
                  <a:t>Exercise: re-write the </a:t>
                </a:r>
                <a:r>
                  <a:rPr lang="en-US" dirty="0" err="1"/>
                  <a:t>Lagrangian</a:t>
                </a:r>
                <a:r>
                  <a:rPr lang="en-US" dirty="0"/>
                  <a:t> in </a:t>
                </a:r>
                <a14:m>
                  <m:oMath xmlns:m="http://schemas.openxmlformats.org/officeDocument/2006/math">
                    <m:r>
                      <a:rPr lang="en-US" b="0" i="1" smtClean="0">
                        <a:solidFill>
                          <a:srgbClr val="C00000"/>
                        </a:solidFill>
                        <a:latin typeface="Cambria Math" panose="02040503050406030204" pitchFamily="18" charset="0"/>
                      </a:rPr>
                      <m:t>𝜂</m:t>
                    </m:r>
                    <m:r>
                      <a:rPr lang="en-US" b="0" i="1" smtClean="0">
                        <a:solidFill>
                          <a:srgbClr val="C00000"/>
                        </a:solidFill>
                        <a:latin typeface="Cambria Math" charset="0"/>
                      </a:rPr>
                      <m:t> </m:t>
                    </m:r>
                  </m:oMath>
                </a14:m>
                <a:r>
                  <a:rPr lang="en-US" dirty="0"/>
                  <a:t>and</a:t>
                </a:r>
                <a:r>
                  <a:rPr lang="en-US" dirty="0">
                    <a:solidFill>
                      <a:srgbClr val="C00000"/>
                    </a:solidFill>
                  </a:rPr>
                  <a:t> </a:t>
                </a:r>
                <a14:m>
                  <m:oMath xmlns:m="http://schemas.openxmlformats.org/officeDocument/2006/math">
                    <m:r>
                      <a:rPr lang="en-US" i="1">
                        <a:solidFill>
                          <a:srgbClr val="C00000"/>
                        </a:solidFill>
                        <a:latin typeface="Cambria Math" charset="0"/>
                      </a:rPr>
                      <m:t>𝑣</m:t>
                    </m:r>
                  </m:oMath>
                </a14:m>
                <a:r>
                  <a:rPr lang="en-US" dirty="0">
                    <a:solidFill>
                      <a:srgbClr val="C00000"/>
                    </a:solidFill>
                  </a:rPr>
                  <a:t> </a:t>
                </a:r>
                <a:r>
                  <a:rPr lang="en-US" dirty="0"/>
                  <a:t>to show:</a:t>
                </a:r>
              </a:p>
              <a:p>
                <a:endParaRPr lang="en-US" dirty="0"/>
              </a:p>
              <a:p>
                <a:endParaRPr lang="en-US" dirty="0"/>
              </a:p>
              <a:p>
                <a:pPr lvl="1"/>
                <a:r>
                  <a:rPr lang="en-US" dirty="0"/>
                  <a:t>Ignore the constant term </a:t>
                </a:r>
                <a14:m>
                  <m:oMath xmlns:m="http://schemas.openxmlformats.org/officeDocument/2006/math">
                    <m:f>
                      <m:fPr>
                        <m:ctrlPr>
                          <a:rPr lang="bg-BG" i="1">
                            <a:solidFill>
                              <a:srgbClr val="C00000"/>
                            </a:solidFill>
                            <a:latin typeface="Cambria Math" panose="02040503050406030204" pitchFamily="18" charset="0"/>
                            <a:ea typeface="Cambria Math" charset="0"/>
                            <a:cs typeface="Cambria Math" charset="0"/>
                          </a:rPr>
                        </m:ctrlPr>
                      </m:fPr>
                      <m:num>
                        <m:r>
                          <a:rPr lang="en-US" i="1">
                            <a:solidFill>
                              <a:srgbClr val="C00000"/>
                            </a:solidFill>
                            <a:latin typeface="Cambria Math" charset="0"/>
                            <a:ea typeface="Cambria Math" charset="0"/>
                            <a:cs typeface="Cambria Math" charset="0"/>
                          </a:rPr>
                          <m:t>1</m:t>
                        </m:r>
                      </m:num>
                      <m:den>
                        <m:r>
                          <a:rPr lang="en-US" i="1">
                            <a:solidFill>
                              <a:srgbClr val="C00000"/>
                            </a:solidFill>
                            <a:latin typeface="Cambria Math" charset="0"/>
                            <a:ea typeface="Cambria Math" charset="0"/>
                            <a:cs typeface="Cambria Math" charset="0"/>
                          </a:rPr>
                          <m:t>4</m:t>
                        </m:r>
                      </m:den>
                    </m:f>
                    <m:r>
                      <a:rPr lang="en-US" i="1">
                        <a:solidFill>
                          <a:srgbClr val="C00000"/>
                        </a:solidFill>
                        <a:latin typeface="Cambria Math" charset="0"/>
                        <a:ea typeface="Cambria Math" charset="0"/>
                        <a:cs typeface="Cambria Math" charset="0"/>
                      </a:rPr>
                      <m:t>𝜆</m:t>
                    </m:r>
                    <m:sSup>
                      <m:sSupPr>
                        <m:ctrlPr>
                          <a:rPr lang="en-US" i="1">
                            <a:solidFill>
                              <a:srgbClr val="C00000"/>
                            </a:solidFill>
                            <a:latin typeface="Cambria Math" panose="02040503050406030204" pitchFamily="18" charset="0"/>
                            <a:ea typeface="Cambria Math" charset="0"/>
                            <a:cs typeface="Cambria Math" charset="0"/>
                          </a:rPr>
                        </m:ctrlPr>
                      </m:sSupPr>
                      <m:e>
                        <m:r>
                          <a:rPr lang="en-US" i="1">
                            <a:solidFill>
                              <a:srgbClr val="C00000"/>
                            </a:solidFill>
                            <a:latin typeface="Cambria Math" charset="0"/>
                            <a:ea typeface="Cambria Math" charset="0"/>
                            <a:cs typeface="Cambria Math" charset="0"/>
                          </a:rPr>
                          <m:t>𝑣</m:t>
                        </m:r>
                      </m:e>
                      <m:sup>
                        <m:r>
                          <a:rPr lang="en-US" i="1">
                            <a:solidFill>
                              <a:srgbClr val="C00000"/>
                            </a:solidFill>
                            <a:latin typeface="Cambria Math" charset="0"/>
                            <a:ea typeface="Cambria Math" charset="0"/>
                            <a:cs typeface="Cambria Math" charset="0"/>
                          </a:rPr>
                          <m:t>4</m:t>
                        </m:r>
                      </m:sup>
                    </m:sSup>
                  </m:oMath>
                </a14:m>
                <a:r>
                  <a:rPr lang="en-US" dirty="0"/>
                  <a:t> and neglect higher order </a:t>
                </a:r>
                <a14:m>
                  <m:oMath xmlns:m="http://schemas.openxmlformats.org/officeDocument/2006/math">
                    <m:sSup>
                      <m:sSupPr>
                        <m:ctrlPr>
                          <a:rPr lang="en-US" b="0" i="1" smtClean="0">
                            <a:solidFill>
                              <a:srgbClr val="C00000"/>
                            </a:solidFill>
                            <a:latin typeface="Cambria Math" panose="02040503050406030204" pitchFamily="18" charset="0"/>
                            <a:ea typeface="Cambria Math" charset="0"/>
                            <a:cs typeface="Cambria Math" charset="0"/>
                          </a:rPr>
                        </m:ctrlPr>
                      </m:sSupPr>
                      <m:e>
                        <m:r>
                          <a:rPr lang="en-US" b="0" i="1" smtClean="0">
                            <a:solidFill>
                              <a:srgbClr val="C00000"/>
                            </a:solidFill>
                            <a:latin typeface="Cambria Math" charset="0"/>
                            <a:ea typeface="Cambria Math" charset="0"/>
                            <a:cs typeface="Cambria Math" charset="0"/>
                          </a:rPr>
                          <m:t>𝜂</m:t>
                        </m:r>
                      </m:e>
                      <m:sup>
                        <m:r>
                          <a:rPr lang="en-US" b="0" i="1" smtClean="0">
                            <a:solidFill>
                              <a:srgbClr val="C00000"/>
                            </a:solidFill>
                            <a:latin typeface="Cambria Math" charset="0"/>
                            <a:ea typeface="Cambria Math" charset="0"/>
                            <a:cs typeface="Cambria Math" charset="0"/>
                          </a:rPr>
                          <m:t>3</m:t>
                        </m:r>
                      </m:sup>
                    </m:sSup>
                  </m:oMath>
                </a14:m>
                <a:r>
                  <a:rPr lang="en-US" dirty="0"/>
                  <a:t>:</a:t>
                </a:r>
              </a:p>
              <a:p>
                <a:pPr lvl="1"/>
                <a:endParaRPr lang="en-US" dirty="0"/>
              </a:p>
              <a:p>
                <a:pPr lvl="1"/>
                <a:endParaRPr lang="en-US" dirty="0"/>
              </a:p>
              <a:p>
                <a:pPr lvl="1"/>
                <a:endParaRPr lang="en-US" dirty="0"/>
              </a:p>
              <a:p>
                <a:pPr lvl="1"/>
                <a:r>
                  <a:rPr lang="en-US" dirty="0"/>
                  <a:t>This describes a new scalar field </a:t>
                </a:r>
                <a14:m>
                  <m:oMath xmlns:m="http://schemas.openxmlformats.org/officeDocument/2006/math">
                    <m:r>
                      <a:rPr lang="en-US" b="0" i="1" smtClean="0">
                        <a:solidFill>
                          <a:srgbClr val="C00000"/>
                        </a:solidFill>
                        <a:latin typeface="Cambria Math" charset="0"/>
                      </a:rPr>
                      <m:t>𝜂</m:t>
                    </m:r>
                  </m:oMath>
                </a14:m>
                <a:r>
                  <a:rPr lang="en-US" dirty="0">
                    <a:solidFill>
                      <a:srgbClr val="C00000"/>
                    </a:solidFill>
                  </a:rPr>
                  <a:t> </a:t>
                </a:r>
                <a:r>
                  <a:rPr lang="en-US" dirty="0"/>
                  <a:t>with a mass </a:t>
                </a:r>
                <a14:m>
                  <m:oMath xmlns:m="http://schemas.openxmlformats.org/officeDocument/2006/math">
                    <m:f>
                      <m:fPr>
                        <m:ctrlPr>
                          <a:rPr lang="bg-BG" i="1" smtClean="0">
                            <a:solidFill>
                              <a:srgbClr val="C00000"/>
                            </a:solidFill>
                            <a:latin typeface="Cambria Math" panose="02040503050406030204" pitchFamily="18" charset="0"/>
                          </a:rPr>
                        </m:ctrlPr>
                      </m:fPr>
                      <m:num>
                        <m:r>
                          <a:rPr lang="en-US" b="0" i="1" smtClean="0">
                            <a:solidFill>
                              <a:srgbClr val="C00000"/>
                            </a:solidFill>
                            <a:latin typeface="Cambria Math" charset="0"/>
                          </a:rPr>
                          <m:t>1</m:t>
                        </m:r>
                      </m:num>
                      <m:den>
                        <m:r>
                          <a:rPr lang="en-US" b="0" i="1" smtClean="0">
                            <a:solidFill>
                              <a:srgbClr val="C00000"/>
                            </a:solidFill>
                            <a:latin typeface="Cambria Math" charset="0"/>
                          </a:rPr>
                          <m:t>2</m:t>
                        </m:r>
                      </m:den>
                    </m:f>
                    <m:sSubSup>
                      <m:sSubSupPr>
                        <m:ctrlPr>
                          <a:rPr lang="en-US" b="0" i="1" smtClean="0">
                            <a:solidFill>
                              <a:srgbClr val="C00000"/>
                            </a:solidFill>
                            <a:latin typeface="Cambria Math" panose="02040503050406030204" pitchFamily="18" charset="0"/>
                          </a:rPr>
                        </m:ctrlPr>
                      </m:sSubSupPr>
                      <m:e>
                        <m:r>
                          <a:rPr lang="en-US" b="0" i="1" smtClean="0">
                            <a:solidFill>
                              <a:srgbClr val="C00000"/>
                            </a:solidFill>
                            <a:latin typeface="Cambria Math" charset="0"/>
                          </a:rPr>
                          <m:t>𝑚</m:t>
                        </m:r>
                      </m:e>
                      <m:sub>
                        <m:r>
                          <a:rPr lang="en-US" b="0" i="1" smtClean="0">
                            <a:solidFill>
                              <a:srgbClr val="C00000"/>
                            </a:solidFill>
                            <a:latin typeface="Cambria Math" charset="0"/>
                          </a:rPr>
                          <m:t>𝜂</m:t>
                        </m:r>
                      </m:sub>
                      <m:sup>
                        <m:r>
                          <a:rPr lang="en-US" b="0" i="1" smtClean="0">
                            <a:solidFill>
                              <a:srgbClr val="C00000"/>
                            </a:solidFill>
                            <a:latin typeface="Cambria Math" charset="0"/>
                          </a:rPr>
                          <m:t>2</m:t>
                        </m:r>
                      </m:sup>
                    </m:sSubSup>
                    <m:r>
                      <a:rPr lang="en-US" b="0" i="1" smtClean="0">
                        <a:solidFill>
                          <a:srgbClr val="C00000"/>
                        </a:solidFill>
                        <a:latin typeface="Cambria Math" charset="0"/>
                      </a:rPr>
                      <m:t>=</m:t>
                    </m:r>
                    <m:r>
                      <a:rPr lang="en-US" b="0" i="1" smtClean="0">
                        <a:solidFill>
                          <a:srgbClr val="C00000"/>
                        </a:solidFill>
                        <a:latin typeface="Cambria Math" charset="0"/>
                      </a:rPr>
                      <m:t>𝜆</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charset="0"/>
                          </a:rPr>
                          <m:t>𝑣</m:t>
                        </m:r>
                      </m:e>
                      <m:sup>
                        <m:r>
                          <a:rPr lang="en-US" b="0" i="1" smtClean="0">
                            <a:solidFill>
                              <a:srgbClr val="C00000"/>
                            </a:solidFill>
                            <a:latin typeface="Cambria Math" charset="0"/>
                          </a:rPr>
                          <m:t>2</m:t>
                        </m:r>
                      </m:sup>
                    </m:sSup>
                    <m:r>
                      <a:rPr lang="en-US" b="0" i="1" smtClean="0">
                        <a:latin typeface="Cambria Math" charset="0"/>
                      </a:rPr>
                      <m:t> </m:t>
                    </m:r>
                    <m:r>
                      <a:rPr lang="en-US" b="0" i="1" smtClean="0">
                        <a:solidFill>
                          <a:srgbClr val="C00000"/>
                        </a:solidFill>
                        <a:latin typeface="Cambria Math" charset="0"/>
                      </a:rPr>
                      <m:t>⇒  </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charset="0"/>
                          </a:rPr>
                          <m:t>𝑚</m:t>
                        </m:r>
                      </m:e>
                      <m:sub>
                        <m:r>
                          <a:rPr lang="en-US" b="0" i="1" smtClean="0">
                            <a:solidFill>
                              <a:srgbClr val="C00000"/>
                            </a:solidFill>
                            <a:latin typeface="Cambria Math" charset="0"/>
                          </a:rPr>
                          <m:t>𝜂</m:t>
                        </m:r>
                      </m:sub>
                    </m:sSub>
                    <m:r>
                      <a:rPr lang="en-US" b="0" i="1" smtClean="0">
                        <a:solidFill>
                          <a:srgbClr val="C00000"/>
                        </a:solidFill>
                        <a:latin typeface="Cambria Math" charset="0"/>
                      </a:rPr>
                      <m:t>=</m:t>
                    </m:r>
                    <m:rad>
                      <m:radPr>
                        <m:degHide m:val="on"/>
                        <m:ctrlPr>
                          <a:rPr lang="en-US" b="0" i="1" smtClean="0">
                            <a:solidFill>
                              <a:srgbClr val="C00000"/>
                            </a:solidFill>
                            <a:latin typeface="Cambria Math" panose="02040503050406030204" pitchFamily="18" charset="0"/>
                          </a:rPr>
                        </m:ctrlPr>
                      </m:radPr>
                      <m:deg/>
                      <m:e>
                        <m:r>
                          <a:rPr lang="en-US" b="0" i="1" smtClean="0">
                            <a:solidFill>
                              <a:srgbClr val="C00000"/>
                            </a:solidFill>
                            <a:latin typeface="Cambria Math" charset="0"/>
                          </a:rPr>
                          <m:t>2</m:t>
                        </m:r>
                        <m:r>
                          <a:rPr lang="en-US" b="0" i="1" smtClean="0">
                            <a:solidFill>
                              <a:srgbClr val="C00000"/>
                            </a:solidFill>
                            <a:latin typeface="Cambria Math" charset="0"/>
                          </a:rPr>
                          <m:t>𝜆</m:t>
                        </m:r>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charset="0"/>
                              </a:rPr>
                              <m:t>𝑣</m:t>
                            </m:r>
                          </m:e>
                          <m:sup>
                            <m:r>
                              <a:rPr lang="en-US" b="0" i="1" smtClean="0">
                                <a:solidFill>
                                  <a:srgbClr val="C00000"/>
                                </a:solidFill>
                                <a:latin typeface="Cambria Math" charset="0"/>
                              </a:rPr>
                              <m:t>2</m:t>
                            </m:r>
                          </m:sup>
                        </m:sSup>
                      </m:e>
                    </m:rad>
                    <m:r>
                      <a:rPr lang="en-US" b="0" i="1" smtClean="0">
                        <a:solidFill>
                          <a:srgbClr val="C00000"/>
                        </a:solidFill>
                        <a:latin typeface="Cambria Math" charset="0"/>
                      </a:rPr>
                      <m:t>   </m:t>
                    </m:r>
                  </m:oMath>
                </a14:m>
                <a:r>
                  <a:rPr lang="en-US" b="0" dirty="0">
                    <a:solidFill>
                      <a:srgbClr val="C00000"/>
                    </a:solidFill>
                  </a:rPr>
                  <a:t>(</a:t>
                </a:r>
                <a14:m>
                  <m:oMath xmlns:m="http://schemas.openxmlformats.org/officeDocument/2006/math">
                    <m:r>
                      <a:rPr lang="en-US" b="0" i="1" dirty="0" smtClean="0">
                        <a:solidFill>
                          <a:srgbClr val="C00000"/>
                        </a:solidFill>
                        <a:latin typeface="Cambria Math" charset="0"/>
                      </a:rPr>
                      <m:t>=</m:t>
                    </m:r>
                    <m:rad>
                      <m:radPr>
                        <m:degHide m:val="on"/>
                        <m:ctrlPr>
                          <a:rPr lang="en-US" b="0" i="1" dirty="0" smtClean="0">
                            <a:solidFill>
                              <a:srgbClr val="C00000"/>
                            </a:solidFill>
                            <a:latin typeface="Cambria Math" panose="02040503050406030204" pitchFamily="18" charset="0"/>
                          </a:rPr>
                        </m:ctrlPr>
                      </m:radPr>
                      <m:deg/>
                      <m:e>
                        <m:r>
                          <a:rPr lang="en-US" b="0" i="1" dirty="0" smtClean="0">
                            <a:solidFill>
                              <a:srgbClr val="C00000"/>
                            </a:solidFill>
                            <a:latin typeface="Cambria Math" charset="0"/>
                          </a:rPr>
                          <m:t>−2</m:t>
                        </m:r>
                        <m:sSup>
                          <m:sSupPr>
                            <m:ctrlPr>
                              <a:rPr lang="en-US" b="0" i="1" dirty="0" smtClean="0">
                                <a:solidFill>
                                  <a:srgbClr val="C00000"/>
                                </a:solidFill>
                                <a:latin typeface="Cambria Math" panose="02040503050406030204" pitchFamily="18" charset="0"/>
                              </a:rPr>
                            </m:ctrlPr>
                          </m:sSupPr>
                          <m:e>
                            <m:r>
                              <a:rPr lang="en-US" b="0" i="1" dirty="0" smtClean="0">
                                <a:solidFill>
                                  <a:srgbClr val="C00000"/>
                                </a:solidFill>
                                <a:latin typeface="Cambria Math" charset="0"/>
                              </a:rPr>
                              <m:t>𝜇</m:t>
                            </m:r>
                          </m:e>
                          <m:sup>
                            <m:r>
                              <a:rPr lang="en-US" b="0" i="1" dirty="0" smtClean="0">
                                <a:solidFill>
                                  <a:srgbClr val="C00000"/>
                                </a:solidFill>
                                <a:latin typeface="Cambria Math" charset="0"/>
                              </a:rPr>
                              <m:t>2</m:t>
                            </m:r>
                          </m:sup>
                        </m:sSup>
                      </m:e>
                    </m:rad>
                  </m:oMath>
                </a14:m>
                <a:r>
                  <a:rPr lang="en-US" b="0" dirty="0">
                    <a:solidFill>
                      <a:srgbClr val="C00000"/>
                    </a:solidFill>
                  </a:rPr>
                  <a:t>) </a:t>
                </a:r>
              </a:p>
              <a:p>
                <a:pPr lvl="1">
                  <a:buFont typeface="Arial" charset="0"/>
                  <a:buChar char="•"/>
                </a:pPr>
                <a:r>
                  <a:rPr lang="en-US" b="0" dirty="0"/>
                  <a:t>Price to pay: </a:t>
                </a:r>
                <a:r>
                  <a:rPr lang="en-US" b="0" dirty="0" err="1"/>
                  <a:t>Lagrangian</a:t>
                </a:r>
                <a:r>
                  <a:rPr lang="en-US" b="0" dirty="0"/>
                  <a:t> is no longer symmetric under </a:t>
                </a:r>
                <a14:m>
                  <m:oMath xmlns:m="http://schemas.openxmlformats.org/officeDocument/2006/math">
                    <m:r>
                      <a:rPr lang="en-US" b="0" i="1" smtClean="0">
                        <a:solidFill>
                          <a:srgbClr val="C00000"/>
                        </a:solidFill>
                        <a:latin typeface="Cambria Math" charset="0"/>
                      </a:rPr>
                      <m:t>𝜂</m:t>
                    </m:r>
                    <m:r>
                      <a:rPr lang="en-US" b="0" i="1" smtClean="0">
                        <a:solidFill>
                          <a:srgbClr val="C00000"/>
                        </a:solidFill>
                        <a:latin typeface="Cambria Math" charset="0"/>
                      </a:rPr>
                      <m:t>→−</m:t>
                    </m:r>
                    <m:r>
                      <a:rPr lang="en-US" b="0" i="1" smtClean="0">
                        <a:solidFill>
                          <a:srgbClr val="C00000"/>
                        </a:solidFill>
                        <a:latin typeface="Cambria Math" charset="0"/>
                      </a:rPr>
                      <m:t>𝜂</m:t>
                    </m:r>
                  </m:oMath>
                </a14:m>
                <a:r>
                  <a:rPr lang="en-US" b="0" dirty="0">
                    <a:solidFill>
                      <a:srgbClr val="C00000"/>
                    </a:solidFill>
                  </a:rPr>
                  <a:t> </a:t>
                </a:r>
                <a:r>
                  <a:rPr lang="en-US" dirty="0"/>
                  <a:t>in</a:t>
                </a:r>
                <a:r>
                  <a:rPr lang="en-US" b="0" dirty="0"/>
                  <a:t> the new field.</a:t>
                </a:r>
              </a:p>
              <a:p>
                <a:pPr lvl="1"/>
                <a:endParaRPr lang="en-US" dirty="0"/>
              </a:p>
              <a:p>
                <a:pPr lvl="1"/>
                <a:endParaRPr lang="en-US" dirty="0"/>
              </a:p>
            </p:txBody>
          </p:sp>
        </mc:Choice>
        <mc:Fallback xmlns="">
          <p:sp>
            <p:nvSpPr>
              <p:cNvPr id="12" name="Content Placeholder 2"/>
              <p:cNvSpPr txBox="1">
                <a:spLocks noRot="1" noChangeAspect="1" noMove="1" noResize="1" noEditPoints="1" noAdjustHandles="1" noChangeArrowheads="1" noChangeShapeType="1" noTextEdit="1"/>
              </p:cNvSpPr>
              <p:nvPr/>
            </p:nvSpPr>
            <p:spPr>
              <a:xfrm>
                <a:off x="216972" y="1977812"/>
                <a:ext cx="11926901" cy="4743830"/>
              </a:xfrm>
              <a:prstGeom prst="rect">
                <a:avLst/>
              </a:prstGeom>
              <a:blipFill>
                <a:blip r:embed="rId8"/>
                <a:stretch>
                  <a:fillRect l="-957" t="-2133" r="-745" b="-533"/>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789025" y="3219625"/>
                <a:ext cx="6559103" cy="6338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rgbClr val="C00000"/>
                          </a:solidFill>
                          <a:latin typeface="Cambria Math" charset="0"/>
                          <a:ea typeface="Cambria Math" charset="0"/>
                          <a:cs typeface="Cambria Math" charset="0"/>
                        </a:rPr>
                        <m:t>ℒ</m:t>
                      </m:r>
                      <m:d>
                        <m:dPr>
                          <m:ctrlPr>
                            <a:rPr lang="is-IS" sz="2200" b="0" i="1" smtClean="0">
                              <a:solidFill>
                                <a:srgbClr val="C00000"/>
                              </a:solidFill>
                              <a:latin typeface="Cambria Math" panose="02040503050406030204" pitchFamily="18" charset="0"/>
                              <a:ea typeface="Cambria Math" charset="0"/>
                              <a:cs typeface="Cambria Math" charset="0"/>
                            </a:rPr>
                          </m:ctrlPr>
                        </m:dPr>
                        <m:e>
                          <m:r>
                            <a:rPr lang="en-US" sz="2200" b="0" i="1" smtClean="0">
                              <a:solidFill>
                                <a:srgbClr val="C00000"/>
                              </a:solidFill>
                              <a:latin typeface="Cambria Math" charset="0"/>
                              <a:ea typeface="Cambria Math" charset="0"/>
                              <a:cs typeface="Cambria Math" charset="0"/>
                            </a:rPr>
                            <m:t>𝜂</m:t>
                          </m:r>
                        </m:e>
                      </m:d>
                      <m:r>
                        <a:rPr lang="en-US" sz="2200" b="0" i="1" smtClean="0">
                          <a:solidFill>
                            <a:srgbClr val="C00000"/>
                          </a:solidFill>
                          <a:latin typeface="Cambria Math" charset="0"/>
                          <a:ea typeface="Cambria Math" charset="0"/>
                          <a:cs typeface="Cambria Math" charset="0"/>
                        </a:rPr>
                        <m:t>=</m:t>
                      </m:r>
                      <m:f>
                        <m:fPr>
                          <m:ctrlPr>
                            <a:rPr lang="bg-BG" sz="2200" b="0" i="1" smtClean="0">
                              <a:solidFill>
                                <a:srgbClr val="C00000"/>
                              </a:solidFill>
                              <a:latin typeface="Cambria Math" panose="02040503050406030204" pitchFamily="18" charset="0"/>
                              <a:ea typeface="Cambria Math" charset="0"/>
                              <a:cs typeface="Cambria Math" charset="0"/>
                            </a:rPr>
                          </m:ctrlPr>
                        </m:fPr>
                        <m:num>
                          <m:r>
                            <a:rPr lang="en-US" sz="2200" b="0" i="1" smtClean="0">
                              <a:solidFill>
                                <a:srgbClr val="C00000"/>
                              </a:solidFill>
                              <a:latin typeface="Cambria Math" charset="0"/>
                              <a:ea typeface="Cambria Math" charset="0"/>
                              <a:cs typeface="Cambria Math" charset="0"/>
                            </a:rPr>
                            <m:t>1</m:t>
                          </m:r>
                        </m:num>
                        <m:den>
                          <m:r>
                            <a:rPr lang="en-US" sz="2200" b="0" i="1" smtClean="0">
                              <a:solidFill>
                                <a:srgbClr val="C00000"/>
                              </a:solidFill>
                              <a:latin typeface="Cambria Math" charset="0"/>
                              <a:ea typeface="Cambria Math" charset="0"/>
                              <a:cs typeface="Cambria Math" charset="0"/>
                            </a:rPr>
                            <m:t>2</m:t>
                          </m:r>
                        </m:den>
                      </m:f>
                      <m:d>
                        <m:dPr>
                          <m:ctrlPr>
                            <a:rPr lang="is-IS" sz="2200" b="0" i="1" smtClean="0">
                              <a:solidFill>
                                <a:srgbClr val="C00000"/>
                              </a:solidFill>
                              <a:latin typeface="Cambria Math" panose="02040503050406030204" pitchFamily="18" charset="0"/>
                              <a:ea typeface="Cambria Math" charset="0"/>
                              <a:cs typeface="Cambria Math" charset="0"/>
                            </a:rPr>
                          </m:ctrlPr>
                        </m:dPr>
                        <m:e>
                          <m:sSub>
                            <m:sSubPr>
                              <m:ctrlPr>
                                <a:rPr lang="en-US" sz="2200" b="0" i="1" smtClean="0">
                                  <a:solidFill>
                                    <a:srgbClr val="C00000"/>
                                  </a:solidFill>
                                  <a:latin typeface="Cambria Math" panose="02040503050406030204" pitchFamily="18" charset="0"/>
                                  <a:ea typeface="Cambria Math" charset="0"/>
                                  <a:cs typeface="Cambria Math" charset="0"/>
                                </a:rPr>
                              </m:ctrlPr>
                            </m:sSubPr>
                            <m:e>
                              <m:r>
                                <a:rPr lang="en-US" sz="2200" b="0" i="1" smtClean="0">
                                  <a:solidFill>
                                    <a:srgbClr val="C00000"/>
                                  </a:solidFill>
                                  <a:latin typeface="Cambria Math" charset="0"/>
                                  <a:ea typeface="Cambria Math" charset="0"/>
                                  <a:cs typeface="Cambria Math" charset="0"/>
                                </a:rPr>
                                <m:t>𝜕</m:t>
                              </m:r>
                            </m:e>
                            <m:sub>
                              <m:r>
                                <a:rPr lang="en-US" sz="2200" b="0" i="1" smtClean="0">
                                  <a:solidFill>
                                    <a:srgbClr val="C00000"/>
                                  </a:solidFill>
                                  <a:latin typeface="Cambria Math" charset="0"/>
                                  <a:ea typeface="Cambria Math" charset="0"/>
                                  <a:cs typeface="Cambria Math" charset="0"/>
                                </a:rPr>
                                <m:t>𝜇</m:t>
                              </m:r>
                            </m:sub>
                          </m:sSub>
                          <m:r>
                            <a:rPr lang="en-US" sz="2200" b="0" i="1" smtClean="0">
                              <a:solidFill>
                                <a:srgbClr val="C00000"/>
                              </a:solidFill>
                              <a:latin typeface="Cambria Math" charset="0"/>
                              <a:ea typeface="Cambria Math" charset="0"/>
                              <a:cs typeface="Cambria Math" charset="0"/>
                            </a:rPr>
                            <m:t>𝜂</m:t>
                          </m:r>
                        </m:e>
                      </m:d>
                      <m:d>
                        <m:dPr>
                          <m:ctrlPr>
                            <a:rPr lang="is-IS" sz="2200" b="0" i="1" smtClean="0">
                              <a:solidFill>
                                <a:srgbClr val="C00000"/>
                              </a:solidFill>
                              <a:latin typeface="Cambria Math" panose="02040503050406030204" pitchFamily="18" charset="0"/>
                              <a:ea typeface="Cambria Math" charset="0"/>
                              <a:cs typeface="Cambria Math" charset="0"/>
                            </a:rPr>
                          </m:ctrlPr>
                        </m:dPr>
                        <m:e>
                          <m:sSup>
                            <m:sSupPr>
                              <m:ctrlPr>
                                <a:rPr lang="en-US" sz="2200" b="0" i="1" smtClean="0">
                                  <a:solidFill>
                                    <a:srgbClr val="C00000"/>
                                  </a:solidFill>
                                  <a:latin typeface="Cambria Math" panose="02040503050406030204" pitchFamily="18" charset="0"/>
                                  <a:ea typeface="Cambria Math" charset="0"/>
                                  <a:cs typeface="Cambria Math" charset="0"/>
                                </a:rPr>
                              </m:ctrlPr>
                            </m:sSupPr>
                            <m:e>
                              <m:r>
                                <a:rPr lang="en-US" sz="2200" b="0" i="1" smtClean="0">
                                  <a:solidFill>
                                    <a:srgbClr val="C00000"/>
                                  </a:solidFill>
                                  <a:latin typeface="Cambria Math" charset="0"/>
                                  <a:ea typeface="Cambria Math" charset="0"/>
                                  <a:cs typeface="Cambria Math" charset="0"/>
                                </a:rPr>
                                <m:t>𝜕</m:t>
                              </m:r>
                            </m:e>
                            <m:sup>
                              <m:r>
                                <a:rPr lang="en-US" sz="2200" b="0" i="1" smtClean="0">
                                  <a:solidFill>
                                    <a:srgbClr val="C00000"/>
                                  </a:solidFill>
                                  <a:latin typeface="Cambria Math" charset="0"/>
                                  <a:ea typeface="Cambria Math" charset="0"/>
                                  <a:cs typeface="Cambria Math" charset="0"/>
                                </a:rPr>
                                <m:t>𝜇</m:t>
                              </m:r>
                            </m:sup>
                          </m:sSup>
                          <m:r>
                            <a:rPr lang="en-US" sz="2200" b="0" i="1" smtClean="0">
                              <a:solidFill>
                                <a:srgbClr val="C00000"/>
                              </a:solidFill>
                              <a:latin typeface="Cambria Math" charset="0"/>
                              <a:ea typeface="Cambria Math" charset="0"/>
                              <a:cs typeface="Cambria Math" charset="0"/>
                            </a:rPr>
                            <m:t>𝜂</m:t>
                          </m:r>
                        </m:e>
                      </m:d>
                      <m:r>
                        <a:rPr lang="en-US" sz="2200" b="0" i="1" smtClean="0">
                          <a:solidFill>
                            <a:srgbClr val="C00000"/>
                          </a:solidFill>
                          <a:latin typeface="Cambria Math" charset="0"/>
                          <a:ea typeface="Cambria Math" charset="0"/>
                          <a:cs typeface="Cambria Math" charset="0"/>
                        </a:rPr>
                        <m:t>−</m:t>
                      </m:r>
                      <m:r>
                        <a:rPr lang="en-US" sz="2200" b="0" i="1" smtClean="0">
                          <a:solidFill>
                            <a:srgbClr val="C00000"/>
                          </a:solidFill>
                          <a:latin typeface="Cambria Math" charset="0"/>
                          <a:ea typeface="Cambria Math" charset="0"/>
                          <a:cs typeface="Cambria Math" charset="0"/>
                        </a:rPr>
                        <m:t>𝜆</m:t>
                      </m:r>
                      <m:sSup>
                        <m:sSupPr>
                          <m:ctrlPr>
                            <a:rPr lang="en-US" sz="2200" b="0" i="1" smtClean="0">
                              <a:solidFill>
                                <a:srgbClr val="C00000"/>
                              </a:solidFill>
                              <a:latin typeface="Cambria Math" panose="02040503050406030204" pitchFamily="18" charset="0"/>
                              <a:ea typeface="Cambria Math" charset="0"/>
                              <a:cs typeface="Cambria Math" charset="0"/>
                            </a:rPr>
                          </m:ctrlPr>
                        </m:sSupPr>
                        <m:e>
                          <m:r>
                            <a:rPr lang="en-US" sz="2200" b="0" i="1" smtClean="0">
                              <a:solidFill>
                                <a:srgbClr val="C00000"/>
                              </a:solidFill>
                              <a:latin typeface="Cambria Math" charset="0"/>
                              <a:ea typeface="Cambria Math" charset="0"/>
                              <a:cs typeface="Cambria Math" charset="0"/>
                            </a:rPr>
                            <m:t>𝑣</m:t>
                          </m:r>
                        </m:e>
                        <m:sup>
                          <m:r>
                            <a:rPr lang="en-US" sz="2200" b="0" i="1" smtClean="0">
                              <a:solidFill>
                                <a:srgbClr val="C00000"/>
                              </a:solidFill>
                              <a:latin typeface="Cambria Math" charset="0"/>
                              <a:ea typeface="Cambria Math" charset="0"/>
                              <a:cs typeface="Cambria Math" charset="0"/>
                            </a:rPr>
                            <m:t>2</m:t>
                          </m:r>
                        </m:sup>
                      </m:sSup>
                      <m:sSup>
                        <m:sSupPr>
                          <m:ctrlPr>
                            <a:rPr lang="en-US" sz="2200" b="0" i="1" smtClean="0">
                              <a:solidFill>
                                <a:srgbClr val="C00000"/>
                              </a:solidFill>
                              <a:latin typeface="Cambria Math" panose="02040503050406030204" pitchFamily="18" charset="0"/>
                              <a:ea typeface="Cambria Math" charset="0"/>
                              <a:cs typeface="Cambria Math" charset="0"/>
                            </a:rPr>
                          </m:ctrlPr>
                        </m:sSupPr>
                        <m:e>
                          <m:r>
                            <a:rPr lang="en-US" sz="2200" b="0" i="1" smtClean="0">
                              <a:solidFill>
                                <a:srgbClr val="C00000"/>
                              </a:solidFill>
                              <a:latin typeface="Cambria Math" charset="0"/>
                              <a:ea typeface="Cambria Math" charset="0"/>
                              <a:cs typeface="Cambria Math" charset="0"/>
                            </a:rPr>
                            <m:t>𝜂</m:t>
                          </m:r>
                        </m:e>
                        <m:sup>
                          <m:r>
                            <a:rPr lang="en-US" sz="2200" b="0" i="1" smtClean="0">
                              <a:solidFill>
                                <a:srgbClr val="C00000"/>
                              </a:solidFill>
                              <a:latin typeface="Cambria Math" charset="0"/>
                              <a:ea typeface="Cambria Math" charset="0"/>
                              <a:cs typeface="Cambria Math" charset="0"/>
                            </a:rPr>
                            <m:t>2</m:t>
                          </m:r>
                        </m:sup>
                      </m:sSup>
                      <m:r>
                        <a:rPr lang="en-US" sz="2200" b="0" i="1" smtClean="0">
                          <a:solidFill>
                            <a:srgbClr val="C00000"/>
                          </a:solidFill>
                          <a:latin typeface="Cambria Math" charset="0"/>
                          <a:ea typeface="Cambria Math" charset="0"/>
                          <a:cs typeface="Cambria Math" charset="0"/>
                        </a:rPr>
                        <m:t>−</m:t>
                      </m:r>
                      <m:r>
                        <a:rPr lang="en-US" sz="2200" b="0" i="1" smtClean="0">
                          <a:solidFill>
                            <a:srgbClr val="C00000"/>
                          </a:solidFill>
                          <a:latin typeface="Cambria Math" charset="0"/>
                          <a:ea typeface="Cambria Math" charset="0"/>
                          <a:cs typeface="Cambria Math" charset="0"/>
                        </a:rPr>
                        <m:t>𝜆</m:t>
                      </m:r>
                      <m:r>
                        <a:rPr lang="en-US" sz="2200" b="0" i="1" smtClean="0">
                          <a:solidFill>
                            <a:srgbClr val="C00000"/>
                          </a:solidFill>
                          <a:latin typeface="Cambria Math" charset="0"/>
                          <a:ea typeface="Cambria Math" charset="0"/>
                          <a:cs typeface="Cambria Math" charset="0"/>
                        </a:rPr>
                        <m:t>𝑣</m:t>
                      </m:r>
                      <m:sSup>
                        <m:sSupPr>
                          <m:ctrlPr>
                            <a:rPr lang="en-US" sz="2200" b="0" i="1" smtClean="0">
                              <a:solidFill>
                                <a:srgbClr val="C00000"/>
                              </a:solidFill>
                              <a:latin typeface="Cambria Math" panose="02040503050406030204" pitchFamily="18" charset="0"/>
                              <a:ea typeface="Cambria Math" charset="0"/>
                              <a:cs typeface="Cambria Math" charset="0"/>
                            </a:rPr>
                          </m:ctrlPr>
                        </m:sSupPr>
                        <m:e>
                          <m:r>
                            <a:rPr lang="en-US" sz="2200" b="0" i="1" smtClean="0">
                              <a:solidFill>
                                <a:srgbClr val="C00000"/>
                              </a:solidFill>
                              <a:latin typeface="Cambria Math" charset="0"/>
                              <a:ea typeface="Cambria Math" charset="0"/>
                              <a:cs typeface="Cambria Math" charset="0"/>
                            </a:rPr>
                            <m:t>𝜂</m:t>
                          </m:r>
                        </m:e>
                        <m:sup>
                          <m:r>
                            <a:rPr lang="en-US" sz="2200" b="0" i="1" smtClean="0">
                              <a:solidFill>
                                <a:srgbClr val="C00000"/>
                              </a:solidFill>
                              <a:latin typeface="Cambria Math" charset="0"/>
                              <a:ea typeface="Cambria Math" charset="0"/>
                              <a:cs typeface="Cambria Math" charset="0"/>
                            </a:rPr>
                            <m:t>3</m:t>
                          </m:r>
                        </m:sup>
                      </m:sSup>
                      <m:r>
                        <a:rPr lang="en-US" sz="2200" b="0" i="1" smtClean="0">
                          <a:solidFill>
                            <a:srgbClr val="C00000"/>
                          </a:solidFill>
                          <a:latin typeface="Cambria Math" charset="0"/>
                          <a:ea typeface="Cambria Math" charset="0"/>
                          <a:cs typeface="Cambria Math" charset="0"/>
                        </a:rPr>
                        <m:t>−</m:t>
                      </m:r>
                      <m:f>
                        <m:fPr>
                          <m:ctrlPr>
                            <a:rPr lang="bg-BG" sz="2200" b="0" i="1" smtClean="0">
                              <a:solidFill>
                                <a:srgbClr val="C00000"/>
                              </a:solidFill>
                              <a:latin typeface="Cambria Math" panose="02040503050406030204" pitchFamily="18" charset="0"/>
                              <a:ea typeface="Cambria Math" charset="0"/>
                              <a:cs typeface="Cambria Math" charset="0"/>
                            </a:rPr>
                          </m:ctrlPr>
                        </m:fPr>
                        <m:num>
                          <m:r>
                            <a:rPr lang="en-US" sz="2200" b="0" i="1" smtClean="0">
                              <a:solidFill>
                                <a:srgbClr val="C00000"/>
                              </a:solidFill>
                              <a:latin typeface="Cambria Math" charset="0"/>
                              <a:ea typeface="Cambria Math" charset="0"/>
                              <a:cs typeface="Cambria Math" charset="0"/>
                            </a:rPr>
                            <m:t>1</m:t>
                          </m:r>
                        </m:num>
                        <m:den>
                          <m:r>
                            <a:rPr lang="en-US" sz="2200" b="0" i="1" smtClean="0">
                              <a:solidFill>
                                <a:srgbClr val="C00000"/>
                              </a:solidFill>
                              <a:latin typeface="Cambria Math" charset="0"/>
                              <a:ea typeface="Cambria Math" charset="0"/>
                              <a:cs typeface="Cambria Math" charset="0"/>
                            </a:rPr>
                            <m:t>4</m:t>
                          </m:r>
                        </m:den>
                      </m:f>
                      <m:r>
                        <a:rPr lang="en-US" sz="2200" b="0" i="1" smtClean="0">
                          <a:solidFill>
                            <a:srgbClr val="C00000"/>
                          </a:solidFill>
                          <a:latin typeface="Cambria Math" charset="0"/>
                          <a:ea typeface="Cambria Math" charset="0"/>
                          <a:cs typeface="Cambria Math" charset="0"/>
                        </a:rPr>
                        <m:t>𝜆</m:t>
                      </m:r>
                      <m:sSup>
                        <m:sSupPr>
                          <m:ctrlPr>
                            <a:rPr lang="en-US" sz="2200" b="0" i="1" smtClean="0">
                              <a:solidFill>
                                <a:srgbClr val="C00000"/>
                              </a:solidFill>
                              <a:latin typeface="Cambria Math" panose="02040503050406030204" pitchFamily="18" charset="0"/>
                              <a:ea typeface="Cambria Math" charset="0"/>
                              <a:cs typeface="Cambria Math" charset="0"/>
                            </a:rPr>
                          </m:ctrlPr>
                        </m:sSupPr>
                        <m:e>
                          <m:r>
                            <a:rPr lang="en-US" sz="2200" b="0" i="1" smtClean="0">
                              <a:solidFill>
                                <a:srgbClr val="C00000"/>
                              </a:solidFill>
                              <a:latin typeface="Cambria Math" charset="0"/>
                              <a:ea typeface="Cambria Math" charset="0"/>
                              <a:cs typeface="Cambria Math" charset="0"/>
                            </a:rPr>
                            <m:t>𝜂</m:t>
                          </m:r>
                        </m:e>
                        <m:sup>
                          <m:r>
                            <a:rPr lang="en-US" sz="2200" b="0" i="1" smtClean="0">
                              <a:solidFill>
                                <a:srgbClr val="C00000"/>
                              </a:solidFill>
                              <a:latin typeface="Cambria Math" charset="0"/>
                              <a:ea typeface="Cambria Math" charset="0"/>
                              <a:cs typeface="Cambria Math" charset="0"/>
                            </a:rPr>
                            <m:t>4</m:t>
                          </m:r>
                        </m:sup>
                      </m:sSup>
                      <m:r>
                        <a:rPr lang="en-US" sz="2200" b="0" i="1" smtClean="0">
                          <a:solidFill>
                            <a:srgbClr val="C00000"/>
                          </a:solidFill>
                          <a:latin typeface="Cambria Math" charset="0"/>
                          <a:ea typeface="Cambria Math" charset="0"/>
                          <a:cs typeface="Cambria Math" charset="0"/>
                        </a:rPr>
                        <m:t>−</m:t>
                      </m:r>
                      <m:f>
                        <m:fPr>
                          <m:ctrlPr>
                            <a:rPr lang="bg-BG" sz="2200" b="0" i="1" smtClean="0">
                              <a:solidFill>
                                <a:srgbClr val="C00000"/>
                              </a:solidFill>
                              <a:latin typeface="Cambria Math" panose="02040503050406030204" pitchFamily="18" charset="0"/>
                              <a:ea typeface="Cambria Math" charset="0"/>
                              <a:cs typeface="Cambria Math" charset="0"/>
                            </a:rPr>
                          </m:ctrlPr>
                        </m:fPr>
                        <m:num>
                          <m:r>
                            <a:rPr lang="en-US" sz="2200" b="0" i="1" smtClean="0">
                              <a:solidFill>
                                <a:srgbClr val="C00000"/>
                              </a:solidFill>
                              <a:latin typeface="Cambria Math" charset="0"/>
                              <a:ea typeface="Cambria Math" charset="0"/>
                              <a:cs typeface="Cambria Math" charset="0"/>
                            </a:rPr>
                            <m:t>1</m:t>
                          </m:r>
                        </m:num>
                        <m:den>
                          <m:r>
                            <a:rPr lang="en-US" sz="2200" b="0" i="1" smtClean="0">
                              <a:solidFill>
                                <a:srgbClr val="C00000"/>
                              </a:solidFill>
                              <a:latin typeface="Cambria Math" charset="0"/>
                              <a:ea typeface="Cambria Math" charset="0"/>
                              <a:cs typeface="Cambria Math" charset="0"/>
                            </a:rPr>
                            <m:t>4</m:t>
                          </m:r>
                        </m:den>
                      </m:f>
                      <m:r>
                        <a:rPr lang="en-US" sz="2200" b="0" i="1" smtClean="0">
                          <a:solidFill>
                            <a:srgbClr val="C00000"/>
                          </a:solidFill>
                          <a:latin typeface="Cambria Math" charset="0"/>
                          <a:ea typeface="Cambria Math" charset="0"/>
                          <a:cs typeface="Cambria Math" charset="0"/>
                        </a:rPr>
                        <m:t>𝜆</m:t>
                      </m:r>
                      <m:sSup>
                        <m:sSupPr>
                          <m:ctrlPr>
                            <a:rPr lang="en-US" sz="2200" b="0" i="1" smtClean="0">
                              <a:solidFill>
                                <a:srgbClr val="C00000"/>
                              </a:solidFill>
                              <a:latin typeface="Cambria Math" panose="02040503050406030204" pitchFamily="18" charset="0"/>
                              <a:ea typeface="Cambria Math" charset="0"/>
                              <a:cs typeface="Cambria Math" charset="0"/>
                            </a:rPr>
                          </m:ctrlPr>
                        </m:sSupPr>
                        <m:e>
                          <m:r>
                            <a:rPr lang="en-US" sz="2200" b="0" i="1" smtClean="0">
                              <a:solidFill>
                                <a:srgbClr val="C00000"/>
                              </a:solidFill>
                              <a:latin typeface="Cambria Math" charset="0"/>
                              <a:ea typeface="Cambria Math" charset="0"/>
                              <a:cs typeface="Cambria Math" charset="0"/>
                            </a:rPr>
                            <m:t>𝑣</m:t>
                          </m:r>
                        </m:e>
                        <m:sup>
                          <m:r>
                            <a:rPr lang="en-US" sz="2200" b="0" i="1" smtClean="0">
                              <a:solidFill>
                                <a:srgbClr val="C00000"/>
                              </a:solidFill>
                              <a:latin typeface="Cambria Math" charset="0"/>
                              <a:ea typeface="Cambria Math" charset="0"/>
                              <a:cs typeface="Cambria Math" charset="0"/>
                            </a:rPr>
                            <m:t>4</m:t>
                          </m:r>
                        </m:sup>
                      </m:sSup>
                    </m:oMath>
                  </m:oMathPara>
                </a14:m>
                <a:endParaRPr lang="en-US" sz="2200" b="0" i="0" dirty="0">
                  <a:solidFill>
                    <a:srgbClr val="C00000"/>
                  </a:solidFill>
                  <a:latin typeface="+mj-lt"/>
                  <a:ea typeface="Cambria Math" charset="0"/>
                  <a:cs typeface="Cambria Math"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789025" y="3219625"/>
                <a:ext cx="6559103" cy="633828"/>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2084" y="4666057"/>
                <a:ext cx="4415696" cy="6338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i="1" smtClean="0">
                          <a:solidFill>
                            <a:srgbClr val="C00000"/>
                          </a:solidFill>
                          <a:latin typeface="Cambria Math" charset="0"/>
                          <a:ea typeface="Cambria Math" charset="0"/>
                          <a:cs typeface="Cambria Math" charset="0"/>
                        </a:rPr>
                        <m:t> </m:t>
                      </m:r>
                      <m:r>
                        <a:rPr lang="en-US" sz="2200" b="0" i="1" smtClean="0">
                          <a:solidFill>
                            <a:srgbClr val="C00000"/>
                          </a:solidFill>
                          <a:latin typeface="Cambria Math" charset="0"/>
                          <a:ea typeface="Cambria Math" charset="0"/>
                          <a:cs typeface="Cambria Math" charset="0"/>
                        </a:rPr>
                        <m:t>           </m:t>
                      </m:r>
                      <m:r>
                        <a:rPr lang="en-US" sz="2200" i="1">
                          <a:solidFill>
                            <a:srgbClr val="C00000"/>
                          </a:solidFill>
                          <a:latin typeface="Cambria Math" charset="0"/>
                          <a:ea typeface="Cambria Math" charset="0"/>
                          <a:cs typeface="Cambria Math" charset="0"/>
                        </a:rPr>
                        <m:t>ℒ</m:t>
                      </m:r>
                      <m:d>
                        <m:dPr>
                          <m:ctrlPr>
                            <a:rPr lang="is-IS" sz="2200" i="1">
                              <a:solidFill>
                                <a:srgbClr val="C00000"/>
                              </a:solidFill>
                              <a:latin typeface="Cambria Math" panose="02040503050406030204" pitchFamily="18" charset="0"/>
                              <a:ea typeface="Cambria Math" charset="0"/>
                              <a:cs typeface="Cambria Math" charset="0"/>
                            </a:rPr>
                          </m:ctrlPr>
                        </m:dPr>
                        <m:e>
                          <m:r>
                            <a:rPr lang="en-US" sz="2200" i="1">
                              <a:solidFill>
                                <a:srgbClr val="C00000"/>
                              </a:solidFill>
                              <a:latin typeface="Cambria Math" charset="0"/>
                              <a:ea typeface="Cambria Math" charset="0"/>
                              <a:cs typeface="Cambria Math" charset="0"/>
                            </a:rPr>
                            <m:t>𝜂</m:t>
                          </m:r>
                        </m:e>
                      </m:d>
                      <m:r>
                        <a:rPr lang="en-US" sz="2200" i="1">
                          <a:solidFill>
                            <a:srgbClr val="C00000"/>
                          </a:solidFill>
                          <a:latin typeface="Cambria Math" charset="0"/>
                          <a:ea typeface="Cambria Math" charset="0"/>
                          <a:cs typeface="Cambria Math" charset="0"/>
                        </a:rPr>
                        <m:t>=</m:t>
                      </m:r>
                      <m:f>
                        <m:fPr>
                          <m:ctrlPr>
                            <a:rPr lang="bg-BG" sz="2200" b="0" i="1" smtClean="0">
                              <a:solidFill>
                                <a:srgbClr val="C00000"/>
                              </a:solidFill>
                              <a:latin typeface="Cambria Math" panose="02040503050406030204" pitchFamily="18" charset="0"/>
                              <a:ea typeface="Cambria Math" charset="0"/>
                              <a:cs typeface="Cambria Math" charset="0"/>
                            </a:rPr>
                          </m:ctrlPr>
                        </m:fPr>
                        <m:num>
                          <m:r>
                            <a:rPr lang="en-US" sz="2200" b="0" i="1" smtClean="0">
                              <a:solidFill>
                                <a:srgbClr val="C00000"/>
                              </a:solidFill>
                              <a:latin typeface="Cambria Math" charset="0"/>
                              <a:ea typeface="Cambria Math" charset="0"/>
                              <a:cs typeface="Cambria Math" charset="0"/>
                            </a:rPr>
                            <m:t>1</m:t>
                          </m:r>
                        </m:num>
                        <m:den>
                          <m:r>
                            <a:rPr lang="en-US" sz="2200" b="0" i="1" smtClean="0">
                              <a:solidFill>
                                <a:srgbClr val="C00000"/>
                              </a:solidFill>
                              <a:latin typeface="Cambria Math" charset="0"/>
                              <a:ea typeface="Cambria Math" charset="0"/>
                              <a:cs typeface="Cambria Math" charset="0"/>
                            </a:rPr>
                            <m:t>2</m:t>
                          </m:r>
                        </m:den>
                      </m:f>
                      <m:d>
                        <m:dPr>
                          <m:ctrlPr>
                            <a:rPr lang="is-IS" sz="2200" b="0" i="1" smtClean="0">
                              <a:solidFill>
                                <a:srgbClr val="C00000"/>
                              </a:solidFill>
                              <a:latin typeface="Cambria Math" panose="02040503050406030204" pitchFamily="18" charset="0"/>
                              <a:ea typeface="Cambria Math" charset="0"/>
                              <a:cs typeface="Cambria Math" charset="0"/>
                            </a:rPr>
                          </m:ctrlPr>
                        </m:dPr>
                        <m:e>
                          <m:sSub>
                            <m:sSubPr>
                              <m:ctrlPr>
                                <a:rPr lang="en-US" sz="2200" b="0" i="1" smtClean="0">
                                  <a:solidFill>
                                    <a:srgbClr val="C00000"/>
                                  </a:solidFill>
                                  <a:latin typeface="Cambria Math" panose="02040503050406030204" pitchFamily="18" charset="0"/>
                                  <a:ea typeface="Cambria Math" charset="0"/>
                                  <a:cs typeface="Cambria Math" charset="0"/>
                                </a:rPr>
                              </m:ctrlPr>
                            </m:sSubPr>
                            <m:e>
                              <m:r>
                                <a:rPr lang="en-US" sz="2200" b="0" i="1" smtClean="0">
                                  <a:solidFill>
                                    <a:srgbClr val="C00000"/>
                                  </a:solidFill>
                                  <a:latin typeface="Cambria Math" charset="0"/>
                                  <a:ea typeface="Cambria Math" charset="0"/>
                                  <a:cs typeface="Cambria Math" charset="0"/>
                                </a:rPr>
                                <m:t>𝜕</m:t>
                              </m:r>
                            </m:e>
                            <m:sub>
                              <m:r>
                                <a:rPr lang="en-US" sz="2200" b="0" i="1" smtClean="0">
                                  <a:solidFill>
                                    <a:srgbClr val="C00000"/>
                                  </a:solidFill>
                                  <a:latin typeface="Cambria Math" charset="0"/>
                                  <a:ea typeface="Cambria Math" charset="0"/>
                                  <a:cs typeface="Cambria Math" charset="0"/>
                                </a:rPr>
                                <m:t>𝜇</m:t>
                              </m:r>
                            </m:sub>
                          </m:sSub>
                          <m:r>
                            <a:rPr lang="en-US" sz="2200" b="0" i="1" smtClean="0">
                              <a:solidFill>
                                <a:srgbClr val="C00000"/>
                              </a:solidFill>
                              <a:latin typeface="Cambria Math" charset="0"/>
                              <a:ea typeface="Cambria Math" charset="0"/>
                              <a:cs typeface="Cambria Math" charset="0"/>
                            </a:rPr>
                            <m:t>𝜂</m:t>
                          </m:r>
                        </m:e>
                      </m:d>
                      <m:d>
                        <m:dPr>
                          <m:ctrlPr>
                            <a:rPr lang="is-IS" sz="2200" b="0" i="1" smtClean="0">
                              <a:solidFill>
                                <a:srgbClr val="C00000"/>
                              </a:solidFill>
                              <a:latin typeface="Cambria Math" panose="02040503050406030204" pitchFamily="18" charset="0"/>
                              <a:ea typeface="Cambria Math" charset="0"/>
                              <a:cs typeface="Cambria Math" charset="0"/>
                            </a:rPr>
                          </m:ctrlPr>
                        </m:dPr>
                        <m:e>
                          <m:sSup>
                            <m:sSupPr>
                              <m:ctrlPr>
                                <a:rPr lang="en-US" sz="2200" b="0" i="1" smtClean="0">
                                  <a:solidFill>
                                    <a:srgbClr val="C00000"/>
                                  </a:solidFill>
                                  <a:latin typeface="Cambria Math" panose="02040503050406030204" pitchFamily="18" charset="0"/>
                                  <a:ea typeface="Cambria Math" charset="0"/>
                                  <a:cs typeface="Cambria Math" charset="0"/>
                                </a:rPr>
                              </m:ctrlPr>
                            </m:sSupPr>
                            <m:e>
                              <m:r>
                                <a:rPr lang="en-US" sz="2200" b="0" i="1" smtClean="0">
                                  <a:solidFill>
                                    <a:srgbClr val="C00000"/>
                                  </a:solidFill>
                                  <a:latin typeface="Cambria Math" charset="0"/>
                                  <a:ea typeface="Cambria Math" charset="0"/>
                                  <a:cs typeface="Cambria Math" charset="0"/>
                                </a:rPr>
                                <m:t>𝜕</m:t>
                              </m:r>
                            </m:e>
                            <m:sup>
                              <m:r>
                                <a:rPr lang="en-US" sz="2200" b="0" i="1" smtClean="0">
                                  <a:solidFill>
                                    <a:srgbClr val="C00000"/>
                                  </a:solidFill>
                                  <a:latin typeface="Cambria Math" charset="0"/>
                                  <a:ea typeface="Cambria Math" charset="0"/>
                                  <a:cs typeface="Cambria Math" charset="0"/>
                                </a:rPr>
                                <m:t>𝜇</m:t>
                              </m:r>
                            </m:sup>
                          </m:sSup>
                          <m:r>
                            <a:rPr lang="en-US" sz="2200" b="0" i="1" smtClean="0">
                              <a:solidFill>
                                <a:srgbClr val="C00000"/>
                              </a:solidFill>
                              <a:latin typeface="Cambria Math" charset="0"/>
                              <a:ea typeface="Cambria Math" charset="0"/>
                              <a:cs typeface="Cambria Math" charset="0"/>
                            </a:rPr>
                            <m:t>𝜂</m:t>
                          </m:r>
                        </m:e>
                      </m:d>
                      <m:r>
                        <a:rPr lang="en-US" sz="2200" b="0" i="1" smtClean="0">
                          <a:solidFill>
                            <a:srgbClr val="C00000"/>
                          </a:solidFill>
                          <a:latin typeface="Cambria Math" charset="0"/>
                          <a:ea typeface="Cambria Math" charset="0"/>
                          <a:cs typeface="Cambria Math" charset="0"/>
                        </a:rPr>
                        <m:t>−</m:t>
                      </m:r>
                      <m:r>
                        <a:rPr lang="en-US" sz="2200" b="0" i="1" smtClean="0">
                          <a:solidFill>
                            <a:srgbClr val="C00000"/>
                          </a:solidFill>
                          <a:latin typeface="Cambria Math" charset="0"/>
                          <a:ea typeface="Cambria Math" charset="0"/>
                          <a:cs typeface="Cambria Math" charset="0"/>
                        </a:rPr>
                        <m:t>𝜆</m:t>
                      </m:r>
                      <m:sSup>
                        <m:sSupPr>
                          <m:ctrlPr>
                            <a:rPr lang="en-US" sz="2200" b="0" i="1" smtClean="0">
                              <a:solidFill>
                                <a:srgbClr val="C00000"/>
                              </a:solidFill>
                              <a:latin typeface="Cambria Math" panose="02040503050406030204" pitchFamily="18" charset="0"/>
                              <a:ea typeface="Cambria Math" charset="0"/>
                              <a:cs typeface="Cambria Math" charset="0"/>
                            </a:rPr>
                          </m:ctrlPr>
                        </m:sSupPr>
                        <m:e>
                          <m:r>
                            <a:rPr lang="en-US" sz="2200" b="0" i="1" smtClean="0">
                              <a:solidFill>
                                <a:srgbClr val="C00000"/>
                              </a:solidFill>
                              <a:latin typeface="Cambria Math" charset="0"/>
                              <a:ea typeface="Cambria Math" charset="0"/>
                              <a:cs typeface="Cambria Math" charset="0"/>
                            </a:rPr>
                            <m:t>𝑣</m:t>
                          </m:r>
                        </m:e>
                        <m:sup>
                          <m:r>
                            <a:rPr lang="en-US" sz="2200" b="0" i="1" smtClean="0">
                              <a:solidFill>
                                <a:srgbClr val="C00000"/>
                              </a:solidFill>
                              <a:latin typeface="Cambria Math" charset="0"/>
                              <a:ea typeface="Cambria Math" charset="0"/>
                              <a:cs typeface="Cambria Math" charset="0"/>
                            </a:rPr>
                            <m:t>2</m:t>
                          </m:r>
                        </m:sup>
                      </m:sSup>
                      <m:sSup>
                        <m:sSupPr>
                          <m:ctrlPr>
                            <a:rPr lang="en-US" sz="2200" b="0" i="1" smtClean="0">
                              <a:solidFill>
                                <a:srgbClr val="C00000"/>
                              </a:solidFill>
                              <a:latin typeface="Cambria Math" panose="02040503050406030204" pitchFamily="18" charset="0"/>
                              <a:ea typeface="Cambria Math" charset="0"/>
                              <a:cs typeface="Cambria Math" charset="0"/>
                            </a:rPr>
                          </m:ctrlPr>
                        </m:sSupPr>
                        <m:e>
                          <m:r>
                            <a:rPr lang="en-US" sz="2200" b="0" i="1" smtClean="0">
                              <a:solidFill>
                                <a:srgbClr val="C00000"/>
                              </a:solidFill>
                              <a:latin typeface="Cambria Math" charset="0"/>
                              <a:ea typeface="Cambria Math" charset="0"/>
                              <a:cs typeface="Cambria Math" charset="0"/>
                            </a:rPr>
                            <m:t>𝜂</m:t>
                          </m:r>
                        </m:e>
                        <m:sup>
                          <m:r>
                            <a:rPr lang="en-US" sz="2200" b="0" i="1" smtClean="0">
                              <a:solidFill>
                                <a:srgbClr val="C00000"/>
                              </a:solidFill>
                              <a:latin typeface="Cambria Math" charset="0"/>
                              <a:ea typeface="Cambria Math" charset="0"/>
                              <a:cs typeface="Cambria Math" charset="0"/>
                            </a:rPr>
                            <m:t>2</m:t>
                          </m:r>
                        </m:sup>
                      </m:sSup>
                    </m:oMath>
                  </m:oMathPara>
                </a14:m>
                <a:endParaRPr lang="en-US" sz="2200" b="0" i="0" dirty="0">
                  <a:solidFill>
                    <a:srgbClr val="C00000"/>
                  </a:solidFill>
                  <a:latin typeface="+mj-lt"/>
                  <a:ea typeface="Cambria Math" charset="0"/>
                  <a:cs typeface="Cambria Math"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2084" y="4666057"/>
                <a:ext cx="4415696" cy="633828"/>
              </a:xfrm>
              <a:prstGeom prst="rect">
                <a:avLst/>
              </a:prstGeom>
              <a:blipFill rotWithShape="0">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5264953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Exercise – 15 : Mass of the proton </a:t>
            </a:r>
          </a:p>
        </p:txBody>
      </p:sp>
      <p:sp>
        <p:nvSpPr>
          <p:cNvPr id="3" name="Content Placeholder 2"/>
          <p:cNvSpPr>
            <a:spLocks noGrp="1"/>
          </p:cNvSpPr>
          <p:nvPr>
            <p:ph idx="1"/>
          </p:nvPr>
        </p:nvSpPr>
        <p:spPr>
          <a:xfrm>
            <a:off x="435244" y="1208867"/>
            <a:ext cx="11524527" cy="5235475"/>
          </a:xfrm>
        </p:spPr>
        <p:txBody>
          <a:bodyPr>
            <a:normAutofit/>
          </a:bodyPr>
          <a:lstStyle/>
          <a:p>
            <a:pPr marL="0" indent="0">
              <a:buNone/>
            </a:pPr>
            <a:r>
              <a:rPr lang="en-US" dirty="0"/>
              <a:t>Besides giving mass to the weak vector bosons, it was briefly flashed that the same Higgs mechanism is responsible for giving mass to the fermion masses in the Standard Model, through ad-hoc Yukawa couplings. The mass of a 'naked' quark can be estimated through models of soft QCD, where it enters as a parameter for e.g. the binding energy of a meson. For up and down, they are found to be roughly 2 resp. 5 MeV/c .</a:t>
            </a:r>
          </a:p>
          <a:p>
            <a:pPr marL="514350" indent="-514350">
              <a:buFont typeface="+mj-lt"/>
              <a:buAutoNum type="alphaLcParenR"/>
            </a:pPr>
            <a:r>
              <a:rPr lang="en-US" dirty="0">
                <a:solidFill>
                  <a:srgbClr val="7030A0"/>
                </a:solidFill>
              </a:rPr>
              <a:t>What fraction of the proton mass is due to the Higgs mass of the constituent quarks? </a:t>
            </a:r>
          </a:p>
          <a:p>
            <a:pPr marL="514350" indent="-514350">
              <a:buFont typeface="+mj-lt"/>
              <a:buAutoNum type="alphaLcParenR"/>
            </a:pPr>
            <a:r>
              <a:rPr lang="en-US" dirty="0">
                <a:solidFill>
                  <a:srgbClr val="7030A0"/>
                </a:solidFill>
              </a:rPr>
              <a:t>Can you find out where the other part of the proton mass comes from?</a:t>
            </a:r>
          </a:p>
          <a:p>
            <a:endParaRPr lang="en-US" dirty="0"/>
          </a:p>
        </p:txBody>
      </p:sp>
    </p:spTree>
    <p:extLst>
      <p:ext uri="{BB962C8B-B14F-4D97-AF65-F5344CB8AC3E}">
        <p14:creationId xmlns:p14="http://schemas.microsoft.com/office/powerpoint/2010/main" val="8285407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Exercise – 16: Dirac delta function (1)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03161" y="898358"/>
                <a:ext cx="11611084" cy="5759115"/>
              </a:xfrm>
            </p:spPr>
            <p:txBody>
              <a:bodyPr>
                <a:normAutofit fontScale="92500" lnSpcReduction="10000"/>
              </a:bodyPr>
              <a:lstStyle/>
              <a:p>
                <a:r>
                  <a:rPr lang="en-US" dirty="0"/>
                  <a:t>Consider a function defined by the following prescription:</a:t>
                </a:r>
              </a:p>
              <a:p>
                <a:endParaRPr lang="en-US" dirty="0"/>
              </a:p>
              <a:p>
                <a:endParaRPr lang="en-US" dirty="0"/>
              </a:p>
              <a:p>
                <a:r>
                  <a:rPr lang="en-US" dirty="0"/>
                  <a:t>The integral of this function is normalized:</a:t>
                </a:r>
              </a:p>
              <a:p>
                <a:endParaRPr lang="en-US" dirty="0"/>
              </a:p>
              <a:p>
                <a:r>
                  <a:rPr lang="en-US" dirty="0"/>
                  <a:t>For a function </a:t>
                </a:r>
                <a14:m>
                  <m:oMath xmlns:m="http://schemas.openxmlformats.org/officeDocument/2006/math">
                    <m:r>
                      <a:rPr lang="en-US" b="0" i="1" smtClean="0">
                        <a:solidFill>
                          <a:srgbClr val="C00000"/>
                        </a:solidFill>
                        <a:latin typeface="Cambria Math" charset="0"/>
                      </a:rPr>
                      <m:t>𝑓</m:t>
                    </m:r>
                    <m:d>
                      <m:dPr>
                        <m:ctrlPr>
                          <a:rPr lang="is-IS" b="0" i="1" smtClean="0">
                            <a:solidFill>
                              <a:srgbClr val="C00000"/>
                            </a:solidFill>
                            <a:latin typeface="Cambria Math" panose="02040503050406030204" pitchFamily="18" charset="0"/>
                          </a:rPr>
                        </m:ctrlPr>
                      </m:dPr>
                      <m:e>
                        <m:r>
                          <a:rPr lang="en-US" b="0" i="1" smtClean="0">
                            <a:solidFill>
                              <a:srgbClr val="C00000"/>
                            </a:solidFill>
                            <a:latin typeface="Cambria Math" charset="0"/>
                          </a:rPr>
                          <m:t>𝑥</m:t>
                        </m:r>
                      </m:e>
                    </m:d>
                  </m:oMath>
                </a14:m>
                <a:r>
                  <a:rPr lang="en-US" dirty="0"/>
                  <a:t> we have: </a:t>
                </a:r>
                <a14:m>
                  <m:oMath xmlns:m="http://schemas.openxmlformats.org/officeDocument/2006/math">
                    <m:r>
                      <a:rPr lang="en-US" i="1">
                        <a:solidFill>
                          <a:srgbClr val="C00000"/>
                        </a:solidFill>
                        <a:latin typeface="Cambria Math" charset="0"/>
                      </a:rPr>
                      <m:t>𝑓</m:t>
                    </m:r>
                    <m:d>
                      <m:dPr>
                        <m:ctrlPr>
                          <a:rPr lang="is-IS" i="1">
                            <a:solidFill>
                              <a:srgbClr val="C00000"/>
                            </a:solidFill>
                            <a:latin typeface="Cambria Math" panose="02040503050406030204" pitchFamily="18" charset="0"/>
                          </a:rPr>
                        </m:ctrlPr>
                      </m:dPr>
                      <m:e>
                        <m:r>
                          <a:rPr lang="en-US" i="1">
                            <a:solidFill>
                              <a:srgbClr val="C00000"/>
                            </a:solidFill>
                            <a:latin typeface="Cambria Math" charset="0"/>
                          </a:rPr>
                          <m:t>𝑥</m:t>
                        </m:r>
                      </m:e>
                    </m:d>
                    <m:r>
                      <a:rPr lang="en-US" i="1">
                        <a:solidFill>
                          <a:srgbClr val="C00000"/>
                        </a:solidFill>
                        <a:latin typeface="Cambria Math" charset="0"/>
                      </a:rPr>
                      <m:t>𝛿</m:t>
                    </m:r>
                    <m:d>
                      <m:dPr>
                        <m:ctrlPr>
                          <a:rPr lang="is-IS" i="1">
                            <a:solidFill>
                              <a:srgbClr val="C00000"/>
                            </a:solidFill>
                            <a:latin typeface="Cambria Math" panose="02040503050406030204" pitchFamily="18" charset="0"/>
                          </a:rPr>
                        </m:ctrlPr>
                      </m:dPr>
                      <m:e>
                        <m:r>
                          <a:rPr lang="en-US" i="1">
                            <a:solidFill>
                              <a:srgbClr val="C00000"/>
                            </a:solidFill>
                            <a:latin typeface="Cambria Math" charset="0"/>
                          </a:rPr>
                          <m:t>𝑥</m:t>
                        </m:r>
                      </m:e>
                    </m:d>
                    <m:r>
                      <a:rPr lang="en-US" i="1">
                        <a:solidFill>
                          <a:srgbClr val="C00000"/>
                        </a:solidFill>
                        <a:latin typeface="Cambria Math" charset="0"/>
                      </a:rPr>
                      <m:t>=</m:t>
                    </m:r>
                    <m:r>
                      <a:rPr lang="en-US" i="1">
                        <a:solidFill>
                          <a:srgbClr val="C00000"/>
                        </a:solidFill>
                        <a:latin typeface="Cambria Math" charset="0"/>
                      </a:rPr>
                      <m:t>𝑓</m:t>
                    </m:r>
                    <m:d>
                      <m:dPr>
                        <m:ctrlPr>
                          <a:rPr lang="is-IS" i="1">
                            <a:solidFill>
                              <a:srgbClr val="C00000"/>
                            </a:solidFill>
                            <a:latin typeface="Cambria Math" panose="02040503050406030204" pitchFamily="18" charset="0"/>
                          </a:rPr>
                        </m:ctrlPr>
                      </m:dPr>
                      <m:e>
                        <m:r>
                          <a:rPr lang="en-US" i="1">
                            <a:solidFill>
                              <a:srgbClr val="C00000"/>
                            </a:solidFill>
                            <a:latin typeface="Cambria Math" charset="0"/>
                          </a:rPr>
                          <m:t>0</m:t>
                        </m:r>
                      </m:e>
                    </m:d>
                    <m:r>
                      <a:rPr lang="en-US" i="1">
                        <a:solidFill>
                          <a:srgbClr val="C00000"/>
                        </a:solidFill>
                        <a:latin typeface="Cambria Math" charset="0"/>
                      </a:rPr>
                      <m:t>𝛿</m:t>
                    </m:r>
                    <m:d>
                      <m:dPr>
                        <m:ctrlPr>
                          <a:rPr lang="is-IS" i="1">
                            <a:solidFill>
                              <a:srgbClr val="C00000"/>
                            </a:solidFill>
                            <a:latin typeface="Cambria Math" panose="02040503050406030204" pitchFamily="18" charset="0"/>
                          </a:rPr>
                        </m:ctrlPr>
                      </m:dPr>
                      <m:e>
                        <m:r>
                          <a:rPr lang="en-US" i="1">
                            <a:solidFill>
                              <a:srgbClr val="C00000"/>
                            </a:solidFill>
                            <a:latin typeface="Cambria Math" charset="0"/>
                          </a:rPr>
                          <m:t>𝑥</m:t>
                        </m:r>
                      </m:e>
                    </m:d>
                  </m:oMath>
                </a14:m>
                <a:endParaRPr lang="en-US" dirty="0">
                  <a:solidFill>
                    <a:srgbClr val="C00000"/>
                  </a:solidFill>
                </a:endParaRPr>
              </a:p>
              <a:p>
                <a:endParaRPr lang="en-US" sz="900" dirty="0">
                  <a:solidFill>
                    <a:srgbClr val="C00000"/>
                  </a:solidFill>
                </a:endParaRPr>
              </a:p>
              <a:p>
                <a:pPr marL="0" indent="0">
                  <a:buNone/>
                </a:pPr>
                <a:r>
                  <a:rPr lang="en-US" dirty="0"/>
                  <a:t>                                          </a:t>
                </a:r>
                <a:r>
                  <a:rPr lang="mr-IN" dirty="0"/>
                  <a:t>…</a:t>
                </a:r>
                <a:r>
                  <a:rPr lang="en-US" dirty="0"/>
                  <a:t>and therefore:</a:t>
                </a:r>
              </a:p>
              <a:p>
                <a:endParaRPr lang="en-US" dirty="0"/>
              </a:p>
              <a:p>
                <a:r>
                  <a:rPr lang="en-US" dirty="0"/>
                  <a:t>Exercise:</a:t>
                </a:r>
              </a:p>
              <a:p>
                <a:pPr marL="732600" lvl="1" indent="-457200">
                  <a:buFont typeface="+mj-lt"/>
                  <a:buAutoNum type="alphaLcParenR"/>
                </a:pPr>
                <a:r>
                  <a:rPr lang="en-US" dirty="0"/>
                  <a:t>Prove that: </a:t>
                </a:r>
                <a14:m>
                  <m:oMath xmlns:m="http://schemas.openxmlformats.org/officeDocument/2006/math">
                    <m:r>
                      <a:rPr lang="en-US" b="0" i="1" smtClean="0">
                        <a:solidFill>
                          <a:srgbClr val="C00000"/>
                        </a:solidFill>
                        <a:latin typeface="Cambria Math" charset="0"/>
                      </a:rPr>
                      <m:t>𝛿</m:t>
                    </m:r>
                    <m:d>
                      <m:dPr>
                        <m:ctrlPr>
                          <a:rPr lang="is-IS" b="0" i="1" smtClean="0">
                            <a:solidFill>
                              <a:srgbClr val="C00000"/>
                            </a:solidFill>
                            <a:latin typeface="Cambria Math" panose="02040503050406030204" pitchFamily="18" charset="0"/>
                          </a:rPr>
                        </m:ctrlPr>
                      </m:dPr>
                      <m:e>
                        <m:r>
                          <a:rPr lang="en-US" b="0" i="1" smtClean="0">
                            <a:solidFill>
                              <a:srgbClr val="C00000"/>
                            </a:solidFill>
                            <a:latin typeface="Cambria Math" charset="0"/>
                          </a:rPr>
                          <m:t>𝑘𝑥</m:t>
                        </m:r>
                      </m:e>
                    </m:d>
                    <m:r>
                      <a:rPr lang="en-US" b="0" i="1" smtClean="0">
                        <a:solidFill>
                          <a:srgbClr val="C00000"/>
                        </a:solidFill>
                        <a:latin typeface="Cambria Math" charset="0"/>
                      </a:rPr>
                      <m:t>=</m:t>
                    </m:r>
                    <m:f>
                      <m:fPr>
                        <m:ctrlPr>
                          <a:rPr lang="bg-BG" b="0" i="1" smtClean="0">
                            <a:solidFill>
                              <a:srgbClr val="C00000"/>
                            </a:solidFill>
                            <a:latin typeface="Cambria Math" panose="02040503050406030204" pitchFamily="18" charset="0"/>
                          </a:rPr>
                        </m:ctrlPr>
                      </m:fPr>
                      <m:num>
                        <m:r>
                          <a:rPr lang="en-US" b="0" i="1" smtClean="0">
                            <a:solidFill>
                              <a:srgbClr val="C00000"/>
                            </a:solidFill>
                            <a:latin typeface="Cambria Math" charset="0"/>
                          </a:rPr>
                          <m:t>1</m:t>
                        </m:r>
                      </m:num>
                      <m:den>
                        <m:d>
                          <m:dPr>
                            <m:begChr m:val="|"/>
                            <m:endChr m:val="|"/>
                            <m:ctrlPr>
                              <a:rPr lang="hr-HR" b="0" i="1" smtClean="0">
                                <a:solidFill>
                                  <a:srgbClr val="C00000"/>
                                </a:solidFill>
                                <a:latin typeface="Cambria Math" panose="02040503050406030204" pitchFamily="18" charset="0"/>
                              </a:rPr>
                            </m:ctrlPr>
                          </m:dPr>
                          <m:e>
                            <m:r>
                              <a:rPr lang="en-US" b="0" i="1" smtClean="0">
                                <a:solidFill>
                                  <a:srgbClr val="C00000"/>
                                </a:solidFill>
                                <a:latin typeface="Cambria Math" charset="0"/>
                              </a:rPr>
                              <m:t>𝑘</m:t>
                            </m:r>
                          </m:e>
                        </m:d>
                      </m:den>
                    </m:f>
                    <m:r>
                      <a:rPr lang="en-US" b="0" i="1" smtClean="0">
                        <a:solidFill>
                          <a:srgbClr val="C00000"/>
                        </a:solidFill>
                        <a:latin typeface="Cambria Math" charset="0"/>
                      </a:rPr>
                      <m:t>𝛿</m:t>
                    </m:r>
                    <m:d>
                      <m:dPr>
                        <m:ctrlPr>
                          <a:rPr lang="is-IS" b="0" i="1" smtClean="0">
                            <a:solidFill>
                              <a:srgbClr val="C00000"/>
                            </a:solidFill>
                            <a:latin typeface="Cambria Math" panose="02040503050406030204" pitchFamily="18" charset="0"/>
                          </a:rPr>
                        </m:ctrlPr>
                      </m:dPr>
                      <m:e>
                        <m:r>
                          <a:rPr lang="en-US" b="0" i="1" smtClean="0">
                            <a:solidFill>
                              <a:srgbClr val="C00000"/>
                            </a:solidFill>
                            <a:latin typeface="Cambria Math" charset="0"/>
                          </a:rPr>
                          <m:t>𝑥</m:t>
                        </m:r>
                      </m:e>
                    </m:d>
                  </m:oMath>
                </a14:m>
                <a:endParaRPr lang="en-US" dirty="0"/>
              </a:p>
              <a:p>
                <a:pPr marL="732600" lvl="1" indent="-457200">
                  <a:buFont typeface="+mj-lt"/>
                  <a:buAutoNum type="alphaLcParenR"/>
                </a:pPr>
                <a:r>
                  <a:rPr lang="en-US" dirty="0"/>
                  <a:t>Prove that: </a:t>
                </a:r>
                <a14:m>
                  <m:oMath xmlns:m="http://schemas.openxmlformats.org/officeDocument/2006/math">
                    <m:r>
                      <a:rPr lang="en-US" i="1" smtClean="0">
                        <a:solidFill>
                          <a:srgbClr val="C00000"/>
                        </a:solidFill>
                        <a:latin typeface="Cambria Math" charset="0"/>
                      </a:rPr>
                      <m:t>𝛿</m:t>
                    </m:r>
                    <m:d>
                      <m:dPr>
                        <m:ctrlPr>
                          <a:rPr lang="is-IS" i="1">
                            <a:solidFill>
                              <a:srgbClr val="C00000"/>
                            </a:solidFill>
                            <a:latin typeface="Cambria Math" panose="02040503050406030204" pitchFamily="18" charset="0"/>
                          </a:rPr>
                        </m:ctrlPr>
                      </m:dPr>
                      <m:e>
                        <m:r>
                          <a:rPr lang="en-US" b="0" i="1" smtClean="0">
                            <a:solidFill>
                              <a:srgbClr val="C00000"/>
                            </a:solidFill>
                            <a:latin typeface="Cambria Math" charset="0"/>
                          </a:rPr>
                          <m:t>𝑔</m:t>
                        </m:r>
                        <m:d>
                          <m:dPr>
                            <m:ctrlPr>
                              <a:rPr lang="is-IS" b="0" i="1" smtClean="0">
                                <a:solidFill>
                                  <a:srgbClr val="C00000"/>
                                </a:solidFill>
                                <a:latin typeface="Cambria Math" panose="02040503050406030204" pitchFamily="18" charset="0"/>
                              </a:rPr>
                            </m:ctrlPr>
                          </m:dPr>
                          <m:e>
                            <m:r>
                              <a:rPr lang="en-US" b="0" i="1" smtClean="0">
                                <a:solidFill>
                                  <a:srgbClr val="C00000"/>
                                </a:solidFill>
                                <a:latin typeface="Cambria Math" charset="0"/>
                              </a:rPr>
                              <m:t>𝑥</m:t>
                            </m:r>
                          </m:e>
                        </m:d>
                      </m:e>
                    </m:d>
                    <m:r>
                      <a:rPr lang="en-US" i="1">
                        <a:solidFill>
                          <a:srgbClr val="C00000"/>
                        </a:solidFill>
                        <a:latin typeface="Cambria Math" charset="0"/>
                      </a:rPr>
                      <m:t>=</m:t>
                    </m:r>
                    <m:nary>
                      <m:naryPr>
                        <m:chr m:val="∑"/>
                        <m:ctrlPr>
                          <a:rPr lang="is-IS" i="1" smtClean="0">
                            <a:solidFill>
                              <a:srgbClr val="C00000"/>
                            </a:solidFill>
                            <a:latin typeface="Cambria Math" panose="02040503050406030204" pitchFamily="18" charset="0"/>
                          </a:rPr>
                        </m:ctrlPr>
                      </m:naryPr>
                      <m:sub>
                        <m:r>
                          <m:rPr>
                            <m:brk m:alnAt="23"/>
                          </m:rPr>
                          <a:rPr lang="en-US" b="0" i="1" smtClean="0">
                            <a:solidFill>
                              <a:srgbClr val="C00000"/>
                            </a:solidFill>
                            <a:latin typeface="Cambria Math" charset="0"/>
                          </a:rPr>
                          <m:t>𝑖</m:t>
                        </m:r>
                        <m:r>
                          <a:rPr lang="en-US" b="0" i="1" smtClean="0">
                            <a:solidFill>
                              <a:srgbClr val="C00000"/>
                            </a:solidFill>
                            <a:latin typeface="Cambria Math" charset="0"/>
                          </a:rPr>
                          <m:t>=1</m:t>
                        </m:r>
                      </m:sub>
                      <m:sup>
                        <m:r>
                          <a:rPr lang="en-US" b="0" i="1" smtClean="0">
                            <a:solidFill>
                              <a:srgbClr val="C00000"/>
                            </a:solidFill>
                            <a:latin typeface="Cambria Math" charset="0"/>
                          </a:rPr>
                          <m:t>𝑛</m:t>
                        </m:r>
                      </m:sup>
                      <m:e>
                        <m:f>
                          <m:fPr>
                            <m:ctrlPr>
                              <a:rPr lang="bg-BG" i="1" smtClean="0">
                                <a:solidFill>
                                  <a:srgbClr val="C00000"/>
                                </a:solidFill>
                                <a:latin typeface="Cambria Math" panose="02040503050406030204" pitchFamily="18" charset="0"/>
                              </a:rPr>
                            </m:ctrlPr>
                          </m:fPr>
                          <m:num>
                            <m:r>
                              <a:rPr lang="en-US" b="0" i="1" smtClean="0">
                                <a:solidFill>
                                  <a:srgbClr val="C00000"/>
                                </a:solidFill>
                                <a:latin typeface="Cambria Math" charset="0"/>
                              </a:rPr>
                              <m:t>1</m:t>
                            </m:r>
                          </m:num>
                          <m:den>
                            <m:d>
                              <m:dPr>
                                <m:begChr m:val="|"/>
                                <m:endChr m:val="|"/>
                                <m:ctrlPr>
                                  <a:rPr lang="hr-HR" i="1" smtClean="0">
                                    <a:solidFill>
                                      <a:srgbClr val="C00000"/>
                                    </a:solidFill>
                                    <a:latin typeface="Cambria Math" panose="02040503050406030204" pitchFamily="18" charset="0"/>
                                  </a:rPr>
                                </m:ctrlPr>
                              </m:dPr>
                              <m:e>
                                <m:sSup>
                                  <m:sSupPr>
                                    <m:ctrlPr>
                                      <a:rPr lang="en-US" b="0" i="1" smtClean="0">
                                        <a:solidFill>
                                          <a:srgbClr val="C00000"/>
                                        </a:solidFill>
                                        <a:latin typeface="Cambria Math" panose="02040503050406030204" pitchFamily="18" charset="0"/>
                                      </a:rPr>
                                    </m:ctrlPr>
                                  </m:sSupPr>
                                  <m:e>
                                    <m:r>
                                      <a:rPr lang="en-US" b="0" i="1" smtClean="0">
                                        <a:solidFill>
                                          <a:srgbClr val="C00000"/>
                                        </a:solidFill>
                                        <a:latin typeface="Cambria Math" charset="0"/>
                                      </a:rPr>
                                      <m:t>𝑔</m:t>
                                    </m:r>
                                  </m:e>
                                  <m:sup>
                                    <m:r>
                                      <a:rPr lang="en-US" b="0" i="1" smtClean="0">
                                        <a:solidFill>
                                          <a:srgbClr val="C00000"/>
                                        </a:solidFill>
                                        <a:latin typeface="Cambria Math" charset="0"/>
                                      </a:rPr>
                                      <m:t>′</m:t>
                                    </m:r>
                                  </m:sup>
                                </m:sSup>
                                <m:d>
                                  <m:dPr>
                                    <m:ctrlPr>
                                      <a:rPr lang="is-IS" b="0" i="1" smtClean="0">
                                        <a:solidFill>
                                          <a:srgbClr val="C00000"/>
                                        </a:solidFill>
                                        <a:latin typeface="Cambria Math" panose="02040503050406030204" pitchFamily="18" charset="0"/>
                                      </a:rPr>
                                    </m:ctrlPr>
                                  </m:dPr>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charset="0"/>
                                          </a:rPr>
                                          <m:t>𝑥</m:t>
                                        </m:r>
                                      </m:e>
                                      <m:sub>
                                        <m:r>
                                          <a:rPr lang="en-US" b="0" i="1" smtClean="0">
                                            <a:solidFill>
                                              <a:srgbClr val="C00000"/>
                                            </a:solidFill>
                                            <a:latin typeface="Cambria Math" charset="0"/>
                                          </a:rPr>
                                          <m:t>𝑖</m:t>
                                        </m:r>
                                      </m:sub>
                                    </m:sSub>
                                  </m:e>
                                </m:d>
                              </m:e>
                            </m:d>
                          </m:den>
                        </m:f>
                      </m:e>
                    </m:nary>
                    <m:r>
                      <a:rPr lang="en-US" i="1">
                        <a:solidFill>
                          <a:srgbClr val="C00000"/>
                        </a:solidFill>
                        <a:latin typeface="Cambria Math" charset="0"/>
                      </a:rPr>
                      <m:t>𝛿</m:t>
                    </m:r>
                    <m:d>
                      <m:dPr>
                        <m:ctrlPr>
                          <a:rPr lang="is-IS" i="1">
                            <a:solidFill>
                              <a:srgbClr val="C00000"/>
                            </a:solidFill>
                            <a:latin typeface="Cambria Math" panose="02040503050406030204" pitchFamily="18" charset="0"/>
                          </a:rPr>
                        </m:ctrlPr>
                      </m:dPr>
                      <m:e>
                        <m:r>
                          <a:rPr lang="en-US" i="1">
                            <a:solidFill>
                              <a:srgbClr val="C00000"/>
                            </a:solidFill>
                            <a:latin typeface="Cambria Math" charset="0"/>
                          </a:rPr>
                          <m:t>𝑥</m:t>
                        </m:r>
                        <m:r>
                          <a:rPr lang="en-US" b="0" i="1" smtClean="0">
                            <a:solidFill>
                              <a:srgbClr val="C00000"/>
                            </a:solidFill>
                            <a:latin typeface="Cambria Math" charset="0"/>
                          </a:rPr>
                          <m:t>−</m:t>
                        </m:r>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charset="0"/>
                              </a:rPr>
                              <m:t>𝑥</m:t>
                            </m:r>
                          </m:e>
                          <m:sub>
                            <m:r>
                              <a:rPr lang="en-US" b="0" i="1" smtClean="0">
                                <a:solidFill>
                                  <a:srgbClr val="C00000"/>
                                </a:solidFill>
                                <a:latin typeface="Cambria Math" charset="0"/>
                              </a:rPr>
                              <m:t>𝑖</m:t>
                            </m:r>
                          </m:sub>
                        </m:sSub>
                      </m:e>
                    </m:d>
                  </m:oMath>
                </a14:m>
                <a:r>
                  <a:rPr lang="en-US" dirty="0">
                    <a:solidFill>
                      <a:srgbClr val="C00000"/>
                    </a:solidFill>
                  </a:rPr>
                  <a:t>  </a:t>
                </a:r>
                <a:r>
                  <a:rPr lang="en-US" dirty="0"/>
                  <a:t>, where </a:t>
                </a:r>
                <a14:m>
                  <m:oMath xmlns:m="http://schemas.openxmlformats.org/officeDocument/2006/math">
                    <m:r>
                      <a:rPr lang="en-US" b="0" i="1" smtClean="0">
                        <a:solidFill>
                          <a:srgbClr val="C00000"/>
                        </a:solidFill>
                        <a:latin typeface="Cambria Math" charset="0"/>
                      </a:rPr>
                      <m:t>𝑔</m:t>
                    </m:r>
                    <m:d>
                      <m:dPr>
                        <m:ctrlPr>
                          <a:rPr lang="is-IS" b="0" i="1" smtClean="0">
                            <a:solidFill>
                              <a:srgbClr val="C00000"/>
                            </a:solidFill>
                            <a:latin typeface="Cambria Math" panose="02040503050406030204" pitchFamily="18" charset="0"/>
                          </a:rPr>
                        </m:ctrlPr>
                      </m:dPr>
                      <m:e>
                        <m:sSub>
                          <m:sSubPr>
                            <m:ctrlPr>
                              <a:rPr lang="en-US" b="0" i="1" smtClean="0">
                                <a:solidFill>
                                  <a:srgbClr val="C00000"/>
                                </a:solidFill>
                                <a:latin typeface="Cambria Math" panose="02040503050406030204" pitchFamily="18" charset="0"/>
                              </a:rPr>
                            </m:ctrlPr>
                          </m:sSubPr>
                          <m:e>
                            <m:r>
                              <a:rPr lang="en-US" b="0" i="1" smtClean="0">
                                <a:solidFill>
                                  <a:srgbClr val="C00000"/>
                                </a:solidFill>
                                <a:latin typeface="Cambria Math" charset="0"/>
                              </a:rPr>
                              <m:t>𝑥</m:t>
                            </m:r>
                          </m:e>
                          <m:sub>
                            <m:r>
                              <a:rPr lang="en-US" b="0" i="1" smtClean="0">
                                <a:solidFill>
                                  <a:srgbClr val="C00000"/>
                                </a:solidFill>
                                <a:latin typeface="Cambria Math" charset="0"/>
                              </a:rPr>
                              <m:t>𝑖</m:t>
                            </m:r>
                          </m:sub>
                        </m:sSub>
                      </m:e>
                    </m:d>
                    <m:r>
                      <a:rPr lang="en-US" b="0" i="1" smtClean="0">
                        <a:solidFill>
                          <a:srgbClr val="C00000"/>
                        </a:solidFill>
                        <a:latin typeface="Cambria Math" charset="0"/>
                      </a:rPr>
                      <m:t>=0</m:t>
                    </m:r>
                  </m:oMath>
                </a14:m>
                <a:r>
                  <a:rPr lang="en-US" dirty="0">
                    <a:solidFill>
                      <a:srgbClr val="C00000"/>
                    </a:solidFill>
                  </a:rPr>
                  <a:t> </a:t>
                </a:r>
                <a:r>
                  <a:rPr lang="en-US" dirty="0"/>
                  <a:t>are the zero-points</a:t>
                </a:r>
              </a:p>
              <a:p>
                <a:pPr lvl="2"/>
                <a:r>
                  <a:rPr lang="en-US" dirty="0">
                    <a:solidFill>
                      <a:schemeClr val="tx1"/>
                    </a:solidFill>
                  </a:rPr>
                  <a:t>Hint: make a Taylor expansion of </a:t>
                </a:r>
                <a14:m>
                  <m:oMath xmlns:m="http://schemas.openxmlformats.org/officeDocument/2006/math">
                    <m:r>
                      <a:rPr lang="en-US" b="0" i="1" smtClean="0">
                        <a:solidFill>
                          <a:schemeClr val="tx1"/>
                        </a:solidFill>
                        <a:latin typeface="Cambria Math" charset="0"/>
                      </a:rPr>
                      <m:t>𝑔</m:t>
                    </m:r>
                  </m:oMath>
                </a14:m>
                <a:r>
                  <a:rPr lang="en-US" dirty="0">
                    <a:solidFill>
                      <a:schemeClr val="tx1"/>
                    </a:solidFill>
                  </a:rPr>
                  <a:t> around the 0-points.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03161" y="898358"/>
                <a:ext cx="11611084" cy="5759115"/>
              </a:xfrm>
              <a:blipFill>
                <a:blip r:embed="rId3"/>
                <a:stretch>
                  <a:fillRect l="-764" t="-1978" b="-1758"/>
                </a:stretch>
              </a:blipFill>
            </p:spPr>
            <p:txBody>
              <a:bodyPr/>
              <a:lstStyle/>
              <a:p>
                <a:r>
                  <a:rPr lang="en-NL">
                    <a:noFill/>
                  </a:rPr>
                  <a:t> </a:t>
                </a:r>
              </a:p>
            </p:txBody>
          </p:sp>
        </mc:Fallback>
      </mc:AlternateContent>
      <p:pic>
        <p:nvPicPr>
          <p:cNvPr id="4" name="Picture 3"/>
          <p:cNvPicPr>
            <a:picLocks noChangeAspect="1"/>
          </p:cNvPicPr>
          <p:nvPr/>
        </p:nvPicPr>
        <p:blipFill>
          <a:blip r:embed="rId4"/>
          <a:stretch>
            <a:fillRect/>
          </a:stretch>
        </p:blipFill>
        <p:spPr>
          <a:xfrm>
            <a:off x="8704531" y="672353"/>
            <a:ext cx="3143250" cy="2491946"/>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84826" y="1332157"/>
                <a:ext cx="7339264" cy="75520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rgbClr val="C00000"/>
                          </a:solidFill>
                          <a:latin typeface="Cambria Math" charset="0"/>
                        </a:rPr>
                        <m:t>𝛿</m:t>
                      </m:r>
                      <m:d>
                        <m:dPr>
                          <m:ctrlPr>
                            <a:rPr lang="is-IS" sz="2200" b="0" i="1" smtClean="0">
                              <a:solidFill>
                                <a:srgbClr val="C00000"/>
                              </a:solidFill>
                              <a:latin typeface="Cambria Math" panose="02040503050406030204" pitchFamily="18" charset="0"/>
                            </a:rPr>
                          </m:ctrlPr>
                        </m:dPr>
                        <m:e>
                          <m:r>
                            <a:rPr lang="en-US" sz="2200" b="0" i="1" smtClean="0">
                              <a:solidFill>
                                <a:srgbClr val="C00000"/>
                              </a:solidFill>
                              <a:latin typeface="Cambria Math" charset="0"/>
                            </a:rPr>
                            <m:t>𝑥</m:t>
                          </m:r>
                        </m:e>
                      </m:d>
                      <m:r>
                        <a:rPr lang="en-US" sz="2200" b="0" i="1" smtClean="0">
                          <a:solidFill>
                            <a:srgbClr val="C00000"/>
                          </a:solidFill>
                          <a:latin typeface="Cambria Math" charset="0"/>
                        </a:rPr>
                        <m:t>=</m:t>
                      </m:r>
                      <m:func>
                        <m:funcPr>
                          <m:ctrlPr>
                            <a:rPr lang="mr-IN" sz="2200" b="0" i="1" smtClean="0">
                              <a:solidFill>
                                <a:srgbClr val="C00000"/>
                              </a:solidFill>
                              <a:latin typeface="Cambria Math" panose="02040503050406030204" pitchFamily="18" charset="0"/>
                            </a:rPr>
                          </m:ctrlPr>
                        </m:funcPr>
                        <m:fName>
                          <m:limLow>
                            <m:limLowPr>
                              <m:ctrlPr>
                                <a:rPr lang="mr-IN" sz="2200" b="0" i="1" smtClean="0">
                                  <a:solidFill>
                                    <a:srgbClr val="C00000"/>
                                  </a:solidFill>
                                  <a:latin typeface="Cambria Math" panose="02040503050406030204" pitchFamily="18" charset="0"/>
                                </a:rPr>
                              </m:ctrlPr>
                            </m:limLowPr>
                            <m:e>
                              <m:r>
                                <m:rPr>
                                  <m:sty m:val="p"/>
                                </m:rPr>
                                <a:rPr lang="mr-IN" sz="2200" b="0" i="0" smtClean="0">
                                  <a:solidFill>
                                    <a:srgbClr val="C00000"/>
                                  </a:solidFill>
                                  <a:latin typeface="Cambria Math" charset="0"/>
                                </a:rPr>
                                <m:t>lim</m:t>
                              </m:r>
                            </m:e>
                            <m:lim>
                              <m:r>
                                <m:rPr>
                                  <m:sty m:val="p"/>
                                </m:rPr>
                                <a:rPr lang="en-US" sz="2200" b="0" i="0" smtClean="0">
                                  <a:solidFill>
                                    <a:srgbClr val="C00000"/>
                                  </a:solidFill>
                                  <a:latin typeface="Cambria Math" charset="0"/>
                                </a:rPr>
                                <m:t>Δ</m:t>
                              </m:r>
                              <m:r>
                                <a:rPr lang="en-US" sz="2200" b="0" i="1" smtClean="0">
                                  <a:solidFill>
                                    <a:srgbClr val="C00000"/>
                                  </a:solidFill>
                                  <a:latin typeface="Cambria Math" charset="0"/>
                                </a:rPr>
                                <m:t>→0 </m:t>
                              </m:r>
                            </m:lim>
                          </m:limLow>
                        </m:fName>
                        <m:e>
                          <m:d>
                            <m:dPr>
                              <m:begChr m:val="{"/>
                              <m:endChr m:val=""/>
                              <m:ctrlPr>
                                <a:rPr lang="mr-IN" sz="2200" b="0" i="1" smtClean="0">
                                  <a:solidFill>
                                    <a:srgbClr val="C00000"/>
                                  </a:solidFill>
                                  <a:latin typeface="Cambria Math" panose="02040503050406030204" pitchFamily="18" charset="0"/>
                                </a:rPr>
                              </m:ctrlPr>
                            </m:dPr>
                            <m:e>
                              <m:m>
                                <m:mPr>
                                  <m:mcs>
                                    <m:mc>
                                      <m:mcPr>
                                        <m:count m:val="1"/>
                                        <m:mcJc m:val="center"/>
                                      </m:mcPr>
                                    </m:mc>
                                  </m:mcs>
                                  <m:ctrlPr>
                                    <a:rPr lang="cs-CZ" sz="2200" b="0" i="1" smtClean="0">
                                      <a:solidFill>
                                        <a:srgbClr val="C00000"/>
                                      </a:solidFill>
                                      <a:latin typeface="Cambria Math" panose="02040503050406030204" pitchFamily="18" charset="0"/>
                                    </a:rPr>
                                  </m:ctrlPr>
                                </m:mPr>
                                <m:mr>
                                  <m:e>
                                    <m:r>
                                      <m:rPr>
                                        <m:brk m:alnAt="7"/>
                                      </m:rPr>
                                      <a:rPr lang="en-US" sz="2200" b="0" i="1" smtClean="0">
                                        <a:solidFill>
                                          <a:srgbClr val="C00000"/>
                                        </a:solidFill>
                                        <a:latin typeface="Cambria Math" charset="0"/>
                                      </a:rPr>
                                      <m:t>1</m:t>
                                    </m:r>
                                    <m:r>
                                      <m:rPr>
                                        <m:lit/>
                                        <m:brk m:alnAt="7"/>
                                      </m:rPr>
                                      <a:rPr lang="en-US" sz="2200" b="0" i="1" smtClean="0">
                                        <a:solidFill>
                                          <a:srgbClr val="C00000"/>
                                        </a:solidFill>
                                        <a:latin typeface="Cambria Math" charset="0"/>
                                      </a:rPr>
                                      <m:t>/</m:t>
                                    </m:r>
                                    <m:r>
                                      <m:rPr>
                                        <m:sty m:val="p"/>
                                      </m:rPr>
                                      <a:rPr lang="en-US" sz="2200" b="0" i="0" smtClean="0">
                                        <a:solidFill>
                                          <a:srgbClr val="C00000"/>
                                        </a:solidFill>
                                        <a:latin typeface="Cambria Math" charset="0"/>
                                      </a:rPr>
                                      <m:t>Δ</m:t>
                                    </m:r>
                                    <m:r>
                                      <a:rPr lang="en-US" sz="2200" b="0" i="0" smtClean="0">
                                        <a:solidFill>
                                          <a:srgbClr val="C00000"/>
                                        </a:solidFill>
                                        <a:latin typeface="Cambria Math" charset="0"/>
                                      </a:rPr>
                                      <m:t>   </m:t>
                                    </m:r>
                                    <m:r>
                                      <m:rPr>
                                        <m:sty m:val="p"/>
                                      </m:rPr>
                                      <a:rPr lang="en-US" sz="2200" b="0" i="0" smtClean="0">
                                        <a:solidFill>
                                          <a:srgbClr val="C00000"/>
                                        </a:solidFill>
                                        <a:latin typeface="Cambria Math" charset="0"/>
                                      </a:rPr>
                                      <m:t>for</m:t>
                                    </m:r>
                                    <m:r>
                                      <a:rPr lang="en-US" sz="2200" b="0" i="0" smtClean="0">
                                        <a:solidFill>
                                          <a:srgbClr val="C00000"/>
                                        </a:solidFill>
                                        <a:latin typeface="Cambria Math" charset="0"/>
                                      </a:rPr>
                                      <m:t> </m:t>
                                    </m:r>
                                    <m:d>
                                      <m:dPr>
                                        <m:begChr m:val="|"/>
                                        <m:endChr m:val="|"/>
                                        <m:ctrlPr>
                                          <a:rPr lang="hr-HR" sz="2200" b="0" i="1" smtClean="0">
                                            <a:solidFill>
                                              <a:srgbClr val="C00000"/>
                                            </a:solidFill>
                                            <a:latin typeface="Cambria Math" panose="02040503050406030204" pitchFamily="18" charset="0"/>
                                          </a:rPr>
                                        </m:ctrlPr>
                                      </m:dPr>
                                      <m:e>
                                        <m:r>
                                          <a:rPr lang="en-US" sz="2200" b="0" i="1" smtClean="0">
                                            <a:solidFill>
                                              <a:srgbClr val="C00000"/>
                                            </a:solidFill>
                                            <a:latin typeface="Cambria Math" charset="0"/>
                                          </a:rPr>
                                          <m:t>𝑥</m:t>
                                        </m:r>
                                      </m:e>
                                    </m:d>
                                    <m:r>
                                      <a:rPr lang="en-US" sz="2200" b="0" i="1" smtClean="0">
                                        <a:solidFill>
                                          <a:srgbClr val="C00000"/>
                                        </a:solidFill>
                                        <a:latin typeface="Cambria Math" charset="0"/>
                                      </a:rPr>
                                      <m:t>&lt;</m:t>
                                    </m:r>
                                    <m:r>
                                      <m:rPr>
                                        <m:sty m:val="p"/>
                                      </m:rPr>
                                      <a:rPr lang="en-US" sz="2200" b="0" i="0" smtClean="0">
                                        <a:solidFill>
                                          <a:srgbClr val="C00000"/>
                                        </a:solidFill>
                                        <a:latin typeface="Cambria Math" charset="0"/>
                                      </a:rPr>
                                      <m:t>Δ</m:t>
                                    </m:r>
                                    <m:r>
                                      <m:rPr>
                                        <m:lit/>
                                      </m:rPr>
                                      <a:rPr lang="en-US" sz="2200" b="0" i="1" smtClean="0">
                                        <a:solidFill>
                                          <a:srgbClr val="C00000"/>
                                        </a:solidFill>
                                        <a:latin typeface="Cambria Math" charset="0"/>
                                      </a:rPr>
                                      <m:t>/</m:t>
                                    </m:r>
                                    <m:r>
                                      <a:rPr lang="en-US" sz="2200" b="0" i="1" smtClean="0">
                                        <a:solidFill>
                                          <a:srgbClr val="C00000"/>
                                        </a:solidFill>
                                        <a:latin typeface="Cambria Math" charset="0"/>
                                      </a:rPr>
                                      <m:t>2</m:t>
                                    </m:r>
                                  </m:e>
                                </m:mr>
                                <m:mr>
                                  <m:e>
                                    <m:r>
                                      <a:rPr lang="en-US" sz="2200" b="0" i="1" smtClean="0">
                                        <a:solidFill>
                                          <a:srgbClr val="C00000"/>
                                        </a:solidFill>
                                        <a:latin typeface="Cambria Math" charset="0"/>
                                      </a:rPr>
                                      <m:t>0       </m:t>
                                    </m:r>
                                    <m:r>
                                      <m:rPr>
                                        <m:sty m:val="p"/>
                                      </m:rPr>
                                      <a:rPr lang="en-US" sz="2200" b="0" i="1" smtClean="0">
                                        <a:solidFill>
                                          <a:srgbClr val="C00000"/>
                                        </a:solidFill>
                                        <a:latin typeface="Cambria Math" charset="0"/>
                                      </a:rPr>
                                      <m:t>otherwise</m:t>
                                    </m:r>
                                  </m:e>
                                </m:mr>
                              </m:m>
                            </m:e>
                          </m:d>
                        </m:e>
                      </m:func>
                    </m:oMath>
                  </m:oMathPara>
                </a14:m>
                <a:endParaRPr lang="en-US" sz="2200" dirty="0">
                  <a:solidFill>
                    <a:srgbClr val="C00000"/>
                  </a:solidFil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84826" y="1332157"/>
                <a:ext cx="7339264" cy="755207"/>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6531478" y="2041835"/>
                <a:ext cx="1985223" cy="7305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trlPr>
                            <a:rPr lang="en-US" sz="2200" i="1" smtClean="0">
                              <a:solidFill>
                                <a:srgbClr val="C00000"/>
                              </a:solidFill>
                              <a:latin typeface="Cambria Math" panose="02040503050406030204" pitchFamily="18" charset="0"/>
                            </a:rPr>
                          </m:ctrlPr>
                        </m:naryPr>
                        <m:sub>
                          <m:r>
                            <m:rPr>
                              <m:brk m:alnAt="23"/>
                            </m:rPr>
                            <a:rPr lang="en-US" sz="2200" b="0" i="1" smtClean="0">
                              <a:solidFill>
                                <a:srgbClr val="C00000"/>
                              </a:solidFill>
                              <a:latin typeface="Cambria Math" charset="0"/>
                            </a:rPr>
                            <m:t>−</m:t>
                          </m:r>
                          <m:r>
                            <a:rPr lang="en-US" sz="2200" b="0" i="1" smtClean="0">
                              <a:solidFill>
                                <a:srgbClr val="C00000"/>
                              </a:solidFill>
                              <a:latin typeface="Cambria Math" charset="0"/>
                            </a:rPr>
                            <m:t>∞</m:t>
                          </m:r>
                        </m:sub>
                        <m:sup>
                          <m:r>
                            <a:rPr lang="en-US" sz="2200" b="0" i="1" smtClean="0">
                              <a:solidFill>
                                <a:srgbClr val="C00000"/>
                              </a:solidFill>
                              <a:latin typeface="Cambria Math" charset="0"/>
                            </a:rPr>
                            <m:t>∞</m:t>
                          </m:r>
                        </m:sup>
                        <m:e>
                          <m:r>
                            <a:rPr lang="en-US" sz="2200" b="0" i="1" smtClean="0">
                              <a:solidFill>
                                <a:srgbClr val="C00000"/>
                              </a:solidFill>
                              <a:latin typeface="Cambria Math" charset="0"/>
                            </a:rPr>
                            <m:t>𝛿</m:t>
                          </m:r>
                          <m:d>
                            <m:dPr>
                              <m:ctrlPr>
                                <a:rPr lang="is-IS" sz="2200" b="0" i="1" smtClean="0">
                                  <a:solidFill>
                                    <a:srgbClr val="C00000"/>
                                  </a:solidFill>
                                  <a:latin typeface="Cambria Math" panose="02040503050406030204" pitchFamily="18" charset="0"/>
                                </a:rPr>
                              </m:ctrlPr>
                            </m:dPr>
                            <m:e>
                              <m:r>
                                <a:rPr lang="en-US" sz="2200" b="0" i="1" smtClean="0">
                                  <a:solidFill>
                                    <a:srgbClr val="C00000"/>
                                  </a:solidFill>
                                  <a:latin typeface="Cambria Math" charset="0"/>
                                </a:rPr>
                                <m:t>𝑥</m:t>
                              </m:r>
                            </m:e>
                          </m:d>
                          <m:r>
                            <a:rPr lang="en-US" sz="2200" b="0" i="1" smtClean="0">
                              <a:solidFill>
                                <a:srgbClr val="C00000"/>
                              </a:solidFill>
                              <a:latin typeface="Cambria Math" charset="0"/>
                            </a:rPr>
                            <m:t> </m:t>
                          </m:r>
                          <m:r>
                            <m:rPr>
                              <m:sty m:val="p"/>
                            </m:rPr>
                            <a:rPr lang="en-US" sz="2200" b="0" i="1" smtClean="0">
                              <a:solidFill>
                                <a:srgbClr val="C00000"/>
                              </a:solidFill>
                              <a:latin typeface="Cambria Math" charset="0"/>
                            </a:rPr>
                            <m:t>d</m:t>
                          </m:r>
                          <m:r>
                            <a:rPr lang="en-US" sz="2200" b="0" i="1" smtClean="0">
                              <a:solidFill>
                                <a:srgbClr val="C00000"/>
                              </a:solidFill>
                              <a:latin typeface="Cambria Math" charset="0"/>
                            </a:rPr>
                            <m:t>𝑥</m:t>
                          </m:r>
                        </m:e>
                      </m:nary>
                      <m:r>
                        <a:rPr lang="en-US" sz="2200" b="0" i="1" smtClean="0">
                          <a:solidFill>
                            <a:srgbClr val="C00000"/>
                          </a:solidFill>
                          <a:latin typeface="Cambria Math" charset="0"/>
                        </a:rPr>
                        <m:t>=1</m:t>
                      </m:r>
                    </m:oMath>
                  </m:oMathPara>
                </a14:m>
                <a:endParaRPr lang="en-US" sz="2200" dirty="0">
                  <a:solidFill>
                    <a:srgbClr val="C00000"/>
                  </a:solidFill>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6531478" y="2041835"/>
                <a:ext cx="1985223" cy="730521"/>
              </a:xfrm>
              <a:prstGeom prst="rect">
                <a:avLst/>
              </a:prstGeom>
              <a:blipFill rotWithShape="0">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5979762" y="3575597"/>
                <a:ext cx="5780750" cy="7968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trlPr>
                            <a:rPr lang="en-US" sz="2400" i="1" smtClean="0">
                              <a:solidFill>
                                <a:srgbClr val="C00000"/>
                              </a:solidFill>
                              <a:latin typeface="Cambria Math" panose="02040503050406030204" pitchFamily="18" charset="0"/>
                            </a:rPr>
                          </m:ctrlPr>
                        </m:naryPr>
                        <m:sub>
                          <m:r>
                            <m:rPr>
                              <m:brk m:alnAt="23"/>
                            </m:rPr>
                            <a:rPr lang="en-US" sz="2400" b="0" i="1" smtClean="0">
                              <a:solidFill>
                                <a:srgbClr val="C00000"/>
                              </a:solidFill>
                              <a:latin typeface="Cambria Math" charset="0"/>
                            </a:rPr>
                            <m:t>−</m:t>
                          </m:r>
                          <m:r>
                            <a:rPr lang="en-US" sz="2400" b="0" i="1" smtClean="0">
                              <a:solidFill>
                                <a:srgbClr val="C00000"/>
                              </a:solidFill>
                              <a:latin typeface="Cambria Math" charset="0"/>
                            </a:rPr>
                            <m:t>∞</m:t>
                          </m:r>
                        </m:sub>
                        <m:sup>
                          <m:r>
                            <a:rPr lang="en-US" sz="2400" b="0" i="1" smtClean="0">
                              <a:solidFill>
                                <a:srgbClr val="C00000"/>
                              </a:solidFill>
                              <a:latin typeface="Cambria Math" charset="0"/>
                            </a:rPr>
                            <m:t>∞</m:t>
                          </m:r>
                        </m:sup>
                        <m:e>
                          <m:r>
                            <a:rPr lang="en-US" sz="2400" b="0" i="1" smtClean="0">
                              <a:solidFill>
                                <a:srgbClr val="C00000"/>
                              </a:solidFill>
                              <a:latin typeface="Cambria Math" charset="0"/>
                            </a:rPr>
                            <m:t>𝑓</m:t>
                          </m:r>
                          <m:d>
                            <m:dPr>
                              <m:ctrlPr>
                                <a:rPr lang="is-IS" sz="2400" b="0" i="1" smtClean="0">
                                  <a:solidFill>
                                    <a:srgbClr val="C00000"/>
                                  </a:solidFill>
                                  <a:latin typeface="Cambria Math" panose="02040503050406030204" pitchFamily="18" charset="0"/>
                                </a:rPr>
                              </m:ctrlPr>
                            </m:dPr>
                            <m:e>
                              <m:r>
                                <a:rPr lang="en-US" sz="2400" b="0" i="1" smtClean="0">
                                  <a:solidFill>
                                    <a:srgbClr val="C00000"/>
                                  </a:solidFill>
                                  <a:latin typeface="Cambria Math" charset="0"/>
                                </a:rPr>
                                <m:t>𝑥</m:t>
                              </m:r>
                            </m:e>
                          </m:d>
                          <m:r>
                            <a:rPr lang="en-US" sz="2400" b="0" i="1" smtClean="0">
                              <a:solidFill>
                                <a:srgbClr val="C00000"/>
                              </a:solidFill>
                              <a:latin typeface="Cambria Math" charset="0"/>
                            </a:rPr>
                            <m:t>𝛿</m:t>
                          </m:r>
                          <m:d>
                            <m:dPr>
                              <m:ctrlPr>
                                <a:rPr lang="is-IS" sz="2400" b="0" i="1" smtClean="0">
                                  <a:solidFill>
                                    <a:srgbClr val="C00000"/>
                                  </a:solidFill>
                                  <a:latin typeface="Cambria Math" panose="02040503050406030204" pitchFamily="18" charset="0"/>
                                </a:rPr>
                              </m:ctrlPr>
                            </m:dPr>
                            <m:e>
                              <m:r>
                                <a:rPr lang="en-US" sz="2400" b="0" i="1" smtClean="0">
                                  <a:solidFill>
                                    <a:srgbClr val="C00000"/>
                                  </a:solidFill>
                                  <a:latin typeface="Cambria Math" charset="0"/>
                                </a:rPr>
                                <m:t>𝑥</m:t>
                              </m:r>
                            </m:e>
                          </m:d>
                          <m:r>
                            <a:rPr lang="en-US" sz="2400" b="0" i="1" smtClean="0">
                              <a:solidFill>
                                <a:srgbClr val="C00000"/>
                              </a:solidFill>
                              <a:latin typeface="Cambria Math" charset="0"/>
                            </a:rPr>
                            <m:t> </m:t>
                          </m:r>
                          <m:r>
                            <m:rPr>
                              <m:sty m:val="p"/>
                            </m:rPr>
                            <a:rPr lang="en-US" sz="2400" b="0" i="1" smtClean="0">
                              <a:solidFill>
                                <a:srgbClr val="C00000"/>
                              </a:solidFill>
                              <a:latin typeface="Cambria Math" charset="0"/>
                            </a:rPr>
                            <m:t>d</m:t>
                          </m:r>
                          <m:r>
                            <a:rPr lang="en-US" sz="2400" b="0" i="1" smtClean="0">
                              <a:solidFill>
                                <a:srgbClr val="C00000"/>
                              </a:solidFill>
                              <a:latin typeface="Cambria Math" charset="0"/>
                            </a:rPr>
                            <m:t>𝑥</m:t>
                          </m:r>
                        </m:e>
                      </m:nary>
                      <m:r>
                        <a:rPr lang="en-US" sz="2400" b="0" i="1" smtClean="0">
                          <a:solidFill>
                            <a:srgbClr val="C00000"/>
                          </a:solidFill>
                          <a:latin typeface="Cambria Math" charset="0"/>
                        </a:rPr>
                        <m:t>=</m:t>
                      </m:r>
                      <m:r>
                        <a:rPr lang="en-US" sz="2400" b="0" i="1" smtClean="0">
                          <a:solidFill>
                            <a:srgbClr val="C00000"/>
                          </a:solidFill>
                          <a:latin typeface="Cambria Math" panose="02040503050406030204" pitchFamily="18" charset="0"/>
                        </a:rPr>
                        <m:t>𝑓</m:t>
                      </m:r>
                      <m:d>
                        <m:dPr>
                          <m:ctrlPr>
                            <a:rPr lang="en-US" sz="2400" b="0" i="1" smtClean="0">
                              <a:solidFill>
                                <a:srgbClr val="C00000"/>
                              </a:solidFill>
                              <a:latin typeface="Cambria Math" panose="02040503050406030204" pitchFamily="18" charset="0"/>
                            </a:rPr>
                          </m:ctrlPr>
                        </m:dPr>
                        <m:e>
                          <m:r>
                            <a:rPr lang="en-US" sz="2400" b="0" i="1" smtClean="0">
                              <a:solidFill>
                                <a:srgbClr val="C00000"/>
                              </a:solidFill>
                              <a:latin typeface="Cambria Math" panose="02040503050406030204" pitchFamily="18" charset="0"/>
                            </a:rPr>
                            <m:t>0</m:t>
                          </m:r>
                        </m:e>
                      </m:d>
                      <m:nary>
                        <m:naryPr>
                          <m:ctrlPr>
                            <a:rPr lang="en-US" sz="2400" i="1">
                              <a:solidFill>
                                <a:srgbClr val="C00000"/>
                              </a:solidFill>
                              <a:latin typeface="Cambria Math" panose="02040503050406030204" pitchFamily="18" charset="0"/>
                            </a:rPr>
                          </m:ctrlPr>
                        </m:naryPr>
                        <m:sub>
                          <m:r>
                            <m:rPr>
                              <m:brk m:alnAt="23"/>
                            </m:rPr>
                            <a:rPr lang="en-US" sz="2400" i="1">
                              <a:solidFill>
                                <a:srgbClr val="C00000"/>
                              </a:solidFill>
                              <a:latin typeface="Cambria Math" charset="0"/>
                            </a:rPr>
                            <m:t>−</m:t>
                          </m:r>
                          <m:r>
                            <a:rPr lang="en-US" sz="2400" i="1">
                              <a:solidFill>
                                <a:srgbClr val="C00000"/>
                              </a:solidFill>
                              <a:latin typeface="Cambria Math" charset="0"/>
                            </a:rPr>
                            <m:t>∞</m:t>
                          </m:r>
                        </m:sub>
                        <m:sup>
                          <m:r>
                            <a:rPr lang="en-US" sz="2400" i="1">
                              <a:solidFill>
                                <a:srgbClr val="C00000"/>
                              </a:solidFill>
                              <a:latin typeface="Cambria Math" charset="0"/>
                            </a:rPr>
                            <m:t>∞</m:t>
                          </m:r>
                        </m:sup>
                        <m:e>
                          <m:r>
                            <a:rPr lang="en-US" sz="2400" i="1">
                              <a:solidFill>
                                <a:srgbClr val="C00000"/>
                              </a:solidFill>
                              <a:latin typeface="Cambria Math" charset="0"/>
                            </a:rPr>
                            <m:t>𝛿</m:t>
                          </m:r>
                          <m:d>
                            <m:dPr>
                              <m:ctrlPr>
                                <a:rPr lang="is-IS" sz="2400" i="1">
                                  <a:solidFill>
                                    <a:srgbClr val="C00000"/>
                                  </a:solidFill>
                                  <a:latin typeface="Cambria Math" panose="02040503050406030204" pitchFamily="18" charset="0"/>
                                </a:rPr>
                              </m:ctrlPr>
                            </m:dPr>
                            <m:e>
                              <m:r>
                                <a:rPr lang="en-US" sz="2400" i="1">
                                  <a:solidFill>
                                    <a:srgbClr val="C00000"/>
                                  </a:solidFill>
                                  <a:latin typeface="Cambria Math" charset="0"/>
                                </a:rPr>
                                <m:t>𝑥</m:t>
                              </m:r>
                            </m:e>
                          </m:d>
                          <m:r>
                            <a:rPr lang="en-US" sz="2400" i="1">
                              <a:solidFill>
                                <a:srgbClr val="C00000"/>
                              </a:solidFill>
                              <a:latin typeface="Cambria Math" charset="0"/>
                            </a:rPr>
                            <m:t> </m:t>
                          </m:r>
                          <m:r>
                            <m:rPr>
                              <m:sty m:val="p"/>
                            </m:rPr>
                            <a:rPr lang="en-US" sz="2400" i="1">
                              <a:solidFill>
                                <a:srgbClr val="C00000"/>
                              </a:solidFill>
                              <a:latin typeface="Cambria Math" charset="0"/>
                            </a:rPr>
                            <m:t>d</m:t>
                          </m:r>
                          <m:r>
                            <a:rPr lang="en-US" sz="2400" i="1">
                              <a:solidFill>
                                <a:srgbClr val="C00000"/>
                              </a:solidFill>
                              <a:latin typeface="Cambria Math" charset="0"/>
                            </a:rPr>
                            <m:t>𝑥</m:t>
                          </m:r>
                        </m:e>
                      </m:nary>
                      <m:r>
                        <a:rPr lang="en-US" sz="2400" b="0" i="1" smtClean="0">
                          <a:solidFill>
                            <a:srgbClr val="C00000"/>
                          </a:solidFill>
                          <a:latin typeface="Cambria Math" panose="02040503050406030204" pitchFamily="18" charset="0"/>
                        </a:rPr>
                        <m:t>=</m:t>
                      </m:r>
                      <m:r>
                        <a:rPr lang="en-US" sz="2400" b="0" i="1" smtClean="0">
                          <a:solidFill>
                            <a:srgbClr val="C00000"/>
                          </a:solidFill>
                          <a:latin typeface="Cambria Math" charset="0"/>
                        </a:rPr>
                        <m:t>𝑓</m:t>
                      </m:r>
                      <m:d>
                        <m:dPr>
                          <m:ctrlPr>
                            <a:rPr lang="is-IS" sz="2400" b="0" i="1" smtClean="0">
                              <a:solidFill>
                                <a:srgbClr val="C00000"/>
                              </a:solidFill>
                              <a:latin typeface="Cambria Math" panose="02040503050406030204" pitchFamily="18" charset="0"/>
                            </a:rPr>
                          </m:ctrlPr>
                        </m:dPr>
                        <m:e>
                          <m:r>
                            <a:rPr lang="en-US" sz="2400" b="0" i="1" smtClean="0">
                              <a:solidFill>
                                <a:srgbClr val="C00000"/>
                              </a:solidFill>
                              <a:latin typeface="Cambria Math" charset="0"/>
                            </a:rPr>
                            <m:t>0</m:t>
                          </m:r>
                        </m:e>
                      </m:d>
                    </m:oMath>
                  </m:oMathPara>
                </a14:m>
                <a:endParaRPr lang="en-US" sz="2400" dirty="0">
                  <a:solidFill>
                    <a:srgbClr val="C00000"/>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5979762" y="3575597"/>
                <a:ext cx="5780750" cy="796821"/>
              </a:xfrm>
              <a:prstGeom prst="rect">
                <a:avLst/>
              </a:prstGeom>
              <a:blipFill>
                <a:blip r:embed="rId7"/>
                <a:stretch>
                  <a:fillRect l="-21711" t="-193750" b="-276563"/>
                </a:stretch>
              </a:blipFill>
            </p:spPr>
            <p:txBody>
              <a:bodyPr/>
              <a:lstStyle/>
              <a:p>
                <a:r>
                  <a:rPr lang="en-NL">
                    <a:noFill/>
                  </a:rPr>
                  <a:t> </a:t>
                </a:r>
              </a:p>
            </p:txBody>
          </p:sp>
        </mc:Fallback>
      </mc:AlternateContent>
      <p:sp>
        <p:nvSpPr>
          <p:cNvPr id="8" name="TextBox 7"/>
          <p:cNvSpPr txBox="1"/>
          <p:nvPr/>
        </p:nvSpPr>
        <p:spPr>
          <a:xfrm>
            <a:off x="9561096" y="190019"/>
            <a:ext cx="2460482" cy="369332"/>
          </a:xfrm>
          <a:prstGeom prst="rect">
            <a:avLst/>
          </a:prstGeom>
          <a:solidFill>
            <a:schemeClr val="bg1"/>
          </a:solidFill>
          <a:ln w="19050">
            <a:solidFill>
              <a:schemeClr val="tx1"/>
            </a:solidFill>
          </a:ln>
        </p:spPr>
        <p:txBody>
          <a:bodyPr wrap="none" rtlCol="0">
            <a:spAutoFit/>
          </a:bodyPr>
          <a:lstStyle/>
          <a:p>
            <a:r>
              <a:rPr lang="en-US" dirty="0"/>
              <a:t>See Griffiths Appendix A</a:t>
            </a:r>
          </a:p>
        </p:txBody>
      </p:sp>
    </p:spTree>
    <p:extLst>
      <p:ext uri="{BB962C8B-B14F-4D97-AF65-F5344CB8AC3E}">
        <p14:creationId xmlns:p14="http://schemas.microsoft.com/office/powerpoint/2010/main" val="120598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Exercise – 16: Dirac delta function (2)</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35244" y="1208867"/>
                <a:ext cx="11307577" cy="4678585"/>
              </a:xfrm>
            </p:spPr>
            <p:txBody>
              <a:bodyPr/>
              <a:lstStyle/>
              <a:p>
                <a:r>
                  <a:rPr lang="en-US" dirty="0"/>
                  <a:t>The delta function has many forms. One of them is:</a:t>
                </a:r>
              </a:p>
              <a:p>
                <a:endParaRPr lang="en-US" dirty="0"/>
              </a:p>
              <a:p>
                <a:pPr marL="732600" lvl="1" indent="-457200">
                  <a:buFont typeface="+mj-lt"/>
                  <a:buAutoNum type="alphaLcParenR" startAt="3"/>
                </a:pPr>
                <a:r>
                  <a:rPr lang="en-US" dirty="0"/>
                  <a:t>Make this plausible by sketching the function </a:t>
                </a:r>
                <a14:m>
                  <m:oMath xmlns:m="http://schemas.openxmlformats.org/officeDocument/2006/math">
                    <m:func>
                      <m:funcPr>
                        <m:ctrlPr>
                          <a:rPr lang="en-US" i="1" smtClean="0">
                            <a:solidFill>
                              <a:srgbClr val="C00000"/>
                            </a:solidFill>
                            <a:latin typeface="Cambria Math" panose="02040503050406030204" pitchFamily="18" charset="0"/>
                          </a:rPr>
                        </m:ctrlPr>
                      </m:funcPr>
                      <m:fName>
                        <m:sSup>
                          <m:sSupPr>
                            <m:ctrlPr>
                              <a:rPr lang="en-US" i="1">
                                <a:solidFill>
                                  <a:srgbClr val="C00000"/>
                                </a:solidFill>
                                <a:latin typeface="Cambria Math" panose="02040503050406030204" pitchFamily="18" charset="0"/>
                              </a:rPr>
                            </m:ctrlPr>
                          </m:sSupPr>
                          <m:e>
                            <m:r>
                              <m:rPr>
                                <m:sty m:val="p"/>
                              </m:rPr>
                              <a:rPr lang="en-US">
                                <a:solidFill>
                                  <a:srgbClr val="C00000"/>
                                </a:solidFill>
                                <a:latin typeface="Cambria Math" charset="0"/>
                              </a:rPr>
                              <m:t>sin</m:t>
                            </m:r>
                          </m:e>
                          <m:sup>
                            <m:r>
                              <a:rPr lang="en-US" i="1">
                                <a:solidFill>
                                  <a:srgbClr val="C00000"/>
                                </a:solidFill>
                                <a:latin typeface="Cambria Math" charset="0"/>
                              </a:rPr>
                              <m:t>2</m:t>
                            </m:r>
                          </m:sup>
                        </m:sSup>
                      </m:fName>
                      <m:e>
                        <m:d>
                          <m:dPr>
                            <m:ctrlPr>
                              <a:rPr lang="is-IS" i="1">
                                <a:solidFill>
                                  <a:srgbClr val="C00000"/>
                                </a:solidFill>
                                <a:latin typeface="Cambria Math" panose="02040503050406030204" pitchFamily="18" charset="0"/>
                              </a:rPr>
                            </m:ctrlPr>
                          </m:dPr>
                          <m:e>
                            <m:r>
                              <a:rPr lang="en-US" i="1">
                                <a:solidFill>
                                  <a:srgbClr val="C00000"/>
                                </a:solidFill>
                                <a:latin typeface="Cambria Math" charset="0"/>
                              </a:rPr>
                              <m:t>𝛼</m:t>
                            </m:r>
                            <m:r>
                              <a:rPr lang="en-US" i="1">
                                <a:solidFill>
                                  <a:srgbClr val="C00000"/>
                                </a:solidFill>
                                <a:latin typeface="Cambria Math" charset="0"/>
                              </a:rPr>
                              <m:t>𝑥</m:t>
                            </m:r>
                          </m:e>
                        </m:d>
                      </m:e>
                    </m:func>
                    <m:r>
                      <m:rPr>
                        <m:lit/>
                      </m:rPr>
                      <a:rPr lang="en-US">
                        <a:solidFill>
                          <a:srgbClr val="C00000"/>
                        </a:solidFill>
                        <a:latin typeface="Cambria Math" charset="0"/>
                      </a:rPr>
                      <m:t>/</m:t>
                    </m:r>
                    <m:r>
                      <m:rPr>
                        <m:lit/>
                      </m:rPr>
                      <a:rPr lang="is-IS" i="1">
                        <a:solidFill>
                          <a:srgbClr val="C00000"/>
                        </a:solidFill>
                        <a:latin typeface="Cambria Math" charset="0"/>
                      </a:rPr>
                      <m:t>(</m:t>
                    </m:r>
                    <m:r>
                      <a:rPr lang="en-US" i="1">
                        <a:solidFill>
                          <a:srgbClr val="C00000"/>
                        </a:solidFill>
                        <a:latin typeface="Cambria Math" charset="0"/>
                      </a:rPr>
                      <m:t>𝜋𝛼</m:t>
                    </m:r>
                    <m:sSup>
                      <m:sSupPr>
                        <m:ctrlPr>
                          <a:rPr lang="en-US" i="1">
                            <a:solidFill>
                              <a:srgbClr val="C00000"/>
                            </a:solidFill>
                            <a:latin typeface="Cambria Math" panose="02040503050406030204" pitchFamily="18" charset="0"/>
                          </a:rPr>
                        </m:ctrlPr>
                      </m:sSupPr>
                      <m:e>
                        <m:r>
                          <a:rPr lang="en-US" i="1">
                            <a:solidFill>
                              <a:srgbClr val="C00000"/>
                            </a:solidFill>
                            <a:latin typeface="Cambria Math" charset="0"/>
                          </a:rPr>
                          <m:t>𝑥</m:t>
                        </m:r>
                      </m:e>
                      <m:sup>
                        <m:r>
                          <a:rPr lang="en-US" i="1">
                            <a:solidFill>
                              <a:srgbClr val="C00000"/>
                            </a:solidFill>
                            <a:latin typeface="Cambria Math" charset="0"/>
                          </a:rPr>
                          <m:t>2</m:t>
                        </m:r>
                      </m:sup>
                    </m:sSup>
                    <m:r>
                      <m:rPr>
                        <m:lit/>
                      </m:rPr>
                      <a:rPr lang="is-IS" i="1">
                        <a:solidFill>
                          <a:srgbClr val="C00000"/>
                        </a:solidFill>
                        <a:latin typeface="Cambria Math" charset="0"/>
                      </a:rPr>
                      <m:t>)</m:t>
                    </m:r>
                  </m:oMath>
                </a14:m>
                <a:r>
                  <a:rPr lang="en-US" dirty="0">
                    <a:solidFill>
                      <a:srgbClr val="C00000"/>
                    </a:solidFill>
                  </a:rPr>
                  <a:t> </a:t>
                </a:r>
                <a:r>
                  <a:rPr lang="en-US" dirty="0"/>
                  <a:t>for two relevant values of </a:t>
                </a:r>
                <a14:m>
                  <m:oMath xmlns:m="http://schemas.openxmlformats.org/officeDocument/2006/math">
                    <m:r>
                      <a:rPr lang="en-US" b="0" i="1" smtClean="0">
                        <a:latin typeface="Cambria Math" charset="0"/>
                      </a:rPr>
                      <m:t>𝛼</m:t>
                    </m:r>
                  </m:oMath>
                </a14:m>
                <a:endParaRPr lang="en-US" dirty="0"/>
              </a:p>
              <a:p>
                <a:endParaRPr lang="en-US" dirty="0"/>
              </a:p>
              <a:p>
                <a:r>
                  <a:rPr lang="en-US" dirty="0"/>
                  <a:t>Remember the Fourier transform:</a:t>
                </a:r>
              </a:p>
              <a:p>
                <a:endParaRPr lang="en-US" dirty="0"/>
              </a:p>
              <a:p>
                <a:endParaRPr lang="en-US" dirty="0"/>
              </a:p>
              <a:p>
                <a:pPr marL="732600" lvl="1" indent="-457200">
                  <a:buFont typeface="+mj-lt"/>
                  <a:buAutoNum type="alphaLcParenR" startAt="4"/>
                </a:pPr>
                <a:r>
                  <a:rPr lang="en-US" dirty="0"/>
                  <a:t>Use this to show that another (important!) representation of the Dirac delta-function is given by: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35244" y="1208867"/>
                <a:ext cx="11307577" cy="4678585"/>
              </a:xfrm>
              <a:blipFill rotWithShape="0">
                <a:blip r:embed="rId2"/>
                <a:stretch>
                  <a:fillRect l="-970" t="-20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8462211" y="1058779"/>
                <a:ext cx="2733632" cy="6793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rgbClr val="C00000"/>
                          </a:solidFill>
                          <a:latin typeface="Cambria Math" charset="0"/>
                        </a:rPr>
                        <m:t>𝛿</m:t>
                      </m:r>
                      <m:d>
                        <m:dPr>
                          <m:ctrlPr>
                            <a:rPr lang="is-IS" sz="2200" b="0" i="1" smtClean="0">
                              <a:solidFill>
                                <a:srgbClr val="C00000"/>
                              </a:solidFill>
                              <a:latin typeface="Cambria Math" panose="02040503050406030204" pitchFamily="18" charset="0"/>
                            </a:rPr>
                          </m:ctrlPr>
                        </m:dPr>
                        <m:e>
                          <m:r>
                            <a:rPr lang="en-US" sz="2200" b="0" i="1" smtClean="0">
                              <a:solidFill>
                                <a:srgbClr val="C00000"/>
                              </a:solidFill>
                              <a:latin typeface="Cambria Math" charset="0"/>
                            </a:rPr>
                            <m:t>𝑥</m:t>
                          </m:r>
                        </m:e>
                      </m:d>
                      <m:r>
                        <a:rPr lang="en-US" sz="2200" b="0" i="1" smtClean="0">
                          <a:solidFill>
                            <a:srgbClr val="C00000"/>
                          </a:solidFill>
                          <a:latin typeface="Cambria Math" charset="0"/>
                        </a:rPr>
                        <m:t>= </m:t>
                      </m:r>
                      <m:func>
                        <m:funcPr>
                          <m:ctrlPr>
                            <a:rPr lang="mr-IN" sz="2200" b="0" i="1" smtClean="0">
                              <a:solidFill>
                                <a:srgbClr val="C00000"/>
                              </a:solidFill>
                              <a:latin typeface="Cambria Math" panose="02040503050406030204" pitchFamily="18" charset="0"/>
                            </a:rPr>
                          </m:ctrlPr>
                        </m:funcPr>
                        <m:fName>
                          <m:limLow>
                            <m:limLowPr>
                              <m:ctrlPr>
                                <a:rPr lang="mr-IN" sz="2200" b="0" i="1" smtClean="0">
                                  <a:solidFill>
                                    <a:srgbClr val="C00000"/>
                                  </a:solidFill>
                                  <a:latin typeface="Cambria Math" panose="02040503050406030204" pitchFamily="18" charset="0"/>
                                </a:rPr>
                              </m:ctrlPr>
                            </m:limLowPr>
                            <m:e>
                              <m:r>
                                <m:rPr>
                                  <m:sty m:val="p"/>
                                </m:rPr>
                                <a:rPr lang="mr-IN" sz="2200" b="0" i="0" smtClean="0">
                                  <a:solidFill>
                                    <a:srgbClr val="C00000"/>
                                  </a:solidFill>
                                  <a:latin typeface="Cambria Math" charset="0"/>
                                </a:rPr>
                                <m:t>lim</m:t>
                              </m:r>
                            </m:e>
                            <m:lim>
                              <m:r>
                                <a:rPr lang="en-US" sz="2200" b="0" i="1" smtClean="0">
                                  <a:solidFill>
                                    <a:srgbClr val="C00000"/>
                                  </a:solidFill>
                                  <a:latin typeface="Cambria Math" charset="0"/>
                                </a:rPr>
                                <m:t>𝛼</m:t>
                              </m:r>
                              <m:r>
                                <a:rPr lang="en-US" sz="2200" b="0" i="1" smtClean="0">
                                  <a:solidFill>
                                    <a:srgbClr val="C00000"/>
                                  </a:solidFill>
                                  <a:latin typeface="Cambria Math" charset="0"/>
                                </a:rPr>
                                <m:t>→∞ </m:t>
                              </m:r>
                            </m:lim>
                          </m:limLow>
                        </m:fName>
                        <m:e>
                          <m:f>
                            <m:fPr>
                              <m:ctrlPr>
                                <a:rPr lang="bg-BG" sz="2200" b="0" i="1" smtClean="0">
                                  <a:solidFill>
                                    <a:srgbClr val="C00000"/>
                                  </a:solidFill>
                                  <a:latin typeface="Cambria Math" panose="02040503050406030204" pitchFamily="18" charset="0"/>
                                </a:rPr>
                              </m:ctrlPr>
                            </m:fPr>
                            <m:num>
                              <m:r>
                                <a:rPr lang="en-US" sz="2200" b="0" i="1" smtClean="0">
                                  <a:solidFill>
                                    <a:srgbClr val="C00000"/>
                                  </a:solidFill>
                                  <a:latin typeface="Cambria Math" charset="0"/>
                                </a:rPr>
                                <m:t>1</m:t>
                              </m:r>
                            </m:num>
                            <m:den>
                              <m:r>
                                <a:rPr lang="en-US" sz="2200" b="0" i="1" smtClean="0">
                                  <a:solidFill>
                                    <a:srgbClr val="C00000"/>
                                  </a:solidFill>
                                  <a:latin typeface="Cambria Math" charset="0"/>
                                </a:rPr>
                                <m:t>𝜋</m:t>
                              </m:r>
                            </m:den>
                          </m:f>
                          <m:f>
                            <m:fPr>
                              <m:ctrlPr>
                                <a:rPr lang="bg-BG" sz="2200" b="0" i="1" smtClean="0">
                                  <a:solidFill>
                                    <a:srgbClr val="C00000"/>
                                  </a:solidFill>
                                  <a:latin typeface="Cambria Math" panose="02040503050406030204" pitchFamily="18" charset="0"/>
                                </a:rPr>
                              </m:ctrlPr>
                            </m:fPr>
                            <m:num>
                              <m:func>
                                <m:funcPr>
                                  <m:ctrlPr>
                                    <a:rPr lang="en-US" sz="2200" b="0" i="1" smtClean="0">
                                      <a:solidFill>
                                        <a:srgbClr val="C00000"/>
                                      </a:solidFill>
                                      <a:latin typeface="Cambria Math" panose="02040503050406030204" pitchFamily="18" charset="0"/>
                                    </a:rPr>
                                  </m:ctrlPr>
                                </m:funcPr>
                                <m:fName>
                                  <m:sSup>
                                    <m:sSupPr>
                                      <m:ctrlPr>
                                        <a:rPr lang="en-US" sz="2200" b="0" i="1" smtClean="0">
                                          <a:solidFill>
                                            <a:srgbClr val="C00000"/>
                                          </a:solidFill>
                                          <a:latin typeface="Cambria Math" panose="02040503050406030204" pitchFamily="18" charset="0"/>
                                        </a:rPr>
                                      </m:ctrlPr>
                                    </m:sSupPr>
                                    <m:e>
                                      <m:r>
                                        <m:rPr>
                                          <m:sty m:val="p"/>
                                        </m:rPr>
                                        <a:rPr lang="en-US" sz="2200" b="0" i="0" smtClean="0">
                                          <a:solidFill>
                                            <a:srgbClr val="C00000"/>
                                          </a:solidFill>
                                          <a:latin typeface="Cambria Math" charset="0"/>
                                        </a:rPr>
                                        <m:t>sin</m:t>
                                      </m:r>
                                    </m:e>
                                    <m:sup>
                                      <m:r>
                                        <a:rPr lang="en-US" sz="2200" b="0" i="1" smtClean="0">
                                          <a:solidFill>
                                            <a:srgbClr val="C00000"/>
                                          </a:solidFill>
                                          <a:latin typeface="Cambria Math" charset="0"/>
                                        </a:rPr>
                                        <m:t>2</m:t>
                                      </m:r>
                                    </m:sup>
                                  </m:sSup>
                                </m:fName>
                                <m:e>
                                  <m:r>
                                    <a:rPr lang="en-US" sz="2200" b="0" i="1" smtClean="0">
                                      <a:solidFill>
                                        <a:srgbClr val="C00000"/>
                                      </a:solidFill>
                                      <a:latin typeface="Cambria Math" charset="0"/>
                                    </a:rPr>
                                    <m:t>𝛼</m:t>
                                  </m:r>
                                  <m:r>
                                    <a:rPr lang="en-US" sz="2200" b="0" i="1" smtClean="0">
                                      <a:solidFill>
                                        <a:srgbClr val="C00000"/>
                                      </a:solidFill>
                                      <a:latin typeface="Cambria Math" charset="0"/>
                                    </a:rPr>
                                    <m:t>𝑥</m:t>
                                  </m:r>
                                </m:e>
                              </m:func>
                            </m:num>
                            <m:den>
                              <m:r>
                                <a:rPr lang="en-US" sz="2200" b="0" i="1" smtClean="0">
                                  <a:solidFill>
                                    <a:srgbClr val="C00000"/>
                                  </a:solidFill>
                                  <a:latin typeface="Cambria Math" charset="0"/>
                                </a:rPr>
                                <m:t>𝛼</m:t>
                              </m:r>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𝑥</m:t>
                                  </m:r>
                                </m:e>
                                <m:sup>
                                  <m:r>
                                    <a:rPr lang="en-US" sz="2200" b="0" i="1" smtClean="0">
                                      <a:solidFill>
                                        <a:srgbClr val="C00000"/>
                                      </a:solidFill>
                                      <a:latin typeface="Cambria Math" charset="0"/>
                                    </a:rPr>
                                    <m:t>2</m:t>
                                  </m:r>
                                </m:sup>
                              </m:sSup>
                            </m:den>
                          </m:f>
                        </m:e>
                      </m:func>
                    </m:oMath>
                  </m:oMathPara>
                </a14:m>
                <a:endParaRPr lang="en-US" sz="2200" dirty="0">
                  <a:solidFill>
                    <a:srgbClr val="C00000"/>
                  </a:solidFill>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8462211" y="1058779"/>
                <a:ext cx="2733632" cy="679353"/>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6453648" y="3320715"/>
                <a:ext cx="3339312" cy="7305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rgbClr val="C00000"/>
                          </a:solidFill>
                          <a:latin typeface="Cambria Math" charset="0"/>
                        </a:rPr>
                        <m:t>𝑓</m:t>
                      </m:r>
                      <m:d>
                        <m:dPr>
                          <m:ctrlPr>
                            <a:rPr lang="is-IS" sz="2200" b="0" i="1" smtClean="0">
                              <a:solidFill>
                                <a:srgbClr val="C00000"/>
                              </a:solidFill>
                              <a:latin typeface="Cambria Math" panose="02040503050406030204" pitchFamily="18" charset="0"/>
                            </a:rPr>
                          </m:ctrlPr>
                        </m:dPr>
                        <m:e>
                          <m:r>
                            <a:rPr lang="en-US" sz="2200" b="0" i="1" smtClean="0">
                              <a:solidFill>
                                <a:srgbClr val="C00000"/>
                              </a:solidFill>
                              <a:latin typeface="Cambria Math" charset="0"/>
                            </a:rPr>
                            <m:t>𝑥</m:t>
                          </m:r>
                        </m:e>
                      </m:d>
                      <m:r>
                        <a:rPr lang="en-US" sz="2200" b="0" i="1" smtClean="0">
                          <a:solidFill>
                            <a:srgbClr val="C00000"/>
                          </a:solidFill>
                          <a:latin typeface="Cambria Math" charset="0"/>
                        </a:rPr>
                        <m:t>=</m:t>
                      </m:r>
                      <m:f>
                        <m:fPr>
                          <m:ctrlPr>
                            <a:rPr lang="bg-BG" sz="2200" b="0" i="1" smtClean="0">
                              <a:solidFill>
                                <a:srgbClr val="C00000"/>
                              </a:solidFill>
                              <a:latin typeface="Cambria Math" panose="02040503050406030204" pitchFamily="18" charset="0"/>
                            </a:rPr>
                          </m:ctrlPr>
                        </m:fPr>
                        <m:num>
                          <m:r>
                            <a:rPr lang="en-US" sz="2200" b="0" i="1" smtClean="0">
                              <a:solidFill>
                                <a:srgbClr val="C00000"/>
                              </a:solidFill>
                              <a:latin typeface="Cambria Math" charset="0"/>
                            </a:rPr>
                            <m:t>1</m:t>
                          </m:r>
                        </m:num>
                        <m:den>
                          <m:r>
                            <a:rPr lang="en-US" sz="2200" b="0" i="1" smtClean="0">
                              <a:solidFill>
                                <a:srgbClr val="C00000"/>
                              </a:solidFill>
                              <a:latin typeface="Cambria Math" charset="0"/>
                            </a:rPr>
                            <m:t>2</m:t>
                          </m:r>
                          <m:r>
                            <a:rPr lang="en-US" sz="2200" b="0" i="1" smtClean="0">
                              <a:solidFill>
                                <a:srgbClr val="C00000"/>
                              </a:solidFill>
                              <a:latin typeface="Cambria Math" charset="0"/>
                            </a:rPr>
                            <m:t>𝜋</m:t>
                          </m:r>
                        </m:den>
                      </m:f>
                      <m:nary>
                        <m:naryPr>
                          <m:ctrlPr>
                            <a:rPr lang="is-IS" sz="2200" b="0" i="1" smtClean="0">
                              <a:solidFill>
                                <a:srgbClr val="C00000"/>
                              </a:solidFill>
                              <a:latin typeface="Cambria Math" panose="02040503050406030204" pitchFamily="18" charset="0"/>
                            </a:rPr>
                          </m:ctrlPr>
                        </m:naryPr>
                        <m:sub>
                          <m:r>
                            <m:rPr>
                              <m:brk m:alnAt="23"/>
                            </m:rPr>
                            <a:rPr lang="en-US" sz="2200" b="0" i="1" smtClean="0">
                              <a:solidFill>
                                <a:srgbClr val="C00000"/>
                              </a:solidFill>
                              <a:latin typeface="Cambria Math" charset="0"/>
                            </a:rPr>
                            <m:t>−</m:t>
                          </m:r>
                          <m:r>
                            <a:rPr lang="en-US" sz="2200" b="0" i="1" smtClean="0">
                              <a:solidFill>
                                <a:srgbClr val="C00000"/>
                              </a:solidFill>
                              <a:latin typeface="Cambria Math" charset="0"/>
                            </a:rPr>
                            <m:t>∞</m:t>
                          </m:r>
                        </m:sub>
                        <m:sup>
                          <m:r>
                            <a:rPr lang="en-US" sz="2200" b="0" i="1" smtClean="0">
                              <a:solidFill>
                                <a:srgbClr val="C00000"/>
                              </a:solidFill>
                              <a:latin typeface="Cambria Math" charset="0"/>
                            </a:rPr>
                            <m:t>∞</m:t>
                          </m:r>
                        </m:sup>
                        <m:e>
                          <m:r>
                            <a:rPr lang="en-US" sz="2200" b="0" i="1" smtClean="0">
                              <a:solidFill>
                                <a:srgbClr val="C00000"/>
                              </a:solidFill>
                              <a:latin typeface="Cambria Math" charset="0"/>
                            </a:rPr>
                            <m:t>𝑔</m:t>
                          </m:r>
                          <m:d>
                            <m:dPr>
                              <m:ctrlPr>
                                <a:rPr lang="is-IS" sz="2200" b="0" i="1" smtClean="0">
                                  <a:solidFill>
                                    <a:srgbClr val="C00000"/>
                                  </a:solidFill>
                                  <a:latin typeface="Cambria Math" panose="02040503050406030204" pitchFamily="18" charset="0"/>
                                </a:rPr>
                              </m:ctrlPr>
                            </m:dPr>
                            <m:e>
                              <m:r>
                                <a:rPr lang="en-US" sz="2200" b="0" i="1" smtClean="0">
                                  <a:solidFill>
                                    <a:srgbClr val="C00000"/>
                                  </a:solidFill>
                                  <a:latin typeface="Cambria Math" charset="0"/>
                                </a:rPr>
                                <m:t>𝑘</m:t>
                              </m:r>
                            </m:e>
                          </m:d>
                          <m:r>
                            <a:rPr lang="en-US" sz="2200" b="0" i="1" smtClean="0">
                              <a:solidFill>
                                <a:srgbClr val="C00000"/>
                              </a:solidFill>
                              <a:latin typeface="Cambria Math" charset="0"/>
                            </a:rPr>
                            <m:t> </m:t>
                          </m:r>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𝑒</m:t>
                              </m:r>
                            </m:e>
                            <m:sup>
                              <m:r>
                                <a:rPr lang="en-US" sz="2200" b="0" i="1" smtClean="0">
                                  <a:solidFill>
                                    <a:srgbClr val="C00000"/>
                                  </a:solidFill>
                                  <a:latin typeface="Cambria Math" charset="0"/>
                                </a:rPr>
                                <m:t>𝑖𝑘𝑥</m:t>
                              </m:r>
                            </m:sup>
                          </m:sSup>
                          <m:r>
                            <a:rPr lang="en-US" sz="2200" b="0" i="1" smtClean="0">
                              <a:solidFill>
                                <a:srgbClr val="C00000"/>
                              </a:solidFill>
                              <a:latin typeface="Cambria Math" charset="0"/>
                            </a:rPr>
                            <m:t> </m:t>
                          </m:r>
                          <m:r>
                            <m:rPr>
                              <m:sty m:val="p"/>
                            </m:rPr>
                            <a:rPr lang="en-US" sz="2200" b="0" i="1" smtClean="0">
                              <a:solidFill>
                                <a:srgbClr val="C00000"/>
                              </a:solidFill>
                              <a:latin typeface="Cambria Math" charset="0"/>
                            </a:rPr>
                            <m:t>d</m:t>
                          </m:r>
                          <m:r>
                            <a:rPr lang="en-US" sz="2200" b="0" i="1" smtClean="0">
                              <a:solidFill>
                                <a:srgbClr val="C00000"/>
                              </a:solidFill>
                              <a:latin typeface="Cambria Math" charset="0"/>
                            </a:rPr>
                            <m:t>𝑘</m:t>
                          </m:r>
                        </m:e>
                      </m:nary>
                    </m:oMath>
                  </m:oMathPara>
                </a14:m>
                <a:endParaRPr lang="en-US" sz="2200" dirty="0"/>
              </a:p>
            </p:txBody>
          </p:sp>
        </mc:Choice>
        <mc:Fallback xmlns="">
          <p:sp>
            <p:nvSpPr>
              <p:cNvPr id="5" name="TextBox 4"/>
              <p:cNvSpPr txBox="1">
                <a:spLocks noRot="1" noChangeAspect="1" noMove="1" noResize="1" noEditPoints="1" noAdjustHandles="1" noChangeArrowheads="1" noChangeShapeType="1" noTextEdit="1"/>
              </p:cNvSpPr>
              <p:nvPr/>
            </p:nvSpPr>
            <p:spPr>
              <a:xfrm>
                <a:off x="6453648" y="3320715"/>
                <a:ext cx="3339312" cy="730521"/>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6569032" y="4201324"/>
                <a:ext cx="3108543" cy="7305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rgbClr val="C00000"/>
                          </a:solidFill>
                          <a:latin typeface="Cambria Math" charset="0"/>
                        </a:rPr>
                        <m:t>𝑔</m:t>
                      </m:r>
                      <m:d>
                        <m:dPr>
                          <m:ctrlPr>
                            <a:rPr lang="is-IS" sz="2200" b="0" i="1" smtClean="0">
                              <a:solidFill>
                                <a:srgbClr val="C00000"/>
                              </a:solidFill>
                              <a:latin typeface="Cambria Math" panose="02040503050406030204" pitchFamily="18" charset="0"/>
                            </a:rPr>
                          </m:ctrlPr>
                        </m:dPr>
                        <m:e>
                          <m:r>
                            <a:rPr lang="en-US" sz="2200" b="0" i="1" smtClean="0">
                              <a:solidFill>
                                <a:srgbClr val="C00000"/>
                              </a:solidFill>
                              <a:latin typeface="Cambria Math" charset="0"/>
                            </a:rPr>
                            <m:t>𝑘</m:t>
                          </m:r>
                        </m:e>
                      </m:d>
                      <m:r>
                        <a:rPr lang="en-US" sz="2200" b="0" i="1" smtClean="0">
                          <a:solidFill>
                            <a:srgbClr val="C00000"/>
                          </a:solidFill>
                          <a:latin typeface="Cambria Math" charset="0"/>
                        </a:rPr>
                        <m:t>=</m:t>
                      </m:r>
                      <m:nary>
                        <m:naryPr>
                          <m:ctrlPr>
                            <a:rPr lang="is-IS" sz="2200" b="0" i="1" smtClean="0">
                              <a:solidFill>
                                <a:srgbClr val="C00000"/>
                              </a:solidFill>
                              <a:latin typeface="Cambria Math" panose="02040503050406030204" pitchFamily="18" charset="0"/>
                            </a:rPr>
                          </m:ctrlPr>
                        </m:naryPr>
                        <m:sub>
                          <m:r>
                            <m:rPr>
                              <m:brk m:alnAt="23"/>
                            </m:rPr>
                            <a:rPr lang="en-US" sz="2200" b="0" i="1" smtClean="0">
                              <a:solidFill>
                                <a:srgbClr val="C00000"/>
                              </a:solidFill>
                              <a:latin typeface="Cambria Math" charset="0"/>
                            </a:rPr>
                            <m:t>−</m:t>
                          </m:r>
                          <m:r>
                            <a:rPr lang="en-US" sz="2200" b="0" i="1" smtClean="0">
                              <a:solidFill>
                                <a:srgbClr val="C00000"/>
                              </a:solidFill>
                              <a:latin typeface="Cambria Math" charset="0"/>
                            </a:rPr>
                            <m:t>∞</m:t>
                          </m:r>
                        </m:sub>
                        <m:sup>
                          <m:r>
                            <a:rPr lang="en-US" sz="2200" b="0" i="1" smtClean="0">
                              <a:solidFill>
                                <a:srgbClr val="C00000"/>
                              </a:solidFill>
                              <a:latin typeface="Cambria Math" charset="0"/>
                            </a:rPr>
                            <m:t>∞</m:t>
                          </m:r>
                        </m:sup>
                        <m:e>
                          <m:r>
                            <a:rPr lang="en-US" sz="2200" b="0" i="1" smtClean="0">
                              <a:solidFill>
                                <a:srgbClr val="C00000"/>
                              </a:solidFill>
                              <a:latin typeface="Cambria Math" charset="0"/>
                            </a:rPr>
                            <m:t>𝑓</m:t>
                          </m:r>
                          <m:d>
                            <m:dPr>
                              <m:ctrlPr>
                                <a:rPr lang="is-IS" sz="2200" b="0" i="1" smtClean="0">
                                  <a:solidFill>
                                    <a:srgbClr val="C00000"/>
                                  </a:solidFill>
                                  <a:latin typeface="Cambria Math" panose="02040503050406030204" pitchFamily="18" charset="0"/>
                                </a:rPr>
                              </m:ctrlPr>
                            </m:dPr>
                            <m:e>
                              <m:r>
                                <a:rPr lang="en-US" sz="2200" b="0" i="1" smtClean="0">
                                  <a:solidFill>
                                    <a:srgbClr val="C00000"/>
                                  </a:solidFill>
                                  <a:latin typeface="Cambria Math" charset="0"/>
                                </a:rPr>
                                <m:t>𝑥</m:t>
                              </m:r>
                            </m:e>
                          </m:d>
                          <m:r>
                            <a:rPr lang="en-US" sz="2200" b="0" i="1" smtClean="0">
                              <a:solidFill>
                                <a:srgbClr val="C00000"/>
                              </a:solidFill>
                              <a:latin typeface="Cambria Math" charset="0"/>
                            </a:rPr>
                            <m:t> </m:t>
                          </m:r>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𝑒</m:t>
                              </m:r>
                            </m:e>
                            <m:sup>
                              <m:r>
                                <a:rPr lang="en-US" sz="2200" b="0" i="1" smtClean="0">
                                  <a:solidFill>
                                    <a:srgbClr val="C00000"/>
                                  </a:solidFill>
                                  <a:latin typeface="Cambria Math" charset="0"/>
                                </a:rPr>
                                <m:t>−</m:t>
                              </m:r>
                              <m:r>
                                <a:rPr lang="en-US" sz="2200" b="0" i="1" smtClean="0">
                                  <a:solidFill>
                                    <a:srgbClr val="C00000"/>
                                  </a:solidFill>
                                  <a:latin typeface="Cambria Math" charset="0"/>
                                </a:rPr>
                                <m:t>𝑖𝑘𝑥</m:t>
                              </m:r>
                            </m:sup>
                          </m:sSup>
                          <m:r>
                            <a:rPr lang="en-US" sz="2200" b="0" i="1" smtClean="0">
                              <a:solidFill>
                                <a:srgbClr val="C00000"/>
                              </a:solidFill>
                              <a:latin typeface="Cambria Math" charset="0"/>
                            </a:rPr>
                            <m:t> </m:t>
                          </m:r>
                          <m:r>
                            <m:rPr>
                              <m:sty m:val="p"/>
                            </m:rPr>
                            <a:rPr lang="en-US" sz="2200" b="0" i="1" smtClean="0">
                              <a:solidFill>
                                <a:srgbClr val="C00000"/>
                              </a:solidFill>
                              <a:latin typeface="Cambria Math" charset="0"/>
                            </a:rPr>
                            <m:t>d</m:t>
                          </m:r>
                          <m:r>
                            <a:rPr lang="en-US" sz="2200" b="0" i="1" smtClean="0">
                              <a:solidFill>
                                <a:srgbClr val="C00000"/>
                              </a:solidFill>
                              <a:latin typeface="Cambria Math" charset="0"/>
                            </a:rPr>
                            <m:t>𝑥</m:t>
                          </m:r>
                        </m:e>
                      </m:nary>
                    </m:oMath>
                  </m:oMathPara>
                </a14:m>
                <a:endParaRPr lang="en-US" sz="2200" dirty="0"/>
              </a:p>
            </p:txBody>
          </p:sp>
        </mc:Choice>
        <mc:Fallback xmlns="">
          <p:sp>
            <p:nvSpPr>
              <p:cNvPr id="6" name="TextBox 5"/>
              <p:cNvSpPr txBox="1">
                <a:spLocks noRot="1" noChangeAspect="1" noMove="1" noResize="1" noEditPoints="1" noAdjustHandles="1" noChangeArrowheads="1" noChangeShapeType="1" noTextEdit="1"/>
              </p:cNvSpPr>
              <p:nvPr/>
            </p:nvSpPr>
            <p:spPr>
              <a:xfrm>
                <a:off x="6569032" y="4201324"/>
                <a:ext cx="3108543" cy="730521"/>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4065324" y="5522191"/>
                <a:ext cx="2700483" cy="7305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2200" b="0" i="1" smtClean="0">
                          <a:solidFill>
                            <a:srgbClr val="C00000"/>
                          </a:solidFill>
                          <a:latin typeface="Cambria Math" charset="0"/>
                        </a:rPr>
                        <m:t>𝛿</m:t>
                      </m:r>
                      <m:d>
                        <m:dPr>
                          <m:ctrlPr>
                            <a:rPr lang="is-IS" sz="2200" b="0" i="1" smtClean="0">
                              <a:solidFill>
                                <a:srgbClr val="C00000"/>
                              </a:solidFill>
                              <a:latin typeface="Cambria Math" panose="02040503050406030204" pitchFamily="18" charset="0"/>
                            </a:rPr>
                          </m:ctrlPr>
                        </m:dPr>
                        <m:e>
                          <m:r>
                            <a:rPr lang="en-US" sz="2200" b="0" i="1" smtClean="0">
                              <a:solidFill>
                                <a:srgbClr val="C00000"/>
                              </a:solidFill>
                              <a:latin typeface="Cambria Math" charset="0"/>
                            </a:rPr>
                            <m:t>𝑥</m:t>
                          </m:r>
                        </m:e>
                      </m:d>
                      <m:r>
                        <a:rPr lang="en-US" sz="2200" b="0" i="1" smtClean="0">
                          <a:solidFill>
                            <a:srgbClr val="C00000"/>
                          </a:solidFill>
                          <a:latin typeface="Cambria Math" charset="0"/>
                        </a:rPr>
                        <m:t>=</m:t>
                      </m:r>
                      <m:f>
                        <m:fPr>
                          <m:ctrlPr>
                            <a:rPr lang="bg-BG" sz="2200" b="0" i="1" smtClean="0">
                              <a:solidFill>
                                <a:srgbClr val="C00000"/>
                              </a:solidFill>
                              <a:latin typeface="Cambria Math" panose="02040503050406030204" pitchFamily="18" charset="0"/>
                            </a:rPr>
                          </m:ctrlPr>
                        </m:fPr>
                        <m:num>
                          <m:r>
                            <a:rPr lang="en-US" sz="2200" b="0" i="1" smtClean="0">
                              <a:solidFill>
                                <a:srgbClr val="C00000"/>
                              </a:solidFill>
                              <a:latin typeface="Cambria Math" charset="0"/>
                            </a:rPr>
                            <m:t>1</m:t>
                          </m:r>
                        </m:num>
                        <m:den>
                          <m:r>
                            <a:rPr lang="en-US" sz="2200" b="0" i="1" smtClean="0">
                              <a:solidFill>
                                <a:srgbClr val="C00000"/>
                              </a:solidFill>
                              <a:latin typeface="Cambria Math" charset="0"/>
                            </a:rPr>
                            <m:t>2</m:t>
                          </m:r>
                          <m:r>
                            <a:rPr lang="en-US" sz="2200" b="0" i="1" smtClean="0">
                              <a:solidFill>
                                <a:srgbClr val="C00000"/>
                              </a:solidFill>
                              <a:latin typeface="Cambria Math" charset="0"/>
                            </a:rPr>
                            <m:t>𝜋</m:t>
                          </m:r>
                        </m:den>
                      </m:f>
                      <m:nary>
                        <m:naryPr>
                          <m:ctrlPr>
                            <a:rPr lang="is-IS" sz="2200" b="0" i="1" smtClean="0">
                              <a:solidFill>
                                <a:srgbClr val="C00000"/>
                              </a:solidFill>
                              <a:latin typeface="Cambria Math" panose="02040503050406030204" pitchFamily="18" charset="0"/>
                            </a:rPr>
                          </m:ctrlPr>
                        </m:naryPr>
                        <m:sub>
                          <m:r>
                            <m:rPr>
                              <m:brk m:alnAt="23"/>
                            </m:rPr>
                            <a:rPr lang="en-US" sz="2200" b="0" i="1" smtClean="0">
                              <a:solidFill>
                                <a:srgbClr val="C00000"/>
                              </a:solidFill>
                              <a:latin typeface="Cambria Math" charset="0"/>
                            </a:rPr>
                            <m:t>−</m:t>
                          </m:r>
                          <m:r>
                            <a:rPr lang="en-US" sz="2200" b="0" i="1" smtClean="0">
                              <a:solidFill>
                                <a:srgbClr val="C00000"/>
                              </a:solidFill>
                              <a:latin typeface="Cambria Math" charset="0"/>
                            </a:rPr>
                            <m:t>∞</m:t>
                          </m:r>
                        </m:sub>
                        <m:sup>
                          <m:r>
                            <a:rPr lang="en-US" sz="2200" b="0" i="1" smtClean="0">
                              <a:solidFill>
                                <a:srgbClr val="C00000"/>
                              </a:solidFill>
                              <a:latin typeface="Cambria Math" charset="0"/>
                            </a:rPr>
                            <m:t>∞</m:t>
                          </m:r>
                        </m:sup>
                        <m:e>
                          <m:sSup>
                            <m:sSupPr>
                              <m:ctrlPr>
                                <a:rPr lang="en-US" sz="2200" b="0" i="1" smtClean="0">
                                  <a:solidFill>
                                    <a:srgbClr val="C00000"/>
                                  </a:solidFill>
                                  <a:latin typeface="Cambria Math" panose="02040503050406030204" pitchFamily="18" charset="0"/>
                                </a:rPr>
                              </m:ctrlPr>
                            </m:sSupPr>
                            <m:e>
                              <m:r>
                                <a:rPr lang="en-US" sz="2200" b="0" i="1" smtClean="0">
                                  <a:solidFill>
                                    <a:srgbClr val="C00000"/>
                                  </a:solidFill>
                                  <a:latin typeface="Cambria Math" charset="0"/>
                                </a:rPr>
                                <m:t>𝑒</m:t>
                              </m:r>
                            </m:e>
                            <m:sup>
                              <m:r>
                                <a:rPr lang="en-US" sz="2200" b="0" i="1" smtClean="0">
                                  <a:solidFill>
                                    <a:srgbClr val="C00000"/>
                                  </a:solidFill>
                                  <a:latin typeface="Cambria Math" charset="0"/>
                                </a:rPr>
                                <m:t>𝑖𝑘𝑥</m:t>
                              </m:r>
                            </m:sup>
                          </m:sSup>
                          <m:r>
                            <a:rPr lang="en-US" sz="2200" b="0" i="1" smtClean="0">
                              <a:solidFill>
                                <a:srgbClr val="C00000"/>
                              </a:solidFill>
                              <a:latin typeface="Cambria Math" charset="0"/>
                            </a:rPr>
                            <m:t> </m:t>
                          </m:r>
                          <m:r>
                            <m:rPr>
                              <m:sty m:val="p"/>
                            </m:rPr>
                            <a:rPr lang="en-US" sz="2200" b="0" i="1" smtClean="0">
                              <a:solidFill>
                                <a:srgbClr val="C00000"/>
                              </a:solidFill>
                              <a:latin typeface="Cambria Math" charset="0"/>
                            </a:rPr>
                            <m:t>d</m:t>
                          </m:r>
                          <m:r>
                            <a:rPr lang="en-US" sz="2200" b="0" i="1" smtClean="0">
                              <a:solidFill>
                                <a:srgbClr val="C00000"/>
                              </a:solidFill>
                              <a:latin typeface="Cambria Math" charset="0"/>
                            </a:rPr>
                            <m:t>𝑘</m:t>
                          </m:r>
                        </m:e>
                      </m:nary>
                    </m:oMath>
                  </m:oMathPara>
                </a14:m>
                <a:endParaRPr lang="en-US" sz="2200" dirty="0"/>
              </a:p>
            </p:txBody>
          </p:sp>
        </mc:Choice>
        <mc:Fallback xmlns="">
          <p:sp>
            <p:nvSpPr>
              <p:cNvPr id="7" name="TextBox 6"/>
              <p:cNvSpPr txBox="1">
                <a:spLocks noRot="1" noChangeAspect="1" noMove="1" noResize="1" noEditPoints="1" noAdjustHandles="1" noChangeArrowheads="1" noChangeShapeType="1" noTextEdit="1"/>
              </p:cNvSpPr>
              <p:nvPr/>
            </p:nvSpPr>
            <p:spPr>
              <a:xfrm>
                <a:off x="4065324" y="5522191"/>
                <a:ext cx="2700483" cy="730521"/>
              </a:xfrm>
              <a:prstGeom prst="rect">
                <a:avLst/>
              </a:prstGeom>
              <a:blipFill>
                <a:blip r:embed="rId6"/>
                <a:stretch>
                  <a:fillRect l="-2347" t="-188136" r="-1878" b="-271186"/>
                </a:stretch>
              </a:blipFill>
            </p:spPr>
            <p:txBody>
              <a:bodyPr/>
              <a:lstStyle/>
              <a:p>
                <a:r>
                  <a:rPr lang="en-NL">
                    <a:noFill/>
                  </a:rPr>
                  <a:t> </a:t>
                </a:r>
              </a:p>
            </p:txBody>
          </p:sp>
        </mc:Fallback>
      </mc:AlternateContent>
      <p:sp>
        <p:nvSpPr>
          <p:cNvPr id="8" name="TextBox 7"/>
          <p:cNvSpPr txBox="1"/>
          <p:nvPr/>
        </p:nvSpPr>
        <p:spPr>
          <a:xfrm>
            <a:off x="7491913" y="5700750"/>
            <a:ext cx="3812582" cy="369332"/>
          </a:xfrm>
          <a:prstGeom prst="rect">
            <a:avLst/>
          </a:prstGeom>
          <a:noFill/>
        </p:spPr>
        <p:txBody>
          <a:bodyPr wrap="none" rtlCol="0">
            <a:spAutoFit/>
          </a:bodyPr>
          <a:lstStyle/>
          <a:p>
            <a:r>
              <a:rPr lang="en-US" dirty="0">
                <a:sym typeface="Wingdings"/>
              </a:rPr>
              <a:t> We will use this later in the lecture!</a:t>
            </a:r>
            <a:endParaRPr lang="en-US" dirty="0"/>
          </a:p>
        </p:txBody>
      </p:sp>
      <p:sp>
        <p:nvSpPr>
          <p:cNvPr id="9" name="Rectangle 8">
            <a:extLst>
              <a:ext uri="{FF2B5EF4-FFF2-40B4-BE49-F238E27FC236}">
                <a16:creationId xmlns:a16="http://schemas.microsoft.com/office/drawing/2014/main" id="{BA493BE4-0923-BDC9-9170-C52656A84324}"/>
              </a:ext>
            </a:extLst>
          </p:cNvPr>
          <p:cNvSpPr/>
          <p:nvPr/>
        </p:nvSpPr>
        <p:spPr>
          <a:xfrm>
            <a:off x="3946967" y="5486416"/>
            <a:ext cx="2974694" cy="83336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1236475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Lecture 4: “Symmetries”</a:t>
            </a:r>
          </a:p>
        </p:txBody>
      </p:sp>
      <p:sp>
        <p:nvSpPr>
          <p:cNvPr id="3" name="Content Placeholder 2"/>
          <p:cNvSpPr>
            <a:spLocks noGrp="1"/>
          </p:cNvSpPr>
          <p:nvPr>
            <p:ph idx="1"/>
          </p:nvPr>
        </p:nvSpPr>
        <p:spPr>
          <a:xfrm>
            <a:off x="1876930" y="2134248"/>
            <a:ext cx="5954659" cy="2878224"/>
          </a:xfrm>
        </p:spPr>
        <p:txBody>
          <a:bodyPr>
            <a:normAutofit/>
          </a:bodyPr>
          <a:lstStyle/>
          <a:p>
            <a:pPr>
              <a:buFont typeface="Arial" charset="0"/>
              <a:buChar char="•"/>
            </a:pPr>
            <a:r>
              <a:rPr lang="en-US" dirty="0"/>
              <a:t>Gauge Symmetries: Standard Model</a:t>
            </a:r>
          </a:p>
          <a:p>
            <a:pPr>
              <a:buFont typeface="Arial" charset="0"/>
              <a:buChar char="•"/>
            </a:pPr>
            <a:r>
              <a:rPr lang="en-US" dirty="0"/>
              <a:t>Symmetry Breaking: Higgs Mechanism</a:t>
            </a:r>
          </a:p>
          <a:p>
            <a:pPr>
              <a:buFont typeface="Arial" charset="0"/>
              <a:buChar char="•"/>
            </a:pPr>
            <a:r>
              <a:rPr lang="en-US" dirty="0"/>
              <a:t>Discrete Symmetries</a:t>
            </a:r>
          </a:p>
          <a:p>
            <a:pPr marL="0" indent="0">
              <a:buNone/>
            </a:pPr>
            <a:endParaRPr lang="en-US" dirty="0"/>
          </a:p>
          <a:p>
            <a:pPr lvl="1"/>
            <a:endParaRPr lang="en-US" dirty="0"/>
          </a:p>
        </p:txBody>
      </p:sp>
      <p:sp>
        <p:nvSpPr>
          <p:cNvPr id="5" name="Rectangle 4"/>
          <p:cNvSpPr/>
          <p:nvPr/>
        </p:nvSpPr>
        <p:spPr>
          <a:xfrm>
            <a:off x="8799947" y="3215549"/>
            <a:ext cx="1888209" cy="369332"/>
          </a:xfrm>
          <a:prstGeom prst="rect">
            <a:avLst/>
          </a:prstGeom>
          <a:solidFill>
            <a:schemeClr val="bg1"/>
          </a:solidFill>
          <a:ln w="12700">
            <a:solidFill>
              <a:schemeClr val="tx1"/>
            </a:solidFill>
          </a:ln>
        </p:spPr>
        <p:txBody>
          <a:bodyPr wrap="none">
            <a:spAutoFit/>
          </a:bodyPr>
          <a:lstStyle/>
          <a:p>
            <a:r>
              <a:rPr lang="en-US" dirty="0"/>
              <a:t>Griffiths chapter 4</a:t>
            </a:r>
          </a:p>
        </p:txBody>
      </p:sp>
      <p:sp>
        <p:nvSpPr>
          <p:cNvPr id="6" name="Rectangle 5"/>
          <p:cNvSpPr/>
          <p:nvPr/>
        </p:nvSpPr>
        <p:spPr>
          <a:xfrm>
            <a:off x="8799947" y="2674641"/>
            <a:ext cx="2856423" cy="369332"/>
          </a:xfrm>
          <a:prstGeom prst="rect">
            <a:avLst/>
          </a:prstGeom>
          <a:solidFill>
            <a:schemeClr val="bg1"/>
          </a:solidFill>
          <a:ln w="12700">
            <a:solidFill>
              <a:schemeClr val="tx1"/>
            </a:solidFill>
          </a:ln>
        </p:spPr>
        <p:txBody>
          <a:bodyPr wrap="none">
            <a:spAutoFit/>
          </a:bodyPr>
          <a:lstStyle/>
          <a:p>
            <a:r>
              <a:rPr lang="en-US" dirty="0"/>
              <a:t>Griffiths 10.7-9, PP1 </a:t>
            </a:r>
            <a:r>
              <a:rPr lang="en-US" dirty="0" err="1"/>
              <a:t>Lect</a:t>
            </a:r>
            <a:r>
              <a:rPr lang="en-US" dirty="0"/>
              <a:t> 11</a:t>
            </a:r>
          </a:p>
        </p:txBody>
      </p:sp>
      <p:sp>
        <p:nvSpPr>
          <p:cNvPr id="7" name="Rectangle 6"/>
          <p:cNvSpPr/>
          <p:nvPr/>
        </p:nvSpPr>
        <p:spPr>
          <a:xfrm>
            <a:off x="8799946" y="2134248"/>
            <a:ext cx="2364302" cy="369332"/>
          </a:xfrm>
          <a:prstGeom prst="rect">
            <a:avLst/>
          </a:prstGeom>
          <a:solidFill>
            <a:schemeClr val="bg1"/>
          </a:solidFill>
          <a:ln w="12700">
            <a:solidFill>
              <a:schemeClr val="tx1"/>
            </a:solidFill>
          </a:ln>
        </p:spPr>
        <p:txBody>
          <a:bodyPr wrap="none">
            <a:spAutoFit/>
          </a:bodyPr>
          <a:lstStyle/>
          <a:p>
            <a:r>
              <a:rPr lang="en-US" dirty="0"/>
              <a:t>Griffiths 9.7, PP1 </a:t>
            </a:r>
            <a:r>
              <a:rPr lang="en-US" dirty="0" err="1"/>
              <a:t>Lect</a:t>
            </a:r>
            <a:r>
              <a:rPr lang="en-US" dirty="0"/>
              <a:t> 9</a:t>
            </a:r>
          </a:p>
        </p:txBody>
      </p:sp>
    </p:spTree>
    <p:extLst>
      <p:ext uri="{BB962C8B-B14F-4D97-AF65-F5344CB8AC3E}">
        <p14:creationId xmlns:p14="http://schemas.microsoft.com/office/powerpoint/2010/main" val="1819526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normAutofit/>
          </a:bodyPr>
          <a:lstStyle/>
          <a:p>
            <a:r>
              <a:rPr lang="en-US" dirty="0"/>
              <a:t>   Symmetry and non-observables</a:t>
            </a:r>
          </a:p>
        </p:txBody>
      </p:sp>
      <p:sp>
        <p:nvSpPr>
          <p:cNvPr id="114692" name="Text Box 4"/>
          <p:cNvSpPr txBox="1">
            <a:spLocks noChangeArrowheads="1"/>
          </p:cNvSpPr>
          <p:nvPr/>
        </p:nvSpPr>
        <p:spPr bwMode="auto">
          <a:xfrm>
            <a:off x="201706" y="709701"/>
            <a:ext cx="11927541" cy="954107"/>
          </a:xfrm>
          <a:prstGeom prst="rect">
            <a:avLst/>
          </a:prstGeom>
          <a:noFill/>
          <a:ln w="9525" algn="ctr">
            <a:noFill/>
            <a:miter lim="800000"/>
            <a:headEnd/>
            <a:tailEnd/>
          </a:ln>
          <a:effectLst/>
        </p:spPr>
        <p:txBody>
          <a:bodyPr wrap="square">
            <a:spAutoFit/>
          </a:bodyPr>
          <a:lstStyle/>
          <a:p>
            <a:r>
              <a:rPr lang="en-US" sz="2800" dirty="0" err="1">
                <a:solidFill>
                  <a:schemeClr val="accent1"/>
                </a:solidFill>
              </a:rPr>
              <a:t>T.D.Lee</a:t>
            </a:r>
            <a:r>
              <a:rPr lang="en-US" sz="2800" dirty="0">
                <a:solidFill>
                  <a:schemeClr val="accent1"/>
                </a:solidFill>
              </a:rPr>
              <a:t>:  “The root to all </a:t>
            </a:r>
            <a:r>
              <a:rPr lang="en-US" sz="2800" i="1" dirty="0">
                <a:solidFill>
                  <a:schemeClr val="accent1"/>
                </a:solidFill>
              </a:rPr>
              <a:t>symmetry</a:t>
            </a:r>
            <a:r>
              <a:rPr lang="en-US" sz="2800" dirty="0">
                <a:solidFill>
                  <a:schemeClr val="accent1"/>
                </a:solidFill>
              </a:rPr>
              <a:t> principles lies in the assumption that it is 	       impossible to observe certain basic quantities; the </a:t>
            </a:r>
            <a:r>
              <a:rPr lang="en-US" sz="2800" i="1" dirty="0">
                <a:solidFill>
                  <a:schemeClr val="accent1"/>
                </a:solidFill>
              </a:rPr>
              <a:t>non-observables</a:t>
            </a:r>
            <a:r>
              <a:rPr lang="en-US" sz="2800" dirty="0">
                <a:solidFill>
                  <a:schemeClr val="accent1"/>
                </a:solidFill>
              </a:rPr>
              <a:t>”</a:t>
            </a:r>
          </a:p>
        </p:txBody>
      </p:sp>
      <p:sp>
        <p:nvSpPr>
          <p:cNvPr id="114693" name="Text Box 5"/>
          <p:cNvSpPr txBox="1">
            <a:spLocks noChangeArrowheads="1"/>
          </p:cNvSpPr>
          <p:nvPr/>
        </p:nvSpPr>
        <p:spPr bwMode="auto">
          <a:xfrm>
            <a:off x="914587" y="1746514"/>
            <a:ext cx="6648672" cy="3046988"/>
          </a:xfrm>
          <a:prstGeom prst="rect">
            <a:avLst/>
          </a:prstGeom>
          <a:noFill/>
          <a:ln w="9525" algn="ctr">
            <a:noFill/>
            <a:miter lim="800000"/>
            <a:headEnd/>
            <a:tailEnd/>
          </a:ln>
          <a:effectLst/>
        </p:spPr>
        <p:txBody>
          <a:bodyPr wrap="square">
            <a:spAutoFit/>
          </a:bodyPr>
          <a:lstStyle/>
          <a:p>
            <a:r>
              <a:rPr lang="en-US" sz="2400" dirty="0">
                <a:solidFill>
                  <a:srgbClr val="7030A0"/>
                </a:solidFill>
              </a:rPr>
              <a:t>There are four main types of symmetry:</a:t>
            </a:r>
          </a:p>
          <a:p>
            <a:pPr>
              <a:buFontTx/>
              <a:buChar char="•"/>
            </a:pPr>
            <a:r>
              <a:rPr lang="en-US" sz="2200" dirty="0">
                <a:solidFill>
                  <a:srgbClr val="C00000"/>
                </a:solidFill>
              </a:rPr>
              <a:t> Permutation symmetry: </a:t>
            </a:r>
          </a:p>
          <a:p>
            <a:r>
              <a:rPr lang="en-US" sz="2000" dirty="0"/>
              <a:t>	Bose-Einstein and Fermi-Dirac Statistics</a:t>
            </a:r>
          </a:p>
          <a:p>
            <a:pPr>
              <a:buFontTx/>
              <a:buChar char="•"/>
            </a:pPr>
            <a:r>
              <a:rPr lang="en-US" sz="2200" dirty="0">
                <a:solidFill>
                  <a:srgbClr val="C00000"/>
                </a:solidFill>
              </a:rPr>
              <a:t> Continuous space-time symmetries: </a:t>
            </a:r>
          </a:p>
          <a:p>
            <a:r>
              <a:rPr lang="en-US" sz="2000" dirty="0"/>
              <a:t>	translation, rotation, velocity, acceleration,…</a:t>
            </a:r>
          </a:p>
          <a:p>
            <a:pPr>
              <a:buFontTx/>
              <a:buChar char="•"/>
            </a:pPr>
            <a:r>
              <a:rPr lang="en-US" sz="2200" dirty="0">
                <a:solidFill>
                  <a:srgbClr val="C00000"/>
                </a:solidFill>
              </a:rPr>
              <a:t> Discrete symmetries: </a:t>
            </a:r>
          </a:p>
          <a:p>
            <a:r>
              <a:rPr lang="en-US" sz="2000" dirty="0"/>
              <a:t>	space inversion, time reversal, charge conjugation,</a:t>
            </a:r>
            <a:r>
              <a:rPr lang="mr-IN" sz="2000" dirty="0"/>
              <a:t>…</a:t>
            </a:r>
            <a:r>
              <a:rPr lang="en-US" sz="2000" dirty="0">
                <a:solidFill>
                  <a:srgbClr val="990000"/>
                </a:solidFill>
              </a:rPr>
              <a:t> </a:t>
            </a:r>
          </a:p>
          <a:p>
            <a:pPr>
              <a:buFontTx/>
              <a:buChar char="•"/>
            </a:pPr>
            <a:r>
              <a:rPr lang="en-US" sz="2200" dirty="0">
                <a:solidFill>
                  <a:srgbClr val="C00000"/>
                </a:solidFill>
              </a:rPr>
              <a:t> Unitary symmetries: gauge </a:t>
            </a:r>
            <a:r>
              <a:rPr lang="en-US" sz="2200" dirty="0" err="1">
                <a:solidFill>
                  <a:srgbClr val="C00000"/>
                </a:solidFill>
              </a:rPr>
              <a:t>invariances</a:t>
            </a:r>
            <a:r>
              <a:rPr lang="en-US" sz="2200" dirty="0">
                <a:solidFill>
                  <a:srgbClr val="C00000"/>
                </a:solidFill>
              </a:rPr>
              <a:t>: </a:t>
            </a:r>
          </a:p>
          <a:p>
            <a:r>
              <a:rPr lang="en-US" sz="2000" dirty="0"/>
              <a:t>	U</a:t>
            </a:r>
            <a:r>
              <a:rPr lang="en-US" sz="2000" baseline="-25000" dirty="0"/>
              <a:t>1</a:t>
            </a:r>
            <a:r>
              <a:rPr lang="en-US" sz="2000" dirty="0"/>
              <a:t>(charge), SU</a:t>
            </a:r>
            <a:r>
              <a:rPr lang="en-US" sz="2000" baseline="-25000" dirty="0"/>
              <a:t>2</a:t>
            </a:r>
            <a:r>
              <a:rPr lang="en-US" sz="2000" dirty="0"/>
              <a:t>(isospin), SU</a:t>
            </a:r>
            <a:r>
              <a:rPr lang="en-US" sz="2000" baseline="-25000" dirty="0"/>
              <a:t>3</a:t>
            </a:r>
            <a:r>
              <a:rPr lang="en-US" sz="2000" dirty="0"/>
              <a:t>(color),</a:t>
            </a:r>
            <a:r>
              <a:rPr lang="mr-IN" sz="2000" dirty="0"/>
              <a:t>…</a:t>
            </a:r>
            <a:endParaRPr lang="en-US" sz="2000" dirty="0"/>
          </a:p>
        </p:txBody>
      </p:sp>
      <p:sp>
        <p:nvSpPr>
          <p:cNvPr id="114694" name="Text Box 6"/>
          <p:cNvSpPr txBox="1">
            <a:spLocks noChangeArrowheads="1"/>
          </p:cNvSpPr>
          <p:nvPr/>
        </p:nvSpPr>
        <p:spPr bwMode="auto">
          <a:xfrm>
            <a:off x="222573" y="4951434"/>
            <a:ext cx="9582623" cy="430887"/>
          </a:xfrm>
          <a:prstGeom prst="rect">
            <a:avLst/>
          </a:prstGeom>
          <a:noFill/>
          <a:ln w="9525" algn="ctr">
            <a:noFill/>
            <a:miter lim="800000"/>
            <a:headEnd/>
            <a:tailEnd/>
          </a:ln>
          <a:effectLst/>
        </p:spPr>
        <p:txBody>
          <a:bodyPr wrap="none">
            <a:spAutoFit/>
          </a:bodyPr>
          <a:lstStyle/>
          <a:p>
            <a:pPr>
              <a:buFont typeface="Symbol" pitchFamily="18" charset="2"/>
              <a:buChar char="Þ"/>
            </a:pPr>
            <a:r>
              <a:rPr lang="en-US" sz="2200" dirty="0">
                <a:solidFill>
                  <a:srgbClr val="7030A0"/>
                </a:solidFill>
              </a:rPr>
              <a:t> If a quantity is fundamentally non-observable it is related to an </a:t>
            </a:r>
            <a:r>
              <a:rPr lang="en-US" sz="2200" i="1" dirty="0">
                <a:solidFill>
                  <a:srgbClr val="C00000"/>
                </a:solidFill>
              </a:rPr>
              <a:t>exact</a:t>
            </a:r>
            <a:r>
              <a:rPr lang="en-US" sz="2200" dirty="0">
                <a:solidFill>
                  <a:srgbClr val="C00000"/>
                </a:solidFill>
              </a:rPr>
              <a:t> symmetry</a:t>
            </a:r>
          </a:p>
        </p:txBody>
      </p:sp>
      <p:sp>
        <p:nvSpPr>
          <p:cNvPr id="114695" name="Text Box 7"/>
          <p:cNvSpPr txBox="1">
            <a:spLocks noChangeArrowheads="1"/>
          </p:cNvSpPr>
          <p:nvPr/>
        </p:nvSpPr>
        <p:spPr bwMode="auto">
          <a:xfrm>
            <a:off x="228600" y="5364475"/>
            <a:ext cx="12088905" cy="430887"/>
          </a:xfrm>
          <a:prstGeom prst="rect">
            <a:avLst/>
          </a:prstGeom>
          <a:noFill/>
          <a:ln w="9525" algn="ctr">
            <a:noFill/>
            <a:miter lim="800000"/>
            <a:headEnd/>
            <a:tailEnd/>
          </a:ln>
          <a:effectLst/>
        </p:spPr>
        <p:txBody>
          <a:bodyPr wrap="square">
            <a:spAutoFit/>
          </a:bodyPr>
          <a:lstStyle/>
          <a:p>
            <a:pPr>
              <a:buFont typeface="Symbol" pitchFamily="18" charset="2"/>
              <a:buChar char="Þ"/>
            </a:pPr>
            <a:r>
              <a:rPr lang="en-US" sz="2200" dirty="0">
                <a:solidFill>
                  <a:srgbClr val="7030A0"/>
                </a:solidFill>
              </a:rPr>
              <a:t> If it could in principle be observed by an improved measurement; the </a:t>
            </a:r>
            <a:r>
              <a:rPr lang="en-US" sz="2200" dirty="0">
                <a:solidFill>
                  <a:srgbClr val="C00000"/>
                </a:solidFill>
              </a:rPr>
              <a:t>symmetry</a:t>
            </a:r>
            <a:r>
              <a:rPr lang="en-US" sz="2200" dirty="0"/>
              <a:t> </a:t>
            </a:r>
            <a:r>
              <a:rPr lang="en-US" sz="2200" dirty="0">
                <a:solidFill>
                  <a:srgbClr val="7030A0"/>
                </a:solidFill>
              </a:rPr>
              <a:t>is said to be </a:t>
            </a:r>
            <a:r>
              <a:rPr lang="en-US" sz="2200" i="1" dirty="0">
                <a:solidFill>
                  <a:srgbClr val="C00000"/>
                </a:solidFill>
              </a:rPr>
              <a:t>broken</a:t>
            </a:r>
          </a:p>
        </p:txBody>
      </p:sp>
      <p:sp>
        <p:nvSpPr>
          <p:cNvPr id="114696" name="Text Box 8"/>
          <p:cNvSpPr txBox="1">
            <a:spLocks noChangeArrowheads="1"/>
          </p:cNvSpPr>
          <p:nvPr/>
        </p:nvSpPr>
        <p:spPr bwMode="auto">
          <a:xfrm>
            <a:off x="2057401" y="6021288"/>
            <a:ext cx="2313197" cy="430887"/>
          </a:xfrm>
          <a:prstGeom prst="rect">
            <a:avLst/>
          </a:prstGeom>
          <a:noFill/>
          <a:ln w="9525" algn="ctr">
            <a:noFill/>
            <a:miter lim="800000"/>
            <a:headEnd/>
            <a:tailEnd/>
          </a:ln>
          <a:effectLst/>
        </p:spPr>
        <p:txBody>
          <a:bodyPr wrap="none">
            <a:spAutoFit/>
          </a:bodyPr>
          <a:lstStyle/>
          <a:p>
            <a:r>
              <a:rPr lang="en-US" sz="2200" dirty="0" err="1"/>
              <a:t>Noether</a:t>
            </a:r>
            <a:r>
              <a:rPr lang="en-US" sz="2200" dirty="0"/>
              <a:t> Theorem:</a:t>
            </a:r>
          </a:p>
        </p:txBody>
      </p:sp>
      <p:sp>
        <p:nvSpPr>
          <p:cNvPr id="114697" name="Text Box 9"/>
          <p:cNvSpPr txBox="1">
            <a:spLocks noChangeArrowheads="1"/>
          </p:cNvSpPr>
          <p:nvPr/>
        </p:nvSpPr>
        <p:spPr bwMode="auto">
          <a:xfrm>
            <a:off x="4495800" y="6021288"/>
            <a:ext cx="1331903" cy="430887"/>
          </a:xfrm>
          <a:prstGeom prst="rect">
            <a:avLst/>
          </a:prstGeom>
          <a:noFill/>
          <a:ln w="9525" algn="ctr">
            <a:noFill/>
            <a:miter lim="800000"/>
            <a:headEnd/>
            <a:tailEnd/>
          </a:ln>
          <a:effectLst/>
        </p:spPr>
        <p:txBody>
          <a:bodyPr wrap="none">
            <a:spAutoFit/>
          </a:bodyPr>
          <a:lstStyle/>
          <a:p>
            <a:r>
              <a:rPr lang="en-US" sz="2200" dirty="0"/>
              <a:t>symmetry</a:t>
            </a:r>
          </a:p>
        </p:txBody>
      </p:sp>
      <p:sp>
        <p:nvSpPr>
          <p:cNvPr id="114698" name="Text Box 10"/>
          <p:cNvSpPr txBox="1">
            <a:spLocks noChangeArrowheads="1"/>
          </p:cNvSpPr>
          <p:nvPr/>
        </p:nvSpPr>
        <p:spPr bwMode="auto">
          <a:xfrm>
            <a:off x="7667637" y="6021288"/>
            <a:ext cx="2122825" cy="430887"/>
          </a:xfrm>
          <a:prstGeom prst="rect">
            <a:avLst/>
          </a:prstGeom>
          <a:noFill/>
          <a:ln w="9525" algn="ctr">
            <a:noFill/>
            <a:miter lim="800000"/>
            <a:headEnd/>
            <a:tailEnd/>
          </a:ln>
          <a:effectLst/>
        </p:spPr>
        <p:txBody>
          <a:bodyPr wrap="none">
            <a:spAutoFit/>
          </a:bodyPr>
          <a:lstStyle/>
          <a:p>
            <a:r>
              <a:rPr lang="en-US" sz="2200" dirty="0"/>
              <a:t>conservation law</a:t>
            </a:r>
          </a:p>
        </p:txBody>
      </p:sp>
      <p:sp>
        <p:nvSpPr>
          <p:cNvPr id="114699" name="AutoShape 11"/>
          <p:cNvSpPr>
            <a:spLocks noChangeArrowheads="1"/>
          </p:cNvSpPr>
          <p:nvPr/>
        </p:nvSpPr>
        <p:spPr bwMode="auto">
          <a:xfrm>
            <a:off x="6172200" y="5863059"/>
            <a:ext cx="1066800" cy="733663"/>
          </a:xfrm>
          <a:prstGeom prst="leftRightArrow">
            <a:avLst>
              <a:gd name="adj1" fmla="val 50000"/>
              <a:gd name="adj2" fmla="val 52093"/>
            </a:avLst>
          </a:prstGeom>
          <a:noFill/>
          <a:ln w="9525" algn="ctr">
            <a:solidFill>
              <a:schemeClr val="tx1"/>
            </a:solidFill>
            <a:miter lim="800000"/>
            <a:headEnd/>
            <a:tailEnd/>
          </a:ln>
          <a:effectLst/>
        </p:spPr>
        <p:txBody>
          <a:bodyPr anchor="ctr">
            <a:spAutoFit/>
          </a:bodyPr>
          <a:lstStyle/>
          <a:p>
            <a:endParaRPr lang="nl-NL"/>
          </a:p>
        </p:txBody>
      </p:sp>
      <p:pic>
        <p:nvPicPr>
          <p:cNvPr id="114700" name="Picture 12" descr="lee2"/>
          <p:cNvPicPr>
            <a:picLocks noChangeAspect="1" noChangeArrowheads="1"/>
          </p:cNvPicPr>
          <p:nvPr/>
        </p:nvPicPr>
        <p:blipFill>
          <a:blip r:embed="rId3" cstate="print"/>
          <a:srcRect/>
          <a:stretch>
            <a:fillRect/>
          </a:stretch>
        </p:blipFill>
        <p:spPr bwMode="auto">
          <a:xfrm>
            <a:off x="7557359" y="1851794"/>
            <a:ext cx="2241176" cy="2874473"/>
          </a:xfrm>
          <a:prstGeom prst="rect">
            <a:avLst/>
          </a:prstGeom>
          <a:noFill/>
          <a:ln w="25400">
            <a:solidFill>
              <a:srgbClr val="0070C0"/>
            </a:solidFill>
          </a:ln>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0233" y="1851794"/>
            <a:ext cx="1836007" cy="2874473"/>
          </a:xfrm>
          <a:prstGeom prst="rect">
            <a:avLst/>
          </a:prstGeom>
          <a:ln w="25400">
            <a:solidFill>
              <a:srgbClr val="0070C0"/>
            </a:solidFill>
          </a:ln>
        </p:spPr>
      </p:pic>
    </p:spTree>
    <p:extLst>
      <p:ext uri="{BB962C8B-B14F-4D97-AF65-F5344CB8AC3E}">
        <p14:creationId xmlns:p14="http://schemas.microsoft.com/office/powerpoint/2010/main" val="63880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6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469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469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46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469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469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4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3" grpId="0"/>
      <p:bldP spid="114694" grpId="0"/>
      <p:bldP spid="114695" grpId="0"/>
      <p:bldP spid="114696" grpId="0"/>
      <p:bldP spid="114697" grpId="0"/>
      <p:bldP spid="114698" grpId="0"/>
      <p:bldP spid="11469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Symmetry and non-observables</a:t>
            </a:r>
          </a:p>
        </p:txBody>
      </p:sp>
      <mc:AlternateContent xmlns:mc="http://schemas.openxmlformats.org/markup-compatibility/2006" xmlns:a14="http://schemas.microsoft.com/office/drawing/2010/main">
        <mc:Choice Requires="a14">
          <p:graphicFrame>
            <p:nvGraphicFramePr>
              <p:cNvPr id="4" name="Group 184"/>
              <p:cNvGraphicFramePr>
                <a:graphicFrameLocks noGrp="1"/>
              </p:cNvGraphicFramePr>
              <p:nvPr>
                <p:ph sz="quarter" idx="1"/>
              </p:nvPr>
            </p:nvGraphicFramePr>
            <p:xfrm>
              <a:off x="322729" y="793378"/>
              <a:ext cx="11658600" cy="5882781"/>
            </p:xfrm>
            <a:graphic>
              <a:graphicData uri="http://schemas.openxmlformats.org/drawingml/2006/table">
                <a:tbl>
                  <a:tblPr/>
                  <a:tblGrid>
                    <a:gridCol w="3996400">
                      <a:extLst>
                        <a:ext uri="{9D8B030D-6E8A-4147-A177-3AD203B41FA5}">
                          <a16:colId xmlns:a16="http://schemas.microsoft.com/office/drawing/2014/main" val="20000"/>
                        </a:ext>
                      </a:extLst>
                    </a:gridCol>
                    <a:gridCol w="3574295">
                      <a:extLst>
                        <a:ext uri="{9D8B030D-6E8A-4147-A177-3AD203B41FA5}">
                          <a16:colId xmlns:a16="http://schemas.microsoft.com/office/drawing/2014/main" val="20001"/>
                        </a:ext>
                      </a:extLst>
                    </a:gridCol>
                    <a:gridCol w="4087905">
                      <a:extLst>
                        <a:ext uri="{9D8B030D-6E8A-4147-A177-3AD203B41FA5}">
                          <a16:colId xmlns:a16="http://schemas.microsoft.com/office/drawing/2014/main" val="20002"/>
                        </a:ext>
                      </a:extLst>
                    </a:gridCol>
                  </a:tblGrid>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mn-lt"/>
                            </a:rPr>
                            <a:t>Non-observables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mn-lt"/>
                            </a:rPr>
                            <a:t>Symmetry Transformations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a:ln>
                                <a:noFill/>
                              </a:ln>
                              <a:solidFill>
                                <a:schemeClr val="bg1"/>
                              </a:solidFill>
                              <a:effectLst/>
                              <a:latin typeface="+mn-lt"/>
                            </a:rPr>
                            <a:t>Conservation Laws or Selection Rule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944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99"/>
                              </a:solidFill>
                              <a:effectLst/>
                              <a:latin typeface="+mn-lt"/>
                            </a:rPr>
                            <a:t>Difference between identical particles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99"/>
                              </a:solidFill>
                              <a:effectLst/>
                              <a:latin typeface="+mn-lt"/>
                            </a:rPr>
                            <a:t>Permutation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000099"/>
                              </a:solidFill>
                              <a:effectLst/>
                              <a:latin typeface="+mn-lt"/>
                            </a:rPr>
                            <a:t>B.-E. or F.-D. statistics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000099"/>
                              </a:solidFill>
                              <a:effectLst/>
                              <a:latin typeface="+mn-lt"/>
                            </a:rPr>
                            <a:t>Absolute spatial position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99"/>
                              </a:solidFill>
                              <a:effectLst/>
                              <a:latin typeface="+mn-lt"/>
                            </a:rPr>
                            <a:t>Space translation:  </a:t>
                          </a:r>
                          <a14:m>
                            <m:oMath xmlns:m="http://schemas.openxmlformats.org/officeDocument/2006/math">
                              <m:acc>
                                <m:accPr>
                                  <m:chr m:val="⃗"/>
                                  <m:ctrlPr>
                                    <a:rPr kumimoji="0" lang="en-US" sz="1800" b="0" i="1" u="none" strike="noStrike" cap="none" normalizeH="0" baseline="0" smtClean="0">
                                      <a:ln>
                                        <a:noFill/>
                                      </a:ln>
                                      <a:solidFill>
                                        <a:schemeClr val="tx1"/>
                                      </a:solidFill>
                                      <a:effectLst/>
                                      <a:latin typeface="Cambria Math" panose="02040503050406030204" pitchFamily="18" charset="0"/>
                                    </a:rPr>
                                  </m:ctrlPr>
                                </m:accPr>
                                <m:e>
                                  <m:r>
                                    <a:rPr kumimoji="0" lang="en-US" sz="1800" b="0" i="1" u="none" strike="noStrike" cap="none" normalizeH="0" baseline="0" smtClean="0">
                                      <a:ln>
                                        <a:noFill/>
                                      </a:ln>
                                      <a:solidFill>
                                        <a:schemeClr val="tx1"/>
                                      </a:solidFill>
                                      <a:effectLst/>
                                      <a:latin typeface="Cambria Math" charset="0"/>
                                    </a:rPr>
                                    <m:t>𝑟</m:t>
                                  </m:r>
                                </m:e>
                              </m:acc>
                              <m:r>
                                <a:rPr kumimoji="0" lang="en-US" sz="1800" b="0" i="1" u="none" strike="noStrike" cap="none" normalizeH="0" baseline="0" smtClean="0">
                                  <a:ln>
                                    <a:noFill/>
                                  </a:ln>
                                  <a:solidFill>
                                    <a:schemeClr val="tx1"/>
                                  </a:solidFill>
                                  <a:effectLst/>
                                  <a:latin typeface="Cambria Math" charset="0"/>
                                </a:rPr>
                                <m:t>→</m:t>
                              </m:r>
                              <m:acc>
                                <m:accPr>
                                  <m:chr m:val="⃗"/>
                                  <m:ctrlPr>
                                    <a:rPr kumimoji="0" lang="en-US" sz="1800" b="0" i="1" u="none" strike="noStrike" cap="none" normalizeH="0" baseline="0" smtClean="0">
                                      <a:ln>
                                        <a:noFill/>
                                      </a:ln>
                                      <a:solidFill>
                                        <a:schemeClr val="tx1"/>
                                      </a:solidFill>
                                      <a:effectLst/>
                                      <a:latin typeface="Cambria Math" panose="02040503050406030204" pitchFamily="18" charset="0"/>
                                    </a:rPr>
                                  </m:ctrlPr>
                                </m:accPr>
                                <m:e>
                                  <m:r>
                                    <a:rPr kumimoji="0" lang="en-US" sz="1800" b="0" i="1" u="none" strike="noStrike" cap="none" normalizeH="0" baseline="0" smtClean="0">
                                      <a:ln>
                                        <a:noFill/>
                                      </a:ln>
                                      <a:solidFill>
                                        <a:schemeClr val="tx1"/>
                                      </a:solidFill>
                                      <a:effectLst/>
                                      <a:latin typeface="Cambria Math" charset="0"/>
                                    </a:rPr>
                                    <m:t>𝑟</m:t>
                                  </m:r>
                                </m:e>
                              </m:acc>
                              <m:r>
                                <a:rPr kumimoji="0" lang="en-US" sz="1800" b="0" i="1" u="none" strike="noStrike" cap="none" normalizeH="0" baseline="0" smtClean="0">
                                  <a:ln>
                                    <a:noFill/>
                                  </a:ln>
                                  <a:solidFill>
                                    <a:schemeClr val="tx1"/>
                                  </a:solidFill>
                                  <a:effectLst/>
                                  <a:latin typeface="Cambria Math" charset="0"/>
                                </a:rPr>
                                <m:t>+</m:t>
                              </m:r>
                              <m:acc>
                                <m:accPr>
                                  <m:chr m:val="⃗"/>
                                  <m:ctrlPr>
                                    <a:rPr kumimoji="0" lang="en-US" sz="1800" b="0" i="1" u="none" strike="noStrike" cap="none" normalizeH="0" baseline="0" smtClean="0">
                                      <a:ln>
                                        <a:noFill/>
                                      </a:ln>
                                      <a:solidFill>
                                        <a:schemeClr val="tx1"/>
                                      </a:solidFill>
                                      <a:effectLst/>
                                      <a:latin typeface="Cambria Math" panose="02040503050406030204" pitchFamily="18" charset="0"/>
                                    </a:rPr>
                                  </m:ctrlPr>
                                </m:accPr>
                                <m:e>
                                  <m:r>
                                    <m:rPr>
                                      <m:sty m:val="p"/>
                                    </m:rPr>
                                    <a:rPr kumimoji="0" lang="en-US" sz="1800" b="0" i="0" u="none" strike="noStrike" cap="none" normalizeH="0" baseline="0" smtClean="0">
                                      <a:ln>
                                        <a:noFill/>
                                      </a:ln>
                                      <a:solidFill>
                                        <a:schemeClr val="tx1"/>
                                      </a:solidFill>
                                      <a:effectLst/>
                                      <a:latin typeface="Cambria Math" charset="0"/>
                                    </a:rPr>
                                    <m:t>Δ</m:t>
                                  </m:r>
                                </m:e>
                              </m:acc>
                            </m:oMath>
                          </a14:m>
                          <a:endParaRPr kumimoji="0" lang="en-US" sz="1800" b="0" i="0" u="none" strike="noStrike" cap="none" normalizeH="0" baseline="0" dirty="0">
                            <a:ln>
                              <a:noFill/>
                            </a:ln>
                            <a:solidFill>
                              <a:srgbClr val="000099"/>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000099"/>
                              </a:solidFill>
                              <a:effectLst/>
                              <a:latin typeface="+mn-lt"/>
                            </a:rPr>
                            <a:t>momentum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22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99"/>
                              </a:solidFill>
                              <a:effectLst/>
                              <a:latin typeface="+mn-lt"/>
                            </a:rPr>
                            <a:t>Absolute time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99"/>
                              </a:solidFill>
                              <a:effectLst/>
                              <a:latin typeface="+mn-lt"/>
                            </a:rPr>
                            <a:t>Time translation:  </a:t>
                          </a:r>
                          <a14:m>
                            <m:oMath xmlns:m="http://schemas.openxmlformats.org/officeDocument/2006/math">
                              <m:r>
                                <a:rPr kumimoji="0" lang="en-US" sz="1800" b="0" i="1" u="none" strike="noStrike" cap="none" normalizeH="0" baseline="0" smtClean="0">
                                  <a:ln>
                                    <a:noFill/>
                                  </a:ln>
                                  <a:solidFill>
                                    <a:schemeClr val="tx1"/>
                                  </a:solidFill>
                                  <a:effectLst/>
                                  <a:latin typeface="Cambria Math" charset="0"/>
                                </a:rPr>
                                <m:t>𝑡</m:t>
                              </m:r>
                              <m:r>
                                <a:rPr kumimoji="0" lang="en-US" sz="1800" b="0" i="1" u="none" strike="noStrike" cap="none" normalizeH="0" baseline="0" smtClean="0">
                                  <a:ln>
                                    <a:noFill/>
                                  </a:ln>
                                  <a:solidFill>
                                    <a:schemeClr val="tx1"/>
                                  </a:solidFill>
                                  <a:effectLst/>
                                  <a:latin typeface="Cambria Math" charset="0"/>
                                </a:rPr>
                                <m:t>→</m:t>
                              </m:r>
                              <m:r>
                                <a:rPr kumimoji="0" lang="en-US" sz="1800" b="0" i="1" u="none" strike="noStrike" cap="none" normalizeH="0" baseline="0" smtClean="0">
                                  <a:ln>
                                    <a:noFill/>
                                  </a:ln>
                                  <a:solidFill>
                                    <a:schemeClr val="tx1"/>
                                  </a:solidFill>
                                  <a:effectLst/>
                                  <a:latin typeface="Cambria Math" charset="0"/>
                                </a:rPr>
                                <m:t>𝑡</m:t>
                              </m:r>
                              <m:r>
                                <a:rPr kumimoji="0" lang="en-US" sz="1800" b="0" i="1" u="none" strike="noStrike" cap="none" normalizeH="0" baseline="0" smtClean="0">
                                  <a:ln>
                                    <a:noFill/>
                                  </a:ln>
                                  <a:solidFill>
                                    <a:schemeClr val="tx1"/>
                                  </a:solidFill>
                                  <a:effectLst/>
                                  <a:latin typeface="Cambria Math" charset="0"/>
                                </a:rPr>
                                <m:t>+ </m:t>
                              </m:r>
                              <m:r>
                                <m:rPr>
                                  <m:sty m:val="p"/>
                                </m:rPr>
                                <a:rPr kumimoji="0" lang="en-US" sz="1800" b="0" i="1" u="none" strike="noStrike" cap="none" normalizeH="0" baseline="0" smtClean="0">
                                  <a:ln>
                                    <a:noFill/>
                                  </a:ln>
                                  <a:solidFill>
                                    <a:schemeClr val="tx1"/>
                                  </a:solidFill>
                                  <a:effectLst/>
                                  <a:latin typeface="Cambria Math" charset="0"/>
                                </a:rPr>
                                <m:t>τ</m:t>
                              </m:r>
                            </m:oMath>
                          </a14:m>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99"/>
                              </a:solidFill>
                              <a:effectLst/>
                              <a:latin typeface="+mn-lt"/>
                            </a:rPr>
                            <a:t>energy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000099"/>
                              </a:solidFill>
                              <a:effectLst/>
                              <a:latin typeface="+mn-lt"/>
                            </a:rPr>
                            <a:t>Absolute spatial direction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99"/>
                              </a:solidFill>
                              <a:effectLst/>
                              <a:latin typeface="+mn-lt"/>
                            </a:rPr>
                            <a:t>Rotation: </a:t>
                          </a:r>
                          <a:r>
                            <a:rPr kumimoji="0" lang="en-US" sz="1600" b="0" i="0" u="none" strike="noStrike" cap="none" normalizeH="0" baseline="0" dirty="0">
                              <a:ln>
                                <a:noFill/>
                              </a:ln>
                              <a:solidFill>
                                <a:srgbClr val="000099"/>
                              </a:solidFill>
                              <a:effectLst/>
                              <a:latin typeface="+mn-lt"/>
                            </a:rPr>
                            <a:t> </a:t>
                          </a:r>
                          <a14:m>
                            <m:oMath xmlns:m="http://schemas.openxmlformats.org/officeDocument/2006/math">
                              <m:acc>
                                <m:accPr>
                                  <m:chr m:val="⃗"/>
                                  <m:ctrlPr>
                                    <a:rPr kumimoji="0" lang="en-US" sz="1800" b="0" i="1" u="none" strike="noStrike" cap="none" normalizeH="0" baseline="0" smtClean="0">
                                      <a:ln>
                                        <a:noFill/>
                                      </a:ln>
                                      <a:solidFill>
                                        <a:schemeClr val="tx1"/>
                                      </a:solidFill>
                                      <a:effectLst/>
                                      <a:latin typeface="Cambria Math" panose="02040503050406030204" pitchFamily="18" charset="0"/>
                                    </a:rPr>
                                  </m:ctrlPr>
                                </m:accPr>
                                <m:e>
                                  <m:r>
                                    <a:rPr kumimoji="0" lang="en-US" sz="1800" b="0" i="1" u="none" strike="noStrike" cap="none" normalizeH="0" baseline="0" smtClean="0">
                                      <a:ln>
                                        <a:noFill/>
                                      </a:ln>
                                      <a:solidFill>
                                        <a:schemeClr val="tx1"/>
                                      </a:solidFill>
                                      <a:effectLst/>
                                      <a:latin typeface="Cambria Math" charset="0"/>
                                    </a:rPr>
                                    <m:t>𝑟</m:t>
                                  </m:r>
                                </m:e>
                              </m:acc>
                              <m:r>
                                <a:rPr kumimoji="0" lang="en-US" sz="1800" b="0" i="1" u="none" strike="noStrike" cap="none" normalizeH="0" baseline="0" smtClean="0">
                                  <a:ln>
                                    <a:noFill/>
                                  </a:ln>
                                  <a:solidFill>
                                    <a:schemeClr val="tx1"/>
                                  </a:solidFill>
                                  <a:effectLst/>
                                  <a:latin typeface="Cambria Math" charset="0"/>
                                </a:rPr>
                                <m:t>→</m:t>
                              </m:r>
                              <m:acc>
                                <m:accPr>
                                  <m:chr m:val="⃗"/>
                                  <m:ctrlPr>
                                    <a:rPr kumimoji="0" lang="en-US" sz="1800" b="0" i="1" u="none" strike="noStrike" cap="none" normalizeH="0" baseline="0" smtClean="0">
                                      <a:ln>
                                        <a:noFill/>
                                      </a:ln>
                                      <a:solidFill>
                                        <a:schemeClr val="tx1"/>
                                      </a:solidFill>
                                      <a:effectLst/>
                                      <a:latin typeface="Cambria Math" panose="02040503050406030204" pitchFamily="18" charset="0"/>
                                    </a:rPr>
                                  </m:ctrlPr>
                                </m:accPr>
                                <m:e>
                                  <m:r>
                                    <a:rPr kumimoji="0" lang="en-US" sz="1800" b="0" i="1" u="none" strike="noStrike" cap="none" normalizeH="0" baseline="0" smtClean="0">
                                      <a:ln>
                                        <a:noFill/>
                                      </a:ln>
                                      <a:solidFill>
                                        <a:schemeClr val="tx1"/>
                                      </a:solidFill>
                                      <a:effectLst/>
                                      <a:latin typeface="Cambria Math" charset="0"/>
                                    </a:rPr>
                                    <m:t>𝑟</m:t>
                                  </m:r>
                                </m:e>
                              </m:acc>
                              <m:r>
                                <a:rPr kumimoji="0" lang="en-US" sz="1800" b="0" i="1" u="none" strike="noStrike" cap="none" normalizeH="0" baseline="0" smtClean="0">
                                  <a:ln>
                                    <a:noFill/>
                                  </a:ln>
                                  <a:solidFill>
                                    <a:schemeClr val="tx1"/>
                                  </a:solidFill>
                                  <a:effectLst/>
                                  <a:latin typeface="Cambria Math" charset="0"/>
                                </a:rPr>
                                <m:t>′</m:t>
                              </m:r>
                            </m:oMath>
                          </a14:m>
                          <a:endParaRPr kumimoji="0" lang="en-US"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99"/>
                              </a:solidFill>
                              <a:effectLst/>
                              <a:latin typeface="+mn-lt"/>
                            </a:rPr>
                            <a:t>angular momentum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000099"/>
                              </a:solidFill>
                              <a:effectLst/>
                              <a:latin typeface="+mn-lt"/>
                            </a:rPr>
                            <a:t>Absolute velocity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99"/>
                              </a:solidFill>
                              <a:effectLst/>
                              <a:latin typeface="+mn-lt"/>
                            </a:rPr>
                            <a:t>Lorentz transformation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000099"/>
                              </a:solidFill>
                              <a:effectLst/>
                              <a:latin typeface="+mn-lt"/>
                            </a:rPr>
                            <a:t>generators of the Lorentz group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98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99"/>
                              </a:solidFill>
                              <a:effectLst/>
                              <a:latin typeface="+mn-lt"/>
                            </a:rPr>
                            <a:t>Absolute right (or left)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14:m>
                            <m:oMathPara xmlns:m="http://schemas.openxmlformats.org/officeDocument/2006/math">
                              <m:oMathParaPr>
                                <m:jc m:val="centerGroup"/>
                              </m:oMathParaPr>
                              <m:oMath xmlns:m="http://schemas.openxmlformats.org/officeDocument/2006/math">
                                <m:acc>
                                  <m:accPr>
                                    <m:chr m:val="⃗"/>
                                    <m:ctrlPr>
                                      <a:rPr kumimoji="0" lang="nl-NL" sz="1800" b="0" i="1" u="none" strike="noStrike" cap="none" normalizeH="0" baseline="0" smtClean="0">
                                        <a:ln>
                                          <a:noFill/>
                                        </a:ln>
                                        <a:solidFill>
                                          <a:schemeClr val="tx1"/>
                                        </a:solidFill>
                                        <a:effectLst/>
                                        <a:latin typeface="Cambria Math" panose="02040503050406030204" pitchFamily="18" charset="0"/>
                                      </a:rPr>
                                    </m:ctrlPr>
                                  </m:accPr>
                                  <m:e>
                                    <m:r>
                                      <a:rPr kumimoji="0" lang="en-US" sz="1800" b="0" i="1" u="none" strike="noStrike" cap="none" normalizeH="0" baseline="0" smtClean="0">
                                        <a:ln>
                                          <a:noFill/>
                                        </a:ln>
                                        <a:solidFill>
                                          <a:schemeClr val="tx1"/>
                                        </a:solidFill>
                                        <a:effectLst/>
                                        <a:latin typeface="Cambria Math" charset="0"/>
                                      </a:rPr>
                                      <m:t>𝑟</m:t>
                                    </m:r>
                                  </m:e>
                                </m:acc>
                                <m:r>
                                  <a:rPr kumimoji="0" lang="en-US" sz="1800" b="0" i="1" u="none" strike="noStrike" cap="none" normalizeH="0" baseline="0" smtClean="0">
                                    <a:ln>
                                      <a:noFill/>
                                    </a:ln>
                                    <a:solidFill>
                                      <a:schemeClr val="tx1"/>
                                    </a:solidFill>
                                    <a:effectLst/>
                                    <a:latin typeface="Cambria Math" charset="0"/>
                                  </a:rPr>
                                  <m:t>→−</m:t>
                                </m:r>
                                <m:acc>
                                  <m:accPr>
                                    <m:chr m:val="⃗"/>
                                    <m:ctrlPr>
                                      <a:rPr kumimoji="0" lang="en-US" sz="1800" b="0" i="1" u="none" strike="noStrike" cap="none" normalizeH="0" baseline="0" smtClean="0">
                                        <a:ln>
                                          <a:noFill/>
                                        </a:ln>
                                        <a:solidFill>
                                          <a:schemeClr val="tx1"/>
                                        </a:solidFill>
                                        <a:effectLst/>
                                        <a:latin typeface="Cambria Math" panose="02040503050406030204" pitchFamily="18" charset="0"/>
                                      </a:rPr>
                                    </m:ctrlPr>
                                  </m:accPr>
                                  <m:e>
                                    <m:r>
                                      <a:rPr kumimoji="0" lang="en-US" sz="1800" b="0" i="1" u="none" strike="noStrike" cap="none" normalizeH="0" baseline="0" smtClean="0">
                                        <a:ln>
                                          <a:noFill/>
                                        </a:ln>
                                        <a:solidFill>
                                          <a:schemeClr val="tx1"/>
                                        </a:solidFill>
                                        <a:effectLst/>
                                        <a:latin typeface="Cambria Math" charset="0"/>
                                      </a:rPr>
                                      <m:t>𝑟</m:t>
                                    </m:r>
                                  </m:e>
                                </m:acc>
                              </m:oMath>
                            </m:oMathPara>
                          </a14:m>
                          <a:endParaRPr kumimoji="0" lang="nl-NL" sz="1800" b="0" i="0" u="none" strike="noStrike" cap="none" normalizeH="0" baseline="0" dirty="0">
                            <a:ln>
                              <a:noFill/>
                            </a:ln>
                            <a:solidFill>
                              <a:srgbClr val="000099"/>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000099"/>
                              </a:solidFill>
                              <a:effectLst/>
                              <a:latin typeface="+mn-lt"/>
                            </a:rPr>
                            <a:t>parity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000099"/>
                              </a:solidFill>
                              <a:effectLst/>
                              <a:latin typeface="+mn-lt"/>
                            </a:rPr>
                            <a:t>Absolute sign of electric charge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sz="1800" b="0" i="1" u="none" strike="noStrike" cap="none" normalizeH="0" baseline="0" smtClean="0">
                                    <a:ln>
                                      <a:noFill/>
                                    </a:ln>
                                    <a:solidFill>
                                      <a:schemeClr val="tx1"/>
                                    </a:solidFill>
                                    <a:effectLst/>
                                    <a:latin typeface="Cambria Math" charset="0"/>
                                  </a:rPr>
                                  <m:t>𝑒</m:t>
                                </m:r>
                                <m:r>
                                  <a:rPr kumimoji="0" lang="en-US" sz="1800" b="0" i="1" u="none" strike="noStrike" cap="none" normalizeH="0" baseline="0" smtClean="0">
                                    <a:ln>
                                      <a:noFill/>
                                    </a:ln>
                                    <a:solidFill>
                                      <a:schemeClr val="tx1"/>
                                    </a:solidFill>
                                    <a:effectLst/>
                                    <a:latin typeface="Cambria Math" charset="0"/>
                                  </a:rPr>
                                  <m:t>→−</m:t>
                                </m:r>
                                <m:r>
                                  <a:rPr kumimoji="0" lang="en-US" sz="1800" b="0" i="1" u="none" strike="noStrike" cap="none" normalizeH="0" baseline="0" smtClean="0">
                                    <a:ln>
                                      <a:noFill/>
                                    </a:ln>
                                    <a:solidFill>
                                      <a:schemeClr val="tx1"/>
                                    </a:solidFill>
                                    <a:effectLst/>
                                    <a:latin typeface="Cambria Math" charset="0"/>
                                  </a:rPr>
                                  <m:t>𝑒</m:t>
                                </m:r>
                              </m:oMath>
                            </m:oMathPara>
                          </a14:m>
                          <a:endParaRPr kumimoji="0" lang="nl-NL"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99"/>
                              </a:solidFill>
                              <a:effectLst/>
                              <a:latin typeface="+mn-lt"/>
                            </a:rPr>
                            <a:t>charge conjugation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000099"/>
                              </a:solidFill>
                              <a:effectLst/>
                              <a:latin typeface="+mn-lt"/>
                            </a:rPr>
                            <a:t>Relative phase between states of different charge Q</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14:m>
                            <m:oMathPara xmlns:m="http://schemas.openxmlformats.org/officeDocument/2006/math">
                              <m:oMathParaPr>
                                <m:jc m:val="centerGroup"/>
                              </m:oMathParaPr>
                              <m:oMath xmlns:m="http://schemas.openxmlformats.org/officeDocument/2006/math">
                                <m:r>
                                  <a:rPr kumimoji="0" lang="en-US" sz="1800" b="0" i="1" u="none" strike="noStrike" cap="none" normalizeH="0" baseline="0" smtClean="0">
                                    <a:ln>
                                      <a:noFill/>
                                    </a:ln>
                                    <a:solidFill>
                                      <a:schemeClr val="tx1"/>
                                    </a:solidFill>
                                    <a:effectLst/>
                                    <a:latin typeface="Cambria Math" charset="0"/>
                                  </a:rPr>
                                  <m:t>𝜓</m:t>
                                </m:r>
                                <m:r>
                                  <a:rPr kumimoji="0" lang="en-US" sz="1800" b="0" i="1" u="none" strike="noStrike" cap="none" normalizeH="0" baseline="0" smtClean="0">
                                    <a:ln>
                                      <a:noFill/>
                                    </a:ln>
                                    <a:solidFill>
                                      <a:schemeClr val="tx1"/>
                                    </a:solidFill>
                                    <a:effectLst/>
                                    <a:latin typeface="Cambria Math" charset="0"/>
                                  </a:rPr>
                                  <m:t>→</m:t>
                                </m:r>
                                <m:sSup>
                                  <m:sSupPr>
                                    <m:ctrlPr>
                                      <a:rPr kumimoji="0" lang="en-US" sz="1800" b="0" i="1" u="none" strike="noStrike" cap="none" normalizeH="0" baseline="0" smtClean="0">
                                        <a:ln>
                                          <a:noFill/>
                                        </a:ln>
                                        <a:solidFill>
                                          <a:schemeClr val="tx1"/>
                                        </a:solidFill>
                                        <a:effectLst/>
                                        <a:latin typeface="Cambria Math" panose="02040503050406030204" pitchFamily="18" charset="0"/>
                                      </a:rPr>
                                    </m:ctrlPr>
                                  </m:sSupPr>
                                  <m:e>
                                    <m:r>
                                      <a:rPr kumimoji="0" lang="en-US" sz="1800" b="0" i="1" u="none" strike="noStrike" cap="none" normalizeH="0" baseline="0" smtClean="0">
                                        <a:ln>
                                          <a:noFill/>
                                        </a:ln>
                                        <a:solidFill>
                                          <a:schemeClr val="tx1"/>
                                        </a:solidFill>
                                        <a:effectLst/>
                                        <a:latin typeface="Cambria Math" charset="0"/>
                                      </a:rPr>
                                      <m:t>𝑒</m:t>
                                    </m:r>
                                  </m:e>
                                  <m:sup>
                                    <m:r>
                                      <a:rPr kumimoji="0" lang="en-US" sz="1800" b="0" i="1" u="none" strike="noStrike" cap="none" normalizeH="0" baseline="0" smtClean="0">
                                        <a:ln>
                                          <a:noFill/>
                                        </a:ln>
                                        <a:solidFill>
                                          <a:schemeClr val="tx1"/>
                                        </a:solidFill>
                                        <a:effectLst/>
                                        <a:latin typeface="Cambria Math" charset="0"/>
                                      </a:rPr>
                                      <m:t>𝑖</m:t>
                                    </m:r>
                                    <m:r>
                                      <a:rPr kumimoji="0" lang="en-US" sz="1800" b="0" i="1" u="none" strike="noStrike" cap="none" normalizeH="0" baseline="0" smtClean="0">
                                        <a:ln>
                                          <a:noFill/>
                                        </a:ln>
                                        <a:solidFill>
                                          <a:schemeClr val="tx1"/>
                                        </a:solidFill>
                                        <a:effectLst/>
                                        <a:latin typeface="Cambria Math" charset="0"/>
                                      </a:rPr>
                                      <m:t>𝜃</m:t>
                                    </m:r>
                                    <m:r>
                                      <a:rPr kumimoji="0" lang="en-US" sz="1800" b="0" i="1" u="none" strike="noStrike" cap="none" normalizeH="0" baseline="0" smtClean="0">
                                        <a:ln>
                                          <a:noFill/>
                                        </a:ln>
                                        <a:solidFill>
                                          <a:schemeClr val="tx1"/>
                                        </a:solidFill>
                                        <a:effectLst/>
                                        <a:latin typeface="Cambria Math" charset="0"/>
                                      </a:rPr>
                                      <m:t>𝑄</m:t>
                                    </m:r>
                                  </m:sup>
                                </m:sSup>
                                <m:r>
                                  <a:rPr kumimoji="0" lang="en-US" sz="1800" b="0" i="1" u="none" strike="noStrike" cap="none" normalizeH="0" baseline="0" smtClean="0">
                                    <a:ln>
                                      <a:noFill/>
                                    </a:ln>
                                    <a:solidFill>
                                      <a:schemeClr val="tx1"/>
                                    </a:solidFill>
                                    <a:effectLst/>
                                    <a:latin typeface="Cambria Math" charset="0"/>
                                  </a:rPr>
                                  <m:t>𝜓</m:t>
                                </m:r>
                              </m:oMath>
                            </m:oMathPara>
                          </a14:m>
                          <a:endParaRPr kumimoji="0" lang="nl-NL"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000099"/>
                              </a:solidFill>
                              <a:effectLst/>
                              <a:latin typeface="+mn-lt"/>
                            </a:rPr>
                            <a:t>charge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000099"/>
                              </a:solidFill>
                              <a:effectLst/>
                              <a:latin typeface="+mn-lt"/>
                            </a:rPr>
                            <a:t>Relative phase between states of different baryon number 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cap="none" normalizeH="0" baseline="0" smtClean="0">
                                    <a:ln>
                                      <a:noFill/>
                                    </a:ln>
                                    <a:solidFill>
                                      <a:schemeClr val="tx1"/>
                                    </a:solidFill>
                                    <a:effectLst/>
                                    <a:latin typeface="Cambria Math" charset="0"/>
                                  </a:rPr>
                                  <m:t>𝜓</m:t>
                                </m:r>
                                <m:r>
                                  <a:rPr kumimoji="0" lang="en-US" sz="1800" b="0" i="1" u="none" strike="noStrike" cap="none" normalizeH="0" baseline="0" smtClean="0">
                                    <a:ln>
                                      <a:noFill/>
                                    </a:ln>
                                    <a:solidFill>
                                      <a:schemeClr val="tx1"/>
                                    </a:solidFill>
                                    <a:effectLst/>
                                    <a:latin typeface="Cambria Math" charset="0"/>
                                  </a:rPr>
                                  <m:t>→</m:t>
                                </m:r>
                                <m:sSup>
                                  <m:sSupPr>
                                    <m:ctrlPr>
                                      <a:rPr kumimoji="0" lang="en-US" sz="1800" b="0" i="1" u="none" strike="noStrike" cap="none" normalizeH="0" baseline="0" smtClean="0">
                                        <a:ln>
                                          <a:noFill/>
                                        </a:ln>
                                        <a:solidFill>
                                          <a:schemeClr val="tx1"/>
                                        </a:solidFill>
                                        <a:effectLst/>
                                        <a:latin typeface="Cambria Math" panose="02040503050406030204" pitchFamily="18" charset="0"/>
                                      </a:rPr>
                                    </m:ctrlPr>
                                  </m:sSupPr>
                                  <m:e>
                                    <m:r>
                                      <a:rPr kumimoji="0" lang="en-US" sz="1800" b="0" i="1" u="none" strike="noStrike" cap="none" normalizeH="0" baseline="0" smtClean="0">
                                        <a:ln>
                                          <a:noFill/>
                                        </a:ln>
                                        <a:solidFill>
                                          <a:schemeClr val="tx1"/>
                                        </a:solidFill>
                                        <a:effectLst/>
                                        <a:latin typeface="Cambria Math" charset="0"/>
                                      </a:rPr>
                                      <m:t>𝑒</m:t>
                                    </m:r>
                                  </m:e>
                                  <m:sup>
                                    <m:r>
                                      <a:rPr kumimoji="0" lang="en-US" sz="1800" b="0" i="1" u="none" strike="noStrike" cap="none" normalizeH="0" baseline="0" smtClean="0">
                                        <a:ln>
                                          <a:noFill/>
                                        </a:ln>
                                        <a:solidFill>
                                          <a:schemeClr val="tx1"/>
                                        </a:solidFill>
                                        <a:effectLst/>
                                        <a:latin typeface="Cambria Math" charset="0"/>
                                      </a:rPr>
                                      <m:t>𝑖</m:t>
                                    </m:r>
                                    <m:r>
                                      <a:rPr kumimoji="0" lang="en-US" sz="1800" b="0" i="1" u="none" strike="noStrike" cap="none" normalizeH="0" baseline="0" smtClean="0">
                                        <a:ln>
                                          <a:noFill/>
                                        </a:ln>
                                        <a:solidFill>
                                          <a:schemeClr val="tx1"/>
                                        </a:solidFill>
                                        <a:effectLst/>
                                        <a:latin typeface="Cambria Math" charset="0"/>
                                      </a:rPr>
                                      <m:t>𝜃</m:t>
                                    </m:r>
                                    <m:r>
                                      <a:rPr kumimoji="0" lang="en-US" sz="1800" b="0" i="1" u="none" strike="noStrike" cap="none" normalizeH="0" baseline="0" smtClean="0">
                                        <a:ln>
                                          <a:noFill/>
                                        </a:ln>
                                        <a:solidFill>
                                          <a:schemeClr val="tx1"/>
                                        </a:solidFill>
                                        <a:effectLst/>
                                        <a:latin typeface="Cambria Math" charset="0"/>
                                      </a:rPr>
                                      <m:t>𝑁</m:t>
                                    </m:r>
                                  </m:sup>
                                </m:sSup>
                                <m:r>
                                  <a:rPr kumimoji="0" lang="en-US" sz="1800" b="0" i="1" u="none" strike="noStrike" cap="none" normalizeH="0" baseline="0" smtClean="0">
                                    <a:ln>
                                      <a:noFill/>
                                    </a:ln>
                                    <a:solidFill>
                                      <a:schemeClr val="tx1"/>
                                    </a:solidFill>
                                    <a:effectLst/>
                                    <a:latin typeface="Cambria Math" charset="0"/>
                                  </a:rPr>
                                  <m:t>𝜓</m:t>
                                </m:r>
                              </m:oMath>
                            </m:oMathPara>
                          </a14:m>
                          <a:endParaRPr kumimoji="0" lang="nl-NL"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a:ln>
                                <a:noFill/>
                              </a:ln>
                              <a:solidFill>
                                <a:srgbClr val="000099"/>
                              </a:solidFill>
                              <a:effectLst/>
                              <a:latin typeface="+mn-lt"/>
                            </a:rPr>
                            <a:t>baryon number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99"/>
                              </a:solidFill>
                              <a:effectLst/>
                              <a:latin typeface="+mn-lt"/>
                            </a:rPr>
                            <a:t>Relative phase between states of different lepton number 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1800" b="0" i="1" u="none" strike="noStrike" cap="none" normalizeH="0" baseline="0" smtClean="0">
                                    <a:ln>
                                      <a:noFill/>
                                    </a:ln>
                                    <a:solidFill>
                                      <a:schemeClr val="tx1"/>
                                    </a:solidFill>
                                    <a:effectLst/>
                                    <a:latin typeface="Cambria Math" charset="0"/>
                                  </a:rPr>
                                  <m:t>𝜓</m:t>
                                </m:r>
                                <m:r>
                                  <a:rPr kumimoji="0" lang="en-US" sz="1800" b="0" i="1" u="none" strike="noStrike" cap="none" normalizeH="0" baseline="0" smtClean="0">
                                    <a:ln>
                                      <a:noFill/>
                                    </a:ln>
                                    <a:solidFill>
                                      <a:schemeClr val="tx1"/>
                                    </a:solidFill>
                                    <a:effectLst/>
                                    <a:latin typeface="Cambria Math" charset="0"/>
                                  </a:rPr>
                                  <m:t>→</m:t>
                                </m:r>
                                <m:sSup>
                                  <m:sSupPr>
                                    <m:ctrlPr>
                                      <a:rPr kumimoji="0" lang="en-US" sz="1800" b="0" i="1" u="none" strike="noStrike" cap="none" normalizeH="0" baseline="0" smtClean="0">
                                        <a:ln>
                                          <a:noFill/>
                                        </a:ln>
                                        <a:solidFill>
                                          <a:schemeClr val="tx1"/>
                                        </a:solidFill>
                                        <a:effectLst/>
                                        <a:latin typeface="Cambria Math" panose="02040503050406030204" pitchFamily="18" charset="0"/>
                                      </a:rPr>
                                    </m:ctrlPr>
                                  </m:sSupPr>
                                  <m:e>
                                    <m:r>
                                      <a:rPr kumimoji="0" lang="en-US" sz="1800" b="0" i="1" u="none" strike="noStrike" cap="none" normalizeH="0" baseline="0" smtClean="0">
                                        <a:ln>
                                          <a:noFill/>
                                        </a:ln>
                                        <a:solidFill>
                                          <a:schemeClr val="tx1"/>
                                        </a:solidFill>
                                        <a:effectLst/>
                                        <a:latin typeface="Cambria Math" charset="0"/>
                                      </a:rPr>
                                      <m:t>𝑒</m:t>
                                    </m:r>
                                  </m:e>
                                  <m:sup>
                                    <m:r>
                                      <a:rPr kumimoji="0" lang="en-US" sz="1800" b="0" i="1" u="none" strike="noStrike" cap="none" normalizeH="0" baseline="0" smtClean="0">
                                        <a:ln>
                                          <a:noFill/>
                                        </a:ln>
                                        <a:solidFill>
                                          <a:schemeClr val="tx1"/>
                                        </a:solidFill>
                                        <a:effectLst/>
                                        <a:latin typeface="Cambria Math" charset="0"/>
                                      </a:rPr>
                                      <m:t>𝑖</m:t>
                                    </m:r>
                                    <m:r>
                                      <a:rPr kumimoji="0" lang="en-US" sz="1800" b="0" i="1" u="none" strike="noStrike" cap="none" normalizeH="0" baseline="0" smtClean="0">
                                        <a:ln>
                                          <a:noFill/>
                                        </a:ln>
                                        <a:solidFill>
                                          <a:schemeClr val="tx1"/>
                                        </a:solidFill>
                                        <a:effectLst/>
                                        <a:latin typeface="Cambria Math" charset="0"/>
                                      </a:rPr>
                                      <m:t>𝜃</m:t>
                                    </m:r>
                                    <m:r>
                                      <a:rPr kumimoji="0" lang="en-US" sz="1800" b="0" i="1" u="none" strike="noStrike" cap="none" normalizeH="0" baseline="0" smtClean="0">
                                        <a:ln>
                                          <a:noFill/>
                                        </a:ln>
                                        <a:solidFill>
                                          <a:schemeClr val="tx1"/>
                                        </a:solidFill>
                                        <a:effectLst/>
                                        <a:latin typeface="Cambria Math" charset="0"/>
                                      </a:rPr>
                                      <m:t>𝐿</m:t>
                                    </m:r>
                                  </m:sup>
                                </m:sSup>
                                <m:r>
                                  <a:rPr kumimoji="0" lang="en-US" sz="1800" b="0" i="1" u="none" strike="noStrike" cap="none" normalizeH="0" baseline="0" smtClean="0">
                                    <a:ln>
                                      <a:noFill/>
                                    </a:ln>
                                    <a:solidFill>
                                      <a:schemeClr val="tx1"/>
                                    </a:solidFill>
                                    <a:effectLst/>
                                    <a:latin typeface="Cambria Math" charset="0"/>
                                  </a:rPr>
                                  <m:t>𝜓</m:t>
                                </m:r>
                              </m:oMath>
                            </m:oMathPara>
                          </a14:m>
                          <a:endParaRPr kumimoji="0" lang="nl-NL" sz="1800" b="0" i="0" u="none" strike="noStrike" cap="none" normalizeH="0" baseline="0" dirty="0">
                            <a:ln>
                              <a:noFill/>
                            </a:ln>
                            <a:solidFill>
                              <a:schemeClr val="tx1"/>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99"/>
                              </a:solidFill>
                              <a:effectLst/>
                              <a:latin typeface="+mn-lt"/>
                            </a:rPr>
                            <a:t>lepton number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a:ln>
                                <a:noFill/>
                              </a:ln>
                              <a:solidFill>
                                <a:srgbClr val="000099"/>
                              </a:solidFill>
                              <a:effectLst/>
                              <a:latin typeface="+mn-lt"/>
                            </a:rPr>
                            <a:t>Difference between different coherent mixture of p and n states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14:m>
                            <m:oMathPara xmlns:m="http://schemas.openxmlformats.org/officeDocument/2006/math">
                              <m:oMathParaPr>
                                <m:jc m:val="centerGroup"/>
                              </m:oMathParaPr>
                              <m:oMath xmlns:m="http://schemas.openxmlformats.org/officeDocument/2006/math">
                                <m:d>
                                  <m:dPr>
                                    <m:ctrlPr>
                                      <a:rPr kumimoji="0" lang="mr-IN" sz="1800" b="0" i="1" u="none" strike="noStrike" cap="none" normalizeH="0" baseline="0" smtClean="0">
                                        <a:ln>
                                          <a:noFill/>
                                        </a:ln>
                                        <a:solidFill>
                                          <a:schemeClr val="tx1"/>
                                        </a:solidFill>
                                        <a:effectLst/>
                                        <a:latin typeface="Cambria Math" panose="02040503050406030204" pitchFamily="18" charset="0"/>
                                      </a:rPr>
                                    </m:ctrlPr>
                                  </m:dPr>
                                  <m:e>
                                    <m:f>
                                      <m:fPr>
                                        <m:type m:val="noBar"/>
                                        <m:ctrlPr>
                                          <a:rPr kumimoji="0" lang="mr-IN" sz="1800" b="0" i="1" u="none" strike="noStrike" cap="none" normalizeH="0" baseline="0" smtClean="0">
                                            <a:ln>
                                              <a:noFill/>
                                            </a:ln>
                                            <a:solidFill>
                                              <a:schemeClr val="tx1"/>
                                            </a:solidFill>
                                            <a:effectLst/>
                                            <a:latin typeface="Cambria Math" panose="02040503050406030204" pitchFamily="18" charset="0"/>
                                          </a:rPr>
                                        </m:ctrlPr>
                                      </m:fPr>
                                      <m:num>
                                        <m:r>
                                          <a:rPr kumimoji="0" lang="en-US" sz="1800" b="0" i="1" u="none" strike="noStrike" cap="none" normalizeH="0" baseline="0" smtClean="0">
                                            <a:ln>
                                              <a:noFill/>
                                            </a:ln>
                                            <a:solidFill>
                                              <a:schemeClr val="tx1"/>
                                            </a:solidFill>
                                            <a:effectLst/>
                                            <a:latin typeface="Cambria Math" charset="0"/>
                                          </a:rPr>
                                          <m:t>𝑝</m:t>
                                        </m:r>
                                      </m:num>
                                      <m:den>
                                        <m:r>
                                          <a:rPr kumimoji="0" lang="en-US" sz="1800" b="0" i="1" u="none" strike="noStrike" cap="none" normalizeH="0" baseline="0" smtClean="0">
                                            <a:ln>
                                              <a:noFill/>
                                            </a:ln>
                                            <a:solidFill>
                                              <a:schemeClr val="tx1"/>
                                            </a:solidFill>
                                            <a:effectLst/>
                                            <a:latin typeface="Cambria Math" charset="0"/>
                                          </a:rPr>
                                          <m:t>𝑛</m:t>
                                        </m:r>
                                      </m:den>
                                    </m:f>
                                  </m:e>
                                </m:d>
                                <m:r>
                                  <a:rPr kumimoji="0" lang="en-US" sz="1800" b="0" i="1" u="none" strike="noStrike" cap="none" normalizeH="0" baseline="0" smtClean="0">
                                    <a:ln>
                                      <a:noFill/>
                                    </a:ln>
                                    <a:solidFill>
                                      <a:schemeClr val="tx1"/>
                                    </a:solidFill>
                                    <a:effectLst/>
                                    <a:latin typeface="Cambria Math" charset="0"/>
                                  </a:rPr>
                                  <m:t>→</m:t>
                                </m:r>
                                <m:r>
                                  <a:rPr kumimoji="0" lang="en-US" sz="1800" b="0" i="1" u="none" strike="noStrike" cap="none" normalizeH="0" baseline="0" smtClean="0">
                                    <a:ln>
                                      <a:noFill/>
                                    </a:ln>
                                    <a:solidFill>
                                      <a:schemeClr val="tx1"/>
                                    </a:solidFill>
                                    <a:effectLst/>
                                    <a:latin typeface="Cambria Math" charset="0"/>
                                  </a:rPr>
                                  <m:t>𝑈</m:t>
                                </m:r>
                                <m:d>
                                  <m:dPr>
                                    <m:ctrlPr>
                                      <a:rPr kumimoji="0" lang="mr-IN" sz="1800" b="0" i="1" u="none" strike="noStrike" cap="none" normalizeH="0" baseline="0" smtClean="0">
                                        <a:ln>
                                          <a:noFill/>
                                        </a:ln>
                                        <a:solidFill>
                                          <a:schemeClr val="tx1"/>
                                        </a:solidFill>
                                        <a:effectLst/>
                                        <a:latin typeface="Cambria Math" panose="02040503050406030204" pitchFamily="18" charset="0"/>
                                      </a:rPr>
                                    </m:ctrlPr>
                                  </m:dPr>
                                  <m:e>
                                    <m:f>
                                      <m:fPr>
                                        <m:type m:val="noBar"/>
                                        <m:ctrlPr>
                                          <a:rPr kumimoji="0" lang="mr-IN" sz="1800" b="0" i="1" u="none" strike="noStrike" cap="none" normalizeH="0" baseline="0" smtClean="0">
                                            <a:ln>
                                              <a:noFill/>
                                            </a:ln>
                                            <a:solidFill>
                                              <a:schemeClr val="tx1"/>
                                            </a:solidFill>
                                            <a:effectLst/>
                                            <a:latin typeface="Cambria Math" panose="02040503050406030204" pitchFamily="18" charset="0"/>
                                          </a:rPr>
                                        </m:ctrlPr>
                                      </m:fPr>
                                      <m:num>
                                        <m:r>
                                          <a:rPr kumimoji="0" lang="en-US" sz="1800" b="0" i="1" u="none" strike="noStrike" cap="none" normalizeH="0" baseline="0" smtClean="0">
                                            <a:ln>
                                              <a:noFill/>
                                            </a:ln>
                                            <a:solidFill>
                                              <a:schemeClr val="tx1"/>
                                            </a:solidFill>
                                            <a:effectLst/>
                                            <a:latin typeface="Cambria Math" charset="0"/>
                                          </a:rPr>
                                          <m:t>𝑝</m:t>
                                        </m:r>
                                      </m:num>
                                      <m:den>
                                        <m:r>
                                          <a:rPr kumimoji="0" lang="en-US" sz="1800" b="0" i="1" u="none" strike="noStrike" cap="none" normalizeH="0" baseline="0" smtClean="0">
                                            <a:ln>
                                              <a:noFill/>
                                            </a:ln>
                                            <a:solidFill>
                                              <a:schemeClr val="tx1"/>
                                            </a:solidFill>
                                            <a:effectLst/>
                                            <a:latin typeface="Cambria Math" charset="0"/>
                                          </a:rPr>
                                          <m:t>𝑛</m:t>
                                        </m:r>
                                      </m:den>
                                    </m:f>
                                  </m:e>
                                </m:d>
                              </m:oMath>
                            </m:oMathPara>
                          </a14:m>
                          <a:endParaRPr kumimoji="0" lang="nl-NL" sz="1800" b="0" i="0" u="none" strike="noStrike" cap="none" normalizeH="0" baseline="0" dirty="0">
                            <a:ln>
                              <a:noFill/>
                            </a:ln>
                            <a:solidFill>
                              <a:srgbClr val="000099"/>
                            </a:solidFill>
                            <a:effectLst/>
                            <a:latin typeface="+mn-lt"/>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a:ln>
                                <a:noFill/>
                              </a:ln>
                              <a:solidFill>
                                <a:srgbClr val="000099"/>
                              </a:solidFill>
                              <a:effectLst/>
                              <a:latin typeface="+mn-lt"/>
                            </a:rPr>
                            <a:t>isospin</a:t>
                          </a:r>
                          <a:endParaRPr kumimoji="0" lang="en-US" sz="1800" b="0" i="0" u="none" strike="noStrike" cap="none" normalizeH="0" baseline="0" dirty="0">
                            <a:ln>
                              <a:noFill/>
                            </a:ln>
                            <a:solidFill>
                              <a:srgbClr val="000099"/>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mc:Choice>
        <mc:Fallback xmlns="">
          <p:graphicFrame>
            <p:nvGraphicFramePr>
              <p:cNvPr id="4" name="Group 184"/>
              <p:cNvGraphicFramePr>
                <a:graphicFrameLocks noGrp="1"/>
              </p:cNvGraphicFramePr>
              <p:nvPr>
                <p:ph sz="quarter" idx="1"/>
                <p:extLst>
                  <p:ext uri="{D42A27DB-BD31-4B8C-83A1-F6EECF244321}">
                    <p14:modId xmlns:p14="http://schemas.microsoft.com/office/powerpoint/2010/main" val="1781990380"/>
                  </p:ext>
                </p:extLst>
              </p:nvPr>
            </p:nvGraphicFramePr>
            <p:xfrm>
              <a:off x="322729" y="793378"/>
              <a:ext cx="11658600" cy="5882781"/>
            </p:xfrm>
            <a:graphic>
              <a:graphicData uri="http://schemas.openxmlformats.org/drawingml/2006/table">
                <a:tbl>
                  <a:tblPr/>
                  <a:tblGrid>
                    <a:gridCol w="3996400"/>
                    <a:gridCol w="3574295"/>
                    <a:gridCol w="4087905"/>
                  </a:tblGrid>
                  <a:tr h="533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bg1"/>
                              </a:solidFill>
                              <a:effectLst/>
                              <a:latin typeface="+mn-lt"/>
                            </a:rPr>
                            <a:t>Non-observables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bg1"/>
                              </a:solidFill>
                              <a:effectLst/>
                              <a:latin typeface="+mn-lt"/>
                            </a:rPr>
                            <a:t>Symmetry Transformations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030A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bg1"/>
                              </a:solidFill>
                              <a:effectLst/>
                              <a:latin typeface="+mn-lt"/>
                            </a:rPr>
                            <a:t>Conservation Laws or Selection Rule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39444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99"/>
                              </a:solidFill>
                              <a:effectLst/>
                              <a:latin typeface="+mn-lt"/>
                            </a:rPr>
                            <a:t>Difference between identical particles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99"/>
                              </a:solidFill>
                              <a:effectLst/>
                              <a:latin typeface="+mn-lt"/>
                            </a:rPr>
                            <a:t>Permutation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99"/>
                              </a:solidFill>
                              <a:effectLst/>
                              <a:latin typeface="+mn-lt"/>
                            </a:rPr>
                            <a:t>B.-E. or F.-D. statistics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08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99"/>
                              </a:solidFill>
                              <a:effectLst/>
                              <a:latin typeface="+mn-lt"/>
                            </a:rPr>
                            <a:t>Absolute spatial position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rotWithShape="0">
                          <a:blip r:embed="rId3"/>
                          <a:stretch>
                            <a:fillRect l="-113458" t="-237879" r="-115162" b="-1156061"/>
                          </a:stretch>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99"/>
                              </a:solidFill>
                              <a:effectLst/>
                              <a:latin typeface="+mn-lt"/>
                            </a:rPr>
                            <a:t>momentum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27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99"/>
                              </a:solidFill>
                              <a:effectLst/>
                              <a:latin typeface="+mn-lt"/>
                            </a:rPr>
                            <a:t>Absolute time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rotWithShape="0">
                          <a:blip r:embed="rId3"/>
                          <a:stretch>
                            <a:fillRect l="-113458" t="-301351" r="-115162" b="-931081"/>
                          </a:stretch>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99"/>
                              </a:solidFill>
                              <a:effectLst/>
                              <a:latin typeface="+mn-lt"/>
                            </a:rPr>
                            <a:t>energy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99"/>
                              </a:solidFill>
                              <a:effectLst/>
                              <a:latin typeface="+mn-lt"/>
                            </a:rPr>
                            <a:t>Absolute spatial direction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rotWithShape="0">
                          <a:blip r:embed="rId3"/>
                          <a:stretch>
                            <a:fillRect l="-113458" t="-471429" r="-115162" b="-993651"/>
                          </a:stretch>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99"/>
                              </a:solidFill>
                              <a:effectLst/>
                              <a:latin typeface="+mn-lt"/>
                            </a:rPr>
                            <a:t>angular momentum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99"/>
                              </a:solidFill>
                              <a:effectLst/>
                              <a:latin typeface="+mn-lt"/>
                            </a:rPr>
                            <a:t>Absolute velocity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99"/>
                              </a:solidFill>
                              <a:effectLst/>
                              <a:latin typeface="+mn-lt"/>
                            </a:rPr>
                            <a:t>Lorentz transformation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99"/>
                              </a:solidFill>
                              <a:effectLst/>
                              <a:latin typeface="+mn-lt"/>
                            </a:rPr>
                            <a:t>generators of the Lorentz group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98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99"/>
                              </a:solidFill>
                              <a:effectLst/>
                              <a:latin typeface="+mn-lt"/>
                            </a:rPr>
                            <a:t>Absolute right (or left)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rotWithShape="0">
                          <a:blip r:embed="rId3"/>
                          <a:stretch>
                            <a:fillRect l="-113458" t="-650769" r="-115162" b="-766154"/>
                          </a:stretch>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99"/>
                              </a:solidFill>
                              <a:effectLst/>
                              <a:latin typeface="+mn-lt"/>
                            </a:rPr>
                            <a:t>parity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1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99"/>
                              </a:solidFill>
                              <a:effectLst/>
                              <a:latin typeface="+mn-lt"/>
                            </a:rPr>
                            <a:t>Absolute sign of electric charge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rotWithShape="0">
                          <a:blip r:embed="rId3"/>
                          <a:stretch>
                            <a:fillRect l="-113458" t="-774603" r="-115162" b="-690476"/>
                          </a:stretch>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99"/>
                              </a:solidFill>
                              <a:effectLst/>
                              <a:latin typeface="+mn-lt"/>
                            </a:rPr>
                            <a:t>charge conjugation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99"/>
                              </a:solidFill>
                              <a:effectLst/>
                              <a:latin typeface="+mn-lt"/>
                            </a:rPr>
                            <a:t>Relative phase between states of different charge Q</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rotWithShape="0">
                          <a:blip r:embed="rId3"/>
                          <a:stretch>
                            <a:fillRect l="-113458" t="-524762" r="-115162" b="-314286"/>
                          </a:stretch>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99"/>
                              </a:solidFill>
                              <a:effectLst/>
                              <a:latin typeface="+mn-lt"/>
                            </a:rPr>
                            <a:t>charge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99"/>
                              </a:solidFill>
                              <a:effectLst/>
                              <a:latin typeface="+mn-lt"/>
                            </a:rPr>
                            <a:t>Relative phase between states of different baryon number 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rotWithShape="0">
                          <a:blip r:embed="rId3"/>
                          <a:stretch>
                            <a:fillRect l="-113458" t="-624762" r="-115162" b="-214286"/>
                          </a:stretch>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000099"/>
                              </a:solidFill>
                              <a:effectLst/>
                              <a:latin typeface="+mn-lt"/>
                            </a:rPr>
                            <a:t>baryon number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99"/>
                              </a:solidFill>
                              <a:effectLst/>
                              <a:latin typeface="+mn-lt"/>
                            </a:rPr>
                            <a:t>Relative phase between states of different lepton number 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rotWithShape="0">
                          <a:blip r:embed="rId3"/>
                          <a:stretch>
                            <a:fillRect l="-113458" t="-724762" r="-115162" b="-114286"/>
                          </a:stretch>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99"/>
                              </a:solidFill>
                              <a:effectLst/>
                              <a:latin typeface="+mn-lt"/>
                            </a:rPr>
                            <a:t>lepton number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008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000099"/>
                              </a:solidFill>
                              <a:effectLst/>
                              <a:latin typeface="+mn-lt"/>
                            </a:rPr>
                            <a:t>Difference between different </a:t>
                          </a:r>
                          <a:r>
                            <a:rPr kumimoji="0" lang="en-US" sz="1800" b="0" i="0" u="none" strike="noStrike" cap="none" normalizeH="0" baseline="0" dirty="0" smtClean="0">
                              <a:ln>
                                <a:noFill/>
                              </a:ln>
                              <a:solidFill>
                                <a:srgbClr val="000099"/>
                              </a:solidFill>
                              <a:effectLst/>
                              <a:latin typeface="+mn-lt"/>
                            </a:rPr>
                            <a:t>coherent </a:t>
                          </a:r>
                          <a:r>
                            <a:rPr kumimoji="0" lang="en-US" sz="1800" b="0" i="0" u="none" strike="noStrike" cap="none" normalizeH="0" baseline="0" dirty="0" smtClean="0">
                              <a:ln>
                                <a:noFill/>
                              </a:ln>
                              <a:solidFill>
                                <a:srgbClr val="000099"/>
                              </a:solidFill>
                              <a:effectLst/>
                              <a:latin typeface="+mn-lt"/>
                            </a:rPr>
                            <a:t>mixture of p and n states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rotWithShape="0">
                          <a:blip r:embed="rId3"/>
                          <a:stretch>
                            <a:fillRect l="-113458" t="-824762" r="-115162" b="-14286"/>
                          </a:stretch>
                        </a:blip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err="1" smtClean="0">
                              <a:ln>
                                <a:noFill/>
                              </a:ln>
                              <a:solidFill>
                                <a:srgbClr val="000099"/>
                              </a:solidFill>
                              <a:effectLst/>
                              <a:latin typeface="+mn-lt"/>
                            </a:rPr>
                            <a:t>isospin</a:t>
                          </a:r>
                          <a:endParaRPr kumimoji="0" lang="en-US" sz="1800" b="0" i="0" u="none" strike="noStrike" cap="none" normalizeH="0" baseline="0" dirty="0" smtClean="0">
                            <a:ln>
                              <a:noFill/>
                            </a:ln>
                            <a:solidFill>
                              <a:srgbClr val="000099"/>
                            </a:solidFill>
                            <a:effectLst/>
                            <a:latin typeface="+mn-lt"/>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mc:Fallback>
      </mc:AlternateContent>
    </p:spTree>
    <p:extLst>
      <p:ext uri="{BB962C8B-B14F-4D97-AF65-F5344CB8AC3E}">
        <p14:creationId xmlns:p14="http://schemas.microsoft.com/office/powerpoint/2010/main" val="17711326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30804</TotalTime>
  <Words>7008</Words>
  <Application>Microsoft Macintosh PowerPoint</Application>
  <PresentationFormat>Widescreen</PresentationFormat>
  <Paragraphs>990</Paragraphs>
  <Slides>66</Slides>
  <Notes>32</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66</vt:i4>
      </vt:variant>
    </vt:vector>
  </HeadingPairs>
  <TitlesOfParts>
    <vt:vector size="78" baseType="lpstr">
      <vt:lpstr>.AppleSystemUIFont</vt:lpstr>
      <vt:lpstr>Arial</vt:lpstr>
      <vt:lpstr>Calibri</vt:lpstr>
      <vt:lpstr>Calibri Light</vt:lpstr>
      <vt:lpstr>Cambria Math</vt:lpstr>
      <vt:lpstr>symbol</vt:lpstr>
      <vt:lpstr>symbol</vt:lpstr>
      <vt:lpstr>Tahoma</vt:lpstr>
      <vt:lpstr>Times</vt:lpstr>
      <vt:lpstr>Times New Roman</vt:lpstr>
      <vt:lpstr>Times New Roman</vt:lpstr>
      <vt:lpstr>Office Theme</vt:lpstr>
      <vt:lpstr>PowerPoint Presentation</vt:lpstr>
      <vt:lpstr>   Lecture 1: “Particles”</vt:lpstr>
      <vt:lpstr>   Lecture 2: “Forces”</vt:lpstr>
      <vt:lpstr>   Lecture 3: “Waves” – wave equations</vt:lpstr>
      <vt:lpstr>   Lecture 3: “Waves” – gauge invariance</vt:lpstr>
      <vt:lpstr>   Recap: “Seeing the wood for the trees”</vt:lpstr>
      <vt:lpstr>    Lecture 4: “Symmetries”</vt:lpstr>
      <vt:lpstr>   Symmetry and non-observables</vt:lpstr>
      <vt:lpstr>   Symmetry and non-observables</vt:lpstr>
      <vt:lpstr>   Symmetry and non-observables: example</vt:lpstr>
      <vt:lpstr>   Lecture 4: “Symmetries”</vt:lpstr>
      <vt:lpstr>   Standard Model </vt:lpstr>
      <vt:lpstr>   Standard Model </vt:lpstr>
      <vt:lpstr>   Electromagnetism and Weak force</vt:lpstr>
      <vt:lpstr>    The weak force</vt:lpstr>
      <vt:lpstr>   Exercise – 18 : Charge Current</vt:lpstr>
      <vt:lpstr>   Electroweak unification</vt:lpstr>
      <vt:lpstr>   Electroweak Quantum Numbers</vt:lpstr>
      <vt:lpstr>   Lecture 4: ”Symmetries”</vt:lpstr>
      <vt:lpstr>   Symmetry breaking</vt:lpstr>
      <vt:lpstr>   The idea of symmetry breaking with a new field ϕ</vt:lpstr>
      <vt:lpstr>   The idea of symmetry breaking with a new field ϕ </vt:lpstr>
      <vt:lpstr>   Exercise – 19 : Symmetry breaking</vt:lpstr>
      <vt:lpstr>   The idea of symmetry breaking with a new field ϕ</vt:lpstr>
      <vt:lpstr>   Symmetry breaking with a complex field ϕ</vt:lpstr>
      <vt:lpstr>   Symmetry breaking with a complex field ϕ</vt:lpstr>
      <vt:lpstr>   Symmetry breaking with a complex field ϕ</vt:lpstr>
      <vt:lpstr>   Higgs Mechanism</vt:lpstr>
      <vt:lpstr>   Higgs Mechanism : Resulting phenomenology</vt:lpstr>
      <vt:lpstr>   Exercise – 20 : Mass of the proton </vt:lpstr>
      <vt:lpstr>PowerPoint Presentation</vt:lpstr>
      <vt:lpstr>   Lecture 4: ”Symmetries”</vt:lpstr>
      <vt:lpstr>   Discrete Symmetries </vt:lpstr>
      <vt:lpstr>   Discrete C, P, T  Symmetries</vt:lpstr>
      <vt:lpstr>   Parity: Helicity and Chirality</vt:lpstr>
      <vt:lpstr>   Exercise  – 21 : Helicity vs Chirality </vt:lpstr>
      <vt:lpstr>   The weak interaction of particles is “left-handed”</vt:lpstr>
      <vt:lpstr>   Classical Mirror Worlds </vt:lpstr>
      <vt:lpstr>   C-, P-, T- Symmetry</vt:lpstr>
      <vt:lpstr>   Macroscopic time reversal     (T.D. Lee)</vt:lpstr>
      <vt:lpstr>   Macroscopic time reversal     (T.D. Lee)</vt:lpstr>
      <vt:lpstr>   Macroscopic time reversal </vt:lpstr>
      <vt:lpstr>   Parity Violation</vt:lpstr>
      <vt:lpstr>   The weak interaction is left handed</vt:lpstr>
      <vt:lpstr>   Weak Force breaks C and P, is CP really OK?</vt:lpstr>
      <vt:lpstr>   Discovery of CP-Violation with Kaons</vt:lpstr>
      <vt:lpstr>   Discovery of CP-Violation with Kaons</vt:lpstr>
      <vt:lpstr>   Alternative: Charge Asymmetry in K^0 decays</vt:lpstr>
      <vt:lpstr>   Contact with Aliens !</vt:lpstr>
      <vt:lpstr>   CP Violation &amp; B-mesons</vt:lpstr>
      <vt:lpstr>   CP Violation is a hot topic at the LHCb experiment</vt:lpstr>
      <vt:lpstr>   CPT Violation…</vt:lpstr>
      <vt:lpstr>   Symmetry breaking in the early universe</vt:lpstr>
      <vt:lpstr>   Exercise – 22 : Symmetries </vt:lpstr>
      <vt:lpstr>   Lecture 4: Discussion Topics</vt:lpstr>
      <vt:lpstr>   Topic-10: Symmetry and non-observables</vt:lpstr>
      <vt:lpstr>   Topic-10: Symmetry and non-observables</vt:lpstr>
      <vt:lpstr>   Topic-10: Symmetry and non-observables</vt:lpstr>
      <vt:lpstr>   Topic-10: Symmetry and non-observables: example</vt:lpstr>
      <vt:lpstr>    Topic-11: Broken symmetries</vt:lpstr>
      <vt:lpstr>   Lecture 4: Exercises</vt:lpstr>
      <vt:lpstr>   Exercise – 13 : Charge Current</vt:lpstr>
      <vt:lpstr>   Exercise – 14 : Symmetry breaking</vt:lpstr>
      <vt:lpstr>   Exercise – 15 : Mass of the proton </vt:lpstr>
      <vt:lpstr>   Exercise – 16: Dirac delta function (1) </vt:lpstr>
      <vt:lpstr>   Exercise – 16: Dirac delta function (2)</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Flavour</dc:title>
  <dc:creator>Marcel Merk</dc:creator>
  <cp:lastModifiedBy>Marcel Merk</cp:lastModifiedBy>
  <cp:revision>1670</cp:revision>
  <cp:lastPrinted>2020-11-16T16:01:06Z</cp:lastPrinted>
  <dcterms:created xsi:type="dcterms:W3CDTF">2018-08-16T13:53:51Z</dcterms:created>
  <dcterms:modified xsi:type="dcterms:W3CDTF">2023-11-19T13:13:55Z</dcterms:modified>
</cp:coreProperties>
</file>