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sldIdLst>
    <p:sldId id="1888" r:id="rId2"/>
    <p:sldId id="1848" r:id="rId3"/>
    <p:sldId id="1953" r:id="rId4"/>
    <p:sldId id="1943" r:id="rId5"/>
    <p:sldId id="1889" r:id="rId6"/>
    <p:sldId id="1896" r:id="rId7"/>
    <p:sldId id="1839" r:id="rId8"/>
    <p:sldId id="1866" r:id="rId9"/>
    <p:sldId id="1867" r:id="rId10"/>
    <p:sldId id="1870" r:id="rId11"/>
    <p:sldId id="1954" r:id="rId12"/>
    <p:sldId id="1902" r:id="rId13"/>
    <p:sldId id="2638" r:id="rId14"/>
    <p:sldId id="1907" r:id="rId15"/>
    <p:sldId id="1962" r:id="rId16"/>
    <p:sldId id="2637" r:id="rId17"/>
    <p:sldId id="1872" r:id="rId18"/>
    <p:sldId id="1909" r:id="rId19"/>
    <p:sldId id="1843" r:id="rId20"/>
    <p:sldId id="1874" r:id="rId21"/>
    <p:sldId id="2640" r:id="rId22"/>
    <p:sldId id="2639" r:id="rId23"/>
    <p:sldId id="1864" r:id="rId24"/>
    <p:sldId id="1958" r:id="rId25"/>
    <p:sldId id="1863" r:id="rId26"/>
    <p:sldId id="1852" r:id="rId27"/>
    <p:sldId id="1955" r:id="rId28"/>
    <p:sldId id="1903" r:id="rId29"/>
    <p:sldId id="1854" r:id="rId30"/>
    <p:sldId id="1855" r:id="rId31"/>
    <p:sldId id="1956" r:id="rId32"/>
    <p:sldId id="1876" r:id="rId33"/>
    <p:sldId id="1878" r:id="rId34"/>
    <p:sldId id="1879" r:id="rId35"/>
    <p:sldId id="1957" r:id="rId36"/>
    <p:sldId id="1904" r:id="rId37"/>
    <p:sldId id="1880" r:id="rId38"/>
    <p:sldId id="1881" r:id="rId39"/>
    <p:sldId id="1900" r:id="rId40"/>
    <p:sldId id="1905" r:id="rId41"/>
    <p:sldId id="2641" r:id="rId42"/>
    <p:sldId id="1884" r:id="rId43"/>
    <p:sldId id="1908" r:id="rId44"/>
    <p:sldId id="1885" r:id="rId45"/>
    <p:sldId id="1886" r:id="rId46"/>
    <p:sldId id="1892" r:id="rId47"/>
    <p:sldId id="2610" r:id="rId48"/>
    <p:sldId id="2625" r:id="rId49"/>
    <p:sldId id="2626" r:id="rId50"/>
    <p:sldId id="1967" r:id="rId51"/>
    <p:sldId id="2627" r:id="rId52"/>
    <p:sldId id="2629" r:id="rId53"/>
    <p:sldId id="2600" r:id="rId54"/>
    <p:sldId id="2632" r:id="rId55"/>
    <p:sldId id="2633" r:id="rId56"/>
    <p:sldId id="2634" r:id="rId57"/>
    <p:sldId id="2635" r:id="rId58"/>
    <p:sldId id="1952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4FB1FF"/>
    <a:srgbClr val="047B06"/>
    <a:srgbClr val="0432FF"/>
    <a:srgbClr val="542378"/>
    <a:srgbClr val="FF2600"/>
    <a:srgbClr val="00A300"/>
    <a:srgbClr val="4CB1C4"/>
    <a:srgbClr val="DDFEDB"/>
    <a:srgbClr val="76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70"/>
    <p:restoredTop sz="92149"/>
  </p:normalViewPr>
  <p:slideViewPr>
    <p:cSldViewPr snapToGrid="0" snapToObjects="1">
      <p:cViewPr varScale="1">
        <p:scale>
          <a:sx n="105" d="100"/>
          <a:sy n="105" d="100"/>
        </p:scale>
        <p:origin x="200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137D5-22EE-044B-BDF9-2D17F7CD4D25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2104C-D876-7547-BD6A-DAEDAB4B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36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Confusion: \psi</a:t>
            </a:r>
            <a:r>
              <a:rPr lang="en-US" baseline="0" dirty="0"/>
              <a:t> is not a space-time 4-vector!</a:t>
            </a:r>
          </a:p>
          <a:p>
            <a:endParaRPr lang="en-US" baseline="0" dirty="0"/>
          </a:p>
          <a:p>
            <a:r>
              <a:rPr lang="en-US" baseline="0" dirty="0"/>
              <a:t>Indices are not space and time!</a:t>
            </a:r>
          </a:p>
          <a:p>
            <a:endParaRPr lang="en-US" baseline="0" dirty="0"/>
          </a:p>
          <a:p>
            <a:r>
              <a:rPr lang="en-US" baseline="0" dirty="0"/>
              <a:t>What else --&gt; see later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329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(B</a:t>
            </a:r>
            <a:r>
              <a:rPr lang="en-NL" dirty="0"/>
              <a:t>eta alpha)(beta alpha) = - beta^2 alpha^2 </a:t>
            </a:r>
            <a:r>
              <a:rPr lang="en-NL" dirty="0">
                <a:sym typeface="Wingdings" pitchFamily="2" charset="2"/>
              </a:rPr>
              <a:t> g^munu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54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64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with the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415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Verify</a:t>
            </a:r>
            <a:r>
              <a:rPr lang="en-US" baseline="0" dirty="0"/>
              <a:t> v_1 and v_2 yourself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243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Verify</a:t>
            </a:r>
            <a:r>
              <a:rPr lang="en-US" baseline="0" dirty="0"/>
              <a:t> v_1 and v_2 yourself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5889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cannot use \psi^†</a:t>
            </a:r>
            <a:r>
              <a:rPr lang="en-US" baseline="0" dirty="0"/>
              <a:t> to represent a physics object, because it does follow Lorentz invariance as an object. </a:t>
            </a:r>
          </a:p>
          <a:p>
            <a:r>
              <a:rPr lang="en-US" baseline="0" dirty="0"/>
              <a:t>However \psi-bar does!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343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cannot use \psi^†</a:t>
            </a:r>
            <a:r>
              <a:rPr lang="en-US" baseline="0" dirty="0"/>
              <a:t> to represent a physics object, because it does follow Lorentz invariance as an object. </a:t>
            </a:r>
          </a:p>
          <a:p>
            <a:r>
              <a:rPr lang="en-US" baseline="0" dirty="0"/>
              <a:t>However \psi-bar does!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448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591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Spin 0:</a:t>
            </a:r>
          </a:p>
          <a:p>
            <a:r>
              <a:rPr lang="en-US" dirty="0"/>
              <a:t>Pion particle for example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Gauge Principle:</a:t>
            </a:r>
          </a:p>
          <a:p>
            <a:pPr lvl="2"/>
            <a:r>
              <a:rPr lang="en-US" dirty="0"/>
              <a:t>Uniform formalism of quantum mechanical interaction between particles and forces</a:t>
            </a:r>
          </a:p>
          <a:p>
            <a:pPr lvl="2"/>
            <a:r>
              <a:rPr lang="en-US" dirty="0"/>
              <a:t>Electromagnetic, Weak, Strong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27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123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Spin 0:</a:t>
            </a:r>
          </a:p>
          <a:p>
            <a:r>
              <a:rPr lang="en-US" dirty="0"/>
              <a:t>Pion particle for example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Gauge Principle:</a:t>
            </a:r>
          </a:p>
          <a:p>
            <a:pPr lvl="2"/>
            <a:r>
              <a:rPr lang="en-US" dirty="0"/>
              <a:t>Uniform formalism of quantum mechanical interaction between particles and forces</a:t>
            </a:r>
          </a:p>
          <a:p>
            <a:pPr lvl="2"/>
            <a:r>
              <a:rPr lang="en-US" dirty="0"/>
              <a:t>Electromagnetic, Weak, Strong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349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7639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Spin 0:</a:t>
            </a:r>
          </a:p>
          <a:p>
            <a:r>
              <a:rPr lang="en-US" dirty="0"/>
              <a:t>Pion particle for example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Gauge Principle:</a:t>
            </a:r>
          </a:p>
          <a:p>
            <a:pPr lvl="2"/>
            <a:r>
              <a:rPr lang="en-US" dirty="0"/>
              <a:t>Uniform formalism of quantum mechanical interaction between particles and forces</a:t>
            </a:r>
          </a:p>
          <a:p>
            <a:pPr lvl="2"/>
            <a:r>
              <a:rPr lang="en-US" dirty="0"/>
              <a:t>Electromagnetic, Weak, Strong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519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91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068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9915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17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962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56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53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Spin 0:</a:t>
            </a:r>
          </a:p>
          <a:p>
            <a:r>
              <a:rPr lang="en-US" dirty="0"/>
              <a:t>Pion particle for example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Gauge Principle:</a:t>
            </a:r>
          </a:p>
          <a:p>
            <a:pPr lvl="2"/>
            <a:r>
              <a:rPr lang="en-US" dirty="0"/>
              <a:t>Uniform formalism of quantum mechanical interaction between particles and forces</a:t>
            </a:r>
          </a:p>
          <a:p>
            <a:pPr lvl="2"/>
            <a:r>
              <a:rPr lang="en-US" dirty="0"/>
              <a:t>Electromagnetic, Weak, Strong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0377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560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469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083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8730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6194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15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QM observables --&gt; Operators that act on wave-function    </a:t>
            </a:r>
          </a:p>
          <a:p>
            <a:r>
              <a:rPr lang="en-US" dirty="0"/>
              <a:t> [</a:t>
            </a:r>
            <a:r>
              <a:rPr lang="en-US" dirty="0" err="1"/>
              <a:t>E,t</a:t>
            </a:r>
            <a:r>
              <a:rPr lang="en-US" dirty="0"/>
              <a:t>]=-I </a:t>
            </a:r>
            <a:r>
              <a:rPr lang="en-US" dirty="0" err="1"/>
              <a:t>hbar</a:t>
            </a:r>
            <a:r>
              <a:rPr lang="en-US" dirty="0"/>
              <a:t>   [</a:t>
            </a:r>
            <a:r>
              <a:rPr lang="en-US" dirty="0" err="1"/>
              <a:t>x,p</a:t>
            </a:r>
            <a:r>
              <a:rPr lang="en-US" dirty="0"/>
              <a:t>]=-</a:t>
            </a:r>
            <a:r>
              <a:rPr lang="en-US" dirty="0" err="1"/>
              <a:t>ihbar</a:t>
            </a:r>
            <a:endParaRPr lang="en-US" dirty="0"/>
          </a:p>
          <a:p>
            <a:endParaRPr lang="en-US" dirty="0"/>
          </a:p>
          <a:p>
            <a:r>
              <a:rPr lang="en-US" dirty="0"/>
              <a:t>Continuity:</a:t>
            </a:r>
          </a:p>
          <a:p>
            <a:r>
              <a:rPr lang="en-US" dirty="0"/>
              <a:t>probability : amount of "stuff"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51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Continuity allows for interpretation of quantum</a:t>
            </a:r>
            <a:r>
              <a:rPr lang="en-US" baseline="0" dirty="0"/>
              <a:t> waves as "stuff".</a:t>
            </a:r>
            <a:endParaRPr lang="en-US" dirty="0"/>
          </a:p>
          <a:p>
            <a:endParaRPr lang="en-US" dirty="0"/>
          </a:p>
          <a:p>
            <a:r>
              <a:rPr lang="en-US" dirty="0"/>
              <a:t>Why introduce “</a:t>
            </a:r>
            <a:r>
              <a:rPr lang="en-US" dirty="0" err="1"/>
              <a:t>i</a:t>
            </a:r>
            <a:r>
              <a:rPr lang="en-US" dirty="0"/>
              <a:t>”?</a:t>
            </a:r>
          </a:p>
          <a:p>
            <a:r>
              <a:rPr lang="en-US" dirty="0"/>
              <a:t>The reason is to make</a:t>
            </a:r>
            <a:r>
              <a:rPr lang="en-US" baseline="0" dirty="0"/>
              <a:t> the density real, not imaginary.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72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FS</a:t>
            </a:r>
            <a:r>
              <a:rPr lang="en-US" baseline="0" dirty="0"/>
              <a:t> works only for charged particles.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58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Spin 0:</a:t>
            </a:r>
          </a:p>
          <a:p>
            <a:r>
              <a:rPr lang="en-US" dirty="0"/>
              <a:t>Pion particle for example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Gauge Principle:</a:t>
            </a:r>
          </a:p>
          <a:p>
            <a:pPr lvl="2"/>
            <a:r>
              <a:rPr lang="en-US" dirty="0"/>
              <a:t>Uniform formalism of quantum mechanical interaction between particles and forces</a:t>
            </a:r>
          </a:p>
          <a:p>
            <a:pPr lvl="2"/>
            <a:r>
              <a:rPr lang="en-US" dirty="0"/>
              <a:t>Electromagnetic, Weak, Strong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707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280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Confusion: \psi</a:t>
            </a:r>
            <a:r>
              <a:rPr lang="en-US" baseline="0" dirty="0"/>
              <a:t> is not a space-time 4-vector!</a:t>
            </a:r>
          </a:p>
          <a:p>
            <a:endParaRPr lang="en-US" baseline="0" dirty="0"/>
          </a:p>
          <a:p>
            <a:r>
              <a:rPr lang="en-US" baseline="0" dirty="0"/>
              <a:t>Indices are not space and time!</a:t>
            </a:r>
          </a:p>
          <a:p>
            <a:endParaRPr lang="en-US" baseline="0" dirty="0"/>
          </a:p>
          <a:p>
            <a:r>
              <a:rPr lang="en-US" baseline="0" dirty="0"/>
              <a:t>What else --&gt; see later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06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51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89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50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1"/>
            <a:ext cx="12190707" cy="672352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244" y="1208868"/>
            <a:ext cx="5299129" cy="1983784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n-lt"/>
              </a:defRPr>
            </a:lvl1pPr>
            <a:lvl2pPr marL="504000">
              <a:defRPr baseline="0">
                <a:solidFill>
                  <a:srgbClr val="7030A0"/>
                </a:solidFill>
              </a:defRPr>
            </a:lvl2pPr>
            <a:lvl3pPr marL="756000">
              <a:defRPr baseline="0">
                <a:solidFill>
                  <a:srgbClr val="C00000"/>
                </a:solidFill>
              </a:defRPr>
            </a:lvl3pPr>
            <a:lvl4pPr marL="1008000">
              <a:defRPr baseline="0">
                <a:solidFill>
                  <a:schemeClr val="tx1"/>
                </a:solidFill>
              </a:defRPr>
            </a:lvl4pPr>
            <a:lvl5pPr marL="1260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848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70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0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5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5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3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53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98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1A805-B2F1-6048-9EDD-07862E7BBE3B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5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tif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tif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6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2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5" Type="http://schemas.openxmlformats.org/officeDocument/2006/relationships/image" Target="../media/image190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2.png"/><Relationship Id="rId4" Type="http://schemas.openxmlformats.org/officeDocument/2006/relationships/image" Target="../media/image2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1.png"/><Relationship Id="rId4" Type="http://schemas.openxmlformats.org/officeDocument/2006/relationships/image" Target="../media/image2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2.png"/><Relationship Id="rId3" Type="http://schemas.openxmlformats.org/officeDocument/2006/relationships/image" Target="../media/image300.png"/><Relationship Id="rId7" Type="http://schemas.openxmlformats.org/officeDocument/2006/relationships/image" Target="../media/image3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image" Target="../media/image320.png"/><Relationship Id="rId4" Type="http://schemas.openxmlformats.org/officeDocument/2006/relationships/image" Target="../media/image310.png"/><Relationship Id="rId9" Type="http://schemas.openxmlformats.org/officeDocument/2006/relationships/image" Target="../media/image2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2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0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2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5" Type="http://schemas.openxmlformats.org/officeDocument/2006/relationships/image" Target="../media/image47.png"/><Relationship Id="rId4" Type="http://schemas.openxmlformats.org/officeDocument/2006/relationships/image" Target="../media/image4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290.png"/><Relationship Id="rId4" Type="http://schemas.openxmlformats.org/officeDocument/2006/relationships/image" Target="../media/image48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3" Type="http://schemas.openxmlformats.org/officeDocument/2006/relationships/image" Target="../media/image430.png"/><Relationship Id="rId7" Type="http://schemas.openxmlformats.org/officeDocument/2006/relationships/image" Target="../media/image47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0.png"/><Relationship Id="rId5" Type="http://schemas.openxmlformats.org/officeDocument/2006/relationships/image" Target="../media/image450.png"/><Relationship Id="rId4" Type="http://schemas.openxmlformats.org/officeDocument/2006/relationships/image" Target="../media/image440.png"/><Relationship Id="rId9" Type="http://schemas.openxmlformats.org/officeDocument/2006/relationships/image" Target="../media/image49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image" Target="NULL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10.tiff"/><Relationship Id="rId17" Type="http://schemas.openxmlformats.org/officeDocument/2006/relationships/image" Target="NULL"/><Relationship Id="rId2" Type="http://schemas.openxmlformats.org/officeDocument/2006/relationships/image" Target="../media/image6.tiff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11" Type="http://schemas.openxmlformats.org/officeDocument/2006/relationships/image" Target="../media/image9.tiff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../media/image8.tiff"/><Relationship Id="rId19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NUL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5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0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8.png"/><Relationship Id="rId10" Type="http://schemas.openxmlformats.org/officeDocument/2006/relationships/image" Target="../media/image76.png"/><Relationship Id="rId4" Type="http://schemas.openxmlformats.org/officeDocument/2006/relationships/image" Target="../media/image67.png"/><Relationship Id="rId9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4.jpg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11" Type="http://schemas.openxmlformats.org/officeDocument/2006/relationships/image" Target="NULL"/><Relationship Id="rId5" Type="http://schemas.openxmlformats.org/officeDocument/2006/relationships/image" Target="../media/image12.gif"/><Relationship Id="rId10" Type="http://schemas.openxmlformats.org/officeDocument/2006/relationships/image" Target="NULL"/><Relationship Id="rId4" Type="http://schemas.openxmlformats.org/officeDocument/2006/relationships/image" Target="../media/image11.jpeg"/><Relationship Id="rId9" Type="http://schemas.openxmlformats.org/officeDocument/2006/relationships/image" Target="NUL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openxmlformats.org/officeDocument/2006/relationships/image" Target="../media/image7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80.png"/><Relationship Id="rId10" Type="http://schemas.openxmlformats.org/officeDocument/2006/relationships/image" Target="../media/image670.png"/><Relationship Id="rId4" Type="http://schemas.openxmlformats.org/officeDocument/2006/relationships/image" Target="../media/image79.png"/><Relationship Id="rId9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../media/image14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57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0.png"/><Relationship Id="rId4" Type="http://schemas.openxmlformats.org/officeDocument/2006/relationships/image" Target="../media/image7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articles_colliding-2880x1620_Led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457" y="101043"/>
            <a:ext cx="1270707" cy="1270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35087" y="267038"/>
            <a:ext cx="57277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</a:rPr>
              <a:t>PHY3004: Nuclear and Particle Physics</a:t>
            </a:r>
          </a:p>
          <a:p>
            <a:r>
              <a:rPr lang="en-US" sz="2800" i="1" dirty="0">
                <a:solidFill>
                  <a:schemeClr val="bg1"/>
                </a:solidFill>
              </a:rPr>
              <a:t>Marcel </a:t>
            </a:r>
            <a:r>
              <a:rPr lang="en-US" sz="2800" i="1" dirty="0" err="1">
                <a:solidFill>
                  <a:schemeClr val="bg1"/>
                </a:solidFill>
              </a:rPr>
              <a:t>Merk</a:t>
            </a:r>
            <a:r>
              <a:rPr lang="en-US" sz="2800" i="1" dirty="0">
                <a:solidFill>
                  <a:schemeClr val="bg1"/>
                </a:solidFill>
              </a:rPr>
              <a:t>, </a:t>
            </a:r>
            <a:r>
              <a:rPr lang="en-US" sz="2800" i="1" dirty="0" err="1">
                <a:solidFill>
                  <a:schemeClr val="bg1"/>
                </a:solidFill>
              </a:rPr>
              <a:t>Jacco</a:t>
            </a:r>
            <a:r>
              <a:rPr lang="en-US" sz="2800" i="1" dirty="0">
                <a:solidFill>
                  <a:schemeClr val="bg1"/>
                </a:solidFill>
              </a:rPr>
              <a:t> de </a:t>
            </a:r>
            <a:r>
              <a:rPr lang="en-US" sz="2800" i="1">
                <a:solidFill>
                  <a:schemeClr val="bg1"/>
                </a:solidFill>
              </a:rPr>
              <a:t>Vries</a:t>
            </a:r>
            <a:endParaRPr lang="en-US" sz="2800" i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0815" y="368365"/>
            <a:ext cx="2165214" cy="8527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ED8560-B255-E346-94CD-6F68F3A431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7621" y="3618412"/>
            <a:ext cx="3555205" cy="310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Antiparticles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5244" y="953707"/>
                <a:ext cx="11536623" cy="5514826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Feynman-</a:t>
                </a:r>
                <a:r>
                  <a:rPr lang="en-US" dirty="0" err="1"/>
                  <a:t>Stückelberg</a:t>
                </a:r>
                <a:r>
                  <a:rPr lang="en-US" dirty="0"/>
                  <a:t> interpretation</a:t>
                </a:r>
              </a:p>
              <a:p>
                <a:pPr lvl="1"/>
                <a:r>
                  <a:rPr lang="en-US" dirty="0"/>
                  <a:t>Charge current of an electron with  momentum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and energy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𝐸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275400" lvl="1" indent="0">
                  <a:buNone/>
                </a:pPr>
                <a:r>
                  <a:rPr lang="en-US" b="0" dirty="0">
                    <a:solidFill>
                      <a:srgbClr val="C00000"/>
                    </a:solidFill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𝑗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d>
                      <m:dPr>
                        <m:ctrlPr>
                          <a:rPr lang="is-I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𝑒</m:t>
                        </m:r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=−2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hr-HR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=−2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𝑒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hr-HR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is-I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𝐸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</m:acc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Charge current of a positron</a:t>
                </a:r>
              </a:p>
              <a:p>
                <a:pPr marL="275400" lvl="1" indent="0">
                  <a:buNone/>
                </a:pPr>
                <a:r>
                  <a:rPr lang="en-US" dirty="0">
                    <a:solidFill>
                      <a:srgbClr val="C00000"/>
                    </a:solidFill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𝑗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d>
                      <m:dPr>
                        <m:ctrlPr>
                          <a:rPr lang="is-I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𝑒</m:t>
                        </m:r>
                      </m:e>
                    </m:d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2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𝑒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hr-HR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=−2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𝑒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hr-HR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is-I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𝐸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,−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</m:acc>
                      </m:e>
                    </m:d>
                  </m:oMath>
                </a14:m>
                <a:endParaRPr lang="en-US" dirty="0"/>
              </a:p>
              <a:p>
                <a:pPr marL="275400" lvl="1" indent="0">
                  <a:buNone/>
                </a:pPr>
                <a:r>
                  <a:rPr lang="en-US" dirty="0"/>
                  <a:t>The positron current with energy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 charset="0"/>
                      </a:rPr>
                      <m:t>−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𝐸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and momentum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 </a:t>
                </a:r>
                <a:r>
                  <a:rPr lang="en-US" dirty="0"/>
                  <a:t>is the                                                      same as the electron current with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𝐸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</m:acc>
                  </m:oMath>
                </a14:m>
                <a:endParaRPr lang="en-US" dirty="0"/>
              </a:p>
              <a:p>
                <a:pPr marL="275400" lvl="1" indent="0">
                  <a:buNone/>
                </a:pPr>
                <a:endParaRPr lang="en-US" dirty="0"/>
              </a:p>
              <a:p>
                <a:pPr marL="275400" lvl="1" indent="0">
                  <a:buNone/>
                </a:pPr>
                <a:endParaRPr lang="en-US" dirty="0"/>
              </a:p>
              <a:p>
                <a:r>
                  <a:rPr lang="en-US" dirty="0"/>
                  <a:t>The negative energy </a:t>
                </a:r>
                <a:r>
                  <a:rPr lang="en-US" i="1" dirty="0"/>
                  <a:t>particle</a:t>
                </a:r>
                <a:r>
                  <a:rPr lang="en-US" dirty="0"/>
                  <a:t> solutions going backward in time describe the positive-energy </a:t>
                </a:r>
                <a:r>
                  <a:rPr lang="en-US" i="1" dirty="0"/>
                  <a:t>antiparticle</a:t>
                </a:r>
                <a:r>
                  <a:rPr lang="en-US" dirty="0"/>
                  <a:t> solutions. </a:t>
                </a:r>
              </a:p>
              <a:p>
                <a:pPr lvl="1"/>
                <a:r>
                  <a:rPr lang="en-US" dirty="0"/>
                  <a:t>The wave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𝜙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𝑁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p>
                        </m:sSup>
                      </m:sup>
                    </m:sSup>
                  </m:oMath>
                </a14:m>
                <a:r>
                  <a:rPr lang="en-US" dirty="0"/>
                  <a:t>  stays invariant for negative energy and going backwards in time	</a:t>
                </a:r>
              </a:p>
              <a:p>
                <a:pPr lvl="1"/>
                <a:r>
                  <a:rPr lang="en-US" dirty="0">
                    <a:solidFill>
                      <a:srgbClr val="7030A0"/>
                    </a:solidFill>
                  </a:rPr>
                  <a:t>Consider </a:t>
                </a:r>
                <a:r>
                  <a:rPr lang="en-US" dirty="0" err="1">
                    <a:solidFill>
                      <a:srgbClr val="7030A0"/>
                    </a:solidFill>
                  </a:rPr>
                  <a:t>eg</a:t>
                </a:r>
                <a:r>
                  <a:rPr lang="en-US" dirty="0">
                    <a:solidFill>
                      <a:srgbClr val="7030A0"/>
                    </a:solidFill>
                  </a:rPr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  <m:d>
                          <m:dPr>
                            <m:ctrlPr>
                              <a:rPr lang="is-I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𝐸</m:t>
                            </m:r>
                          </m:e>
                        </m:d>
                        <m:d>
                          <m:dPr>
                            <m:ctrlPr>
                              <a:rPr lang="is-I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𝑖𝐸𝑡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marL="0" indent="-275400"/>
                <a:r>
                  <a:rPr lang="en-US" dirty="0"/>
                  <a:t>A positron </a:t>
                </a:r>
                <a:r>
                  <a:rPr lang="en-US" b="1" i="1" dirty="0"/>
                  <a:t>is</a:t>
                </a:r>
                <a:r>
                  <a:rPr lang="en-US" dirty="0"/>
                  <a:t> an electron travelling backwards in time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5244" y="953707"/>
                <a:ext cx="11536623" cy="5514826"/>
              </a:xfrm>
              <a:blipFill rotWithShape="0">
                <a:blip r:embed="rId3"/>
                <a:stretch>
                  <a:fillRect l="-792" t="-2210" b="-2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8798684" y="1022604"/>
            <a:ext cx="2632542" cy="2506855"/>
            <a:chOff x="8798684" y="1208867"/>
            <a:chExt cx="2632542" cy="2506855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9347200" y="1442189"/>
              <a:ext cx="728134" cy="174413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9635067" y="2280389"/>
              <a:ext cx="84667" cy="220133"/>
            </a:xfrm>
            <a:prstGeom prst="line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10989084" y="2398929"/>
              <a:ext cx="51452" cy="101593"/>
            </a:xfrm>
            <a:prstGeom prst="line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0684937" y="1492989"/>
              <a:ext cx="728134" cy="174413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10133232" y="1977302"/>
                  <a:ext cx="53412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≡</m:t>
                        </m:r>
                      </m:oMath>
                    </m:oMathPara>
                  </a14:m>
                  <a:endParaRPr lang="en-US" sz="28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33232" y="1977302"/>
                  <a:ext cx="534121" cy="52322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9494293" y="1208867"/>
                  <a:ext cx="59862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4293" y="1208867"/>
                  <a:ext cx="598625" cy="4616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10832601" y="1210611"/>
                  <a:ext cx="59862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32601" y="1210611"/>
                  <a:ext cx="598625" cy="4616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8798684" y="3254057"/>
                  <a:ext cx="109703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𝐸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&lt;0 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98684" y="3254057"/>
                  <a:ext cx="1097032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102632" r="-2778" b="-130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10284085" y="3254057"/>
                  <a:ext cx="109703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𝐸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&gt;0 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84085" y="3254057"/>
                  <a:ext cx="1097032" cy="4616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t="-102632" r="-2778" b="-130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Rectangle 20"/>
          <p:cNvSpPr/>
          <p:nvPr/>
        </p:nvSpPr>
        <p:spPr>
          <a:xfrm>
            <a:off x="8798685" y="953707"/>
            <a:ext cx="2885315" cy="27620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10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Wave Equations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937" y="747303"/>
            <a:ext cx="10537556" cy="5067269"/>
          </a:xfrm>
          <a:ln w="19050"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u="sng" dirty="0"/>
              <a:t>Contents: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Wave equations and Probability</a:t>
            </a:r>
          </a:p>
          <a:p>
            <a:pPr marL="732600" lvl="1" indent="-457200">
              <a:buFont typeface="+mj-lt"/>
              <a:buAutoNum type="alphaLcParenR"/>
            </a:pPr>
            <a:r>
              <a:rPr lang="en-US" dirty="0"/>
              <a:t>Wave equations for spin-0 fields</a:t>
            </a:r>
          </a:p>
          <a:p>
            <a:pPr lvl="2">
              <a:buFont typeface="Arial" charset="0"/>
              <a:buChar char="•"/>
            </a:pPr>
            <a:r>
              <a:rPr lang="en-US" sz="2200" dirty="0"/>
              <a:t>Schrödinger (non relativistic), Klein-Gordon (relativistic) </a:t>
            </a:r>
          </a:p>
          <a:p>
            <a:pPr marL="732600" lvl="1" indent="-457200">
              <a:buFont typeface="+mj-lt"/>
              <a:buAutoNum type="alphaLcParenR"/>
            </a:pPr>
            <a:r>
              <a:rPr lang="en-US" dirty="0"/>
              <a:t>Wave equation for spin-½ fields</a:t>
            </a:r>
          </a:p>
          <a:p>
            <a:pPr lvl="2">
              <a:buFont typeface="Arial" charset="0"/>
              <a:buChar char="•"/>
            </a:pPr>
            <a:r>
              <a:rPr lang="en-US" sz="2200" dirty="0"/>
              <a:t>Dirac equation (relativistic)</a:t>
            </a:r>
          </a:p>
          <a:p>
            <a:pPr lvl="2">
              <a:buFont typeface="Arial" charset="0"/>
              <a:buChar char="•"/>
            </a:pPr>
            <a:r>
              <a:rPr lang="en-US" sz="2200" dirty="0"/>
              <a:t>Fundamental fermions</a:t>
            </a:r>
          </a:p>
          <a:p>
            <a:pPr marL="732600" lvl="1" indent="-457200">
              <a:buFont typeface="+mj-lt"/>
              <a:buAutoNum type="alphaLcParenR"/>
            </a:pPr>
            <a:r>
              <a:rPr lang="en-US" dirty="0"/>
              <a:t>Wave equations for spin-1 fields</a:t>
            </a:r>
          </a:p>
          <a:p>
            <a:pPr lvl="2">
              <a:buFont typeface="Arial" charset="0"/>
              <a:buChar char="•"/>
            </a:pPr>
            <a:r>
              <a:rPr lang="en-US" sz="2200" dirty="0"/>
              <a:t>Gauge boson fields; </a:t>
            </a:r>
            <a:r>
              <a:rPr lang="en-US" sz="2200" dirty="0" err="1"/>
              <a:t>eg</a:t>
            </a:r>
            <a:r>
              <a:rPr lang="en-US" sz="2200" dirty="0"/>
              <a:t>. electromagnetic field</a:t>
            </a:r>
          </a:p>
          <a:p>
            <a:pPr marL="732600" lvl="1" indent="-457200">
              <a:buFont typeface="+mj-lt"/>
              <a:buAutoNum type="arabicPeriod"/>
            </a:pPr>
            <a:endParaRPr lang="en-US" sz="600" dirty="0"/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Gauge field theory</a:t>
            </a:r>
          </a:p>
          <a:p>
            <a:pPr marL="732600" lvl="1" indent="-457200">
              <a:buFont typeface="+mj-lt"/>
              <a:buAutoNum type="alphaLcParenR"/>
            </a:pPr>
            <a:r>
              <a:rPr lang="en-US" dirty="0" err="1"/>
              <a:t>Variational</a:t>
            </a:r>
            <a:r>
              <a:rPr lang="en-US" dirty="0"/>
              <a:t> Calculus and </a:t>
            </a:r>
            <a:r>
              <a:rPr lang="en-US" dirty="0" err="1"/>
              <a:t>Lagrangians</a:t>
            </a:r>
            <a:endParaRPr lang="en-US" dirty="0"/>
          </a:p>
          <a:p>
            <a:pPr marL="732600" lvl="1" indent="-457200">
              <a:buFont typeface="+mj-lt"/>
              <a:buAutoNum type="alphaLcParenR"/>
            </a:pPr>
            <a:r>
              <a:rPr lang="en-US" dirty="0"/>
              <a:t>Local Gauge invariance</a:t>
            </a:r>
          </a:p>
          <a:p>
            <a:pPr marL="1041750" lvl="2" indent="-514350">
              <a:buFont typeface="+mj-lt"/>
              <a:buAutoNum type="romanLcPeriod"/>
            </a:pPr>
            <a:r>
              <a:rPr lang="en-US" sz="2200" dirty="0"/>
              <a:t>QED</a:t>
            </a:r>
          </a:p>
          <a:p>
            <a:pPr marL="1041750" lvl="2" indent="-514350">
              <a:buFont typeface="+mj-lt"/>
              <a:buAutoNum type="romanLcPeriod"/>
            </a:pPr>
            <a:r>
              <a:rPr lang="en-US" sz="2200" dirty="0"/>
              <a:t>Yang-Mills Theory (Weak, Strong)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835137" y="1184581"/>
            <a:ext cx="3757311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Griffiths </a:t>
            </a:r>
            <a:r>
              <a:rPr lang="en-US"/>
              <a:t>chapter 7 and PP1 chapter 1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14729" y="5981072"/>
            <a:ext cx="10307971" cy="82445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Required Quantum Mechanics knowledge: </a:t>
            </a:r>
          </a:p>
          <a:p>
            <a:pPr lvl="1"/>
            <a:r>
              <a:rPr lang="en-US" dirty="0"/>
              <a:t>Angular momentum and spin: study </a:t>
            </a:r>
            <a:r>
              <a:rPr lang="en-US" dirty="0">
                <a:solidFill>
                  <a:schemeClr val="tx1"/>
                </a:solidFill>
              </a:rPr>
              <a:t>Griffiths sections 4.2 ,4.3</a:t>
            </a:r>
            <a:r>
              <a:rPr lang="en-US" dirty="0"/>
              <a:t>, In particular Pauli Matrices</a:t>
            </a:r>
          </a:p>
          <a:p>
            <a:pPr lvl="2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775826" y="3901550"/>
            <a:ext cx="3816622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Griffiths chapter 10  and PP1 chapter 1</a:t>
            </a:r>
          </a:p>
        </p:txBody>
      </p:sp>
    </p:spTree>
    <p:extLst>
      <p:ext uri="{BB962C8B-B14F-4D97-AF65-F5344CB8AC3E}">
        <p14:creationId xmlns:p14="http://schemas.microsoft.com/office/powerpoint/2010/main" val="1967735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112" y="2048315"/>
            <a:ext cx="6205927" cy="26136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Part 1</a:t>
            </a:r>
          </a:p>
          <a:p>
            <a:pPr marL="0" indent="0" algn="ctr">
              <a:buNone/>
            </a:pPr>
            <a:r>
              <a:rPr lang="en-US" dirty="0"/>
              <a:t>Wave Equations and Probability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7030A0"/>
                </a:solidFill>
              </a:rPr>
              <a:t>1b) Spin-½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802689" y="136521"/>
            <a:ext cx="2032479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Griffiths §7.1 </a:t>
            </a:r>
            <a:r>
              <a:rPr lang="en-US"/>
              <a:t>– §7.3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482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143F9-964E-A94D-8C09-E8CE8E3D6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Dirac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D4B81D-CDF8-304D-86D6-82C5E274AF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5244" y="876355"/>
                <a:ext cx="11507374" cy="5815389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Dirac did not like negative probabilities and looked for a wave equation of the form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𝐸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𝑖</m:t>
                    </m:r>
                    <m:f>
                      <m:fPr>
                        <m:ctrlPr>
                          <a:rPr lang="mr-I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𝐻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mr-I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?</m:t>
                        </m:r>
                      </m:e>
                    </m:d>
                  </m:oMath>
                </a14:m>
                <a:r>
                  <a:rPr lang="en-US" dirty="0"/>
                  <a:t>    , but </a:t>
                </a:r>
                <a:r>
                  <a:rPr lang="en-US" dirty="0" err="1"/>
                  <a:t>relativistically</a:t>
                </a:r>
                <a:r>
                  <a:rPr lang="en-US" dirty="0"/>
                  <a:t> correct.</a:t>
                </a:r>
              </a:p>
              <a:p>
                <a:r>
                  <a:rPr lang="en-US" dirty="0"/>
                  <a:t>Try: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𝐻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mr-IN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mr-IN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CC00FF"/>
                                </a:solidFill>
                                <a:latin typeface="Cambria Math" charset="0"/>
                              </a:rPr>
                              <m:t>𝛼</m:t>
                            </m:r>
                          </m:e>
                        </m:acc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⋅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</m:acc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𝛽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</m:d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mr-IN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𝛼</m:t>
                        </m:r>
                      </m:e>
                    </m:acc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⋅</m:t>
                    </m:r>
                    <m:acc>
                      <m:accPr>
                        <m:chr m:val="⃗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</m:acc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/>
                  <a:t>          </a:t>
                </a:r>
                <a:r>
                  <a:rPr lang="en-US" dirty="0">
                    <a:solidFill>
                      <a:srgbClr val="C00000"/>
                    </a:solidFill>
                  </a:rPr>
                  <a:t>;    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𝛼</m:t>
                        </m:r>
                      </m:e>
                    </m:acc>
                    <m:r>
                      <a:rPr lang="en-US" b="0" i="1" dirty="0" smtClean="0">
                        <a:solidFill>
                          <a:srgbClr val="CC00FF"/>
                        </a:solidFill>
                        <a:latin typeface="Cambria Math" charset="0"/>
                      </a:rPr>
                      <m:t>?  </m:t>
                    </m:r>
                    <m:r>
                      <a:rPr lang="en-US" b="0" i="1" dirty="0" smtClean="0">
                        <a:solidFill>
                          <a:srgbClr val="CC00FF"/>
                        </a:solidFill>
                        <a:latin typeface="Cambria Math" charset="0"/>
                      </a:rPr>
                      <m:t>𝛽</m:t>
                    </m:r>
                    <m:r>
                      <a:rPr lang="en-US" b="0" i="1" dirty="0" smtClean="0">
                        <a:solidFill>
                          <a:srgbClr val="CC00FF"/>
                        </a:solidFill>
                        <a:latin typeface="Cambria Math" charset="0"/>
                      </a:rPr>
                      <m:t>?</m:t>
                    </m:r>
                  </m:oMath>
                </a14:m>
                <a:endParaRPr lang="en-US" dirty="0">
                  <a:solidFill>
                    <a:srgbClr val="CC00FF"/>
                  </a:solidFill>
                </a:endParaRPr>
              </a:p>
              <a:p>
                <a:r>
                  <a:rPr lang="en-US" dirty="0"/>
                  <a:t>We know that: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𝐻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𝐸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mr-I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mr-IN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endParaRPr lang="en-US" dirty="0"/>
              </a:p>
              <a:p>
                <a:r>
                  <a:rPr lang="en-US" dirty="0"/>
                  <a:t>Write it out: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sz="1000" dirty="0"/>
              </a:p>
              <a:p>
                <a:r>
                  <a:rPr lang="en-US" dirty="0"/>
                  <a:t>This works out  if: 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solidFill>
                          <a:srgbClr val="CC00FF"/>
                        </a:solidFill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solidFill>
                          <a:srgbClr val="CC00FF"/>
                        </a:solidFill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solidFill>
                          <a:srgbClr val="CC00FF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CC00FF"/>
                        </a:solidFill>
                        <a:latin typeface="Cambria Math" charset="0"/>
                      </a:rPr>
                      <m:t>=1</m:t>
                    </m:r>
                  </m:oMath>
                </a14:m>
                <a:endParaRPr lang="en-US" b="0" dirty="0">
                  <a:solidFill>
                    <a:srgbClr val="CC00FF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rgbClr val="CC00FF"/>
                        </a:solidFill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𝛼</m:t>
                        </m:r>
                      </m:e>
                      <m:sub>
                        <m:r>
                          <a:rPr lang="en-US" i="1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solidFill>
                          <a:srgbClr val="CC00FF"/>
                        </a:solidFill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𝛼</m:t>
                        </m:r>
                      </m:e>
                      <m:sub>
                        <m:r>
                          <a:rPr lang="en-US" i="1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solidFill>
                          <a:srgbClr val="CC00FF"/>
                        </a:solidFill>
                        <a:latin typeface="Cambria Math" charset="0"/>
                      </a:rPr>
                      <m:t>,</m:t>
                    </m:r>
                    <m:r>
                      <a:rPr lang="en-US" i="1">
                        <a:solidFill>
                          <a:srgbClr val="CC00FF"/>
                        </a:solidFill>
                        <a:latin typeface="Cambria Math" charset="0"/>
                      </a:rPr>
                      <m:t>𝛽</m:t>
                    </m:r>
                  </m:oMath>
                </a14:m>
                <a:r>
                  <a:rPr lang="en-US" b="0" dirty="0">
                    <a:solidFill>
                      <a:srgbClr val="CC00FF"/>
                    </a:solidFill>
                  </a:rPr>
                  <a:t> </a:t>
                </a:r>
                <a:r>
                  <a:rPr lang="en-US" b="0" dirty="0">
                    <a:solidFill>
                      <a:srgbClr val="7030A0"/>
                    </a:solidFill>
                  </a:rPr>
                  <a:t>anti-commute: ie.: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C00FF"/>
                                </a:solidFill>
                                <a:latin typeface="Cambria Math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C00FF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rgbClr val="CC00FF"/>
                        </a:solidFill>
                        <a:latin typeface="Cambria Math" charset="0"/>
                      </a:rPr>
                      <m:t>=−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CC00FF"/>
                    </a:solidFill>
                  </a:rPr>
                  <a:t>  </a:t>
                </a:r>
                <a:r>
                  <a:rPr lang="en-US" dirty="0"/>
                  <a:t>etc</a:t>
                </a:r>
              </a:p>
              <a:p>
                <a:r>
                  <a:rPr lang="en-US" dirty="0"/>
                  <a:t>Anti-commutator: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C00FF"/>
                                </a:solidFill>
                                <a:latin typeface="Cambria Math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C00FF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C00FF"/>
                                </a:solidFill>
                                <a:latin typeface="Cambria Math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C00FF"/>
                                </a:solidFill>
                                <a:latin typeface="Cambria Math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rgbClr val="CC00FF"/>
                        </a:solidFill>
                        <a:latin typeface="Cambria Math" charset="0"/>
                      </a:rPr>
                      <m:t>=2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𝛿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CC00FF"/>
                    </a:solidFill>
                  </a:rPr>
                  <a:t> ;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C00FF"/>
                                </a:solidFill>
                                <a:latin typeface="Cambria Math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C00FF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𝛽</m:t>
                        </m:r>
                        <m:r>
                          <a:rPr lang="en-US" i="1" smtClean="0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 </m:t>
                        </m:r>
                      </m:e>
                    </m:d>
                    <m:r>
                      <a:rPr lang="en-US" i="1">
                        <a:solidFill>
                          <a:srgbClr val="CC00FF"/>
                        </a:solidFill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C00FF"/>
                        </a:solidFill>
                        <a:latin typeface="Cambria Math" charset="0"/>
                      </a:rPr>
                      <m:t>0</m:t>
                    </m:r>
                  </m:oMath>
                </a14:m>
                <a:r>
                  <a:rPr lang="en-US" dirty="0">
                    <a:solidFill>
                      <a:srgbClr val="CC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CC00FF"/>
                        </a:solidFill>
                        <a:latin typeface="Cambria Math" charset="0"/>
                      </a:rPr>
                      <m:t>;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CC00FF"/>
                        </a:solidFill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C00FF"/>
                        </a:solidFill>
                        <a:latin typeface="Cambria Math" charset="0"/>
                      </a:rPr>
                      <m:t>1</m:t>
                    </m:r>
                  </m:oMath>
                </a14:m>
                <a:endParaRPr lang="en-US" dirty="0">
                  <a:solidFill>
                    <a:srgbClr val="CC00FF"/>
                  </a:solidFill>
                </a:endParaRPr>
              </a:p>
              <a:p>
                <a:pPr lvl="1"/>
                <a:r>
                  <a:rPr lang="en-US" dirty="0"/>
                  <a:t>Using definition: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𝐴</m:t>
                        </m:r>
                        <m:r>
                          <a:rPr lang="en-US" i="1">
                            <a:latin typeface="Cambria Math" charset="0"/>
                          </a:rPr>
                          <m:t>,</m:t>
                        </m:r>
                        <m:r>
                          <a:rPr lang="en-US" i="1">
                            <a:latin typeface="Cambria Math" charset="0"/>
                          </a:rPr>
                          <m:t>𝐵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r>
                      <a:rPr lang="en-US" i="1">
                        <a:latin typeface="Cambria Math" charset="0"/>
                      </a:rPr>
                      <m:t>𝐴𝐵</m:t>
                    </m:r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</a:rPr>
                      <m:t>𝐵𝐴</m:t>
                    </m:r>
                  </m:oMath>
                </a14:m>
                <a:r>
                  <a:rPr lang="en-US" dirty="0"/>
                  <a:t>: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D4B81D-CDF8-304D-86D6-82C5E274AF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5244" y="876355"/>
                <a:ext cx="11507374" cy="5815389"/>
              </a:xfrm>
              <a:blipFill>
                <a:blip r:embed="rId3"/>
                <a:stretch>
                  <a:fillRect l="-992" t="-239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572394" y="2774757"/>
                <a:ext cx="8988358" cy="175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𝐻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kumimoji="0" lang="mr-IN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pHide m:val="on"/>
                            <m:ctrlPr>
                              <a:rPr kumimoji="0" lang="mr-IN" sz="2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en-US" sz="2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C00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CC00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kumimoji="0" lang="en-US" sz="2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CC00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kumimoji="0" lang="en-US" sz="2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kumimoji="0" lang="en-US" sz="2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kumimoji="0" lang="en-US" sz="2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𝛽</m:t>
                            </m:r>
                            <m:r>
                              <a:rPr kumimoji="0" lang="en-US" sz="2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e>
                        </m:nary>
                      </m:e>
                    </m:d>
                    <m:d>
                      <m:dPr>
                        <m:ctrlPr>
                          <a:rPr kumimoji="0" lang="mr-IN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pHide m:val="on"/>
                            <m:ctrlPr>
                              <a:rPr kumimoji="0" lang="mr-IN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C00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C00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C00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FF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𝛽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e>
                        </m:nary>
                      </m:e>
                    </m:d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kumimoji="0" lang="mr-IN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pHide m:val="on"/>
                            <m:ctrlPr>
                              <a:rPr kumimoji="0" lang="mr-IN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𝑖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C00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C00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C00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C00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C00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C00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nary>
                              <m:naryPr>
                                <m:chr m:val="∑"/>
                                <m:supHide m:val="on"/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kumimoji="0" lang="en-US" sz="2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C00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C00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kumimoji="0" lang="en-US" sz="2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C00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C00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𝛽</m:t>
                                </m:r>
                                <m:sSub>
                                  <m:sSubPr>
                                    <m:ctrlPr>
                                      <a:rPr kumimoji="0" lang="en-US" sz="2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kumimoji="0" lang="en-US" sz="2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𝑚</m:t>
                                </m:r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kumimoji="0" lang="en-US" sz="2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naryPr>
                                  <m:sub>
                                    <m:r>
                                      <a:rPr kumimoji="0" lang="en-US" sz="2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𝑗</m:t>
                                    </m:r>
                                  </m:sub>
                                  <m:sup/>
                                  <m:e>
                                    <m:r>
                                      <a:rPr kumimoji="0" lang="en-US" sz="2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C00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𝛽</m:t>
                                    </m:r>
                                    <m:sSub>
                                      <m:sSubPr>
                                        <m:ctrlPr>
                                          <a:rPr kumimoji="0" lang="en-US" sz="2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C00FF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C00FF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kumimoji="0" lang="en-US" sz="2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C00FF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kumimoji="0" lang="en-US" sz="2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kumimoji="0" lang="en-US" sz="2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r>
                                      <a:rPr kumimoji="0" lang="en-US" sz="2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𝑚</m:t>
                                    </m:r>
                                  </m:e>
                                </m:nary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</m:e>
                            </m:nary>
                            <m:sSup>
                              <m:sSup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C00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C00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C00FF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d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      =</m:t>
                      </m:r>
                      <m:d>
                        <m:dPr>
                          <m:ctrlPr>
                            <a:rPr kumimoji="0" lang="mr-IN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mr-IN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C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C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C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C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&gt;</m:t>
                              </m:r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𝑗</m:t>
                              </m:r>
                            </m:sub>
                            <m:sup/>
                            <m:e>
                              <m:d>
                                <m:dPr>
                                  <m:ctrlPr>
                                    <a:rPr kumimoji="0" lang="mr-IN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2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C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C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kumimoji="0" lang="en-US" sz="2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C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kumimoji="0" lang="en-US" sz="2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C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C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kumimoji="0" lang="en-US" sz="2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C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kumimoji="0" lang="en-US" sz="2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C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C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kumimoji="0" lang="en-US" sz="2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C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kumimoji="0" lang="en-US" sz="2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C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C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kumimoji="0" lang="en-US" sz="2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C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/>
                            <m:e>
                              <m:d>
                                <m:dPr>
                                  <m:ctrlPr>
                                    <a:rPr kumimoji="0" lang="mr-IN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2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C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C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kumimoji="0" lang="en-US" sz="2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C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C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𝛽</m:t>
                                  </m:r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+</m:t>
                                  </m:r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C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𝛽</m:t>
                                  </m:r>
                                  <m:sSub>
                                    <m:sSubPr>
                                      <m:ctrlPr>
                                        <a:rPr kumimoji="0" lang="en-US" sz="2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C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C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kumimoji="0" lang="en-US" sz="2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C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e>
                          </m:nary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C00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𝛽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C00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2394" y="2774757"/>
                <a:ext cx="8988358" cy="1754776"/>
              </a:xfrm>
              <a:prstGeom prst="rect">
                <a:avLst/>
              </a:prstGeom>
              <a:blipFill>
                <a:blip r:embed="rId4"/>
                <a:stretch>
                  <a:fillRect t="-28058" b="-9064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Left Brace 4"/>
          <p:cNvSpPr/>
          <p:nvPr/>
        </p:nvSpPr>
        <p:spPr>
          <a:xfrm rot="16200000">
            <a:off x="7464977" y="1969113"/>
            <a:ext cx="287835" cy="5228794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467608" y="4762153"/>
                <a:ext cx="507960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8" y="4762153"/>
                <a:ext cx="507960" cy="338554"/>
              </a:xfrm>
              <a:prstGeom prst="rect">
                <a:avLst/>
              </a:prstGeom>
              <a:blipFill rotWithShape="0">
                <a:blip r:embed="rId5"/>
                <a:stretch>
                  <a:fillRect l="-6024" r="-12048" b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Left Brace 6">
            <a:extLst>
              <a:ext uri="{FF2B5EF4-FFF2-40B4-BE49-F238E27FC236}">
                <a16:creationId xmlns:a16="http://schemas.microsoft.com/office/drawing/2014/main" id="{375DC393-3072-BD00-E228-CA8D5FFD5F97}"/>
              </a:ext>
            </a:extLst>
          </p:cNvPr>
          <p:cNvSpPr/>
          <p:nvPr/>
        </p:nvSpPr>
        <p:spPr>
          <a:xfrm rot="16200000">
            <a:off x="10591378" y="4213803"/>
            <a:ext cx="287835" cy="739413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22A2F0BC-6892-1C04-8FC9-2181081B7BBA}"/>
              </a:ext>
            </a:extLst>
          </p:cNvPr>
          <p:cNvSpPr/>
          <p:nvPr/>
        </p:nvSpPr>
        <p:spPr>
          <a:xfrm rot="16200000">
            <a:off x="4221792" y="4213157"/>
            <a:ext cx="287835" cy="739413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9693E4E-3143-B608-4EDC-4E42DE570FA6}"/>
                  </a:ext>
                </a:extLst>
              </p:cNvPr>
              <p:cNvSpPr txBox="1"/>
              <p:nvPr/>
            </p:nvSpPr>
            <p:spPr>
              <a:xfrm>
                <a:off x="10388120" y="4726781"/>
                <a:ext cx="72487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9693E4E-3143-B608-4EDC-4E42DE570F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8120" y="4726781"/>
                <a:ext cx="724878" cy="338554"/>
              </a:xfrm>
              <a:prstGeom prst="rect">
                <a:avLst/>
              </a:prstGeom>
              <a:blipFill>
                <a:blip r:embed="rId6"/>
                <a:stretch>
                  <a:fillRect l="-1695" r="-169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3555AFE-BF04-8729-31EB-DF9A6EB5592A}"/>
                  </a:ext>
                </a:extLst>
              </p:cNvPr>
              <p:cNvSpPr txBox="1"/>
              <p:nvPr/>
            </p:nvSpPr>
            <p:spPr>
              <a:xfrm>
                <a:off x="4196902" y="4676885"/>
                <a:ext cx="64613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72C4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72C4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</m:e>
                          </m:acc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3555AFE-BF04-8729-31EB-DF9A6EB559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6902" y="4676885"/>
                <a:ext cx="646138" cy="338554"/>
              </a:xfrm>
              <a:prstGeom prst="rect">
                <a:avLst/>
              </a:prstGeom>
              <a:blipFill>
                <a:blip r:embed="rId7"/>
                <a:stretch>
                  <a:fillRect l="-3846" t="-28571" r="-3846" b="-2142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F38D44F-2345-1FBE-92F9-148723D0108E}"/>
                  </a:ext>
                </a:extLst>
              </p:cNvPr>
              <p:cNvSpPr txBox="1"/>
              <p:nvPr/>
            </p:nvSpPr>
            <p:spPr>
              <a:xfrm>
                <a:off x="4843040" y="450373"/>
                <a:ext cx="3004349" cy="36933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</a:t>
                </a:r>
                <a:r>
                  <a:rPr kumimoji="0" lang="en-NL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nstead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𝐸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𝑝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𝑐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𝑚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𝑐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4</m:t>
                        </m:r>
                      </m:sup>
                    </m:sSup>
                  </m:oMath>
                </a14:m>
                <a:endPara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F38D44F-2345-1FBE-92F9-148723D010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3040" y="450373"/>
                <a:ext cx="3004349" cy="369332"/>
              </a:xfrm>
              <a:prstGeom prst="rect">
                <a:avLst/>
              </a:prstGeom>
              <a:blipFill>
                <a:blip r:embed="rId8"/>
                <a:stretch>
                  <a:fillRect l="-1255" t="-6667" b="-26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E3260-FEF3-BDC5-72A2-72BF155BC1CD}"/>
              </a:ext>
            </a:extLst>
          </p:cNvPr>
          <p:cNvCxnSpPr/>
          <p:nvPr/>
        </p:nvCxnSpPr>
        <p:spPr>
          <a:xfrm>
            <a:off x="8509820" y="3657601"/>
            <a:ext cx="589936" cy="0"/>
          </a:xfrm>
          <a:prstGeom prst="line">
            <a:avLst/>
          </a:prstGeom>
          <a:ln w="1270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00EC196-4349-64BF-A28A-59F3487C930B}"/>
              </a:ext>
            </a:extLst>
          </p:cNvPr>
          <p:cNvCxnSpPr/>
          <p:nvPr/>
        </p:nvCxnSpPr>
        <p:spPr>
          <a:xfrm>
            <a:off x="10388120" y="4222956"/>
            <a:ext cx="589936" cy="0"/>
          </a:xfrm>
          <a:prstGeom prst="line">
            <a:avLst/>
          </a:prstGeom>
          <a:ln w="1270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A64C15-1DFB-06E0-972D-B58B41621C0F}"/>
              </a:ext>
            </a:extLst>
          </p:cNvPr>
          <p:cNvCxnSpPr>
            <a:cxnSpLocks/>
          </p:cNvCxnSpPr>
          <p:nvPr/>
        </p:nvCxnSpPr>
        <p:spPr>
          <a:xfrm>
            <a:off x="5563016" y="3662518"/>
            <a:ext cx="2412552" cy="0"/>
          </a:xfrm>
          <a:prstGeom prst="line">
            <a:avLst/>
          </a:prstGeom>
          <a:ln w="12700">
            <a:solidFill>
              <a:srgbClr val="047B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5B0C205-750E-D8E7-9499-75A3A2EA64F8}"/>
              </a:ext>
            </a:extLst>
          </p:cNvPr>
          <p:cNvCxnSpPr>
            <a:cxnSpLocks/>
          </p:cNvCxnSpPr>
          <p:nvPr/>
        </p:nvCxnSpPr>
        <p:spPr>
          <a:xfrm>
            <a:off x="8366716" y="4252452"/>
            <a:ext cx="1466080" cy="0"/>
          </a:xfrm>
          <a:prstGeom prst="line">
            <a:avLst/>
          </a:prstGeom>
          <a:ln w="12700">
            <a:solidFill>
              <a:srgbClr val="047B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7998C08-A74F-33F3-D8F8-C1B21A51C55D}"/>
              </a:ext>
            </a:extLst>
          </p:cNvPr>
          <p:cNvCxnSpPr>
            <a:cxnSpLocks/>
          </p:cNvCxnSpPr>
          <p:nvPr/>
        </p:nvCxnSpPr>
        <p:spPr>
          <a:xfrm>
            <a:off x="3938845" y="3672349"/>
            <a:ext cx="1055652" cy="4916"/>
          </a:xfrm>
          <a:prstGeom prst="line">
            <a:avLst/>
          </a:prstGeom>
          <a:ln w="12700">
            <a:solidFill>
              <a:srgbClr val="4FB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F3144EE-5374-400C-1129-7935821B39E9}"/>
              </a:ext>
            </a:extLst>
          </p:cNvPr>
          <p:cNvCxnSpPr>
            <a:cxnSpLocks/>
          </p:cNvCxnSpPr>
          <p:nvPr/>
        </p:nvCxnSpPr>
        <p:spPr>
          <a:xfrm flipV="1">
            <a:off x="3996003" y="4438945"/>
            <a:ext cx="3274952" cy="15393"/>
          </a:xfrm>
          <a:prstGeom prst="line">
            <a:avLst/>
          </a:prstGeom>
          <a:ln w="12700">
            <a:solidFill>
              <a:srgbClr val="4FB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878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2D86B-B5E6-5042-9262-4C2B9FA04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Dirac’s idea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A0C290-8600-CB41-AC76-374BDB7B353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4181" y="954866"/>
                <a:ext cx="11867592" cy="590313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Clearly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𝛽</m:t>
                    </m:r>
                  </m:oMath>
                </a14:m>
                <a:r>
                  <a:rPr lang="en-US" dirty="0"/>
                  <a:t> cannot be numbers. Let them be </a:t>
                </a:r>
                <a:r>
                  <a:rPr lang="en-US" i="1" dirty="0"/>
                  <a:t>matrices</a:t>
                </a:r>
                <a:r>
                  <a:rPr lang="en-US" dirty="0"/>
                  <a:t>!</a:t>
                </a:r>
              </a:p>
              <a:p>
                <a:pPr lvl="1"/>
                <a:r>
                  <a:rPr lang="en-US" dirty="0"/>
                  <a:t>In that case they operate on a wave function that is a column vector</a:t>
                </a:r>
              </a:p>
              <a:p>
                <a:pPr lvl="1"/>
                <a:r>
                  <a:rPr lang="en-US" dirty="0"/>
                  <a:t>The simplest case that allows the requirements are 4x4 matrices.</a:t>
                </a:r>
              </a:p>
              <a:p>
                <a:pPr lvl="1"/>
                <a:r>
                  <a:rPr lang="en-US" dirty="0"/>
                  <a:t>Dirac’s equation becomes: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It is possible making use of the Pauli spin matrices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 </m:t>
                    </m:r>
                    <m:d>
                      <m:dPr>
                        <m:ctrlPr>
                          <a:rPr lang="mr-I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mr-IN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>
                    <a:solidFill>
                      <a:srgbClr val="7030A0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𝛽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mr-I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mr-IN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𝟙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𝟙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rgbClr val="7030A0"/>
                    </a:solidFill>
                  </a:rPr>
                  <a:t>with</a:t>
                </a:r>
                <a:r>
                  <a:rPr lang="en-US" dirty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mr-I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mr-IN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𝑦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mr-I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𝑖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𝑖</m:t>
                              </m:r>
                            </m:e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𝑧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mr-I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−1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lvl="2"/>
                <a:r>
                  <a:rPr lang="en-US" dirty="0">
                    <a:solidFill>
                      <a:schemeClr val="tx1"/>
                    </a:solidFill>
                  </a:rPr>
                  <a:t>Note that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𝛼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𝛽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are </a:t>
                </a:r>
                <a:r>
                  <a:rPr lang="en-US" dirty="0" err="1">
                    <a:solidFill>
                      <a:schemeClr val="tx1"/>
                    </a:solidFill>
                  </a:rPr>
                  <a:t>hermitian</a:t>
                </a:r>
                <a:r>
                  <a:rPr lang="en-US" dirty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†</m:t>
                        </m:r>
                      </m:sup>
                    </m:sSubSup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and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𝛽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†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𝛽</m:t>
                    </m:r>
                  </m:oMath>
                </a14:m>
                <a:r>
                  <a:rPr lang="en-US" dirty="0"/>
                  <a:t>  </a:t>
                </a:r>
                <a:r>
                  <a:rPr lang="en-US" dirty="0">
                    <a:solidFill>
                      <a:schemeClr val="tx1"/>
                    </a:solidFill>
                  </a:rPr>
                  <a:t>(Since Hamiltonian has real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1"/>
                        </a:solidFill>
                        <a:latin typeface="Cambria Math" charset="0"/>
                      </a:rPr>
                      <m:t>𝐸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eigenvalues.)</a:t>
                </a:r>
                <a:endParaRPr lang="en-US" dirty="0"/>
              </a:p>
              <a:p>
                <a:pPr lvl="2"/>
                <a:endParaRPr lang="en-US" dirty="0"/>
              </a:p>
              <a:p>
                <a:pPr lvl="1"/>
                <a:r>
                  <a:rPr lang="en-US" dirty="0"/>
                  <a:t>Remember: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=2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𝟙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       </a:t>
                </a:r>
                <a:r>
                  <a:rPr lang="en-US" dirty="0"/>
                  <a:t>and </a:t>
                </a:r>
                <a:r>
                  <a:rPr lang="en-US" dirty="0">
                    <a:solidFill>
                      <a:srgbClr val="C00000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𝟙</m:t>
                    </m:r>
                  </m:oMath>
                </a14:m>
                <a:endParaRPr lang="en-US" b="0" dirty="0">
                  <a:solidFill>
                    <a:srgbClr val="C00000"/>
                  </a:solidFill>
                </a:endParaRPr>
              </a:p>
              <a:p>
                <a:pPr lvl="1"/>
                <a:endParaRPr lang="en-US" sz="800" dirty="0">
                  <a:solidFill>
                    <a:srgbClr val="C00000"/>
                  </a:solidFill>
                </a:endParaRPr>
              </a:p>
              <a:p>
                <a:pPr lvl="1"/>
                <a:r>
                  <a:rPr lang="en-US" dirty="0"/>
                  <a:t>Unfortunately we also need: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   </a:t>
                </a:r>
                <a:r>
                  <a:rPr lang="en-US" dirty="0">
                    <a:sym typeface="Wingdings" pitchFamily="2" charset="2"/>
                  </a:rPr>
                  <a:t>     We need 4x4 matrices!</a:t>
                </a:r>
                <a:endParaRPr lang="en-US" dirty="0"/>
              </a:p>
              <a:p>
                <a:pPr marL="275400" lvl="1" indent="0">
                  <a:buNone/>
                </a:pPr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A0C290-8600-CB41-AC76-374BDB7B35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4181" y="954866"/>
                <a:ext cx="11867592" cy="5903133"/>
              </a:xfrm>
              <a:blipFill>
                <a:blip r:embed="rId3"/>
                <a:stretch>
                  <a:fillRect l="-855" t="-172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505806" y="2264222"/>
                <a:ext cx="6313651" cy="13558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𝑖</m:t>
                      </m:r>
                      <m:f>
                        <m:fPr>
                          <m:ctrlPr>
                            <a:rPr lang="mr-I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lang="mr-I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𝜓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𝜓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𝜓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e>
                                </m:eqAr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mr-I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𝑖</m:t>
                          </m:r>
                          <m:limLow>
                            <m:limLow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groupChr>
                                <m:groupChrPr>
                                  <m:chr m:val="⏟"/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d>
                                    <m:dPr>
                                      <m:ctrlPr>
                                        <a:rPr lang="mr-IN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4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mr-IN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d>
                                </m:e>
                              </m:groupChr>
                            </m:e>
                            <m:lim>
                              <m:acc>
                                <m:accPr>
                                  <m:chr m:val="⃗"/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</m:lim>
                          </m:limLow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⋅</m:t>
                          </m:r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0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𝛻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  + </m:t>
                          </m:r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groupChr>
                                <m:groupChrPr>
                                  <m:chr m:val="⏟"/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d>
                                    <m:dPr>
                                      <m:ctrlPr>
                                        <a:rPr lang="mr-IN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4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mr-IN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d>
                                </m:e>
                              </m:groupChr>
                            </m:e>
                            <m:lim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𝛽</m:t>
                              </m:r>
                            </m:lim>
                          </m:limLow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⋅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𝑚</m:t>
                          </m:r>
                        </m:e>
                      </m:d>
                      <m:d>
                        <m:dPr>
                          <m:ctrlPr>
                            <a:rPr lang="mr-IN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𝜓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𝜓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𝜓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5806" y="2264222"/>
                <a:ext cx="6313651" cy="13558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47B45C-F329-4DA1-DC4E-64179831E230}"/>
                  </a:ext>
                </a:extLst>
              </p:cNvPr>
              <p:cNvSpPr txBox="1"/>
              <p:nvPr/>
            </p:nvSpPr>
            <p:spPr>
              <a:xfrm>
                <a:off x="1544776" y="2622241"/>
                <a:ext cx="2057740" cy="80675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b="0" dirty="0"/>
                  <a:t>Remember:</a:t>
                </a:r>
                <a:endParaRPr lang="en-US" sz="16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f>
                        <m:fPr>
                          <m:ctrlP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    </m:t>
                      </m:r>
                      <m:acc>
                        <m:accPr>
                          <m:chr m:val="⃗"/>
                          <m:ctrlP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</m:acc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→−</m:t>
                      </m:r>
                      <m:r>
                        <a:rPr lang="en-US" sz="16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𝑖</m:t>
                      </m:r>
                      <m:acc>
                        <m:accPr>
                          <m:chr m:val="⃗"/>
                          <m:ctrlP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𝛻</m:t>
                          </m:r>
                        </m:e>
                      </m:acc>
                    </m:oMath>
                  </m:oMathPara>
                </a14:m>
                <a:endParaRPr lang="en-NL" sz="1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47B45C-F329-4DA1-DC4E-64179831E2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4776" y="2622241"/>
                <a:ext cx="2057740" cy="806759"/>
              </a:xfrm>
              <a:prstGeom prst="rect">
                <a:avLst/>
              </a:prstGeom>
              <a:blipFill>
                <a:blip r:embed="rId5"/>
                <a:stretch>
                  <a:fillRect l="-606" t="-1515" b="-1515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EF3ECA7-1335-63C9-0354-771603A24E35}"/>
                  </a:ext>
                </a:extLst>
              </p:cNvPr>
              <p:cNvSpPr txBox="1"/>
              <p:nvPr/>
            </p:nvSpPr>
            <p:spPr>
              <a:xfrm>
                <a:off x="9547089" y="1955429"/>
                <a:ext cx="254473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EF3ECA7-1335-63C9-0354-771603A24E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7089" y="1955429"/>
                <a:ext cx="2544736" cy="276999"/>
              </a:xfrm>
              <a:prstGeom prst="rect">
                <a:avLst/>
              </a:prstGeom>
              <a:blipFill>
                <a:blip r:embed="rId6"/>
                <a:stretch>
                  <a:fillRect l="-2475" t="-36364" r="-2475" b="-3636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DED5D41-5AC6-7F99-1BF0-6066BC1ACA1F}"/>
                  </a:ext>
                </a:extLst>
              </p:cNvPr>
              <p:cNvSpPr txBox="1"/>
              <p:nvPr/>
            </p:nvSpPr>
            <p:spPr>
              <a:xfrm>
                <a:off x="7924800" y="469734"/>
                <a:ext cx="3733651" cy="41075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=2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𝛿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;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𝛽</m:t>
                        </m:r>
                        <m:r>
                          <a:rPr lang="en-US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</m:e>
                    </m:d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0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 charset="0"/>
                      </a:rPr>
                      <m:t>;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1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DED5D41-5AC6-7F99-1BF0-6066BC1ACA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0" y="469734"/>
                <a:ext cx="3733651" cy="410753"/>
              </a:xfrm>
              <a:prstGeom prst="rect">
                <a:avLst/>
              </a:prstGeom>
              <a:blipFill>
                <a:blip r:embed="rId7"/>
                <a:stretch>
                  <a:fillRect b="-1764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314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2D86B-B5E6-5042-9262-4C2B9FA04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Dirac’s idea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A0C290-8600-CB41-AC76-374BDB7B353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4181" y="954866"/>
                <a:ext cx="11867592" cy="590313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Clearly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𝛽</m:t>
                    </m:r>
                  </m:oMath>
                </a14:m>
                <a:r>
                  <a:rPr lang="en-US" dirty="0"/>
                  <a:t> cannot be numbers. Let them be </a:t>
                </a:r>
                <a:r>
                  <a:rPr lang="en-US" i="1" dirty="0"/>
                  <a:t>matrices</a:t>
                </a:r>
                <a:r>
                  <a:rPr lang="en-US" dirty="0"/>
                  <a:t>!</a:t>
                </a:r>
              </a:p>
              <a:p>
                <a:pPr lvl="1"/>
                <a:r>
                  <a:rPr lang="en-US" dirty="0"/>
                  <a:t>In that case they operate on a wave function that is a column vector</a:t>
                </a:r>
              </a:p>
              <a:p>
                <a:pPr lvl="1"/>
                <a:r>
                  <a:rPr lang="en-US" dirty="0"/>
                  <a:t>The simplest case that allows the requirements are 4x4 matrices.</a:t>
                </a:r>
              </a:p>
              <a:p>
                <a:pPr lvl="1"/>
                <a:r>
                  <a:rPr lang="en-US" dirty="0"/>
                  <a:t>Dirac’s equation becomes: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2"/>
                <a:endParaRPr lang="en-US" dirty="0"/>
              </a:p>
              <a:p>
                <a:pPr lvl="1"/>
                <a:r>
                  <a:rPr lang="en-US" dirty="0"/>
                  <a:t>This is a very complicated equation!</a:t>
                </a:r>
              </a:p>
              <a:p>
                <a:pPr lvl="2"/>
                <a:r>
                  <a:rPr lang="en-US" dirty="0">
                    <a:solidFill>
                      <a:schemeClr val="tx1"/>
                    </a:solidFill>
                  </a:rPr>
                  <a:t>What does it mean that the wave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now a </a:t>
                </a:r>
                <a:r>
                  <a:rPr lang="en-US" dirty="0"/>
                  <a:t>1-by-4 column vector</a:t>
                </a:r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</m:oMath>
                </a14:m>
                <a:r>
                  <a:rPr lang="en-US" dirty="0">
                    <a:solidFill>
                      <a:srgbClr val="CC00FF"/>
                    </a:solidFill>
                  </a:rPr>
                  <a:t> is </a:t>
                </a:r>
                <a:r>
                  <a:rPr lang="en-US" b="1" i="1" dirty="0">
                    <a:solidFill>
                      <a:srgbClr val="CC00FF"/>
                    </a:solidFill>
                  </a:rPr>
                  <a:t>not</a:t>
                </a:r>
                <a:r>
                  <a:rPr lang="en-US" dirty="0">
                    <a:solidFill>
                      <a:srgbClr val="CC00FF"/>
                    </a:solidFill>
                  </a:rPr>
                  <a:t> a </a:t>
                </a:r>
                <a:r>
                  <a:rPr lang="en-US" dirty="0"/>
                  <a:t>4-vector</a:t>
                </a:r>
                <a:r>
                  <a:rPr lang="en-US" dirty="0">
                    <a:solidFill>
                      <a:srgbClr val="CC00FF"/>
                    </a:solidFill>
                  </a:rPr>
                  <a:t>, since the indices do not represent kinematic variables, but matrices indices!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A0C290-8600-CB41-AC76-374BDB7B35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4181" y="954866"/>
                <a:ext cx="11867592" cy="5903133"/>
              </a:xfrm>
              <a:blipFill>
                <a:blip r:embed="rId3"/>
                <a:stretch>
                  <a:fillRect l="-855" t="-172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505806" y="2264222"/>
                <a:ext cx="6313651" cy="13558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𝑖</m:t>
                      </m:r>
                      <m:f>
                        <m:fPr>
                          <m:ctrlPr>
                            <a:rPr lang="mr-I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lang="mr-I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𝜓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𝜓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𝜓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e>
                                </m:eqAr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mr-I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𝑖</m:t>
                          </m:r>
                          <m:limLow>
                            <m:limLow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groupChr>
                                <m:groupChrPr>
                                  <m:chr m:val="⏟"/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d>
                                    <m:dPr>
                                      <m:ctrlPr>
                                        <a:rPr lang="mr-IN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4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mr-IN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d>
                                </m:e>
                              </m:groupChr>
                            </m:e>
                            <m:lim>
                              <m:acc>
                                <m:accPr>
                                  <m:chr m:val="⃗"/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</m:lim>
                          </m:limLow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⋅</m:t>
                          </m:r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0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𝛻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  + </m:t>
                          </m:r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groupChr>
                                <m:groupChrPr>
                                  <m:chr m:val="⏟"/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d>
                                    <m:dPr>
                                      <m:ctrlPr>
                                        <a:rPr lang="mr-IN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4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mr-IN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charset="0"/>
                                              </a:rPr>
                                              <m:t>.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d>
                                </m:e>
                              </m:groupChr>
                            </m:e>
                            <m:lim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𝛽</m:t>
                              </m:r>
                            </m:lim>
                          </m:limLow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⋅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𝑚</m:t>
                          </m:r>
                        </m:e>
                      </m:d>
                      <m:d>
                        <m:dPr>
                          <m:ctrlPr>
                            <a:rPr lang="mr-IN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𝜓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𝜓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𝜓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5806" y="2264222"/>
                <a:ext cx="6313651" cy="13558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47B45C-F329-4DA1-DC4E-64179831E230}"/>
                  </a:ext>
                </a:extLst>
              </p:cNvPr>
              <p:cNvSpPr txBox="1"/>
              <p:nvPr/>
            </p:nvSpPr>
            <p:spPr>
              <a:xfrm>
                <a:off x="1544776" y="2622241"/>
                <a:ext cx="2057740" cy="80675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b="0" dirty="0"/>
                  <a:t>Remember:</a:t>
                </a:r>
                <a:endParaRPr lang="en-US" sz="16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f>
                        <m:fPr>
                          <m:ctrlP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𝑝</m:t>
                      </m:r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→−</m:t>
                      </m:r>
                      <m:r>
                        <a:rPr lang="en-US" sz="16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𝑖</m:t>
                      </m:r>
                      <m:acc>
                        <m:accPr>
                          <m:chr m:val="⃗"/>
                          <m:ctrlP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𝛻</m:t>
                          </m:r>
                        </m:e>
                      </m:acc>
                    </m:oMath>
                  </m:oMathPara>
                </a14:m>
                <a:endParaRPr lang="en-NL" sz="1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47B45C-F329-4DA1-DC4E-64179831E2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4776" y="2622241"/>
                <a:ext cx="2057740" cy="806759"/>
              </a:xfrm>
              <a:prstGeom prst="rect">
                <a:avLst/>
              </a:prstGeom>
              <a:blipFill>
                <a:blip r:embed="rId5"/>
                <a:stretch>
                  <a:fillRect l="-606" t="-1515" b="-1515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9449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774FA-F383-EA46-9956-C5CB0D9DE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Covariant form of Dirac’s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497490-D230-3242-940C-4E5605FAB24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5243" y="914400"/>
                <a:ext cx="11536623" cy="5796951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Dirac equation: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𝐻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mr-I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mr-I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𝛼</m:t>
                            </m:r>
                          </m:e>
                        </m:acc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⋅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</m:acc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𝛽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</m:d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  ⇒     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𝑖</m:t>
                    </m:r>
                    <m:f>
                      <m:fPr>
                        <m:ctrlPr>
                          <a:rPr lang="mr-I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mr-I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𝛼</m:t>
                            </m:r>
                          </m:e>
                        </m:acc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⋅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𝛻</m:t>
                            </m:r>
                          </m:e>
                        </m:acc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𝛽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</m:oMath>
                </a14:m>
                <a:endParaRPr lang="en-US" b="0" dirty="0">
                  <a:solidFill>
                    <a:srgbClr val="C00000"/>
                  </a:solidFill>
                </a:endParaRPr>
              </a:p>
              <a:p>
                <a:endParaRPr lang="en-US" b="0" dirty="0">
                  <a:solidFill>
                    <a:srgbClr val="C00000"/>
                  </a:solidFill>
                </a:endParaRPr>
              </a:p>
              <a:p>
                <a:r>
                  <a:rPr lang="en-US" dirty="0"/>
                  <a:t>Multiply Dirac’s eq. from the left by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𝛽</m:t>
                    </m:r>
                  </m:oMath>
                </a14:m>
                <a:r>
                  <a:rPr lang="en-US" dirty="0"/>
                  <a:t>; then it becomes: 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mr-I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𝛽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den>
                        </m:f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𝛽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𝛼</m:t>
                            </m:r>
                          </m:e>
                        </m:acc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⋅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𝛻</m:t>
                            </m:r>
                          </m:e>
                        </m:acc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=0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lvl="1"/>
                <a:endParaRPr lang="en-US" dirty="0">
                  <a:solidFill>
                    <a:srgbClr val="C00000"/>
                  </a:solidFill>
                </a:endParaRPr>
              </a:p>
              <a:p>
                <a:pPr lvl="1"/>
                <a:endParaRPr lang="en-US" dirty="0">
                  <a:solidFill>
                    <a:srgbClr val="C00000"/>
                  </a:solidFill>
                </a:endParaRPr>
              </a:p>
              <a:p>
                <a:r>
                  <a:rPr lang="en-US" dirty="0"/>
                  <a:t>Introduce now the Dirac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𝛾</m:t>
                    </m:r>
                  </m:oMath>
                </a14:m>
                <a:r>
                  <a:rPr lang="en-US" dirty="0"/>
                  <a:t>-matrices: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≡</m:t>
                    </m:r>
                    <m:d>
                      <m:dPr>
                        <m:ctrlPr>
                          <a:rPr lang="mr-IN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𝛼</m:t>
                            </m:r>
                          </m:e>
                        </m:acc>
                      </m:e>
                    </m:d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   </a:t>
                </a:r>
                <a:r>
                  <a:rPr lang="en-US" dirty="0"/>
                  <a:t>(vector of four 4x4matrices!)</a:t>
                </a:r>
              </a:p>
              <a:p>
                <a:pPr lvl="1"/>
                <a:r>
                  <a:rPr lang="en-US" dirty="0"/>
                  <a:t>Covariant form of Dirac </a:t>
                </a:r>
                <a:r>
                  <a:rPr lang="en-US" dirty="0" err="1"/>
                  <a:t>eq</a:t>
                </a:r>
                <a:r>
                  <a:rPr lang="en-US" dirty="0"/>
                  <a:t>: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 err="1"/>
                  <a:t>Realise</a:t>
                </a:r>
                <a:r>
                  <a:rPr lang="en-US" dirty="0"/>
                  <a:t> that Dirac’s equation is a set of 4 coupled differential equations.</a:t>
                </a:r>
              </a:p>
              <a:p>
                <a:endParaRPr lang="en-US" dirty="0"/>
              </a:p>
              <a:p>
                <a:r>
                  <a:rPr lang="en-US" dirty="0"/>
                  <a:t>Requirements on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 can be summarized as: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sup>
                        </m:sSup>
                      </m:e>
                    </m:d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=2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𝑔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𝜇𝜈</m:t>
                        </m:r>
                      </m:sup>
                    </m:sSup>
                  </m:oMath>
                </a14:m>
                <a:r>
                  <a:rPr lang="en-US" dirty="0"/>
                  <a:t>      (check it)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497490-D230-3242-940C-4E5605FAB2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5243" y="914400"/>
                <a:ext cx="11536623" cy="5796951"/>
              </a:xfrm>
              <a:blipFill>
                <a:blip r:embed="rId2"/>
                <a:stretch>
                  <a:fillRect l="-880" t="-1313" b="-175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637163" y="4221749"/>
                <a:ext cx="3132781" cy="588751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𝑚</m:t>
                          </m:r>
                        </m:e>
                      </m:d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𝜓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7163" y="4221749"/>
                <a:ext cx="3132781" cy="588751"/>
              </a:xfrm>
              <a:prstGeom prst="rect">
                <a:avLst/>
              </a:prstGeom>
              <a:blipFill>
                <a:blip r:embed="rId3"/>
                <a:stretch>
                  <a:fillRect b="-8333"/>
                </a:stretch>
              </a:blipFill>
              <a:ln w="190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05470EB-EBB9-5397-D921-58EA57092046}"/>
                  </a:ext>
                </a:extLst>
              </p:cNvPr>
              <p:cNvSpPr txBox="1"/>
              <p:nvPr/>
            </p:nvSpPr>
            <p:spPr>
              <a:xfrm>
                <a:off x="8644238" y="4165836"/>
                <a:ext cx="3112519" cy="7005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0" dirty="0"/>
                  <a:t>Note (see def covariant derivative):</a:t>
                </a:r>
              </a:p>
              <a:p>
                <a:r>
                  <a:rPr lang="en-US" sz="1600" b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</m:acc>
                  </m:oMath>
                </a14:m>
                <a:endParaRPr lang="en-NL" sz="1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05470EB-EBB9-5397-D921-58EA570920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4238" y="4165836"/>
                <a:ext cx="3112519" cy="700576"/>
              </a:xfrm>
              <a:prstGeom prst="rect">
                <a:avLst/>
              </a:prstGeom>
              <a:blipFill>
                <a:blip r:embed="rId4"/>
                <a:stretch>
                  <a:fillRect l="-813" t="-1754" b="-701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B1B4386-BE56-C3FD-0270-95A36552725D}"/>
                  </a:ext>
                </a:extLst>
              </p:cNvPr>
              <p:cNvSpPr txBox="1"/>
              <p:nvPr/>
            </p:nvSpPr>
            <p:spPr>
              <a:xfrm>
                <a:off x="5474208" y="2383212"/>
                <a:ext cx="188718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(R</a:t>
                </a:r>
                <a:r>
                  <a:rPr lang="en-NL" sz="1600" dirty="0"/>
                  <a:t>emember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NL" sz="1600" dirty="0"/>
                  <a:t>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B1B4386-BE56-C3FD-0270-95A365527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4208" y="2383212"/>
                <a:ext cx="1887183" cy="338554"/>
              </a:xfrm>
              <a:prstGeom prst="rect">
                <a:avLst/>
              </a:prstGeom>
              <a:blipFill>
                <a:blip r:embed="rId5"/>
                <a:stretch>
                  <a:fillRect l="-2013" t="-3571" r="-671" b="-1785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38EC899-194D-DDDC-A69B-7B617536E1BC}"/>
                  </a:ext>
                </a:extLst>
              </p:cNvPr>
              <p:cNvSpPr txBox="1"/>
              <p:nvPr/>
            </p:nvSpPr>
            <p:spPr>
              <a:xfrm>
                <a:off x="1109242" y="2894336"/>
                <a:ext cx="4802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38EC899-194D-DDDC-A69B-7B617536E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242" y="2894336"/>
                <a:ext cx="480260" cy="369332"/>
              </a:xfrm>
              <a:prstGeom prst="rect">
                <a:avLst/>
              </a:prstGeom>
              <a:blipFill>
                <a:blip r:embed="rId6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96B43AF-5FE2-EB64-DD73-256D8AA9AB4F}"/>
                  </a:ext>
                </a:extLst>
              </p:cNvPr>
              <p:cNvSpPr txBox="1"/>
              <p:nvPr/>
            </p:nvSpPr>
            <p:spPr>
              <a:xfrm>
                <a:off x="2154417" y="2889127"/>
                <a:ext cx="1133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96B43AF-5FE2-EB64-DD73-256D8AA9A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4417" y="2889127"/>
                <a:ext cx="1133836" cy="369332"/>
              </a:xfrm>
              <a:prstGeom prst="rect">
                <a:avLst/>
              </a:prstGeom>
              <a:blipFill>
                <a:blip r:embed="rId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8DA20-E72C-111A-F238-5B1EBBD4CA0D}"/>
              </a:ext>
            </a:extLst>
          </p:cNvPr>
          <p:cNvCxnSpPr>
            <a:cxnSpLocks/>
          </p:cNvCxnSpPr>
          <p:nvPr/>
        </p:nvCxnSpPr>
        <p:spPr>
          <a:xfrm>
            <a:off x="1145818" y="2894336"/>
            <a:ext cx="24013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86DE97-D59F-9496-630D-9E033870F08F}"/>
              </a:ext>
            </a:extLst>
          </p:cNvPr>
          <p:cNvCxnSpPr/>
          <p:nvPr/>
        </p:nvCxnSpPr>
        <p:spPr>
          <a:xfrm>
            <a:off x="2447025" y="2888468"/>
            <a:ext cx="24013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474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Dirac Gamma Matrices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029451" y="1737615"/>
                <a:ext cx="3027367" cy="126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0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uk-UA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451" y="1737615"/>
                <a:ext cx="3027367" cy="126464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657628" y="1707886"/>
                <a:ext cx="3021340" cy="126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1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uk-UA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7628" y="1707886"/>
                <a:ext cx="3021340" cy="126464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029451" y="3433054"/>
                <a:ext cx="2913875" cy="126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uk-UA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451" y="3433054"/>
                <a:ext cx="2913875" cy="126464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657628" y="3433054"/>
                <a:ext cx="3027367" cy="126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uk-UA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7628" y="3433054"/>
                <a:ext cx="3027367" cy="126464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1586" y="843855"/>
                <a:ext cx="11333423" cy="1297265"/>
              </a:xfrm>
            </p:spPr>
            <p:txBody>
              <a:bodyPr/>
              <a:lstStyle/>
              <a:p>
                <a:r>
                  <a:rPr lang="en-US" dirty="0"/>
                  <a:t>There is some freedom to implement: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sup>
                        </m:sSup>
                      </m:e>
                    </m:d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=2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𝑔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𝜇𝜈</m:t>
                        </m:r>
                      </m:sup>
                    </m:sSup>
                  </m:oMath>
                </a14:m>
                <a:r>
                  <a:rPr lang="en-US" dirty="0"/>
                  <a:t> in 4x4 matrices.</a:t>
                </a:r>
              </a:p>
              <a:p>
                <a:pPr lvl="1"/>
                <a:r>
                  <a:rPr lang="en-US" dirty="0"/>
                  <a:t>We will use the Dirac-Pauli representation </a:t>
                </a:r>
              </a:p>
            </p:txBody>
          </p:sp>
        </mc:Choice>
        <mc:Fallback xmlns="">
          <p:sp>
            <p:nvSpPr>
              <p:cNvPr id="8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1586" y="843855"/>
                <a:ext cx="11333423" cy="1297265"/>
              </a:xfrm>
              <a:blipFill rotWithShape="0">
                <a:blip r:embed="rId7"/>
                <a:stretch>
                  <a:fillRect l="-968" t="-7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87832" y="5025823"/>
                <a:ext cx="9294789" cy="6305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200" b="0" dirty="0">
                    <a:solidFill>
                      <a:srgbClr val="7030A0"/>
                    </a:solidFill>
                  </a:rPr>
                  <a:t>Or: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𝛽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uk-UA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uk-UA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𝟙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𝟙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2200" dirty="0">
                    <a:solidFill>
                      <a:srgbClr val="C00000"/>
                    </a:solidFill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𝑘</m:t>
                        </m:r>
                      </m:sup>
                    </m:sSup>
                    <m:r>
                      <a:rPr lang="en-US" sz="22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200" i="1">
                        <a:solidFill>
                          <a:srgbClr val="C00000"/>
                        </a:solidFill>
                        <a:latin typeface="Cambria Math" charset="0"/>
                      </a:rPr>
                      <m:t>𝛽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𝛼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𝑘</m:t>
                        </m:r>
                      </m:sub>
                    </m:sSub>
                    <m:r>
                      <a:rPr lang="en-US" sz="22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uk-UA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uk-UA" sz="2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200" dirty="0">
                    <a:solidFill>
                      <a:srgbClr val="C00000"/>
                    </a:solidFill>
                  </a:rPr>
                  <a:t>   </a:t>
                </a:r>
                <a:r>
                  <a:rPr lang="en-US" sz="2200" dirty="0"/>
                  <a:t>with Pauli matrices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832" y="5025823"/>
                <a:ext cx="9294789" cy="630557"/>
              </a:xfrm>
              <a:prstGeom prst="rect">
                <a:avLst/>
              </a:prstGeom>
              <a:blipFill>
                <a:blip r:embed="rId8"/>
                <a:stretch>
                  <a:fillRect l="-1774" t="-1961" b="-1176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557380" y="1691968"/>
                <a:ext cx="3296608" cy="3170099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Note the indices:</a:t>
                </a:r>
              </a:p>
              <a:p>
                <a:r>
                  <a:rPr lang="en-US" sz="2000" dirty="0"/>
                  <a:t>(confusing!)</a:t>
                </a:r>
              </a:p>
              <a:p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𝜇</m:t>
                    </m:r>
                    <m:r>
                      <a:rPr lang="en-US" sz="2000" b="0" i="1" smtClean="0">
                        <a:latin typeface="Cambria Math" charset="0"/>
                      </a:rPr>
                      <m:t>, </m:t>
                    </m:r>
                    <m:r>
                      <a:rPr lang="en-US" sz="2000" b="0" i="1" smtClean="0">
                        <a:latin typeface="Cambria Math" charset="0"/>
                      </a:rPr>
                      <m:t>𝜈</m:t>
                    </m:r>
                    <m:r>
                      <a:rPr lang="en-US" sz="2000" b="0" i="0" smtClean="0">
                        <a:latin typeface="Cambria Math" charset="0"/>
                      </a:rPr>
                      <m:t>=0,1,2,3</m:t>
                    </m:r>
                  </m:oMath>
                </a14:m>
                <a:r>
                  <a:rPr lang="en-US" sz="2000" dirty="0"/>
                  <a:t> are the </a:t>
                </a:r>
              </a:p>
              <a:p>
                <a:r>
                  <a:rPr lang="en-US" sz="2000" b="1" i="1" dirty="0"/>
                  <a:t>Lorentz indices in space-time</a:t>
                </a:r>
                <a:r>
                  <a:rPr lang="en-US" sz="2000" dirty="0"/>
                  <a:t>:</a:t>
                </a:r>
              </a:p>
              <a:p>
                <a:endParaRPr lang="en-US" sz="2000" dirty="0"/>
              </a:p>
              <a:p>
                <a:r>
                  <a:rPr lang="en-US" sz="2000" b="1" i="1" dirty="0"/>
                  <a:t>Dirac matrix indices</a:t>
                </a:r>
                <a:r>
                  <a:rPr lang="en-US" sz="2000" dirty="0"/>
                  <a:t>: 1,2,3,4</a:t>
                </a:r>
              </a:p>
              <a:p>
                <a:r>
                  <a:rPr lang="en-US" sz="2000" dirty="0"/>
                  <a:t>Have to do with the row and </a:t>
                </a:r>
              </a:p>
              <a:p>
                <a:r>
                  <a:rPr lang="en-US" sz="2000" dirty="0"/>
                  <a:t>column indices of the matrix </a:t>
                </a:r>
              </a:p>
              <a:p>
                <a:r>
                  <a:rPr lang="en-US" sz="2000" dirty="0"/>
                  <a:t>(and spinors)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7380" y="1691968"/>
                <a:ext cx="3296608" cy="3170099"/>
              </a:xfrm>
              <a:prstGeom prst="rect">
                <a:avLst/>
              </a:prstGeom>
              <a:blipFill rotWithShape="0">
                <a:blip r:embed="rId9"/>
                <a:stretch>
                  <a:fillRect l="-1842" t="-958" r="-1105" b="-2299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ontent Placeholder 2"/>
          <p:cNvSpPr txBox="1">
            <a:spLocks/>
          </p:cNvSpPr>
          <p:nvPr/>
        </p:nvSpPr>
        <p:spPr>
          <a:xfrm>
            <a:off x="501586" y="5857231"/>
            <a:ext cx="10859141" cy="1297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Note: although the gamma indices are Lorentz-indices (“space-time”, the gamma-matrices are not 4-vectors</a:t>
            </a:r>
            <a:r>
              <a:rPr lang="en-US" sz="2400" dirty="0">
                <a:solidFill>
                  <a:schemeClr val="tx1"/>
                </a:solidFill>
              </a:rPr>
              <a:t>!  (They are simply constants.)</a:t>
            </a:r>
          </a:p>
        </p:txBody>
      </p:sp>
    </p:spTree>
    <p:extLst>
      <p:ext uri="{BB962C8B-B14F-4D97-AF65-F5344CB8AC3E}">
        <p14:creationId xmlns:p14="http://schemas.microsoft.com/office/powerpoint/2010/main" val="144525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Exercises: Dirac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5244" y="1208868"/>
                <a:ext cx="10522566" cy="372289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Dirac algebra: </a:t>
                </a:r>
              </a:p>
              <a:p>
                <a:pPr lvl="1"/>
                <a:r>
                  <a:rPr lang="en-US" dirty="0"/>
                  <a:t>Write the explicit form of the</a:t>
                </a:r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𝛾</m:t>
                    </m:r>
                  </m:oMath>
                </a14:m>
                <a:r>
                  <a:rPr lang="en-US" dirty="0"/>
                  <a:t>-matrices </a:t>
                </a:r>
              </a:p>
              <a:p>
                <a:pPr lvl="1"/>
                <a:r>
                  <a:rPr lang="en-US" dirty="0"/>
                  <a:t>Show that 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sup>
                        </m:sSup>
                      </m:e>
                    </m:d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≡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𝜈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𝜈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=2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𝑔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𝜇𝜈</m:t>
                        </m:r>
                      </m:sup>
                    </m:sSup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lvl="1"/>
                <a:r>
                  <a:rPr lang="en-US" dirty="0"/>
                  <a:t>Show that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mr-I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𝟙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C00000"/>
                        </a:solidFill>
                        <a:latin typeface="Cambria Math" charset="0"/>
                      </a:rPr>
                      <m:t>; 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mr-I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mr-I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mr-I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𝟙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4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Use anti-commutation rules of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𝛼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𝛽</m:t>
                    </m:r>
                  </m:oMath>
                </a14:m>
                <a:r>
                  <a:rPr lang="en-US" dirty="0"/>
                  <a:t> to show that: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p>
                        </m:sSup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†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</a:p>
              <a:p>
                <a:pPr lvl="1"/>
                <a:r>
                  <a:rPr lang="en-US" dirty="0"/>
                  <a:t>Define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5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𝑖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 and show: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†</m:t>
                            </m:r>
                          </m:sup>
                        </m:sSup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 ;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mr-I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5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𝟙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 ;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5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p>
                        </m:sSup>
                      </m:e>
                    </m:d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=0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5244" y="1208868"/>
                <a:ext cx="10522566" cy="3722896"/>
              </a:xfrm>
              <a:blipFill rotWithShape="0">
                <a:blip r:embed="rId2"/>
                <a:stretch>
                  <a:fillRect l="-1042" t="-2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3846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D185B-9893-3840-8F12-1A99B324C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0707" cy="672352"/>
          </a:xfrm>
        </p:spPr>
        <p:txBody>
          <a:bodyPr/>
          <a:lstStyle/>
          <a:p>
            <a:r>
              <a:rPr lang="en-US" dirty="0"/>
              <a:t>   Exercise: Solutions of free Dirac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95E671-BCA4-0E47-B966-582365394F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2400" y="887137"/>
                <a:ext cx="11887200" cy="5784600"/>
              </a:xfrm>
            </p:spPr>
            <p:txBody>
              <a:bodyPr>
                <a:normAutofit fontScale="92500"/>
              </a:bodyPr>
              <a:lstStyle/>
              <a:p>
                <a:pPr marL="514350" indent="-514350">
                  <a:buFont typeface="+mj-lt"/>
                  <a:buAutoNum type="alphaLcParenR"/>
                </a:pPr>
                <a:r>
                  <a:rPr lang="en-US" dirty="0"/>
                  <a:t>Show that the following plane waves are solutions to Dirac’s equation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mr-I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mr-IN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f>
                                <m:fPr>
                                  <m:type m:val="lin"/>
                                  <m:ctrlPr>
                                    <a:rPr lang="mr-IN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num>
                                <m:den>
                                  <m:d>
                                    <m:dPr>
                                      <m:ctrlPr>
                                        <a:rPr lang="mr-IN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+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</m:d>
                                </m:den>
                              </m:f>
                            </m:e>
                          </m:mr>
                          <m:mr>
                            <m:e>
                              <m:f>
                                <m:fPr>
                                  <m:type m:val="lin"/>
                                  <m:ctrlPr>
                                    <a:rPr lang="mr-IN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mr-IN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+</m:t>
                                      </m:r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ctrlPr>
                                        <a:rPr lang="mr-IN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+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</m:e>
                                  </m:d>
                                </m:den>
                              </m:f>
                            </m:e>
                          </m:mr>
                        </m:m>
                      </m:e>
                    </m:d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  <m:d>
                          <m:dPr>
                            <m:ctrlPr>
                              <a:rPr lang="mr-IN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mr-IN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</m:acc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⋅</m:t>
                            </m:r>
                            <m:acc>
                              <m:accPr>
                                <m:chr m:val="⃗"/>
                                <m:ctrlP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𝐸𝑡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400" dirty="0"/>
                  <a:t>   ;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mr-I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mr-IN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f>
                                <m:fPr>
                                  <m:type m:val="lin"/>
                                  <m:ctrlPr>
                                    <a:rPr lang="mr-IN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mr-IN" sz="240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ctrlPr>
                                        <a:rPr lang="mr-IN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+</m:t>
                                      </m:r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</m:d>
                                </m:den>
                              </m:f>
                            </m:e>
                          </m:mr>
                          <m:mr>
                            <m:e>
                              <m:f>
                                <m:fPr>
                                  <m:type m:val="lin"/>
                                  <m:ctrlPr>
                                    <a:rPr lang="mr-IN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num>
                                <m:den>
                                  <m:d>
                                    <m:dPr>
                                      <m:ctrlPr>
                                        <a:rPr lang="mr-IN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+</m:t>
                                      </m:r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</m:e>
                                  </m:d>
                                </m:den>
                              </m:f>
                            </m:e>
                          </m:mr>
                        </m:m>
                      </m:e>
                    </m:d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  <m:d>
                          <m:dPr>
                            <m:ctrlPr>
                              <a:rPr lang="mr-IN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mr-IN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</m:acc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⋅</m:t>
                            </m:r>
                            <m:acc>
                              <m:accPr>
                                <m:chr m:val="⃗"/>
                                <m:ctrlP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𝐸𝑡</m:t>
                            </m:r>
                          </m:e>
                        </m:d>
                      </m:sup>
                    </m:sSup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mr-I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mr-IN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type m:val="lin"/>
                                  <m:ctrlPr>
                                    <a:rPr lang="mr-IN" sz="240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num>
                                <m:den>
                                  <m:d>
                                    <m:dPr>
                                      <m:ctrlPr>
                                        <a:rPr lang="mr-IN" sz="240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</m:d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 </m:t>
                                  </m:r>
                                </m:den>
                              </m:f>
                            </m:e>
                          </m:mr>
                          <m:mr>
                            <m:e>
                              <m:f>
                                <m:fPr>
                                  <m:type m:val="lin"/>
                                  <m:ctrlPr>
                                    <a:rPr lang="en-US" sz="240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mr-IN" sz="240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+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ctrlPr>
                                        <a:rPr lang="mr-IN" sz="240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</m:d>
                                </m:den>
                              </m:f>
                            </m:e>
                          </m:mr>
                          <m:m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  <m:d>
                          <m:dPr>
                            <m:ctrlPr>
                              <a:rPr lang="mr-IN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mr-IN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</m:acc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⋅</m:t>
                            </m:r>
                            <m:acc>
                              <m:accPr>
                                <m:chr m:val="⃗"/>
                                <m:ctrlP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𝐸𝑡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400" dirty="0"/>
                  <a:t>  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4</m:t>
                        </m:r>
                      </m:sub>
                    </m:sSub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mr-I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mr-IN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type m:val="lin"/>
                                  <m:ctrlPr>
                                    <a:rPr lang="mr-IN" sz="240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mr-IN" sz="240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ctrlPr>
                                        <a:rPr lang="mr-IN" sz="240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</m:d>
                                </m:den>
                              </m:f>
                            </m:e>
                          </m:mr>
                          <m:mr>
                            <m:e>
                              <m:f>
                                <m:fPr>
                                  <m:type m:val="lin"/>
                                  <m:ctrlPr>
                                    <a:rPr lang="en-US" sz="240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num>
                                <m:den>
                                  <m:d>
                                    <m:dPr>
                                      <m:ctrlPr>
                                        <a:rPr lang="mr-IN" sz="240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</m:d>
                                </m:den>
                              </m:f>
                            </m:e>
                          </m:mr>
                          <m:m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  <m:d>
                          <m:dPr>
                            <m:ctrlPr>
                              <a:rPr lang="mr-IN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mr-IN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</m:acc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⋅</m:t>
                            </m:r>
                            <m:acc>
                              <m:accPr>
                                <m:chr m:val="⃗"/>
                                <m:ctrlP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𝐸𝑡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  <a:p>
                <a:pPr marL="457200" indent="-457200">
                  <a:buFont typeface="+mj-lt"/>
                  <a:buAutoNum type="alphaLcParenR" startAt="2"/>
                </a:pPr>
                <a:r>
                  <a:rPr lang="en-US" sz="2400" dirty="0"/>
                  <a:t>Write the Dirac equation for particle in rest (choose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</m:acc>
                    <m:r>
                      <a:rPr lang="en-US" sz="2400" i="1" dirty="0">
                        <a:solidFill>
                          <a:srgbClr val="C00000"/>
                        </a:solidFill>
                        <a:latin typeface="Cambria Math" charset="0"/>
                      </a:rPr>
                      <m:t>=0</m:t>
                    </m:r>
                  </m:oMath>
                </a14:m>
                <a:r>
                  <a:rPr lang="en-US" sz="2400" dirty="0"/>
                  <a:t>) and show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400" b="0" i="0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/>
                  <a:t>are </a:t>
                </a:r>
                <a:r>
                  <a:rPr lang="en-US" sz="2400" i="1" dirty="0"/>
                  <a:t>positive</a:t>
                </a:r>
                <a:r>
                  <a:rPr lang="en-US" sz="2400" dirty="0"/>
                  <a:t> </a:t>
                </a:r>
                <a:r>
                  <a:rPr lang="en-US" sz="2400" i="1" dirty="0"/>
                  <a:t>energy</a:t>
                </a:r>
                <a:r>
                  <a:rPr lang="en-US" sz="2400" dirty="0"/>
                  <a:t> solutions: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𝐸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=+</m:t>
                    </m:r>
                    <m:d>
                      <m:dPr>
                        <m:begChr m:val="|"/>
                        <m:endChr m:val="|"/>
                        <m:ctrlPr>
                          <a:rPr lang="hr-HR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hr-HR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𝑝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e>
                    </m:d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</a:t>
                </a:r>
                <a:r>
                  <a:rPr lang="en-US" sz="2400" dirty="0"/>
                  <a:t>whereas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4</m:t>
                        </m:r>
                      </m:sub>
                    </m:sSub>
                    <m:r>
                      <a:rPr lang="en-US" sz="2400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/>
                  <a:t>are </a:t>
                </a:r>
                <a:r>
                  <a:rPr lang="en-US" sz="2400" i="1" dirty="0"/>
                  <a:t>negative energy </a:t>
                </a:r>
                <a:r>
                  <a:rPr lang="en-US" sz="2400" dirty="0"/>
                  <a:t>solutions: </a:t>
                </a:r>
                <a:r>
                  <a:rPr lang="en-US" sz="24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𝐸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=−</m:t>
                    </m:r>
                    <m:d>
                      <m:dPr>
                        <m:begChr m:val="|"/>
                        <m:endChr m:val="|"/>
                        <m:ctrlPr>
                          <a:rPr lang="hr-HR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hr-HR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𝑝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e>
                    </m:d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.</a:t>
                </a:r>
                <a:endParaRPr lang="en-US" sz="2400" dirty="0"/>
              </a:p>
              <a:p>
                <a:pPr marL="457200" indent="-457200">
                  <a:buFont typeface="+mj-lt"/>
                  <a:buAutoNum type="alphaLcParenR" startAt="2"/>
                </a:pPr>
                <a:r>
                  <a:rPr lang="en-US" sz="2400" dirty="0"/>
                  <a:t>Consider the </a:t>
                </a:r>
                <a:r>
                  <a:rPr lang="en-US" sz="2400" i="1" dirty="0"/>
                  <a:t>helicity</a:t>
                </a:r>
                <a:r>
                  <a:rPr lang="en-US" sz="2400" dirty="0"/>
                  <a:t> operator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𝜎</m:t>
                        </m:r>
                      </m:e>
                    </m:acc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⋅</m:t>
                    </m:r>
                    <m:acc>
                      <m:accPr>
                        <m:chr m:val="⃗"/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</m:acc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</m:sub>
                    </m:sSub>
                    <m:sSub>
                      <m:sSubPr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</m:sub>
                    </m:sSub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𝑦</m:t>
                        </m:r>
                      </m:sub>
                    </m:sSub>
                    <m:sSub>
                      <m:sSubPr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𝑦</m:t>
                        </m:r>
                      </m:sub>
                    </m:sSub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𝑧</m:t>
                        </m:r>
                      </m:sub>
                    </m:sSub>
                    <m:sSub>
                      <m:sSubPr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𝑧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/>
                  <a:t> and show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corresponds to </a:t>
                </a:r>
                <a:r>
                  <a:rPr lang="en-US" sz="2400" i="1" dirty="0"/>
                  <a:t>positive helicity </a:t>
                </a:r>
                <a:r>
                  <a:rPr lang="en-US" sz="2400" dirty="0"/>
                  <a:t>solution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 to </a:t>
                </a:r>
                <a:r>
                  <a:rPr lang="en-US" sz="2400" i="1" dirty="0"/>
                  <a:t>negative helicity. </a:t>
                </a:r>
                <a:r>
                  <a:rPr lang="en-US" sz="2400" dirty="0"/>
                  <a:t>Similarly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3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/>
                  <a:t>and</a:t>
                </a:r>
                <a:r>
                  <a:rPr lang="en-US" sz="2400" i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400" dirty="0"/>
                  <a:t>.</a:t>
                </a:r>
              </a:p>
              <a:p>
                <a:pPr>
                  <a:buFont typeface="Arial" charset="0"/>
                  <a:buChar char="•"/>
                </a:pPr>
                <a:endParaRPr lang="en-US" sz="2400" i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95E671-BCA4-0E47-B966-582365394F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887137"/>
                <a:ext cx="11887200" cy="5784600"/>
              </a:xfrm>
              <a:blipFill>
                <a:blip r:embed="rId3"/>
                <a:stretch>
                  <a:fillRect l="-1067" t="-1974" b="-109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9331562" y="92374"/>
            <a:ext cx="270803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See Griffiths for a derivation of the solutions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EA4D71D-229F-C068-C03D-D3070DCB9444}"/>
                  </a:ext>
                </a:extLst>
              </p:cNvPr>
              <p:cNvSpPr txBox="1"/>
              <p:nvPr/>
            </p:nvSpPr>
            <p:spPr>
              <a:xfrm>
                <a:off x="10100668" y="2364827"/>
                <a:ext cx="1772986" cy="69243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B</a:t>
                </a:r>
                <a:r>
                  <a:rPr lang="en-NL" dirty="0"/>
                  <a:t>efore KG: </a:t>
                </a:r>
              </a:p>
              <a:p>
                <a:r>
                  <a:rPr lang="en-NL" b="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𝑁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  <m:d>
                          <m:dPr>
                            <m:ctrlPr>
                              <a:rPr lang="is-I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𝜇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𝜇</m:t>
                                </m:r>
                              </m:sup>
                            </m:sSup>
                          </m:e>
                        </m:d>
                      </m:sup>
                    </m:sSup>
                  </m:oMath>
                </a14:m>
                <a:endParaRPr lang="en-NL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EA4D71D-229F-C068-C03D-D3070DCB9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0668" y="2364827"/>
                <a:ext cx="1772986" cy="692434"/>
              </a:xfrm>
              <a:prstGeom prst="rect">
                <a:avLst/>
              </a:prstGeom>
              <a:blipFill>
                <a:blip r:embed="rId4"/>
                <a:stretch>
                  <a:fillRect l="-2113" t="-3509" b="-350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676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Lecture 1: “Particles”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32207" y="861530"/>
                <a:ext cx="5903351" cy="5570354"/>
              </a:xfrm>
              <a:ln w="19050">
                <a:solidFill>
                  <a:schemeClr val="accent1"/>
                </a:solidFill>
              </a:ln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en-US" sz="3100" b="1" i="1" u="sng" dirty="0"/>
                  <a:t>Classification of particles</a:t>
                </a:r>
              </a:p>
              <a:p>
                <a:pPr marL="0" indent="0">
                  <a:buNone/>
                </a:pPr>
                <a:endParaRPr lang="en-US" sz="1200" b="1" i="1" u="sng" dirty="0"/>
              </a:p>
              <a:p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Lepton</a:t>
                </a:r>
                <a:r>
                  <a:rPr lang="en-US" dirty="0">
                    <a:solidFill>
                      <a:schemeClr val="tx1"/>
                    </a:solidFill>
                  </a:rPr>
                  <a:t>: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fundamental particle</a:t>
                </a:r>
              </a:p>
              <a:p>
                <a:r>
                  <a:rPr lang="en-US" dirty="0">
                    <a:solidFill>
                      <a:srgbClr val="CC00FF"/>
                    </a:solidFill>
                  </a:rPr>
                  <a:t>Hadron</a:t>
                </a:r>
                <a:r>
                  <a:rPr lang="en-US" dirty="0">
                    <a:solidFill>
                      <a:schemeClr val="tx1"/>
                    </a:solidFill>
                  </a:rPr>
                  <a:t>: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consist of </a:t>
                </a:r>
                <a:r>
                  <a:rPr lang="en-US" dirty="0">
                    <a:solidFill>
                      <a:srgbClr val="CC00FF"/>
                    </a:solidFill>
                  </a:rPr>
                  <a:t>quarks</a:t>
                </a:r>
              </a:p>
              <a:p>
                <a:pPr lvl="1"/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Meson</a:t>
                </a:r>
                <a:r>
                  <a:rPr lang="en-US" dirty="0">
                    <a:solidFill>
                      <a:schemeClr val="tx1"/>
                    </a:solidFill>
                  </a:rPr>
                  <a:t>: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1 quark + 1 antiquark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p>
                          <m:sSupPr>
                            <m:ctrlPr>
                              <a:rPr lang="en-US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dirty="0" smtClean="0">
                            <a:solidFill>
                              <a:schemeClr val="tx1"/>
                            </a:solidFill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𝑠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:r>
                  <a:rPr lang="mr-IN" dirty="0">
                    <a:solidFill>
                      <a:schemeClr val="tx1"/>
                    </a:solidFill>
                  </a:rPr>
                  <a:t>…</a:t>
                </a:r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pPr lvl="1"/>
                <a:r>
                  <a:rPr lang="en-US" dirty="0">
                    <a:solidFill>
                      <a:srgbClr val="C00000"/>
                    </a:solidFill>
                  </a:rPr>
                  <a:t>Baryon</a:t>
                </a:r>
                <a:r>
                  <a:rPr lang="en-US" dirty="0"/>
                  <a:t>: </a:t>
                </a:r>
                <a:r>
                  <a:rPr lang="en-US" dirty="0">
                    <a:solidFill>
                      <a:schemeClr val="tx1"/>
                    </a:solidFill>
                  </a:rPr>
                  <a:t>3 quarks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𝑝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,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,</a:t>
                </a:r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charset="0"/>
                      </a:rPr>
                      <m:t>Λ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:r>
                  <a:rPr lang="mr-IN" dirty="0">
                    <a:solidFill>
                      <a:schemeClr val="tx1"/>
                    </a:solidFill>
                  </a:rPr>
                  <a:t>…</a:t>
                </a:r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pPr lvl="2"/>
                <a:r>
                  <a:rPr lang="en-US" dirty="0"/>
                  <a:t>Anti-baryon: </a:t>
                </a:r>
                <a:r>
                  <a:rPr lang="en-US" dirty="0">
                    <a:solidFill>
                      <a:schemeClr val="tx1"/>
                    </a:solidFill>
                  </a:rPr>
                  <a:t>3 anti-quarks</a:t>
                </a:r>
                <a:endParaRPr lang="en-US" dirty="0"/>
              </a:p>
              <a:p>
                <a:pPr lvl="2"/>
                <a:endParaRPr lang="en-US" sz="1200" dirty="0"/>
              </a:p>
              <a:p>
                <a:r>
                  <a:rPr lang="en-US" b="1" i="1" dirty="0">
                    <a:solidFill>
                      <a:srgbClr val="4CB1C4"/>
                    </a:solidFill>
                  </a:rPr>
                  <a:t>Fermion</a:t>
                </a:r>
                <a:r>
                  <a:rPr lang="en-US" dirty="0">
                    <a:solidFill>
                      <a:srgbClr val="4CB1C4"/>
                    </a:solidFill>
                  </a:rPr>
                  <a:t>: particle with half-integer spin.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Antisymmetric wave function: obeys Pauli-exclusion principle and Pauli-Dirac statistics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All fundamental quarks and leptons are spin-½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Baryons (S=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 </a:t>
                </a:r>
              </a:p>
              <a:p>
                <a:r>
                  <a:rPr lang="en-US" b="1" i="1" dirty="0">
                    <a:solidFill>
                      <a:srgbClr val="4CB1C4"/>
                    </a:solidFill>
                  </a:rPr>
                  <a:t>Boson</a:t>
                </a:r>
                <a:r>
                  <a:rPr lang="en-US" dirty="0">
                    <a:solidFill>
                      <a:srgbClr val="4CB1C4"/>
                    </a:solidFill>
                  </a:rPr>
                  <a:t>: particle with integer spin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Symmetric wave function: Bose-Einstein statistics</a:t>
                </a:r>
              </a:p>
              <a:p>
                <a:pPr lvl="1"/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Mesons</a:t>
                </a:r>
                <a:r>
                  <a:rPr lang="en-US" dirty="0">
                    <a:solidFill>
                      <a:schemeClr val="tx1"/>
                    </a:solidFill>
                  </a:rPr>
                  <a:t>: (S=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0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), </a:t>
                </a:r>
                <a:r>
                  <a:rPr lang="en-US" dirty="0">
                    <a:solidFill>
                      <a:srgbClr val="FFC000"/>
                    </a:solidFill>
                  </a:rPr>
                  <a:t>Higgs</a:t>
                </a:r>
                <a:r>
                  <a:rPr lang="en-US" dirty="0">
                    <a:solidFill>
                      <a:schemeClr val="tx1"/>
                    </a:solidFill>
                  </a:rPr>
                  <a:t> (S=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0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pPr lvl="1"/>
                <a:r>
                  <a:rPr lang="en-US" dirty="0">
                    <a:solidFill>
                      <a:srgbClr val="FF0000"/>
                    </a:solidFill>
                  </a:rPr>
                  <a:t>Force carriers: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𝛾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𝑊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𝑍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𝑔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(S=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); graviton(S=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2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2207" y="861530"/>
                <a:ext cx="5903351" cy="5570354"/>
              </a:xfrm>
              <a:blipFill rotWithShape="0">
                <a:blip r:embed="rId2"/>
                <a:stretch>
                  <a:fillRect l="-1749" t="-2072" b="-436"/>
                </a:stretch>
              </a:blipFill>
              <a:ln w="190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412" y="1133377"/>
            <a:ext cx="5370008" cy="513786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0447DE-58A2-4240-820F-58AA02FF07CE}"/>
              </a:ext>
            </a:extLst>
          </p:cNvPr>
          <p:cNvSpPr/>
          <p:nvPr/>
        </p:nvSpPr>
        <p:spPr>
          <a:xfrm>
            <a:off x="9755377" y="151511"/>
            <a:ext cx="1887696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Griffiths chapter 1</a:t>
            </a:r>
          </a:p>
        </p:txBody>
      </p:sp>
    </p:spTree>
    <p:extLst>
      <p:ext uri="{BB962C8B-B14F-4D97-AF65-F5344CB8AC3E}">
        <p14:creationId xmlns:p14="http://schemas.microsoft.com/office/powerpoint/2010/main" val="9674515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Spin and Helicity – hint for exercise c)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5244" y="929391"/>
                <a:ext cx="11159348" cy="5726242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sz="2600" dirty="0"/>
                  <a:t>For a given momentum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𝑝</m:t>
                    </m:r>
                  </m:oMath>
                </a14:m>
                <a:r>
                  <a:rPr lang="en-US" sz="2600" dirty="0"/>
                  <a:t> there still is a </a:t>
                </a:r>
                <a:r>
                  <a:rPr lang="en-US" sz="2600" i="1" dirty="0"/>
                  <a:t>two-fold degeneracy </a:t>
                </a:r>
                <a:r>
                  <a:rPr lang="en-US" sz="2600" dirty="0"/>
                  <a:t>with the same energy: what differentiates solutions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600" dirty="0"/>
                  <a:t>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600" dirty="0"/>
                  <a:t>? </a:t>
                </a:r>
                <a:r>
                  <a:rPr lang="en-US" sz="2600" dirty="0">
                    <a:sym typeface="Wingdings" pitchFamily="2" charset="2"/>
                  </a:rPr>
                  <a:t>It is spin!!</a:t>
                </a:r>
                <a:endParaRPr lang="en-US" sz="2600" dirty="0"/>
              </a:p>
              <a:p>
                <a:r>
                  <a:rPr lang="en-US" sz="2600" dirty="0"/>
                  <a:t>Define the spin operator for Dirac spinors: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600" b="0" i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Σ</m:t>
                        </m:r>
                      </m:e>
                    </m:acc>
                    <m:r>
                      <a:rPr lang="en-US" sz="2600" b="0" i="0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is-IS" sz="26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uk-UA" sz="26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acc>
                                <m:accPr>
                                  <m:chr m:val="⃗"/>
                                  <m:ctrlPr>
                                    <a:rPr lang="en-US" sz="26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6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𝜎</m:t>
                                  </m:r>
                                </m:e>
                              </m:acc>
                              <m:r>
                                <a:rPr lang="en-US" sz="2600" b="0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2600" b="0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600" b="0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  <m:e>
                              <m:acc>
                                <m:accPr>
                                  <m:chr m:val="⃗"/>
                                  <m:ctrlPr>
                                    <a:rPr lang="en-US" sz="26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6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𝜎</m:t>
                                  </m:r>
                                </m:e>
                              </m:acc>
                              <m:r>
                                <a:rPr lang="en-US" sz="2600" b="0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</m:e>
                          </m:mr>
                        </m:m>
                      </m:e>
                    </m:d>
                    <m:r>
                      <a:rPr lang="en-US" sz="2600" b="0" i="0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600" dirty="0"/>
                  <a:t>, where</a:t>
                </a:r>
                <a:r>
                  <a:rPr lang="en-US" sz="26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𝜎</m:t>
                        </m:r>
                      </m:e>
                    </m:acc>
                  </m:oMath>
                </a14:m>
                <a:r>
                  <a:rPr lang="en-US" sz="2600" dirty="0"/>
                  <a:t> are the three 2x2 Pauli spin matrices</a:t>
                </a:r>
              </a:p>
              <a:p>
                <a:r>
                  <a:rPr lang="en-US" sz="2600" dirty="0"/>
                  <a:t>Define </a:t>
                </a:r>
                <a:r>
                  <a:rPr lang="en-US" sz="2600" b="1" i="1" dirty="0"/>
                  <a:t>helicity</a:t>
                </a:r>
                <a:r>
                  <a:rPr lang="en-US" sz="2600" dirty="0"/>
                  <a:t>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𝜆</m:t>
                    </m:r>
                  </m:oMath>
                </a14:m>
                <a:r>
                  <a:rPr lang="en-US" sz="2600" dirty="0"/>
                  <a:t> as spin “up”/”down” </a:t>
                </a:r>
                <a:r>
                  <a:rPr lang="en-US" sz="2600" dirty="0" err="1"/>
                  <a:t>wrt</a:t>
                </a:r>
                <a:r>
                  <a:rPr lang="en-US" sz="2600" dirty="0"/>
                  <a:t> direction of motion of the particle</a:t>
                </a:r>
              </a:p>
              <a:p>
                <a:pPr marL="2754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𝜆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bg-BG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Σ</m:t>
                          </m:r>
                        </m:e>
                      </m:acc>
                      <m:r>
                        <a:rPr lang="en-US" b="0" i="1" dirty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</m:acc>
                      <m:r>
                        <a:rPr lang="en-US" b="0" i="1" dirty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≡</m:t>
                      </m:r>
                      <m:f>
                        <m:fPr>
                          <m:ctrlPr>
                            <a:rPr lang="bg-BG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is-IS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𝜎</m:t>
                                    </m:r>
                                  </m:e>
                                </m:acc>
                                <m:r>
                                  <a:rPr lang="en-US" b="0" i="1" dirty="0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⋅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𝑝</m:t>
                                    </m:r>
                                  </m:e>
                                </m:acc>
                              </m:e>
                              <m:e>
                                <m:r>
                                  <a:rPr lang="en-US" b="0" i="1" dirty="0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dirty="0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𝜎</m:t>
                                    </m:r>
                                  </m:e>
                                </m:acc>
                                <m:r>
                                  <a:rPr lang="en-US" b="0" i="1" dirty="0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⋅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𝑝</m:t>
                                    </m:r>
                                  </m:e>
                                </m:acc>
                              </m:e>
                            </m:mr>
                          </m:m>
                        </m:e>
                      </m:d>
                      <m:r>
                        <a:rPr lang="en-US" b="0" i="1" dirty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i="1" dirty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hr-HR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</m:d>
                        </m:den>
                      </m:f>
                      <m:d>
                        <m:dPr>
                          <m:ctrlPr>
                            <a:rPr lang="is-IS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i="1" dirty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i="1" dirty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sz="2600" dirty="0"/>
                  <a:t>Split off the Energy and momentum part of Dirac’s equation: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s-IS" sz="26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  <m:sSup>
                          <m:sSupPr>
                            <m:ctrlPr>
                              <a:rPr lang="en-US" sz="2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26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p>
                        </m:sSup>
                        <m:sSub>
                          <m:sSubPr>
                            <m:ctrlPr>
                              <a:rPr lang="en-US" sz="2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26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26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sz="26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</m:d>
                    <m:r>
                      <a:rPr lang="en-US" sz="2600" i="1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r>
                      <a:rPr lang="en-US" sz="2600" i="1">
                        <a:solidFill>
                          <a:srgbClr val="C00000"/>
                        </a:solidFill>
                        <a:latin typeface="Cambria Math" charset="0"/>
                      </a:rPr>
                      <m:t>=0 </m:t>
                    </m:r>
                  </m:oMath>
                </a14:m>
                <a:endParaRPr lang="en-US" sz="2600" dirty="0"/>
              </a:p>
              <a:p>
                <a:pPr marL="0" indent="0">
                  <a:buNone/>
                </a:pPr>
                <a:r>
                  <a:rPr lang="en-US" sz="2600" dirty="0"/>
                  <a:t> </a:t>
                </a:r>
              </a:p>
              <a:p>
                <a:endParaRPr lang="en-US" sz="2600" dirty="0"/>
              </a:p>
              <a:p>
                <a:r>
                  <a:rPr lang="en-US" sz="2600" dirty="0"/>
                  <a:t>Exercise: Try solutions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6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600" dirty="0"/>
                  <a:t> to see they are </a:t>
                </a:r>
                <a:r>
                  <a:rPr lang="en-US" sz="2600" b="1" i="1" dirty="0"/>
                  <a:t>helicity eigenstates </a:t>
                </a:r>
                <a:r>
                  <a:rPr lang="en-US" sz="2600" dirty="0"/>
                  <a:t>with                      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𝜆</m:t>
                    </m:r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=+1</m:t>
                    </m:r>
                    <m:r>
                      <m:rPr>
                        <m:lit/>
                      </m:rP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/</m:t>
                    </m:r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2</m:t>
                    </m:r>
                  </m:oMath>
                </a14:m>
                <a:r>
                  <a:rPr lang="en-US" sz="2600" dirty="0">
                    <a:solidFill>
                      <a:srgbClr val="C00000"/>
                    </a:solidFill>
                  </a:rPr>
                  <a:t> and 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𝜆</m:t>
                    </m:r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=−1</m:t>
                    </m:r>
                    <m:r>
                      <m:rPr>
                        <m:lit/>
                      </m:rP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/</m:t>
                    </m:r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2</m:t>
                    </m:r>
                  </m:oMath>
                </a14:m>
                <a:endParaRPr lang="en-US" sz="2600" dirty="0">
                  <a:solidFill>
                    <a:srgbClr val="C00000"/>
                  </a:solidFill>
                </a:endParaRPr>
              </a:p>
              <a:p>
                <a:r>
                  <a:rPr lang="en-US" sz="2600" dirty="0">
                    <a:solidFill>
                      <a:srgbClr val="7030A0"/>
                    </a:solidFill>
                  </a:rPr>
                  <a:t>Dirac wanted to solve negative energies and he found spin-½  fermions!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5244" y="929391"/>
                <a:ext cx="11159348" cy="5726242"/>
              </a:xfrm>
              <a:blipFill>
                <a:blip r:embed="rId3"/>
                <a:stretch>
                  <a:fillRect l="-796" t="-1104" r="-22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400926" y="4482550"/>
                <a:ext cx="6131550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pt-BR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uk-UA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uk-UA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𝐼</m:t>
                                    </m:r>
                                  </m:e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𝐼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𝐸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uk-UA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uk-UA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0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2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2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p>
                          </m:s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uk-UA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uk-UA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𝐼</m:t>
                                    </m:r>
                                  </m:e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𝐼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𝑚</m:t>
                          </m:r>
                        </m:e>
                      </m:d>
                      <m:d>
                        <m:dPr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s-CZ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𝐴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𝐵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926" y="4482550"/>
                <a:ext cx="6131550" cy="63607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73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Antiparticles: positive and negative energy solutions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6501" y="948120"/>
                <a:ext cx="10757012" cy="5662542"/>
              </a:xfrm>
            </p:spPr>
            <p:txBody>
              <a:bodyPr>
                <a:normAutofit/>
              </a:bodyPr>
              <a:lstStyle/>
              <a:p>
                <a:r>
                  <a:rPr lang="en-US" sz="2600" dirty="0"/>
                  <a:t>Dirac spinor solutions</a:t>
                </a:r>
              </a:p>
              <a:p>
                <a:endParaRPr lang="en-US" dirty="0"/>
              </a:p>
              <a:p>
                <a:r>
                  <a:rPr lang="en-US" sz="2600" dirty="0"/>
                  <a:t>Since we work with antiparticles, instead of </a:t>
                </a:r>
                <a:r>
                  <a:rPr lang="en-US" sz="2600" i="1" dirty="0"/>
                  <a:t>negative energy particles </a:t>
                </a:r>
                <a:r>
                  <a:rPr lang="en-US" sz="2600" dirty="0"/>
                  <a:t>travelling backwards instead in time, </a:t>
                </a:r>
                <a:r>
                  <a:rPr lang="en-US" sz="2600" i="1" dirty="0"/>
                  <a:t>antiparticle solutions </a:t>
                </a:r>
                <a:r>
                  <a:rPr lang="en-US" sz="2600" dirty="0"/>
                  <a:t>can be  defined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lvl="1"/>
                <a:r>
                  <a:rPr lang="en-US" dirty="0"/>
                  <a:t>Where now the energy of the antiparticle solutions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is positive: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𝐸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&gt;0 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Explicit: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4</m:t>
                        </m:r>
                      </m:sub>
                    </m:sSub>
                    <m:r>
                      <a:rPr lang="en-US" sz="22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mr-IN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mr-IN" sz="2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type m:val="lin"/>
                                  <m:ctrlPr>
                                    <a:rPr lang="mr-IN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mr-IN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2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2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2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  <m:sSub>
                                        <m:sSubPr>
                                          <m:ctrlPr>
                                            <a:rPr lang="en-US" sz="22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2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2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ctrlPr>
                                        <a:rPr lang="mr-IN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</m:d>
                                </m:den>
                              </m:f>
                            </m:e>
                          </m:mr>
                          <m:mr>
                            <m:e>
                              <m:f>
                                <m:fPr>
                                  <m:type m:val="lin"/>
                                  <m:ctrlP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num>
                                <m:den>
                                  <m:d>
                                    <m:dPr>
                                      <m:ctrlPr>
                                        <a:rPr lang="mr-IN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</m:d>
                                </m:den>
                              </m:f>
                            </m:e>
                          </m:mr>
                          <m:m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n-US" sz="22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3</m:t>
                        </m:r>
                      </m:sub>
                    </m:sSub>
                    <m:r>
                      <a:rPr lang="en-US" sz="22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mr-IN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mr-IN" sz="2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type m:val="lin"/>
                                  <m:ctrlPr>
                                    <a:rPr lang="mr-IN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num>
                                <m:den>
                                  <m:d>
                                    <m:dPr>
                                      <m:ctrlPr>
                                        <a:rPr lang="mr-IN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</m:d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 </m:t>
                                  </m:r>
                                </m:den>
                              </m:f>
                            </m:e>
                          </m:mr>
                          <m:mr>
                            <m:e>
                              <m:f>
                                <m:fPr>
                                  <m:type m:val="lin"/>
                                  <m:ctrlP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mr-IN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2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2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2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  <m:sSub>
                                        <m:sSubPr>
                                          <m:ctrlPr>
                                            <a:rPr lang="en-US" sz="22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2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2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ctrlPr>
                                        <a:rPr lang="mr-IN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</m:d>
                                </m:den>
                              </m:f>
                            </m:e>
                          </m:mr>
                          <m:m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200" dirty="0"/>
                  <a:t> becomes…</a:t>
                </a:r>
              </a:p>
              <a:p>
                <a:endParaRPr lang="en-US" sz="2200" dirty="0"/>
              </a:p>
              <a:p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6501" y="948120"/>
                <a:ext cx="10757012" cy="5662542"/>
              </a:xfrm>
              <a:blipFill>
                <a:blip r:embed="rId3"/>
                <a:stretch>
                  <a:fillRect l="-943" t="-156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262337" y="948120"/>
                <a:ext cx="6678238" cy="7125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𝜓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kumimoji="0" lang="is-I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𝜇</m:t>
                                </m:r>
                              </m:sup>
                            </m:sSup>
                          </m:e>
                        </m:d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𝜓</m:t>
                        </m:r>
                      </m:e>
                      <m: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kumimoji="0" lang="is-I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𝑡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𝑢</m:t>
                        </m:r>
                      </m:e>
                      <m: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kumimoji="0" lang="is-I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𝐸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𝑝</m:t>
                            </m:r>
                          </m:e>
                        </m:acc>
                      </m:e>
                    </m:d>
                    <m:sSup>
                      <m:sSupPr>
                        <m:ctrlPr>
                          <a:rPr kumimoji="0" lang="is-I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𝑖</m:t>
                        </m:r>
                        <m:d>
                          <m:dPr>
                            <m:ctrlPr>
                              <a:rPr kumimoji="0" lang="is-I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𝑝</m:t>
                                </m:r>
                              </m:e>
                            </m:acc>
                            <m:acc>
                              <m:accPr>
                                <m:chr m:val="⃗"/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𝐸𝑡</m:t>
                            </m:r>
                          </m:e>
                        </m:d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𝑢</m:t>
                        </m:r>
                      </m:e>
                      <m: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kumimoji="0" lang="is-I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𝑝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𝜇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kumimoji="0" lang="is-I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𝑖</m:t>
                        </m:r>
                        <m:sSub>
                          <m:sSub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𝑝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𝜇</m:t>
                            </m:r>
                          </m:sub>
                        </m:sSub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𝜇</m:t>
                            </m:r>
                          </m:sup>
                        </m:sSup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with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𝑖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=1,2,3,4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2337" y="948120"/>
                <a:ext cx="6678238" cy="712567"/>
              </a:xfrm>
              <a:prstGeom prst="rect">
                <a:avLst/>
              </a:prstGeom>
              <a:blipFill rotWithShape="0">
                <a:blip r:embed="rId4"/>
                <a:stretch>
                  <a:fillRect l="-2555" t="-14655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097964" y="2744391"/>
                <a:ext cx="7674087" cy="3905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𝑢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kumimoji="0" lang="is-I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𝐸</m:t>
                          </m:r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,−</m:t>
                          </m:r>
                          <m:acc>
                            <m:accPr>
                              <m:chr m:val="⃗"/>
                              <m:ctrlP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  <m:sSup>
                        <m:sSupPr>
                          <m:ctrlPr>
                            <a:rPr kumimoji="0" lang="is-I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𝑖</m:t>
                          </m:r>
                          <m:d>
                            <m:dPr>
                              <m:ctrlPr>
                                <a:rPr kumimoji="0" lang="is-I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kumimoji="0" lang="is-IS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kumimoji="0" lang="en-US" sz="2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0" lang="en-US" sz="2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</m:d>
                              <m:acc>
                                <m:accPr>
                                  <m:chr m:val="⃗"/>
                                  <m:ctrlPr>
                                    <a:rPr kumimoji="0" lang="en-US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kumimoji="0" lang="is-IS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en-US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𝐸</m:t>
                                  </m:r>
                                </m:e>
                              </m:d>
                              <m: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𝑣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kumimoji="0" lang="is-I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𝐸</m:t>
                          </m:r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  <m:sSup>
                        <m:sSupPr>
                          <m:ctrlPr>
                            <a:rPr kumimoji="0" lang="is-I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𝑖</m:t>
                          </m:r>
                          <m:d>
                            <m:dPr>
                              <m:ctrlPr>
                                <a:rPr kumimoji="0" lang="is-I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kumimoji="0" lang="en-US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</m:e>
                              </m:acc>
                              <m:acc>
                                <m:accPr>
                                  <m:chr m:val="⃗"/>
                                  <m:ctrlPr>
                                    <a:rPr kumimoji="0" lang="en-US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𝐸𝑡</m:t>
                              </m:r>
                            </m:e>
                          </m:d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𝑣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kumimoji="0" lang="is-I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𝑖</m:t>
                          </m:r>
                          <m:sSub>
                            <m:sSub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</m:sub>
                          </m:sSub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7964" y="2744391"/>
                <a:ext cx="7674087" cy="39055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097964" y="3262618"/>
                <a:ext cx="7661008" cy="3905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𝑢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4</m:t>
                          </m:r>
                        </m:sub>
                      </m:sSub>
                      <m:d>
                        <m:dPr>
                          <m:ctrlPr>
                            <a:rPr kumimoji="0" lang="is-I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𝐸</m:t>
                          </m:r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,−</m:t>
                          </m:r>
                          <m:acc>
                            <m:accPr>
                              <m:chr m:val="⃗"/>
                              <m:ctrlP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  <m:sSup>
                        <m:sSupPr>
                          <m:ctrlPr>
                            <a:rPr kumimoji="0" lang="is-I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𝑖</m:t>
                          </m:r>
                          <m:d>
                            <m:dPr>
                              <m:ctrlPr>
                                <a:rPr kumimoji="0" lang="is-I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kumimoji="0" lang="is-IS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kumimoji="0" lang="en-US" sz="2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0" lang="en-US" sz="2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</m:d>
                              <m:acc>
                                <m:accPr>
                                  <m:chr m:val="⃗"/>
                                  <m:ctrlPr>
                                    <a:rPr kumimoji="0" lang="en-US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kumimoji="0" lang="is-IS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en-US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𝐸</m:t>
                                  </m:r>
                                </m:e>
                              </m:d>
                              <m: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𝑣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kumimoji="0" lang="is-I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𝐸</m:t>
                          </m:r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  <m:sSup>
                        <m:sSupPr>
                          <m:ctrlPr>
                            <a:rPr kumimoji="0" lang="is-I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𝑖</m:t>
                          </m:r>
                          <m:d>
                            <m:dPr>
                              <m:ctrlPr>
                                <a:rPr kumimoji="0" lang="is-I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</m:e>
                              </m:acc>
                              <m:acc>
                                <m:accPr>
                                  <m:chr m:val="⃗"/>
                                  <m:ctrlPr>
                                    <a:rPr kumimoji="0" lang="en-US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𝐸𝑡</m:t>
                              </m:r>
                            </m:e>
                          </m:d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𝑣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kumimoji="0" lang="is-I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𝑖</m:t>
                          </m:r>
                          <m:sSub>
                            <m:sSubPr>
                              <m:ctrlP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</m:sub>
                          </m:sSub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7964" y="3262618"/>
                <a:ext cx="7661008" cy="39055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425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Antiparticles: positive and negative energy solutions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6501" y="948120"/>
                <a:ext cx="10757012" cy="5662542"/>
              </a:xfrm>
            </p:spPr>
            <p:txBody>
              <a:bodyPr>
                <a:normAutofit/>
              </a:bodyPr>
              <a:lstStyle/>
              <a:p>
                <a:r>
                  <a:rPr lang="en-US" sz="2600" dirty="0"/>
                  <a:t>Dirac spinor solutions</a:t>
                </a:r>
              </a:p>
              <a:p>
                <a:endParaRPr lang="en-US" dirty="0"/>
              </a:p>
              <a:p>
                <a:r>
                  <a:rPr lang="en-US" sz="2600" dirty="0"/>
                  <a:t>Since we work with antiparticles, instead of </a:t>
                </a:r>
                <a:r>
                  <a:rPr lang="en-US" sz="2600" i="1" dirty="0"/>
                  <a:t>negative energy particles </a:t>
                </a:r>
                <a:r>
                  <a:rPr lang="en-US" sz="2600" dirty="0"/>
                  <a:t>travelling backwards instead in time, </a:t>
                </a:r>
                <a:r>
                  <a:rPr lang="en-US" sz="2600" i="1" dirty="0"/>
                  <a:t>antiparticle solutions </a:t>
                </a:r>
                <a:r>
                  <a:rPr lang="en-US" sz="2600" dirty="0"/>
                  <a:t>can be  defined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lvl="1"/>
                <a:r>
                  <a:rPr lang="en-US" dirty="0"/>
                  <a:t>Where now the energy of the antiparticle solutions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is positive: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𝐸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&gt;0 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Explicit: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2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mr-IN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mr-IN" sz="2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type m:val="lin"/>
                                  <m:ctrlPr>
                                    <a:rPr lang="mr-IN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mr-IN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2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2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2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  <m:sSub>
                                        <m:sSubPr>
                                          <m:ctrlPr>
                                            <a:rPr lang="en-US" sz="22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2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2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ctrlPr>
                                        <a:rPr lang="mr-IN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</m:d>
                                </m:den>
                              </m:f>
                            </m:e>
                          </m:mr>
                          <m:mr>
                            <m:e>
                              <m:f>
                                <m:fPr>
                                  <m:type m:val="lin"/>
                                  <m:ctrlP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num>
                                <m:den>
                                  <m:d>
                                    <m:dPr>
                                      <m:ctrlPr>
                                        <a:rPr lang="mr-IN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</m:d>
                                </m:den>
                              </m:f>
                            </m:e>
                          </m:mr>
                          <m:m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200" dirty="0"/>
                  <a:t> 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2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mr-IN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mr-IN" sz="2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type m:val="lin"/>
                                  <m:ctrlPr>
                                    <a:rPr lang="mr-IN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num>
                                <m:den>
                                  <m:d>
                                    <m:dPr>
                                      <m:ctrlPr>
                                        <a:rPr lang="mr-IN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</m:d>
                                </m:den>
                              </m:f>
                            </m:e>
                          </m:mr>
                          <m:mr>
                            <m:e>
                              <m:f>
                                <m:fPr>
                                  <m:type m:val="lin"/>
                                  <m:ctrlP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is-IS" sz="220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2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2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2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  <m:sSub>
                                        <m:sSubPr>
                                          <m:ctrlPr>
                                            <a:rPr lang="en-US" sz="22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2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2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ctrlPr>
                                        <a:rPr lang="mr-IN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</m:d>
                                </m:den>
                              </m:f>
                            </m:e>
                          </m:mr>
                          <m:m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200" dirty="0"/>
                  <a:t> </a:t>
                </a:r>
              </a:p>
              <a:p>
                <a:pPr lvl="1"/>
                <a:r>
                  <a:rPr lang="en-US" sz="2200" dirty="0"/>
                  <a:t>Where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𝐸</m:t>
                    </m:r>
                  </m:oMath>
                </a14:m>
                <a:r>
                  <a:rPr lang="en-US" sz="2200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</m:acc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200" dirty="0">
                    <a:solidFill>
                      <a:srgbClr val="C00000"/>
                    </a:solidFill>
                  </a:rPr>
                  <a:t> </a:t>
                </a:r>
                <a:r>
                  <a:rPr lang="en-US" sz="2200" dirty="0"/>
                  <a:t>are now the energy and momentum of the antiparticle</a:t>
                </a:r>
              </a:p>
              <a:p>
                <a:endParaRPr lang="en-US" sz="2200" dirty="0"/>
              </a:p>
              <a:p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6501" y="948120"/>
                <a:ext cx="10757012" cy="5662542"/>
              </a:xfrm>
              <a:blipFill>
                <a:blip r:embed="rId3"/>
                <a:stretch>
                  <a:fillRect l="-943" t="-156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262337" y="948120"/>
                <a:ext cx="6678238" cy="7125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𝜓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kumimoji="0" lang="is-I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𝜇</m:t>
                                </m:r>
                              </m:sup>
                            </m:sSup>
                          </m:e>
                        </m:d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𝜓</m:t>
                        </m:r>
                      </m:e>
                      <m: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kumimoji="0" lang="is-I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𝑡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𝑢</m:t>
                        </m:r>
                      </m:e>
                      <m: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kumimoji="0" lang="is-I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𝐸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𝑝</m:t>
                            </m:r>
                          </m:e>
                        </m:acc>
                      </m:e>
                    </m:d>
                    <m:sSup>
                      <m:sSupPr>
                        <m:ctrlPr>
                          <a:rPr kumimoji="0" lang="is-I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𝑖</m:t>
                        </m:r>
                        <m:d>
                          <m:dPr>
                            <m:ctrlPr>
                              <a:rPr kumimoji="0" lang="is-I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𝑝</m:t>
                                </m:r>
                              </m:e>
                            </m:acc>
                            <m:acc>
                              <m:accPr>
                                <m:chr m:val="⃗"/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𝐸𝑡</m:t>
                            </m:r>
                          </m:e>
                        </m:d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𝑢</m:t>
                        </m:r>
                      </m:e>
                      <m: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kumimoji="0" lang="is-I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𝑝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𝜇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kumimoji="0" lang="is-I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𝑖</m:t>
                        </m:r>
                        <m:sSub>
                          <m:sSub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𝑝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𝜇</m:t>
                            </m:r>
                          </m:sub>
                        </m:sSub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𝜇</m:t>
                            </m:r>
                          </m:sup>
                        </m:sSup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with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𝑖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=1,2,3,4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2337" y="948120"/>
                <a:ext cx="6678238" cy="712567"/>
              </a:xfrm>
              <a:prstGeom prst="rect">
                <a:avLst/>
              </a:prstGeom>
              <a:blipFill rotWithShape="0">
                <a:blip r:embed="rId4"/>
                <a:stretch>
                  <a:fillRect l="-2555" t="-14655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097964" y="2744391"/>
                <a:ext cx="7674087" cy="3905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𝑢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kumimoji="0" lang="is-I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𝐸</m:t>
                          </m:r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,−</m:t>
                          </m:r>
                          <m:acc>
                            <m:accPr>
                              <m:chr m:val="⃗"/>
                              <m:ctrlP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  <m:sSup>
                        <m:sSupPr>
                          <m:ctrlPr>
                            <a:rPr kumimoji="0" lang="is-I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𝑖</m:t>
                          </m:r>
                          <m:d>
                            <m:dPr>
                              <m:ctrlPr>
                                <a:rPr kumimoji="0" lang="is-I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kumimoji="0" lang="is-IS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kumimoji="0" lang="en-US" sz="2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0" lang="en-US" sz="2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</m:d>
                              <m:acc>
                                <m:accPr>
                                  <m:chr m:val="⃗"/>
                                  <m:ctrlPr>
                                    <a:rPr kumimoji="0" lang="en-US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kumimoji="0" lang="is-IS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en-US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𝐸</m:t>
                                  </m:r>
                                </m:e>
                              </m:d>
                              <m: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𝑣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kumimoji="0" lang="is-I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𝐸</m:t>
                          </m:r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  <m:sSup>
                        <m:sSupPr>
                          <m:ctrlPr>
                            <a:rPr kumimoji="0" lang="is-I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𝑖</m:t>
                          </m:r>
                          <m:d>
                            <m:dPr>
                              <m:ctrlPr>
                                <a:rPr kumimoji="0" lang="is-I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kumimoji="0" lang="en-US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</m:e>
                              </m:acc>
                              <m:acc>
                                <m:accPr>
                                  <m:chr m:val="⃗"/>
                                  <m:ctrlPr>
                                    <a:rPr kumimoji="0" lang="en-US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𝐸𝑡</m:t>
                              </m:r>
                            </m:e>
                          </m:d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𝑣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kumimoji="0" lang="is-I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𝑖</m:t>
                          </m:r>
                          <m:sSub>
                            <m:sSub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</m:sub>
                          </m:sSub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7964" y="2744391"/>
                <a:ext cx="7674087" cy="39055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097964" y="3262618"/>
                <a:ext cx="7661008" cy="3905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𝑢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4</m:t>
                          </m:r>
                        </m:sub>
                      </m:sSub>
                      <m:d>
                        <m:dPr>
                          <m:ctrlPr>
                            <a:rPr kumimoji="0" lang="is-I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𝐸</m:t>
                          </m:r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,−</m:t>
                          </m:r>
                          <m:acc>
                            <m:accPr>
                              <m:chr m:val="⃗"/>
                              <m:ctrlP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  <m:sSup>
                        <m:sSupPr>
                          <m:ctrlPr>
                            <a:rPr kumimoji="0" lang="is-I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𝑖</m:t>
                          </m:r>
                          <m:d>
                            <m:dPr>
                              <m:ctrlPr>
                                <a:rPr kumimoji="0" lang="is-I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kumimoji="0" lang="is-IS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kumimoji="0" lang="en-US" sz="2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0" lang="en-US" sz="2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</m:d>
                              <m:acc>
                                <m:accPr>
                                  <m:chr m:val="⃗"/>
                                  <m:ctrlPr>
                                    <a:rPr kumimoji="0" lang="en-US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kumimoji="0" lang="is-IS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en-US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𝐸</m:t>
                                  </m:r>
                                </m:e>
                              </m:d>
                              <m: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𝑣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kumimoji="0" lang="is-I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𝐸</m:t>
                          </m:r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  <m:sSup>
                        <m:sSupPr>
                          <m:ctrlPr>
                            <a:rPr kumimoji="0" lang="is-I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𝑖</m:t>
                          </m:r>
                          <m:d>
                            <m:dPr>
                              <m:ctrlPr>
                                <a:rPr kumimoji="0" lang="is-I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</m:e>
                              </m:acc>
                              <m:acc>
                                <m:accPr>
                                  <m:chr m:val="⃗"/>
                                  <m:ctrlPr>
                                    <a:rPr kumimoji="0" lang="en-US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𝐸𝑡</m:t>
                              </m:r>
                            </m:e>
                          </m:d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𝑣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kumimoji="0" lang="is-I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𝑖</m:t>
                          </m:r>
                          <m:sSub>
                            <m:sSubPr>
                              <m:ctrlP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</m:sub>
                          </m:sSub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7964" y="3262618"/>
                <a:ext cx="7661008" cy="39055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263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  <a:r>
              <a:rPr lang="en-US" dirty="0" err="1"/>
              <a:t>Adjoint</a:t>
            </a:r>
            <a:r>
              <a:rPr lang="en-US" dirty="0"/>
              <a:t> spinors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268" y="789756"/>
            <a:ext cx="11525828" cy="1445444"/>
          </a:xfrm>
        </p:spPr>
        <p:txBody>
          <a:bodyPr/>
          <a:lstStyle/>
          <a:p>
            <a:r>
              <a:rPr lang="en-US" sz="2600" dirty="0" err="1"/>
              <a:t>Adjoint</a:t>
            </a:r>
            <a:r>
              <a:rPr lang="en-US" sz="2600" dirty="0"/>
              <a:t> spinors</a:t>
            </a:r>
          </a:p>
          <a:p>
            <a:pPr lvl="1"/>
            <a:r>
              <a:rPr lang="en-US" dirty="0"/>
              <a:t>Solutions of the Dirac equation are called </a:t>
            </a:r>
            <a:r>
              <a:rPr lang="en-US" i="1" dirty="0"/>
              <a:t>spinors</a:t>
            </a:r>
          </a:p>
          <a:p>
            <a:pPr lvl="1"/>
            <a:r>
              <a:rPr lang="en-US" dirty="0"/>
              <a:t>Current density and continuity equation require </a:t>
            </a:r>
            <a:r>
              <a:rPr lang="en-US" i="1" dirty="0" err="1"/>
              <a:t>adjoints</a:t>
            </a:r>
            <a:r>
              <a:rPr lang="en-US" dirty="0"/>
              <a:t> instead of </a:t>
            </a:r>
            <a:r>
              <a:rPr lang="en-US" i="1" dirty="0"/>
              <a:t>complex conjugates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64939" y="2315581"/>
                <a:ext cx="5226944" cy="8628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𝑖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0</m:t>
                          </m:r>
                        </m:sup>
                      </m:sSup>
                      <m:f>
                        <m:fPr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𝜕𝜓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      +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𝑖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=1,2,3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p>
                          </m:sSup>
                          <m:f>
                            <m:fPr>
                              <m:ctrlPr>
                                <a:rPr lang="bg-BG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𝜕𝜓</m:t>
                              </m:r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            −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𝑚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𝜓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=0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939" y="2315581"/>
                <a:ext cx="5226944" cy="86280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29472" y="3158904"/>
                <a:ext cx="5561073" cy="8972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−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𝑖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   </m:t>
                      </m:r>
                      <m:f>
                        <m:fPr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†</m:t>
                              </m:r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</m:den>
                      </m:f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0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−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𝑖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=1,2,3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     </m:t>
                          </m:r>
                          <m:f>
                            <m:fPr>
                              <m:ctrlPr>
                                <a:rPr lang="bg-BG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†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is-I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=0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472" y="3158904"/>
                <a:ext cx="5561073" cy="89729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6202444" y="2484789"/>
                <a:ext cx="5645118" cy="19601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en-US" dirty="0"/>
                  <a:t>The minus sign in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s-I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disturbs the Lorentz invariant form: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†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is not physical</a:t>
                </a:r>
              </a:p>
              <a:p>
                <a:pPr lvl="1"/>
                <a:r>
                  <a:rPr lang="en-US" dirty="0"/>
                  <a:t>Restore covariance by multiplying  second equation from the right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and define:</a:t>
                </a:r>
              </a:p>
              <a:p>
                <a:pPr lvl="1"/>
                <a:endParaRPr lang="en-US" sz="400" dirty="0"/>
              </a:p>
              <a:p>
                <a:pPr marL="2754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𝜓</m:t>
                          </m:r>
                        </m:e>
                      </m:acc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𝜓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†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2444" y="2484789"/>
                <a:ext cx="5645118" cy="1960130"/>
              </a:xfrm>
              <a:prstGeom prst="rect">
                <a:avLst/>
              </a:prstGeom>
              <a:blipFill>
                <a:blip r:embed="rId5"/>
                <a:stretch>
                  <a:fillRect t="-258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09485" y="3968652"/>
                <a:ext cx="4137799" cy="32585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𝛾</m:t>
                          </m:r>
                        </m:e>
                        <m: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charset="0"/>
                                </a:rPr>
                                <m:t>†</m:t>
                              </m:r>
                            </m:sup>
                          </m:sSup>
                        </m:sup>
                      </m:sSup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latin typeface="Cambria Math" charset="0"/>
                        </a:rPr>
                        <m:t>   ; 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𝛾</m:t>
                          </m:r>
                        </m:e>
                        <m: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charset="0"/>
                                </a:rPr>
                                <m:t>†</m:t>
                              </m:r>
                            </m:sup>
                          </m:sSup>
                        </m:sup>
                      </m:sSup>
                      <m:r>
                        <a:rPr lang="en-US" b="0" i="1" smtClean="0">
                          <a:latin typeface="Cambria Math" charset="0"/>
                        </a:rPr>
                        <m:t>=−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𝑘</m:t>
                          </m:r>
                        </m:sup>
                      </m:sSup>
                      <m:r>
                        <a:rPr lang="en-US" b="0" i="1" smtClean="0">
                          <a:latin typeface="Cambria Math" charset="0"/>
                        </a:rPr>
                        <m:t>  ; 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𝑘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9485" y="3968652"/>
                <a:ext cx="4137799" cy="325858"/>
              </a:xfrm>
              <a:prstGeom prst="rect">
                <a:avLst/>
              </a:prstGeom>
              <a:blipFill rotWithShape="0">
                <a:blip r:embed="rId7"/>
                <a:stretch>
                  <a:fillRect l="-587" t="-103636" b="-147273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A64C573-B731-E642-B01C-184B8DE84368}"/>
                  </a:ext>
                </a:extLst>
              </p:cNvPr>
              <p:cNvSpPr txBox="1"/>
              <p:nvPr/>
            </p:nvSpPr>
            <p:spPr>
              <a:xfrm>
                <a:off x="4708317" y="2070237"/>
                <a:ext cx="2294218" cy="2526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600" b="0" dirty="0"/>
                  <a:t>Remember: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NL" sz="16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e>
                        </m:d>
                      </m:e>
                      <m:sup>
                        <m:r>
                          <m:rPr>
                            <m:lit/>
                          </m:rPr>
                          <a:rPr lang="en-US" sz="1600" b="0" i="1" smtClean="0">
                            <a:latin typeface="Cambria Math" panose="02040503050406030204" pitchFamily="18" charset="0"/>
                          </a:rPr>
                          <m:t>†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m:rPr>
                            <m:lit/>
                          </m:rPr>
                          <a:rPr lang="en-US" sz="1600" b="0" i="1" smtClean="0">
                            <a:latin typeface="Cambria Math" panose="02040503050406030204" pitchFamily="18" charset="0"/>
                          </a:rPr>
                          <m:t>†</m:t>
                        </m:r>
                      </m:sup>
                    </m:sSup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†</m:t>
                        </m:r>
                      </m:sup>
                    </m:sSup>
                  </m:oMath>
                </a14:m>
                <a:endParaRPr lang="en-NL" sz="1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A64C573-B731-E642-B01C-184B8DE843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317" y="2070237"/>
                <a:ext cx="2294218" cy="252633"/>
              </a:xfrm>
              <a:prstGeom prst="rect">
                <a:avLst/>
              </a:prstGeom>
              <a:blipFill>
                <a:blip r:embed="rId8"/>
                <a:stretch>
                  <a:fillRect l="-5495" t="-25000" r="-1648" b="-5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B85150B-6E2C-F4DA-2FD4-968B7863A57E}"/>
              </a:ext>
            </a:extLst>
          </p:cNvPr>
          <p:cNvCxnSpPr/>
          <p:nvPr/>
        </p:nvCxnSpPr>
        <p:spPr>
          <a:xfrm>
            <a:off x="4055166" y="3172156"/>
            <a:ext cx="0" cy="270096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A1CE1E-A700-7D8E-BA5B-76C4DDD00247}"/>
                  </a:ext>
                </a:extLst>
              </p:cNvPr>
              <p:cNvSpPr txBox="1"/>
              <p:nvPr/>
            </p:nvSpPr>
            <p:spPr>
              <a:xfrm>
                <a:off x="9495510" y="4154431"/>
                <a:ext cx="2281873" cy="6053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𝛽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uk-UA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uk-UA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𝟙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𝟙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:endParaRPr lang="en-NL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A1CE1E-A700-7D8E-BA5B-76C4DDD00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5510" y="4154431"/>
                <a:ext cx="2281873" cy="60535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15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 animBg="1"/>
      <p:bldP spid="9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  <a:r>
              <a:rPr lang="en-US" dirty="0" err="1"/>
              <a:t>Adjoint</a:t>
            </a:r>
            <a:r>
              <a:rPr lang="en-US" dirty="0"/>
              <a:t> spinors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268" y="789756"/>
            <a:ext cx="11525828" cy="1445444"/>
          </a:xfrm>
        </p:spPr>
        <p:txBody>
          <a:bodyPr/>
          <a:lstStyle/>
          <a:p>
            <a:r>
              <a:rPr lang="en-US" sz="2600" dirty="0" err="1"/>
              <a:t>Adjoint</a:t>
            </a:r>
            <a:r>
              <a:rPr lang="en-US" sz="2600" dirty="0"/>
              <a:t> spinors</a:t>
            </a:r>
          </a:p>
          <a:p>
            <a:pPr lvl="1"/>
            <a:r>
              <a:rPr lang="en-US" dirty="0"/>
              <a:t>Solutions of the Dirac equation are called </a:t>
            </a:r>
            <a:r>
              <a:rPr lang="en-US" i="1" dirty="0"/>
              <a:t>spinors</a:t>
            </a:r>
          </a:p>
          <a:p>
            <a:pPr lvl="1"/>
            <a:r>
              <a:rPr lang="en-US" dirty="0"/>
              <a:t>Current density and continuity equation require </a:t>
            </a:r>
            <a:r>
              <a:rPr lang="en-US" i="1" dirty="0" err="1"/>
              <a:t>adjoints</a:t>
            </a:r>
            <a:r>
              <a:rPr lang="en-US" dirty="0"/>
              <a:t> instead of </a:t>
            </a:r>
            <a:r>
              <a:rPr lang="en-US" i="1" dirty="0"/>
              <a:t>complex conjugates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64939" y="2315581"/>
                <a:ext cx="5226944" cy="8628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𝑖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0</m:t>
                          </m:r>
                        </m:sup>
                      </m:sSup>
                      <m:f>
                        <m:fPr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𝜕𝜓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      +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𝑖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=1,2,3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p>
                          </m:sSup>
                          <m:f>
                            <m:fPr>
                              <m:ctrlPr>
                                <a:rPr lang="bg-BG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𝜕𝜓</m:t>
                              </m:r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            −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𝑚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𝜓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=0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939" y="2315581"/>
                <a:ext cx="5226944" cy="86280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29472" y="3158904"/>
                <a:ext cx="5360763" cy="8926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−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𝑖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   </m:t>
                      </m:r>
                      <m:f>
                        <m:fPr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acc>
                        </m:num>
                        <m:den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</m:den>
                      </m:f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0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−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𝑖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=1,2,3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     </m:t>
                          </m:r>
                          <m:f>
                            <m:fPr>
                              <m:ctrlPr>
                                <a:rPr lang="bg-BG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    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𝑚</m:t>
                          </m:r>
                          <m:acc>
                            <m:accPr>
                              <m:chr m:val="̅"/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acc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=0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472" y="3158904"/>
                <a:ext cx="5360763" cy="892617"/>
              </a:xfrm>
              <a:prstGeom prst="rect">
                <a:avLst/>
              </a:prstGeom>
              <a:blipFill>
                <a:blip r:embed="rId4"/>
                <a:stretch>
                  <a:fillRect t="-112500" b="-15833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>
              <a:xfrm>
                <a:off x="307869" y="4444919"/>
                <a:ext cx="11684261" cy="217601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lvl="1">
                  <a:spcBef>
                    <a:spcPts val="1000"/>
                  </a:spcBef>
                </a:pPr>
                <a:r>
                  <a:rPr lang="en-US" sz="2600" dirty="0">
                    <a:solidFill>
                      <a:schemeClr val="accent1"/>
                    </a:solidFill>
                  </a:rPr>
                  <a:t>Dirac spinor:</a:t>
                </a:r>
                <a:r>
                  <a:rPr lang="en-US" sz="2600" dirty="0">
                    <a:solidFill>
                      <a:srgbClr val="C0000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 </m:t>
                    </m:r>
                    <m:d>
                      <m:dPr>
                        <m:ctrlPr>
                          <a:rPr lang="is-I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3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eqArr>
                      </m:e>
                    </m:d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sz="2600" dirty="0">
                    <a:solidFill>
                      <a:schemeClr val="accent1"/>
                    </a:solidFill>
                  </a:rPr>
                  <a:t>, </a:t>
                </a:r>
                <a:r>
                  <a:rPr lang="en-US" sz="2600" dirty="0" err="1">
                    <a:solidFill>
                      <a:schemeClr val="accent1"/>
                    </a:solidFill>
                  </a:rPr>
                  <a:t>adjoint</a:t>
                </a:r>
                <a:r>
                  <a:rPr lang="en-US" sz="2600" dirty="0">
                    <a:solidFill>
                      <a:schemeClr val="accent1"/>
                    </a:solidFill>
                  </a:rPr>
                  <a:t> Dirac spinor: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</m:acc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is-I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is-I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is-I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acc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is-I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acc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is-I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acc>
                      </m:e>
                    </m:d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endParaRPr lang="en-US" dirty="0">
                  <a:solidFill>
                    <a:schemeClr val="accent1"/>
                  </a:solidFill>
                </a:endParaRPr>
              </a:p>
              <a:p>
                <a:pPr marL="228600" lvl="1">
                  <a:spcBef>
                    <a:spcPts val="1000"/>
                  </a:spcBef>
                </a:pPr>
                <a:r>
                  <a:rPr lang="en-US" sz="2600" dirty="0">
                    <a:solidFill>
                      <a:schemeClr val="accent1"/>
                    </a:solidFill>
                  </a:rPr>
                  <a:t>Dirac equation:   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rgbClr val="C00000"/>
                        </a:solidFill>
                        <a:latin typeface="Cambria Math" charset="0"/>
                      </a:rPr>
                      <m:t>𝑖</m:t>
                    </m:r>
                    <m:sSup>
                      <m:sSupPr>
                        <m:ctrlPr>
                          <a:rPr lang="en-US" sz="2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sz="26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sSub>
                      <m:sSubPr>
                        <m:ctrlPr>
                          <a:rPr lang="en-US" sz="2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</m:e>
                      <m:sub>
                        <m:r>
                          <a:rPr lang="en-US" sz="26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r>
                      <a:rPr lang="en-US" sz="2600" i="1">
                        <a:solidFill>
                          <a:srgbClr val="C00000"/>
                        </a:solidFill>
                        <a:latin typeface="Cambria Math" charset="0"/>
                      </a:rPr>
                      <m:t>−</m:t>
                    </m:r>
                    <m:r>
                      <a:rPr lang="en-US" sz="2600" i="1">
                        <a:solidFill>
                          <a:srgbClr val="C00000"/>
                        </a:solidFill>
                        <a:latin typeface="Cambria Math" charset="0"/>
                      </a:rPr>
                      <m:t>𝑚</m:t>
                    </m:r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r>
                      <a:rPr lang="en-US" sz="2600" i="1">
                        <a:solidFill>
                          <a:srgbClr val="C00000"/>
                        </a:solidFill>
                        <a:latin typeface="Cambria Math" charset="0"/>
                      </a:rPr>
                      <m:t>=0</m:t>
                    </m:r>
                  </m:oMath>
                </a14:m>
                <a:r>
                  <a:rPr lang="en-US" sz="2600" dirty="0">
                    <a:solidFill>
                      <a:schemeClr val="accent1"/>
                    </a:solidFill>
                  </a:rPr>
                  <a:t>   ;  </a:t>
                </a:r>
                <a:r>
                  <a:rPr lang="en-US" sz="2600" dirty="0" err="1">
                    <a:solidFill>
                      <a:schemeClr val="accent1"/>
                    </a:solidFill>
                  </a:rPr>
                  <a:t>adjoint</a:t>
                </a:r>
                <a:r>
                  <a:rPr lang="en-US" sz="2600" dirty="0">
                    <a:solidFill>
                      <a:schemeClr val="accent1"/>
                    </a:solidFill>
                  </a:rPr>
                  <a:t> Dirac equation:  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rgbClr val="C00000"/>
                        </a:solidFill>
                        <a:latin typeface="Cambria Math" charset="0"/>
                      </a:rPr>
                      <m:t>𝑖</m:t>
                    </m:r>
                    <m:sSub>
                      <m:sSubPr>
                        <m:ctrlP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  <m:acc>
                      <m:accPr>
                        <m:chr m:val="̅"/>
                        <m:ctrlPr>
                          <a:rPr lang="en-US" sz="26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</m:acc>
                    <m:sSup>
                      <m:sSupPr>
                        <m:ctrlP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600" i="1">
                        <a:solidFill>
                          <a:srgbClr val="C00000"/>
                        </a:solidFill>
                        <a:latin typeface="Cambria Math" charset="0"/>
                      </a:rPr>
                      <m:t>𝑚</m:t>
                    </m:r>
                    <m:acc>
                      <m:accPr>
                        <m:chr m:val="̅"/>
                        <m:ctrlPr>
                          <a:rPr lang="en-US" sz="26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</m:acc>
                    <m:r>
                      <a:rPr lang="en-US" sz="2600" i="1">
                        <a:solidFill>
                          <a:srgbClr val="C00000"/>
                        </a:solidFill>
                        <a:latin typeface="Cambria Math" charset="0"/>
                      </a:rPr>
                      <m:t>=0</m:t>
                    </m:r>
                    <m:r>
                      <a:rPr lang="en-US" sz="260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endParaRPr lang="en-US" sz="2600" dirty="0">
                  <a:solidFill>
                    <a:schemeClr val="accent1"/>
                  </a:solidFill>
                </a:endParaRPr>
              </a:p>
              <a:p>
                <a:pPr marL="228600" lvl="1">
                  <a:spcBef>
                    <a:spcPts val="1000"/>
                  </a:spcBef>
                </a:pPr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869" y="4444919"/>
                <a:ext cx="11684261" cy="2176013"/>
              </a:xfrm>
              <a:prstGeom prst="rect">
                <a:avLst/>
              </a:prstGeom>
              <a:blipFill>
                <a:blip r:embed="rId5"/>
                <a:stretch>
                  <a:fillRect l="-869" t="-404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6202444" y="2484789"/>
                <a:ext cx="5645118" cy="19601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en-US" dirty="0"/>
                  <a:t>The minus sign in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s-I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disturbs the Lorentz invariant form: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†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is not physical</a:t>
                </a:r>
              </a:p>
              <a:p>
                <a:pPr lvl="1"/>
                <a:r>
                  <a:rPr lang="en-US" dirty="0"/>
                  <a:t>Restore covariance by multiplying  second equation from the right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and define:</a:t>
                </a:r>
              </a:p>
              <a:p>
                <a:pPr lvl="1"/>
                <a:endParaRPr lang="en-US" sz="400" dirty="0"/>
              </a:p>
              <a:p>
                <a:pPr marL="2754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𝜓</m:t>
                          </m:r>
                        </m:e>
                      </m:acc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𝜓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†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2444" y="2484789"/>
                <a:ext cx="5645118" cy="1960130"/>
              </a:xfrm>
              <a:prstGeom prst="rect">
                <a:avLst/>
              </a:prstGeom>
              <a:blipFill>
                <a:blip r:embed="rId6"/>
                <a:stretch>
                  <a:fillRect t="-258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09485" y="3968652"/>
                <a:ext cx="4137799" cy="32585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𝛾</m:t>
                          </m:r>
                        </m:e>
                        <m: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charset="0"/>
                                </a:rPr>
                                <m:t>†</m:t>
                              </m:r>
                            </m:sup>
                          </m:sSup>
                        </m:sup>
                      </m:sSup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latin typeface="Cambria Math" charset="0"/>
                        </a:rPr>
                        <m:t>   ; 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𝛾</m:t>
                          </m:r>
                        </m:e>
                        <m: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charset="0"/>
                                </a:rPr>
                                <m:t>†</m:t>
                              </m:r>
                            </m:sup>
                          </m:sSup>
                        </m:sup>
                      </m:sSup>
                      <m:r>
                        <a:rPr lang="en-US" b="0" i="1" smtClean="0">
                          <a:latin typeface="Cambria Math" charset="0"/>
                        </a:rPr>
                        <m:t>=−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𝑘</m:t>
                          </m:r>
                        </m:sup>
                      </m:sSup>
                      <m:r>
                        <a:rPr lang="en-US" b="0" i="1" smtClean="0">
                          <a:latin typeface="Cambria Math" charset="0"/>
                        </a:rPr>
                        <m:t>  ; 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𝑘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9485" y="3968652"/>
                <a:ext cx="4137799" cy="325858"/>
              </a:xfrm>
              <a:prstGeom prst="rect">
                <a:avLst/>
              </a:prstGeom>
              <a:blipFill rotWithShape="0">
                <a:blip r:embed="rId7"/>
                <a:stretch>
                  <a:fillRect l="-587" t="-103636" b="-147273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A64C573-B731-E642-B01C-184B8DE84368}"/>
                  </a:ext>
                </a:extLst>
              </p:cNvPr>
              <p:cNvSpPr txBox="1"/>
              <p:nvPr/>
            </p:nvSpPr>
            <p:spPr>
              <a:xfrm>
                <a:off x="4708317" y="2070237"/>
                <a:ext cx="2294218" cy="2526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600" b="0" dirty="0"/>
                  <a:t>Remember: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NL" sz="16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e>
                        </m:d>
                      </m:e>
                      <m:sup>
                        <m:r>
                          <m:rPr>
                            <m:lit/>
                          </m:rPr>
                          <a:rPr lang="en-US" sz="1600" b="0" i="1" smtClean="0">
                            <a:latin typeface="Cambria Math" panose="02040503050406030204" pitchFamily="18" charset="0"/>
                          </a:rPr>
                          <m:t>†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m:rPr>
                            <m:lit/>
                          </m:rPr>
                          <a:rPr lang="en-US" sz="1600" b="0" i="1" smtClean="0">
                            <a:latin typeface="Cambria Math" panose="02040503050406030204" pitchFamily="18" charset="0"/>
                          </a:rPr>
                          <m:t>†</m:t>
                        </m:r>
                      </m:sup>
                    </m:sSup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†</m:t>
                        </m:r>
                      </m:sup>
                    </m:sSup>
                  </m:oMath>
                </a14:m>
                <a:endParaRPr lang="en-NL" sz="1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A64C573-B731-E642-B01C-184B8DE843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317" y="2070237"/>
                <a:ext cx="2294218" cy="252633"/>
              </a:xfrm>
              <a:prstGeom prst="rect">
                <a:avLst/>
              </a:prstGeom>
              <a:blipFill>
                <a:blip r:embed="rId8"/>
                <a:stretch>
                  <a:fillRect l="-5495" t="-25000" r="-1648" b="-5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222DE0-4419-3916-CB98-E34BAF6C2192}"/>
                  </a:ext>
                </a:extLst>
              </p:cNvPr>
              <p:cNvSpPr txBox="1"/>
              <p:nvPr/>
            </p:nvSpPr>
            <p:spPr>
              <a:xfrm>
                <a:off x="9495510" y="4154431"/>
                <a:ext cx="2281873" cy="6053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𝛽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uk-UA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uk-UA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𝟙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𝟙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:endParaRPr lang="en-NL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222DE0-4419-3916-CB98-E34BAF6C21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5510" y="4154431"/>
                <a:ext cx="2281873" cy="6053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066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Dirac Current density and conserved current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20174" y="916844"/>
                <a:ext cx="11350356" cy="558555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Apply a similar trick as before for Schrödinger and Klein-Gordon case:</a:t>
                </a:r>
              </a:p>
              <a:p>
                <a:pPr lvl="1"/>
                <a:r>
                  <a:rPr lang="en-US" dirty="0"/>
                  <a:t>Multiply adjoint Dirac eq from right by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and multiply Dirac eq. from left by</a:t>
                </a:r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endParaRPr lang="en-US" dirty="0">
                  <a:solidFill>
                    <a:srgbClr val="C00000"/>
                  </a:solidFill>
                </a:endParaRP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Probability: Zero-</a:t>
                </a:r>
                <a:r>
                  <a:rPr lang="en-US" dirty="0" err="1"/>
                  <a:t>th</a:t>
                </a:r>
                <a:r>
                  <a:rPr lang="en-US" dirty="0"/>
                  <a:t> component of the current:</a:t>
                </a:r>
              </a:p>
              <a:p>
                <a:pPr marL="2754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𝑗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𝜓</m:t>
                          </m:r>
                        </m:e>
                      </m:acc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𝜓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𝜓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†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𝜓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s-I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=1 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4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r-HR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is-IS" b="0" dirty="0">
                  <a:solidFill>
                    <a:srgbClr val="C00000"/>
                  </a:solidFill>
                </a:endParaRPr>
              </a:p>
              <a:p>
                <a:r>
                  <a:rPr lang="en-US" dirty="0"/>
                  <a:t>This always gives a </a:t>
                </a:r>
                <a:r>
                  <a:rPr lang="en-US" i="1" dirty="0"/>
                  <a:t>positive probability</a:t>
                </a:r>
                <a:r>
                  <a:rPr lang="en-US" dirty="0"/>
                  <a:t>, which was the motivation of Dirac.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0174" y="916844"/>
                <a:ext cx="11350356" cy="5585556"/>
              </a:xfrm>
              <a:blipFill>
                <a:blip r:embed="rId3"/>
                <a:stretch>
                  <a:fillRect l="-1007" t="-2041" b="-1859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08971" y="1909584"/>
                <a:ext cx="4581832" cy="2121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s-IS" sz="2400" dirty="0">
                    <a:solidFill>
                      <a:srgbClr val="C00000"/>
                    </a:solidFill>
                  </a:rPr>
                  <a:t>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s-I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  <m:acc>
                          <m:accPr>
                            <m:chr m:val="̅"/>
                            <m:ctrlP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𝜓</m:t>
                            </m:r>
                          </m:e>
                        </m:acc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  <m:acc>
                          <m:accPr>
                            <m:chr m:val="̅"/>
                            <m:ctrlP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𝜓</m:t>
                            </m:r>
                          </m:e>
                        </m:acc>
                      </m:e>
                    </m:d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   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r>
                      <a:rPr lang="en-US" sz="2400" b="0" i="0" smtClean="0">
                        <a:solidFill>
                          <a:srgbClr val="C00000"/>
                        </a:solidFill>
                        <a:latin typeface="Cambria Math" charset="0"/>
                      </a:rPr>
                      <m:t>=0</m:t>
                    </m:r>
                  </m:oMath>
                </a14:m>
                <a:endParaRPr lang="en-US" sz="2400" b="0" dirty="0">
                  <a:solidFill>
                    <a:srgbClr val="C00000"/>
                  </a:solidFill>
                </a:endParaRPr>
              </a:p>
              <a:p>
                <a:r>
                  <a:rPr lang="en-US" sz="2400" b="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</m:acc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  </m:t>
                    </m:r>
                    <m:d>
                      <m:dPr>
                        <m:ctrlPr>
                          <a:rPr lang="is-I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</m:d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      </m:t>
                    </m:r>
                    <m:r>
                      <a:rPr lang="en-US" sz="2400">
                        <a:solidFill>
                          <a:srgbClr val="C00000"/>
                        </a:solidFill>
                        <a:latin typeface="Cambria Math" charset="0"/>
                      </a:rPr>
                      <m:t>=0</m:t>
                    </m:r>
                  </m:oMath>
                </a14:m>
                <a:endParaRPr lang="en-US" sz="2400" dirty="0">
                  <a:solidFill>
                    <a:srgbClr val="C00000"/>
                  </a:solidFill>
                </a:endParaRPr>
              </a:p>
              <a:p>
                <a:endParaRPr lang="en-US" sz="2400" dirty="0">
                  <a:solidFill>
                    <a:srgbClr val="C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𝜓</m:t>
                          </m:r>
                        </m:e>
                      </m:acc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d>
                        <m:dPr>
                          <m:ctrlPr>
                            <a:rPr lang="is-I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𝜓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+ </m:t>
                      </m:r>
                      <m:d>
                        <m:dPr>
                          <m:ctrlPr>
                            <a:rPr lang="is-I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𝜇</m:t>
                              </m:r>
                            </m:sub>
                          </m:sSub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acc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𝜓</m:t>
                      </m:r>
                      <m:r>
                        <a:rPr lang="en-US" sz="2400">
                          <a:solidFill>
                            <a:srgbClr val="C00000"/>
                          </a:solidFill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971" y="1909584"/>
                <a:ext cx="4581832" cy="21210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/>
        </p:nvCxnSpPr>
        <p:spPr>
          <a:xfrm>
            <a:off x="1108971" y="2963334"/>
            <a:ext cx="36939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61147" y="270172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129154" y="1999416"/>
                <a:ext cx="4297971" cy="172643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Define the 4-vec current: </a:t>
                </a:r>
              </a:p>
              <a:p>
                <a:endParaRPr lang="en-US" sz="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𝑗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𝜓</m:t>
                          </m:r>
                        </m:e>
                      </m:acc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𝜓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  <a:p>
                <a:endParaRPr lang="en-US" sz="400" dirty="0">
                  <a:solidFill>
                    <a:srgbClr val="C00000"/>
                  </a:solidFill>
                </a:endParaRPr>
              </a:p>
              <a:p>
                <a:r>
                  <a:rPr lang="en-US" sz="2400" dirty="0"/>
                  <a:t>Satisfies the continuity equation: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𝑗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=0 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9154" y="1999416"/>
                <a:ext cx="4297971" cy="1726435"/>
              </a:xfrm>
              <a:prstGeom prst="rect">
                <a:avLst/>
              </a:prstGeom>
              <a:blipFill rotWithShape="0">
                <a:blip r:embed="rId5"/>
                <a:stretch>
                  <a:fillRect l="-1977" t="-2456" r="-847" b="-32281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>
            <a:cxnSpLocks/>
          </p:cNvCxnSpPr>
          <p:nvPr/>
        </p:nvCxnSpPr>
        <p:spPr>
          <a:xfrm flipV="1">
            <a:off x="5592417" y="3548728"/>
            <a:ext cx="2623931" cy="160894"/>
          </a:xfrm>
          <a:prstGeom prst="line">
            <a:avLst/>
          </a:prstGeom>
          <a:ln w="127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8448407" y="2390212"/>
            <a:ext cx="1626925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328798F-8E0E-D640-BFB9-43AABD2742E5}"/>
                  </a:ext>
                </a:extLst>
              </p:cNvPr>
              <p:cNvSpPr txBox="1"/>
              <p:nvPr/>
            </p:nvSpPr>
            <p:spPr>
              <a:xfrm>
                <a:off x="3429548" y="3621667"/>
                <a:ext cx="1986954" cy="4115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NL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328798F-8E0E-D640-BFB9-43AABD274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548" y="3621667"/>
                <a:ext cx="1986954" cy="411523"/>
              </a:xfrm>
              <a:prstGeom prst="rect">
                <a:avLst/>
              </a:prstGeom>
              <a:blipFill>
                <a:blip r:embed="rId6"/>
                <a:stretch>
                  <a:fillRect l="-3822" r="-3185" b="-2121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21DC37-FC2E-82F1-F9A6-8DE9F168150E}"/>
                  </a:ext>
                </a:extLst>
              </p:cNvPr>
              <p:cNvSpPr txBox="1"/>
              <p:nvPr/>
            </p:nvSpPr>
            <p:spPr>
              <a:xfrm>
                <a:off x="9726845" y="3725851"/>
                <a:ext cx="1421095" cy="5266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𝜌</m:t>
                          </m:r>
                        </m:num>
                        <m:den>
                          <m:r>
                            <a:rPr lang="en-US" i="1">
                              <a:latin typeface="Cambria Math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latin typeface="Cambria Math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r>
                        <a:rPr lang="en-US" i="1">
                          <a:latin typeface="Cambria Math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𝑗</m:t>
                          </m:r>
                        </m:e>
                      </m:acc>
                      <m:r>
                        <a:rPr lang="en-US" i="1"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21DC37-FC2E-82F1-F9A6-8DE9F1681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6845" y="3725851"/>
                <a:ext cx="1421095" cy="526683"/>
              </a:xfrm>
              <a:prstGeom prst="rect">
                <a:avLst/>
              </a:prstGeom>
              <a:blipFill>
                <a:blip r:embed="rId7"/>
                <a:stretch>
                  <a:fillRect l="-4464" t="-2326" r="-3571" b="-1395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83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Dirac in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244" y="1208867"/>
            <a:ext cx="11384223" cy="5056465"/>
          </a:xfrm>
        </p:spPr>
        <p:txBody>
          <a:bodyPr/>
          <a:lstStyle/>
          <a:p>
            <a:r>
              <a:rPr lang="en-US" dirty="0"/>
              <a:t>Dirac was looking for an explanation for positive and negative energy solutions by </a:t>
            </a:r>
            <a:r>
              <a:rPr lang="en-US" dirty="0" err="1"/>
              <a:t>linearising</a:t>
            </a:r>
            <a:r>
              <a:rPr lang="en-US" dirty="0"/>
              <a:t> Klein-Gordon equation</a:t>
            </a:r>
          </a:p>
          <a:p>
            <a:pPr lvl="1"/>
            <a:r>
              <a:rPr lang="en-US" dirty="0"/>
              <a:t>He found that his solutions described spin-½  particles</a:t>
            </a:r>
          </a:p>
          <a:p>
            <a:pPr lvl="1"/>
            <a:r>
              <a:rPr lang="en-US" dirty="0"/>
              <a:t>He predicted, based on symmetry, that for each particle there should exist an antiparticle (the negative energy solution).</a:t>
            </a:r>
          </a:p>
          <a:p>
            <a:pPr lvl="1"/>
            <a:endParaRPr lang="en-US" dirty="0"/>
          </a:p>
          <a:p>
            <a:r>
              <a:rPr lang="en-US" dirty="0"/>
              <a:t>We had relativistic fields:</a:t>
            </a:r>
          </a:p>
          <a:p>
            <a:pPr lvl="1"/>
            <a:r>
              <a:rPr lang="en-US" dirty="0"/>
              <a:t>Spin-0: Klein-Gordon: e.g. pion particles</a:t>
            </a:r>
          </a:p>
          <a:p>
            <a:pPr lvl="1"/>
            <a:r>
              <a:rPr lang="en-US" dirty="0"/>
              <a:t>Spin-1/2: Dirac : e.g. quarks and leptons</a:t>
            </a:r>
          </a:p>
          <a:p>
            <a:pPr lvl="1"/>
            <a:r>
              <a:rPr lang="en-US" dirty="0"/>
              <a:t>How about forces? Spin=1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548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Wave Equations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937" y="747303"/>
            <a:ext cx="10537556" cy="5067269"/>
          </a:xfrm>
          <a:ln w="19050"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u="sng" dirty="0"/>
              <a:t>Contents: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Wave equations and Probability</a:t>
            </a:r>
          </a:p>
          <a:p>
            <a:pPr marL="732600" lvl="1" indent="-457200">
              <a:buFont typeface="+mj-lt"/>
              <a:buAutoNum type="alphaLcParenR"/>
            </a:pPr>
            <a:r>
              <a:rPr lang="en-US" dirty="0"/>
              <a:t>Wave equations for spin-0 fields</a:t>
            </a:r>
          </a:p>
          <a:p>
            <a:pPr lvl="2">
              <a:buFont typeface="Arial" charset="0"/>
              <a:buChar char="•"/>
            </a:pPr>
            <a:r>
              <a:rPr lang="en-US" sz="2200" dirty="0"/>
              <a:t>Schrödinger (non relativistic), Klein-Gordon (relativistic) </a:t>
            </a:r>
          </a:p>
          <a:p>
            <a:pPr marL="732600" lvl="1" indent="-457200">
              <a:buFont typeface="+mj-lt"/>
              <a:buAutoNum type="alphaLcParenR"/>
            </a:pPr>
            <a:r>
              <a:rPr lang="en-US" dirty="0"/>
              <a:t>Wave equation for spin-½ fields</a:t>
            </a:r>
          </a:p>
          <a:p>
            <a:pPr lvl="2">
              <a:buFont typeface="Arial" charset="0"/>
              <a:buChar char="•"/>
            </a:pPr>
            <a:r>
              <a:rPr lang="en-US" sz="2200" dirty="0"/>
              <a:t>Dirac equation (relativistic)</a:t>
            </a:r>
          </a:p>
          <a:p>
            <a:pPr lvl="2">
              <a:buFont typeface="Arial" charset="0"/>
              <a:buChar char="•"/>
            </a:pPr>
            <a:r>
              <a:rPr lang="en-US" sz="2200" dirty="0"/>
              <a:t>Fundamental fermions</a:t>
            </a:r>
          </a:p>
          <a:p>
            <a:pPr marL="732600" lvl="1" indent="-457200">
              <a:buFont typeface="+mj-lt"/>
              <a:buAutoNum type="alphaLcParenR"/>
            </a:pPr>
            <a:r>
              <a:rPr lang="en-US" dirty="0"/>
              <a:t>Wave equations for spin-1 fields</a:t>
            </a:r>
          </a:p>
          <a:p>
            <a:pPr lvl="2">
              <a:buFont typeface="Arial" charset="0"/>
              <a:buChar char="•"/>
            </a:pPr>
            <a:r>
              <a:rPr lang="en-US" sz="2200" dirty="0"/>
              <a:t>Gauge boson fields; </a:t>
            </a:r>
            <a:r>
              <a:rPr lang="en-US" sz="2200" dirty="0" err="1"/>
              <a:t>eg</a:t>
            </a:r>
            <a:r>
              <a:rPr lang="en-US" sz="2200" dirty="0"/>
              <a:t>. electromagnetic field</a:t>
            </a:r>
          </a:p>
          <a:p>
            <a:pPr marL="732600" lvl="1" indent="-457200">
              <a:buFont typeface="+mj-lt"/>
              <a:buAutoNum type="arabicPeriod"/>
            </a:pPr>
            <a:endParaRPr lang="en-US" sz="600" dirty="0"/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Gauge field theory</a:t>
            </a:r>
          </a:p>
          <a:p>
            <a:pPr marL="732600" lvl="1" indent="-457200">
              <a:buFont typeface="+mj-lt"/>
              <a:buAutoNum type="alphaLcParenR"/>
            </a:pPr>
            <a:r>
              <a:rPr lang="en-US" dirty="0" err="1"/>
              <a:t>Variational</a:t>
            </a:r>
            <a:r>
              <a:rPr lang="en-US" dirty="0"/>
              <a:t> Calculus and </a:t>
            </a:r>
            <a:r>
              <a:rPr lang="en-US" dirty="0" err="1"/>
              <a:t>Lagrangians</a:t>
            </a:r>
            <a:endParaRPr lang="en-US" dirty="0"/>
          </a:p>
          <a:p>
            <a:pPr marL="732600" lvl="1" indent="-457200">
              <a:buFont typeface="+mj-lt"/>
              <a:buAutoNum type="alphaLcParenR"/>
            </a:pPr>
            <a:r>
              <a:rPr lang="en-US" dirty="0"/>
              <a:t>Local Gauge invariance</a:t>
            </a:r>
          </a:p>
          <a:p>
            <a:pPr marL="1041750" lvl="2" indent="-514350">
              <a:buFont typeface="+mj-lt"/>
              <a:buAutoNum type="romanLcPeriod"/>
            </a:pPr>
            <a:r>
              <a:rPr lang="en-US" sz="2200" dirty="0"/>
              <a:t>QED</a:t>
            </a:r>
          </a:p>
          <a:p>
            <a:pPr marL="1041750" lvl="2" indent="-514350">
              <a:buFont typeface="+mj-lt"/>
              <a:buAutoNum type="romanLcPeriod"/>
            </a:pPr>
            <a:r>
              <a:rPr lang="en-US" sz="2200" dirty="0"/>
              <a:t>Yang-Mills Theory (Weak, Strong)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835137" y="1184581"/>
            <a:ext cx="3757311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Griffiths </a:t>
            </a:r>
            <a:r>
              <a:rPr lang="en-US"/>
              <a:t>chapter 7 and PP1 chapter 1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14729" y="5981072"/>
            <a:ext cx="10307971" cy="82445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Required Quantum Mechanics knowledge: </a:t>
            </a:r>
          </a:p>
          <a:p>
            <a:pPr lvl="1"/>
            <a:r>
              <a:rPr lang="en-US" dirty="0"/>
              <a:t>Angular momentum and spin: study </a:t>
            </a:r>
            <a:r>
              <a:rPr lang="en-US" dirty="0">
                <a:solidFill>
                  <a:schemeClr val="tx1"/>
                </a:solidFill>
              </a:rPr>
              <a:t>Griffiths sections 4.2 ,4.3</a:t>
            </a:r>
            <a:r>
              <a:rPr lang="en-US" dirty="0"/>
              <a:t>, In particular Pauli Matrices</a:t>
            </a:r>
          </a:p>
          <a:p>
            <a:pPr lvl="2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775826" y="3901550"/>
            <a:ext cx="3816622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Griffiths chapter 10  and PP1 chapter 1</a:t>
            </a:r>
          </a:p>
        </p:txBody>
      </p:sp>
    </p:spTree>
    <p:extLst>
      <p:ext uri="{BB962C8B-B14F-4D97-AF65-F5344CB8AC3E}">
        <p14:creationId xmlns:p14="http://schemas.microsoft.com/office/powerpoint/2010/main" val="1376932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112" y="2048315"/>
            <a:ext cx="6205927" cy="26136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Part 1</a:t>
            </a:r>
          </a:p>
          <a:p>
            <a:pPr marL="0" indent="0" algn="ctr">
              <a:buNone/>
            </a:pPr>
            <a:r>
              <a:rPr lang="en-US" dirty="0"/>
              <a:t>Wave Equations and Probability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7030A0"/>
                </a:solidFill>
              </a:rPr>
              <a:t>1c) Spin-1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802689" y="136521"/>
            <a:ext cx="2032479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Griffiths §7.1 </a:t>
            </a:r>
            <a:r>
              <a:rPr lang="en-US"/>
              <a:t>– §7.3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0102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Electromagnetic Field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77268" y="777718"/>
                <a:ext cx="10623548" cy="1644060"/>
              </a:xfrm>
            </p:spPr>
            <p:txBody>
              <a:bodyPr/>
              <a:lstStyle/>
              <a:p>
                <a:r>
                  <a:rPr lang="en-US" dirty="0"/>
                  <a:t>Maxwell equations describe electric and magnetic fields induced by charges and currents: </a:t>
                </a:r>
                <a:r>
                  <a:rPr lang="en-US" sz="1800" dirty="0">
                    <a:solidFill>
                      <a:schemeClr val="tx1"/>
                    </a:solidFill>
                  </a:rPr>
                  <a:t>(used </a:t>
                </a:r>
                <a:r>
                  <a:rPr lang="en-US" sz="1800" dirty="0" err="1">
                    <a:solidFill>
                      <a:schemeClr val="tx1"/>
                    </a:solidFill>
                  </a:rPr>
                  <a:t>Heavyside</a:t>
                </a:r>
                <a:r>
                  <a:rPr lang="en-US" sz="1800" dirty="0">
                    <a:solidFill>
                      <a:schemeClr val="tx1"/>
                    </a:solidFill>
                  </a:rPr>
                  <a:t>-Lorentz units: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𝑐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=1, </m:t>
                    </m:r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𝜖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=1, </m:t>
                    </m:r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𝜇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=1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)</a:t>
                </a:r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7268" y="777718"/>
                <a:ext cx="10623548" cy="1644060"/>
              </a:xfrm>
              <a:blipFill rotWithShape="0">
                <a:blip r:embed="rId2"/>
                <a:stretch>
                  <a:fillRect l="-1033" t="-63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41798" y="1646850"/>
                <a:ext cx="4453142" cy="3797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200" dirty="0">
                    <a:solidFill>
                      <a:srgbClr val="7030A0"/>
                    </a:solidFill>
                  </a:rPr>
                  <a:t>1. Gauss’ law:                          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𝛻</m:t>
                        </m:r>
                      </m:e>
                    </m:acc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⋅</m:t>
                    </m:r>
                    <m:acc>
                      <m:accPr>
                        <m:chr m:val="⃗"/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𝐸</m:t>
                        </m:r>
                      </m:e>
                    </m:acc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𝜌</m:t>
                    </m:r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798" y="1646850"/>
                <a:ext cx="4453142" cy="379719"/>
              </a:xfrm>
              <a:prstGeom prst="rect">
                <a:avLst/>
              </a:prstGeom>
              <a:blipFill rotWithShape="0">
                <a:blip r:embed="rId3"/>
                <a:stretch>
                  <a:fillRect l="-3830" t="-11290" r="-1231" b="-451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41798" y="2119420"/>
                <a:ext cx="4479047" cy="3797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200" dirty="0">
                    <a:solidFill>
                      <a:srgbClr val="7030A0"/>
                    </a:solidFill>
                  </a:rPr>
                  <a:t>2. No magnetic charges:        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𝛻</m:t>
                        </m:r>
                      </m:e>
                    </m:acc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⋅</m:t>
                    </m:r>
                    <m:acc>
                      <m:accPr>
                        <m:chr m:val="⃗"/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𝐵</m:t>
                        </m:r>
                      </m:e>
                    </m:acc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=0</m:t>
                    </m:r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798" y="2119420"/>
                <a:ext cx="4479047" cy="379719"/>
              </a:xfrm>
              <a:prstGeom prst="rect">
                <a:avLst/>
              </a:prstGeom>
              <a:blipFill rotWithShape="0">
                <a:blip r:embed="rId4"/>
                <a:stretch>
                  <a:fillRect l="-3810" t="-12903" r="-1088" b="-451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32224" y="2527143"/>
                <a:ext cx="5078121" cy="5447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200" dirty="0">
                    <a:solidFill>
                      <a:srgbClr val="7030A0"/>
                    </a:solidFill>
                  </a:rPr>
                  <a:t>3. Faraday’s law of induction: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𝛻</m:t>
                        </m:r>
                      </m:e>
                    </m:acc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𝐸</m:t>
                        </m:r>
                      </m:e>
                    </m:acc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f>
                      <m:fPr>
                        <m:ctrlPr>
                          <a:rPr lang="bg-BG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  <m:acc>
                          <m:accPr>
                            <m:chr m:val="⃗"/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𝐵</m:t>
                            </m:r>
                          </m:e>
                        </m:acc>
                      </m:num>
                      <m:den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𝑡</m:t>
                        </m:r>
                      </m:den>
                    </m:f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=0</m:t>
                    </m:r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224" y="2527143"/>
                <a:ext cx="5078121" cy="544765"/>
              </a:xfrm>
              <a:prstGeom prst="rect">
                <a:avLst/>
              </a:prstGeom>
              <a:blipFill rotWithShape="0">
                <a:blip r:embed="rId5"/>
                <a:stretch>
                  <a:fillRect l="-3361" b="-17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32224" y="3165602"/>
                <a:ext cx="5023298" cy="5447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200" dirty="0">
                    <a:solidFill>
                      <a:srgbClr val="7030A0"/>
                    </a:solidFill>
                  </a:rPr>
                  <a:t>4. Modified Ampère’s law:    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𝛻</m:t>
                        </m:r>
                      </m:e>
                    </m:acc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𝐵</m:t>
                        </m:r>
                      </m:e>
                    </m:acc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−</m:t>
                    </m:r>
                    <m:f>
                      <m:fPr>
                        <m:ctrlPr>
                          <a:rPr lang="bg-BG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  <m:acc>
                          <m:accPr>
                            <m:chr m:val="⃗"/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𝐸</m:t>
                            </m:r>
                          </m:e>
                        </m:acc>
                      </m:num>
                      <m:den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𝑡</m:t>
                        </m:r>
                      </m:den>
                    </m:f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𝑗</m:t>
                        </m:r>
                      </m:e>
                    </m:acc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224" y="3165602"/>
                <a:ext cx="5023298" cy="544765"/>
              </a:xfrm>
              <a:prstGeom prst="rect">
                <a:avLst/>
              </a:prstGeom>
              <a:blipFill rotWithShape="0">
                <a:blip r:embed="rId6"/>
                <a:stretch>
                  <a:fillRect l="-3398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286235" y="1861251"/>
                <a:ext cx="3310128" cy="16075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From 1. and 4. derive continuity</a:t>
                </a:r>
              </a:p>
              <a:p>
                <a:r>
                  <a:rPr lang="en-US" dirty="0"/>
                  <a:t>       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0" smtClean="0">
                            <a:latin typeface="Cambria Math" charset="0"/>
                          </a:rPr>
                          <m:t>𝛻</m:t>
                        </m:r>
                      </m:e>
                    </m:acc>
                    <m:r>
                      <a:rPr lang="en-US" b="0" i="1" smtClean="0">
                        <a:latin typeface="Cambria Math" charset="0"/>
                      </a:rPr>
                      <m:t>⋅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</m:e>
                    </m:acc>
                    <m:r>
                      <a:rPr lang="en-US" b="0" i="1" smtClean="0">
                        <a:latin typeface="Cambria Math" charset="0"/>
                      </a:rPr>
                      <m:t>=−</m:t>
                    </m:r>
                    <m:f>
                      <m:fPr>
                        <m:ctrlPr>
                          <a:rPr lang="bg-BG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𝜕𝜌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 </m:t>
                    </m:r>
                  </m:oMath>
                </a14:m>
                <a:endParaRPr lang="en-US" dirty="0"/>
              </a:p>
              <a:p>
                <a:r>
                  <a:rPr lang="en-US" dirty="0">
                    <a:sym typeface="Wingdings"/>
                  </a:rPr>
                  <a:t> </a:t>
                </a:r>
                <a:r>
                  <a:rPr lang="en-US" dirty="0"/>
                  <a:t>charge conservation</a:t>
                </a:r>
              </a:p>
              <a:p>
                <a:r>
                  <a:rPr lang="en-US" dirty="0"/>
                  <a:t>This was the motivation for Maxwell to modify Ampère’s law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235" y="1861251"/>
                <a:ext cx="3310128" cy="1607556"/>
              </a:xfrm>
              <a:prstGeom prst="rect">
                <a:avLst/>
              </a:prstGeom>
              <a:blipFill rotWithShape="0">
                <a:blip r:embed="rId7"/>
                <a:stretch>
                  <a:fillRect l="-1473" t="-1894" b="-4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/>
              <p:cNvSpPr txBox="1">
                <a:spLocks/>
              </p:cNvSpPr>
              <p:nvPr/>
            </p:nvSpPr>
            <p:spPr>
              <a:xfrm>
                <a:off x="458980" y="3881626"/>
                <a:ext cx="10623548" cy="164406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Define a Lorentz covariant 4-vector field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is-I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</m:acc>
                      </m:e>
                    </m:d>
                  </m:oMath>
                </a14:m>
                <a:r>
                  <a:rPr lang="en-US" dirty="0"/>
                  <a:t> as follows:</a:t>
                </a:r>
              </a:p>
              <a:p>
                <a:pPr marL="275400" lvl="1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𝐵</m:t>
                        </m:r>
                      </m:e>
                    </m:acc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𝛻</m:t>
                        </m:r>
                      </m:e>
                    </m:acc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1400" dirty="0">
                    <a:solidFill>
                      <a:srgbClr val="C00000"/>
                    </a:solidFill>
                  </a:rPr>
                  <a:t>            </a:t>
                </a:r>
                <a:r>
                  <a:rPr lang="en-US" sz="1800" dirty="0">
                    <a:solidFill>
                      <a:schemeClr val="tx1"/>
                    </a:solidFill>
                  </a:rPr>
                  <a:t>(then automatically 2. follows) </a:t>
                </a:r>
              </a:p>
              <a:p>
                <a:pPr marL="275400" lvl="1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𝐸</m:t>
                        </m:r>
                      </m:e>
                    </m:acc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=−</m:t>
                    </m:r>
                    <m:f>
                      <m:fPr>
                        <m:ctrlPr>
                          <a:rPr lang="bg-BG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</m:acc>
                      </m:num>
                      <m:den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</m:den>
                    </m:f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𝛻</m:t>
                        </m:r>
                      </m:e>
                    </m:acc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𝑉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with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𝑉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  </a:t>
                </a:r>
                <a:r>
                  <a:rPr lang="en-US" sz="1800" dirty="0">
                    <a:solidFill>
                      <a:schemeClr val="tx1"/>
                    </a:solidFill>
                  </a:rPr>
                  <a:t>(then automatically 3. follows) 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11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980" y="3881626"/>
                <a:ext cx="10623548" cy="1644060"/>
              </a:xfrm>
              <a:prstGeom prst="rect">
                <a:avLst/>
              </a:prstGeom>
              <a:blipFill rotWithShape="0">
                <a:blip r:embed="rId8"/>
                <a:stretch>
                  <a:fillRect l="-1033" t="-2602" b="-14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/>
              <p:cNvSpPr txBox="1">
                <a:spLocks/>
              </p:cNvSpPr>
              <p:nvPr/>
            </p:nvSpPr>
            <p:spPr>
              <a:xfrm>
                <a:off x="477268" y="5577708"/>
                <a:ext cx="11281916" cy="164406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14350" indent="-514350">
                  <a:buFont typeface="+mj-lt"/>
                  <a:buAutoNum type="alphaLcParenR"/>
                </a:pPr>
                <a:r>
                  <a:rPr lang="en-US" dirty="0"/>
                  <a:t>Show Maxwell equations can be summarized in covariant form:</a:t>
                </a:r>
              </a:p>
              <a:p>
                <a:pPr marL="0" indent="0">
                  <a:buNone/>
                </a:pPr>
                <a:r>
                  <a:rPr lang="en-US" b="0" dirty="0">
                    <a:solidFill>
                      <a:srgbClr val="C00000"/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𝜈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𝜈</m:t>
                        </m:r>
                      </m:sup>
                    </m:sSup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𝑗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𝜈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</a:t>
                </a:r>
                <a:r>
                  <a:rPr lang="en-US" sz="1800" dirty="0">
                    <a:solidFill>
                      <a:schemeClr val="tx1"/>
                    </a:solidFill>
                  </a:rPr>
                  <a:t>(Derive expressions for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𝜌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𝑗</m:t>
                        </m:r>
                      </m:e>
                    </m:acc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and use: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𝛻</m:t>
                        </m:r>
                      </m:e>
                    </m:acc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×</m:t>
                    </m:r>
                    <m:d>
                      <m:dPr>
                        <m:ctrlPr>
                          <a:rPr lang="is-I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𝛻</m:t>
                            </m:r>
                          </m:e>
                        </m:acc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×</m:t>
                        </m:r>
                        <m:acc>
                          <m:accPr>
                            <m:chr m:val="⃗"/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</m:acc>
                      </m:e>
                    </m:d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=−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𝛻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𝐴</m:t>
                        </m:r>
                      </m:e>
                    </m:acc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0" i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𝛻</m:t>
                        </m:r>
                      </m:e>
                    </m:acc>
                    <m:d>
                      <m:dPr>
                        <m:ctrlPr>
                          <a:rPr lang="is-I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0" i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𝛻</m:t>
                            </m:r>
                          </m:e>
                        </m:acc>
                        <m:r>
                          <a:rPr lang="en-US" sz="1800" b="0" i="1" dirty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⋅</m:t>
                        </m:r>
                        <m:acc>
                          <m:accPr>
                            <m:chr m:val="⃗"/>
                            <m:ctrlPr>
                              <a:rPr lang="en-US" sz="1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0" i="1" dirty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</m:acc>
                      </m:e>
                    </m:d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268" y="5577708"/>
                <a:ext cx="11281916" cy="1644060"/>
              </a:xfrm>
              <a:prstGeom prst="rect">
                <a:avLst/>
              </a:prstGeom>
              <a:blipFill rotWithShape="0">
                <a:blip r:embed="rId9"/>
                <a:stretch>
                  <a:fillRect l="-1135" t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0372315" y="157036"/>
            <a:ext cx="1457002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Griffiths §7.4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3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0707" cy="672352"/>
          </a:xfrm>
        </p:spPr>
        <p:txBody>
          <a:bodyPr/>
          <a:lstStyle/>
          <a:p>
            <a:r>
              <a:rPr lang="en-US" dirty="0"/>
              <a:t>   Lecture 2: “Forces”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38236" y="1161140"/>
            <a:ext cx="4117679" cy="2365241"/>
            <a:chOff x="4665092" y="1405164"/>
            <a:chExt cx="7435651" cy="4668216"/>
          </a:xfrm>
        </p:grpSpPr>
        <p:grpSp>
          <p:nvGrpSpPr>
            <p:cNvPr id="9" name="Group 8"/>
            <p:cNvGrpSpPr/>
            <p:nvPr/>
          </p:nvGrpSpPr>
          <p:grpSpPr>
            <a:xfrm>
              <a:off x="4665092" y="1417555"/>
              <a:ext cx="7435651" cy="4655825"/>
              <a:chOff x="3319376" y="1401254"/>
              <a:chExt cx="7435651" cy="4655825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68385" y="1401254"/>
                <a:ext cx="4655825" cy="4655825"/>
              </a:xfrm>
              <a:prstGeom prst="rect">
                <a:avLst/>
              </a:prstGeom>
              <a:ln w="25400">
                <a:noFill/>
              </a:ln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8771937" y="2567419"/>
                    <a:ext cx="1983090" cy="7896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000" b="0" i="1" dirty="0"/>
                      <a:t>Vertex</a:t>
                    </a:r>
                    <a:r>
                      <a:rPr lang="en-US" sz="2000" b="0" dirty="0"/>
                      <a:t>: </a:t>
                    </a:r>
                    <a14:m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𝑒</m:t>
                        </m:r>
                      </m:oMath>
                    </a14:m>
                    <a:endParaRPr lang="en-US" sz="2000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71937" y="2567419"/>
                    <a:ext cx="1983090" cy="789687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l="-5525" t="-7576" b="-2575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" name="Oval 15"/>
              <p:cNvSpPr/>
              <p:nvPr/>
            </p:nvSpPr>
            <p:spPr>
              <a:xfrm>
                <a:off x="5843826" y="3481135"/>
                <a:ext cx="123837" cy="16042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7696691" y="3537283"/>
                <a:ext cx="123837" cy="16042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3319376" y="2697611"/>
                    <a:ext cx="1983090" cy="7896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000" b="0" i="1" dirty="0"/>
                      <a:t>Vertex</a:t>
                    </a:r>
                    <a:r>
                      <a:rPr lang="en-US" sz="2000" b="0" dirty="0"/>
                      <a:t>: </a:t>
                    </a:r>
                    <a14:m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𝑒</m:t>
                        </m:r>
                      </m:oMath>
                    </a14:m>
                    <a:endParaRPr lang="en-US" sz="2000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8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19376" y="2697611"/>
                    <a:ext cx="1983090" cy="789687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l="-5556" t="-7576" b="-2575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9" name="Freeform 18"/>
              <p:cNvSpPr/>
              <p:nvPr/>
            </p:nvSpPr>
            <p:spPr>
              <a:xfrm>
                <a:off x="4684294" y="3192381"/>
                <a:ext cx="978569" cy="373153"/>
              </a:xfrm>
              <a:custGeom>
                <a:avLst/>
                <a:gdLst>
                  <a:gd name="connsiteX0" fmla="*/ 0 w 978569"/>
                  <a:gd name="connsiteY0" fmla="*/ 0 h 373153"/>
                  <a:gd name="connsiteX1" fmla="*/ 497305 w 978569"/>
                  <a:gd name="connsiteY1" fmla="*/ 320842 h 373153"/>
                  <a:gd name="connsiteX2" fmla="*/ 978569 w 978569"/>
                  <a:gd name="connsiteY2" fmla="*/ 368968 h 373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8569" h="373153">
                    <a:moveTo>
                      <a:pt x="0" y="0"/>
                    </a:moveTo>
                    <a:cubicBezTo>
                      <a:pt x="167105" y="129673"/>
                      <a:pt x="334210" y="259347"/>
                      <a:pt x="497305" y="320842"/>
                    </a:cubicBezTo>
                    <a:cubicBezTo>
                      <a:pt x="660400" y="382337"/>
                      <a:pt x="819484" y="375652"/>
                      <a:pt x="978569" y="368968"/>
                    </a:cubicBezTo>
                  </a:path>
                </a:pathLst>
              </a:custGeom>
              <a:noFill/>
              <a:ln w="31750"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 19"/>
              <p:cNvSpPr/>
              <p:nvPr/>
            </p:nvSpPr>
            <p:spPr>
              <a:xfrm flipH="1">
                <a:off x="8093935" y="3152195"/>
                <a:ext cx="1049140" cy="491137"/>
              </a:xfrm>
              <a:custGeom>
                <a:avLst/>
                <a:gdLst>
                  <a:gd name="connsiteX0" fmla="*/ 0 w 978569"/>
                  <a:gd name="connsiteY0" fmla="*/ 0 h 373153"/>
                  <a:gd name="connsiteX1" fmla="*/ 497305 w 978569"/>
                  <a:gd name="connsiteY1" fmla="*/ 320842 h 373153"/>
                  <a:gd name="connsiteX2" fmla="*/ 978569 w 978569"/>
                  <a:gd name="connsiteY2" fmla="*/ 368968 h 373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8569" h="373153">
                    <a:moveTo>
                      <a:pt x="0" y="0"/>
                    </a:moveTo>
                    <a:cubicBezTo>
                      <a:pt x="167105" y="129673"/>
                      <a:pt x="334210" y="259347"/>
                      <a:pt x="497305" y="320842"/>
                    </a:cubicBezTo>
                    <a:cubicBezTo>
                      <a:pt x="660400" y="382337"/>
                      <a:pt x="819484" y="375652"/>
                      <a:pt x="978569" y="368968"/>
                    </a:cubicBezTo>
                  </a:path>
                </a:pathLst>
              </a:custGeom>
              <a:noFill/>
              <a:ln w="31750"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5694948" y="4719751"/>
                    <a:ext cx="3087583" cy="110999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000" i="1" dirty="0"/>
                      <a:t>Propagator</a:t>
                    </a:r>
                    <a:r>
                      <a:rPr lang="en-US" sz="2000" b="0" dirty="0"/>
                      <a:t>: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mr-IN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94948" y="4719751"/>
                    <a:ext cx="3087583" cy="1109991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l="-3929" b="-322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2" name="Freeform 21"/>
              <p:cNvSpPr/>
              <p:nvPr/>
            </p:nvSpPr>
            <p:spPr>
              <a:xfrm rot="5400000" flipH="1">
                <a:off x="6260135" y="4366392"/>
                <a:ext cx="1049140" cy="92136"/>
              </a:xfrm>
              <a:custGeom>
                <a:avLst/>
                <a:gdLst>
                  <a:gd name="connsiteX0" fmla="*/ 0 w 978569"/>
                  <a:gd name="connsiteY0" fmla="*/ 0 h 373153"/>
                  <a:gd name="connsiteX1" fmla="*/ 497305 w 978569"/>
                  <a:gd name="connsiteY1" fmla="*/ 320842 h 373153"/>
                  <a:gd name="connsiteX2" fmla="*/ 978569 w 978569"/>
                  <a:gd name="connsiteY2" fmla="*/ 368968 h 373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8569" h="373153">
                    <a:moveTo>
                      <a:pt x="0" y="0"/>
                    </a:moveTo>
                    <a:cubicBezTo>
                      <a:pt x="167105" y="129673"/>
                      <a:pt x="334210" y="259347"/>
                      <a:pt x="497305" y="320842"/>
                    </a:cubicBezTo>
                    <a:cubicBezTo>
                      <a:pt x="660400" y="382337"/>
                      <a:pt x="819484" y="375652"/>
                      <a:pt x="978569" y="368968"/>
                    </a:cubicBezTo>
                  </a:path>
                </a:pathLst>
              </a:custGeom>
              <a:noFill/>
              <a:ln w="31750"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Oval 9"/>
            <p:cNvSpPr/>
            <p:nvPr/>
          </p:nvSpPr>
          <p:spPr>
            <a:xfrm>
              <a:off x="6199954" y="1405165"/>
              <a:ext cx="430607" cy="3545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0354622" y="1405164"/>
              <a:ext cx="430607" cy="3545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0246970" y="4989057"/>
              <a:ext cx="430607" cy="3157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041579" y="4934200"/>
              <a:ext cx="430607" cy="3545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450374" y="853440"/>
            <a:ext cx="3444050" cy="3137392"/>
            <a:chOff x="979233" y="1100852"/>
            <a:chExt cx="5572222" cy="5240394"/>
          </a:xfrm>
        </p:grpSpPr>
        <p:sp>
          <p:nvSpPr>
            <p:cNvPr id="24" name="Rectangle 23"/>
            <p:cNvSpPr/>
            <p:nvPr/>
          </p:nvSpPr>
          <p:spPr>
            <a:xfrm>
              <a:off x="2647614" y="4341553"/>
              <a:ext cx="449179" cy="401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727696" y="3683828"/>
              <a:ext cx="449179" cy="401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979233" y="1745489"/>
              <a:ext cx="5437609" cy="4595757"/>
              <a:chOff x="6721643" y="1898039"/>
              <a:chExt cx="4427620" cy="3912256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21643" y="1898039"/>
                <a:ext cx="4154105" cy="3912256"/>
              </a:xfrm>
              <a:prstGeom prst="rect">
                <a:avLst/>
              </a:prstGeom>
            </p:spPr>
          </p:pic>
          <p:sp>
            <p:nvSpPr>
              <p:cNvPr id="34" name="Rectangle 33"/>
              <p:cNvSpPr/>
              <p:nvPr/>
            </p:nvSpPr>
            <p:spPr>
              <a:xfrm>
                <a:off x="9561095" y="4273511"/>
                <a:ext cx="1588168" cy="9787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2733195" y="5256866"/>
                  <a:ext cx="2021095" cy="8707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0" i="1" dirty="0"/>
                    <a:t>Vertex</a:t>
                  </a:r>
                  <a:r>
                    <a:rPr lang="en-US" sz="2000" b="0" dirty="0"/>
                    <a:t>: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mr-I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𝑔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3195" y="5256866"/>
                  <a:ext cx="2021095" cy="870724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5366" t="-8140" b="-395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4530360" y="4812455"/>
                  <a:ext cx="2021095" cy="8707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0" i="1" dirty="0"/>
                    <a:t>Vertex</a:t>
                  </a:r>
                  <a:r>
                    <a:rPr lang="en-US" sz="2000" b="0" dirty="0"/>
                    <a:t>: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mr-I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𝑔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0360" y="4812455"/>
                  <a:ext cx="2021095" cy="870724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4878" t="-9412" b="-411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2574257" y="1100852"/>
                  <a:ext cx="2374246" cy="14904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i="1" dirty="0"/>
                    <a:t>Propagator</a:t>
                  </a:r>
                  <a:r>
                    <a:rPr lang="en-US" sz="2000" b="0" dirty="0"/>
                    <a:t>:     </a:t>
                  </a:r>
                </a:p>
                <a:p>
                  <a:r>
                    <a:rPr lang="en-US" sz="2000" b="0" dirty="0"/>
                    <a:t>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mr-I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Sup>
                                <m:sSubSup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 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𝑊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4257" y="1100852"/>
                  <a:ext cx="2374246" cy="1490404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4583" t="-3425" r="-20833" b="-390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Freeform 29"/>
            <p:cNvSpPr/>
            <p:nvPr/>
          </p:nvSpPr>
          <p:spPr>
            <a:xfrm rot="14579778">
              <a:off x="2718623" y="4859048"/>
              <a:ext cx="1076949" cy="68949"/>
            </a:xfrm>
            <a:custGeom>
              <a:avLst/>
              <a:gdLst>
                <a:gd name="connsiteX0" fmla="*/ 0 w 978569"/>
                <a:gd name="connsiteY0" fmla="*/ 0 h 373153"/>
                <a:gd name="connsiteX1" fmla="*/ 497305 w 978569"/>
                <a:gd name="connsiteY1" fmla="*/ 320842 h 373153"/>
                <a:gd name="connsiteX2" fmla="*/ 978569 w 978569"/>
                <a:gd name="connsiteY2" fmla="*/ 368968 h 373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8569" h="373153">
                  <a:moveTo>
                    <a:pt x="0" y="0"/>
                  </a:moveTo>
                  <a:cubicBezTo>
                    <a:pt x="167105" y="129673"/>
                    <a:pt x="334210" y="259347"/>
                    <a:pt x="497305" y="320842"/>
                  </a:cubicBezTo>
                  <a:cubicBezTo>
                    <a:pt x="660400" y="382337"/>
                    <a:pt x="819484" y="375652"/>
                    <a:pt x="978569" y="368968"/>
                  </a:cubicBezTo>
                </a:path>
              </a:pathLst>
            </a:custGeom>
            <a:noFill/>
            <a:ln w="31750"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 rot="12166888">
              <a:off x="4255347" y="4195364"/>
              <a:ext cx="1216908" cy="616370"/>
            </a:xfrm>
            <a:custGeom>
              <a:avLst/>
              <a:gdLst>
                <a:gd name="connsiteX0" fmla="*/ 0 w 978569"/>
                <a:gd name="connsiteY0" fmla="*/ 0 h 373153"/>
                <a:gd name="connsiteX1" fmla="*/ 497305 w 978569"/>
                <a:gd name="connsiteY1" fmla="*/ 320842 h 373153"/>
                <a:gd name="connsiteX2" fmla="*/ 978569 w 978569"/>
                <a:gd name="connsiteY2" fmla="*/ 368968 h 373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8569" h="373153">
                  <a:moveTo>
                    <a:pt x="0" y="0"/>
                  </a:moveTo>
                  <a:cubicBezTo>
                    <a:pt x="167105" y="129673"/>
                    <a:pt x="334210" y="259347"/>
                    <a:pt x="497305" y="320842"/>
                  </a:cubicBezTo>
                  <a:cubicBezTo>
                    <a:pt x="660400" y="382337"/>
                    <a:pt x="819484" y="375652"/>
                    <a:pt x="978569" y="368968"/>
                  </a:cubicBezTo>
                </a:path>
              </a:pathLst>
            </a:custGeom>
            <a:noFill/>
            <a:ln w="31750"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>
            <a:xfrm rot="16847857" flipH="1">
              <a:off x="2950398" y="3039584"/>
              <a:ext cx="916196" cy="190148"/>
            </a:xfrm>
            <a:custGeom>
              <a:avLst/>
              <a:gdLst>
                <a:gd name="connsiteX0" fmla="*/ 0 w 978569"/>
                <a:gd name="connsiteY0" fmla="*/ 0 h 373153"/>
                <a:gd name="connsiteX1" fmla="*/ 497305 w 978569"/>
                <a:gd name="connsiteY1" fmla="*/ 320842 h 373153"/>
                <a:gd name="connsiteX2" fmla="*/ 978569 w 978569"/>
                <a:gd name="connsiteY2" fmla="*/ 368968 h 373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8569" h="373153">
                  <a:moveTo>
                    <a:pt x="0" y="0"/>
                  </a:moveTo>
                  <a:cubicBezTo>
                    <a:pt x="167105" y="129673"/>
                    <a:pt x="334210" y="259347"/>
                    <a:pt x="497305" y="320842"/>
                  </a:cubicBezTo>
                  <a:cubicBezTo>
                    <a:pt x="660400" y="382337"/>
                    <a:pt x="819484" y="375652"/>
                    <a:pt x="978569" y="368968"/>
                  </a:cubicBezTo>
                </a:path>
              </a:pathLst>
            </a:custGeom>
            <a:noFill/>
            <a:ln w="31750"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1451" y="889590"/>
            <a:ext cx="3904109" cy="287905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BC3418A-5503-5149-AF5A-97AE49074F7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" t="50054" r="55038" b="16478"/>
          <a:stretch/>
        </p:blipFill>
        <p:spPr>
          <a:xfrm>
            <a:off x="8626170" y="4659823"/>
            <a:ext cx="3192681" cy="179305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</p:pic>
      <p:grpSp>
        <p:nvGrpSpPr>
          <p:cNvPr id="41" name="Group 40"/>
          <p:cNvGrpSpPr/>
          <p:nvPr/>
        </p:nvGrpSpPr>
        <p:grpSpPr>
          <a:xfrm>
            <a:off x="670727" y="4530032"/>
            <a:ext cx="1678954" cy="1739951"/>
            <a:chOff x="1078297" y="4232294"/>
            <a:chExt cx="2560248" cy="2216976"/>
          </a:xfrm>
        </p:grpSpPr>
        <p:grpSp>
          <p:nvGrpSpPr>
            <p:cNvPr id="42" name="Group 41"/>
            <p:cNvGrpSpPr/>
            <p:nvPr/>
          </p:nvGrpSpPr>
          <p:grpSpPr>
            <a:xfrm>
              <a:off x="1078297" y="4526936"/>
              <a:ext cx="2444745" cy="1841589"/>
              <a:chOff x="6497781" y="3984495"/>
              <a:chExt cx="2444745" cy="1841589"/>
            </a:xfrm>
          </p:grpSpPr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12"/>
              <a:srcRect l="9737" t="63785" r="70542" b="8254"/>
              <a:stretch/>
            </p:blipFill>
            <p:spPr>
              <a:xfrm>
                <a:off x="6497781" y="3984495"/>
                <a:ext cx="2216728" cy="1841589"/>
              </a:xfrm>
              <a:prstGeom prst="rect">
                <a:avLst/>
              </a:prstGeom>
            </p:spPr>
          </p:pic>
          <p:sp>
            <p:nvSpPr>
              <p:cNvPr id="47" name="Rectangle 46"/>
              <p:cNvSpPr/>
              <p:nvPr/>
            </p:nvSpPr>
            <p:spPr>
              <a:xfrm>
                <a:off x="8429908" y="4866234"/>
                <a:ext cx="512618" cy="2216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1379351" y="4902359"/>
                  <a:ext cx="286617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𝑞</m:t>
                        </m:r>
                      </m:oMath>
                    </m:oMathPara>
                  </a14:m>
                  <a:endParaRPr lang="en-US" sz="28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9351" y="4902359"/>
                  <a:ext cx="286617" cy="430887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2523641" y="6018383"/>
                  <a:ext cx="286617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𝑞</m:t>
                        </m:r>
                      </m:oMath>
                    </m:oMathPara>
                  </a14:m>
                  <a:endParaRPr lang="en-US" sz="2800" dirty="0">
                    <a:solidFill>
                      <a:srgbClr val="0432FF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3641" y="6018383"/>
                  <a:ext cx="286617" cy="430887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3010424" y="4232294"/>
                  <a:ext cx="628121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𝑟</m:t>
                            </m:r>
                            <m:acc>
                              <m:accPr>
                                <m:chr m:val="̅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</m:acc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10424" y="4232294"/>
                  <a:ext cx="628121" cy="430887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/>
          <p:cNvGrpSpPr/>
          <p:nvPr/>
        </p:nvGrpSpPr>
        <p:grpSpPr>
          <a:xfrm>
            <a:off x="3033564" y="4631860"/>
            <a:ext cx="1918974" cy="1516928"/>
            <a:chOff x="4848442" y="4475402"/>
            <a:chExt cx="2926256" cy="1932809"/>
          </a:xfrm>
        </p:grpSpPr>
        <p:grpSp>
          <p:nvGrpSpPr>
            <p:cNvPr id="49" name="Group 48"/>
            <p:cNvGrpSpPr/>
            <p:nvPr/>
          </p:nvGrpSpPr>
          <p:grpSpPr>
            <a:xfrm>
              <a:off x="4848442" y="4695127"/>
              <a:ext cx="2493819" cy="1678984"/>
              <a:chOff x="3726871" y="3853858"/>
              <a:chExt cx="2493819" cy="1678984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12"/>
              <a:srcRect l="10230" r="67584" b="74508"/>
              <a:stretch/>
            </p:blipFill>
            <p:spPr>
              <a:xfrm>
                <a:off x="3726871" y="3853858"/>
                <a:ext cx="2493819" cy="1678984"/>
              </a:xfrm>
              <a:prstGeom prst="rect">
                <a:avLst/>
              </a:prstGeom>
            </p:spPr>
          </p:pic>
          <p:sp>
            <p:nvSpPr>
              <p:cNvPr id="54" name="Rectangle 53"/>
              <p:cNvSpPr/>
              <p:nvPr/>
            </p:nvSpPr>
            <p:spPr>
              <a:xfrm>
                <a:off x="5704789" y="4512356"/>
                <a:ext cx="512618" cy="2216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5070252" y="4741456"/>
                  <a:ext cx="628121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𝑟</m:t>
                            </m:r>
                            <m:acc>
                              <m:accPr>
                                <m:chr m:val="̅"/>
                                <m:ctrlPr>
                                  <a:rPr lang="en-US" sz="2800" b="0" i="1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</m:acc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0252" y="4741456"/>
                  <a:ext cx="628121" cy="430887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6229721" y="5942314"/>
                  <a:ext cx="629338" cy="4658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𝑟</m:t>
                            </m:r>
                            <m:acc>
                              <m:accPr>
                                <m:chr m:val="̅"/>
                                <m:ctrlPr>
                                  <a:rPr lang="en-US" sz="2800" b="0" i="1" smtClean="0">
                                    <a:solidFill>
                                      <a:srgbClr val="047B0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solidFill>
                                      <a:srgbClr val="047B06"/>
                                    </a:solidFill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</m:acc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9721" y="5942314"/>
                  <a:ext cx="629338" cy="465897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/>
                <p:cNvSpPr txBox="1"/>
                <p:nvPr/>
              </p:nvSpPr>
              <p:spPr>
                <a:xfrm>
                  <a:off x="7128944" y="4475402"/>
                  <a:ext cx="645754" cy="47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47B06"/>
                                </a:solidFill>
                                <a:latin typeface="Cambria Math" charset="0"/>
                              </a:rPr>
                              <m:t>𝑔</m:t>
                            </m:r>
                            <m:acc>
                              <m:accPr>
                                <m:chr m:val="̅"/>
                                <m:ctrlPr>
                                  <a:rPr lang="en-US" sz="2800" b="0" i="1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</m:acc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8944" y="4475402"/>
                  <a:ext cx="645754" cy="476221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/>
          <p:cNvGrpSpPr/>
          <p:nvPr/>
        </p:nvGrpSpPr>
        <p:grpSpPr>
          <a:xfrm>
            <a:off x="5706149" y="4583658"/>
            <a:ext cx="2078401" cy="1886877"/>
            <a:chOff x="8581617" y="4147439"/>
            <a:chExt cx="3169366" cy="2404184"/>
          </a:xfrm>
        </p:grpSpPr>
        <p:grpSp>
          <p:nvGrpSpPr>
            <p:cNvPr id="56" name="Group 55"/>
            <p:cNvGrpSpPr/>
            <p:nvPr/>
          </p:nvGrpSpPr>
          <p:grpSpPr>
            <a:xfrm>
              <a:off x="8895678" y="4432349"/>
              <a:ext cx="2622795" cy="2119274"/>
              <a:chOff x="730005" y="3706810"/>
              <a:chExt cx="2622795" cy="2119274"/>
            </a:xfrm>
          </p:grpSpPr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12"/>
              <a:srcRect t="29108" r="78129" b="38715"/>
              <a:stretch/>
            </p:blipFill>
            <p:spPr>
              <a:xfrm>
                <a:off x="730005" y="3706810"/>
                <a:ext cx="2458477" cy="2119274"/>
              </a:xfrm>
              <a:prstGeom prst="rect">
                <a:avLst/>
              </a:prstGeom>
            </p:spPr>
          </p:pic>
          <p:sp>
            <p:nvSpPr>
              <p:cNvPr id="62" name="Rectangle 61"/>
              <p:cNvSpPr/>
              <p:nvPr/>
            </p:nvSpPr>
            <p:spPr>
              <a:xfrm>
                <a:off x="2840182" y="4530436"/>
                <a:ext cx="512618" cy="2216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8731360" y="4147439"/>
                  <a:ext cx="628121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𝑟</m:t>
                            </m:r>
                            <m:acc>
                              <m:accPr>
                                <m:chr m:val="̅"/>
                                <m:ctrlPr>
                                  <a:rPr lang="en-US" sz="2800" b="0" i="1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</m:acc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31360" y="4147439"/>
                  <a:ext cx="628121" cy="430887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/>
                <p:cNvSpPr txBox="1"/>
                <p:nvPr/>
              </p:nvSpPr>
              <p:spPr>
                <a:xfrm>
                  <a:off x="8581617" y="5802939"/>
                  <a:ext cx="629338" cy="4658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47B06"/>
                                </a:solidFill>
                                <a:latin typeface="Cambria Math" charset="0"/>
                              </a:rPr>
                              <m:t>𝑔</m:t>
                            </m:r>
                            <m:acc>
                              <m:accPr>
                                <m:chr m:val="̅"/>
                                <m:ctrlP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𝑟</m:t>
                                </m:r>
                              </m:e>
                            </m:acc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81617" y="5802939"/>
                  <a:ext cx="629338" cy="465897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/>
                <p:cNvSpPr txBox="1"/>
                <p:nvPr/>
              </p:nvSpPr>
              <p:spPr>
                <a:xfrm>
                  <a:off x="10890352" y="4202554"/>
                  <a:ext cx="615874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𝑏</m:t>
                            </m:r>
                            <m:acc>
                              <m:accPr>
                                <m:chr m:val="̅"/>
                                <m:ctrlP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𝑟</m:t>
                                </m:r>
                              </m:e>
                            </m:acc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90352" y="4202554"/>
                  <a:ext cx="615874" cy="430887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/>
                <p:cNvSpPr txBox="1"/>
                <p:nvPr/>
              </p:nvSpPr>
              <p:spPr>
                <a:xfrm>
                  <a:off x="11121645" y="5942313"/>
                  <a:ext cx="629338" cy="4658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47B06"/>
                                </a:solidFill>
                                <a:latin typeface="Cambria Math" charset="0"/>
                              </a:rPr>
                              <m:t>𝑔</m:t>
                            </m:r>
                            <m:acc>
                              <m:accPr>
                                <m:chr m:val="̅"/>
                                <m:ctrlP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𝑟</m:t>
                                </m:r>
                              </m:e>
                            </m:acc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21645" y="5942313"/>
                  <a:ext cx="629338" cy="465897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3" name="Rectangle 62"/>
          <p:cNvSpPr/>
          <p:nvPr/>
        </p:nvSpPr>
        <p:spPr>
          <a:xfrm>
            <a:off x="326483" y="4265320"/>
            <a:ext cx="7766992" cy="2372823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247122" y="765218"/>
            <a:ext cx="4071704" cy="317972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4487697" y="765218"/>
            <a:ext cx="3516041" cy="319915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8093475" y="757562"/>
            <a:ext cx="4032085" cy="319915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388277" y="844451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9437FF"/>
                </a:solidFill>
              </a:rPr>
              <a:t>EM (QED)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533364" y="778898"/>
            <a:ext cx="73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9437FF"/>
                </a:solidFill>
              </a:rPr>
              <a:t>Weak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94676" y="4334076"/>
            <a:ext cx="143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rgbClr val="9437FF"/>
                </a:solidFill>
              </a:rPr>
              <a:t>Strong (QCD)</a:t>
            </a:r>
            <a:endParaRPr lang="en-US" b="1" i="1" dirty="0">
              <a:solidFill>
                <a:srgbClr val="9437FF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9819652" y="4661275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rgbClr val="9437FF"/>
                </a:solidFill>
              </a:rPr>
              <a:t>QCD</a:t>
            </a:r>
            <a:endParaRPr lang="en-US" b="1" i="1" dirty="0">
              <a:solidFill>
                <a:srgbClr val="9437FF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0505992" y="1018383"/>
            <a:ext cx="139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rgbClr val="9437FF"/>
                </a:solidFill>
              </a:rPr>
              <a:t>ElectroWeak</a:t>
            </a:r>
            <a:endParaRPr lang="en-US" b="1" i="1" dirty="0">
              <a:solidFill>
                <a:srgbClr val="9437FF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05352B2-2242-C74B-A85C-D425B04CDB29}"/>
              </a:ext>
            </a:extLst>
          </p:cNvPr>
          <p:cNvSpPr/>
          <p:nvPr/>
        </p:nvSpPr>
        <p:spPr>
          <a:xfrm>
            <a:off x="9755377" y="151511"/>
            <a:ext cx="1887696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Griffiths chapter 2</a:t>
            </a:r>
          </a:p>
        </p:txBody>
      </p:sp>
    </p:spTree>
    <p:extLst>
      <p:ext uri="{BB962C8B-B14F-4D97-AF65-F5344CB8AC3E}">
        <p14:creationId xmlns:p14="http://schemas.microsoft.com/office/powerpoint/2010/main" val="19476833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The Antisymmetric tensor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𝐹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𝜇𝜈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8868" b="-2641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5244" y="944380"/>
                <a:ext cx="11227104" cy="569626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Maxwell’s equation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𝜈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𝜈</m:t>
                        </m:r>
                      </m:sup>
                    </m:sSup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𝑗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𝜈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can be further shortened by introducing the antisymmetric tensor: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𝐹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𝜇𝜈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≡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𝜈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𝜈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Show that Maxwell’s equations become: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𝐹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𝜇𝜈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𝑗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𝜈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sz="900" dirty="0"/>
              </a:p>
              <a:p>
                <a:r>
                  <a:rPr lang="en-US" sz="2200" dirty="0">
                    <a:solidFill>
                      <a:srgbClr val="7030A0"/>
                    </a:solidFill>
                  </a:rPr>
                  <a:t>Hint: derive the expressions for charge (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𝑞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𝑗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7030A0"/>
                    </a:solidFill>
                  </a:rPr>
                  <a:t>) and current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𝐼</m:t>
                        </m:r>
                      </m:e>
                    </m:acc>
                    <m:r>
                      <a:rPr lang="en-US" sz="2200" b="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2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𝑗</m:t>
                        </m:r>
                      </m:e>
                    </m:acc>
                    <m:r>
                      <a:rPr lang="en-US" sz="2200" b="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200" dirty="0">
                    <a:solidFill>
                      <a:srgbClr val="7030A0"/>
                    </a:solidFill>
                  </a:rPr>
                  <a:t>) separately. </a:t>
                </a:r>
              </a:p>
              <a:p>
                <a:pPr marL="0" indent="0">
                  <a:buNone/>
                </a:pPr>
                <a:r>
                  <a:rPr lang="en-US" sz="2200" dirty="0">
                    <a:solidFill>
                      <a:srgbClr val="7030A0"/>
                    </a:solidFill>
                  </a:rPr>
                  <a:t>    Use the identity: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𝛻</m:t>
                        </m:r>
                      </m:e>
                    </m:acc>
                    <m:r>
                      <a:rPr lang="en-US" sz="2200" b="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×</m:t>
                    </m:r>
                    <m:d>
                      <m:dPr>
                        <m:ctrlPr>
                          <a:rPr lang="is-IS" sz="2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2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0" i="0" dirty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𝛻</m:t>
                            </m:r>
                          </m:e>
                        </m:acc>
                        <m:r>
                          <a:rPr lang="en-US" sz="2200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×</m:t>
                        </m:r>
                        <m:acc>
                          <m:accPr>
                            <m:chr m:val="⃗"/>
                            <m:ctrlPr>
                              <a:rPr lang="en-US" sz="22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0" i="1" dirty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</m:acc>
                      </m:e>
                    </m:d>
                    <m:r>
                      <a:rPr lang="en-US" sz="2200" b="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=−</m:t>
                    </m:r>
                    <m:sSup>
                      <m:sSupPr>
                        <m:ctrlPr>
                          <a:rPr lang="en-US" sz="2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0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𝛻</m:t>
                        </m:r>
                      </m:e>
                      <m:sup>
                        <m:r>
                          <a:rPr lang="en-US" sz="2200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acc>
                      <m:accPr>
                        <m:chr m:val="⃗"/>
                        <m:ctrlPr>
                          <a:rPr lang="en-US" sz="2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e>
                    </m:acc>
                    <m:r>
                      <a:rPr lang="en-US" sz="2200" b="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2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0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𝛻</m:t>
                        </m:r>
                      </m:e>
                    </m:acc>
                    <m:d>
                      <m:dPr>
                        <m:ctrlPr>
                          <a:rPr lang="is-IS" sz="2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2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0" i="0" dirty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𝛻</m:t>
                            </m:r>
                          </m:e>
                        </m:acc>
                        <m:r>
                          <a:rPr lang="en-US" sz="2200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⋅</m:t>
                        </m:r>
                        <m:acc>
                          <m:accPr>
                            <m:chr m:val="⃗"/>
                            <m:ctrlPr>
                              <a:rPr lang="en-US" sz="22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0" i="1" dirty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2200" dirty="0">
                    <a:solidFill>
                      <a:srgbClr val="7030A0"/>
                    </a:solidFill>
                  </a:rPr>
                  <a:t>.       Remember the definitions:</a:t>
                </a:r>
              </a:p>
              <a:p>
                <a:pPr marL="0" indent="0">
                  <a:buNone/>
                </a:pPr>
                <a:r>
                  <a:rPr lang="en-US" sz="2200" dirty="0">
                    <a:solidFill>
                      <a:srgbClr val="C00000"/>
                    </a:solidFill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A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2200" b="0" i="0" smtClean="0">
                        <a:solidFill>
                          <a:srgbClr val="C00000"/>
                        </a:solidFill>
                        <a:latin typeface="Cambria Math" charset="0"/>
                      </a:rPr>
                      <m:t>= </m:t>
                    </m:r>
                    <m:d>
                      <m:dPr>
                        <m:ctrlPr>
                          <a:rPr lang="is-I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,−</m:t>
                        </m:r>
                        <m:acc>
                          <m:accPr>
                            <m:chr m:val="⃗"/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</m:acc>
                      </m:e>
                    </m:d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   ;   </m:t>
                        </m:r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is-I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bg-BG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𝜕</m:t>
                            </m:r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den>
                        </m:f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0" i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𝛻</m:t>
                            </m:r>
                          </m:e>
                        </m:acc>
                      </m:e>
                    </m:d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   ;  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𝑔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𝜇𝜈</m:t>
                        </m:r>
                      </m:sup>
                    </m:sSup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𝜇𝜈</m:t>
                        </m:r>
                      </m:sub>
                    </m:sSub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diag</m:t>
                    </m:r>
                    <m:d>
                      <m:dPr>
                        <m:ctrlPr>
                          <a:rPr lang="is-I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1, −1,−1,−1</m:t>
                        </m:r>
                      </m:e>
                    </m:d>
                  </m:oMath>
                </a14:m>
                <a:endParaRPr lang="en-US" sz="220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5244" y="944380"/>
                <a:ext cx="11227104" cy="5696263"/>
              </a:xfrm>
              <a:blipFill rotWithShape="0">
                <a:blip r:embed="rId3"/>
                <a:stretch>
                  <a:fillRect l="-977" t="-2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342806" y="2039082"/>
                <a:ext cx="4367349" cy="17534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𝐹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𝜇𝜈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is-I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806" y="2039082"/>
                <a:ext cx="4367349" cy="175342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99479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Wave Equations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937" y="747303"/>
            <a:ext cx="10537556" cy="5067269"/>
          </a:xfrm>
          <a:ln w="19050"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u="sng" dirty="0"/>
              <a:t>Contents: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Wave equations and Probability</a:t>
            </a:r>
          </a:p>
          <a:p>
            <a:pPr marL="732600" lvl="1" indent="-457200">
              <a:buFont typeface="+mj-lt"/>
              <a:buAutoNum type="alphaLcParenR"/>
            </a:pPr>
            <a:r>
              <a:rPr lang="en-US" dirty="0"/>
              <a:t>Wave equations for spin-0 fields</a:t>
            </a:r>
          </a:p>
          <a:p>
            <a:pPr lvl="2">
              <a:buFont typeface="Arial" charset="0"/>
              <a:buChar char="•"/>
            </a:pPr>
            <a:r>
              <a:rPr lang="en-US" sz="2200" dirty="0"/>
              <a:t>Schrödinger (non relativistic), Klein-Gordon (relativistic) </a:t>
            </a:r>
          </a:p>
          <a:p>
            <a:pPr marL="732600" lvl="1" indent="-457200">
              <a:buFont typeface="+mj-lt"/>
              <a:buAutoNum type="alphaLcParenR"/>
            </a:pPr>
            <a:r>
              <a:rPr lang="en-US" dirty="0"/>
              <a:t>Wave equation for spin-½ fields</a:t>
            </a:r>
          </a:p>
          <a:p>
            <a:pPr lvl="2">
              <a:buFont typeface="Arial" charset="0"/>
              <a:buChar char="•"/>
            </a:pPr>
            <a:r>
              <a:rPr lang="en-US" sz="2200" dirty="0"/>
              <a:t>Dirac equation (relativistic)</a:t>
            </a:r>
          </a:p>
          <a:p>
            <a:pPr lvl="2">
              <a:buFont typeface="Arial" charset="0"/>
              <a:buChar char="•"/>
            </a:pPr>
            <a:r>
              <a:rPr lang="en-US" sz="2200" dirty="0"/>
              <a:t>Fundamental fermions</a:t>
            </a:r>
          </a:p>
          <a:p>
            <a:pPr marL="732600" lvl="1" indent="-457200">
              <a:buFont typeface="+mj-lt"/>
              <a:buAutoNum type="alphaLcParenR"/>
            </a:pPr>
            <a:r>
              <a:rPr lang="en-US" dirty="0"/>
              <a:t>Wave equations for spin-1 fields</a:t>
            </a:r>
          </a:p>
          <a:p>
            <a:pPr lvl="2">
              <a:buFont typeface="Arial" charset="0"/>
              <a:buChar char="•"/>
            </a:pPr>
            <a:r>
              <a:rPr lang="en-US" sz="2200" dirty="0"/>
              <a:t>Gauge boson fields; </a:t>
            </a:r>
            <a:r>
              <a:rPr lang="en-US" sz="2200" dirty="0" err="1"/>
              <a:t>eg</a:t>
            </a:r>
            <a:r>
              <a:rPr lang="en-US" sz="2200" dirty="0"/>
              <a:t>. electromagnetic field</a:t>
            </a:r>
          </a:p>
          <a:p>
            <a:pPr marL="732600" lvl="1" indent="-457200">
              <a:buFont typeface="+mj-lt"/>
              <a:buAutoNum type="arabicPeriod"/>
            </a:pPr>
            <a:endParaRPr lang="en-US" sz="600" dirty="0"/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Gauge field theory</a:t>
            </a:r>
          </a:p>
          <a:p>
            <a:pPr marL="732600" lvl="1" indent="-457200">
              <a:buFont typeface="+mj-lt"/>
              <a:buAutoNum type="alphaLcParenR"/>
            </a:pPr>
            <a:r>
              <a:rPr lang="en-US" dirty="0" err="1"/>
              <a:t>Variational</a:t>
            </a:r>
            <a:r>
              <a:rPr lang="en-US" dirty="0"/>
              <a:t> Calculus and </a:t>
            </a:r>
            <a:r>
              <a:rPr lang="en-US" dirty="0" err="1"/>
              <a:t>Lagrangians</a:t>
            </a:r>
            <a:endParaRPr lang="en-US" dirty="0"/>
          </a:p>
          <a:p>
            <a:pPr marL="732600" lvl="1" indent="-457200">
              <a:buFont typeface="+mj-lt"/>
              <a:buAutoNum type="alphaLcParenR"/>
            </a:pPr>
            <a:r>
              <a:rPr lang="en-US" dirty="0"/>
              <a:t>Local Gauge invariance</a:t>
            </a:r>
          </a:p>
          <a:p>
            <a:pPr marL="1041750" lvl="2" indent="-514350">
              <a:buFont typeface="+mj-lt"/>
              <a:buAutoNum type="romanLcPeriod"/>
            </a:pPr>
            <a:r>
              <a:rPr lang="en-US" sz="2200" dirty="0"/>
              <a:t>QED</a:t>
            </a:r>
          </a:p>
          <a:p>
            <a:pPr marL="1041750" lvl="2" indent="-514350">
              <a:buFont typeface="+mj-lt"/>
              <a:buAutoNum type="romanLcPeriod"/>
            </a:pPr>
            <a:r>
              <a:rPr lang="en-US" sz="2200" dirty="0"/>
              <a:t>Yang-Mills Theory (Weak, Strong)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835137" y="1184581"/>
            <a:ext cx="3757311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Griffiths </a:t>
            </a:r>
            <a:r>
              <a:rPr lang="en-US"/>
              <a:t>chapter 7 and PP1 chapter 1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14729" y="5981072"/>
            <a:ext cx="10307971" cy="82445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Required Quantum Mechanics knowledge: </a:t>
            </a:r>
          </a:p>
          <a:p>
            <a:pPr lvl="1"/>
            <a:r>
              <a:rPr lang="en-US" dirty="0"/>
              <a:t>Angular momentum and spin: study </a:t>
            </a:r>
            <a:r>
              <a:rPr lang="en-US" dirty="0">
                <a:solidFill>
                  <a:schemeClr val="tx1"/>
                </a:solidFill>
              </a:rPr>
              <a:t>Griffiths sections 4.2 ,4.3</a:t>
            </a:r>
            <a:r>
              <a:rPr lang="en-US" dirty="0"/>
              <a:t>, In particular Pauli Matrices</a:t>
            </a:r>
          </a:p>
          <a:p>
            <a:pPr lvl="2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775826" y="3901550"/>
            <a:ext cx="3816622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Griffiths chapter 10  and PP1 chapter 1</a:t>
            </a:r>
          </a:p>
        </p:txBody>
      </p:sp>
    </p:spTree>
    <p:extLst>
      <p:ext uri="{BB962C8B-B14F-4D97-AF65-F5344CB8AC3E}">
        <p14:creationId xmlns:p14="http://schemas.microsoft.com/office/powerpoint/2010/main" val="6944179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489639" y="2258179"/>
            <a:ext cx="7030387" cy="198378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/>
              <a:t>Part 2</a:t>
            </a:r>
          </a:p>
          <a:p>
            <a:pPr marL="0" indent="0" algn="ctr">
              <a:buFont typeface="Arial"/>
              <a:buNone/>
            </a:pPr>
            <a:r>
              <a:rPr lang="en-US" dirty="0"/>
              <a:t>Gauge Theory</a:t>
            </a:r>
          </a:p>
          <a:p>
            <a:pPr marL="0" indent="0" algn="ctr">
              <a:buFont typeface="Arial"/>
              <a:buNone/>
            </a:pPr>
            <a:endParaRPr lang="en-US" dirty="0"/>
          </a:p>
          <a:p>
            <a:pPr marL="0" indent="0" algn="ctr">
              <a:buFont typeface="Arial"/>
              <a:buNone/>
            </a:pPr>
            <a:r>
              <a:rPr lang="en-US" dirty="0">
                <a:solidFill>
                  <a:srgbClr val="7030A0"/>
                </a:solidFill>
              </a:rPr>
              <a:t>2a) </a:t>
            </a:r>
            <a:r>
              <a:rPr lang="en-US" dirty="0" err="1">
                <a:solidFill>
                  <a:srgbClr val="7030A0"/>
                </a:solidFill>
              </a:rPr>
              <a:t>Variational</a:t>
            </a:r>
            <a:r>
              <a:rPr lang="en-US" dirty="0">
                <a:solidFill>
                  <a:srgbClr val="7030A0"/>
                </a:solidFill>
              </a:rPr>
              <a:t> Calculus and </a:t>
            </a:r>
            <a:r>
              <a:rPr lang="en-US" dirty="0" err="1">
                <a:solidFill>
                  <a:srgbClr val="7030A0"/>
                </a:solidFill>
              </a:rPr>
              <a:t>Lagrangians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20026" y="151511"/>
            <a:ext cx="2005229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Griffiths chapter 10</a:t>
            </a:r>
          </a:p>
        </p:txBody>
      </p:sp>
    </p:spTree>
    <p:extLst>
      <p:ext uri="{BB962C8B-B14F-4D97-AF65-F5344CB8AC3E}">
        <p14:creationId xmlns:p14="http://schemas.microsoft.com/office/powerpoint/2010/main" val="16179050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Lagrange Formalism in field theory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5244" y="1070368"/>
                <a:ext cx="10387654" cy="4832168"/>
              </a:xfrm>
            </p:spPr>
            <p:txBody>
              <a:bodyPr/>
              <a:lstStyle/>
              <a:p>
                <a:r>
                  <a:rPr lang="en-US" dirty="0"/>
                  <a:t>Relativistic Field theory: fields replace the generalized coordinates</a:t>
                </a:r>
              </a:p>
              <a:p>
                <a:pPr lvl="1"/>
                <a:r>
                  <a:rPr lang="en-US" dirty="0"/>
                  <a:t>Also time and space will be treated symmetric </a:t>
                </a:r>
              </a:p>
              <a:p>
                <a:pPr lvl="1"/>
                <a:r>
                  <a:rPr lang="en-US" dirty="0"/>
                  <a:t>Replace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𝐿</m:t>
                    </m:r>
                    <m:d>
                      <m:dPr>
                        <m:ctrlPr>
                          <a:rPr lang="is-I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𝑞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,</m:t>
                        </m:r>
                        <m:acc>
                          <m:accPr>
                            <m:chr m:val="̇"/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𝑞</m:t>
                            </m:r>
                          </m:e>
                        </m:acc>
                      </m:e>
                    </m:d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for classical particles by a </a:t>
                </a:r>
                <a:r>
                  <a:rPr lang="en-US" i="1" dirty="0"/>
                  <a:t>La</a:t>
                </a:r>
                <a:r>
                  <a:rPr lang="en-US" dirty="0"/>
                  <a:t>g</a:t>
                </a:r>
                <a:r>
                  <a:rPr lang="en-US" i="1" dirty="0"/>
                  <a:t>range density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  <m:d>
                      <m:dPr>
                        <m:ctrlPr>
                          <a:rPr lang="is-I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𝜙</m:t>
                        </m:r>
                        <m:d>
                          <m:dPr>
                            <m:ctrlPr>
                              <a:rPr lang="is-I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𝜕𝜙</m:t>
                        </m:r>
                        <m:d>
                          <m:dPr>
                            <m:ctrlPr>
                              <a:rPr lang="is-I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in terms of </a:t>
                </a:r>
                <a:r>
                  <a:rPr lang="en-US" i="1" dirty="0"/>
                  <a:t>fields</a:t>
                </a:r>
                <a:r>
                  <a:rPr lang="en-US" dirty="0"/>
                  <a:t> and </a:t>
                </a:r>
                <a:r>
                  <a:rPr lang="en-US" i="1" dirty="0"/>
                  <a:t>gradients</a:t>
                </a:r>
                <a:r>
                  <a:rPr lang="en-US" dirty="0"/>
                  <a:t> such that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𝐿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≡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ℒ</m:t>
                        </m:r>
                        <m:d>
                          <m:dPr>
                            <m:ctrlPr>
                              <a:rPr lang="is-IS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𝜙</m:t>
                            </m:r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𝜕𝜙</m:t>
                            </m:r>
                          </m:e>
                        </m:d>
                      </m:e>
                    </m:nary>
                  </m:oMath>
                </a14:m>
                <a:endParaRPr lang="en-US" b="0" dirty="0">
                  <a:solidFill>
                    <a:srgbClr val="C00000"/>
                  </a:solidFill>
                  <a:ea typeface="Cambria Math" charset="0"/>
                  <a:cs typeface="Cambria Math" charset="0"/>
                </a:endParaRPr>
              </a:p>
              <a:p>
                <a:pPr lvl="1"/>
                <a:endParaRPr lang="en-US" sz="1000" b="0" dirty="0">
                  <a:solidFill>
                    <a:srgbClr val="C00000"/>
                  </a:solidFill>
                  <a:ea typeface="Cambria Math" charset="0"/>
                  <a:cs typeface="Cambria Math" charset="0"/>
                </a:endParaRPr>
              </a:p>
              <a:p>
                <a:r>
                  <a:rPr lang="en-US" dirty="0"/>
                  <a:t>Principle of least actions becomes: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Euler Lagrange Equations of motion becomes:</a:t>
                </a:r>
              </a:p>
              <a:p>
                <a:pPr lvl="1"/>
                <a:r>
                  <a:rPr lang="en-US" dirty="0"/>
                  <a:t>Classical was: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5244" y="1070368"/>
                <a:ext cx="10387654" cy="4832168"/>
              </a:xfrm>
              <a:blipFill>
                <a:blip r:embed="rId2"/>
                <a:stretch>
                  <a:fillRect l="-1099" t="-2100" r="-1221" b="-288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046086" y="3434699"/>
                <a:ext cx="5949129" cy="5452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is-IS" sz="2000" b="0" dirty="0">
                    <a:solidFill>
                      <a:srgbClr val="C00000"/>
                    </a:solidFill>
                  </a:rPr>
                  <a:t>S =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is-I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23"/>
                              </m:r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e>
                          <m:sub>
                            <m:r>
                              <m:rPr>
                                <m:brk m:alnAt="23"/>
                              </m:r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sup>
                      <m:e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nary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  <m:d>
                      <m:dPr>
                        <m:ctrlPr>
                          <a:rPr lang="is-I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𝜙</m:t>
                        </m:r>
                        <m:d>
                          <m:dPr>
                            <m:ctrlPr>
                              <a:rPr lang="is-I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𝜕𝜙</m:t>
                        </m:r>
                        <m:d>
                          <m:dPr>
                            <m:ctrlPr>
                              <a:rPr lang="is-I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200" dirty="0">
                    <a:solidFill>
                      <a:srgbClr val="C00000"/>
                    </a:solidFill>
                  </a:rPr>
                  <a:t>      </a:t>
                </a:r>
                <a:r>
                  <a:rPr lang="en-US" sz="2200" dirty="0">
                    <a:solidFill>
                      <a:srgbClr val="7030A0"/>
                    </a:solidFill>
                  </a:rPr>
                  <a:t> and again 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𝛿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𝑆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=0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086" y="3434699"/>
                <a:ext cx="5949129" cy="545214"/>
              </a:xfrm>
              <a:prstGeom prst="rect">
                <a:avLst/>
              </a:prstGeom>
              <a:blipFill rotWithShape="0">
                <a:blip r:embed="rId3"/>
                <a:stretch>
                  <a:fillRect l="-266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476795" y="3986236"/>
                <a:ext cx="32153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are endpoints of the path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795" y="3986236"/>
                <a:ext cx="3215304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98333" b="-1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719933" y="4860443"/>
                <a:ext cx="2866106" cy="882549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sz="2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𝜕𝜙</m:t>
                          </m:r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</m:sSub>
                      <m:f>
                        <m:fPr>
                          <m:ctrlPr>
                            <a:rPr lang="bg-BG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is-I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den>
                      </m:f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9933" y="4860443"/>
                <a:ext cx="2866106" cy="88254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0364163" y="151511"/>
            <a:ext cx="1574021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Griffiths §10.2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7EF61C6-1471-8542-B68A-D869E7784368}"/>
                  </a:ext>
                </a:extLst>
              </p:cNvPr>
              <p:cNvSpPr txBox="1"/>
              <p:nvPr/>
            </p:nvSpPr>
            <p:spPr>
              <a:xfrm>
                <a:off x="2850569" y="5548600"/>
                <a:ext cx="1841530" cy="7008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𝐿</m:t>
                          </m:r>
                        </m:num>
                        <m:den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bg-BG" sz="2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is-IS" sz="2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bg-BG" sz="22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acc>
                                <m:accPr>
                                  <m:chr m:val="̇"/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</m:den>
                          </m:f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7EF61C6-1471-8542-B68A-D869E77843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0569" y="5548600"/>
                <a:ext cx="1841530" cy="700898"/>
              </a:xfrm>
              <a:prstGeom prst="rect">
                <a:avLst/>
              </a:prstGeom>
              <a:blipFill>
                <a:blip r:embed="rId6"/>
                <a:stretch>
                  <a:fillRect l="-3425" t="-3509" b="-1228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B6DF310-D454-5C45-BD9A-211B4B417374}"/>
                  </a:ext>
                </a:extLst>
              </p:cNvPr>
              <p:cNvSpPr txBox="1"/>
              <p:nvPr/>
            </p:nvSpPr>
            <p:spPr>
              <a:xfrm>
                <a:off x="8000290" y="2952140"/>
                <a:ext cx="3460371" cy="11356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200" b="0" dirty="0">
                    <a:solidFill>
                      <a:srgbClr val="7030A0"/>
                    </a:solidFill>
                  </a:rPr>
                  <a:t>Classical was: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𝑆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sup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𝑑𝑡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acc>
                                <m:accPr>
                                  <m:chr m:val="̇"/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</m:d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⇒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nary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B6DF310-D454-5C45-BD9A-211B4B4173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290" y="2952140"/>
                <a:ext cx="3460371" cy="1135632"/>
              </a:xfrm>
              <a:prstGeom prst="rect">
                <a:avLst/>
              </a:prstGeom>
              <a:blipFill>
                <a:blip r:embed="rId7"/>
                <a:stretch>
                  <a:fillRect l="-17153" t="-91209" r="-365" b="-17142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339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Exercise: </a:t>
            </a:r>
            <a:r>
              <a:rPr lang="en-US" dirty="0" err="1"/>
              <a:t>Lagrangians</a:t>
            </a:r>
            <a:r>
              <a:rPr lang="en-US" dirty="0"/>
              <a:t> and wave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90328" y="1000135"/>
                <a:ext cx="10852349" cy="5706354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Scalar Field (spin 0 “pion”)</a:t>
                </a:r>
              </a:p>
              <a:p>
                <a:pPr marL="732600" lvl="1" indent="-457200">
                  <a:buFont typeface="+mj-lt"/>
                  <a:buAutoNum type="alphaLcParenR"/>
                </a:pPr>
                <a:r>
                  <a:rPr lang="en-US" dirty="0"/>
                  <a:t>Show that the Euler-Lagrange equations for 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  <m:r>
                      <a:rPr lang="en-US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bg-BG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is-I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</m:e>
                    </m:d>
                    <m:d>
                      <m:dPr>
                        <m:ctrlPr>
                          <a:rPr lang="is-I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</m:e>
                    </m:d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f>
                      <m:fPr>
                        <m:ctrlPr>
                          <a:rPr lang="bg-BG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results in the Klein-Gordon equation</a:t>
                </a:r>
              </a:p>
              <a:p>
                <a:pPr marL="732600" lvl="1" indent="-457200">
                  <a:buFont typeface="+mj-lt"/>
                  <a:buAutoNum type="alphaLcParenR"/>
                </a:pPr>
                <a:endParaRPr lang="en-US" sz="1000" dirty="0"/>
              </a:p>
              <a:p>
                <a:r>
                  <a:rPr lang="en-US" dirty="0"/>
                  <a:t>Dirac Field (spin ½  Fermion)</a:t>
                </a:r>
              </a:p>
              <a:p>
                <a:pPr marL="732600" lvl="1" indent="-457200">
                  <a:buFont typeface="+mj-lt"/>
                  <a:buAutoNum type="alphaLcParenR" startAt="2"/>
                </a:pPr>
                <a:r>
                  <a:rPr lang="en-US" dirty="0"/>
                  <a:t>Show that the Euler-Lagrange equations for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  <m:r>
                      <a:rPr lang="en-US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𝑖</m:t>
                    </m:r>
                    <m:acc>
                      <m:accPr>
                        <m:chr m:val="̅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𝜓</m:t>
                        </m:r>
                      </m:e>
                    </m:acc>
                    <m:sSub>
                      <m:sSubPr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𝜓</m:t>
                    </m:r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𝑚</m:t>
                    </m:r>
                    <m:acc>
                      <m:accPr>
                        <m:chr m:val="̅"/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𝜓</m:t>
                        </m:r>
                      </m:e>
                    </m:acc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𝜓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                  </a:t>
                </a:r>
                <a:r>
                  <a:rPr lang="en-US" dirty="0"/>
                  <a:t>results in the Dirac equation</a:t>
                </a:r>
              </a:p>
              <a:p>
                <a:pPr marL="732600" lvl="1" indent="-457200">
                  <a:buFont typeface="+mj-lt"/>
                  <a:buAutoNum type="alphaLcParenR" startAt="2"/>
                </a:pPr>
                <a:endParaRPr lang="en-US" sz="1000" dirty="0"/>
              </a:p>
              <a:p>
                <a:r>
                  <a:rPr lang="en-US" dirty="0"/>
                  <a:t>Electromagnetic field (spin 1 photon)</a:t>
                </a:r>
              </a:p>
              <a:p>
                <a:pPr marL="732600" lvl="1" indent="-457200">
                  <a:buFont typeface="+mj-lt"/>
                  <a:buAutoNum type="alphaLcParenR" startAt="3"/>
                </a:pPr>
                <a:r>
                  <a:rPr lang="en-US" dirty="0"/>
                  <a:t>Show that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  <m:r>
                      <a:rPr lang="en-US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f>
                      <m:fPr>
                        <m:ctrlPr>
                          <a:rPr lang="bg-BG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4</m:t>
                        </m:r>
                      </m:den>
                    </m:f>
                    <m:d>
                      <m:dPr>
                        <m:ctrlPr>
                          <a:rPr lang="is-I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𝜈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𝜈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is-I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𝜈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𝜈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𝑗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                                   results in Maxwell’s equations</a:t>
                </a:r>
              </a:p>
              <a:p>
                <a:pPr marL="732600" lvl="1" indent="-457200">
                  <a:buFont typeface="+mj-lt"/>
                  <a:buAutoNum type="alphaLcParenR" startAt="3"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en-US" sz="2600" dirty="0">
                    <a:solidFill>
                      <a:srgbClr val="CC00FF"/>
                    </a:solidFill>
                  </a:rPr>
                  <a:t>These </a:t>
                </a:r>
                <a:r>
                  <a:rPr lang="en-US" sz="2600" dirty="0" err="1">
                    <a:solidFill>
                      <a:srgbClr val="CC00FF"/>
                    </a:solidFill>
                  </a:rPr>
                  <a:t>Lagrangians</a:t>
                </a:r>
                <a:r>
                  <a:rPr lang="en-US" sz="2600" dirty="0">
                    <a:solidFill>
                      <a:srgbClr val="CC00FF"/>
                    </a:solidFill>
                  </a:rPr>
                  <a:t> are the fundamental objects in quantum field theory</a:t>
                </a:r>
              </a:p>
              <a:p>
                <a:pPr marL="0" indent="0">
                  <a:buNone/>
                </a:pPr>
                <a:r>
                  <a:rPr lang="en-US" sz="2600" dirty="0">
                    <a:solidFill>
                      <a:srgbClr val="CC00FF"/>
                    </a:solidFill>
                  </a:rPr>
                  <a:t>Descriptions of interactions follow from symmetry principles on these objects.</a:t>
                </a:r>
                <a:endParaRPr lang="en-US" sz="2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0328" y="1000135"/>
                <a:ext cx="10852349" cy="5706354"/>
              </a:xfrm>
              <a:blipFill>
                <a:blip r:embed="rId3"/>
                <a:stretch>
                  <a:fillRect l="-935" t="-1778" b="-244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0364163" y="151511"/>
            <a:ext cx="1574021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Griffiths §10.2 </a:t>
            </a:r>
          </a:p>
        </p:txBody>
      </p:sp>
    </p:spTree>
    <p:extLst>
      <p:ext uri="{BB962C8B-B14F-4D97-AF65-F5344CB8AC3E}">
        <p14:creationId xmlns:p14="http://schemas.microsoft.com/office/powerpoint/2010/main" val="17245593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Wave Equations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937" y="747303"/>
            <a:ext cx="10537556" cy="5067269"/>
          </a:xfrm>
          <a:ln w="19050"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u="sng" dirty="0"/>
              <a:t>Contents: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Wave equations and Probability</a:t>
            </a:r>
          </a:p>
          <a:p>
            <a:pPr marL="732600" lvl="1" indent="-457200">
              <a:buFont typeface="+mj-lt"/>
              <a:buAutoNum type="alphaLcParenR"/>
            </a:pPr>
            <a:r>
              <a:rPr lang="en-US" dirty="0"/>
              <a:t>Wave equations for spin-0 fields</a:t>
            </a:r>
          </a:p>
          <a:p>
            <a:pPr lvl="2">
              <a:buFont typeface="Arial" charset="0"/>
              <a:buChar char="•"/>
            </a:pPr>
            <a:r>
              <a:rPr lang="en-US" sz="2200" dirty="0"/>
              <a:t>Schrödinger (non relativistic), Klein-Gordon (relativistic) </a:t>
            </a:r>
          </a:p>
          <a:p>
            <a:pPr marL="732600" lvl="1" indent="-457200">
              <a:buFont typeface="+mj-lt"/>
              <a:buAutoNum type="alphaLcParenR"/>
            </a:pPr>
            <a:r>
              <a:rPr lang="en-US" dirty="0"/>
              <a:t>Wave equation for spin-½ fields</a:t>
            </a:r>
          </a:p>
          <a:p>
            <a:pPr lvl="2">
              <a:buFont typeface="Arial" charset="0"/>
              <a:buChar char="•"/>
            </a:pPr>
            <a:r>
              <a:rPr lang="en-US" sz="2200" dirty="0"/>
              <a:t>Dirac equation (relativistic)</a:t>
            </a:r>
          </a:p>
          <a:p>
            <a:pPr lvl="2">
              <a:buFont typeface="Arial" charset="0"/>
              <a:buChar char="•"/>
            </a:pPr>
            <a:r>
              <a:rPr lang="en-US" sz="2200" dirty="0"/>
              <a:t>Fundamental fermions</a:t>
            </a:r>
          </a:p>
          <a:p>
            <a:pPr marL="732600" lvl="1" indent="-457200">
              <a:buFont typeface="+mj-lt"/>
              <a:buAutoNum type="alphaLcParenR"/>
            </a:pPr>
            <a:r>
              <a:rPr lang="en-US" dirty="0"/>
              <a:t>Wave equations for spin-1 fields</a:t>
            </a:r>
          </a:p>
          <a:p>
            <a:pPr lvl="2">
              <a:buFont typeface="Arial" charset="0"/>
              <a:buChar char="•"/>
            </a:pPr>
            <a:r>
              <a:rPr lang="en-US" sz="2200" dirty="0"/>
              <a:t>Gauge boson fields; </a:t>
            </a:r>
            <a:r>
              <a:rPr lang="en-US" sz="2200" dirty="0" err="1"/>
              <a:t>eg</a:t>
            </a:r>
            <a:r>
              <a:rPr lang="en-US" sz="2200" dirty="0"/>
              <a:t>. electromagnetic field</a:t>
            </a:r>
          </a:p>
          <a:p>
            <a:pPr marL="732600" lvl="1" indent="-457200">
              <a:buFont typeface="+mj-lt"/>
              <a:buAutoNum type="arabicPeriod"/>
            </a:pPr>
            <a:endParaRPr lang="en-US" sz="600" dirty="0"/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Gauge field theory</a:t>
            </a:r>
          </a:p>
          <a:p>
            <a:pPr marL="732600" lvl="1" indent="-457200">
              <a:buFont typeface="+mj-lt"/>
              <a:buAutoNum type="alphaLcParenR"/>
            </a:pPr>
            <a:r>
              <a:rPr lang="en-US" dirty="0" err="1"/>
              <a:t>Variational</a:t>
            </a:r>
            <a:r>
              <a:rPr lang="en-US" dirty="0"/>
              <a:t> Calculus and </a:t>
            </a:r>
            <a:r>
              <a:rPr lang="en-US" dirty="0" err="1"/>
              <a:t>Lagrangians</a:t>
            </a:r>
            <a:endParaRPr lang="en-US" dirty="0"/>
          </a:p>
          <a:p>
            <a:pPr marL="732600" lvl="1" indent="-457200">
              <a:buFont typeface="+mj-lt"/>
              <a:buAutoNum type="alphaLcParenR"/>
            </a:pPr>
            <a:r>
              <a:rPr lang="en-US" dirty="0"/>
              <a:t>Local Gauge invariance</a:t>
            </a:r>
          </a:p>
          <a:p>
            <a:pPr marL="1041750" lvl="2" indent="-514350">
              <a:buFont typeface="+mj-lt"/>
              <a:buAutoNum type="romanLcPeriod"/>
            </a:pPr>
            <a:r>
              <a:rPr lang="en-US" sz="2200" dirty="0"/>
              <a:t>QED</a:t>
            </a:r>
          </a:p>
          <a:p>
            <a:pPr marL="1041750" lvl="2" indent="-514350">
              <a:buFont typeface="+mj-lt"/>
              <a:buAutoNum type="romanLcPeriod"/>
            </a:pPr>
            <a:r>
              <a:rPr lang="en-US" sz="2200" dirty="0"/>
              <a:t>Yang-Mills Theory (Weak, Strong)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835137" y="1184581"/>
            <a:ext cx="3757311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Griffiths </a:t>
            </a:r>
            <a:r>
              <a:rPr lang="en-US"/>
              <a:t>chapter 7 and PP1 chapter 1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14729" y="5981072"/>
            <a:ext cx="10307971" cy="82445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Required Quantum Mechanics knowledge: </a:t>
            </a:r>
          </a:p>
          <a:p>
            <a:pPr lvl="1"/>
            <a:r>
              <a:rPr lang="en-US" dirty="0"/>
              <a:t>Angular momentum and spin: study </a:t>
            </a:r>
            <a:r>
              <a:rPr lang="en-US" dirty="0">
                <a:solidFill>
                  <a:schemeClr val="tx1"/>
                </a:solidFill>
              </a:rPr>
              <a:t>Griffiths sections 4.2 ,4.3</a:t>
            </a:r>
            <a:r>
              <a:rPr lang="en-US" dirty="0"/>
              <a:t>, In particular Pauli Matrices</a:t>
            </a:r>
          </a:p>
          <a:p>
            <a:pPr lvl="2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775826" y="3901550"/>
            <a:ext cx="3816622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Griffiths chapter 10  and PP1 chapter 1</a:t>
            </a:r>
          </a:p>
        </p:txBody>
      </p:sp>
    </p:spTree>
    <p:extLst>
      <p:ext uri="{BB962C8B-B14F-4D97-AF65-F5344CB8AC3E}">
        <p14:creationId xmlns:p14="http://schemas.microsoft.com/office/powerpoint/2010/main" val="3393473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683239" y="2308485"/>
            <a:ext cx="7030387" cy="236819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/>
              <a:t>Part 2</a:t>
            </a:r>
          </a:p>
          <a:p>
            <a:pPr marL="0" indent="0" algn="ctr">
              <a:buFont typeface="Arial"/>
              <a:buNone/>
            </a:pPr>
            <a:r>
              <a:rPr lang="en-US" dirty="0"/>
              <a:t>Gauge Theory</a:t>
            </a:r>
          </a:p>
          <a:p>
            <a:pPr marL="0" indent="0" algn="ctr">
              <a:buFont typeface="Arial"/>
              <a:buNone/>
            </a:pPr>
            <a:endParaRPr lang="en-US" dirty="0"/>
          </a:p>
          <a:p>
            <a:pPr marL="0" indent="0" algn="ctr">
              <a:buFont typeface="Arial"/>
              <a:buNone/>
            </a:pPr>
            <a:r>
              <a:rPr lang="en-US" dirty="0">
                <a:solidFill>
                  <a:srgbClr val="7030A0"/>
                </a:solidFill>
              </a:rPr>
              <a:t>2b) Local Gauge Invariance</a:t>
            </a:r>
          </a:p>
          <a:p>
            <a:pPr marL="0" indent="0" algn="ctr">
              <a:buFont typeface="Arial"/>
              <a:buNone/>
            </a:pPr>
            <a:r>
              <a:rPr lang="en-US" dirty="0" err="1">
                <a:solidFill>
                  <a:srgbClr val="C00000"/>
                </a:solidFill>
              </a:rPr>
              <a:t>i</a:t>
            </a:r>
            <a:r>
              <a:rPr lang="en-US" dirty="0">
                <a:solidFill>
                  <a:srgbClr val="C00000"/>
                </a:solidFill>
              </a:rPr>
              <a:t>) QED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20026" y="151511"/>
            <a:ext cx="2005229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Griffiths chapter 10</a:t>
            </a:r>
          </a:p>
        </p:txBody>
      </p:sp>
    </p:spTree>
    <p:extLst>
      <p:ext uri="{BB962C8B-B14F-4D97-AF65-F5344CB8AC3E}">
        <p14:creationId xmlns:p14="http://schemas.microsoft.com/office/powerpoint/2010/main" val="18813909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Gauge Principle: Interactions from symmetries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5244" y="944381"/>
                <a:ext cx="11541897" cy="5711252"/>
              </a:xfrm>
            </p:spPr>
            <p:txBody>
              <a:bodyPr>
                <a:normAutofit/>
              </a:bodyPr>
              <a:lstStyle/>
              <a:p>
                <a:r>
                  <a:rPr lang="en-US" i="1" dirty="0"/>
                  <a:t>global </a:t>
                </a:r>
                <a:r>
                  <a:rPr lang="en-US" dirty="0"/>
                  <a:t>gauge invariance: the phase of the wave function is not observable:</a:t>
                </a:r>
                <a:r>
                  <a:rPr lang="en-US" i="1" dirty="0"/>
                  <a:t> </a:t>
                </a:r>
                <a:r>
                  <a:rPr lang="en-US" dirty="0"/>
                  <a:t>Changing the wave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d>
                      <m:dPr>
                        <m:ctrlPr>
                          <a:rPr lang="is-I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is-I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𝛼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d>
                      <m:dPr>
                        <m:ctrlPr>
                          <a:rPr lang="is-I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should not change the </a:t>
                </a:r>
                <a:r>
                  <a:rPr lang="en-US" dirty="0" err="1"/>
                  <a:t>Lagrangian</a:t>
                </a:r>
                <a:r>
                  <a:rPr lang="en-US" dirty="0"/>
                  <a:t> for an electron</a:t>
                </a:r>
              </a:p>
              <a:p>
                <a:pPr lvl="1"/>
                <a:r>
                  <a:rPr lang="en-US" dirty="0"/>
                  <a:t>Look at Dirac </a:t>
                </a:r>
                <a:r>
                  <a:rPr lang="en-US" dirty="0" err="1"/>
                  <a:t>Lagrangian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𝑖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𝜓</m:t>
                        </m:r>
                      </m:e>
                    </m:acc>
                    <m:sSup>
                      <m:sSupPr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sSub>
                      <m:sSubPr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𝜕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i="1" dirty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𝜓</m:t>
                    </m:r>
                    <m:r>
                      <a:rPr lang="en-US" i="1" dirty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r>
                      <a:rPr lang="en-US" i="1" dirty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𝑚</m:t>
                    </m:r>
                    <m:acc>
                      <m:accPr>
                        <m:chr m:val="̅"/>
                        <m:ctrlP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𝜓</m:t>
                        </m:r>
                      </m:e>
                    </m:acc>
                    <m:r>
                      <a:rPr lang="en-US" i="1" dirty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𝜓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 </a:t>
                </a:r>
              </a:p>
              <a:p>
                <a:pPr lvl="1"/>
                <a:r>
                  <a:rPr lang="en-US" dirty="0"/>
                  <a:t>It should not change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/>
                  <a:t>    and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</m:acc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</m:acc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′†</m:t>
                        </m:r>
                      </m:sup>
                    </m:sSup>
                    <m:sSup>
                      <m:sSupPr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 ;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𝜓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e>
                    </m:acc>
                    <m:r>
                      <a:rPr lang="en-US" i="1" dirty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𝛼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</m:acc>
                  </m:oMath>
                </a14:m>
                <a:r>
                  <a:rPr lang="en-US" dirty="0"/>
                  <a:t>  </a:t>
                </a:r>
                <a:r>
                  <a:rPr lang="en-US" dirty="0">
                    <a:sym typeface="Wingdings"/>
                  </a:rPr>
                  <a:t> OK.</a:t>
                </a:r>
              </a:p>
              <a:p>
                <a:pPr lvl="1"/>
                <a:endParaRPr lang="en-US" sz="1000" dirty="0">
                  <a:sym typeface="Wingdings"/>
                </a:endParaRPr>
              </a:p>
              <a:p>
                <a:r>
                  <a:rPr lang="en-US" i="1" dirty="0">
                    <a:sym typeface="Wingdings"/>
                  </a:rPr>
                  <a:t>local</a:t>
                </a:r>
                <a:r>
                  <a:rPr lang="en-US" dirty="0">
                    <a:sym typeface="Wingdings"/>
                  </a:rPr>
                  <a:t> gauge invariance: invariance under changing phases in space and time</a:t>
                </a:r>
              </a:p>
              <a:p>
                <a:pPr lvl="1"/>
                <a:r>
                  <a:rPr lang="en-US" dirty="0">
                    <a:sym typeface="Wingdings"/>
                  </a:rPr>
                  <a:t>An electron wave function can have a different phases at different places and times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sym typeface="Wingdings"/>
                      </a:rPr>
                      <m:t>𝜓</m:t>
                    </m:r>
                    <m:d>
                      <m:dPr>
                        <m:ctrlPr>
                          <a:rPr lang="is-IS" b="0" i="1" smtClean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  <a:sym typeface="Wingdings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𝜓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is-IS" b="0" i="1" smtClean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  <a:sym typeface="Wingdings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𝑖</m:t>
                        </m:r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𝛼</m:t>
                        </m:r>
                        <m:d>
                          <m:dPr>
                            <m:ctrlPr>
                              <a:rPr lang="is-IS" b="0" i="1" smtClean="0">
                                <a:latin typeface="Cambria Math" panose="02040503050406030204" pitchFamily="18" charset="0"/>
                                <a:sym typeface="Wingdings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  <a:sym typeface="Wingdings"/>
                              </a:rPr>
                              <m:t>𝑥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latin typeface="Cambria Math" charset="0"/>
                        <a:sym typeface="Wingdings"/>
                      </a:rPr>
                      <m:t>𝜓</m:t>
                    </m:r>
                    <m:d>
                      <m:dPr>
                        <m:ctrlPr>
                          <a:rPr lang="is-IS" b="0" i="1" smtClean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sym typeface="Wingdings"/>
                  </a:rPr>
                  <a:t>   and 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dirty="0" smtClean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charset="0"/>
                            <a:sym typeface="Wingdings"/>
                          </a:rPr>
                          <m:t>𝜓</m:t>
                        </m:r>
                      </m:e>
                    </m:acc>
                    <m:d>
                      <m:dPr>
                        <m:ctrlPr>
                          <a:rPr lang="is-IS" i="1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sym typeface="Wingdings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charset="0"/>
                        <a:sym typeface="Wingdings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Wingdings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  <a:sym typeface="Wingdings"/>
                              </a:rPr>
                              <m:t>𝜓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  <a:sym typeface="Wingdings"/>
                              </a:rPr>
                              <m:t>′</m:t>
                            </m:r>
                          </m:sup>
                        </m:sSup>
                      </m:e>
                    </m:acc>
                    <m:d>
                      <m:dPr>
                        <m:ctrlPr>
                          <a:rPr lang="is-IS" i="1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sym typeface="Wingdings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charset="0"/>
                        <a:sym typeface="Wingdings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  <a:sym typeface="Wingdings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−</m:t>
                        </m:r>
                        <m:r>
                          <a:rPr lang="en-US" i="1">
                            <a:latin typeface="Cambria Math" charset="0"/>
                            <a:sym typeface="Wingdings"/>
                          </a:rPr>
                          <m:t>𝑖</m:t>
                        </m:r>
                        <m:r>
                          <a:rPr lang="en-US" i="1">
                            <a:latin typeface="Cambria Math" charset="0"/>
                            <a:sym typeface="Wingdings"/>
                          </a:rPr>
                          <m:t>𝛼</m:t>
                        </m:r>
                        <m:d>
                          <m:dPr>
                            <m:ctrlPr>
                              <a:rPr lang="is-IS" i="1">
                                <a:latin typeface="Cambria Math" panose="02040503050406030204" pitchFamily="18" charset="0"/>
                                <a:sym typeface="Wingdings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  <a:sym typeface="Wingdings"/>
                              </a:rPr>
                              <m:t>𝑥</m:t>
                            </m:r>
                          </m:e>
                        </m:d>
                      </m:sup>
                    </m:sSup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𝜓</m:t>
                        </m:r>
                      </m:e>
                    </m:acc>
                    <m:d>
                      <m:dPr>
                        <m:ctrlPr>
                          <a:rPr lang="is-IS" i="1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sym typeface="Wingdings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sym typeface="Wingdings"/>
                  </a:rPr>
                  <a:t> </a:t>
                </a:r>
              </a:p>
              <a:p>
                <a:pPr lvl="1"/>
                <a:r>
                  <a:rPr lang="en-US" dirty="0">
                    <a:sym typeface="Wingdings"/>
                  </a:rPr>
                  <a:t>Check this for the Dirac </a:t>
                </a:r>
                <a:r>
                  <a:rPr lang="en-US" dirty="0" err="1">
                    <a:sym typeface="Wingdings"/>
                  </a:rPr>
                  <a:t>Lagrangian</a:t>
                </a:r>
                <a:endParaRPr lang="en-US" dirty="0">
                  <a:sym typeface="Wingdings"/>
                </a:endParaRPr>
              </a:p>
              <a:p>
                <a:pPr marL="527400" lvl="2" indent="0">
                  <a:buNone/>
                </a:pPr>
                <a:r>
                  <a:rPr lang="en-US" sz="2400" dirty="0">
                    <a:solidFill>
                      <a:srgbClr val="7030A0"/>
                    </a:solidFill>
                    <a:sym typeface="Wingdings"/>
                  </a:rPr>
                  <a:t>Problem in the term: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sym typeface="Wingdings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  <a:sym typeface="Wingdings"/>
                              </a:rPr>
                              <m:t>𝜕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  <a:sym typeface="Wingdings"/>
                              </a:rPr>
                              <m:t>𝜇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charset="0"/>
                            <a:sym typeface="Wingdings"/>
                          </a:rPr>
                          <m:t>𝜓</m:t>
                        </m:r>
                        <m:d>
                          <m:dPr>
                            <m:ctrlPr>
                              <a:rPr lang="is-IS" sz="2400" b="0" i="1" smtClean="0">
                                <a:latin typeface="Cambria Math" panose="02040503050406030204" pitchFamily="18" charset="0"/>
                                <a:sym typeface="Wingdings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charset="0"/>
                                <a:sym typeface="Wingdings"/>
                              </a:rPr>
                              <m:t>𝑥</m:t>
                            </m:r>
                          </m:e>
                        </m:d>
                        <m:r>
                          <a:rPr lang="en-US" sz="2400" b="0" i="1" smtClean="0">
                            <a:latin typeface="Cambria Math" charset="0"/>
                            <a:sym typeface="Wingdings"/>
                          </a:rPr>
                          <m:t>→</m:t>
                        </m:r>
                        <m:r>
                          <a:rPr lang="en-US" sz="2400" b="0" i="1" smtClean="0">
                            <a:latin typeface="Cambria Math" charset="0"/>
                            <a:sym typeface="Wingdings"/>
                          </a:rPr>
                          <m:t>𝜕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sym typeface="Wingdings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  <a:sym typeface="Wingdings"/>
                          </a:rPr>
                          <m:t>𝜓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  <a:sym typeface="Wingdings"/>
                          </a:rPr>
                          <m:t>′</m:t>
                        </m:r>
                        <m:d>
                          <m:dPr>
                            <m:ctrlPr>
                              <a:rPr lang="is-IS" sz="2400" b="0" i="1" smtClean="0">
                                <a:latin typeface="Cambria Math" panose="02040503050406030204" pitchFamily="18" charset="0"/>
                                <a:sym typeface="Wingdings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charset="0"/>
                                <a:sym typeface="Wingdings"/>
                              </a:rPr>
                              <m:t>𝑥</m:t>
                            </m:r>
                          </m:e>
                        </m:d>
                      </m:sup>
                    </m:sSup>
                    <m:r>
                      <a:rPr lang="en-US" sz="2400" b="0" i="1" smtClean="0">
                        <a:latin typeface="Cambria Math" charset="0"/>
                        <a:sym typeface="Wingdings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  <a:sym typeface="Wingdings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  <a:sym typeface="Wingdings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charset="0"/>
                            <a:sym typeface="Wingdings"/>
                          </a:rPr>
                          <m:t>𝛼</m:t>
                        </m:r>
                        <m:d>
                          <m:dPr>
                            <m:ctrlPr>
                              <a:rPr lang="is-IS" sz="2400" b="0" i="1" smtClean="0">
                                <a:latin typeface="Cambria Math" panose="02040503050406030204" pitchFamily="18" charset="0"/>
                                <a:sym typeface="Wingdings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charset="0"/>
                                <a:sym typeface="Wingdings"/>
                              </a:rPr>
                              <m:t>𝑥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is-IS" sz="2400" b="0" i="1" smtClean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sym typeface="Wingdings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  <a:sym typeface="Wingdings"/>
                              </a:rPr>
                              <m:t>𝜕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  <a:sym typeface="Wingdings"/>
                              </a:rPr>
                              <m:t>𝜇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charset="0"/>
                            <a:sym typeface="Wingdings"/>
                          </a:rPr>
                          <m:t>𝜓</m:t>
                        </m:r>
                        <m:d>
                          <m:dPr>
                            <m:ctrlPr>
                              <a:rPr lang="is-IS" sz="2400" b="0" i="1" smtClean="0">
                                <a:latin typeface="Cambria Math" panose="02040503050406030204" pitchFamily="18" charset="0"/>
                                <a:sym typeface="Wingdings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charset="0"/>
                                <a:sym typeface="Wingdings"/>
                              </a:rPr>
                              <m:t>𝑥</m:t>
                            </m:r>
                          </m:e>
                        </m:d>
                        <m:r>
                          <a:rPr lang="en-US" sz="2400" b="0" i="1" smtClean="0">
                            <a:latin typeface="Cambria Math" charset="0"/>
                            <a:sym typeface="Wingdings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charset="0"/>
                            <a:sym typeface="Wingdings"/>
                          </a:rPr>
                          <m:t>𝑖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sym typeface="Wingdings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  <a:sym typeface="Wingdings"/>
                              </a:rPr>
                              <m:t>𝜕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  <a:sym typeface="Wingdings"/>
                              </a:rPr>
                              <m:t>𝜇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charset="0"/>
                            <a:sym typeface="Wingdings"/>
                          </a:rPr>
                          <m:t>𝛼</m:t>
                        </m:r>
                        <m:d>
                          <m:dPr>
                            <m:ctrlPr>
                              <a:rPr lang="is-IS" sz="2400" b="0" i="1" smtClean="0">
                                <a:latin typeface="Cambria Math" panose="02040503050406030204" pitchFamily="18" charset="0"/>
                                <a:sym typeface="Wingdings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charset="0"/>
                                <a:sym typeface="Wingdings"/>
                              </a:rPr>
                              <m:t>𝑥</m:t>
                            </m:r>
                          </m:e>
                        </m:d>
                        <m:r>
                          <a:rPr lang="en-US" sz="2400" b="0" i="1" smtClean="0">
                            <a:latin typeface="Cambria Math" charset="0"/>
                            <a:sym typeface="Wingdings"/>
                          </a:rPr>
                          <m:t>𝜓</m:t>
                        </m:r>
                        <m:d>
                          <m:dPr>
                            <m:ctrlPr>
                              <a:rPr lang="is-IS" sz="2400" b="0" i="1" smtClean="0">
                                <a:latin typeface="Cambria Math" panose="02040503050406030204" pitchFamily="18" charset="0"/>
                                <a:sym typeface="Wingdings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charset="0"/>
                                <a:sym typeface="Wingdings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US" sz="2400" dirty="0"/>
              </a:p>
              <a:p>
                <a:pPr marL="527400" lvl="2" indent="0">
                  <a:buNone/>
                </a:pPr>
                <a:r>
                  <a:rPr lang="en-US" sz="2400" dirty="0">
                    <a:solidFill>
                      <a:srgbClr val="7030A0"/>
                    </a:solidFill>
                  </a:rPr>
                  <a:t>Hence: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ℒ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 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𝑖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 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acc>
                    <m:d>
                      <m:d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2400" dirty="0"/>
              </a:p>
              <a:p>
                <a:pPr lvl="2"/>
                <a:endParaRPr lang="en-US" sz="1000" dirty="0"/>
              </a:p>
              <a:p>
                <a:r>
                  <a:rPr lang="en-US" dirty="0"/>
                  <a:t>It seems that the </a:t>
                </a:r>
                <a:r>
                  <a:rPr lang="en-US" dirty="0" err="1"/>
                  <a:t>Lagrangian</a:t>
                </a:r>
                <a:r>
                  <a:rPr lang="en-US" dirty="0"/>
                  <a:t> will change, but this is not allowed!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5244" y="944381"/>
                <a:ext cx="11541897" cy="5711252"/>
              </a:xfrm>
              <a:blipFill>
                <a:blip r:embed="rId3"/>
                <a:stretch>
                  <a:fillRect l="-989" t="-1774" b="-199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0364163" y="151511"/>
            <a:ext cx="1574021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Griffiths §10.3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1EDFCBF-5129-F176-499B-E8B5A0BF5DDC}"/>
              </a:ext>
            </a:extLst>
          </p:cNvPr>
          <p:cNvCxnSpPr>
            <a:cxnSpLocks/>
          </p:cNvCxnSpPr>
          <p:nvPr/>
        </p:nvCxnSpPr>
        <p:spPr>
          <a:xfrm>
            <a:off x="8623498" y="5431316"/>
            <a:ext cx="1740665" cy="0"/>
          </a:xfrm>
          <a:prstGeom prst="line">
            <a:avLst/>
          </a:prstGeom>
          <a:ln w="19050">
            <a:solidFill>
              <a:srgbClr val="CC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7A36BD8-7C38-224D-1AE5-1FBE18918E32}"/>
              </a:ext>
            </a:extLst>
          </p:cNvPr>
          <p:cNvSpPr txBox="1"/>
          <p:nvPr/>
        </p:nvSpPr>
        <p:spPr>
          <a:xfrm>
            <a:off x="9026394" y="5443310"/>
            <a:ext cx="934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i="1" dirty="0">
                <a:solidFill>
                  <a:srgbClr val="CC00FF"/>
                </a:solidFill>
              </a:rPr>
              <a:t>trouble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0464DBB-141A-3DD2-979F-47F92747D9EE}"/>
                  </a:ext>
                </a:extLst>
              </p:cNvPr>
              <p:cNvSpPr txBox="1"/>
              <p:nvPr/>
            </p:nvSpPr>
            <p:spPr>
              <a:xfrm>
                <a:off x="9493829" y="1975104"/>
                <a:ext cx="1755159" cy="3697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NL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bar>
                        <m:barPr>
                          <m:pos m:val="top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ba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bar>
                        <m:barPr>
                          <m:pos m:val="top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ba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NL" sz="1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0464DBB-141A-3DD2-979F-47F92747D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3829" y="1975104"/>
                <a:ext cx="1755159" cy="369717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A80BF33-9F35-F3D7-1687-4C7624A92341}"/>
              </a:ext>
            </a:extLst>
          </p:cNvPr>
          <p:cNvCxnSpPr>
            <a:cxnSpLocks/>
            <a:endCxn id="4" idx="2"/>
          </p:cNvCxnSpPr>
          <p:nvPr/>
        </p:nvCxnSpPr>
        <p:spPr>
          <a:xfrm flipV="1">
            <a:off x="10364163" y="2344821"/>
            <a:ext cx="7246" cy="349611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256C31E-1A1A-ECE8-2988-4B446CAB5E5C}"/>
                  </a:ext>
                </a:extLst>
              </p:cNvPr>
              <p:cNvSpPr txBox="1"/>
              <p:nvPr/>
            </p:nvSpPr>
            <p:spPr>
              <a:xfrm>
                <a:off x="8604268" y="4300478"/>
                <a:ext cx="3560718" cy="3951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~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NL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sup>
                      </m:sSup>
                      <m:bar>
                        <m:barPr>
                          <m:pos m:val="top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ba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en-NL" sz="1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256C31E-1A1A-ECE8-2988-4B446CAB5E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4268" y="4300478"/>
                <a:ext cx="3560718" cy="395173"/>
              </a:xfrm>
              <a:prstGeom prst="rect">
                <a:avLst/>
              </a:prstGeom>
              <a:blipFill>
                <a:blip r:embed="rId5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7DB7F0B-C592-CE97-8237-A7A08599F14F}"/>
              </a:ext>
            </a:extLst>
          </p:cNvPr>
          <p:cNvCxnSpPr>
            <a:cxnSpLocks/>
          </p:cNvCxnSpPr>
          <p:nvPr/>
        </p:nvCxnSpPr>
        <p:spPr>
          <a:xfrm flipV="1">
            <a:off x="8616252" y="4631096"/>
            <a:ext cx="296100" cy="372392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16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Covariant Derivative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5244" y="809468"/>
                <a:ext cx="11571877" cy="5906125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We insist that the </a:t>
                </a:r>
                <a:r>
                  <a:rPr lang="en-US" dirty="0" err="1"/>
                  <a:t>Lagrangian</a:t>
                </a:r>
                <a:r>
                  <a:rPr lang="en-US" dirty="0"/>
                  <a:t> does not change and invent a “covariant” derivative:</a:t>
                </a:r>
              </a:p>
              <a:p>
                <a:pPr lvl="1"/>
                <a:r>
                  <a:rPr lang="en-US" dirty="0"/>
                  <a:t>Replace in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𝑖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𝜓</m:t>
                        </m:r>
                      </m:e>
                    </m:acc>
                    <m:sSub>
                      <m:sSubPr>
                        <m:ctrlP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</m:t>
                        </m:r>
                      </m:e>
                      <m:sup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i="1" dirty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𝜓</m:t>
                    </m:r>
                    <m:r>
                      <a:rPr lang="en-US" i="1" dirty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r>
                      <a:rPr lang="en-US" i="1" dirty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𝑚</m:t>
                    </m:r>
                    <m:acc>
                      <m:accPr>
                        <m:chr m:val="̅"/>
                        <m:ctrlP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𝜓</m:t>
                        </m:r>
                      </m:e>
                    </m:acc>
                    <m:r>
                      <a:rPr lang="en-US" i="1" dirty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𝜓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 </a:t>
                </a:r>
                <a:r>
                  <a:rPr lang="en-US" dirty="0"/>
                  <a:t>the derivative by: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≡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𝑖𝑞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Require that the vector field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US" dirty="0"/>
                  <a:t> transforms together with the particle wave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r>
                      <a:rPr lang="en-US" b="0" i="1" smtClean="0">
                        <a:latin typeface="Cambria Math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sz="900" dirty="0"/>
              </a:p>
              <a:p>
                <a:pPr lvl="1"/>
                <a:r>
                  <a:rPr lang="en-US" dirty="0">
                    <a:solidFill>
                      <a:srgbClr val="CC00FF"/>
                    </a:solidFill>
                    <a:sym typeface="Wingdings"/>
                  </a:rPr>
                  <a:t> </a:t>
                </a:r>
                <a:r>
                  <a:rPr lang="en-US" dirty="0">
                    <a:solidFill>
                      <a:srgbClr val="CC00FF"/>
                    </a:solidFill>
                  </a:rPr>
                  <a:t>Exercise: check that the </a:t>
                </a:r>
                <a:r>
                  <a:rPr lang="en-US" dirty="0" err="1">
                    <a:solidFill>
                      <a:srgbClr val="CC00FF"/>
                    </a:solidFill>
                  </a:rPr>
                  <a:t>Lagrangian</a:t>
                </a:r>
                <a:r>
                  <a:rPr lang="en-US" dirty="0">
                    <a:solidFill>
                      <a:srgbClr val="CC00FF"/>
                    </a:solidFill>
                  </a:rPr>
                  <a:t> now is invariant!</a:t>
                </a:r>
              </a:p>
              <a:p>
                <a:pPr lvl="1"/>
                <a:endParaRPr lang="en-US" sz="900" dirty="0"/>
              </a:p>
              <a:p>
                <a:r>
                  <a:rPr lang="en-US" dirty="0"/>
                  <a:t>What have we done?</a:t>
                </a:r>
              </a:p>
              <a:p>
                <a:pPr lvl="1"/>
                <a:r>
                  <a:rPr lang="en-US" dirty="0"/>
                  <a:t>We </a:t>
                </a:r>
                <a:r>
                  <a:rPr lang="en-US" b="1" i="1" dirty="0"/>
                  <a:t>insist</a:t>
                </a:r>
                <a:r>
                  <a:rPr lang="en-US" dirty="0"/>
                  <a:t> the electron can have a local phase factor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𝛼</m:t>
                    </m:r>
                    <m:d>
                      <m:dPr>
                        <m:ctrlPr>
                          <a:rPr lang="is-I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without changing the physics</a:t>
                </a:r>
              </a:p>
              <a:p>
                <a:pPr lvl="1"/>
                <a:r>
                  <a:rPr lang="en-US" dirty="0"/>
                  <a:t>We then </a:t>
                </a:r>
                <a:r>
                  <a:rPr lang="en-US" b="1" i="1" dirty="0"/>
                  <a:t>must</a:t>
                </a:r>
                <a:r>
                  <a:rPr lang="en-US" dirty="0"/>
                  <a:t> at the same time introduce a photon field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, which couples to charge!</a:t>
                </a:r>
              </a:p>
              <a:p>
                <a:pPr marL="275400" lvl="1" indent="0">
                  <a:buNone/>
                </a:pPr>
                <a:r>
                  <a:rPr lang="en-US" b="1" i="1" dirty="0">
                    <a:sym typeface="Wingdings"/>
                  </a:rPr>
                  <a:t> Gauge invariance implies interactions!</a:t>
                </a:r>
                <a:endParaRPr lang="en-US" b="1" i="1" dirty="0"/>
              </a:p>
              <a:p>
                <a:endParaRPr lang="en-US" sz="900" dirty="0"/>
              </a:p>
              <a:p>
                <a:r>
                  <a:rPr lang="en-US" dirty="0"/>
                  <a:t>Remember gauge transformations EM field: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𝜆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>
                    <a:solidFill>
                      <a:srgbClr val="0070C0"/>
                    </a:solidFill>
                  </a:rPr>
                  <a:t>is same photon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𝜆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is coupled to the phase of the wave function of the electrons</a:t>
                </a:r>
              </a:p>
              <a:p>
                <a:pPr lvl="1"/>
                <a:endParaRPr lang="en-US" sz="900" dirty="0">
                  <a:solidFill>
                    <a:srgbClr val="7030A0"/>
                  </a:solidFill>
                </a:endParaRPr>
              </a:p>
              <a:p>
                <a:r>
                  <a:rPr lang="en-US" dirty="0"/>
                  <a:t>The same principle can also be used for weak and strong interactions: implement other symmetries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5244" y="809468"/>
                <a:ext cx="11571877" cy="5906125"/>
              </a:xfrm>
              <a:blipFill>
                <a:blip r:embed="rId3"/>
                <a:stretch>
                  <a:fillRect l="-768" t="-236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00073" y="1861249"/>
                <a:ext cx="4716035" cy="10545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200" dirty="0">
                    <a:solidFill>
                      <a:srgbClr val="C00000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20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d>
                      <m:dPr>
                        <m:ctrlPr>
                          <a:rPr lang="is-I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200" i="1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p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is-I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200" b="0" i="0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20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20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e</m:t>
                        </m:r>
                      </m:e>
                      <m:sup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𝛼</m:t>
                        </m:r>
                        <m:d>
                          <m:dPr>
                            <m:ctrlP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</m:sup>
                    </m:sSup>
                    <m:r>
                      <a:rPr lang="en-US" sz="2200" i="1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d>
                      <m:dPr>
                        <m:ctrlPr>
                          <a:rPr lang="is-I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𝐴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d>
                        <m:dPr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𝐴</m:t>
                          </m:r>
                        </m:e>
                        <m:sup>
                          <m:r>
                            <a:rPr lang="en-US" sz="2200" b="0" i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′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d>
                        <m:dPr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𝐴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d>
                        <m:dPr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2200" b="0" i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−</m:t>
                      </m:r>
                      <m:f>
                        <m:fPr>
                          <m:ctrlPr>
                            <a:rPr lang="bg-BG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𝑞</m:t>
                          </m:r>
                        </m:den>
                      </m:f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𝛼</m:t>
                      </m:r>
                      <m:d>
                        <m:dPr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073" y="1861249"/>
                <a:ext cx="4716035" cy="1054584"/>
              </a:xfrm>
              <a:prstGeom prst="rect">
                <a:avLst/>
              </a:prstGeom>
              <a:blipFill>
                <a:blip r:embed="rId4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0364163" y="151511"/>
            <a:ext cx="1574021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Griffiths §10.3 </a:t>
            </a:r>
          </a:p>
        </p:txBody>
      </p:sp>
    </p:spTree>
    <p:extLst>
      <p:ext uri="{BB962C8B-B14F-4D97-AF65-F5344CB8AC3E}">
        <p14:creationId xmlns:p14="http://schemas.microsoft.com/office/powerpoint/2010/main" val="126681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Quantum Electrodynamics (QED)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243" y="1032466"/>
            <a:ext cx="10282723" cy="814804"/>
          </a:xfrm>
        </p:spPr>
        <p:txBody>
          <a:bodyPr/>
          <a:lstStyle/>
          <a:p>
            <a:r>
              <a:rPr lang="en-US" dirty="0"/>
              <a:t>The free Dirac </a:t>
            </a:r>
            <a:r>
              <a:rPr lang="en-US" dirty="0" err="1"/>
              <a:t>Lagrangian</a:t>
            </a:r>
            <a:r>
              <a:rPr lang="en-US" dirty="0"/>
              <a:t> is: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991415" y="1042011"/>
                <a:ext cx="3416961" cy="4115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free</m:t>
                          </m:r>
                        </m:sub>
                      </m:sSub>
                      <m:r>
                        <a:rPr lang="en-US" sz="240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𝑖</m:t>
                      </m:r>
                      <m:acc>
                        <m:accPr>
                          <m:chr m:val="̅"/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</m:e>
                      </m:acc>
                      <m:sSub>
                        <m:sSubPr>
                          <m:ctrlP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</m:e>
                        <m:sup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p>
                      </m:sSup>
                      <m:r>
                        <a:rPr lang="en-US" sz="24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  <m:r>
                        <a:rPr lang="en-US" sz="24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r>
                        <a:rPr lang="en-US" sz="24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𝑚</m:t>
                      </m:r>
                      <m:acc>
                        <m:accPr>
                          <m:chr m:val="̅"/>
                          <m:ctrlP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</m:e>
                      </m:acc>
                      <m:r>
                        <a:rPr lang="en-US" sz="24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415" y="1042011"/>
                <a:ext cx="3416961" cy="411523"/>
              </a:xfrm>
              <a:prstGeom prst="rect">
                <a:avLst/>
              </a:prstGeom>
              <a:blipFill>
                <a:blip r:embed="rId2"/>
                <a:stretch>
                  <a:fillRect l="-1115" r="-1859" b="-2121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/>
          <p:cNvSpPr txBox="1">
            <a:spLocks/>
          </p:cNvSpPr>
          <p:nvPr/>
        </p:nvSpPr>
        <p:spPr>
          <a:xfrm>
            <a:off x="435243" y="2655769"/>
            <a:ext cx="10282723" cy="814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Resulting in: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452232" y="1854744"/>
                <a:ext cx="29745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𝐷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≡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𝑖𝑞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𝐴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2232" y="1854744"/>
                <a:ext cx="2974532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2049" r="-410" b="-29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2"/>
          <p:cNvSpPr txBox="1">
            <a:spLocks/>
          </p:cNvSpPr>
          <p:nvPr/>
        </p:nvSpPr>
        <p:spPr>
          <a:xfrm>
            <a:off x="435243" y="1795018"/>
            <a:ext cx="10282723" cy="814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Introducing electromagnetism implies: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835411" y="2674596"/>
                <a:ext cx="3389005" cy="4115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𝐸𝑀</m:t>
                          </m:r>
                        </m:sub>
                      </m:sSub>
                      <m:r>
                        <a:rPr lang="en-US" sz="240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𝑖</m:t>
                      </m:r>
                      <m:acc>
                        <m:accPr>
                          <m:chr m:val="̅"/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</m:e>
                      </m:acc>
                      <m:sSub>
                        <m:sSubPr>
                          <m:ctrlP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b>
                      </m:sSub>
                      <m:r>
                        <a:rPr lang="en-US" sz="2400" b="0" i="1" dirty="0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𝐷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p>
                      </m:sSup>
                      <m:r>
                        <a:rPr lang="en-US" sz="24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  <m:r>
                        <a:rPr lang="en-US" sz="24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r>
                        <a:rPr lang="en-US" sz="24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𝑚</m:t>
                      </m:r>
                      <m:acc>
                        <m:accPr>
                          <m:chr m:val="̅"/>
                          <m:ctrlP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</m:e>
                      </m:acc>
                      <m:r>
                        <a:rPr lang="en-US" sz="24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5411" y="2674596"/>
                <a:ext cx="3389005" cy="411523"/>
              </a:xfrm>
              <a:prstGeom prst="rect">
                <a:avLst/>
              </a:prstGeom>
              <a:blipFill>
                <a:blip r:embed="rId4"/>
                <a:stretch>
                  <a:fillRect l="-1866" t="-3030" r="-2239" b="-3030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830637" y="3260361"/>
                <a:ext cx="5056064" cy="4115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𝐸𝑀</m:t>
                          </m:r>
                        </m:sub>
                      </m:sSub>
                      <m:r>
                        <a:rPr lang="en-US" sz="240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𝑖</m:t>
                      </m:r>
                      <m:acc>
                        <m:accPr>
                          <m:chr m:val="̅"/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</m:e>
                      </m:acc>
                      <m:sSub>
                        <m:sSubPr>
                          <m:ctrlP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p>
                      </m:sSup>
                      <m:r>
                        <a:rPr lang="en-US" sz="24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  <m:r>
                        <a:rPr lang="en-US" sz="24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r>
                        <a:rPr lang="en-US" sz="24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𝑚</m:t>
                      </m:r>
                      <m:acc>
                        <m:accPr>
                          <m:chr m:val="̅"/>
                          <m:ctrlP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</m:e>
                      </m:acc>
                      <m:r>
                        <a:rPr lang="en-US" sz="24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  <m:r>
                        <a:rPr lang="en-US" sz="2400" b="0" i="1" dirty="0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−</m:t>
                      </m:r>
                      <m:r>
                        <a:rPr lang="en-US" sz="2400" b="0" i="1" dirty="0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𝑞</m:t>
                      </m:r>
                      <m:sSup>
                        <m:sSup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24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𝜓</m:t>
                              </m:r>
                            </m:e>
                          </m:acc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𝐴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p>
                      </m:sSup>
                      <m:r>
                        <a:rPr lang="en-US" sz="2400" b="0" i="1" dirty="0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0637" y="3260361"/>
                <a:ext cx="5056064" cy="411523"/>
              </a:xfrm>
              <a:prstGeom prst="rect">
                <a:avLst/>
              </a:prstGeom>
              <a:blipFill>
                <a:blip r:embed="rId5"/>
                <a:stretch>
                  <a:fillRect l="-750" t="-3030" r="-1250" b="-3030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841444" y="3870508"/>
                <a:ext cx="263668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𝐸𝑀</m:t>
                          </m:r>
                        </m:sub>
                      </m:sSub>
                      <m:r>
                        <a:rPr lang="en-US" sz="240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free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int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444" y="3870508"/>
                <a:ext cx="2636684" cy="369332"/>
              </a:xfrm>
              <a:prstGeom prst="rect">
                <a:avLst/>
              </a:prstGeom>
              <a:blipFill>
                <a:blip r:embed="rId6"/>
                <a:stretch>
                  <a:fillRect l="-1914" t="-6452" r="-3828" b="-3871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ontent Placeholder 2"/>
          <p:cNvSpPr txBox="1">
            <a:spLocks/>
          </p:cNvSpPr>
          <p:nvPr/>
        </p:nvSpPr>
        <p:spPr>
          <a:xfrm>
            <a:off x="5120979" y="3851715"/>
            <a:ext cx="1766077" cy="814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    with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225254" y="3875485"/>
                <a:ext cx="1877437" cy="399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int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𝐽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𝐴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5254" y="3875485"/>
                <a:ext cx="1877437" cy="399084"/>
              </a:xfrm>
              <a:prstGeom prst="rect">
                <a:avLst/>
              </a:prstGeom>
              <a:blipFill>
                <a:blip r:embed="rId7"/>
                <a:stretch>
                  <a:fillRect l="-3378" r="-1351" b="-3125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ontent Placeholder 2"/>
          <p:cNvSpPr txBox="1">
            <a:spLocks/>
          </p:cNvSpPr>
          <p:nvPr/>
        </p:nvSpPr>
        <p:spPr>
          <a:xfrm>
            <a:off x="8187222" y="3836826"/>
            <a:ext cx="1766077" cy="814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and</a:t>
            </a:r>
            <a:r>
              <a:rPr lang="en-US" dirty="0"/>
              <a:t>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946987" y="3847631"/>
                <a:ext cx="1713418" cy="4115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𝐽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𝑞</m:t>
                      </m:r>
                      <m:acc>
                        <m:accPr>
                          <m:chr m:val="̅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</m:e>
                      </m:acc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b>
                      </m:sSub>
                      <m:r>
                        <a:rPr lang="en-US" sz="2400" b="0" i="1" dirty="0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6987" y="3847631"/>
                <a:ext cx="1713418" cy="411523"/>
              </a:xfrm>
              <a:prstGeom prst="rect">
                <a:avLst/>
              </a:prstGeom>
              <a:blipFill>
                <a:blip r:embed="rId8"/>
                <a:stretch>
                  <a:fillRect l="-5882" t="-2941" r="-6618" b="-2647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 txBox="1">
                <a:spLocks/>
              </p:cNvSpPr>
              <p:nvPr/>
            </p:nvSpPr>
            <p:spPr>
              <a:xfrm>
                <a:off x="587644" y="4656292"/>
                <a:ext cx="10282723" cy="81480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Remember that the Dirac probability current was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= 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𝜓</m:t>
                        </m:r>
                      </m:e>
                    </m:acc>
                    <m:sSub>
                      <m:sSubPr>
                        <m:ctrlP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i="1" dirty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𝜓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such that we now have a charge current: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𝐽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𝜓</m:t>
                        </m:r>
                      </m:e>
                    </m:acc>
                    <m:sSub>
                      <m:sSubPr>
                        <m:ctrlP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i="1" dirty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𝜓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644" y="4656292"/>
                <a:ext cx="10282723" cy="814804"/>
              </a:xfrm>
              <a:prstGeom prst="rect">
                <a:avLst/>
              </a:prstGeom>
              <a:blipFill>
                <a:blip r:embed="rId9"/>
                <a:stretch>
                  <a:fillRect l="-988" t="-15385" b="-615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/>
              <p:cNvSpPr txBox="1">
                <a:spLocks/>
              </p:cNvSpPr>
              <p:nvPr/>
            </p:nvSpPr>
            <p:spPr>
              <a:xfrm>
                <a:off x="587644" y="5782793"/>
                <a:ext cx="10282723" cy="81480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The system is described as free </a:t>
                </a:r>
                <a:r>
                  <a:rPr lang="en-US" dirty="0" err="1"/>
                  <a:t>Lagrangian</a:t>
                </a:r>
                <a:r>
                  <a:rPr lang="en-US" dirty="0"/>
                  <a:t> plus an interaction </a:t>
                </a:r>
                <a:r>
                  <a:rPr lang="en-US" dirty="0" err="1"/>
                  <a:t>Lagrangian</a:t>
                </a:r>
                <a:r>
                  <a:rPr lang="en-US" dirty="0"/>
                  <a:t> of the form: </a:t>
                </a:r>
                <a:r>
                  <a:rPr lang="en-US" dirty="0">
                    <a:solidFill>
                      <a:srgbClr val="7030A0"/>
                    </a:solidFill>
                  </a:rPr>
                  <a:t>“current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×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field”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int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</m:sub>
                    </m:sSub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=−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𝐽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𝐴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644" y="5782793"/>
                <a:ext cx="10282723" cy="814804"/>
              </a:xfrm>
              <a:prstGeom prst="rect">
                <a:avLst/>
              </a:prstGeom>
              <a:blipFill rotWithShape="0">
                <a:blip r:embed="rId10"/>
                <a:stretch>
                  <a:fillRect l="-889" t="-15789" b="-11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0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  <a:r>
              <a:rPr lang="en-US" u="sng" dirty="0"/>
              <a:t>Recap</a:t>
            </a:r>
            <a:r>
              <a:rPr lang="en-US" dirty="0"/>
              <a:t>: “Seeing the wood for the trees”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2046" y="805680"/>
            <a:ext cx="6284918" cy="592228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Lecture 1: “Particles”</a:t>
            </a:r>
          </a:p>
          <a:p>
            <a:pPr lvl="1"/>
            <a:r>
              <a:rPr lang="en-US" dirty="0"/>
              <a:t>Zooming into constituents of matter</a:t>
            </a:r>
          </a:p>
          <a:p>
            <a:pPr lvl="1"/>
            <a:r>
              <a:rPr lang="en-US" dirty="0"/>
              <a:t>Skills: distinguish particle types, Spin</a:t>
            </a:r>
          </a:p>
          <a:p>
            <a:r>
              <a:rPr lang="en-US" dirty="0"/>
              <a:t>Lecture 2: “Forces”</a:t>
            </a:r>
          </a:p>
          <a:p>
            <a:pPr lvl="1"/>
            <a:r>
              <a:rPr lang="en-US" dirty="0"/>
              <a:t>Exchange of quanta: EM, Weak, QCD</a:t>
            </a:r>
          </a:p>
          <a:p>
            <a:pPr lvl="1"/>
            <a:r>
              <a:rPr lang="en-US" dirty="0"/>
              <a:t>Skills: 4-vectors, Feynman diagrams</a:t>
            </a:r>
          </a:p>
          <a:p>
            <a:r>
              <a:rPr lang="en-US" dirty="0"/>
              <a:t>Lecture 3: “Waves”</a:t>
            </a:r>
          </a:p>
          <a:p>
            <a:pPr lvl="1"/>
            <a:r>
              <a:rPr lang="en-US" dirty="0"/>
              <a:t>Quantum fields and gauge invariance</a:t>
            </a:r>
          </a:p>
          <a:p>
            <a:pPr lvl="1"/>
            <a:r>
              <a:rPr lang="en-US" dirty="0"/>
              <a:t>Dirac algebra, </a:t>
            </a:r>
            <a:r>
              <a:rPr lang="en-US" dirty="0" err="1"/>
              <a:t>Lagrangian</a:t>
            </a:r>
            <a:r>
              <a:rPr lang="en-US" dirty="0"/>
              <a:t>, co- &amp; contra variant</a:t>
            </a:r>
          </a:p>
          <a:p>
            <a:r>
              <a:rPr lang="en-US" dirty="0"/>
              <a:t>Lecture 4: “Symmetries”</a:t>
            </a:r>
          </a:p>
          <a:p>
            <a:pPr lvl="1"/>
            <a:r>
              <a:rPr lang="en-US" dirty="0"/>
              <a:t>Standard Model, Higgs, Discrete Symmetries</a:t>
            </a:r>
          </a:p>
          <a:p>
            <a:pPr lvl="1"/>
            <a:r>
              <a:rPr lang="en-US" dirty="0"/>
              <a:t>Skills: </a:t>
            </a:r>
            <a:r>
              <a:rPr lang="en-US" dirty="0" err="1"/>
              <a:t>Lagrangians</a:t>
            </a:r>
            <a:r>
              <a:rPr lang="en-US" dirty="0"/>
              <a:t>, Chirality &amp; Helicity</a:t>
            </a:r>
          </a:p>
          <a:p>
            <a:r>
              <a:rPr lang="en-US" dirty="0"/>
              <a:t>Lecture 5: “Scattering”</a:t>
            </a:r>
          </a:p>
          <a:p>
            <a:pPr lvl="1"/>
            <a:r>
              <a:rPr lang="en-US" dirty="0"/>
              <a:t>Cross section, decay, perturbation theory</a:t>
            </a:r>
          </a:p>
          <a:p>
            <a:pPr lvl="1"/>
            <a:r>
              <a:rPr lang="en-US" dirty="0"/>
              <a:t>Skills: </a:t>
            </a:r>
            <a:r>
              <a:rPr lang="en-US"/>
              <a:t>Dirac-delta function, </a:t>
            </a:r>
            <a:r>
              <a:rPr lang="en-US" dirty="0"/>
              <a:t>Feynman Calculus</a:t>
            </a:r>
          </a:p>
          <a:p>
            <a:r>
              <a:rPr lang="en-US" dirty="0"/>
              <a:t>Lecture 6: “Detectors”</a:t>
            </a:r>
          </a:p>
          <a:p>
            <a:pPr lvl="1"/>
            <a:r>
              <a:rPr lang="en-US" dirty="0"/>
              <a:t>Energy loss mechanisms, detection technologies</a:t>
            </a:r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1ED8560-B255-E346-94CD-6F68F3A43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1532" y="135340"/>
            <a:ext cx="3403562" cy="2967840"/>
          </a:xfrm>
          <a:prstGeom prst="rect">
            <a:avLst/>
          </a:prstGeom>
        </p:spPr>
      </p:pic>
      <p:pic>
        <p:nvPicPr>
          <p:cNvPr id="17" name="Picture 16" descr="cp_universe_chronology_lar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8314" y="3208903"/>
            <a:ext cx="2456780" cy="3490835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pic>
        <p:nvPicPr>
          <p:cNvPr id="18" name="Picture 17" descr="higgs-potential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753" y="5283044"/>
            <a:ext cx="2294353" cy="148747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7519" y="3207932"/>
            <a:ext cx="3271587" cy="189999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</p:pic>
      <p:grpSp>
        <p:nvGrpSpPr>
          <p:cNvPr id="58" name="Group 57"/>
          <p:cNvGrpSpPr/>
          <p:nvPr/>
        </p:nvGrpSpPr>
        <p:grpSpPr>
          <a:xfrm>
            <a:off x="6123739" y="790122"/>
            <a:ext cx="2197631" cy="2179666"/>
            <a:chOff x="6123739" y="790122"/>
            <a:chExt cx="2197631" cy="2179666"/>
          </a:xfrm>
        </p:grpSpPr>
        <p:grpSp>
          <p:nvGrpSpPr>
            <p:cNvPr id="20" name="Group 19"/>
            <p:cNvGrpSpPr/>
            <p:nvPr/>
          </p:nvGrpSpPr>
          <p:grpSpPr>
            <a:xfrm>
              <a:off x="6147519" y="875087"/>
              <a:ext cx="2109441" cy="2094701"/>
              <a:chOff x="6450952" y="1303163"/>
              <a:chExt cx="5057633" cy="4880861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6450952" y="1350540"/>
                <a:ext cx="4938407" cy="4833484"/>
                <a:chOff x="6410312" y="1767100"/>
                <a:chExt cx="4938407" cy="4833484"/>
              </a:xfrm>
            </p:grpSpPr>
            <p:grpSp>
              <p:nvGrpSpPr>
                <p:cNvPr id="26" name="Group 25"/>
                <p:cNvGrpSpPr/>
                <p:nvPr/>
              </p:nvGrpSpPr>
              <p:grpSpPr>
                <a:xfrm>
                  <a:off x="6410312" y="1767100"/>
                  <a:ext cx="4938407" cy="4833484"/>
                  <a:chOff x="6095352" y="1695980"/>
                  <a:chExt cx="4938407" cy="4833484"/>
                </a:xfrm>
              </p:grpSpPr>
              <p:grpSp>
                <p:nvGrpSpPr>
                  <p:cNvPr id="28" name="Group 27"/>
                  <p:cNvGrpSpPr/>
                  <p:nvPr/>
                </p:nvGrpSpPr>
                <p:grpSpPr>
                  <a:xfrm>
                    <a:off x="6095352" y="1695980"/>
                    <a:ext cx="4938407" cy="4833484"/>
                    <a:chOff x="4294736" y="1401254"/>
                    <a:chExt cx="4938407" cy="4833484"/>
                  </a:xfrm>
                </p:grpSpPr>
                <p:pic>
                  <p:nvPicPr>
                    <p:cNvPr id="30" name="Picture 29"/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4568385" y="1401254"/>
                      <a:ext cx="4655825" cy="4655825"/>
                    </a:xfrm>
                    <a:prstGeom prst="rect">
                      <a:avLst/>
                    </a:prstGeom>
                    <a:ln w="25400">
                      <a:noFill/>
                    </a:ln>
                  </p:spPr>
                </p:pic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1" name="TextBox 30"/>
                        <p:cNvSpPr txBox="1"/>
                        <p:nvPr/>
                      </p:nvSpPr>
                      <p:spPr>
                        <a:xfrm>
                          <a:off x="7901945" y="2804156"/>
                          <a:ext cx="1331198" cy="100401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200" dirty="0"/>
                        </a:p>
                      </p:txBody>
                    </p:sp>
                  </mc:Choice>
                  <mc:Fallback xmlns="">
                    <p:sp>
                      <p:nvSpPr>
                        <p:cNvPr id="31" name="TextBox 30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7901945" y="2804156"/>
                          <a:ext cx="1331198" cy="1004010"/>
                        </a:xfrm>
                        <a:prstGeom prst="rect">
                          <a:avLst/>
                        </a:prstGeom>
                        <a:blipFill rotWithShape="0">
                          <a:blip r:embed="rId8"/>
                          <a:stretch>
                            <a:fillRect b="-10000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32" name="Oval 31"/>
                    <p:cNvSpPr/>
                    <p:nvPr/>
                  </p:nvSpPr>
                  <p:spPr>
                    <a:xfrm>
                      <a:off x="5843826" y="3481135"/>
                      <a:ext cx="123837" cy="160421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" name="Oval 32"/>
                    <p:cNvSpPr/>
                    <p:nvPr/>
                  </p:nvSpPr>
                  <p:spPr>
                    <a:xfrm>
                      <a:off x="7696691" y="3537283"/>
                      <a:ext cx="123837" cy="160421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4" name="TextBox 33"/>
                        <p:cNvSpPr txBox="1"/>
                        <p:nvPr/>
                      </p:nvSpPr>
                      <p:spPr>
                        <a:xfrm>
                          <a:off x="4294736" y="2697612"/>
                          <a:ext cx="1331198" cy="100401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200" dirty="0"/>
                        </a:p>
                      </p:txBody>
                    </p:sp>
                  </mc:Choice>
                  <mc:Fallback xmlns="">
                    <p:sp>
                      <p:nvSpPr>
                        <p:cNvPr id="34" name="TextBox 33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294736" y="2697612"/>
                          <a:ext cx="1331198" cy="1004010"/>
                        </a:xfrm>
                        <a:prstGeom prst="rect">
                          <a:avLst/>
                        </a:prstGeom>
                        <a:blipFill rotWithShape="0">
                          <a:blip r:embed="rId9"/>
                          <a:stretch>
                            <a:fillRect b="-8451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7" name="TextBox 36"/>
                        <p:cNvSpPr txBox="1"/>
                        <p:nvPr/>
                      </p:nvSpPr>
                      <p:spPr>
                        <a:xfrm>
                          <a:off x="5527272" y="4347737"/>
                          <a:ext cx="3004299" cy="188700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mr-IN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200" b="0" i="1" smtClean="0">
                                            <a:latin typeface="Cambria Math" charset="0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sz="2200" b="0" i="1" smtClean="0">
                                            <a:latin typeface="Cambria Math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sSubSup>
                                      <m:sSubSupPr>
                                        <m:ctrlP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200" b="0" i="1" smtClean="0">
                                            <a:latin typeface="Cambria Math" charset="0"/>
                                          </a:rPr>
                                          <m:t>𝑀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latin typeface="Cambria Math" charset="0"/>
                                          </a:rPr>
                                          <m:t>𝑍</m:t>
                                        </m:r>
                                      </m:sub>
                                      <m:sup>
                                        <m:r>
                                          <a:rPr lang="en-US" sz="2200" b="0" i="1" smtClean="0">
                                            <a:latin typeface="Cambria Math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den>
                                </m:f>
                              </m:oMath>
                            </m:oMathPara>
                          </a14:m>
                          <a:endParaRPr lang="en-US" sz="2200" dirty="0"/>
                        </a:p>
                      </p:txBody>
                    </p:sp>
                  </mc:Choice>
                  <mc:Fallback xmlns="">
                    <p:sp>
                      <p:nvSpPr>
                        <p:cNvPr id="37" name="TextBox 36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5527272" y="4347737"/>
                          <a:ext cx="3004299" cy="1887001"/>
                        </a:xfrm>
                        <a:prstGeom prst="rect">
                          <a:avLst/>
                        </a:prstGeom>
                        <a:blipFill rotWithShape="0">
                          <a:blip r:embed="rId10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38" name="Freeform 37"/>
                    <p:cNvSpPr/>
                    <p:nvPr/>
                  </p:nvSpPr>
                  <p:spPr>
                    <a:xfrm rot="5400000" flipH="1">
                      <a:off x="6260135" y="4366392"/>
                      <a:ext cx="1049140" cy="92136"/>
                    </a:xfrm>
                    <a:custGeom>
                      <a:avLst/>
                      <a:gdLst>
                        <a:gd name="connsiteX0" fmla="*/ 0 w 978569"/>
                        <a:gd name="connsiteY0" fmla="*/ 0 h 373153"/>
                        <a:gd name="connsiteX1" fmla="*/ 497305 w 978569"/>
                        <a:gd name="connsiteY1" fmla="*/ 320842 h 373153"/>
                        <a:gd name="connsiteX2" fmla="*/ 978569 w 978569"/>
                        <a:gd name="connsiteY2" fmla="*/ 368968 h 3731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978569" h="373153">
                          <a:moveTo>
                            <a:pt x="0" y="0"/>
                          </a:moveTo>
                          <a:cubicBezTo>
                            <a:pt x="167105" y="129673"/>
                            <a:pt x="334210" y="259347"/>
                            <a:pt x="497305" y="320842"/>
                          </a:cubicBezTo>
                          <a:cubicBezTo>
                            <a:pt x="660400" y="382337"/>
                            <a:pt x="819484" y="375652"/>
                            <a:pt x="978569" y="368968"/>
                          </a:cubicBezTo>
                        </a:path>
                      </a:pathLst>
                    </a:custGeom>
                    <a:noFill/>
                    <a:ln w="31750">
                      <a:tailEnd type="stealth" w="lg" len="lg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9" name="Rectangle 28"/>
                  <p:cNvSpPr/>
                  <p:nvPr/>
                </p:nvSpPr>
                <p:spPr>
                  <a:xfrm>
                    <a:off x="8453728" y="3104011"/>
                    <a:ext cx="488559" cy="5847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TextBox 26"/>
                    <p:cNvSpPr txBox="1"/>
                    <p:nvPr/>
                  </p:nvSpPr>
                  <p:spPr>
                    <a:xfrm>
                      <a:off x="8784320" y="3192161"/>
                      <a:ext cx="569899" cy="78886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2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𝑍</m:t>
                            </m:r>
                          </m:oMath>
                        </m:oMathPara>
                      </a14:m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7" name="TextBox 2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784320" y="3192161"/>
                      <a:ext cx="569899" cy="788864"/>
                    </a:xfrm>
                    <a:prstGeom prst="rect">
                      <a:avLst/>
                    </a:prstGeom>
                    <a:blipFill rotWithShape="0">
                      <a:blip r:embed="rId11"/>
                      <a:stretch>
                        <a:fillRect l="-28205" r="-23077" b="-535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2" name="Oval 21"/>
              <p:cNvSpPr/>
              <p:nvPr/>
            </p:nvSpPr>
            <p:spPr>
              <a:xfrm>
                <a:off x="6894916" y="4870818"/>
                <a:ext cx="352547" cy="35646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1106542" y="4919353"/>
                <a:ext cx="352547" cy="35646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11156038" y="1303163"/>
                <a:ext cx="352547" cy="35646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6989946" y="1303163"/>
                <a:ext cx="352547" cy="35646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Rectangle 56"/>
            <p:cNvSpPr/>
            <p:nvPr/>
          </p:nvSpPr>
          <p:spPr>
            <a:xfrm>
              <a:off x="6123739" y="790122"/>
              <a:ext cx="2197631" cy="2179666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497799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683239" y="2308485"/>
            <a:ext cx="7030387" cy="236819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/>
              <a:t>Part 2</a:t>
            </a:r>
          </a:p>
          <a:p>
            <a:pPr marL="0" indent="0" algn="ctr">
              <a:buFont typeface="Arial"/>
              <a:buNone/>
            </a:pPr>
            <a:r>
              <a:rPr lang="en-US" dirty="0"/>
              <a:t>Gauge Theory</a:t>
            </a:r>
          </a:p>
          <a:p>
            <a:pPr marL="0" indent="0" algn="ctr">
              <a:buFont typeface="Arial"/>
              <a:buNone/>
            </a:pPr>
            <a:endParaRPr lang="en-US" dirty="0"/>
          </a:p>
          <a:p>
            <a:pPr marL="0" indent="0" algn="ctr">
              <a:buFont typeface="Arial"/>
              <a:buNone/>
            </a:pPr>
            <a:r>
              <a:rPr lang="en-US" dirty="0">
                <a:solidFill>
                  <a:srgbClr val="7030A0"/>
                </a:solidFill>
              </a:rPr>
              <a:t>2b) Local Gauge Invariance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C00000"/>
                </a:solidFill>
              </a:rPr>
              <a:t>ii) Yang-Mills theories</a:t>
            </a:r>
            <a:r>
              <a:rPr lang="en-US" baseline="30000" dirty="0">
                <a:solidFill>
                  <a:srgbClr val="C00000"/>
                </a:solidFill>
              </a:rPr>
              <a:t>*</a:t>
            </a:r>
            <a:r>
              <a:rPr lang="en-US" dirty="0">
                <a:solidFill>
                  <a:srgbClr val="C00000"/>
                </a:solidFill>
              </a:rPr>
              <a:t> (Weak, Strong)</a:t>
            </a:r>
          </a:p>
          <a:p>
            <a:pPr marL="0" indent="0" algn="ctr">
              <a:buFont typeface="Arial"/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44832" y="151511"/>
            <a:ext cx="2272546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Griffiths </a:t>
            </a:r>
            <a:r>
              <a:rPr lang="en-US"/>
              <a:t>§10.4 - §10.5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4597" y="6130977"/>
            <a:ext cx="11237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Note: this is a more technical part: focus on the concept involved; the precise mathematics is less important for now</a:t>
            </a:r>
          </a:p>
        </p:txBody>
      </p:sp>
    </p:spTree>
    <p:extLst>
      <p:ext uri="{BB962C8B-B14F-4D97-AF65-F5344CB8AC3E}">
        <p14:creationId xmlns:p14="http://schemas.microsoft.com/office/powerpoint/2010/main" val="3514862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Yang Mills Theories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5244" y="1025987"/>
                <a:ext cx="11451956" cy="5491735"/>
              </a:xfrm>
            </p:spPr>
            <p:txBody>
              <a:bodyPr/>
              <a:lstStyle/>
              <a:p>
                <a:r>
                  <a:rPr lang="en-US" dirty="0"/>
                  <a:t>QED is called a U(1) symmetry. It means that a 1-dimensional unitary transformation (the phase factor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e</m:t>
                        </m:r>
                      </m:e>
                      <m:sup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𝛼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dirty="0"/>
                  <a:t>) does not change the physics.</a:t>
                </a:r>
              </a:p>
              <a:p>
                <a:pPr lvl="1"/>
                <a:r>
                  <a:rPr lang="en-US" dirty="0"/>
                  <a:t>The unitary symmetry couples to the charge quantum number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Let us require that the weak interaction can not differentiate between rotations in the space of “up-down”: Isospin.</a:t>
                </a:r>
              </a:p>
              <a:p>
                <a:endParaRPr lang="en-US" dirty="0"/>
              </a:p>
              <a:p>
                <a:r>
                  <a:rPr lang="en-US" dirty="0"/>
                  <a:t>Rewrite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</m:acc>
                    <m:d>
                      <m:dPr>
                        <m:ctrlPr>
                          <a:rPr lang="is-I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  <m:sSup>
                          <m:sSupPr>
                            <m:ctrlP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p>
                        </m:sSup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</m:d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𝑢</m:t>
                    </m:r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</m:acc>
                    <m:d>
                      <m:dPr>
                        <m:ctrlPr>
                          <a:rPr lang="is-I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  <m:sSup>
                          <m:sSupPr>
                            <m:ctrlP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p>
                        </m:sSup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</m:d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𝑑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  </a:t>
                </a:r>
                <a:r>
                  <a:rPr lang="en-US" dirty="0"/>
                  <a:t>where </a:t>
                </a:r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𝑢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>
                    <a:solidFill>
                      <a:srgbClr val="7030A0"/>
                    </a:solidFill>
                  </a:rPr>
                  <a:t>(isospin up)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𝑑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(isospin down) </a:t>
                </a:r>
                <a:r>
                  <a:rPr lang="en-US" dirty="0"/>
                  <a:t>are a doublet of spinor waves as follows: </a:t>
                </a:r>
              </a:p>
              <a:p>
                <a:pPr marL="0" indent="0">
                  <a:buNone/>
                </a:pPr>
                <a:r>
                  <a:rPr lang="en-US" b="0" dirty="0">
                    <a:solidFill>
                      <a:srgbClr val="C00000"/>
                    </a:solidFill>
                    <a:ea typeface="Cambria Math" charset="0"/>
                    <a:cs typeface="Cambria Math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</m:acc>
                    <m:d>
                      <m:dPr>
                        <m:ctrlPr>
                          <a:rPr lang="is-I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  <m:sSup>
                          <m:sSupPr>
                            <m:ctrlP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p>
                        </m:sSup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𝐼</m:t>
                        </m:r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𝐼</m:t>
                        </m:r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</m:d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  with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is-I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cs-CZ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𝑢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  and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𝐼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uk-UA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uk-UA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sz="600" dirty="0"/>
              </a:p>
              <a:p>
                <a:pPr lvl="1"/>
                <a:r>
                  <a:rPr lang="en-US" dirty="0"/>
                  <a:t>We think of the “up” and “down” directions in weak isospin space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5244" y="1025987"/>
                <a:ext cx="11451956" cy="5491735"/>
              </a:xfrm>
              <a:blipFill>
                <a:blip r:embed="rId3"/>
                <a:stretch>
                  <a:fillRect l="-997" t="-1843" r="-1440" b="-69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10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SU2 Gauge Invariance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4975" y="839449"/>
                <a:ext cx="10387923" cy="5876144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We require gauge invariance: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𝜏</m:t>
                        </m:r>
                      </m:e>
                    </m:acc>
                    <m:r>
                      <a:rPr lang="en-US" sz="2200" b="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𝜏</m:t>
                        </m:r>
                      </m:e>
                      <m:sub>
                        <m:r>
                          <a:rPr lang="en-US" sz="2200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200" b="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US" sz="2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𝜏</m:t>
                        </m:r>
                      </m:e>
                      <m:sub>
                        <m:r>
                          <a:rPr lang="en-US" sz="2200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200" b="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US" sz="2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𝜏</m:t>
                        </m:r>
                      </m:e>
                      <m:sub>
                        <m:r>
                          <a:rPr lang="en-US" sz="2200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200" dirty="0"/>
                  <a:t> are the Pauli Matrices</a:t>
                </a:r>
              </a:p>
              <a:p>
                <a:pPr lvl="1"/>
                <a:r>
                  <a:rPr lang="en-US" sz="2200" dirty="0"/>
                  <a:t>This is now a rotation in isospin space generated by 2x2 Pauli matrices!</a:t>
                </a:r>
              </a:p>
              <a:p>
                <a:pPr lvl="1"/>
                <a:endParaRPr lang="en-US" sz="400" dirty="0"/>
              </a:p>
              <a:p>
                <a:r>
                  <a:rPr lang="en-US" sz="2400" dirty="0"/>
                  <a:t>Just like QED there is the problem that the </a:t>
                </a:r>
                <a:r>
                  <a:rPr lang="en-US" sz="2400" dirty="0" err="1"/>
                  <a:t>Lagrangian</a:t>
                </a:r>
                <a:r>
                  <a:rPr lang="en-US" sz="2400" dirty="0"/>
                  <a:t> does not automatically stay invariant (just write it out), because:</a:t>
                </a:r>
              </a:p>
              <a:p>
                <a:endParaRPr lang="en-US" sz="400" dirty="0"/>
              </a:p>
              <a:p>
                <a:r>
                  <a:rPr lang="en-US" sz="2400" dirty="0"/>
                  <a:t>To solve this a corresponding covariant derivative must be introduced to keep the </a:t>
                </a:r>
                <a:r>
                  <a:rPr lang="en-US" sz="2400" dirty="0" err="1"/>
                  <a:t>Lagrangian</a:t>
                </a:r>
                <a:r>
                  <a:rPr lang="en-US" sz="2400" dirty="0"/>
                  <a:t> invariant:</a:t>
                </a:r>
              </a:p>
              <a:p>
                <a:endParaRPr lang="en-US" sz="4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𝑔</m:t>
                    </m:r>
                  </m:oMath>
                </a14:m>
                <a:r>
                  <a:rPr lang="en-US" sz="2200" dirty="0"/>
                  <a:t> is the coupling constant that replaces charge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𝑞</m:t>
                    </m:r>
                  </m:oMath>
                </a14:m>
                <a:r>
                  <a:rPr lang="en-US" sz="2200" dirty="0"/>
                  <a:t> in QED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2200" dirty="0"/>
                  <a:t>  is now a new vector force field that replaces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2200" dirty="0"/>
                  <a:t> of QED.</a:t>
                </a:r>
              </a:p>
              <a:p>
                <a:pPr lvl="1"/>
                <a:endParaRPr lang="en-US" sz="200" dirty="0"/>
              </a:p>
              <a:p>
                <a:pPr lvl="1"/>
                <a:r>
                  <a:rPr lang="en-US" sz="2200" dirty="0"/>
                  <a:t>The object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rgbClr val="C00000"/>
                    </a:solidFill>
                  </a:rPr>
                  <a:t> </a:t>
                </a:r>
                <a:r>
                  <a:rPr lang="en-US" sz="2200" dirty="0"/>
                  <a:t>is now a 2x2 matrix: </a:t>
                </a:r>
              </a:p>
              <a:p>
                <a:pPr lvl="1"/>
                <a:endParaRPr lang="en-US" sz="200" dirty="0"/>
              </a:p>
              <a:p>
                <a:pPr marL="275400" lvl="1" indent="0">
                  <a:buNone/>
                </a:pPr>
                <a:r>
                  <a:rPr lang="en-US" sz="2400" b="0" dirty="0">
                    <a:solidFill>
                      <a:srgbClr val="C00000"/>
                    </a:solidFill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e>
                        </m:acc>
                      </m:e>
                      <m:sub>
                        <m:r>
                          <a:rPr lang="en-US" sz="2200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2200" b="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is-IS" sz="2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dirty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200" b="0" i="1" dirty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200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dirty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200" b="0" i="1" dirty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200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dirty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200" b="0" i="1" dirty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200" dirty="0"/>
                  <a:t> are now three new gauge fields</a:t>
                </a:r>
              </a:p>
              <a:p>
                <a:pPr lvl="1"/>
                <a:r>
                  <a:rPr lang="en-US" sz="2200" dirty="0"/>
                  <a:t>We need 3 instead of one, because there are three generators of 2x2 rotations </a:t>
                </a:r>
              </a:p>
              <a:p>
                <a:r>
                  <a:rPr lang="en-US" sz="2600" dirty="0"/>
                  <a:t>We now get the desired </a:t>
                </a:r>
                <a:r>
                  <a:rPr lang="en-US" sz="2600" dirty="0" err="1"/>
                  <a:t>behaviour</a:t>
                </a:r>
                <a:r>
                  <a:rPr lang="en-US" sz="2600" dirty="0"/>
                  <a:t> if : 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4975" y="839449"/>
                <a:ext cx="10387923" cy="5876144"/>
              </a:xfrm>
              <a:blipFill>
                <a:blip r:embed="rId3"/>
                <a:stretch>
                  <a:fillRect l="-977" t="-1296" b="-108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486779" y="721482"/>
                <a:ext cx="6959469" cy="6910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d>
                      <m:dPr>
                        <m:ctrlPr>
                          <a:rPr lang="is-I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200" i="1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p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is-I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2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200" i="1">
                        <a:solidFill>
                          <a:srgbClr val="C00000"/>
                        </a:solidFill>
                        <a:latin typeface="Cambria Math" charset="0"/>
                      </a:rPr>
                      <m:t>𝐺</m:t>
                    </m:r>
                    <m:d>
                      <m:dPr>
                        <m:ctrlPr>
                          <a:rPr lang="is-I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200" i="1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d>
                      <m:dPr>
                        <m:ctrlPr>
                          <a:rPr lang="is-I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200" dirty="0">
                    <a:solidFill>
                      <a:srgbClr val="C00000"/>
                    </a:solidFill>
                  </a:rPr>
                  <a:t>   with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C00000"/>
                        </a:solidFill>
                        <a:latin typeface="Cambria Math" charset="0"/>
                      </a:rPr>
                      <m:t>𝐺</m:t>
                    </m:r>
                    <m:d>
                      <m:dPr>
                        <m:ctrlPr>
                          <a:rPr lang="is-I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2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200" i="1">
                        <a:solidFill>
                          <a:srgbClr val="C00000"/>
                        </a:solidFill>
                        <a:latin typeface="Cambria Math" charset="0"/>
                      </a:rPr>
                      <m:t>exp</m:t>
                    </m:r>
                    <m:d>
                      <m:dPr>
                        <m:ctrlPr>
                          <a:rPr lang="is-I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bg-BG" sz="2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num>
                          <m:den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den>
                        </m:f>
                        <m:acc>
                          <m:accPr>
                            <m:chr m:val="⃗"/>
                            <m:ctrlP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𝜏</m:t>
                            </m:r>
                          </m:e>
                        </m:acc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⋅</m:t>
                        </m:r>
                        <m:acc>
                          <m:accPr>
                            <m:chr m:val="⃗"/>
                            <m:ctrlP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𝛼</m:t>
                            </m:r>
                          </m:e>
                        </m:acc>
                        <m:d>
                          <m:dPr>
                            <m:ctrlPr>
                              <a:rPr lang="is-IS" sz="2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6779" y="721482"/>
                <a:ext cx="6959469" cy="6910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956650" y="2515011"/>
                <a:ext cx="5249514" cy="3900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𝜓</m:t>
                      </m:r>
                      <m:d>
                        <m:dPr>
                          <m:ctrlPr>
                            <a:rPr lang="is-I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𝜓</m:t>
                          </m:r>
                        </m:e>
                        <m:sup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is-I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𝐺</m:t>
                      </m:r>
                      <m:d>
                        <m:dPr>
                          <m:ctrlPr>
                            <a:rPr lang="is-I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d>
                        <m:dPr>
                          <m:ctrlPr>
                            <a:rPr lang="is-IS" sz="2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𝜓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+</m:t>
                      </m:r>
                      <m:d>
                        <m:dPr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𝜓</m:t>
                      </m:r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6650" y="2515011"/>
                <a:ext cx="5249514" cy="390043"/>
              </a:xfrm>
              <a:prstGeom prst="rect">
                <a:avLst/>
              </a:prstGeom>
              <a:blipFill rotWithShape="0">
                <a:blip r:embed="rId5"/>
                <a:stretch>
                  <a:fillRect l="-929" r="-1394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132799" y="3470499"/>
                <a:ext cx="2837379" cy="3657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𝐼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</m:sSub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→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𝐷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𝐼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𝑖𝑔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799" y="3470499"/>
                <a:ext cx="2837379" cy="365741"/>
              </a:xfrm>
              <a:prstGeom prst="rect">
                <a:avLst/>
              </a:prstGeom>
              <a:blipFill>
                <a:blip r:embed="rId6"/>
                <a:stretch>
                  <a:fillRect l="-1786" r="-446" b="-2758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996854" y="4696884"/>
                <a:ext cx="5939318" cy="6761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𝜏</m:t>
                          </m:r>
                        </m:e>
                      </m:acc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⋅</m:t>
                      </m:r>
                      <m:sSub>
                        <m:sSub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e>
                          </m:acc>
                        </m:e>
                        <m:sub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𝜏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𝑎</m:t>
                          </m:r>
                        </m:sup>
                      </m:sSubSup>
                      <m:sSubSup>
                        <m:sSub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𝑎</m:t>
                          </m:r>
                        </m:sup>
                      </m:sSubSup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uk-UA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+</m:t>
                                </m:r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6854" y="4696884"/>
                <a:ext cx="5939318" cy="67614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937848" y="6188706"/>
                <a:ext cx="4191660" cy="3900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𝐷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𝜓</m:t>
                      </m:r>
                      <m:d>
                        <m:dPr>
                          <m:ctrlPr>
                            <a:rPr lang="is-I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𝐷</m:t>
                              </m:r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𝜓</m:t>
                          </m:r>
                        </m:e>
                        <m:sup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is-I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𝐺</m:t>
                      </m:r>
                      <m:d>
                        <m:dPr>
                          <m:ctrlPr>
                            <a:rPr lang="is-I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d>
                        <m:dPr>
                          <m:ctrlPr>
                            <a:rPr lang="is-IS" sz="2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7848" y="6188706"/>
                <a:ext cx="4191660" cy="390043"/>
              </a:xfrm>
              <a:prstGeom prst="rect">
                <a:avLst/>
              </a:prstGeom>
              <a:blipFill rotWithShape="0">
                <a:blip r:embed="rId8"/>
                <a:stretch>
                  <a:fillRect l="-1163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047596" y="3448290"/>
                <a:ext cx="1163395" cy="4619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𝐼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is-I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7596" y="3448290"/>
                <a:ext cx="1163395" cy="461921"/>
              </a:xfrm>
              <a:prstGeom prst="rect">
                <a:avLst/>
              </a:prstGeom>
              <a:blipFill>
                <a:blip r:embed="rId9"/>
                <a:stretch>
                  <a:fillRect l="-4301" t="-2703" b="-1621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707810C-64FB-224E-BD95-29686B8F40BA}"/>
                  </a:ext>
                </a:extLst>
              </p:cNvPr>
              <p:cNvSpPr/>
              <p:nvPr/>
            </p:nvSpPr>
            <p:spPr>
              <a:xfrm>
                <a:off x="4921904" y="471918"/>
                <a:ext cx="3967048" cy="31669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EM was: 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𝜓</m:t>
                    </m:r>
                    <m:d>
                      <m:dPr>
                        <m:ctrlPr>
                          <a:rPr lang="is-I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1400" i="1">
                        <a:solidFill>
                          <a:schemeClr val="tx1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p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is-I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14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𝐸𝑀</m:t>
                            </m:r>
                          </m:sub>
                        </m:sSub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ctrlP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𝛼</m:t>
                        </m:r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sz="1400" i="1">
                        <a:solidFill>
                          <a:schemeClr val="tx1"/>
                        </a:solidFill>
                        <a:latin typeface="Cambria Math" charset="0"/>
                      </a:rPr>
                      <m:t>𝜓</m:t>
                    </m:r>
                    <m:d>
                      <m:dPr>
                        <m:ctrlPr>
                          <a:rPr lang="is-I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 </a:t>
                </a:r>
                <a:endParaRPr lang="en-NL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707810C-64FB-224E-BD95-29686B8F4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1904" y="471918"/>
                <a:ext cx="3967048" cy="316690"/>
              </a:xfrm>
              <a:prstGeom prst="rect">
                <a:avLst/>
              </a:prstGeom>
              <a:blipFill>
                <a:blip r:embed="rId10"/>
                <a:stretch>
                  <a:fillRect l="-317" b="-18519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ABED417-26C1-A4D4-932B-C9CA29E2DA54}"/>
              </a:ext>
            </a:extLst>
          </p:cNvPr>
          <p:cNvCxnSpPr>
            <a:cxnSpLocks/>
          </p:cNvCxnSpPr>
          <p:nvPr/>
        </p:nvCxnSpPr>
        <p:spPr>
          <a:xfrm>
            <a:off x="10278518" y="2942218"/>
            <a:ext cx="739060" cy="13677"/>
          </a:xfrm>
          <a:prstGeom prst="line">
            <a:avLst/>
          </a:prstGeom>
          <a:ln w="19050">
            <a:solidFill>
              <a:srgbClr val="CC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DF953AB-C052-6E6F-1EE9-3AB92F7CFC51}"/>
              </a:ext>
            </a:extLst>
          </p:cNvPr>
          <p:cNvSpPr txBox="1"/>
          <p:nvPr/>
        </p:nvSpPr>
        <p:spPr>
          <a:xfrm>
            <a:off x="10364446" y="2912781"/>
            <a:ext cx="934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i="1" dirty="0">
                <a:solidFill>
                  <a:srgbClr val="CC00FF"/>
                </a:solidFill>
              </a:rPr>
              <a:t>trouble</a:t>
            </a:r>
          </a:p>
        </p:txBody>
      </p:sp>
    </p:spTree>
    <p:extLst>
      <p:ext uri="{BB962C8B-B14F-4D97-AF65-F5344CB8AC3E}">
        <p14:creationId xmlns:p14="http://schemas.microsoft.com/office/powerpoint/2010/main" val="72841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3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Gauge transformation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 field – (for experts)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t="-17273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20254" y="943569"/>
                <a:ext cx="11299618" cy="5667093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We get the desired </a:t>
                </a:r>
                <a:r>
                  <a:rPr lang="en-US" sz="2400" dirty="0" err="1"/>
                  <a:t>behaviour</a:t>
                </a:r>
                <a:r>
                  <a:rPr lang="en-US" sz="2400" dirty="0"/>
                  <a:t> if:  </a:t>
                </a:r>
              </a:p>
              <a:p>
                <a:endParaRPr lang="en-US" sz="1000" dirty="0"/>
              </a:p>
              <a:p>
                <a:r>
                  <a:rPr lang="en-US" sz="2400" dirty="0"/>
                  <a:t>The left side of this equation is:</a:t>
                </a:r>
              </a:p>
              <a:p>
                <a:endParaRPr lang="en-US" sz="3200" dirty="0"/>
              </a:p>
              <a:p>
                <a:r>
                  <a:rPr lang="en-US" sz="2400" dirty="0"/>
                  <a:t>While the right hand side is:</a:t>
                </a:r>
              </a:p>
              <a:p>
                <a:endParaRPr lang="en-US" sz="1000" dirty="0"/>
              </a:p>
              <a:p>
                <a:r>
                  <a:rPr lang="en-US" sz="2400" dirty="0"/>
                  <a:t>So the required transformation of the field is:</a:t>
                </a:r>
              </a:p>
              <a:p>
                <a:endParaRPr lang="en-US" sz="400" dirty="0"/>
              </a:p>
              <a:p>
                <a:r>
                  <a:rPr lang="en-US" sz="2400" dirty="0"/>
                  <a:t>Multiply the equation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𝐺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400" dirty="0"/>
                  <a:t> on the right (and omitting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</m:oMath>
                </a14:m>
                <a:r>
                  <a:rPr lang="en-US" sz="2400" dirty="0"/>
                  <a:t>): </a:t>
                </a:r>
              </a:p>
              <a:p>
                <a:endParaRPr lang="en-US" sz="1000" dirty="0"/>
              </a:p>
              <a:p>
                <a:r>
                  <a:rPr lang="en-US" sz="2400" dirty="0"/>
                  <a:t>Compare this to the case of electromagnetism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𝑒𝑚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𝛼</m:t>
                        </m:r>
                        <m:d>
                          <m:dPr>
                            <m:ctrlPr>
                              <a:rPr lang="is-I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400" dirty="0"/>
                  <a:t>gives:</a:t>
                </a:r>
              </a:p>
              <a:p>
                <a:endParaRPr lang="en-US" sz="2400" dirty="0"/>
              </a:p>
              <a:p>
                <a:endParaRPr lang="en-US" sz="400" dirty="0"/>
              </a:p>
              <a:p>
                <a:pPr marL="0" indent="0">
                  <a:buNone/>
                </a:pPr>
                <a:r>
                  <a:rPr lang="en-US" sz="2400" dirty="0"/>
                  <a:t>                                                                                        </a:t>
                </a:r>
                <a:r>
                  <a:rPr lang="mr-IN" sz="2400" dirty="0"/>
                  <a:t>…</a:t>
                </a:r>
                <a:r>
                  <a:rPr lang="en-US" sz="2400" dirty="0"/>
                  <a:t> which is exactly what we had before.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0254" y="943569"/>
                <a:ext cx="11299618" cy="5667093"/>
              </a:xfrm>
              <a:blipFill rotWithShape="0">
                <a:blip r:embed="rId3"/>
                <a:stretch>
                  <a:fillRect l="-755" t="-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930875" y="943569"/>
                <a:ext cx="4191660" cy="3900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𝐷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𝜓</m:t>
                      </m:r>
                      <m:d>
                        <m:dPr>
                          <m:ctrlPr>
                            <a:rPr lang="is-I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𝐷</m:t>
                              </m:r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𝜓</m:t>
                          </m:r>
                        </m:e>
                        <m:sup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is-I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𝐺</m:t>
                      </m:r>
                      <m:d>
                        <m:dPr>
                          <m:ctrlPr>
                            <a:rPr lang="is-I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d>
                        <m:dPr>
                          <m:ctrlPr>
                            <a:rPr lang="is-IS" sz="2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0875" y="943569"/>
                <a:ext cx="4191660" cy="390043"/>
              </a:xfrm>
              <a:prstGeom prst="rect">
                <a:avLst/>
              </a:prstGeom>
              <a:blipFill rotWithShape="0">
                <a:blip r:embed="rId4"/>
                <a:stretch>
                  <a:fillRect l="-1164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409628" y="1684696"/>
                <a:ext cx="3234154" cy="3900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𝐷</m:t>
                              </m:r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𝜓</m:t>
                          </m:r>
                        </m:e>
                        <m:sup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is-I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is-IS" sz="2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+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𝑖𝑔</m:t>
                          </m:r>
                          <m:sSubSup>
                            <m:sSub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𝜇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𝜓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′</m:t>
                      </m:r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9628" y="1684696"/>
                <a:ext cx="3234154" cy="390043"/>
              </a:xfrm>
              <a:prstGeom prst="rect">
                <a:avLst/>
              </a:prstGeom>
              <a:blipFill rotWithShape="0">
                <a:blip r:embed="rId5"/>
                <a:stretch>
                  <a:fillRect l="-1883" r="-282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409628" y="2138582"/>
                <a:ext cx="5591467" cy="3900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is-IS" sz="2200" dirty="0">
                    <a:solidFill>
                      <a:srgbClr val="C00000"/>
                    </a:solidFill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𝐺</m:t>
                    </m:r>
                    <m:d>
                      <m:dPr>
                        <m:ctrlPr>
                          <a:rPr lang="is-IS" sz="2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</m:d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+ </m:t>
                    </m:r>
                    <m:d>
                      <m:dPr>
                        <m:ctrlPr>
                          <a:rPr lang="is-I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𝐺</m:t>
                        </m:r>
                      </m:e>
                    </m:d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𝑖𝑔</m:t>
                    </m:r>
                    <m:sSubSup>
                      <m:sSub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is-I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𝐺</m:t>
                        </m:r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</m:d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9628" y="2138582"/>
                <a:ext cx="5591467" cy="390043"/>
              </a:xfrm>
              <a:prstGeom prst="rect">
                <a:avLst/>
              </a:prstGeom>
              <a:blipFill rotWithShape="0">
                <a:blip r:embed="rId6"/>
                <a:stretch>
                  <a:fillRect t="-118750" b="-146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345656" y="2709531"/>
                <a:ext cx="4959178" cy="3900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is-IS" sz="2200" dirty="0">
                    <a:solidFill>
                      <a:srgbClr val="C00000"/>
                    </a:solidFill>
                  </a:rPr>
                  <a:t>               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𝐺</m:t>
                    </m:r>
                    <m:d>
                      <m:dPr>
                        <m:ctrlPr>
                          <a:rPr lang="is-IS" sz="2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</m:d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𝐺</m:t>
                    </m:r>
                    <m:d>
                      <m:dPr>
                        <m:ctrlPr>
                          <a:rPr lang="is-I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</m:d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+ 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𝑖𝑔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𝐺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5656" y="2709531"/>
                <a:ext cx="4959178" cy="390043"/>
              </a:xfrm>
              <a:prstGeom prst="rect">
                <a:avLst/>
              </a:prstGeom>
              <a:blipFill rotWithShape="0">
                <a:blip r:embed="rId7"/>
                <a:stretch>
                  <a:fillRect t="-117188" r="-1476" b="-146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415959" y="3399030"/>
                <a:ext cx="5238422" cy="3900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is-IS" sz="2200" dirty="0">
                    <a:solidFill>
                      <a:srgbClr val="C00000"/>
                    </a:solidFill>
                  </a:rPr>
                  <a:t>               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𝑖𝑔</m:t>
                    </m:r>
                    <m:sSubSup>
                      <m:sSub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is-I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𝐺</m:t>
                        </m:r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</m:d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𝑖𝑔𝐺</m:t>
                    </m:r>
                    <m:d>
                      <m:dPr>
                        <m:ctrlPr>
                          <a:rPr lang="is-I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</m:d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− </m:t>
                    </m:r>
                    <m:d>
                      <m:dPr>
                        <m:ctrlPr>
                          <a:rPr lang="is-I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𝐺</m:t>
                        </m:r>
                      </m:e>
                    </m:d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5959" y="3399030"/>
                <a:ext cx="5238422" cy="390043"/>
              </a:xfrm>
              <a:prstGeom prst="rect">
                <a:avLst/>
              </a:prstGeom>
              <a:blipFill rotWithShape="0">
                <a:blip r:embed="rId8"/>
                <a:stretch>
                  <a:fillRect t="-118750" r="-1279" b="-145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150416" y="3994854"/>
                <a:ext cx="4569456" cy="5312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is-IS" sz="2200" dirty="0">
                    <a:solidFill>
                      <a:srgbClr val="C00000"/>
                    </a:solidFill>
                  </a:rPr>
                  <a:t>      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𝐺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𝐺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−1</m:t>
                        </m:r>
                      </m:sup>
                    </m:sSup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f>
                      <m:fPr>
                        <m:ctrlPr>
                          <a:rPr lang="bg-BG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</m:num>
                      <m:den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𝑔</m:t>
                        </m:r>
                      </m:den>
                    </m:f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is-I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𝐺</m:t>
                        </m:r>
                      </m:e>
                    </m:d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𝐺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0416" y="3994854"/>
                <a:ext cx="4569456" cy="531236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339470" y="5255302"/>
                <a:ext cx="6715941" cy="5312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is-IS" sz="2200" dirty="0">
                    <a:solidFill>
                      <a:srgbClr val="C00000"/>
                    </a:solidFill>
                  </a:rPr>
                  <a:t>      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𝑒𝑚</m:t>
                        </m:r>
                      </m:sub>
                    </m:sSub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𝐴</m:t>
                    </m:r>
                    <m:sSubSup>
                      <m:sSub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𝑒𝑚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−1</m:t>
                        </m:r>
                      </m:sup>
                    </m:sSubSup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f>
                      <m:fPr>
                        <m:ctrlPr>
                          <a:rPr lang="bg-BG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</m:num>
                      <m:den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𝑔</m:t>
                        </m:r>
                      </m:den>
                    </m:f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is-I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𝑒𝑚</m:t>
                            </m:r>
                          </m:sub>
                        </m:sSub>
                      </m:e>
                    </m:d>
                    <m:sSubSup>
                      <m:sSub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𝑒𝑚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−1</m:t>
                        </m:r>
                      </m:sup>
                    </m:sSubSup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−</m:t>
                    </m:r>
                    <m:f>
                      <m:fPr>
                        <m:ctrlPr>
                          <a:rPr lang="bg-BG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𝑞</m:t>
                        </m:r>
                      </m:den>
                    </m:f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𝛼</m:t>
                    </m:r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9470" y="5255302"/>
                <a:ext cx="6715941" cy="531236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158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Interpretation: weak Interaction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16908" y="849104"/>
                <a:ext cx="11585282" cy="576155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400" dirty="0"/>
                  <a:t>We try to describe an interaction with a symmetry between two states:</a:t>
                </a:r>
              </a:p>
              <a:p>
                <a:pPr lvl="1"/>
                <a:r>
                  <a:rPr lang="en-US" sz="2200" dirty="0"/>
                  <a:t>“up” and “down” states with invariance under SU2 rotations</a:t>
                </a:r>
              </a:p>
              <a:p>
                <a:pPr lvl="1"/>
                <a:endParaRPr lang="en-US" sz="200" dirty="0"/>
              </a:p>
              <a:p>
                <a:r>
                  <a:rPr lang="en-US" sz="2400" dirty="0"/>
                  <a:t>To do this requires the existence of three force fields, related to the gauge field: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dirty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𝐵</m:t>
                            </m:r>
                          </m:e>
                        </m:acc>
                      </m:e>
                      <m:sub>
                        <m:r>
                          <a:rPr lang="en-US" sz="2400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/>
                <a:r>
                  <a:rPr lang="en-US" sz="2200" dirty="0"/>
                  <a:t>What are they?</a:t>
                </a:r>
              </a:p>
              <a:p>
                <a:pPr lvl="1"/>
                <a:r>
                  <a:rPr lang="en-US" sz="2200" dirty="0"/>
                  <a:t>They must be three massless bosons, similar to the photon, that couple to “up” and “own” states. </a:t>
                </a:r>
              </a:p>
              <a:p>
                <a:pPr lvl="2"/>
                <a:r>
                  <a:rPr lang="en-US" dirty="0"/>
                  <a:t>They are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𝑍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b="0" dirty="0"/>
                  <a:t> bosons.</a:t>
                </a:r>
              </a:p>
              <a:p>
                <a:pPr lvl="2"/>
                <a:r>
                  <a:rPr lang="en-US" dirty="0"/>
                  <a:t>How come they have a mass (unlike the photon?) </a:t>
                </a:r>
                <a:r>
                  <a:rPr lang="en-US" dirty="0">
                    <a:sym typeface="Wingdings"/>
                  </a:rPr>
                  <a:t> Higgs mechanism</a:t>
                </a:r>
              </a:p>
              <a:p>
                <a:pPr lvl="2"/>
                <a:endParaRPr lang="en-US" sz="200" dirty="0"/>
              </a:p>
              <a:p>
                <a:r>
                  <a:rPr lang="en-US" sz="2400" dirty="0"/>
                  <a:t>Again the interaction </a:t>
                </a:r>
                <a:r>
                  <a:rPr lang="en-US" sz="2400" dirty="0" err="1"/>
                  <a:t>Lagrangian</a:t>
                </a:r>
                <a:r>
                  <a:rPr lang="en-US" sz="2400" dirty="0"/>
                  <a:t> will be of the form “current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dirty="0"/>
                  <a:t> field:”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𝐽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  <m:acc>
                          <m:accPr>
                            <m:chr m:val="⃗"/>
                            <m:ctrlP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e>
                        </m:acc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US" sz="2400" dirty="0"/>
                  <a:t>,                   where the current is now: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𝐽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f>
                          <m:fPr>
                            <m:ctrlPr>
                              <a:rPr lang="en-US" sz="24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num>
                          <m:den>
                            <m:r>
                              <a:rPr lang="en-US" sz="24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acc>
                          <m:accPr>
                            <m:chr m:val="̅"/>
                            <m:ctrlPr>
                              <a:rPr lang="en-US" sz="24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acc>
                        <m:r>
                          <a:rPr lang="en-US" sz="2400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  <m:acc>
                      <m:accPr>
                        <m:chr m:val="⃗"/>
                        <m:ctrlPr>
                          <a:rPr lang="en-US" sz="24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𝜏</m:t>
                        </m:r>
                      </m:e>
                    </m:acc>
                    <m:r>
                      <a:rPr lang="en-US" sz="2400" b="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       </a:t>
                </a:r>
                <a:r>
                  <a:rPr lang="en-US" sz="2400" dirty="0">
                    <a:solidFill>
                      <a:schemeClr val="tx1"/>
                    </a:solidFill>
                  </a:rPr>
                  <a:t>(for EM it was: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𝐽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240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𝜓</m:t>
                        </m:r>
                      </m:e>
                    </m:acc>
                    <m:sSub>
                      <m:sSubPr>
                        <m:ctrlP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𝜓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)</a:t>
                </a:r>
              </a:p>
              <a:p>
                <a:endParaRPr lang="en-US" sz="200" dirty="0">
                  <a:solidFill>
                    <a:srgbClr val="C00000"/>
                  </a:solidFill>
                </a:endParaRPr>
              </a:p>
              <a:p>
                <a:r>
                  <a:rPr lang="en-US" sz="2400" dirty="0"/>
                  <a:t>The “up” and “down” states are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is-I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cs-CZ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𝑢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</a:t>
                </a:r>
                <a:r>
                  <a:rPr lang="en-US" sz="2400" dirty="0"/>
                  <a:t>and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is-I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cs-CZ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𝜈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</a:t>
                </a:r>
                <a:r>
                  <a:rPr lang="en-US" sz="2400" dirty="0"/>
                  <a:t>and we describe the </a:t>
                </a:r>
                <a:r>
                  <a:rPr lang="en-US" sz="2400" i="1" dirty="0"/>
                  <a:t>weak interaction. </a:t>
                </a:r>
              </a:p>
              <a:p>
                <a:endParaRPr lang="en-US" sz="200" dirty="0"/>
              </a:p>
              <a:p>
                <a:r>
                  <a:rPr lang="en-US" sz="2400" dirty="0"/>
                  <a:t>How about the </a:t>
                </a:r>
                <a:r>
                  <a:rPr lang="en-US" sz="2400" i="1" dirty="0"/>
                  <a:t>strong interaction</a:t>
                </a:r>
                <a:r>
                  <a:rPr lang="en-US" sz="2400" dirty="0"/>
                  <a:t>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6908" y="849104"/>
                <a:ext cx="11585282" cy="5761558"/>
              </a:xfrm>
              <a:blipFill>
                <a:blip r:embed="rId3"/>
                <a:stretch>
                  <a:fillRect l="-657" t="-175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94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strong interaction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0235" y="970591"/>
                <a:ext cx="11511917" cy="5416784"/>
              </a:xfrm>
            </p:spPr>
            <p:txBody>
              <a:bodyPr/>
              <a:lstStyle/>
              <a:p>
                <a:r>
                  <a:rPr lang="en-US" sz="2400" dirty="0"/>
                  <a:t>The “charge” of the strong interaction is “</a:t>
                </a:r>
                <a:r>
                  <a:rPr lang="en-US" sz="2400" dirty="0" err="1"/>
                  <a:t>colour</a:t>
                </a:r>
                <a:r>
                  <a:rPr lang="en-US" sz="2400" dirty="0"/>
                  <a:t>”</a:t>
                </a:r>
              </a:p>
              <a:p>
                <a:r>
                  <a:rPr lang="en-US" sz="2400" b="0" dirty="0"/>
                  <a:t>The wave function of a quark has three components: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charset="0"/>
                      </a:rPr>
                      <m:t>𝜓</m:t>
                    </m:r>
                    <m:r>
                      <a:rPr lang="en-US" sz="2200" i="1"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is-I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cs-CZ" sz="22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047B0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047B06"/>
                                      </a:solidFill>
                                      <a:latin typeface="Cambria Math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047B06"/>
                                      </a:solidFill>
                                      <a:latin typeface="Cambria Math" charset="0"/>
                                    </a:rPr>
                                    <m:t>𝑔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0432FF"/>
                                      </a:solidFill>
                                      <a:latin typeface="Cambria Math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0432FF"/>
                                      </a:solidFill>
                                      <a:latin typeface="Cambria Math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2200" dirty="0"/>
                  <a:t>  ;  Require a symmetry generated by 3x3 rotations in 3-dim color space: SU(3)</a:t>
                </a:r>
              </a:p>
              <a:p>
                <a:r>
                  <a:rPr lang="en-US" sz="2400" b="0" dirty="0"/>
                  <a:t>There are 8 generator matrices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b="0" dirty="0"/>
                  <a:t> and as a consequence there are 8 vector fields needed to keep the </a:t>
                </a:r>
                <a:r>
                  <a:rPr lang="en-US" sz="2400" b="0" dirty="0" err="1"/>
                  <a:t>Lagrangian</a:t>
                </a:r>
                <a:r>
                  <a:rPr lang="en-US" sz="2400" b="0" dirty="0"/>
                  <a:t> invariant</a:t>
                </a:r>
              </a:p>
              <a:p>
                <a:pPr lvl="1"/>
                <a:r>
                  <a:rPr lang="en-US" sz="2200" dirty="0"/>
                  <a:t>There exist 8 gluons, related to:</a:t>
                </a:r>
                <a:endParaRPr lang="en-US" sz="2200" b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0235" y="970591"/>
                <a:ext cx="11511917" cy="5416784"/>
              </a:xfrm>
              <a:blipFill rotWithShape="0">
                <a:blip r:embed="rId2"/>
                <a:stretch>
                  <a:fillRect l="-742" t="-1575" r="-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275397" y="4432633"/>
                <a:ext cx="1892890" cy="813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is-I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397" y="4432633"/>
                <a:ext cx="1892890" cy="81387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792715" y="4479646"/>
                <a:ext cx="2038443" cy="813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is-I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2715" y="4479646"/>
                <a:ext cx="2038443" cy="81387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059328" y="4479645"/>
                <a:ext cx="2091214" cy="813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is-I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9328" y="4479645"/>
                <a:ext cx="2091214" cy="81387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576646" y="4432632"/>
                <a:ext cx="1898853" cy="813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is-I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646" y="4432632"/>
                <a:ext cx="1898853" cy="81387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249178" y="5431520"/>
                <a:ext cx="2038443" cy="813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5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is-I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178" y="5431520"/>
                <a:ext cx="2038443" cy="81387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718110" y="5446508"/>
                <a:ext cx="1898853" cy="813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6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is-I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8110" y="5446508"/>
                <a:ext cx="1898853" cy="81387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087450" y="5431519"/>
                <a:ext cx="2178032" cy="813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7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is-I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7450" y="5431519"/>
                <a:ext cx="2178032" cy="81387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628117" y="5394043"/>
                <a:ext cx="2445093" cy="813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8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is-I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−2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8117" y="5394043"/>
                <a:ext cx="2445093" cy="81387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60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Standard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69374" y="1073957"/>
                <a:ext cx="11451956" cy="5416784"/>
              </a:xfrm>
            </p:spPr>
            <p:txBody>
              <a:bodyPr/>
              <a:lstStyle/>
              <a:p>
                <a:r>
                  <a:rPr lang="en-US" dirty="0"/>
                  <a:t>The Standard Model implements</a:t>
                </a:r>
                <a:r>
                  <a:rPr lang="en-US" i="1" dirty="0"/>
                  <a:t> local gauge invariance </a:t>
                </a:r>
                <a:r>
                  <a:rPr lang="en-US" dirty="0"/>
                  <a:t>at the same time to</a:t>
                </a:r>
              </a:p>
              <a:p>
                <a:pPr lvl="1"/>
                <a:r>
                  <a:rPr lang="en-US" dirty="0"/>
                  <a:t>Electromagnetism (U(1) symmetry transformations) </a:t>
                </a:r>
                <a:r>
                  <a:rPr lang="en-US" dirty="0">
                    <a:sym typeface="Wingdings"/>
                  </a:rPr>
                  <a:t> 1 photon</a:t>
                </a:r>
              </a:p>
              <a:p>
                <a:pPr lvl="1"/>
                <a:r>
                  <a:rPr lang="en-US" dirty="0">
                    <a:sym typeface="Wingdings"/>
                  </a:rPr>
                  <a:t>Weak interaction (SU(2) symmetry transformations)  3 weak bosons</a:t>
                </a:r>
              </a:p>
              <a:p>
                <a:pPr lvl="1"/>
                <a:r>
                  <a:rPr lang="en-US" dirty="0">
                    <a:sym typeface="Wingdings"/>
                  </a:rPr>
                  <a:t>Strong interaction</a:t>
                </a:r>
                <a:r>
                  <a:rPr lang="en-US" dirty="0"/>
                  <a:t> (SU(3) symmetry transformations) </a:t>
                </a:r>
                <a:r>
                  <a:rPr lang="en-US" dirty="0">
                    <a:sym typeface="Wingdings"/>
                  </a:rPr>
                  <a:t> 8 gluons</a:t>
                </a:r>
              </a:p>
              <a:p>
                <a:pPr lvl="1"/>
                <a:endParaRPr lang="en-US" dirty="0">
                  <a:sym typeface="Wingdings"/>
                </a:endParaRPr>
              </a:p>
              <a:p>
                <a:r>
                  <a:rPr lang="en-US" dirty="0">
                    <a:sym typeface="Wingdings"/>
                  </a:rPr>
                  <a:t>The SM gauge group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sym typeface="Wingdings"/>
                      </a:rPr>
                      <m:t>𝑆𝑈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3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  <a:sym typeface="Wingdings"/>
                      </a:rPr>
                      <m:t>⊗</m:t>
                    </m:r>
                    <m:r>
                      <a:rPr lang="en-US" b="0" i="1" smtClean="0">
                        <a:latin typeface="Cambria Math" charset="0"/>
                        <a:sym typeface="Wingdings"/>
                      </a:rPr>
                      <m:t>𝑆𝑈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2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  <a:sym typeface="Wingdings"/>
                      </a:rPr>
                      <m:t>⊗</m:t>
                    </m:r>
                    <m:r>
                      <a:rPr lang="en-US" b="0" i="1" smtClean="0">
                        <a:latin typeface="Cambria Math" charset="0"/>
                        <a:sym typeface="Wingdings"/>
                      </a:rPr>
                      <m:t>𝑈</m:t>
                    </m:r>
                    <m:r>
                      <a:rPr lang="en-US" b="0" i="1" smtClean="0">
                        <a:latin typeface="Cambria Math" charset="0"/>
                        <a:sym typeface="Wingdings"/>
                      </a:rPr>
                      <m:t>(1)</m:t>
                    </m:r>
                  </m:oMath>
                </a14:m>
                <a:endParaRPr lang="en-US" dirty="0">
                  <a:sym typeface="Wingdings"/>
                </a:endParaRPr>
              </a:p>
              <a:p>
                <a:endParaRPr lang="en-US" dirty="0">
                  <a:sym typeface="Wingdings"/>
                </a:endParaRPr>
              </a:p>
              <a:p>
                <a:r>
                  <a:rPr lang="en-US" dirty="0">
                    <a:sym typeface="Wingdings"/>
                  </a:rPr>
                  <a:t>For an exact symmetry the force particles should be massless.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sym typeface="Wingdings"/>
                      </a:rPr>
                      <m:t>𝑆𝑈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3</m:t>
                        </m:r>
                      </m:e>
                    </m:d>
                  </m:oMath>
                </a14:m>
                <a:r>
                  <a:rPr lang="en-US" dirty="0">
                    <a:sym typeface="Wingdings"/>
                  </a:rPr>
                  <a:t> is exact   </a:t>
                </a:r>
                <a:r>
                  <a:rPr lang="en-US" dirty="0">
                    <a:sym typeface="Wingdings" pitchFamily="2" charset="2"/>
                  </a:rPr>
                  <a:t>  massless gluons</a:t>
                </a:r>
                <a:endParaRPr lang="en-US" dirty="0">
                  <a:sym typeface="Wingdings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sym typeface="Wingdings"/>
                      </a:rPr>
                      <m:t>𝑆𝑈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2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  <a:sym typeface="Wingdings"/>
                      </a:rPr>
                      <m:t>⊗</m:t>
                    </m:r>
                    <m:r>
                      <a:rPr lang="en-US" b="0" i="1" smtClean="0">
                        <a:latin typeface="Cambria Math" charset="0"/>
                        <a:sym typeface="Wingdings"/>
                      </a:rPr>
                      <m:t>𝑈</m:t>
                    </m:r>
                    <m:r>
                      <a:rPr lang="en-US" b="0" i="1" smtClean="0">
                        <a:latin typeface="Cambria Math" charset="0"/>
                        <a:sym typeface="Wingdings"/>
                      </a:rPr>
                      <m:t>(1)</m:t>
                    </m:r>
                  </m:oMath>
                </a14:m>
                <a:r>
                  <a:rPr lang="en-US" dirty="0">
                    <a:sym typeface="Wingdings"/>
                  </a:rPr>
                  <a:t> is an approximate (</a:t>
                </a:r>
                <a:r>
                  <a:rPr lang="en-US" dirty="0" err="1">
                    <a:sym typeface="Wingdings"/>
                  </a:rPr>
                  <a:t>ie</a:t>
                </a:r>
                <a:r>
                  <a:rPr lang="en-US" dirty="0">
                    <a:sym typeface="Wingdings"/>
                  </a:rPr>
                  <a:t> “broken”) symmetry.</a:t>
                </a:r>
              </a:p>
              <a:p>
                <a:pPr lvl="2"/>
                <a:r>
                  <a:rPr lang="en-US" dirty="0">
                    <a:sym typeface="Wingdings"/>
                  </a:rPr>
                  <a:t>It is broken in the Higgs mechanism such that there remains one massless boson (photon) and three massive particles (W</a:t>
                </a:r>
                <a:r>
                  <a:rPr lang="en-US" baseline="30000" dirty="0">
                    <a:sym typeface="Wingdings"/>
                  </a:rPr>
                  <a:t>–  </a:t>
                </a:r>
                <a:r>
                  <a:rPr lang="en-US" dirty="0">
                    <a:sym typeface="Wingdings"/>
                  </a:rPr>
                  <a:t>, Z</a:t>
                </a:r>
                <a:r>
                  <a:rPr lang="en-US" baseline="30000" dirty="0">
                    <a:sym typeface="Wingdings"/>
                  </a:rPr>
                  <a:t>0</a:t>
                </a:r>
                <a:r>
                  <a:rPr lang="en-US" dirty="0">
                    <a:sym typeface="Wingdings"/>
                  </a:rPr>
                  <a:t>, W</a:t>
                </a:r>
                <a:r>
                  <a:rPr lang="en-US" baseline="30000" dirty="0">
                    <a:sym typeface="Wingdings"/>
                  </a:rPr>
                  <a:t>+</a:t>
                </a:r>
                <a:r>
                  <a:rPr lang="en-US" dirty="0">
                    <a:sym typeface="Wingdings"/>
                  </a:rPr>
                  <a:t>).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9374" y="1073957"/>
                <a:ext cx="11451956" cy="5416784"/>
              </a:xfrm>
              <a:blipFill>
                <a:blip r:embed="rId2"/>
                <a:stretch>
                  <a:fillRect l="-998" t="-1869" r="-22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915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Lecture 3: Discussion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8009" y="2438061"/>
            <a:ext cx="5299129" cy="188861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Discussions Topics belonging to Lecture 3</a:t>
            </a:r>
          </a:p>
        </p:txBody>
      </p:sp>
    </p:spTree>
    <p:extLst>
      <p:ext uri="{BB962C8B-B14F-4D97-AF65-F5344CB8AC3E}">
        <p14:creationId xmlns:p14="http://schemas.microsoft.com/office/powerpoint/2010/main" val="31222500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  <a:r>
              <a:rPr lang="en-US" u="sng" dirty="0"/>
              <a:t>Topic-7</a:t>
            </a:r>
            <a:r>
              <a:rPr lang="en-US" dirty="0"/>
              <a:t>: Lorentz and Dirac indices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37A232-A9F0-3BD9-C307-EC6603B1C9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5244" y="1208868"/>
                <a:ext cx="10148673" cy="4025284"/>
              </a:xfrm>
            </p:spPr>
            <p:txBody>
              <a:bodyPr/>
              <a:lstStyle/>
              <a:p>
                <a:r>
                  <a:rPr lang="en-NL" dirty="0"/>
                  <a:t>Explain the difference between Lorentz indices and Dirac indices</a:t>
                </a:r>
              </a:p>
              <a:p>
                <a:r>
                  <a:rPr lang="en-NL" dirty="0"/>
                  <a:t>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NL" dirty="0">
                    <a:solidFill>
                      <a:schemeClr val="tx1"/>
                    </a:solidFill>
                  </a:rPr>
                  <a:t> </a:t>
                </a:r>
                <a:r>
                  <a:rPr lang="en-NL" dirty="0"/>
                  <a:t>a four-vector? Why (not)?</a:t>
                </a:r>
              </a:p>
              <a:p>
                <a:r>
                  <a:rPr lang="en-NL" dirty="0"/>
                  <a:t>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𝑗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𝜓</m:t>
                        </m:r>
                      </m:e>
                    </m:acc>
                    <m:sSup>
                      <m:sSup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𝜓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/>
                  <a:t>a four-vector? Why (not)?</a:t>
                </a:r>
              </a:p>
              <a:p>
                <a:endParaRPr lang="en-NL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37A232-A9F0-3BD9-C307-EC6603B1C9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5244" y="1208868"/>
                <a:ext cx="10148673" cy="4025284"/>
              </a:xfrm>
              <a:blipFill>
                <a:blip r:embed="rId3"/>
                <a:stretch>
                  <a:fillRect l="-1125" t="-283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25B5FED-616E-560E-A619-60B00720B8C3}"/>
              </a:ext>
            </a:extLst>
          </p:cNvPr>
          <p:cNvSpPr txBox="1"/>
          <p:nvPr/>
        </p:nvSpPr>
        <p:spPr>
          <a:xfrm>
            <a:off x="9837413" y="136521"/>
            <a:ext cx="2032288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Griffiths §4.2 – §4.3</a:t>
            </a:r>
          </a:p>
        </p:txBody>
      </p:sp>
    </p:spTree>
    <p:extLst>
      <p:ext uri="{BB962C8B-B14F-4D97-AF65-F5344CB8AC3E}">
        <p14:creationId xmlns:p14="http://schemas.microsoft.com/office/powerpoint/2010/main" val="22978637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  <a:r>
              <a:rPr lang="en-US" u="sng" dirty="0"/>
              <a:t>Topic-8</a:t>
            </a:r>
            <a:r>
              <a:rPr lang="en-US" dirty="0"/>
              <a:t>: Helicity and Chirality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7A232-A9F0-3BD9-C307-EC6603B1C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244" y="1208868"/>
            <a:ext cx="10148673" cy="4025284"/>
          </a:xfrm>
        </p:spPr>
        <p:txBody>
          <a:bodyPr/>
          <a:lstStyle/>
          <a:p>
            <a:r>
              <a:rPr lang="en-NL" dirty="0"/>
              <a:t>Explain the difference between helicity and chirality</a:t>
            </a:r>
          </a:p>
          <a:p>
            <a:pPr lvl="1"/>
            <a:r>
              <a:rPr lang="en-NL" dirty="0"/>
              <a:t>How is each one defined?</a:t>
            </a:r>
          </a:p>
          <a:p>
            <a:r>
              <a:rPr lang="en-NL" dirty="0"/>
              <a:t>Which of the two is Lorentz invariant?</a:t>
            </a:r>
          </a:p>
          <a:p>
            <a:r>
              <a:rPr lang="en-NL" dirty="0"/>
              <a:t>Which one of the two do we refer to when talking about the left or right </a:t>
            </a:r>
            <a:r>
              <a:rPr lang="en-NL" i="1" dirty="0"/>
              <a:t>handedness</a:t>
            </a:r>
            <a:r>
              <a:rPr lang="en-NL" dirty="0"/>
              <a:t> of a particle?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5B5FED-616E-560E-A619-60B00720B8C3}"/>
              </a:ext>
            </a:extLst>
          </p:cNvPr>
          <p:cNvSpPr txBox="1"/>
          <p:nvPr/>
        </p:nvSpPr>
        <p:spPr>
          <a:xfrm>
            <a:off x="9837413" y="136521"/>
            <a:ext cx="2032288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Griffiths §4.2 – §4.3</a:t>
            </a:r>
          </a:p>
        </p:txBody>
      </p:sp>
    </p:spTree>
    <p:extLst>
      <p:ext uri="{BB962C8B-B14F-4D97-AF65-F5344CB8AC3E}">
        <p14:creationId xmlns:p14="http://schemas.microsoft.com/office/powerpoint/2010/main" val="4012574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Wave Equations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937" y="747303"/>
            <a:ext cx="10537556" cy="5067269"/>
          </a:xfrm>
          <a:ln w="19050"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u="sng" dirty="0"/>
              <a:t>Contents: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Wave equations and Probability</a:t>
            </a:r>
          </a:p>
          <a:p>
            <a:pPr marL="732600" lvl="1" indent="-457200">
              <a:buFont typeface="+mj-lt"/>
              <a:buAutoNum type="alphaLcParenR"/>
            </a:pPr>
            <a:r>
              <a:rPr lang="en-US" dirty="0"/>
              <a:t>Wave equations for spin-0 fields</a:t>
            </a:r>
          </a:p>
          <a:p>
            <a:pPr lvl="2">
              <a:buFont typeface="Arial" charset="0"/>
              <a:buChar char="•"/>
            </a:pPr>
            <a:r>
              <a:rPr lang="en-US" sz="2200" dirty="0"/>
              <a:t>Schrödinger (non relativistic), Klein-Gordon (relativistic) </a:t>
            </a:r>
          </a:p>
          <a:p>
            <a:pPr marL="732600" lvl="1" indent="-457200">
              <a:buFont typeface="+mj-lt"/>
              <a:buAutoNum type="alphaLcParenR"/>
            </a:pPr>
            <a:r>
              <a:rPr lang="en-US" dirty="0"/>
              <a:t>Wave equation for spin-½ fields</a:t>
            </a:r>
          </a:p>
          <a:p>
            <a:pPr lvl="2">
              <a:buFont typeface="Arial" charset="0"/>
              <a:buChar char="•"/>
            </a:pPr>
            <a:r>
              <a:rPr lang="en-US" sz="2200" dirty="0"/>
              <a:t>Dirac equation (relativistic)</a:t>
            </a:r>
          </a:p>
          <a:p>
            <a:pPr lvl="2">
              <a:buFont typeface="Arial" charset="0"/>
              <a:buChar char="•"/>
            </a:pPr>
            <a:r>
              <a:rPr lang="en-US" sz="2200" dirty="0"/>
              <a:t>Fundamental fermions</a:t>
            </a:r>
          </a:p>
          <a:p>
            <a:pPr marL="732600" lvl="1" indent="-457200">
              <a:buFont typeface="+mj-lt"/>
              <a:buAutoNum type="alphaLcParenR"/>
            </a:pPr>
            <a:r>
              <a:rPr lang="en-US" dirty="0"/>
              <a:t>Wave equations for spin-1 fields</a:t>
            </a:r>
          </a:p>
          <a:p>
            <a:pPr lvl="2">
              <a:buFont typeface="Arial" charset="0"/>
              <a:buChar char="•"/>
            </a:pPr>
            <a:r>
              <a:rPr lang="en-US" sz="2200" dirty="0"/>
              <a:t>Gauge boson fields; </a:t>
            </a:r>
            <a:r>
              <a:rPr lang="en-US" sz="2200" dirty="0" err="1"/>
              <a:t>eg</a:t>
            </a:r>
            <a:r>
              <a:rPr lang="en-US" sz="2200" dirty="0"/>
              <a:t>. electromagnetic field</a:t>
            </a:r>
          </a:p>
          <a:p>
            <a:pPr marL="732600" lvl="1" indent="-457200">
              <a:buFont typeface="+mj-lt"/>
              <a:buAutoNum type="arabicPeriod"/>
            </a:pPr>
            <a:endParaRPr lang="en-US" sz="600" dirty="0"/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Gauge field theory</a:t>
            </a:r>
          </a:p>
          <a:p>
            <a:pPr marL="732600" lvl="1" indent="-457200">
              <a:buFont typeface="+mj-lt"/>
              <a:buAutoNum type="alphaLcParenR"/>
            </a:pPr>
            <a:r>
              <a:rPr lang="en-US" dirty="0" err="1"/>
              <a:t>Variational</a:t>
            </a:r>
            <a:r>
              <a:rPr lang="en-US" dirty="0"/>
              <a:t> Calculus and </a:t>
            </a:r>
            <a:r>
              <a:rPr lang="en-US" dirty="0" err="1"/>
              <a:t>Lagrangians</a:t>
            </a:r>
            <a:endParaRPr lang="en-US" dirty="0"/>
          </a:p>
          <a:p>
            <a:pPr marL="732600" lvl="1" indent="-457200">
              <a:buFont typeface="+mj-lt"/>
              <a:buAutoNum type="alphaLcParenR"/>
            </a:pPr>
            <a:r>
              <a:rPr lang="en-US" dirty="0"/>
              <a:t>Local Gauge invariance</a:t>
            </a:r>
          </a:p>
          <a:p>
            <a:pPr marL="1041750" lvl="2" indent="-514350">
              <a:buFont typeface="+mj-lt"/>
              <a:buAutoNum type="romanLcPeriod"/>
            </a:pPr>
            <a:r>
              <a:rPr lang="en-US" sz="2200" dirty="0"/>
              <a:t>QED</a:t>
            </a:r>
          </a:p>
          <a:p>
            <a:pPr marL="1041750" lvl="2" indent="-514350">
              <a:buFont typeface="+mj-lt"/>
              <a:buAutoNum type="romanLcPeriod"/>
            </a:pPr>
            <a:r>
              <a:rPr lang="en-US" sz="2200" dirty="0"/>
              <a:t>Yang-Mills Theory (Weak, Strong)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818987" y="1184581"/>
            <a:ext cx="1887696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Griffiths chapter 7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14729" y="5981072"/>
            <a:ext cx="10307971" cy="82445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Required Quantum Mechanics knowledge: </a:t>
            </a:r>
          </a:p>
          <a:p>
            <a:pPr lvl="1"/>
            <a:r>
              <a:rPr lang="en-US" dirty="0"/>
              <a:t>Angular momentum and spin: study </a:t>
            </a:r>
            <a:r>
              <a:rPr lang="en-US" dirty="0">
                <a:solidFill>
                  <a:schemeClr val="tx1"/>
                </a:solidFill>
              </a:rPr>
              <a:t>Griffiths sections 4.2 ,4.3</a:t>
            </a:r>
            <a:r>
              <a:rPr lang="en-US" dirty="0"/>
              <a:t>, In particular Pauli Matrices</a:t>
            </a:r>
          </a:p>
          <a:p>
            <a:pPr lvl="2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759676" y="3901550"/>
            <a:ext cx="2004716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Griffiths chapter 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7757E3-1EDF-F34C-B42F-4C813D8D1F8D}"/>
              </a:ext>
            </a:extLst>
          </p:cNvPr>
          <p:cNvSpPr txBox="1"/>
          <p:nvPr/>
        </p:nvSpPr>
        <p:spPr>
          <a:xfrm>
            <a:off x="8024324" y="1989067"/>
            <a:ext cx="3568124" cy="1477328"/>
          </a:xfrm>
          <a:prstGeom prst="rect">
            <a:avLst/>
          </a:prstGeom>
          <a:solidFill>
            <a:schemeClr val="bg1"/>
          </a:solidFill>
          <a:ln w="25400">
            <a:solidFill>
              <a:srgbClr val="CC00FF"/>
            </a:solidFill>
          </a:ln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rgbClr val="CC00FF"/>
                </a:solidFill>
              </a:rPr>
              <a:t>If you are unfamiliar with the math, just focus on the concepts.</a:t>
            </a:r>
          </a:p>
          <a:p>
            <a:r>
              <a:rPr lang="en-NL" dirty="0">
                <a:solidFill>
                  <a:srgbClr val="CC00FF"/>
                </a:solidFill>
              </a:rPr>
              <a:t>The math requires some practice, but is less tricky then it may look.</a:t>
            </a:r>
          </a:p>
          <a:p>
            <a:r>
              <a:rPr lang="en-NL" dirty="0">
                <a:solidFill>
                  <a:srgbClr val="CC00FF"/>
                </a:solidFill>
                <a:sym typeface="Wingdings" pitchFamily="2" charset="2"/>
              </a:rPr>
              <a:t> </a:t>
            </a:r>
            <a:r>
              <a:rPr lang="en-NL" dirty="0">
                <a:solidFill>
                  <a:srgbClr val="CC00FF"/>
                </a:solidFill>
              </a:rPr>
              <a:t>Also, check the recorded videos.</a:t>
            </a:r>
          </a:p>
        </p:txBody>
      </p:sp>
    </p:spTree>
    <p:extLst>
      <p:ext uri="{BB962C8B-B14F-4D97-AF65-F5344CB8AC3E}">
        <p14:creationId xmlns:p14="http://schemas.microsoft.com/office/powerpoint/2010/main" val="206970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Topic-8: Helicity vs Chirality – background information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85417" y="945071"/>
                <a:ext cx="11131114" cy="4972678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lphaLcParenR"/>
                </a:pPr>
                <a:r>
                  <a:rPr lang="en-US" sz="2600" dirty="0"/>
                  <a:t>Write out the chirality operator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600" dirty="0"/>
                  <a:t>  in the Dirac-Pauli representation. </a:t>
                </a:r>
              </a:p>
              <a:p>
                <a:pPr marL="514350" indent="-514350">
                  <a:buFont typeface="+mj-lt"/>
                  <a:buAutoNum type="alphaLcParenR"/>
                </a:pPr>
                <a:r>
                  <a:rPr lang="en-US" sz="2600" dirty="0"/>
                  <a:t>The helicity operator is defined as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bg-BG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den>
                    </m:f>
                    <m:acc>
                      <m:accPr>
                        <m:chr m:val="⃗"/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Σ</m:t>
                        </m:r>
                      </m:e>
                    </m:acc>
                    <m:r>
                      <a:rPr lang="en-US" sz="2400" i="1" dirty="0">
                        <a:solidFill>
                          <a:srgbClr val="C00000"/>
                        </a:solidFill>
                        <a:latin typeface="Cambria Math" charset="0"/>
                      </a:rPr>
                      <m:t>⋅</m:t>
                    </m:r>
                    <m:acc>
                      <m:accPr>
                        <m:chr m:val="̂"/>
                        <m:ctrlPr>
                          <a:rPr lang="en-US" sz="2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 dirty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sz="2600" dirty="0">
                    <a:solidFill>
                      <a:srgbClr val="C00000"/>
                    </a:solidFill>
                  </a:rPr>
                  <a:t> </a:t>
                </a:r>
                <a:r>
                  <a:rPr lang="en-US" sz="2600" dirty="0"/>
                  <a:t>.   Show that helicity operator and the chirality operator have the same effect on a spinor solution, i.e. </a:t>
                </a:r>
              </a:p>
              <a:p>
                <a:pPr marL="514350" indent="-514350">
                  <a:buFont typeface="+mj-lt"/>
                  <a:buAutoNum type="alphaLcParenR" startAt="3"/>
                </a:pPr>
                <a:endParaRPr lang="en-US" sz="2600" dirty="0"/>
              </a:p>
              <a:p>
                <a:pPr marL="514350" indent="-514350">
                  <a:buFont typeface="+mj-lt"/>
                  <a:buAutoNum type="alphaLcParenR" startAt="3"/>
                </a:pPr>
                <a:endParaRPr lang="en-US" sz="2600" dirty="0"/>
              </a:p>
              <a:p>
                <a:pPr marL="0" indent="0">
                  <a:buNone/>
                </a:pPr>
                <a:r>
                  <a:rPr lang="en-US" sz="2600" dirty="0"/>
                  <a:t>                           in the relativistic  limit where 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rgbClr val="C00000"/>
                        </a:solidFill>
                        <a:latin typeface="Cambria Math" charset="0"/>
                      </a:rPr>
                      <m:t>𝐸</m:t>
                    </m:r>
                    <m:r>
                      <a:rPr lang="en-US" sz="2600" i="1">
                        <a:solidFill>
                          <a:srgbClr val="C00000"/>
                        </a:solidFill>
                        <a:latin typeface="Cambria Math" charset="0"/>
                      </a:rPr>
                      <m:t>≫</m:t>
                    </m:r>
                    <m:r>
                      <a:rPr lang="en-US" sz="2600" i="1">
                        <a:solidFill>
                          <a:srgbClr val="C00000"/>
                        </a:solidFill>
                        <a:latin typeface="Cambria Math" charset="0"/>
                      </a:rPr>
                      <m:t>𝑚</m:t>
                    </m:r>
                  </m:oMath>
                </a14:m>
                <a:endParaRPr lang="en-US" sz="2600" dirty="0"/>
              </a:p>
              <a:p>
                <a:pPr marL="514350" indent="-514350">
                  <a:buFont typeface="+mj-lt"/>
                  <a:buAutoNum type="alphaLcParenR" startAt="3"/>
                </a:pPr>
                <a:r>
                  <a:rPr lang="en-US" sz="2600" dirty="0"/>
                  <a:t>Show explicitly that for a Dirac spinor:</a:t>
                </a:r>
              </a:p>
              <a:p>
                <a:pPr marL="0" indent="0">
                  <a:buNone/>
                </a:pPr>
                <a:r>
                  <a:rPr lang="en-US" sz="2600" dirty="0"/>
                  <a:t>     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</m:acc>
                    <m:sSup>
                      <m:sSupPr>
                        <m:ctrlPr>
                          <a:rPr lang="en-US" sz="26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sz="2600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2600" b="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</m:e>
                    </m:acc>
                    <m:sSup>
                      <m:sSupPr>
                        <m:ctrlP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sSub>
                      <m:sSubPr>
                        <m:ctrlP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𝑅</m:t>
                            </m:r>
                          </m:sub>
                        </m:sSub>
                      </m:e>
                    </m:acc>
                    <m:sSup>
                      <m:sSupPr>
                        <m:ctrlP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sSub>
                      <m:sSubPr>
                        <m:ctrlP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C00000"/>
                    </a:solidFill>
                  </a:rPr>
                  <a:t> </a:t>
                </a:r>
                <a:r>
                  <a:rPr lang="en-US" sz="2600" dirty="0"/>
                  <a:t>making use of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2600" dirty="0"/>
                  <a:t> and the  </a:t>
                </a:r>
              </a:p>
              <a:p>
                <a:pPr marL="0" indent="0">
                  <a:buNone/>
                </a:pPr>
                <a:r>
                  <a:rPr lang="en-US" sz="2600" dirty="0"/>
                  <a:t>       projection operators: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bg-BG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is-I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5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6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𝑅</m:t>
                        </m:r>
                      </m:sub>
                    </m:sSub>
                    <m:r>
                      <a:rPr lang="en-US" sz="26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bg-BG" sz="2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26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is-IS" sz="2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26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5</m:t>
                            </m:r>
                          </m:sup>
                        </m:sSup>
                      </m:e>
                    </m:d>
                  </m:oMath>
                </a14:m>
                <a:endParaRPr lang="en-US" sz="2600" dirty="0"/>
              </a:p>
              <a:p>
                <a:pPr marL="514350" indent="-514350">
                  <a:buFont typeface="+mj-lt"/>
                  <a:buAutoNum type="alphaLcParenR" startAt="4"/>
                </a:pPr>
                <a:r>
                  <a:rPr lang="en-US" sz="2600" dirty="0"/>
                  <a:t>Explain why the weak interaction is called left-handed.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5417" y="945071"/>
                <a:ext cx="11131114" cy="4972678"/>
              </a:xfrm>
              <a:blipFill>
                <a:blip r:embed="rId2"/>
                <a:stretch>
                  <a:fillRect l="-1026" t="-2036" b="-254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459832" y="2230236"/>
                <a:ext cx="5861540" cy="1089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𝜓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5</m:t>
                          </m:r>
                        </m:sup>
                      </m:sSup>
                      <m:d>
                        <m:dPr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s-CZ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𝜒</m:t>
                                    </m:r>
                                  </m:e>
                                  <m:sup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(</m:t>
                                    </m:r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𝑠</m:t>
                                    </m:r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bg-BG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acc>
                                      <m:accPr>
                                        <m:chr m:val="⃗"/>
                                        <m:ctrlPr>
                                          <a:rPr lang="en-US" sz="22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2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𝜎</m:t>
                                        </m:r>
                                      </m:e>
                                    </m:acc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⋅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en-US" sz="22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2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𝑝</m:t>
                                        </m:r>
                                      </m:e>
                                    </m:acc>
                                  </m:num>
                                  <m:den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𝐸</m:t>
                                    </m:r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+</m:t>
                                    </m:r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𝑚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𝜒</m:t>
                                    </m:r>
                                  </m:e>
                                  <m:sup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(</m:t>
                                    </m:r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𝑠</m:t>
                                    </m:r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≈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𝜆</m:t>
                      </m:r>
                      <m:d>
                        <m:dPr>
                          <m:ctrlPr>
                            <a:rPr lang="is-I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s-CZ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2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200" i="1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𝜒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sz="2200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200" i="1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𝑠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bg-BG" sz="2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acc>
                                      <m:accPr>
                                        <m:chr m:val="⃗"/>
                                        <m:ctrlPr>
                                          <a:rPr lang="en-US" sz="2200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200" i="1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𝜎</m:t>
                                        </m:r>
                                      </m:e>
                                    </m:acc>
                                    <m:r>
                                      <a:rPr lang="en-US" sz="2200" i="1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⋅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en-US" sz="2200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200" i="1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𝑝</m:t>
                                        </m:r>
                                      </m:e>
                                    </m:acc>
                                  </m:num>
                                  <m:den>
                                    <m:r>
                                      <a:rPr lang="en-US" sz="2200" i="1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𝐸</m:t>
                                    </m:r>
                                    <m:r>
                                      <a:rPr lang="en-US" sz="2200" i="1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+</m:t>
                                    </m:r>
                                    <m:r>
                                      <a:rPr lang="en-US" sz="2200" i="1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𝑚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200" i="1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𝜒</m:t>
                                    </m:r>
                                  </m:e>
                                  <m:sup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(</m:t>
                                    </m:r>
                                    <m:r>
                                      <a:rPr lang="en-US" sz="2200" i="1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𝑠</m:t>
                                    </m:r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r>
                        <a:rPr lang="en-US" sz="2200" b="0" i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𝜆𝜓</m:t>
                      </m:r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9832" y="2230236"/>
                <a:ext cx="5861540" cy="108997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37" y="4222519"/>
            <a:ext cx="1708211" cy="2414789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0251864" y="3827642"/>
            <a:ext cx="1570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Wolfgang Pauli</a:t>
            </a:r>
          </a:p>
        </p:txBody>
      </p:sp>
      <p:sp>
        <p:nvSpPr>
          <p:cNvPr id="7" name="Rectangle 6"/>
          <p:cNvSpPr/>
          <p:nvPr/>
        </p:nvSpPr>
        <p:spPr>
          <a:xfrm>
            <a:off x="3319662" y="6125121"/>
            <a:ext cx="61480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i="1" dirty="0">
                <a:solidFill>
                  <a:srgbClr val="7030A0"/>
                </a:solidFill>
              </a:rPr>
              <a:t>“I cannot believe God is a weak left-hander.”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116690" y="2492968"/>
                <a:ext cx="3399841" cy="5645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200" dirty="0">
                    <a:solidFill>
                      <a:schemeClr val="accent1"/>
                    </a:solidFill>
                  </a:rPr>
                  <a:t>w</a:t>
                </a:r>
                <a:r>
                  <a:rPr lang="en-US" sz="2200" b="0" dirty="0">
                    <a:solidFill>
                      <a:schemeClr val="accent1"/>
                    </a:solidFill>
                  </a:rPr>
                  <a:t>ith: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𝜒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(1)</m:t>
                        </m:r>
                      </m:sup>
                    </m:sSup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is-I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cs-CZ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200" dirty="0">
                    <a:solidFill>
                      <a:srgbClr val="C00000"/>
                    </a:solidFill>
                  </a:rPr>
                  <a:t> 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𝜒</m:t>
                        </m:r>
                      </m:e>
                      <m:sup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)</m:t>
                        </m:r>
                      </m:sup>
                    </m:sSup>
                    <m:r>
                      <a:rPr lang="en-US" sz="22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is-I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cs-CZ" sz="2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6690" y="2492968"/>
                <a:ext cx="3399841" cy="564514"/>
              </a:xfrm>
              <a:prstGeom prst="rect">
                <a:avLst/>
              </a:prstGeom>
              <a:blipFill rotWithShape="0">
                <a:blip r:embed="rId5"/>
                <a:stretch>
                  <a:fillRect l="-5018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837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  <a:r>
              <a:rPr lang="en-US" u="sng" dirty="0"/>
              <a:t>Topic-9</a:t>
            </a:r>
            <a:r>
              <a:rPr lang="en-US" dirty="0"/>
              <a:t>: Maxwell’s equation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37A232-A9F0-3BD9-C307-EC6603B1C9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5244" y="1208868"/>
                <a:ext cx="11417232" cy="4025284"/>
              </a:xfrm>
            </p:spPr>
            <p:txBody>
              <a:bodyPr>
                <a:normAutofit/>
              </a:bodyPr>
              <a:lstStyle/>
              <a:p>
                <a:r>
                  <a:rPr lang="en-NL" sz="2400" dirty="0"/>
                  <a:t>Maxwell’s equations can be described relativistically with the 4-vector field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NL" sz="2400" dirty="0"/>
                  <a:t>. </a:t>
                </a:r>
              </a:p>
              <a:p>
                <a:r>
                  <a:rPr lang="en-NL" sz="2400" dirty="0"/>
                  <a:t>Show how you get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NL" sz="2400" dirty="0"/>
                  <a:t> and</a:t>
                </a:r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NL" sz="2400" dirty="0"/>
                  <a:t> fields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</m:oMath>
                </a14:m>
                <a:endParaRPr lang="en-NL" sz="2400" dirty="0"/>
              </a:p>
              <a:p>
                <a:r>
                  <a:rPr lang="en-NL" sz="2400" dirty="0"/>
                  <a:t>Explain the concept of gauge invariance.</a:t>
                </a:r>
              </a:p>
              <a:p>
                <a:r>
                  <a:rPr lang="en-NL" sz="2400" dirty="0"/>
                  <a:t>Is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NL" sz="2400" dirty="0"/>
                  <a:t>field physical or not?</a:t>
                </a:r>
              </a:p>
              <a:p>
                <a:r>
                  <a:rPr lang="en-NL" sz="2400" dirty="0"/>
                  <a:t>The photon is a spin-1 quantum, but why can it not have a spin-0 component?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37A232-A9F0-3BD9-C307-EC6603B1C9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5244" y="1208868"/>
                <a:ext cx="11417232" cy="4025284"/>
              </a:xfrm>
              <a:blipFill>
                <a:blip r:embed="rId3"/>
                <a:stretch>
                  <a:fillRect l="-778" t="-188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1713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 Topic-9: The </a:t>
            </a:r>
            <a:r>
              <a:rPr lang="en-US" dirty="0"/>
              <a:t>photon field and gauge invariance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2148" y="760492"/>
                <a:ext cx="11838665" cy="6143808"/>
              </a:xfrm>
            </p:spPr>
            <p:txBody>
              <a:bodyPr>
                <a:normAutofit fontScale="85000" lnSpcReduction="20000"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b="0" dirty="0"/>
                  <a:t>Field</a:t>
                </a:r>
                <a:r>
                  <a:rPr lang="en-US" b="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US" dirty="0"/>
                  <a:t> is just introduced as a mathematical tool</a:t>
                </a:r>
              </a:p>
              <a:p>
                <a:pPr lvl="1"/>
                <a:r>
                  <a:rPr lang="en-US" dirty="0"/>
                  <a:t>Gauge freedom: you are free to choose any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US" dirty="0"/>
                  <a:t> as long as</a:t>
                </a:r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dirty="0"/>
                  <a:t> fields don</a:t>
                </a:r>
                <a:r>
                  <a:rPr lang="ur-PK" dirty="0"/>
                  <a:t>’</a:t>
                </a:r>
                <a:r>
                  <a:rPr lang="en-US" dirty="0"/>
                  <a:t>t change: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sz="4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Choose the Lorentz gauge condition: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=0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lvl="1"/>
                <a:endParaRPr lang="en-US" sz="400" dirty="0"/>
              </a:p>
              <a:p>
                <a:r>
                  <a:rPr lang="en-US" dirty="0"/>
                  <a:t>Maxwell equation in Lorentz gauge becomes: 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C00000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𝜈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−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𝜈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𝑗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𝜈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</a:t>
                </a:r>
                <a:r>
                  <a:rPr lang="en-US" dirty="0">
                    <a:sym typeface="Wingdings" pitchFamily="2" charset="2"/>
                  </a:rPr>
                  <a:t></a:t>
                </a:r>
                <a:r>
                  <a:rPr lang="en-US" dirty="0">
                    <a:solidFill>
                      <a:schemeClr val="tx1"/>
                    </a:solidFill>
                    <a:sym typeface="Wingdings" pitchFamily="2" charset="2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𝜈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𝑗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𝜈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Very similar to Klein-Gordon equation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𝜙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𝜙</m:t>
                    </m:r>
                    <m:r>
                      <a:rPr lang="en-US">
                        <a:solidFill>
                          <a:srgbClr val="C00000"/>
                        </a:solidFill>
                        <a:latin typeface="Cambria Math" charset="0"/>
                      </a:rPr>
                      <m:t>=0</m:t>
                    </m:r>
                  </m:oMath>
                </a14:m>
                <a:endParaRPr lang="en-US" dirty="0"/>
              </a:p>
              <a:p>
                <a:pPr lvl="2"/>
                <a:r>
                  <a:rPr lang="en-US" sz="2100" dirty="0">
                    <a:solidFill>
                      <a:schemeClr val="tx1"/>
                    </a:solidFill>
                  </a:rPr>
                  <a:t>But now 4-equations </a:t>
                </a:r>
                <a:r>
                  <a:rPr lang="en-US" sz="2100" dirty="0">
                    <a:solidFill>
                      <a:schemeClr val="tx1"/>
                    </a:solidFill>
                    <a:sym typeface="Wingdings"/>
                  </a:rPr>
                  <a:t> 4 polarizations states of the photon field??</a:t>
                </a:r>
              </a:p>
              <a:p>
                <a:pPr lvl="2"/>
                <a:endParaRPr lang="en-US" sz="400" dirty="0">
                  <a:sym typeface="Wingdings"/>
                </a:endParaRPr>
              </a:p>
              <a:p>
                <a:r>
                  <a:rPr lang="en-US" dirty="0">
                    <a:sym typeface="Wingdings"/>
                  </a:rPr>
                  <a:t>Photon field solutions: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𝐴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𝜇</m:t>
                        </m:r>
                      </m:sup>
                    </m:sSup>
                    <m:d>
                      <m:dPr>
                        <m:ctrlPr>
                          <a:rPr lang="is-I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  <a:sym typeface="Wingdings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  <a:sym typeface="Wingdings"/>
                      </a:rPr>
                      <m:t>𝑁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𝜀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𝜇</m:t>
                        </m:r>
                      </m:sup>
                    </m:sSup>
                    <m:d>
                      <m:dPr>
                        <m:ctrlPr>
                          <a:rPr lang="is-I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𝑝</m:t>
                        </m:r>
                      </m:e>
                    </m:d>
                    <m:sSup>
                      <m:sSupPr>
                        <m:ctrlPr>
                          <a:rPr lang="is-I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𝑖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sym typeface="Wingdings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sym typeface="Wingdings"/>
                              </a:rPr>
                              <m:t>𝜈</m:t>
                            </m:r>
                          </m:sub>
                        </m:sSub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sym typeface="Wingdings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sym typeface="Wingdings"/>
                              </a:rPr>
                              <m:t>𝜈</m:t>
                            </m:r>
                          </m:sup>
                        </m:sSup>
                      </m:sup>
                    </m:sSup>
                  </m:oMath>
                </a14:m>
                <a:endParaRPr lang="en-US" dirty="0">
                  <a:sym typeface="Wingdings"/>
                </a:endParaRPr>
              </a:p>
              <a:p>
                <a:pPr lvl="1"/>
                <a:r>
                  <a:rPr lang="en-US" dirty="0">
                    <a:sym typeface="Wingdings"/>
                  </a:rPr>
                  <a:t>A gauge transformation implies: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𝜀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𝜇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  <a:sym typeface="Wingdings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𝜀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′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𝜇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  <a:sym typeface="Wingdings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𝜀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𝜇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  <a:sym typeface="Wingdings"/>
                      </a:rPr>
                      <m:t>+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  <a:sym typeface="Wingdings"/>
                      </a:rPr>
                      <m:t>𝑎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𝑝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US" dirty="0">
                    <a:sym typeface="Wingdings"/>
                  </a:rPr>
                  <a:t>   </a:t>
                </a:r>
              </a:p>
              <a:p>
                <a:pPr lvl="1"/>
                <a:r>
                  <a:rPr lang="en-US" dirty="0">
                    <a:sym typeface="Wingdings"/>
                  </a:rPr>
                  <a:t>Different polarization vectors which differ by multiple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𝑝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US" dirty="0">
                    <a:sym typeface="Wingdings"/>
                  </a:rPr>
                  <a:t> describe same photon</a:t>
                </a:r>
              </a:p>
              <a:p>
                <a:pPr lvl="2"/>
                <a:r>
                  <a:rPr lang="en-US" sz="2100" dirty="0">
                    <a:solidFill>
                      <a:schemeClr val="tx1"/>
                    </a:solidFill>
                    <a:sym typeface="Wingdings"/>
                  </a:rPr>
                  <a:t>Only 3 degrees of freedom remain </a:t>
                </a:r>
                <a:r>
                  <a:rPr lang="en-US" sz="2100" dirty="0">
                    <a:solidFill>
                      <a:schemeClr val="tx1"/>
                    </a:solidFill>
                    <a:sym typeface="Wingdings" pitchFamily="2" charset="2"/>
                  </a:rPr>
                  <a:t> 3 polarization states: </a:t>
                </a:r>
                <a:r>
                  <a:rPr lang="en-US" sz="2100" dirty="0">
                    <a:sym typeface="Wingdings" pitchFamily="2" charset="2"/>
                  </a:rPr>
                  <a:t>spin: -1, 0, 1   </a:t>
                </a:r>
                <a:r>
                  <a:rPr lang="en-US" sz="2100" dirty="0">
                    <a:solidFill>
                      <a:schemeClr val="tx1"/>
                    </a:solidFill>
                    <a:sym typeface="Wingdings" pitchFamily="2" charset="2"/>
                  </a:rPr>
                  <a:t> </a:t>
                </a:r>
                <a:r>
                  <a:rPr lang="en-US" sz="2100" dirty="0">
                    <a:solidFill>
                      <a:schemeClr val="tx1"/>
                    </a:solidFill>
                    <a:sym typeface="Wingdings"/>
                  </a:rPr>
                  <a:t> choose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2100" i="1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𝜀</m:t>
                        </m:r>
                      </m:e>
                      <m:sup>
                        <m:r>
                          <a:rPr lang="en-US" sz="21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0</m:t>
                        </m:r>
                      </m:sup>
                    </m:sSup>
                    <m:r>
                      <a:rPr lang="en-US" sz="21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/>
                      </a:rPr>
                      <m:t>=0</m:t>
                    </m:r>
                  </m:oMath>
                </a14:m>
                <a:endParaRPr lang="en-US" sz="2100" dirty="0">
                  <a:solidFill>
                    <a:srgbClr val="C00000"/>
                  </a:solidFill>
                  <a:sym typeface="Wingdings" pitchFamily="2" charset="2"/>
                </a:endParaRPr>
              </a:p>
              <a:p>
                <a:pPr lvl="2"/>
                <a:endParaRPr lang="en-US" sz="200" dirty="0">
                  <a:sym typeface="Wingdings" pitchFamily="2" charset="2"/>
                </a:endParaRPr>
              </a:p>
              <a:p>
                <a:r>
                  <a:rPr lang="en-US" dirty="0">
                    <a:sym typeface="Wingdings"/>
                  </a:rPr>
                  <a:t>Mass of the photon is zero:</a:t>
                </a:r>
              </a:p>
              <a:p>
                <a:pPr lvl="1"/>
                <a:r>
                  <a:rPr lang="en-US" dirty="0">
                    <a:sym typeface="Wingdings"/>
                  </a:rPr>
                  <a:t>Thus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/>
                              </a:rPr>
                              <m:t>𝑝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/>
                              </a:rPr>
                              <m:t>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𝜇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/>
                      </a:rPr>
                      <m:t>=0</m:t>
                    </m:r>
                  </m:oMath>
                </a14:m>
                <a:r>
                  <a:rPr lang="en-US" dirty="0">
                    <a:sym typeface="Wingdings"/>
                  </a:rPr>
                  <a:t> </a:t>
                </a:r>
                <a:r>
                  <a:rPr lang="en-US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  <a:sym typeface="Wingdings"/>
                              </a:rPr>
                              <m:t>𝜀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/>
                              </a:rPr>
                              <m:t>𝜇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>
                    <a:sym typeface="Wingdings"/>
                  </a:rPr>
                  <a:t> </a:t>
                </a:r>
                <a:r>
                  <a:rPr lang="en-US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  </m:t>
                    </m:r>
                    <m:acc>
                      <m:accPr>
                        <m:chr m:val="⃗"/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𝜀</m:t>
                        </m:r>
                      </m:e>
                    </m:acc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⋅</m:t>
                    </m:r>
                    <m:acc>
                      <m:accPr>
                        <m:chr m:val="⃗"/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𝑝</m:t>
                        </m:r>
                      </m:e>
                    </m:acc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endParaRPr lang="en-US" dirty="0">
                  <a:solidFill>
                    <a:srgbClr val="C00000"/>
                  </a:solidFill>
                  <a:sym typeface="Wingdings" pitchFamily="2" charset="2"/>
                </a:endParaRPr>
              </a:p>
              <a:p>
                <a:pPr lvl="1"/>
                <a:r>
                  <a:rPr lang="en-US" dirty="0"/>
                  <a:t>Now only two transverse polarization states remain:  </a:t>
                </a:r>
                <a:r>
                  <a:rPr lang="en-US" sz="2100" dirty="0">
                    <a:solidFill>
                      <a:schemeClr val="tx1"/>
                    </a:solidFill>
                  </a:rPr>
                  <a:t>Chose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1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1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sz="21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1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1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0,0,</m:t>
                        </m:r>
                        <m:r>
                          <a:rPr lang="en-US" sz="21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sz="2100" dirty="0">
                    <a:solidFill>
                      <a:schemeClr val="tx1"/>
                    </a:solidFill>
                  </a:rPr>
                  <a:t> </a:t>
                </a:r>
                <a:r>
                  <a:rPr lang="en-US" sz="2100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21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accPr>
                          <m:e>
                            <m:r>
                              <a:rPr lang="en-US" sz="21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𝜀</m:t>
                            </m:r>
                          </m:e>
                        </m:acc>
                      </m:e>
                      <m:sup>
                        <m:r>
                          <a:rPr lang="en-US" sz="21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21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=(1,0,0)</m:t>
                    </m:r>
                  </m:oMath>
                </a14:m>
                <a:r>
                  <a:rPr lang="en-US" sz="2100" dirty="0">
                    <a:solidFill>
                      <a:srgbClr val="C00000"/>
                    </a:solidFill>
                    <a:sym typeface="Wingdings" pitchFamily="2" charset="2"/>
                  </a:rPr>
                  <a:t> </a:t>
                </a:r>
                <a:r>
                  <a:rPr lang="en-US" sz="2100" dirty="0">
                    <a:sym typeface="Wingdings" pitchFamily="2" charset="2"/>
                  </a:rPr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21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accPr>
                          <m:e>
                            <m:r>
                              <a:rPr lang="en-US" sz="21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𝜀</m:t>
                            </m:r>
                          </m:e>
                        </m:acc>
                      </m:e>
                      <m:sup>
                        <m:r>
                          <a:rPr lang="en-US" sz="21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</m:sup>
                    </m:sSup>
                    <m:r>
                      <a:rPr lang="en-US" sz="21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=(0,1,0)</m:t>
                    </m:r>
                  </m:oMath>
                </a14:m>
                <a:endParaRPr lang="en-US" sz="2100" dirty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2148" y="760492"/>
                <a:ext cx="11838665" cy="6143808"/>
              </a:xfrm>
              <a:blipFill>
                <a:blip r:embed="rId3"/>
                <a:stretch>
                  <a:fillRect l="-643" t="-247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036180" y="1734884"/>
                <a:ext cx="2696764" cy="3511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𝐴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′</m:t>
                              </m:r>
                            </m:sup>
                          </m:sSup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𝐴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𝜆</m:t>
                      </m:r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6180" y="1734884"/>
                <a:ext cx="2696764" cy="351122"/>
              </a:xfrm>
              <a:prstGeom prst="rect">
                <a:avLst/>
              </a:prstGeom>
              <a:blipFill>
                <a:blip r:embed="rId4"/>
                <a:stretch>
                  <a:fillRect l="-2347" r="-1878" b="-1034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756237" y="1313484"/>
                <a:ext cx="2114361" cy="1051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𝑉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𝑉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bg-BG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𝜕𝜆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2200" b="0" dirty="0">
                  <a:solidFill>
                    <a:srgbClr val="C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𝐴</m:t>
                          </m:r>
                        </m:e>
                      </m:acc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→</m:t>
                      </m:r>
                      <m:acc>
                        <m:accPr>
                          <m:chr m:val="⃗"/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𝐴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′</m:t>
                          </m:r>
                        </m:e>
                      </m:acc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𝐴</m:t>
                          </m:r>
                        </m:e>
                      </m:acc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200" b="0" i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𝜆</m:t>
                      </m:r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237" y="1313484"/>
                <a:ext cx="2114361" cy="1051442"/>
              </a:xfrm>
              <a:prstGeom prst="rect">
                <a:avLst/>
              </a:prstGeom>
              <a:blipFill>
                <a:blip r:embed="rId5"/>
                <a:stretch>
                  <a:fillRect l="-2381" t="-2381" r="-2976" b="-238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36272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Lecture 3: Exercises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8009" y="2438061"/>
            <a:ext cx="5299129" cy="188861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Exercises belonging to Lecture 3</a:t>
            </a:r>
          </a:p>
        </p:txBody>
      </p:sp>
    </p:spTree>
    <p:extLst>
      <p:ext uri="{BB962C8B-B14F-4D97-AF65-F5344CB8AC3E}">
        <p14:creationId xmlns:p14="http://schemas.microsoft.com/office/powerpoint/2010/main" val="22112058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Exercise – 9: Dirac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5244" y="1208868"/>
                <a:ext cx="10522566" cy="372289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Dirac algebra: </a:t>
                </a:r>
              </a:p>
              <a:p>
                <a:pPr lvl="1"/>
                <a:r>
                  <a:rPr lang="en-US" dirty="0"/>
                  <a:t>Write the explicit form of the</a:t>
                </a:r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𝛾</m:t>
                    </m:r>
                  </m:oMath>
                </a14:m>
                <a:r>
                  <a:rPr lang="en-US" dirty="0"/>
                  <a:t>-matrices </a:t>
                </a:r>
              </a:p>
              <a:p>
                <a:pPr lvl="1"/>
                <a:r>
                  <a:rPr lang="en-US" dirty="0"/>
                  <a:t>Show that 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sup>
                        </m:sSup>
                      </m:e>
                    </m:d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≡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𝜈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𝜈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=2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𝑔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𝜇𝜈</m:t>
                        </m:r>
                      </m:sup>
                    </m:sSup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lvl="1"/>
                <a:r>
                  <a:rPr lang="en-US" dirty="0"/>
                  <a:t>Show that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mr-I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𝟙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C00000"/>
                        </a:solidFill>
                        <a:latin typeface="Cambria Math" charset="0"/>
                      </a:rPr>
                      <m:t>; 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mr-I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mr-I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mr-I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𝟙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4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Use anti-commutation rules of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𝛼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𝛽</m:t>
                    </m:r>
                  </m:oMath>
                </a14:m>
                <a:r>
                  <a:rPr lang="en-US" dirty="0"/>
                  <a:t> to show that: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p>
                        </m:sSup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†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</a:p>
              <a:p>
                <a:pPr lvl="1"/>
                <a:r>
                  <a:rPr lang="en-US" dirty="0"/>
                  <a:t>Define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5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𝑖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 and show: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†</m:t>
                            </m:r>
                          </m:sup>
                        </m:sSup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 ;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mr-I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5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𝟙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 ;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5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p>
                        </m:sSup>
                      </m:e>
                    </m:d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=0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5244" y="1208868"/>
                <a:ext cx="10522566" cy="3722896"/>
              </a:xfrm>
              <a:blipFill rotWithShape="0">
                <a:blip r:embed="rId2"/>
                <a:stretch>
                  <a:fillRect l="-1042" t="-2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3483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D185B-9893-3840-8F12-1A99B324C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0707" cy="672352"/>
          </a:xfrm>
        </p:spPr>
        <p:txBody>
          <a:bodyPr/>
          <a:lstStyle/>
          <a:p>
            <a:r>
              <a:rPr lang="en-US" dirty="0"/>
              <a:t>   Exercise – 10: Solutions of free Dirac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95E671-BCA4-0E47-B966-582365394F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2400" y="887137"/>
                <a:ext cx="11887200" cy="5784600"/>
              </a:xfrm>
            </p:spPr>
            <p:txBody>
              <a:bodyPr>
                <a:normAutofit fontScale="92500"/>
              </a:bodyPr>
              <a:lstStyle/>
              <a:p>
                <a:pPr marL="514350" indent="-514350">
                  <a:buFont typeface="+mj-lt"/>
                  <a:buAutoNum type="alphaLcParenR"/>
                </a:pPr>
                <a:r>
                  <a:rPr lang="en-US" dirty="0"/>
                  <a:t>Show that the following plane waves are solutions to Dirac’s equation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mr-I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mr-IN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f>
                                <m:fPr>
                                  <m:type m:val="lin"/>
                                  <m:ctrlPr>
                                    <a:rPr lang="mr-IN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num>
                                <m:den>
                                  <m:d>
                                    <m:dPr>
                                      <m:ctrlPr>
                                        <a:rPr lang="mr-IN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+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</m:d>
                                </m:den>
                              </m:f>
                            </m:e>
                          </m:mr>
                          <m:mr>
                            <m:e>
                              <m:f>
                                <m:fPr>
                                  <m:type m:val="lin"/>
                                  <m:ctrlPr>
                                    <a:rPr lang="mr-IN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mr-IN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+</m:t>
                                      </m:r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ctrlPr>
                                        <a:rPr lang="mr-IN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+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</m:e>
                                  </m:d>
                                </m:den>
                              </m:f>
                            </m:e>
                          </m:mr>
                        </m:m>
                      </m:e>
                    </m:d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  <m:d>
                          <m:dPr>
                            <m:ctrlPr>
                              <a:rPr lang="mr-IN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mr-IN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</m:acc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⋅</m:t>
                            </m:r>
                            <m:acc>
                              <m:accPr>
                                <m:chr m:val="⃗"/>
                                <m:ctrlP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𝐸𝑡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400" dirty="0"/>
                  <a:t>   ;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mr-I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mr-IN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f>
                                <m:fPr>
                                  <m:type m:val="lin"/>
                                  <m:ctrlPr>
                                    <a:rPr lang="mr-IN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mr-IN" sz="240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ctrlPr>
                                        <a:rPr lang="mr-IN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+</m:t>
                                      </m:r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</m:d>
                                </m:den>
                              </m:f>
                            </m:e>
                          </m:mr>
                          <m:mr>
                            <m:e>
                              <m:f>
                                <m:fPr>
                                  <m:type m:val="lin"/>
                                  <m:ctrlPr>
                                    <a:rPr lang="mr-IN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num>
                                <m:den>
                                  <m:d>
                                    <m:dPr>
                                      <m:ctrlPr>
                                        <a:rPr lang="mr-IN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+</m:t>
                                      </m:r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</m:e>
                                  </m:d>
                                </m:den>
                              </m:f>
                            </m:e>
                          </m:mr>
                        </m:m>
                      </m:e>
                    </m:d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  <m:d>
                          <m:dPr>
                            <m:ctrlPr>
                              <a:rPr lang="mr-IN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mr-IN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</m:acc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⋅</m:t>
                            </m:r>
                            <m:acc>
                              <m:accPr>
                                <m:chr m:val="⃗"/>
                                <m:ctrlP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𝐸𝑡</m:t>
                            </m:r>
                          </m:e>
                        </m:d>
                      </m:sup>
                    </m:sSup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mr-I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mr-IN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type m:val="lin"/>
                                  <m:ctrlPr>
                                    <a:rPr lang="mr-IN" sz="240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num>
                                <m:den>
                                  <m:d>
                                    <m:dPr>
                                      <m:ctrlPr>
                                        <a:rPr lang="mr-IN" sz="240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</m:d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 </m:t>
                                  </m:r>
                                </m:den>
                              </m:f>
                            </m:e>
                          </m:mr>
                          <m:mr>
                            <m:e>
                              <m:f>
                                <m:fPr>
                                  <m:type m:val="lin"/>
                                  <m:ctrlPr>
                                    <a:rPr lang="en-US" sz="240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mr-IN" sz="240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+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ctrlPr>
                                        <a:rPr lang="mr-IN" sz="240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</m:d>
                                </m:den>
                              </m:f>
                            </m:e>
                          </m:mr>
                          <m:m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  <m:d>
                          <m:dPr>
                            <m:ctrlPr>
                              <a:rPr lang="mr-IN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mr-IN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</m:acc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⋅</m:t>
                            </m:r>
                            <m:acc>
                              <m:accPr>
                                <m:chr m:val="⃗"/>
                                <m:ctrlP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𝐸𝑡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400" dirty="0"/>
                  <a:t>  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4</m:t>
                        </m:r>
                      </m:sub>
                    </m:sSub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mr-I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mr-IN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type m:val="lin"/>
                                  <m:ctrlPr>
                                    <a:rPr lang="mr-IN" sz="240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mr-IN" sz="240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ctrlPr>
                                        <a:rPr lang="mr-IN" sz="240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</m:d>
                                </m:den>
                              </m:f>
                            </m:e>
                          </m:mr>
                          <m:mr>
                            <m:e>
                              <m:f>
                                <m:fPr>
                                  <m:type m:val="lin"/>
                                  <m:ctrlPr>
                                    <a:rPr lang="en-US" sz="240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num>
                                <m:den>
                                  <m:d>
                                    <m:dPr>
                                      <m:ctrlPr>
                                        <a:rPr lang="mr-IN" sz="240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</m:d>
                                </m:den>
                              </m:f>
                            </m:e>
                          </m:mr>
                          <m:m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  <m:d>
                          <m:dPr>
                            <m:ctrlPr>
                              <a:rPr lang="mr-IN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mr-IN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</m:acc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⋅</m:t>
                            </m:r>
                            <m:acc>
                              <m:accPr>
                                <m:chr m:val="⃗"/>
                                <m:ctrlP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𝐸𝑡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  <a:p>
                <a:pPr marL="457200" indent="-457200">
                  <a:buFont typeface="+mj-lt"/>
                  <a:buAutoNum type="alphaLcParenR" startAt="2"/>
                </a:pPr>
                <a:r>
                  <a:rPr lang="en-US" sz="2400" dirty="0"/>
                  <a:t>Write the Dirac equation for particle in rest (choose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</m:acc>
                    <m:r>
                      <a:rPr lang="en-US" sz="2400" i="1" dirty="0">
                        <a:solidFill>
                          <a:srgbClr val="C00000"/>
                        </a:solidFill>
                        <a:latin typeface="Cambria Math" charset="0"/>
                      </a:rPr>
                      <m:t>=0</m:t>
                    </m:r>
                  </m:oMath>
                </a14:m>
                <a:r>
                  <a:rPr lang="en-US" sz="2400" dirty="0"/>
                  <a:t>) and show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400" b="0" i="0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/>
                  <a:t>are </a:t>
                </a:r>
                <a:r>
                  <a:rPr lang="en-US" sz="2400" i="1" dirty="0"/>
                  <a:t>positive</a:t>
                </a:r>
                <a:r>
                  <a:rPr lang="en-US" sz="2400" dirty="0"/>
                  <a:t> </a:t>
                </a:r>
                <a:r>
                  <a:rPr lang="en-US" sz="2400" i="1" dirty="0"/>
                  <a:t>energy</a:t>
                </a:r>
                <a:r>
                  <a:rPr lang="en-US" sz="2400" dirty="0"/>
                  <a:t> solutions: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𝐸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=+</m:t>
                    </m:r>
                    <m:d>
                      <m:dPr>
                        <m:begChr m:val="|"/>
                        <m:endChr m:val="|"/>
                        <m:ctrlPr>
                          <a:rPr lang="hr-HR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hr-HR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𝑝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e>
                    </m:d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</a:t>
                </a:r>
                <a:r>
                  <a:rPr lang="en-US" sz="2400" dirty="0"/>
                  <a:t>whereas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4</m:t>
                        </m:r>
                      </m:sub>
                    </m:sSub>
                    <m:r>
                      <a:rPr lang="en-US" sz="2400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/>
                  <a:t>are </a:t>
                </a:r>
                <a:r>
                  <a:rPr lang="en-US" sz="2400" i="1" dirty="0"/>
                  <a:t>negative energy </a:t>
                </a:r>
                <a:r>
                  <a:rPr lang="en-US" sz="2400" dirty="0"/>
                  <a:t>solutions: </a:t>
                </a:r>
                <a:r>
                  <a:rPr lang="en-US" sz="24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𝐸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=−</m:t>
                    </m:r>
                    <m:d>
                      <m:dPr>
                        <m:begChr m:val="|"/>
                        <m:endChr m:val="|"/>
                        <m:ctrlPr>
                          <a:rPr lang="hr-HR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hr-HR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𝑝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e>
                    </m:d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.</a:t>
                </a:r>
                <a:endParaRPr lang="en-US" sz="2400" dirty="0"/>
              </a:p>
              <a:p>
                <a:pPr marL="457200" indent="-457200">
                  <a:buFont typeface="+mj-lt"/>
                  <a:buAutoNum type="alphaLcParenR" startAt="2"/>
                </a:pPr>
                <a:r>
                  <a:rPr lang="en-US" sz="2400" i="1" u="sng" dirty="0"/>
                  <a:t>Optional:</a:t>
                </a:r>
                <a:r>
                  <a:rPr lang="en-US" sz="2400" dirty="0"/>
                  <a:t> Consider the </a:t>
                </a:r>
                <a:r>
                  <a:rPr lang="en-US" sz="2400" i="1" dirty="0"/>
                  <a:t>helicity</a:t>
                </a:r>
                <a:r>
                  <a:rPr lang="en-US" sz="2400" dirty="0"/>
                  <a:t> operator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𝜎</m:t>
                        </m:r>
                      </m:e>
                    </m:acc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⋅</m:t>
                    </m:r>
                    <m:acc>
                      <m:accPr>
                        <m:chr m:val="⃗"/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</m:acc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</m:sub>
                    </m:sSub>
                    <m:sSub>
                      <m:sSubPr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</m:sub>
                    </m:sSub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𝑦</m:t>
                        </m:r>
                      </m:sub>
                    </m:sSub>
                    <m:sSub>
                      <m:sSubPr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𝑦</m:t>
                        </m:r>
                      </m:sub>
                    </m:sSub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𝑧</m:t>
                        </m:r>
                      </m:sub>
                    </m:sSub>
                    <m:sSub>
                      <m:sSubPr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𝑧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/>
                  <a:t> and show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corresponds to </a:t>
                </a:r>
                <a:r>
                  <a:rPr lang="en-US" sz="2400" i="1" dirty="0"/>
                  <a:t>positive helicity </a:t>
                </a:r>
                <a:r>
                  <a:rPr lang="en-US" sz="2400" dirty="0"/>
                  <a:t>solution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 to </a:t>
                </a:r>
                <a:r>
                  <a:rPr lang="en-US" sz="2400" i="1" dirty="0"/>
                  <a:t>negative helicity. </a:t>
                </a:r>
                <a:r>
                  <a:rPr lang="en-US" sz="2400" dirty="0"/>
                  <a:t>Similarly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3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/>
                  <a:t>and</a:t>
                </a:r>
                <a:r>
                  <a:rPr lang="en-US" sz="2400" i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400" dirty="0"/>
                  <a:t>.</a:t>
                </a:r>
              </a:p>
              <a:p>
                <a:pPr>
                  <a:buFont typeface="Arial" charset="0"/>
                  <a:buChar char="•"/>
                </a:pPr>
                <a:endParaRPr lang="en-US" sz="2400" i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95E671-BCA4-0E47-B966-582365394F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887137"/>
                <a:ext cx="11887200" cy="5784600"/>
              </a:xfrm>
              <a:blipFill>
                <a:blip r:embed="rId3"/>
                <a:stretch>
                  <a:fillRect l="-1067" t="-1974" b="-109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9331562" y="92374"/>
            <a:ext cx="270803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See Griffiths for a derivation of the solutions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EA4D71D-229F-C068-C03D-D3070DCB9444}"/>
                  </a:ext>
                </a:extLst>
              </p:cNvPr>
              <p:cNvSpPr txBox="1"/>
              <p:nvPr/>
            </p:nvSpPr>
            <p:spPr>
              <a:xfrm>
                <a:off x="10100668" y="2364827"/>
                <a:ext cx="1772986" cy="69243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B</a:t>
                </a:r>
                <a:r>
                  <a:rPr lang="en-NL" dirty="0"/>
                  <a:t>efore KG: </a:t>
                </a:r>
              </a:p>
              <a:p>
                <a:r>
                  <a:rPr lang="en-NL" b="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𝑁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  <m:d>
                          <m:dPr>
                            <m:ctrlPr>
                              <a:rPr lang="is-I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𝜇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𝜇</m:t>
                                </m:r>
                              </m:sup>
                            </m:sSup>
                          </m:e>
                        </m:d>
                      </m:sup>
                    </m:sSup>
                  </m:oMath>
                </a14:m>
                <a:endParaRPr lang="en-NL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EA4D71D-229F-C068-C03D-D3070DCB9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0668" y="2364827"/>
                <a:ext cx="1772986" cy="692434"/>
              </a:xfrm>
              <a:prstGeom prst="rect">
                <a:avLst/>
              </a:prstGeom>
              <a:blipFill>
                <a:blip r:embed="rId4"/>
                <a:stretch>
                  <a:fillRect l="-2113" t="-3509" b="-350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477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Spin and Helicity – hint for exercise 10c)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5244" y="929391"/>
                <a:ext cx="11159348" cy="5726242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sz="2600" dirty="0"/>
                  <a:t>For a given momentum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𝑝</m:t>
                    </m:r>
                  </m:oMath>
                </a14:m>
                <a:r>
                  <a:rPr lang="en-US" sz="2600" dirty="0"/>
                  <a:t> there still is a </a:t>
                </a:r>
                <a:r>
                  <a:rPr lang="en-US" sz="2600" i="1" dirty="0"/>
                  <a:t>two-fold degeneracy</a:t>
                </a:r>
                <a:r>
                  <a:rPr lang="en-US" sz="2600" dirty="0"/>
                  <a:t>: what differentiates solutions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600" dirty="0"/>
                  <a:t>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600" dirty="0"/>
                  <a:t>?</a:t>
                </a:r>
              </a:p>
              <a:p>
                <a:r>
                  <a:rPr lang="en-US" sz="2600" dirty="0"/>
                  <a:t>Define the spin operator for Dirac spinors: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600" b="0" i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Σ</m:t>
                        </m:r>
                      </m:e>
                    </m:acc>
                    <m:r>
                      <a:rPr lang="en-US" sz="2600" b="0" i="0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is-IS" sz="26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uk-UA" sz="26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acc>
                                <m:accPr>
                                  <m:chr m:val="⃗"/>
                                  <m:ctrlPr>
                                    <a:rPr lang="en-US" sz="26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6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𝜎</m:t>
                                  </m:r>
                                </m:e>
                              </m:acc>
                              <m:r>
                                <a:rPr lang="en-US" sz="2600" b="0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2600" b="0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600" b="0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  <m:e>
                              <m:acc>
                                <m:accPr>
                                  <m:chr m:val="⃗"/>
                                  <m:ctrlPr>
                                    <a:rPr lang="en-US" sz="26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6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𝜎</m:t>
                                  </m:r>
                                </m:e>
                              </m:acc>
                              <m:r>
                                <a:rPr lang="en-US" sz="2600" b="0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</m:e>
                          </m:mr>
                        </m:m>
                      </m:e>
                    </m:d>
                    <m:r>
                      <a:rPr lang="en-US" sz="2600" b="0" i="0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600" dirty="0"/>
                  <a:t>, where</a:t>
                </a:r>
                <a:r>
                  <a:rPr lang="en-US" sz="26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𝜎</m:t>
                        </m:r>
                      </m:e>
                    </m:acc>
                  </m:oMath>
                </a14:m>
                <a:r>
                  <a:rPr lang="en-US" sz="2600" dirty="0"/>
                  <a:t> are the three 2x2 Pauli spin matrices</a:t>
                </a:r>
              </a:p>
              <a:p>
                <a:r>
                  <a:rPr lang="en-US" sz="2600" dirty="0"/>
                  <a:t>Define </a:t>
                </a:r>
                <a:r>
                  <a:rPr lang="en-US" sz="2600" b="1" i="1" dirty="0"/>
                  <a:t>helicity</a:t>
                </a:r>
                <a:r>
                  <a:rPr lang="en-US" sz="2600" dirty="0"/>
                  <a:t>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𝜆</m:t>
                    </m:r>
                  </m:oMath>
                </a14:m>
                <a:r>
                  <a:rPr lang="en-US" sz="2600" dirty="0"/>
                  <a:t> as spin “up”/”down” </a:t>
                </a:r>
                <a:r>
                  <a:rPr lang="en-US" sz="2600" dirty="0" err="1"/>
                  <a:t>wrt</a:t>
                </a:r>
                <a:r>
                  <a:rPr lang="en-US" sz="2600" dirty="0"/>
                  <a:t> direction of motion of the particle</a:t>
                </a:r>
              </a:p>
              <a:p>
                <a:pPr marL="2754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𝜆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bg-BG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Σ</m:t>
                          </m:r>
                        </m:e>
                      </m:acc>
                      <m:r>
                        <a:rPr lang="en-US" b="0" i="1" dirty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</m:acc>
                      <m:r>
                        <a:rPr lang="en-US" b="0" i="1" dirty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≡</m:t>
                      </m:r>
                      <m:f>
                        <m:fPr>
                          <m:ctrlPr>
                            <a:rPr lang="bg-BG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is-IS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𝜎</m:t>
                                    </m:r>
                                  </m:e>
                                </m:acc>
                                <m:r>
                                  <a:rPr lang="en-US" b="0" i="1" dirty="0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⋅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𝑝</m:t>
                                    </m:r>
                                  </m:e>
                                </m:acc>
                              </m:e>
                              <m:e>
                                <m:r>
                                  <a:rPr lang="en-US" b="0" i="1" dirty="0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dirty="0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𝜎</m:t>
                                    </m:r>
                                  </m:e>
                                </m:acc>
                                <m:r>
                                  <a:rPr lang="en-US" b="0" i="1" dirty="0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⋅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𝑝</m:t>
                                    </m:r>
                                  </m:e>
                                </m:acc>
                              </m:e>
                            </m:mr>
                          </m:m>
                        </m:e>
                      </m:d>
                      <m:r>
                        <a:rPr lang="en-US" b="0" i="1" dirty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i="1" dirty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hr-HR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</m:d>
                        </m:den>
                      </m:f>
                      <m:d>
                        <m:dPr>
                          <m:ctrlPr>
                            <a:rPr lang="is-IS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i="1" dirty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i="1" dirty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sz="2600" dirty="0"/>
                  <a:t>Split off the Energy and momentum part of Dirac’s equation: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s-IS" sz="26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  <m:sSup>
                          <m:sSupPr>
                            <m:ctrlPr>
                              <a:rPr lang="en-US" sz="2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26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p>
                        </m:sSup>
                        <m:sSub>
                          <m:sSubPr>
                            <m:ctrlPr>
                              <a:rPr lang="en-US" sz="2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26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26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sz="26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</m:d>
                    <m:r>
                      <a:rPr lang="en-US" sz="2600" i="1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r>
                      <a:rPr lang="en-US" sz="2600" i="1">
                        <a:solidFill>
                          <a:srgbClr val="C00000"/>
                        </a:solidFill>
                        <a:latin typeface="Cambria Math" charset="0"/>
                      </a:rPr>
                      <m:t>=0 </m:t>
                    </m:r>
                  </m:oMath>
                </a14:m>
                <a:endParaRPr lang="en-US" sz="2600" dirty="0"/>
              </a:p>
              <a:p>
                <a:pPr marL="0" indent="0">
                  <a:buNone/>
                </a:pPr>
                <a:r>
                  <a:rPr lang="en-US" sz="2600" dirty="0"/>
                  <a:t> </a:t>
                </a:r>
              </a:p>
              <a:p>
                <a:endParaRPr lang="en-US" sz="2600" dirty="0"/>
              </a:p>
              <a:p>
                <a:r>
                  <a:rPr lang="en-US" sz="2600" dirty="0"/>
                  <a:t>Exercise: Try solutions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6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600" dirty="0"/>
                  <a:t> to see they are </a:t>
                </a:r>
                <a:r>
                  <a:rPr lang="en-US" sz="2600" b="1" i="1" dirty="0"/>
                  <a:t>helicity eigenstates </a:t>
                </a:r>
                <a:r>
                  <a:rPr lang="en-US" sz="2600" dirty="0"/>
                  <a:t>with                      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𝜆</m:t>
                    </m:r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=+1</m:t>
                    </m:r>
                    <m:r>
                      <m:rPr>
                        <m:lit/>
                      </m:rP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/</m:t>
                    </m:r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2</m:t>
                    </m:r>
                  </m:oMath>
                </a14:m>
                <a:r>
                  <a:rPr lang="en-US" sz="2600" dirty="0">
                    <a:solidFill>
                      <a:srgbClr val="C00000"/>
                    </a:solidFill>
                  </a:rPr>
                  <a:t> and 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𝜆</m:t>
                    </m:r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=−1</m:t>
                    </m:r>
                    <m:r>
                      <m:rPr>
                        <m:lit/>
                      </m:rP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/</m:t>
                    </m:r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2</m:t>
                    </m:r>
                  </m:oMath>
                </a14:m>
                <a:endParaRPr lang="en-US" sz="2600" dirty="0">
                  <a:solidFill>
                    <a:srgbClr val="C00000"/>
                  </a:solidFill>
                </a:endParaRPr>
              </a:p>
              <a:p>
                <a:r>
                  <a:rPr lang="en-US" sz="2600" dirty="0"/>
                  <a:t>Dirac wanted to solve negative energies and he found spin-½  fermions!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5244" y="929391"/>
                <a:ext cx="11159348" cy="5726242"/>
              </a:xfrm>
              <a:blipFill rotWithShape="0">
                <a:blip r:embed="rId3"/>
                <a:stretch>
                  <a:fillRect l="-710" t="-1489" r="-2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400926" y="4482550"/>
                <a:ext cx="6131550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pt-BR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uk-UA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uk-UA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𝐼</m:t>
                                    </m:r>
                                  </m:e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𝐼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𝐸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uk-UA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uk-UA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0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2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2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p>
                          </m:s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uk-UA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uk-UA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𝐼</m:t>
                                    </m:r>
                                  </m:e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𝐼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𝑚</m:t>
                          </m:r>
                        </m:e>
                      </m:d>
                      <m:d>
                        <m:dPr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s-CZ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𝐴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𝐵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926" y="4482550"/>
                <a:ext cx="6131550" cy="63607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039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Exercise – 11 : </a:t>
            </a:r>
            <a:r>
              <a:rPr lang="en-US" dirty="0" err="1"/>
              <a:t>Lagrangians</a:t>
            </a:r>
            <a:r>
              <a:rPr lang="en-US" dirty="0"/>
              <a:t> and wave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90328" y="1000135"/>
                <a:ext cx="10852349" cy="5706354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Scalar Field (spin 0 “pion”)</a:t>
                </a:r>
              </a:p>
              <a:p>
                <a:pPr marL="732600" lvl="1" indent="-457200">
                  <a:buFont typeface="+mj-lt"/>
                  <a:buAutoNum type="alphaLcParenR"/>
                </a:pPr>
                <a:r>
                  <a:rPr lang="en-US" dirty="0"/>
                  <a:t>Show that the Euler-Lagrange equations for 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  <m:r>
                      <a:rPr lang="en-US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bg-BG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is-I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</m:e>
                    </m:d>
                    <m:d>
                      <m:dPr>
                        <m:ctrlPr>
                          <a:rPr lang="is-I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</m:e>
                    </m:d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f>
                      <m:fPr>
                        <m:ctrlPr>
                          <a:rPr lang="bg-BG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results in the Klein-Gordon equation</a:t>
                </a:r>
              </a:p>
              <a:p>
                <a:pPr marL="732600" lvl="1" indent="-457200">
                  <a:buFont typeface="+mj-lt"/>
                  <a:buAutoNum type="alphaLcParenR"/>
                </a:pPr>
                <a:endParaRPr lang="en-US" sz="1000" dirty="0"/>
              </a:p>
              <a:p>
                <a:r>
                  <a:rPr lang="en-US" dirty="0"/>
                  <a:t>Dirac Field (spin ½  Fermion)</a:t>
                </a:r>
              </a:p>
              <a:p>
                <a:pPr marL="732600" lvl="1" indent="-457200">
                  <a:buFont typeface="+mj-lt"/>
                  <a:buAutoNum type="alphaLcParenR" startAt="2"/>
                </a:pPr>
                <a:r>
                  <a:rPr lang="en-US" dirty="0"/>
                  <a:t>Show that the Euler-Lagrange equations for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  <m:r>
                      <a:rPr lang="en-US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𝑖</m:t>
                    </m:r>
                    <m:acc>
                      <m:accPr>
                        <m:chr m:val="̅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𝜓</m:t>
                        </m:r>
                      </m:e>
                    </m:acc>
                    <m:sSub>
                      <m:sSubPr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𝜓</m:t>
                    </m:r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𝑚</m:t>
                    </m:r>
                    <m:acc>
                      <m:accPr>
                        <m:chr m:val="̅"/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𝜓</m:t>
                        </m:r>
                      </m:e>
                    </m:acc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𝜓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                  </a:t>
                </a:r>
                <a:r>
                  <a:rPr lang="en-US" dirty="0"/>
                  <a:t>results in the Dirac equation</a:t>
                </a:r>
              </a:p>
              <a:p>
                <a:pPr marL="732600" lvl="1" indent="-457200">
                  <a:buFont typeface="+mj-lt"/>
                  <a:buAutoNum type="alphaLcParenR" startAt="2"/>
                </a:pPr>
                <a:endParaRPr lang="en-US" sz="1000" dirty="0"/>
              </a:p>
              <a:p>
                <a:r>
                  <a:rPr lang="en-US" dirty="0"/>
                  <a:t>Electromagnetic field (spin 1 photon)</a:t>
                </a:r>
              </a:p>
              <a:p>
                <a:pPr marL="732600" lvl="1" indent="-457200">
                  <a:buFont typeface="+mj-lt"/>
                  <a:buAutoNum type="alphaLcParenR" startAt="3"/>
                </a:pPr>
                <a:r>
                  <a:rPr lang="en-US" dirty="0"/>
                  <a:t>Show that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  <m:r>
                      <a:rPr lang="en-US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f>
                      <m:fPr>
                        <m:ctrlPr>
                          <a:rPr lang="bg-BG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4</m:t>
                        </m:r>
                      </m:den>
                    </m:f>
                    <m:d>
                      <m:dPr>
                        <m:ctrlPr>
                          <a:rPr lang="is-I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𝜈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𝜈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is-I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𝜈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𝜈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𝑗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                                   results in Maxwell’s equations</a:t>
                </a:r>
              </a:p>
              <a:p>
                <a:pPr marL="732600" lvl="1" indent="-457200">
                  <a:buFont typeface="+mj-lt"/>
                  <a:buAutoNum type="alphaLcParenR" startAt="3"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en-US" sz="2600" dirty="0">
                    <a:solidFill>
                      <a:srgbClr val="CC00FF"/>
                    </a:solidFill>
                  </a:rPr>
                  <a:t>These </a:t>
                </a:r>
                <a:r>
                  <a:rPr lang="en-US" sz="2600" dirty="0" err="1">
                    <a:solidFill>
                      <a:srgbClr val="CC00FF"/>
                    </a:solidFill>
                  </a:rPr>
                  <a:t>Lagrangians</a:t>
                </a:r>
                <a:r>
                  <a:rPr lang="en-US" sz="2600" dirty="0">
                    <a:solidFill>
                      <a:srgbClr val="CC00FF"/>
                    </a:solidFill>
                  </a:rPr>
                  <a:t> are the fundamental objects in quantum field theory</a:t>
                </a:r>
              </a:p>
              <a:p>
                <a:pPr marL="0" indent="0">
                  <a:buNone/>
                </a:pPr>
                <a:r>
                  <a:rPr lang="en-US" sz="2600" dirty="0">
                    <a:solidFill>
                      <a:srgbClr val="CC00FF"/>
                    </a:solidFill>
                  </a:rPr>
                  <a:t>Descriptions of interactions follow from symmetry principles on these objects.</a:t>
                </a:r>
                <a:endParaRPr lang="en-US" sz="2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0328" y="1000135"/>
                <a:ext cx="10852349" cy="5706354"/>
              </a:xfrm>
              <a:blipFill>
                <a:blip r:embed="rId3"/>
                <a:stretch>
                  <a:fillRect l="-935" t="-1778" b="-244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0364163" y="151511"/>
            <a:ext cx="1574021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Griffiths §10.2 </a:t>
            </a:r>
          </a:p>
        </p:txBody>
      </p:sp>
    </p:spTree>
    <p:extLst>
      <p:ext uri="{BB962C8B-B14F-4D97-AF65-F5344CB8AC3E}">
        <p14:creationId xmlns:p14="http://schemas.microsoft.com/office/powerpoint/2010/main" val="35214197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Exercise – 12 : Covariant Derivative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5244" y="809468"/>
                <a:ext cx="11571877" cy="590612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We insist that the </a:t>
                </a:r>
                <a:r>
                  <a:rPr lang="en-US" dirty="0" err="1"/>
                  <a:t>Lagrangian</a:t>
                </a:r>
                <a:r>
                  <a:rPr lang="en-US" dirty="0"/>
                  <a:t> does not change and invent a “covariant” derivative:</a:t>
                </a:r>
              </a:p>
              <a:p>
                <a:pPr lvl="1"/>
                <a:r>
                  <a:rPr lang="en-US" dirty="0"/>
                  <a:t>Replace in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𝑖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𝜓</m:t>
                        </m:r>
                      </m:e>
                    </m:acc>
                    <m:sSub>
                      <m:sSubPr>
                        <m:ctrlP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</m:t>
                        </m:r>
                      </m:e>
                      <m:sup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i="1" dirty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𝜓</m:t>
                    </m:r>
                    <m:r>
                      <a:rPr lang="en-US" i="1" dirty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r>
                      <a:rPr lang="en-US" i="1" dirty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𝑚</m:t>
                    </m:r>
                    <m:acc>
                      <m:accPr>
                        <m:chr m:val="̅"/>
                        <m:ctrlP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𝜓</m:t>
                        </m:r>
                      </m:e>
                    </m:acc>
                    <m:r>
                      <a:rPr lang="en-US" i="1" dirty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𝜓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 </a:t>
                </a:r>
                <a:r>
                  <a:rPr lang="en-US" dirty="0"/>
                  <a:t>the derivative by: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≡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𝑖𝑞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Require that the vector field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US" dirty="0"/>
                  <a:t> transforms together with the particle wave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r>
                      <a:rPr lang="en-US" b="0" i="1" smtClean="0">
                        <a:latin typeface="Cambria Math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>
                    <a:solidFill>
                      <a:srgbClr val="CC00FF"/>
                    </a:solidFill>
                    <a:sym typeface="Wingdings"/>
                  </a:rPr>
                  <a:t> </a:t>
                </a:r>
                <a:r>
                  <a:rPr lang="en-US" dirty="0">
                    <a:solidFill>
                      <a:srgbClr val="CC00FF"/>
                    </a:solidFill>
                  </a:rPr>
                  <a:t>Exercise: check that the </a:t>
                </a:r>
                <a:r>
                  <a:rPr lang="en-US" dirty="0" err="1">
                    <a:solidFill>
                      <a:srgbClr val="CC00FF"/>
                    </a:solidFill>
                  </a:rPr>
                  <a:t>Lagrangian</a:t>
                </a:r>
                <a:r>
                  <a:rPr lang="en-US" dirty="0">
                    <a:solidFill>
                      <a:srgbClr val="CC00FF"/>
                    </a:solidFill>
                  </a:rPr>
                  <a:t> now is invariant!</a:t>
                </a:r>
              </a:p>
              <a:p>
                <a:pPr lvl="1"/>
                <a:endParaRPr lang="en-US" sz="9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5244" y="809468"/>
                <a:ext cx="11571877" cy="5906125"/>
              </a:xfrm>
              <a:blipFill rotWithShape="0">
                <a:blip r:embed="rId3"/>
                <a:stretch>
                  <a:fillRect l="-948" t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14587" y="2707946"/>
                <a:ext cx="4438972" cy="8539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200" dirty="0">
                    <a:solidFill>
                      <a:srgbClr val="C00000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20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d>
                      <m:dPr>
                        <m:ctrlPr>
                          <a:rPr lang="is-I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200" i="1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p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is-I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200" b="0" i="0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20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20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e</m:t>
                        </m:r>
                      </m:e>
                      <m:sup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𝑖𝑞</m:t>
                        </m:r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𝛼</m:t>
                        </m:r>
                        <m:d>
                          <m:dPr>
                            <m:ctrlP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</m:sup>
                    </m:sSup>
                    <m:r>
                      <a:rPr lang="en-US" sz="2200" i="1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d>
                      <m:dPr>
                        <m:ctrlPr>
                          <a:rPr lang="is-I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  <a:p>
                <a:endParaRPr lang="en-US" sz="1000" dirty="0">
                  <a:solidFill>
                    <a:srgbClr val="C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𝐴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d>
                        <m:dPr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𝐴</m:t>
                          </m:r>
                        </m:e>
                        <m:sup>
                          <m:r>
                            <a:rPr lang="en-US" sz="2200" b="0" i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′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d>
                        <m:dPr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𝐴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d>
                        <m:dPr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2200" b="0" i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−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𝛼</m:t>
                      </m:r>
                      <m:d>
                        <m:dPr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587" y="2707946"/>
                <a:ext cx="4438972" cy="853952"/>
              </a:xfrm>
              <a:prstGeom prst="rect">
                <a:avLst/>
              </a:prstGeom>
              <a:blipFill>
                <a:blip r:embed="rId4"/>
                <a:stretch>
                  <a:fillRect b="-147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0364163" y="151511"/>
            <a:ext cx="1574021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Griffiths §10.3 </a:t>
            </a:r>
          </a:p>
        </p:txBody>
      </p:sp>
    </p:spTree>
    <p:extLst>
      <p:ext uri="{BB962C8B-B14F-4D97-AF65-F5344CB8AC3E}">
        <p14:creationId xmlns:p14="http://schemas.microsoft.com/office/powerpoint/2010/main" val="71110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112" y="2048315"/>
            <a:ext cx="6205927" cy="26136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Part 1</a:t>
            </a:r>
          </a:p>
          <a:p>
            <a:pPr marL="0" indent="0" algn="ctr">
              <a:buNone/>
            </a:pPr>
            <a:r>
              <a:rPr lang="en-US" dirty="0"/>
              <a:t>Wave Equations and Probability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7030A0"/>
                </a:solidFill>
              </a:rPr>
              <a:t>1a) Spin-0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802689" y="136521"/>
            <a:ext cx="2032479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Griffiths §7.1 </a:t>
            </a:r>
            <a:r>
              <a:rPr lang="en-US"/>
              <a:t>– §7.3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775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7E142-15EE-1E46-9EAC-2F5178EA1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Schrödinger Equation and Probability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3D3CB5-B227-A647-8569-BE8C686C405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3605" y="684266"/>
                <a:ext cx="11450665" cy="2541910"/>
              </a:xfrm>
            </p:spPr>
            <p:txBody>
              <a:bodyPr>
                <a:normAutofit/>
              </a:bodyPr>
              <a:lstStyle/>
              <a:p>
                <a:r>
                  <a:rPr lang="en-US" sz="2600" dirty="0"/>
                  <a:t>Quantization of classical non-relativistic theory:</a:t>
                </a:r>
              </a:p>
              <a:p>
                <a:pPr lvl="1"/>
                <a:r>
                  <a:rPr lang="en-US" dirty="0"/>
                  <a:t>Take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𝐸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mr-IN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dirty="0"/>
                  <a:t> and substitute energy and momentum by operators that operate 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Result is Schrödinger’s equation: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𝑖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ℏ</m:t>
                    </m:r>
                    <m:f>
                      <m:fPr>
                        <m:ctrlPr>
                          <a:rPr lang="mr-I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=−</m:t>
                    </m:r>
                    <m:f>
                      <m:fPr>
                        <m:ctrlPr>
                          <a:rPr lang="mr-I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den>
                    </m:f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𝛻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</m:oMath>
                </a14:m>
                <a:r>
                  <a:rPr lang="en-US" b="0" dirty="0">
                    <a:solidFill>
                      <a:srgbClr val="C00000"/>
                    </a:solidFill>
                  </a:rPr>
                  <a:t>     </a:t>
                </a:r>
                <a:r>
                  <a:rPr lang="en-US" b="0" dirty="0">
                    <a:solidFill>
                      <a:srgbClr val="C00000"/>
                    </a:solidFill>
                    <a:sym typeface="Wingdings" pitchFamily="2" charset="2"/>
                  </a:rPr>
                  <a:t> </a:t>
                </a:r>
                <a:r>
                  <a:rPr lang="en-US" dirty="0">
                    <a:sym typeface="Wingdings" pitchFamily="2" charset="2"/>
                  </a:rPr>
                  <a:t>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</m:num>
                      <m:den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𝑡</m:t>
                        </m:r>
                      </m:den>
                    </m:f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ℏ</m:t>
                        </m:r>
                      </m:num>
                      <m:den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den>
                    </m:f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𝛻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</m:oMath>
                </a14:m>
                <a:r>
                  <a:rPr lang="en-US" b="0" dirty="0">
                    <a:solidFill>
                      <a:srgbClr val="C00000"/>
                    </a:solidFill>
                    <a:sym typeface="Wingdings" pitchFamily="2" charset="2"/>
                  </a:rPr>
                  <a:t> </a:t>
                </a:r>
                <a:endParaRPr lang="en-US" b="0" dirty="0">
                  <a:solidFill>
                    <a:srgbClr val="C00000"/>
                  </a:solidFill>
                </a:endParaRPr>
              </a:p>
              <a:p>
                <a:pPr lvl="1"/>
                <a:r>
                  <a:rPr lang="en-US" b="0" dirty="0"/>
                  <a:t>Plane wave solutions: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𝑁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  <m:d>
                          <m:dPr>
                            <m:ctrlPr>
                              <a:rPr lang="is-I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</m:acc>
                            <m:acc>
                              <m:accPr>
                                <m:chr m:val="⃗"/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𝐸𝑡</m:t>
                            </m:r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 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/ℏ</m:t>
                        </m:r>
                      </m:sup>
                    </m:sSup>
                  </m:oMath>
                </a14:m>
                <a:r>
                  <a:rPr lang="en-US" b="0" dirty="0"/>
                  <a:t> with the kinematic relation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𝐸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m:rPr>
                        <m:lit/>
                      </m:rP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2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𝑚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3D3CB5-B227-A647-8569-BE8C686C405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3605" y="684266"/>
                <a:ext cx="11450665" cy="2541910"/>
              </a:xfrm>
              <a:blipFill>
                <a:blip r:embed="rId3"/>
                <a:stretch>
                  <a:fillRect l="-887" t="-3483" b="-99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332351" y="3274236"/>
                <a:ext cx="11756756" cy="298026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600" dirty="0"/>
                  <a:t>Multiply both sides Schrödinger by</a:t>
                </a:r>
                <a:r>
                  <a:rPr lang="en-US" sz="26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p>
                        <m:r>
                          <a:rPr lang="en-US" sz="260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600" dirty="0"/>
                  <a:t> and add its complex conjugate</a:t>
                </a: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rgbClr val="C00000"/>
                    </a:solidFill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  </m:t>
                        </m:r>
                        <m: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p>
                        <m: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∗</m:t>
                        </m:r>
                      </m:sup>
                    </m:sSup>
                    <m:f>
                      <m:fPr>
                        <m:ctrlPr>
                          <a:rPr lang="bg-BG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𝑡</m:t>
                        </m:r>
                      </m:den>
                    </m:f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p>
                        <m: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is-I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bg-BG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ℏ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 </m:t>
                            </m:r>
                          </m:den>
                        </m:f>
                      </m:e>
                    </m:d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𝛻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</m:oMath>
                </a14:m>
                <a:endParaRPr lang="en-US" sz="2400" i="1" dirty="0">
                  <a:solidFill>
                    <a:srgbClr val="C00000"/>
                  </a:solidFill>
                  <a:latin typeface="Cambria Math" charset="0"/>
                </a:endParaRP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rgbClr val="C00000"/>
                    </a:solidFill>
                  </a:rPr>
                  <a:t>      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f>
                      <m:fPr>
                        <m:ctrlPr>
                          <a:rPr lang="bg-BG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𝑡</m:t>
                        </m:r>
                      </m:den>
                    </m:f>
                    <m:sSup>
                      <m:sSup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p>
                        <m: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∗</m:t>
                        </m:r>
                      </m:sup>
                    </m:sSup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d>
                      <m:dPr>
                        <m:ctrlPr>
                          <a:rPr lang="is-I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bg-BG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ℏ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 </m:t>
                            </m:r>
                          </m:den>
                        </m:f>
                      </m:e>
                    </m:d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𝛻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p>
                        <m:r>
                          <a:rPr lang="en-US" sz="240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  <a:p>
                <a:pPr marL="0" indent="0">
                  <a:buNone/>
                </a:pPr>
                <a:endParaRPr lang="en-US" sz="200" dirty="0">
                  <a:solidFill>
                    <a:srgbClr val="7030A0"/>
                  </a:solidFill>
                </a:endParaRP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bg-BG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</m:num>
                      <m:den>
                        <m: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  <m: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𝑡</m:t>
                        </m:r>
                      </m:den>
                    </m:f>
                    <m:limLow>
                      <m:limLow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bg-BG" sz="24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d>
                              <m:dPr>
                                <m:ctrlPr>
                                  <a:rPr lang="is-I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𝜓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𝜓</m:t>
                                </m:r>
                              </m:e>
                            </m:d>
                          </m:e>
                        </m:groupChr>
                      </m:e>
                      <m:lim>
                        <m: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𝜌</m:t>
                        </m:r>
                      </m:lim>
                    </m:limLow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=−</m:t>
                    </m:r>
                    <m:acc>
                      <m:accPr>
                        <m:chr m:val="⃗"/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𝛻</m:t>
                        </m:r>
                      </m:e>
                    </m:acc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⋅</m:t>
                    </m:r>
                    <m:limLow>
                      <m:limLow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sz="24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pt-BR" sz="240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bg-BG" sz="24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  <m:r>
                                      <a:rPr lang="en-US" sz="240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ℏ</m:t>
                                    </m:r>
                                  </m:num>
                                  <m:den>
                                    <m:r>
                                      <a:rPr lang="en-US" sz="240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  <m:r>
                                      <a:rPr lang="en-US" sz="240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𝑚</m:t>
                                    </m:r>
                                  </m:den>
                                </m:f>
                                <m:d>
                                  <m:dPr>
                                    <m:ctrlPr>
                                      <a:rPr lang="is-IS" sz="24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𝜓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en-US" sz="240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40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𝛻</m:t>
                                        </m:r>
                                      </m:e>
                                    </m:acc>
                                    <m:sSup>
                                      <m:sSupPr>
                                        <m:ctrlPr>
                                          <a:rPr lang="en-US" sz="240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𝜓</m:t>
                                        </m:r>
                                      </m:e>
                                      <m:sup>
                                        <m:r>
                                          <a:rPr lang="en-US" sz="240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  <m:r>
                                      <a:rPr lang="en-US" sz="240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40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𝜓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en-US" sz="240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40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𝛻</m:t>
                                        </m:r>
                                      </m:e>
                                    </m:acc>
                                    <m:r>
                                      <a:rPr lang="en-US" sz="240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𝜓</m:t>
                                    </m:r>
                                  </m:e>
                                </m:d>
                              </m:e>
                            </m:d>
                          </m:e>
                        </m:groupChr>
                      </m:e>
                      <m:lim>
                        <m:acc>
                          <m:accPr>
                            <m:chr m:val="⃗"/>
                            <m:ctrlPr>
                              <a:rPr lang="en-US" sz="24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𝑗</m:t>
                            </m:r>
                          </m:e>
                        </m:acc>
                      </m:lim>
                    </m:limLow>
                  </m:oMath>
                </a14:m>
                <a:endParaRPr lang="en-US" sz="2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351" y="3274236"/>
                <a:ext cx="11756756" cy="2980266"/>
              </a:xfrm>
              <a:prstGeom prst="rect">
                <a:avLst/>
              </a:prstGeom>
              <a:blipFill rotWithShape="0">
                <a:blip r:embed="rId4"/>
                <a:stretch>
                  <a:fillRect l="-830" t="-3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9561690" y="3344707"/>
            <a:ext cx="2337499" cy="2489204"/>
            <a:chOff x="1828800" y="1741643"/>
            <a:chExt cx="5046133" cy="3897157"/>
          </a:xfrm>
        </p:grpSpPr>
        <p:sp>
          <p:nvSpPr>
            <p:cNvPr id="6" name="Oval 5"/>
            <p:cNvSpPr/>
            <p:nvPr/>
          </p:nvSpPr>
          <p:spPr>
            <a:xfrm>
              <a:off x="2573867" y="2421467"/>
              <a:ext cx="3352800" cy="2404533"/>
            </a:xfrm>
            <a:prstGeom prst="ellipse">
              <a:avLst/>
            </a:prstGeom>
            <a:noFill/>
            <a:ln w="19050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 flipV="1">
              <a:off x="4572000" y="1741643"/>
              <a:ext cx="338667" cy="1280957"/>
            </a:xfrm>
            <a:prstGeom prst="line">
              <a:avLst/>
            </a:prstGeom>
            <a:ln w="127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2878667" y="4080933"/>
              <a:ext cx="811741" cy="1058334"/>
            </a:xfrm>
            <a:prstGeom prst="line">
              <a:avLst/>
            </a:prstGeom>
            <a:ln w="127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5361517" y="2497667"/>
              <a:ext cx="1178983" cy="952501"/>
            </a:xfrm>
            <a:prstGeom prst="line">
              <a:avLst/>
            </a:prstGeom>
            <a:ln w="127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2760133" y="1820334"/>
              <a:ext cx="721783" cy="1354666"/>
            </a:xfrm>
            <a:prstGeom prst="line">
              <a:avLst/>
            </a:prstGeom>
            <a:ln w="127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572000" y="4267200"/>
              <a:ext cx="287867" cy="1371600"/>
            </a:xfrm>
            <a:prstGeom prst="line">
              <a:avLst/>
            </a:prstGeom>
            <a:ln w="127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5344583" y="4013199"/>
              <a:ext cx="1530350" cy="389468"/>
            </a:xfrm>
            <a:prstGeom prst="line">
              <a:avLst/>
            </a:prstGeom>
            <a:ln w="127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1828800" y="3450168"/>
              <a:ext cx="1358900" cy="63499"/>
            </a:xfrm>
            <a:prstGeom prst="line">
              <a:avLst/>
            </a:prstGeom>
            <a:ln w="127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/>
          <p:cNvCxnSpPr/>
          <p:nvPr/>
        </p:nvCxnSpPr>
        <p:spPr>
          <a:xfrm flipV="1">
            <a:off x="634403" y="5021046"/>
            <a:ext cx="4436533" cy="2331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30210" y="480889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0396065" y="4240156"/>
                <a:ext cx="568041" cy="7360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𝜕𝜌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6065" y="4240156"/>
                <a:ext cx="568041" cy="73609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1055662" y="3436189"/>
                <a:ext cx="790986" cy="4720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200" b="0" i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en-US" sz="2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𝑗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</m:e>
                      </m:acc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5662" y="3436189"/>
                <a:ext cx="790986" cy="47205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862546" y="3817330"/>
                <a:ext cx="3750129" cy="208095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Recognize “continuity” equation: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charset="0"/>
                            </a:rPr>
                            <m:t>𝜕</m:t>
                          </m:r>
                          <m:r>
                            <a:rPr lang="en-US" sz="200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𝜌</m:t>
                          </m:r>
                        </m:num>
                        <m:den>
                          <m:r>
                            <a:rPr lang="en-US" sz="2000" i="1">
                              <a:latin typeface="Cambria Math" charset="0"/>
                            </a:rPr>
                            <m:t>𝜕</m:t>
                          </m:r>
                          <m:r>
                            <a:rPr lang="en-US" sz="2000" i="1">
                              <a:latin typeface="Cambria Math" charset="0"/>
                            </a:rPr>
                            <m:t>𝑡</m:t>
                          </m:r>
                        </m:den>
                      </m:f>
                      <m:r>
                        <a:rPr lang="en-US" sz="2000" i="1">
                          <a:latin typeface="Cambria Math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r>
                        <a:rPr lang="en-US" sz="2000" i="1">
                          <a:latin typeface="Cambria Math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en-US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𝑗</m:t>
                          </m:r>
                        </m:e>
                      </m:acc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000" i="1">
                          <a:latin typeface="Cambria Math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  <a:p>
                <a:r>
                  <a:rPr lang="en-US" sz="2000" dirty="0"/>
                  <a:t>Law of conserved currents, with:</a:t>
                </a:r>
              </a:p>
              <a:p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𝜌</m:t>
                    </m:r>
                    <m:r>
                      <a:rPr lang="en-US" sz="200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≡</m:t>
                    </m:r>
                    <m:sSup>
                      <m:sSup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p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∗</m:t>
                        </m:r>
                      </m:sup>
                    </m:sSup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hr-HR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</m:d>
                      </m:e>
                      <m:sup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i="1" dirty="0">
                  <a:latin typeface="Cambria Math" charset="0"/>
                </a:endParaRPr>
              </a:p>
              <a:p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𝑗</m:t>
                        </m:r>
                      </m:e>
                    </m:acc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</a:rPr>
                      <m:t>≡</m:t>
                    </m:r>
                    <m:f>
                      <m:fPr>
                        <m:ctrlPr>
                          <a:rPr lang="bg-BG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ℏ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</m:den>
                    </m:f>
                    <m:d>
                      <m:dPr>
                        <m:ctrlPr>
                          <a:rPr lang="is-I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𝛻</m:t>
                            </m:r>
                          </m:e>
                        </m:acc>
                        <m:sSup>
                          <m:sSup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𝜓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𝜓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𝛻</m:t>
                            </m:r>
                          </m:e>
                        </m:acc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</m:d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bg-BG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hr-HR" sz="20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𝑁</m:t>
                                </m:r>
                              </m:e>
                            </m:d>
                          </m:e>
                          <m:sup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den>
                    </m:f>
                    <m:acc>
                      <m:accPr>
                        <m:chr m:val="⃗"/>
                        <m:ctrlPr>
                          <a:rPr lang="bg-BG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</m:acc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2546" y="3817330"/>
                <a:ext cx="3750129" cy="2080954"/>
              </a:xfrm>
              <a:prstGeom prst="rect">
                <a:avLst/>
              </a:prstGeom>
              <a:blipFill rotWithShape="0">
                <a:blip r:embed="rId7"/>
                <a:stretch>
                  <a:fillRect l="-1618" t="-1159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ontent Placeholder 2"/>
          <p:cNvSpPr txBox="1">
            <a:spLocks/>
          </p:cNvSpPr>
          <p:nvPr/>
        </p:nvSpPr>
        <p:spPr>
          <a:xfrm>
            <a:off x="6442045" y="6143218"/>
            <a:ext cx="4390366" cy="473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/>
              <a:t>Interpret: probability </a:t>
            </a:r>
            <a:r>
              <a:rPr lang="en-US" sz="2600" dirty="0"/>
              <a:t>waves!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544378" y="1591705"/>
                <a:ext cx="5053115" cy="6353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𝐸</m:t>
                    </m:r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𝐸</m:t>
                        </m:r>
                      </m:e>
                    </m:acc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𝑖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ℏ</m:t>
                    </m:r>
                    <m:f>
                      <m:fPr>
                        <m:ctrlPr>
                          <a:rPr lang="mr-I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2400" dirty="0"/>
                  <a:t>         ;      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𝑝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</m:acc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−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𝑖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ℏ</m:t>
                    </m:r>
                    <m:acc>
                      <m:accPr>
                        <m:chr m:val="⃗"/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𝛻</m:t>
                        </m:r>
                      </m:e>
                    </m:acc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4378" y="1591705"/>
                <a:ext cx="5053115" cy="635367"/>
              </a:xfrm>
              <a:prstGeom prst="rect">
                <a:avLst/>
              </a:prstGeom>
              <a:blipFill rotWithShape="0">
                <a:blip r:embed="rId8"/>
                <a:stretch>
                  <a:fillRect b="-9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32351" y="6129956"/>
                <a:ext cx="4890378" cy="4269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*Use: 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0" smtClean="0">
                            <a:latin typeface="Cambria Math" charset="0"/>
                          </a:rPr>
                          <m:t>𝛻</m:t>
                        </m:r>
                      </m:e>
                    </m:acc>
                    <m:r>
                      <a:rPr lang="en-US" b="0" i="1" smtClean="0">
                        <a:latin typeface="Cambria Math" charset="0"/>
                      </a:rPr>
                      <m:t>⋅</m:t>
                    </m:r>
                    <m:d>
                      <m:dPr>
                        <m:ctrlPr>
                          <a:rPr lang="is-I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𝜓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0" smtClean="0">
                                <a:latin typeface="Cambria Math" charset="0"/>
                              </a:rPr>
                              <m:t>𝛻</m:t>
                            </m:r>
                          </m:e>
                        </m:acc>
                        <m:r>
                          <a:rPr lang="en-US" b="0" i="1" smtClean="0">
                            <a:latin typeface="Cambria Math" charset="0"/>
                          </a:rPr>
                          <m:t>𝜓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𝜓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>
                                <a:latin typeface="Cambria Math" charset="0"/>
                              </a:rPr>
                              <m:t>𝛻</m:t>
                            </m:r>
                          </m:e>
                        </m:acc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𝜓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𝜓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0" smtClean="0">
                            <a:latin typeface="Cambria Math" charset="0"/>
                          </a:rPr>
                          <m:t>𝛻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𝜓</m:t>
                    </m:r>
                    <m:r>
                      <a:rPr lang="en-US" b="0" i="1" smtClean="0">
                        <a:latin typeface="Cambria Math" charset="0"/>
                      </a:rPr>
                      <m:t>−</m:t>
                    </m:r>
                    <m:r>
                      <a:rPr lang="en-US" b="0" i="1" smtClean="0">
                        <a:latin typeface="Cambria Math" charset="0"/>
                      </a:rPr>
                      <m:t>𝜓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0" smtClean="0">
                            <a:latin typeface="Cambria Math" charset="0"/>
                          </a:rPr>
                          <m:t>𝛻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𝜓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351" y="6129956"/>
                <a:ext cx="4890378" cy="426912"/>
              </a:xfrm>
              <a:prstGeom prst="rect">
                <a:avLst/>
              </a:prstGeom>
              <a:blipFill rotWithShape="0">
                <a:blip r:embed="rId9"/>
                <a:stretch>
                  <a:fillRect l="-1122" t="-74286" b="-10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8DC866F-400C-6240-AB0A-E3AE4BFD175B}"/>
                  </a:ext>
                </a:extLst>
              </p:cNvPr>
              <p:cNvSpPr txBox="1"/>
              <p:nvPr/>
            </p:nvSpPr>
            <p:spPr>
              <a:xfrm>
                <a:off x="8938788" y="1742915"/>
                <a:ext cx="282141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NL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NL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=−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ℏ 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  ,  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=−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ℏ</m:t>
                          </m:r>
                        </m:e>
                      </m:d>
                    </m:oMath>
                  </m:oMathPara>
                </a14:m>
                <a:endParaRPr lang="en-NL" sz="16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8DC866F-400C-6240-AB0A-E3AE4BFD17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8788" y="1742915"/>
                <a:ext cx="2821413" cy="338554"/>
              </a:xfrm>
              <a:prstGeom prst="rect">
                <a:avLst/>
              </a:prstGeom>
              <a:blipFill>
                <a:blip r:embed="rId10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5BD82D4-9636-F8DC-9B7D-C93A403A38F9}"/>
                  </a:ext>
                </a:extLst>
              </p:cNvPr>
              <p:cNvSpPr txBox="1"/>
              <p:nvPr/>
            </p:nvSpPr>
            <p:spPr>
              <a:xfrm>
                <a:off x="8253284" y="413873"/>
                <a:ext cx="3521156" cy="501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𝑖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𝑖𝑡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𝑖𝑡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𝜕𝜓</m:t>
                          </m:r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𝑖𝑡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𝜕𝜓</m:t>
                          </m:r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NL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5BD82D4-9636-F8DC-9B7D-C93A403A38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3284" y="413873"/>
                <a:ext cx="3521156" cy="501997"/>
              </a:xfrm>
              <a:prstGeom prst="rect">
                <a:avLst/>
              </a:prstGeom>
              <a:blipFill>
                <a:blip r:embed="rId11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Freeform 23">
            <a:extLst>
              <a:ext uri="{FF2B5EF4-FFF2-40B4-BE49-F238E27FC236}">
                <a16:creationId xmlns:a16="http://schemas.microsoft.com/office/drawing/2014/main" id="{48E2D2C3-2C7A-BE1B-380C-BD17B501BA71}"/>
              </a:ext>
            </a:extLst>
          </p:cNvPr>
          <p:cNvSpPr/>
          <p:nvPr/>
        </p:nvSpPr>
        <p:spPr>
          <a:xfrm>
            <a:off x="11606783" y="868228"/>
            <a:ext cx="153417" cy="887420"/>
          </a:xfrm>
          <a:custGeom>
            <a:avLst/>
            <a:gdLst>
              <a:gd name="connsiteX0" fmla="*/ 0 w 122468"/>
              <a:gd name="connsiteY0" fmla="*/ 694944 h 694944"/>
              <a:gd name="connsiteX1" fmla="*/ 121920 w 122468"/>
              <a:gd name="connsiteY1" fmla="*/ 438912 h 694944"/>
              <a:gd name="connsiteX2" fmla="*/ 36576 w 122468"/>
              <a:gd name="connsiteY2" fmla="*/ 0 h 694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468" h="694944">
                <a:moveTo>
                  <a:pt x="0" y="694944"/>
                </a:moveTo>
                <a:cubicBezTo>
                  <a:pt x="57912" y="624840"/>
                  <a:pt x="115824" y="554736"/>
                  <a:pt x="121920" y="438912"/>
                </a:cubicBezTo>
                <a:cubicBezTo>
                  <a:pt x="128016" y="323088"/>
                  <a:pt x="82296" y="161544"/>
                  <a:pt x="36576" y="0"/>
                </a:cubicBezTo>
              </a:path>
            </a:pathLst>
          </a:custGeom>
          <a:noFill/>
          <a:ln w="9525"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5181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 animBg="1"/>
      <p:bldP spid="21" grpId="0"/>
      <p:bldP spid="23" grpId="0"/>
      <p:bldP spid="16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Relativistic: Klein-Gordon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8310" y="768601"/>
                <a:ext cx="11495393" cy="6021667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Quantization of relativistic theory</a:t>
                </a:r>
              </a:p>
              <a:p>
                <a:pPr lvl="1"/>
                <a:r>
                  <a:rPr lang="en-US" dirty="0"/>
                  <a:t>Start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𝐸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dirty="0"/>
                  <a:t> and substitute again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𝐸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𝑖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ℏ</m:t>
                    </m:r>
                    <m:f>
                      <m:fPr>
                        <m:ctrlPr>
                          <a:rPr lang="mr-I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</m:num>
                      <m:den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dirty="0"/>
                  <a:t> 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</m:acc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→−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𝑖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ℏ</m:t>
                    </m:r>
                    <m:acc>
                      <m:accPr>
                        <m:chr m:val="⃗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𝛻</m:t>
                        </m:r>
                      </m:e>
                    </m:acc>
                  </m:oMath>
                </a14:m>
                <a:r>
                  <a:rPr lang="en-US" dirty="0"/>
                  <a:t>   operates on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𝜙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Result is Klein-Gordon equation: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−</m:t>
                    </m:r>
                    <m:f>
                      <m:fPr>
                        <m:ctrlPr>
                          <a:rPr lang="mr-I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mr-I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𝜙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=−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𝛻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𝜙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f>
                      <m:fPr>
                        <m:ctrlPr>
                          <a:rPr lang="mr-I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𝜙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Plane wave solutions: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𝑁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  <m:d>
                          <m:dPr>
                            <m:ctrlPr>
                              <a:rPr lang="is-I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</m:acc>
                            <m:acc>
                              <m:accPr>
                                <m:chr m:val="⃗"/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𝐸𝑡</m:t>
                            </m:r>
                          </m:e>
                        </m:d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/ℏ</m:t>
                        </m:r>
                      </m:sup>
                    </m:sSup>
                  </m:oMath>
                </a14:m>
                <a:r>
                  <a:rPr lang="en-US" dirty="0"/>
                  <a:t> with relativistic relation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𝐸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Use the covariant notation: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b="0" dirty="0"/>
                  <a:t>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n-US" sz="26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6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p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600" dirty="0"/>
              </a:p>
              <a:p>
                <a:endParaRPr lang="en-US" dirty="0"/>
              </a:p>
              <a:p>
                <a:r>
                  <a:rPr lang="en-US" dirty="0"/>
                  <a:t>Klein-Gordon in four-vector notation: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𝜙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𝜙</m:t>
                    </m:r>
                    <m:r>
                      <a:rPr lang="en-US">
                        <a:solidFill>
                          <a:srgbClr val="C00000"/>
                        </a:solidFill>
                        <a:latin typeface="Cambria Math" charset="0"/>
                      </a:rPr>
                      <m:t>=0</m:t>
                    </m:r>
                  </m:oMath>
                </a14:m>
                <a:endParaRPr lang="en-US" dirty="0"/>
              </a:p>
              <a:p>
                <a:r>
                  <a:rPr lang="en-US" dirty="0"/>
                  <a:t>Plane wave solutions: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𝑁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  <m:d>
                          <m:dPr>
                            <m:ctrlPr>
                              <a:rPr lang="is-I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𝜇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𝜇</m:t>
                                </m:r>
                              </m:sup>
                            </m:sSup>
                          </m:e>
                        </m:d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Time and space coordinates are now treated fully symmetric</a:t>
                </a:r>
              </a:p>
              <a:p>
                <a:pPr lvl="1"/>
                <a:r>
                  <a:rPr lang="en-US" dirty="0"/>
                  <a:t>This is needed in a relativistic theory where time and space for different observes are linear combinations of each other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8310" y="768601"/>
                <a:ext cx="11495393" cy="6021667"/>
              </a:xfrm>
              <a:blipFill>
                <a:blip r:embed="rId2"/>
                <a:stretch>
                  <a:fillRect l="-884" t="-189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462733" y="1724535"/>
                <a:ext cx="2146934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Use now: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ℏ=</m:t>
                    </m:r>
                    <m:r>
                      <a:rPr lang="en-US" b="0" i="1" smtClean="0">
                        <a:latin typeface="Cambria Math" charset="0"/>
                      </a:rPr>
                      <m:t>𝑐</m:t>
                    </m:r>
                    <m:r>
                      <a:rPr lang="en-US" b="0" i="1" smtClean="0">
                        <a:latin typeface="Cambria Math" charset="0"/>
                      </a:rPr>
                      <m:t>=1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2733" y="1724535"/>
                <a:ext cx="2146934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1977" t="-8065" b="-2419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096931" y="2975692"/>
                <a:ext cx="5094600" cy="134088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charset="0"/>
                          </a:rPr>
                          <m:t>𝜕</m:t>
                        </m:r>
                      </m:e>
                      <m:sup>
                        <m:r>
                          <a:rPr lang="en-US" sz="2000" i="1">
                            <a:latin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2000" b="0" i="1" smtClean="0"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is-I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bg-BG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charset="0"/>
                              </a:rPr>
                              <m:t>𝜕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𝑡</m:t>
                            </m:r>
                          </m:den>
                        </m:f>
                        <m:r>
                          <a:rPr lang="en-US" sz="2000" b="0" i="1" smtClean="0">
                            <a:latin typeface="Cambria Math" charset="0"/>
                          </a:rPr>
                          <m:t>, −</m:t>
                        </m:r>
                        <m:acc>
                          <m:accPr>
                            <m:chr m:val="⃗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0" smtClean="0">
                                <a:latin typeface="Cambria Math" charset="0"/>
                              </a:rPr>
                              <m:t>𝛻</m:t>
                            </m:r>
                          </m:e>
                        </m:acc>
                      </m:e>
                    </m:d>
                    <m:r>
                      <a:rPr lang="en-US" sz="2000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000" i="1" dirty="0">
                    <a:latin typeface="Cambria Math" charset="0"/>
                  </a:rPr>
                  <a:t>     </a:t>
                </a:r>
                <a:r>
                  <a:rPr lang="en-US" sz="2000" dirty="0">
                    <a:latin typeface="Cambria Math" charset="0"/>
                  </a:rPr>
                  <a:t>;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𝜕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2000" i="1"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is-I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bg-BG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sz="2000" i="1">
                                <a:latin typeface="Cambria Math" charset="0"/>
                              </a:rPr>
                              <m:t>𝜕</m:t>
                            </m:r>
                            <m:r>
                              <a:rPr lang="en-US" sz="2000" i="1">
                                <a:latin typeface="Cambria Math" charset="0"/>
                              </a:rPr>
                              <m:t>𝑡</m:t>
                            </m:r>
                          </m:den>
                        </m:f>
                        <m:r>
                          <a:rPr lang="en-US" sz="2000" i="1">
                            <a:latin typeface="Cambria Math" charset="0"/>
                          </a:rPr>
                          <m:t>, </m:t>
                        </m:r>
                        <m:acc>
                          <m:accPr>
                            <m:chr m:val="⃗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>
                                <a:latin typeface="Cambria Math" charset="0"/>
                              </a:rPr>
                              <m:t>𝛻</m:t>
                            </m:r>
                          </m:e>
                        </m:acc>
                      </m:e>
                    </m:d>
                    <m:r>
                      <a:rPr lang="en-US" sz="2000" i="1">
                        <a:latin typeface="Cambria Math" charset="0"/>
                      </a:rPr>
                      <m:t> </m:t>
                    </m:r>
                  </m:oMath>
                </a14:m>
                <a:endParaRPr lang="en-US" sz="2000" i="1" dirty="0">
                  <a:latin typeface="Cambria Math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𝜕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𝜕</m:t>
                        </m:r>
                      </m:e>
                      <m:sup>
                        <m:r>
                          <a:rPr lang="en-US" sz="2000" b="0" i="1" smtClean="0">
                            <a:latin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2000" b="0" i="1" smtClean="0">
                        <a:latin typeface="Cambria Math" charset="0"/>
                      </a:rPr>
                      <m:t>≡</m:t>
                    </m:r>
                    <m:f>
                      <m:fPr>
                        <m:ctrlPr>
                          <a:rPr lang="bg-BG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000" b="0" i="1" smtClean="0">
                            <a:latin typeface="Cambria Math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000" b="0" i="1" smtClean="0">
                        <a:latin typeface="Cambria Math" charset="0"/>
                      </a:rPr>
                      <m:t>−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0" smtClean="0">
                                <a:latin typeface="Cambria Math" charset="0"/>
                              </a:rPr>
                              <m:t>𝛻</m:t>
                            </m:r>
                          </m:e>
                        </m:acc>
                      </m:e>
                      <m:sup>
                        <m:r>
                          <a:rPr lang="en-US" sz="20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  (as usually take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𝑐</m:t>
                    </m:r>
                    <m:r>
                      <a:rPr lang="en-US" sz="2000" b="0" i="1" smtClean="0">
                        <a:latin typeface="Cambria Math" charset="0"/>
                      </a:rPr>
                      <m:t>= ℏ=1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𝑝</m:t>
                        </m:r>
                      </m:e>
                      <m:sup>
                        <m:r>
                          <a:rPr lang="en-US" sz="2000" b="0" i="1" smtClean="0"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sz="2000" b="0" i="1" smtClean="0">
                        <a:latin typeface="Cambria Math" charset="0"/>
                      </a:rPr>
                      <m:t>=</m:t>
                    </m:r>
                    <m:r>
                      <a:rPr lang="en-US" sz="2000" b="0" i="1" smtClean="0">
                        <a:latin typeface="Cambria Math" charset="0"/>
                      </a:rPr>
                      <m:t>𝐸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smtClean="0"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sz="2000" i="1">
                        <a:latin typeface="Cambria Math" charset="0"/>
                      </a:rPr>
                      <m:t>=</m:t>
                    </m:r>
                    <m:r>
                      <a:rPr lang="en-US" sz="2000" b="0" i="1" smtClean="0">
                        <a:latin typeface="Cambria Math" charset="0"/>
                      </a:rPr>
                      <m:t>𝑡</m:t>
                    </m:r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6931" y="2975692"/>
                <a:ext cx="5094600" cy="1340880"/>
              </a:xfrm>
              <a:prstGeom prst="rect">
                <a:avLst/>
              </a:prstGeom>
              <a:blipFill>
                <a:blip r:embed="rId4"/>
                <a:stretch>
                  <a:fillRect b="-6481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689A228-4BE0-8446-A217-8ADBFCF005F6}"/>
                  </a:ext>
                </a:extLst>
              </p:cNvPr>
              <p:cNvSpPr txBox="1"/>
              <p:nvPr/>
            </p:nvSpPr>
            <p:spPr>
              <a:xfrm>
                <a:off x="6556390" y="5118809"/>
                <a:ext cx="3809248" cy="4207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dirty="0"/>
                            <m:t>Remember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  <m:r>
                            <m:rPr>
                              <m:nor/>
                            </m:rPr>
                            <a:rPr lang="en-US" dirty="0"/>
                            <m:t>this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  <m:r>
                            <m:rPr>
                              <m:nor/>
                            </m:rPr>
                            <a:rPr lang="en-US" dirty="0"/>
                            <m:t>is</m:t>
                          </m:r>
                          <m:r>
                            <m:rPr>
                              <m:nor/>
                            </m:rPr>
                            <a:rPr lang="en-US" dirty="0"/>
                            <m:t>: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689A228-4BE0-8446-A217-8ADBFCF005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6390" y="5118809"/>
                <a:ext cx="3809248" cy="420756"/>
              </a:xfrm>
              <a:prstGeom prst="rect">
                <a:avLst/>
              </a:prstGeom>
              <a:blipFill>
                <a:blip r:embed="rId5"/>
                <a:stretch>
                  <a:fillRect t="-2941" b="-1176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86D7F9E-CDAE-57A8-CC2A-FA5293426CDE}"/>
                  </a:ext>
                </a:extLst>
              </p:cNvPr>
              <p:cNvSpPr txBox="1"/>
              <p:nvPr/>
            </p:nvSpPr>
            <p:spPr>
              <a:xfrm>
                <a:off x="7370285" y="710937"/>
                <a:ext cx="1937133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Note: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→−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ℏ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endParaRPr lang="en-NL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86D7F9E-CDAE-57A8-CC2A-FA5293426C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285" y="710937"/>
                <a:ext cx="1937133" cy="391646"/>
              </a:xfrm>
              <a:prstGeom prst="rect">
                <a:avLst/>
              </a:prstGeom>
              <a:blipFill>
                <a:blip r:embed="rId6"/>
                <a:stretch>
                  <a:fillRect l="-2614" t="-9677" b="-1935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514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Klein-Gordon conserved currents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1707" y="769289"/>
                <a:ext cx="11367289" cy="6088711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Similar to the Schrödinger case multiply both sides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𝜙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from left and add the expression to its complex conjugate</a:t>
                </a:r>
              </a:p>
              <a:p>
                <a:pPr marL="0" indent="0">
                  <a:buNone/>
                </a:pPr>
                <a:r>
                  <a:rPr lang="en-US" sz="26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𝜙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is-I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f>
                          <m:fPr>
                            <m:ctrlPr>
                              <a:rPr lang="bg-BG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𝜙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𝜙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is-I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𝛻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𝜙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𝜙</m:t>
                        </m:r>
                      </m:e>
                    </m:d>
                  </m:oMath>
                </a14:m>
                <a:endParaRPr lang="en-US" sz="2400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rgbClr val="C00000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𝑖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𝜙</m:t>
                    </m:r>
                    <m:d>
                      <m:dPr>
                        <m:ctrlPr>
                          <a:rPr lang="is-I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f>
                          <m:fPr>
                            <m:ctrlPr>
                              <a:rPr lang="bg-BG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𝜙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∗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= 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𝑖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𝜙</m:t>
                    </m:r>
                    <m:d>
                      <m:dPr>
                        <m:ctrlPr>
                          <a:rPr lang="is-I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𝛻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𝜙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𝜙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endParaRPr lang="en-US" sz="2400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en-US" sz="2400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bg-BG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𝑡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</m:den>
                    </m:f>
                    <m:limLow>
                      <m:limLow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bg-BG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𝑖</m:t>
                            </m:r>
                            <m:d>
                              <m:dPr>
                                <m:ctrlPr>
                                  <a:rPr lang="is-I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∗</m:t>
                                    </m:r>
                                  </m:sup>
                                </m:sSup>
                                <m:f>
                                  <m:fPr>
                                    <m:ctrlPr>
                                      <a:rPr lang="bg-BG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𝜕𝜙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𝜕</m:t>
                                    </m:r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𝑡</m:t>
                                    </m:r>
                                  </m:den>
                                </m:f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𝜙</m:t>
                                </m:r>
                                <m:f>
                                  <m:fPr>
                                    <m:ctrlPr>
                                      <a:rPr lang="bg-BG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𝜕</m:t>
                                    </m:r>
                                    <m:sSup>
                                      <m:sSupPr>
                                        <m:ctrlPr>
                                          <a:rPr lang="en-US" sz="2400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𝜙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𝜕</m:t>
                                    </m:r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𝑡</m:t>
                                    </m:r>
                                  </m:den>
                                </m:f>
                              </m:e>
                            </m:d>
                          </m:e>
                        </m:groupChr>
                      </m:e>
                      <m:li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𝜌</m:t>
                        </m:r>
                      </m:lim>
                    </m:limLow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𝛻</m:t>
                        </m:r>
                      </m:e>
                    </m:acc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⋅</m:t>
                    </m:r>
                    <m:limLow>
                      <m:limLow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pt-BR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  <m:d>
                                  <m:dPr>
                                    <m:ctrlPr>
                                      <a:rPr lang="is-I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400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𝜙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  <m:acc>
                                      <m:accPr>
                                        <m:chr m:val="⃗"/>
                                        <m:ctrlPr>
                                          <a:rPr lang="en-US" sz="2400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400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𝛻</m:t>
                                        </m:r>
                                      </m:e>
                                    </m:acc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𝜙</m:t>
                                    </m:r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𝜙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en-US" sz="2400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400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𝛻</m:t>
                                        </m:r>
                                      </m:e>
                                    </m:acc>
                                    <m:sSup>
                                      <m:sSupPr>
                                        <m:ctrlPr>
                                          <a:rPr lang="en-US" sz="2400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𝜙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</m:e>
                        </m:groupChr>
                      </m:e>
                      <m:li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𝑗</m:t>
                            </m:r>
                          </m:e>
                        </m:acc>
                      </m:lim>
                    </m:limLow>
                  </m:oMath>
                </a14:m>
                <a:endParaRPr lang="en-US" sz="2400" dirty="0"/>
              </a:p>
              <a:p>
                <a:endParaRPr lang="en-US" sz="600" dirty="0"/>
              </a:p>
              <a:p>
                <a:r>
                  <a:rPr lang="en-US" sz="2600" dirty="0"/>
                  <a:t> The quadratic equation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00" dirty="0"/>
                  <a:t>leads to</a:t>
                </a:r>
              </a:p>
              <a:p>
                <a:pPr marL="0" indent="0">
                  <a:buNone/>
                </a:pPr>
                <a:r>
                  <a:rPr lang="en-US" sz="2600" dirty="0"/>
                  <a:t>    </a:t>
                </a:r>
                <a:r>
                  <a:rPr lang="en-US" sz="2600" i="1" dirty="0"/>
                  <a:t>double solutions: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𝐸</m:t>
                        </m:r>
                      </m:e>
                      <m:sup>
                        <m:r>
                          <a:rPr lang="en-US" sz="26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2600" i="1">
                        <a:solidFill>
                          <a:srgbClr val="C00000"/>
                        </a:solidFill>
                        <a:latin typeface="Cambria Math" charset="0"/>
                      </a:rPr>
                      <m:t>=…⇒</m:t>
                    </m:r>
                    <m:r>
                      <a:rPr lang="en-US" sz="2600" i="1">
                        <a:solidFill>
                          <a:srgbClr val="C00000"/>
                        </a:solidFill>
                        <a:latin typeface="Cambria Math" charset="0"/>
                      </a:rPr>
                      <m:t>𝐸</m:t>
                    </m:r>
                    <m:r>
                      <a:rPr lang="en-US" sz="2600" i="1">
                        <a:solidFill>
                          <a:srgbClr val="C00000"/>
                        </a:solidFill>
                        <a:latin typeface="Cambria Math" charset="0"/>
                      </a:rPr>
                      <m:t>=±…</m:t>
                    </m:r>
                  </m:oMath>
                </a14:m>
                <a:endParaRPr lang="en-US" sz="2600" i="1" dirty="0"/>
              </a:p>
              <a:p>
                <a:pPr lvl="1"/>
                <a:r>
                  <a:rPr lang="en-US" dirty="0"/>
                  <a:t>Positive and negative energy solutions</a:t>
                </a:r>
              </a:p>
              <a:p>
                <a:pPr lvl="1"/>
                <a:r>
                  <a:rPr lang="en-US" dirty="0"/>
                  <a:t>Negative solutions imply </a:t>
                </a:r>
                <a:r>
                  <a:rPr lang="en-US" i="1" dirty="0"/>
                  <a:t>negative probability </a:t>
                </a:r>
                <a:r>
                  <a:rPr lang="en-US" dirty="0"/>
                  <a:t>density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𝜌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 </a:t>
                </a:r>
                <a:r>
                  <a:rPr lang="en-US" i="1" dirty="0"/>
                  <a:t>!!!</a:t>
                </a:r>
              </a:p>
              <a:p>
                <a:pPr lvl="1"/>
                <a:r>
                  <a:rPr lang="en-US" dirty="0"/>
                  <a:t>This bothered Dirac and therefore he looked for an equation </a:t>
                </a:r>
                <a:r>
                  <a:rPr lang="en-US" b="1" i="1" dirty="0"/>
                  <a:t>linear</a:t>
                </a:r>
                <a:r>
                  <a:rPr lang="en-US" dirty="0"/>
                  <a:t> in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𝐸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and</a:t>
                </a:r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𝑝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mr-IN" dirty="0"/>
                  <a:t>…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707" y="769289"/>
                <a:ext cx="11367289" cy="6088711"/>
              </a:xfrm>
              <a:blipFill>
                <a:blip r:embed="rId3"/>
                <a:stretch>
                  <a:fillRect l="-893" t="-1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099362" y="1664075"/>
                <a:ext cx="4829941" cy="371313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Again recognize “continuity” equation, the law of conserved currents:</a:t>
                </a:r>
              </a:p>
              <a:p>
                <a:r>
                  <a:rPr lang="en-US" sz="2200" b="0" dirty="0"/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bg-BG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𝜌</m:t>
                        </m:r>
                      </m:num>
                      <m:den>
                        <m:r>
                          <a:rPr lang="en-US" sz="2400" i="1">
                            <a:latin typeface="Cambria Math" charset="0"/>
                          </a:rPr>
                          <m:t>𝜕</m:t>
                        </m:r>
                        <m:r>
                          <a:rPr lang="en-US" sz="2400" i="1">
                            <a:latin typeface="Cambria Math" charset="0"/>
                          </a:rPr>
                          <m:t>𝑡</m:t>
                        </m:r>
                      </m:den>
                    </m:f>
                    <m:r>
                      <a:rPr lang="en-US" sz="2400" i="1">
                        <a:latin typeface="Cambria Math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>
                            <a:latin typeface="Cambria Math" charset="0"/>
                          </a:rPr>
                          <m:t>𝛻</m:t>
                        </m:r>
                      </m:e>
                    </m:acc>
                    <m:r>
                      <a:rPr lang="en-US" sz="2400" i="1">
                        <a:latin typeface="Cambria Math" charset="0"/>
                      </a:rPr>
                      <m:t>⋅</m:t>
                    </m:r>
                    <m:acc>
                      <m:accPr>
                        <m:chr m:val="⃗"/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𝑗</m:t>
                        </m:r>
                      </m:e>
                    </m:acc>
                    <m:r>
                      <a:rPr lang="en-US" sz="2400" i="1">
                        <a:latin typeface="Cambria Math" charset="0"/>
                      </a:rPr>
                      <m:t>=0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     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charset="0"/>
                          </a:rPr>
                          <m:t>𝜕</m:t>
                        </m:r>
                      </m:e>
                      <m:sub>
                        <m:r>
                          <a:rPr lang="en-US" sz="2200" b="0" i="1" smtClean="0">
                            <a:latin typeface="Cambria Math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𝑗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220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200" i="1">
                        <a:latin typeface="Cambria Math" charset="0"/>
                      </a:rPr>
                      <m:t>0</m:t>
                    </m:r>
                  </m:oMath>
                </a14:m>
                <a:endParaRPr lang="en-US" sz="2200" dirty="0"/>
              </a:p>
              <a:p>
                <a:r>
                  <a:rPr lang="en-US" sz="2200" dirty="0"/>
                  <a:t>With now: </a:t>
                </a:r>
                <a:endParaRPr lang="en-US" sz="2200" i="1" dirty="0"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200" dirty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j</m:t>
                          </m:r>
                        </m:e>
                        <m:sup>
                          <m:r>
                            <a:rPr lang="en-US" sz="22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r>
                        <a:rPr lang="en-US" sz="2200" b="0" i="0" dirty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 </m:t>
                      </m:r>
                      <m:d>
                        <m:dPr>
                          <m:ctrlPr>
                            <a:rPr lang="is-IS" sz="22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𝜌</m:t>
                          </m:r>
                          <m:r>
                            <a:rPr lang="en-US" sz="22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, </m:t>
                          </m:r>
                          <m:acc>
                            <m:accPr>
                              <m:chr m:val="⃗"/>
                              <m:ctrlPr>
                                <a:rPr lang="en-US" sz="22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200" b="0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</m:e>
                          </m:acc>
                        </m:e>
                      </m:d>
                      <m:r>
                        <a:rPr lang="en-US" sz="2200" b="0" i="1" dirty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200" b="0" i="1" dirty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𝑖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22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sz="2200" b="0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is-IS" sz="22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sz="22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𝜇</m:t>
                                  </m:r>
                                </m:sup>
                              </m:sSup>
                              <m:r>
                                <a:rPr lang="en-US" sz="2200" b="0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𝜙</m:t>
                              </m:r>
                            </m:e>
                          </m:d>
                          <m:r>
                            <a:rPr lang="en-US" sz="22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sz="22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is-IS" sz="22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 dirty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sz="2200" i="1" dirty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𝜇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2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 dirty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sz="22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US" sz="2200" dirty="0"/>
              </a:p>
              <a:p>
                <a:endParaRPr lang="en-US" sz="2200" dirty="0"/>
              </a:p>
              <a:p>
                <a:r>
                  <a:rPr lang="en-US" sz="2200" dirty="0"/>
                  <a:t>It gives for plane waves:</a:t>
                </a:r>
                <a:r>
                  <a:rPr lang="en-US" sz="24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</a:rPr>
                      <m:t>𝑁</m:t>
                    </m:r>
                    <m:sSup>
                      <m:sSup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  <m:d>
                          <m:dPr>
                            <m:ctrlPr>
                              <a:rPr lang="is-I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𝜇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sz="20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0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𝜇</m:t>
                                </m:r>
                              </m:sup>
                            </m:sSup>
                          </m:e>
                        </m:d>
                      </m:sup>
                    </m:sSup>
                  </m:oMath>
                </a14:m>
                <a:r>
                  <a:rPr lang="en-US" sz="2000" dirty="0"/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𝜌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=2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hr-HR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𝐸</m:t>
                      </m:r>
                    </m:oMath>
                  </m:oMathPara>
                </a14:m>
                <a:endParaRPr lang="en-US" sz="2200" b="0" dirty="0">
                  <a:solidFill>
                    <a:srgbClr val="C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𝑗</m:t>
                          </m:r>
                        </m:e>
                      </m:acc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=2</m:t>
                      </m:r>
                      <m:sSup>
                        <m:sSup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hr-HR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en-US" sz="2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en-US" sz="2200" dirty="0"/>
              </a:p>
              <a:p>
                <a:r>
                  <a:rPr lang="en-US" sz="2200" dirty="0"/>
                  <a:t>Or in 4-vector:</a:t>
                </a:r>
                <a:r>
                  <a:rPr lang="en-US" sz="22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𝑗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2200" i="1">
                        <a:solidFill>
                          <a:srgbClr val="C00000"/>
                        </a:solidFill>
                        <a:latin typeface="Cambria Math" charset="0"/>
                      </a:rPr>
                      <m:t>=2</m:t>
                    </m:r>
                    <m:sSup>
                      <m:sSupPr>
                        <m:ctrlPr>
                          <a:rPr lang="en-US" sz="2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hr-HR" sz="2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</m:d>
                      </m:e>
                      <m:sup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9362" y="1664075"/>
                <a:ext cx="4829941" cy="3713132"/>
              </a:xfrm>
              <a:prstGeom prst="rect">
                <a:avLst/>
              </a:prstGeom>
              <a:blipFill>
                <a:blip r:embed="rId4"/>
                <a:stretch>
                  <a:fillRect l="-1567" t="-1017" b="-2373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/>
          <p:cNvCxnSpPr/>
          <p:nvPr/>
        </p:nvCxnSpPr>
        <p:spPr>
          <a:xfrm flipV="1">
            <a:off x="994044" y="3014138"/>
            <a:ext cx="4436533" cy="2331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03583" y="280199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69792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28070</TotalTime>
  <Words>6693</Words>
  <Application>Microsoft Macintosh PowerPoint</Application>
  <PresentationFormat>Widescreen</PresentationFormat>
  <Paragraphs>923</Paragraphs>
  <Slides>58</Slides>
  <Notes>35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3" baseType="lpstr">
      <vt:lpstr>Arial</vt:lpstr>
      <vt:lpstr>Calibri</vt:lpstr>
      <vt:lpstr>Calibri Light</vt:lpstr>
      <vt:lpstr>Cambria Math</vt:lpstr>
      <vt:lpstr>Office Theme</vt:lpstr>
      <vt:lpstr>PowerPoint Presentation</vt:lpstr>
      <vt:lpstr>   Lecture 1: “Particles”</vt:lpstr>
      <vt:lpstr>   Lecture 2: “Forces”</vt:lpstr>
      <vt:lpstr>   Recap: “Seeing the wood for the trees”</vt:lpstr>
      <vt:lpstr>    Wave Equations</vt:lpstr>
      <vt:lpstr>PowerPoint Presentation</vt:lpstr>
      <vt:lpstr>   Schrödinger Equation and Probability</vt:lpstr>
      <vt:lpstr>   Relativistic: Klein-Gordon equation</vt:lpstr>
      <vt:lpstr>   Klein-Gordon conserved currents</vt:lpstr>
      <vt:lpstr>   Antiparticles</vt:lpstr>
      <vt:lpstr>    Wave Equations</vt:lpstr>
      <vt:lpstr>PowerPoint Presentation</vt:lpstr>
      <vt:lpstr>   Dirac Equation</vt:lpstr>
      <vt:lpstr>   Dirac’s idea</vt:lpstr>
      <vt:lpstr>   Dirac’s idea</vt:lpstr>
      <vt:lpstr>   Covariant form of Dirac’s equation</vt:lpstr>
      <vt:lpstr>   Dirac Gamma Matrices</vt:lpstr>
      <vt:lpstr>   Exercises: Dirac Algebra</vt:lpstr>
      <vt:lpstr>   Exercise: Solutions of free Dirac equation</vt:lpstr>
      <vt:lpstr>   Spin and Helicity – hint for exercise c) </vt:lpstr>
      <vt:lpstr>   Antiparticles: positive and negative energy solutions</vt:lpstr>
      <vt:lpstr>   Antiparticles: positive and negative energy solutions</vt:lpstr>
      <vt:lpstr>   Adjoint spinors</vt:lpstr>
      <vt:lpstr>   Adjoint spinors</vt:lpstr>
      <vt:lpstr>   Dirac Current density and conserved current</vt:lpstr>
      <vt:lpstr>   Dirac in summary</vt:lpstr>
      <vt:lpstr>    Wave Equations</vt:lpstr>
      <vt:lpstr>PowerPoint Presentation</vt:lpstr>
      <vt:lpstr>   The Electromagnetic Field </vt:lpstr>
      <vt:lpstr>   The Antisymmetric tensor F^μν</vt:lpstr>
      <vt:lpstr>    Wave Equations</vt:lpstr>
      <vt:lpstr>PowerPoint Presentation</vt:lpstr>
      <vt:lpstr>    Lagrange Formalism in field theory</vt:lpstr>
      <vt:lpstr>   Exercise: Lagrangians and wave equations</vt:lpstr>
      <vt:lpstr>    Wave Equations</vt:lpstr>
      <vt:lpstr>PowerPoint Presentation</vt:lpstr>
      <vt:lpstr>   The Gauge Principle: Interactions from symmetries</vt:lpstr>
      <vt:lpstr>   Covariant Derivative</vt:lpstr>
      <vt:lpstr>   Quantum Electrodynamics (QED)</vt:lpstr>
      <vt:lpstr>PowerPoint Presentation</vt:lpstr>
      <vt:lpstr>   Yang Mills Theories</vt:lpstr>
      <vt:lpstr>   SU2 Gauge Invariance</vt:lpstr>
      <vt:lpstr>   Gauge transformation for B_μ field – (for experts) </vt:lpstr>
      <vt:lpstr>   Interpretation: weak Interaction</vt:lpstr>
      <vt:lpstr>   The strong interaction</vt:lpstr>
      <vt:lpstr>   The Standard Model</vt:lpstr>
      <vt:lpstr>   Lecture 3: Discussion Topics</vt:lpstr>
      <vt:lpstr>   Topic-7: Lorentz and Dirac indices</vt:lpstr>
      <vt:lpstr>   Topic-8: Helicity and Chirality</vt:lpstr>
      <vt:lpstr>   Topic-8: Helicity vs Chirality – background information </vt:lpstr>
      <vt:lpstr>   Topic-9: Maxwell’s equation </vt:lpstr>
      <vt:lpstr>   Topic-9: The photon field and gauge invariance</vt:lpstr>
      <vt:lpstr>   Lecture 3: Exercises</vt:lpstr>
      <vt:lpstr>   Exercise – 9: Dirac Algebra</vt:lpstr>
      <vt:lpstr>   Exercise – 10: Solutions of free Dirac equation</vt:lpstr>
      <vt:lpstr>   Spin and Helicity – hint for exercise 10c) </vt:lpstr>
      <vt:lpstr>   Exercise – 11 : Lagrangians and wave equations</vt:lpstr>
      <vt:lpstr>   Exercise – 12 : Covariant Derivative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Flavour</dc:title>
  <dc:creator>Marcel Merk</dc:creator>
  <cp:lastModifiedBy>Marcel Merk</cp:lastModifiedBy>
  <cp:revision>1540</cp:revision>
  <dcterms:created xsi:type="dcterms:W3CDTF">2018-08-16T13:53:51Z</dcterms:created>
  <dcterms:modified xsi:type="dcterms:W3CDTF">2023-11-13T18:58:51Z</dcterms:modified>
</cp:coreProperties>
</file>