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83"/>
  </p:notesMasterIdLst>
  <p:sldIdLst>
    <p:sldId id="647" r:id="rId3"/>
    <p:sldId id="648" r:id="rId4"/>
    <p:sldId id="724" r:id="rId5"/>
    <p:sldId id="726" r:id="rId6"/>
    <p:sldId id="288" r:id="rId7"/>
    <p:sldId id="516" r:id="rId8"/>
    <p:sldId id="512" r:id="rId9"/>
    <p:sldId id="619" r:id="rId10"/>
    <p:sldId id="620" r:id="rId11"/>
    <p:sldId id="515" r:id="rId12"/>
    <p:sldId id="553" r:id="rId13"/>
    <p:sldId id="274" r:id="rId14"/>
    <p:sldId id="774" r:id="rId15"/>
    <p:sldId id="342" r:id="rId16"/>
    <p:sldId id="343" r:id="rId17"/>
    <p:sldId id="344" r:id="rId18"/>
    <p:sldId id="349" r:id="rId19"/>
    <p:sldId id="351" r:id="rId20"/>
    <p:sldId id="803" r:id="rId21"/>
    <p:sldId id="804" r:id="rId22"/>
    <p:sldId id="809" r:id="rId23"/>
    <p:sldId id="727" r:id="rId24"/>
    <p:sldId id="564" r:id="rId25"/>
    <p:sldId id="565" r:id="rId26"/>
    <p:sldId id="776" r:id="rId27"/>
    <p:sldId id="777" r:id="rId28"/>
    <p:sldId id="778" r:id="rId29"/>
    <p:sldId id="558" r:id="rId30"/>
    <p:sldId id="659" r:id="rId31"/>
    <p:sldId id="719" r:id="rId32"/>
    <p:sldId id="786" r:id="rId33"/>
    <p:sldId id="578" r:id="rId34"/>
    <p:sldId id="789" r:id="rId35"/>
    <p:sldId id="580" r:id="rId36"/>
    <p:sldId id="595" r:id="rId37"/>
    <p:sldId id="714" r:id="rId38"/>
    <p:sldId id="739" r:id="rId39"/>
    <p:sldId id="795" r:id="rId40"/>
    <p:sldId id="816" r:id="rId41"/>
    <p:sldId id="642" r:id="rId42"/>
    <p:sldId id="794" r:id="rId43"/>
    <p:sldId id="706" r:id="rId44"/>
    <p:sldId id="701" r:id="rId45"/>
    <p:sldId id="703" r:id="rId46"/>
    <p:sldId id="705" r:id="rId47"/>
    <p:sldId id="712" r:id="rId48"/>
    <p:sldId id="729" r:id="rId49"/>
    <p:sldId id="798" r:id="rId50"/>
    <p:sldId id="799" r:id="rId51"/>
    <p:sldId id="741" r:id="rId52"/>
    <p:sldId id="742" r:id="rId53"/>
    <p:sldId id="743" r:id="rId54"/>
    <p:sldId id="682" r:id="rId55"/>
    <p:sldId id="769" r:id="rId56"/>
    <p:sldId id="767" r:id="rId57"/>
    <p:sldId id="764" r:id="rId58"/>
    <p:sldId id="745" r:id="rId59"/>
    <p:sldId id="770" r:id="rId60"/>
    <p:sldId id="746" r:id="rId61"/>
    <p:sldId id="819" r:id="rId62"/>
    <p:sldId id="822" r:id="rId63"/>
    <p:sldId id="821" r:id="rId64"/>
    <p:sldId id="754" r:id="rId65"/>
    <p:sldId id="691" r:id="rId66"/>
    <p:sldId id="781" r:id="rId67"/>
    <p:sldId id="820" r:id="rId68"/>
    <p:sldId id="507" r:id="rId69"/>
    <p:sldId id="814" r:id="rId70"/>
    <p:sldId id="817" r:id="rId71"/>
    <p:sldId id="784" r:id="rId72"/>
    <p:sldId id="818" r:id="rId73"/>
    <p:sldId id="780" r:id="rId74"/>
    <p:sldId id="733" r:id="rId75"/>
    <p:sldId id="734" r:id="rId76"/>
    <p:sldId id="693" r:id="rId77"/>
    <p:sldId id="732" r:id="rId78"/>
    <p:sldId id="631" r:id="rId79"/>
    <p:sldId id="751" r:id="rId80"/>
    <p:sldId id="718" r:id="rId81"/>
    <p:sldId id="815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DEEBF6"/>
    <a:srgbClr val="DBF8FF"/>
    <a:srgbClr val="425A87"/>
    <a:srgbClr val="011892"/>
    <a:srgbClr val="AA6F5B"/>
    <a:srgbClr val="BE664C"/>
    <a:srgbClr val="00B3C4"/>
    <a:srgbClr val="AB7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51"/>
    <p:restoredTop sz="94631"/>
  </p:normalViewPr>
  <p:slideViewPr>
    <p:cSldViewPr snapToGrid="0" snapToObjects="1">
      <p:cViewPr>
        <p:scale>
          <a:sx n="100" d="100"/>
          <a:sy n="100" d="100"/>
        </p:scale>
        <p:origin x="6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notesMaster" Target="notesMasters/notesMaster1.xml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Relationship Id="rId2" Type="http://schemas.openxmlformats.org/officeDocument/2006/relationships/image" Target="../media/image75.emf"/><Relationship Id="rId3" Type="http://schemas.openxmlformats.org/officeDocument/2006/relationships/image" Target="../media/image7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11/7/18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57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3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851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will not be an easy talk! In fact,</a:t>
            </a:r>
            <a:r>
              <a:rPr lang="en-US" baseline="0" dirty="0" smtClean="0"/>
              <a:t> it will contain things I often wonder about but don</a:t>
            </a:r>
            <a:r>
              <a:rPr lang="mr-IN" baseline="0" dirty="0" smtClean="0"/>
              <a:t>’</a:t>
            </a:r>
            <a:r>
              <a:rPr lang="en-US" baseline="0" dirty="0" smtClean="0"/>
              <a:t>t understand myself!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09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Pati</a:t>
            </a:r>
            <a:r>
              <a:rPr lang="en-US" dirty="0" smtClean="0"/>
              <a:t> Salam: Spontaneously broken SU(4):</a:t>
            </a:r>
            <a:r>
              <a:rPr lang="en-US" baseline="0" dirty="0" smtClean="0"/>
              <a:t> leptons are a 4-th color. Requires existence </a:t>
            </a:r>
            <a:r>
              <a:rPr lang="en-US" baseline="0" smtClean="0"/>
              <a:t>of vector like quarks.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05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 measurements, statistics limited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9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K_L</a:t>
            </a:r>
            <a:r>
              <a:rPr lang="en-US" dirty="0" err="1" smtClean="0">
                <a:sym typeface="Wingdings"/>
              </a:rPr>
              <a:t>mumu</a:t>
            </a:r>
            <a:r>
              <a:rPr lang="en-US" dirty="0" smtClean="0">
                <a:sym typeface="Wingdings"/>
              </a:rPr>
              <a:t> was very small. The</a:t>
            </a:r>
            <a:r>
              <a:rPr lang="en-US" baseline="0" dirty="0" smtClean="0">
                <a:sym typeface="Wingdings"/>
              </a:rPr>
              <a:t> existence of a fourth quark was needed to explain it via cancelling the up-quark virtual diagram.</a:t>
            </a:r>
          </a:p>
          <a:p>
            <a:r>
              <a:rPr lang="en-US" baseline="0" dirty="0" err="1" smtClean="0">
                <a:sym typeface="Wingdings"/>
              </a:rPr>
              <a:t>Bs</a:t>
            </a:r>
            <a:r>
              <a:rPr lang="en-US" baseline="0" dirty="0" smtClean="0">
                <a:sym typeface="Wingdings"/>
              </a:rPr>
              <a:t> oscillations happen proportional to the square of the intermediate virtual quark. Very heavy top quark </a:t>
            </a:r>
            <a:r>
              <a:rPr lang="en-US" baseline="0" smtClean="0">
                <a:sym typeface="Wingdings"/>
              </a:rPr>
              <a:t>must exist to explain.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33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67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82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41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666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16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Kpi</a:t>
            </a:r>
            <a:r>
              <a:rPr lang="en-US" baseline="0" dirty="0" smtClean="0"/>
              <a:t> anomaly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62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Contrary to epsilon’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33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18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0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6427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187" y="1353262"/>
            <a:ext cx="10515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  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48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7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14" y="1357299"/>
            <a:ext cx="101918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18-12-2007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30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 28-29, 2005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5532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464800" y="6553200"/>
            <a:ext cx="1727200" cy="304800"/>
          </a:xfrm>
        </p:spPr>
        <p:txBody>
          <a:bodyPr/>
          <a:lstStyle>
            <a:lvl1pPr>
              <a:defRPr/>
            </a:lvl1pPr>
          </a:lstStyle>
          <a:p>
            <a:fld id="{EF0B0D45-9B8A-4883-B70F-8B897D25058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30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 28-29, 2005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5532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4800" y="6553200"/>
            <a:ext cx="1727200" cy="304800"/>
          </a:xfrm>
        </p:spPr>
        <p:txBody>
          <a:bodyPr/>
          <a:lstStyle>
            <a:lvl1pPr>
              <a:defRPr/>
            </a:lvl1pPr>
          </a:lstStyle>
          <a:p>
            <a:fld id="{A50EF528-A2E7-4FAB-8505-763BAA33417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7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14" y="1357299"/>
            <a:ext cx="101918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18-12-2007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11/7/18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5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jp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5.png"/><Relationship Id="rId13" Type="http://schemas.openxmlformats.org/officeDocument/2006/relationships/image" Target="../media/image33.png"/><Relationship Id="rId14" Type="http://schemas.openxmlformats.org/officeDocument/2006/relationships/image" Target="../media/image18.gif"/><Relationship Id="rId15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1.png"/><Relationship Id="rId5" Type="http://schemas.openxmlformats.org/officeDocument/2006/relationships/image" Target="../media/image280.png"/><Relationship Id="rId6" Type="http://schemas.openxmlformats.org/officeDocument/2006/relationships/image" Target="../media/image25.png"/><Relationship Id="rId7" Type="http://schemas.openxmlformats.org/officeDocument/2006/relationships/image" Target="../media/image300.png"/><Relationship Id="rId8" Type="http://schemas.openxmlformats.org/officeDocument/2006/relationships/image" Target="../media/image391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40.png"/><Relationship Id="rId13" Type="http://schemas.openxmlformats.org/officeDocument/2006/relationships/image" Target="../media/image26.png"/><Relationship Id="rId14" Type="http://schemas.openxmlformats.org/officeDocument/2006/relationships/image" Target="../media/image49.png"/><Relationship Id="rId15" Type="http://schemas.openxmlformats.org/officeDocument/2006/relationships/image" Target="../media/image5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1.png"/><Relationship Id="rId3" Type="http://schemas.openxmlformats.org/officeDocument/2006/relationships/image" Target="../media/image15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380.png"/><Relationship Id="rId10" Type="http://schemas.openxmlformats.org/officeDocument/2006/relationships/image" Target="../media/image410.png"/></Relationships>
</file>

<file path=ppt/slides/_rels/slide1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1.png"/><Relationship Id="rId21" Type="http://schemas.openxmlformats.org/officeDocument/2006/relationships/image" Target="../media/image520.png"/><Relationship Id="rId22" Type="http://schemas.openxmlformats.org/officeDocument/2006/relationships/image" Target="../media/image531.png"/><Relationship Id="rId23" Type="http://schemas.openxmlformats.org/officeDocument/2006/relationships/image" Target="../media/image54.png"/><Relationship Id="rId24" Type="http://schemas.openxmlformats.org/officeDocument/2006/relationships/image" Target="../media/image39.png"/><Relationship Id="rId25" Type="http://schemas.openxmlformats.org/officeDocument/2006/relationships/image" Target="../media/image48.png"/><Relationship Id="rId26" Type="http://schemas.openxmlformats.org/officeDocument/2006/relationships/image" Target="../media/image51.png"/><Relationship Id="rId27" Type="http://schemas.openxmlformats.org/officeDocument/2006/relationships/image" Target="../media/image53.png"/><Relationship Id="rId28" Type="http://schemas.openxmlformats.org/officeDocument/2006/relationships/image" Target="../media/image55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11.png"/><Relationship Id="rId4" Type="http://schemas.openxmlformats.org/officeDocument/2006/relationships/image" Target="../media/image15.png"/><Relationship Id="rId5" Type="http://schemas.openxmlformats.org/officeDocument/2006/relationships/image" Target="../media/image360.png"/><Relationship Id="rId30" Type="http://schemas.openxmlformats.org/officeDocument/2006/relationships/image" Target="../media/image57.png"/><Relationship Id="rId31" Type="http://schemas.openxmlformats.org/officeDocument/2006/relationships/image" Target="../media/image58.png"/><Relationship Id="rId32" Type="http://schemas.openxmlformats.org/officeDocument/2006/relationships/image" Target="../media/image59.png"/><Relationship Id="rId9" Type="http://schemas.openxmlformats.org/officeDocument/2006/relationships/image" Target="../media/image400.png"/><Relationship Id="rId6" Type="http://schemas.openxmlformats.org/officeDocument/2006/relationships/image" Target="../media/image370.png"/><Relationship Id="rId7" Type="http://schemas.openxmlformats.org/officeDocument/2006/relationships/image" Target="../media/image380.png"/><Relationship Id="rId8" Type="http://schemas.openxmlformats.org/officeDocument/2006/relationships/image" Target="../media/image390.png"/><Relationship Id="rId33" Type="http://schemas.openxmlformats.org/officeDocument/2006/relationships/image" Target="../media/image60.png"/><Relationship Id="rId34" Type="http://schemas.openxmlformats.org/officeDocument/2006/relationships/image" Target="../media/image61.png"/><Relationship Id="rId35" Type="http://schemas.openxmlformats.org/officeDocument/2006/relationships/image" Target="../media/image62.png"/><Relationship Id="rId36" Type="http://schemas.openxmlformats.org/officeDocument/2006/relationships/image" Target="../media/image63.png"/><Relationship Id="rId10" Type="http://schemas.openxmlformats.org/officeDocument/2006/relationships/image" Target="../media/image410.png"/><Relationship Id="rId11" Type="http://schemas.openxmlformats.org/officeDocument/2006/relationships/image" Target="../media/image431.png"/><Relationship Id="rId12" Type="http://schemas.openxmlformats.org/officeDocument/2006/relationships/image" Target="../media/image52.png"/><Relationship Id="rId13" Type="http://schemas.openxmlformats.org/officeDocument/2006/relationships/image" Target="../media/image440.png"/><Relationship Id="rId14" Type="http://schemas.openxmlformats.org/officeDocument/2006/relationships/image" Target="../media/image450.png"/><Relationship Id="rId15" Type="http://schemas.openxmlformats.org/officeDocument/2006/relationships/image" Target="../media/image460.png"/><Relationship Id="rId16" Type="http://schemas.openxmlformats.org/officeDocument/2006/relationships/image" Target="../media/image470.png"/><Relationship Id="rId17" Type="http://schemas.openxmlformats.org/officeDocument/2006/relationships/image" Target="../media/image480.png"/><Relationship Id="rId18" Type="http://schemas.openxmlformats.org/officeDocument/2006/relationships/image" Target="../media/image490.png"/><Relationship Id="rId19" Type="http://schemas.openxmlformats.org/officeDocument/2006/relationships/image" Target="../media/image500.png"/><Relationship Id="rId37" Type="http://schemas.openxmlformats.org/officeDocument/2006/relationships/image" Target="../media/image64.png"/><Relationship Id="rId38" Type="http://schemas.openxmlformats.org/officeDocument/2006/relationships/image" Target="../media/image65.png"/><Relationship Id="rId39" Type="http://schemas.openxmlformats.org/officeDocument/2006/relationships/image" Target="../media/image66.png"/><Relationship Id="rId40" Type="http://schemas.openxmlformats.org/officeDocument/2006/relationships/image" Target="../media/image67.png"/><Relationship Id="rId41" Type="http://schemas.openxmlformats.org/officeDocument/2006/relationships/image" Target="../media/image68.png"/><Relationship Id="rId42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7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27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7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0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9" Type="http://schemas.openxmlformats.org/officeDocument/2006/relationships/image" Target="../media/image78.png"/><Relationship Id="rId10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jp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png"/><Relationship Id="rId12" Type="http://schemas.openxmlformats.org/officeDocument/2006/relationships/image" Target="../media/image74.png"/><Relationship Id="rId13" Type="http://schemas.openxmlformats.org/officeDocument/2006/relationships/image" Target="../media/image76.png"/><Relationship Id="rId14" Type="http://schemas.openxmlformats.org/officeDocument/2006/relationships/image" Target="../media/image77.png"/><Relationship Id="rId15" Type="http://schemas.openxmlformats.org/officeDocument/2006/relationships/image" Target="../media/image78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1.emf"/><Relationship Id="rId9" Type="http://schemas.openxmlformats.org/officeDocument/2006/relationships/image" Target="../media/image92.png"/><Relationship Id="rId10" Type="http://schemas.openxmlformats.org/officeDocument/2006/relationships/image" Target="../media/image921.png"/><Relationship Id="rId11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7" Type="http://schemas.openxmlformats.org/officeDocument/2006/relationships/image" Target="../media/image11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0" Type="http://schemas.openxmlformats.org/officeDocument/2006/relationships/image" Target="../media/image240.png"/><Relationship Id="rId6" Type="http://schemas.openxmlformats.org/officeDocument/2006/relationships/image" Target="../media/image1100.png"/><Relationship Id="rId7" Type="http://schemas.openxmlformats.org/officeDocument/2006/relationships/image" Target="../media/image1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4" Type="http://schemas.openxmlformats.org/officeDocument/2006/relationships/image" Target="../media/image780.png"/><Relationship Id="rId6" Type="http://schemas.openxmlformats.org/officeDocument/2006/relationships/image" Target="../media/image1100.png"/><Relationship Id="rId7" Type="http://schemas.openxmlformats.org/officeDocument/2006/relationships/image" Target="../media/image1111.png"/><Relationship Id="rId8" Type="http://schemas.openxmlformats.org/officeDocument/2006/relationships/image" Target="../media/image1120.png"/><Relationship Id="rId9" Type="http://schemas.openxmlformats.org/officeDocument/2006/relationships/image" Target="../media/image18.gif"/><Relationship Id="rId10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4" Type="http://schemas.openxmlformats.org/officeDocument/2006/relationships/image" Target="../media/image780.png"/><Relationship Id="rId6" Type="http://schemas.openxmlformats.org/officeDocument/2006/relationships/image" Target="../media/image1100.png"/><Relationship Id="rId7" Type="http://schemas.openxmlformats.org/officeDocument/2006/relationships/image" Target="../media/image1111.png"/><Relationship Id="rId8" Type="http://schemas.openxmlformats.org/officeDocument/2006/relationships/image" Target="../media/image1120.png"/><Relationship Id="rId9" Type="http://schemas.openxmlformats.org/officeDocument/2006/relationships/image" Target="../media/image18.gif"/><Relationship Id="rId10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5.emf"/><Relationship Id="rId12" Type="http://schemas.openxmlformats.org/officeDocument/2006/relationships/oleObject" Target="../embeddings/oleObject3.bin"/><Relationship Id="rId13" Type="http://schemas.openxmlformats.org/officeDocument/2006/relationships/image" Target="../media/image7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7.emf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emf"/><Relationship Id="rId7" Type="http://schemas.openxmlformats.org/officeDocument/2006/relationships/image" Target="../media/image18.gif"/><Relationship Id="rId8" Type="http://schemas.openxmlformats.org/officeDocument/2006/relationships/oleObject" Target="../embeddings/oleObject1.bin"/><Relationship Id="rId9" Type="http://schemas.openxmlformats.org/officeDocument/2006/relationships/image" Target="../media/image74.wmf"/><Relationship Id="rId10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emf"/><Relationship Id="rId5" Type="http://schemas.openxmlformats.org/officeDocument/2006/relationships/image" Target="../media/image93.png"/><Relationship Id="rId6" Type="http://schemas.openxmlformats.org/officeDocument/2006/relationships/image" Target="../media/image99.png"/><Relationship Id="rId7" Type="http://schemas.openxmlformats.org/officeDocument/2006/relationships/image" Target="../media/image89.png"/><Relationship Id="rId8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emf"/><Relationship Id="rId3" Type="http://schemas.openxmlformats.org/officeDocument/2006/relationships/image" Target="../media/image10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17" Type="http://schemas.openxmlformats.org/officeDocument/2006/relationships/image" Target="../media/image138.png"/><Relationship Id="rId18" Type="http://schemas.openxmlformats.org/officeDocument/2006/relationships/image" Target="../media/image106.png"/><Relationship Id="rId6" Type="http://schemas.openxmlformats.org/officeDocument/2006/relationships/image" Target="../media/image127.png"/><Relationship Id="rId19" Type="http://schemas.openxmlformats.org/officeDocument/2006/relationships/image" Target="../media/image107.png"/><Relationship Id="rId13" Type="http://schemas.openxmlformats.org/officeDocument/2006/relationships/image" Target="../media/image104.png"/><Relationship Id="rId14" Type="http://schemas.openxmlformats.org/officeDocument/2006/relationships/image" Target="../media/image105.png"/><Relationship Id="rId15" Type="http://schemas.openxmlformats.org/officeDocument/2006/relationships/image" Target="../media/image136.png"/><Relationship Id="rId16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emf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0.png"/><Relationship Id="rId20" Type="http://schemas.openxmlformats.org/officeDocument/2006/relationships/image" Target="../media/image141.png"/><Relationship Id="rId21" Type="http://schemas.openxmlformats.org/officeDocument/2006/relationships/image" Target="../media/image142.png"/><Relationship Id="rId22" Type="http://schemas.openxmlformats.org/officeDocument/2006/relationships/image" Target="../media/image143.png"/><Relationship Id="rId23" Type="http://schemas.openxmlformats.org/officeDocument/2006/relationships/image" Target="../media/image127.png"/><Relationship Id="rId10" Type="http://schemas.openxmlformats.org/officeDocument/2006/relationships/image" Target="../media/image131.png"/><Relationship Id="rId11" Type="http://schemas.openxmlformats.org/officeDocument/2006/relationships/image" Target="../media/image132.png"/><Relationship Id="rId12" Type="http://schemas.openxmlformats.org/officeDocument/2006/relationships/image" Target="../media/image133.png"/><Relationship Id="rId13" Type="http://schemas.openxmlformats.org/officeDocument/2006/relationships/image" Target="../media/image134.png"/><Relationship Id="rId14" Type="http://schemas.openxmlformats.org/officeDocument/2006/relationships/image" Target="../media/image105.png"/><Relationship Id="rId15" Type="http://schemas.openxmlformats.org/officeDocument/2006/relationships/image" Target="../media/image136.png"/><Relationship Id="rId16" Type="http://schemas.openxmlformats.org/officeDocument/2006/relationships/image" Target="../media/image137.png"/><Relationship Id="rId17" Type="http://schemas.openxmlformats.org/officeDocument/2006/relationships/image" Target="../media/image138.png"/><Relationship Id="rId18" Type="http://schemas.openxmlformats.org/officeDocument/2006/relationships/image" Target="../media/image139.png"/><Relationship Id="rId19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emf"/><Relationship Id="rId3" Type="http://schemas.openxmlformats.org/officeDocument/2006/relationships/image" Target="../media/image920.png"/><Relationship Id="rId4" Type="http://schemas.openxmlformats.org/officeDocument/2006/relationships/image" Target="../media/image1250.png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7" Type="http://schemas.openxmlformats.org/officeDocument/2006/relationships/image" Target="../media/image128.png"/><Relationship Id="rId8" Type="http://schemas.openxmlformats.org/officeDocument/2006/relationships/image" Target="../media/image1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emf"/><Relationship Id="rId3" Type="http://schemas.openxmlformats.org/officeDocument/2006/relationships/image" Target="../media/image107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4.emf"/><Relationship Id="rId12" Type="http://schemas.openxmlformats.org/officeDocument/2006/relationships/image" Target="../media/image168.png"/><Relationship Id="rId13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emf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7" Type="http://schemas.openxmlformats.org/officeDocument/2006/relationships/image" Target="../media/image111.png"/><Relationship Id="rId8" Type="http://schemas.openxmlformats.org/officeDocument/2006/relationships/image" Target="../media/image164.png"/><Relationship Id="rId9" Type="http://schemas.openxmlformats.org/officeDocument/2006/relationships/image" Target="../media/image112.emf"/><Relationship Id="rId10" Type="http://schemas.openxmlformats.org/officeDocument/2006/relationships/image" Target="../media/image113.emf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4.emf"/><Relationship Id="rId12" Type="http://schemas.openxmlformats.org/officeDocument/2006/relationships/image" Target="../media/image168.png"/><Relationship Id="rId13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emf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7" Type="http://schemas.openxmlformats.org/officeDocument/2006/relationships/image" Target="../media/image111.png"/><Relationship Id="rId8" Type="http://schemas.openxmlformats.org/officeDocument/2006/relationships/image" Target="../media/image164.png"/><Relationship Id="rId9" Type="http://schemas.openxmlformats.org/officeDocument/2006/relationships/image" Target="../media/image112.emf"/><Relationship Id="rId10" Type="http://schemas.openxmlformats.org/officeDocument/2006/relationships/image" Target="../media/image11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16.emf"/><Relationship Id="rId7" Type="http://schemas.openxmlformats.org/officeDocument/2006/relationships/image" Target="../media/image117.emf"/><Relationship Id="rId8" Type="http://schemas.openxmlformats.org/officeDocument/2006/relationships/image" Target="../media/image148.png"/><Relationship Id="rId9" Type="http://schemas.openxmlformats.org/officeDocument/2006/relationships/image" Target="../media/image149.png"/><Relationship Id="rId10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16.emf"/><Relationship Id="rId7" Type="http://schemas.openxmlformats.org/officeDocument/2006/relationships/image" Target="../media/image117.emf"/><Relationship Id="rId8" Type="http://schemas.openxmlformats.org/officeDocument/2006/relationships/image" Target="../media/image148.png"/><Relationship Id="rId9" Type="http://schemas.openxmlformats.org/officeDocument/2006/relationships/image" Target="../media/image149.png"/><Relationship Id="rId10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7.emf"/><Relationship Id="rId12" Type="http://schemas.openxmlformats.org/officeDocument/2006/relationships/image" Target="../media/image123.png"/><Relationship Id="rId13" Type="http://schemas.openxmlformats.org/officeDocument/2006/relationships/image" Target="../media/image12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0.png"/><Relationship Id="rId3" Type="http://schemas.openxmlformats.org/officeDocument/2006/relationships/image" Target="../media/image118.emf"/><Relationship Id="rId4" Type="http://schemas.openxmlformats.org/officeDocument/2006/relationships/image" Target="../media/image119.emf"/><Relationship Id="rId5" Type="http://schemas.openxmlformats.org/officeDocument/2006/relationships/image" Target="../media/image120.emf"/><Relationship Id="rId6" Type="http://schemas.openxmlformats.org/officeDocument/2006/relationships/image" Target="../media/image121.png"/><Relationship Id="rId7" Type="http://schemas.openxmlformats.org/officeDocument/2006/relationships/image" Target="../media/image135.png"/><Relationship Id="rId8" Type="http://schemas.openxmlformats.org/officeDocument/2006/relationships/image" Target="../media/image1210.png"/><Relationship Id="rId9" Type="http://schemas.openxmlformats.org/officeDocument/2006/relationships/image" Target="../media/image122.png"/><Relationship Id="rId10" Type="http://schemas.openxmlformats.org/officeDocument/2006/relationships/image" Target="../media/image116.emf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2.png"/><Relationship Id="rId12" Type="http://schemas.openxmlformats.org/officeDocument/2006/relationships/image" Target="../media/image153.png"/><Relationship Id="rId13" Type="http://schemas.openxmlformats.org/officeDocument/2006/relationships/image" Target="../media/image154.png"/><Relationship Id="rId14" Type="http://schemas.openxmlformats.org/officeDocument/2006/relationships/image" Target="../media/image155.png"/><Relationship Id="rId15" Type="http://schemas.openxmlformats.org/officeDocument/2006/relationships/image" Target="../media/image156.png"/><Relationship Id="rId16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1.tiff"/><Relationship Id="rId4" Type="http://schemas.openxmlformats.org/officeDocument/2006/relationships/image" Target="../media/image122.jpeg"/><Relationship Id="rId5" Type="http://schemas.openxmlformats.org/officeDocument/2006/relationships/image" Target="../media/image123.tiff"/><Relationship Id="rId6" Type="http://schemas.openxmlformats.org/officeDocument/2006/relationships/image" Target="../media/image146.png"/><Relationship Id="rId8" Type="http://schemas.openxmlformats.org/officeDocument/2006/relationships/image" Target="../media/image1460.png"/><Relationship Id="rId9" Type="http://schemas.openxmlformats.org/officeDocument/2006/relationships/image" Target="../media/image147.png"/><Relationship Id="rId10" Type="http://schemas.openxmlformats.org/officeDocument/2006/relationships/image" Target="../media/image1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24.emf"/><Relationship Id="rId5" Type="http://schemas.openxmlformats.org/officeDocument/2006/relationships/image" Target="../media/image125.emf"/><Relationship Id="rId6" Type="http://schemas.openxmlformats.org/officeDocument/2006/relationships/image" Target="../media/image126.emf"/><Relationship Id="rId7" Type="http://schemas.openxmlformats.org/officeDocument/2006/relationships/image" Target="../media/image1510.png"/><Relationship Id="rId8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5" Type="http://schemas.openxmlformats.org/officeDocument/2006/relationships/image" Target="../media/image176.png"/><Relationship Id="rId6" Type="http://schemas.openxmlformats.org/officeDocument/2006/relationships/image" Target="../media/image163.png"/><Relationship Id="rId7" Type="http://schemas.openxmlformats.org/officeDocument/2006/relationships/image" Target="../media/image165.png"/><Relationship Id="rId8" Type="http://schemas.openxmlformats.org/officeDocument/2006/relationships/image" Target="../media/image179.png"/><Relationship Id="rId9" Type="http://schemas.openxmlformats.org/officeDocument/2006/relationships/image" Target="../media/image166.png"/><Relationship Id="rId10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emf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5.png"/><Relationship Id="rId12" Type="http://schemas.openxmlformats.org/officeDocument/2006/relationships/image" Target="../media/image177.png"/><Relationship Id="rId13" Type="http://schemas.openxmlformats.org/officeDocument/2006/relationships/image" Target="../media/image191.png"/><Relationship Id="rId14" Type="http://schemas.openxmlformats.org/officeDocument/2006/relationships/image" Target="../media/image1710.png"/><Relationship Id="rId15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png"/><Relationship Id="rId3" Type="http://schemas.openxmlformats.org/officeDocument/2006/relationships/image" Target="../media/image181.png"/><Relationship Id="rId4" Type="http://schemas.openxmlformats.org/officeDocument/2006/relationships/image" Target="../media/image128.emf"/><Relationship Id="rId5" Type="http://schemas.openxmlformats.org/officeDocument/2006/relationships/image" Target="../media/image183.png"/><Relationship Id="rId6" Type="http://schemas.openxmlformats.org/officeDocument/2006/relationships/image" Target="../media/image129.emf"/><Relationship Id="rId7" Type="http://schemas.openxmlformats.org/officeDocument/2006/relationships/image" Target="../media/image185.png"/><Relationship Id="rId8" Type="http://schemas.openxmlformats.org/officeDocument/2006/relationships/image" Target="../media/image173.png"/><Relationship Id="rId9" Type="http://schemas.openxmlformats.org/officeDocument/2006/relationships/image" Target="../media/image171.png"/><Relationship Id="rId10" Type="http://schemas.openxmlformats.org/officeDocument/2006/relationships/image" Target="../media/image188.pn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0.png"/><Relationship Id="rId20" Type="http://schemas.openxmlformats.org/officeDocument/2006/relationships/image" Target="../media/image174.png"/><Relationship Id="rId21" Type="http://schemas.openxmlformats.org/officeDocument/2006/relationships/image" Target="../media/image199.png"/><Relationship Id="rId22" Type="http://schemas.openxmlformats.org/officeDocument/2006/relationships/image" Target="../media/image202.png"/><Relationship Id="rId23" Type="http://schemas.openxmlformats.org/officeDocument/2006/relationships/image" Target="../media/image211.png"/><Relationship Id="rId10" Type="http://schemas.openxmlformats.org/officeDocument/2006/relationships/image" Target="../media/image180.png"/><Relationship Id="rId11" Type="http://schemas.openxmlformats.org/officeDocument/2006/relationships/image" Target="../media/image189.png"/><Relationship Id="rId12" Type="http://schemas.openxmlformats.org/officeDocument/2006/relationships/image" Target="../media/image190.png"/><Relationship Id="rId13" Type="http://schemas.openxmlformats.org/officeDocument/2006/relationships/image" Target="../media/image192.png"/><Relationship Id="rId14" Type="http://schemas.openxmlformats.org/officeDocument/2006/relationships/image" Target="../media/image204.png"/><Relationship Id="rId15" Type="http://schemas.openxmlformats.org/officeDocument/2006/relationships/image" Target="../media/image193.png"/><Relationship Id="rId16" Type="http://schemas.openxmlformats.org/officeDocument/2006/relationships/image" Target="../media/image132.emf"/><Relationship Id="rId17" Type="http://schemas.openxmlformats.org/officeDocument/2006/relationships/image" Target="../media/image133.emf"/><Relationship Id="rId18" Type="http://schemas.openxmlformats.org/officeDocument/2006/relationships/image" Target="../media/image196.png"/><Relationship Id="rId19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emf"/><Relationship Id="rId3" Type="http://schemas.openxmlformats.org/officeDocument/2006/relationships/image" Target="../media/image131.emf"/><Relationship Id="rId4" Type="http://schemas.openxmlformats.org/officeDocument/2006/relationships/image" Target="../media/image178.png"/><Relationship Id="rId5" Type="http://schemas.openxmlformats.org/officeDocument/2006/relationships/image" Target="../media/image184.png"/><Relationship Id="rId6" Type="http://schemas.openxmlformats.org/officeDocument/2006/relationships/image" Target="../media/image197.png"/><Relationship Id="rId7" Type="http://schemas.openxmlformats.org/officeDocument/2006/relationships/image" Target="../media/image186.png"/><Relationship Id="rId8" Type="http://schemas.openxmlformats.org/officeDocument/2006/relationships/image" Target="../media/image18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4" Type="http://schemas.openxmlformats.org/officeDocument/2006/relationships/image" Target="../media/image137.emf"/><Relationship Id="rId5" Type="http://schemas.openxmlformats.org/officeDocument/2006/relationships/image" Target="../media/image138.gif"/><Relationship Id="rId6" Type="http://schemas.openxmlformats.org/officeDocument/2006/relationships/image" Target="../media/image139.gif"/><Relationship Id="rId7" Type="http://schemas.openxmlformats.org/officeDocument/2006/relationships/image" Target="../media/image710.png"/><Relationship Id="rId8" Type="http://schemas.openxmlformats.org/officeDocument/2006/relationships/image" Target="../media/image140.gif"/><Relationship Id="rId9" Type="http://schemas.openxmlformats.org/officeDocument/2006/relationships/image" Target="../media/image141.emf"/><Relationship Id="rId10" Type="http://schemas.openxmlformats.org/officeDocument/2006/relationships/image" Target="../media/image7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tiff"/><Relationship Id="rId4" Type="http://schemas.openxmlformats.org/officeDocument/2006/relationships/image" Target="../media/image144.tiff"/><Relationship Id="rId5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3.png"/><Relationship Id="rId20" Type="http://schemas.openxmlformats.org/officeDocument/2006/relationships/image" Target="../media/image205.png"/><Relationship Id="rId21" Type="http://schemas.openxmlformats.org/officeDocument/2006/relationships/image" Target="../media/image206.png"/><Relationship Id="rId10" Type="http://schemas.openxmlformats.org/officeDocument/2006/relationships/image" Target="../media/image214.png"/><Relationship Id="rId11" Type="http://schemas.openxmlformats.org/officeDocument/2006/relationships/image" Target="../media/image146.emf"/><Relationship Id="rId12" Type="http://schemas.openxmlformats.org/officeDocument/2006/relationships/image" Target="../media/image215.png"/><Relationship Id="rId13" Type="http://schemas.openxmlformats.org/officeDocument/2006/relationships/image" Target="../media/image216.png"/><Relationship Id="rId14" Type="http://schemas.openxmlformats.org/officeDocument/2006/relationships/image" Target="../media/image217.png"/><Relationship Id="rId15" Type="http://schemas.openxmlformats.org/officeDocument/2006/relationships/image" Target="../media/image218.png"/><Relationship Id="rId16" Type="http://schemas.openxmlformats.org/officeDocument/2006/relationships/image" Target="../media/image140.gif"/><Relationship Id="rId17" Type="http://schemas.openxmlformats.org/officeDocument/2006/relationships/image" Target="../media/image201.png"/><Relationship Id="rId18" Type="http://schemas.openxmlformats.org/officeDocument/2006/relationships/image" Target="../media/image203.png"/><Relationship Id="rId19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png"/><Relationship Id="rId3" Type="http://schemas.openxmlformats.org/officeDocument/2006/relationships/image" Target="../media/image136.emf"/><Relationship Id="rId4" Type="http://schemas.openxmlformats.org/officeDocument/2006/relationships/image" Target="../media/image137.emf"/><Relationship Id="rId5" Type="http://schemas.openxmlformats.org/officeDocument/2006/relationships/image" Target="../media/image195.png"/><Relationship Id="rId6" Type="http://schemas.openxmlformats.org/officeDocument/2006/relationships/image" Target="../media/image145.emf"/><Relationship Id="rId7" Type="http://schemas.openxmlformats.org/officeDocument/2006/relationships/image" Target="../media/image207.png"/><Relationship Id="rId8" Type="http://schemas.openxmlformats.org/officeDocument/2006/relationships/image" Target="../media/image2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4" Type="http://schemas.openxmlformats.org/officeDocument/2006/relationships/image" Target="../media/image225.png"/><Relationship Id="rId5" Type="http://schemas.openxmlformats.org/officeDocument/2006/relationships/image" Target="../media/image1840.png"/><Relationship Id="rId6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0.png"/><Relationship Id="rId4" Type="http://schemas.openxmlformats.org/officeDocument/2006/relationships/image" Target="../media/image149.emf"/><Relationship Id="rId5" Type="http://schemas.openxmlformats.org/officeDocument/2006/relationships/image" Target="../media/image150.emf"/><Relationship Id="rId6" Type="http://schemas.openxmlformats.org/officeDocument/2006/relationships/image" Target="../media/image220.png"/><Relationship Id="rId7" Type="http://schemas.openxmlformats.org/officeDocument/2006/relationships/image" Target="../media/image221.png"/><Relationship Id="rId8" Type="http://schemas.openxmlformats.org/officeDocument/2006/relationships/image" Target="../media/image219.png"/><Relationship Id="rId9" Type="http://schemas.openxmlformats.org/officeDocument/2006/relationships/image" Target="../media/image222.png"/><Relationship Id="rId10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8.png"/></Relationships>
</file>

<file path=ppt/slides/_rels/slide5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9.emf"/><Relationship Id="rId12" Type="http://schemas.openxmlformats.org/officeDocument/2006/relationships/image" Target="../media/image160.emf"/><Relationship Id="rId13" Type="http://schemas.openxmlformats.org/officeDocument/2006/relationships/image" Target="../media/image161.emf"/><Relationship Id="rId14" Type="http://schemas.openxmlformats.org/officeDocument/2006/relationships/image" Target="../media/image162.emf"/><Relationship Id="rId15" Type="http://schemas.openxmlformats.org/officeDocument/2006/relationships/image" Target="../media/image17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9.png"/><Relationship Id="rId3" Type="http://schemas.openxmlformats.org/officeDocument/2006/relationships/image" Target="../media/image151.emf"/><Relationship Id="rId4" Type="http://schemas.openxmlformats.org/officeDocument/2006/relationships/image" Target="../media/image152.emf"/><Relationship Id="rId5" Type="http://schemas.openxmlformats.org/officeDocument/2006/relationships/image" Target="../media/image153.emf"/><Relationship Id="rId6" Type="http://schemas.openxmlformats.org/officeDocument/2006/relationships/image" Target="../media/image154.emf"/><Relationship Id="rId7" Type="http://schemas.openxmlformats.org/officeDocument/2006/relationships/image" Target="../media/image155.emf"/><Relationship Id="rId8" Type="http://schemas.openxmlformats.org/officeDocument/2006/relationships/image" Target="../media/image156.emf"/><Relationship Id="rId9" Type="http://schemas.openxmlformats.org/officeDocument/2006/relationships/image" Target="../media/image157.emf"/><Relationship Id="rId10" Type="http://schemas.openxmlformats.org/officeDocument/2006/relationships/image" Target="../media/image158.emf"/></Relationships>
</file>

<file path=ppt/slides/_rels/slide54.xml.rels><?xml version="1.0" encoding="UTF-8" standalone="yes"?>
<Relationships xmlns="http://schemas.openxmlformats.org/package/2006/relationships"><Relationship Id="rId12" Type="http://schemas.openxmlformats.org/officeDocument/2006/relationships/image" Target="../media/image215.png"/><Relationship Id="rId13" Type="http://schemas.openxmlformats.org/officeDocument/2006/relationships/image" Target="../media/image216.png"/><Relationship Id="rId14" Type="http://schemas.openxmlformats.org/officeDocument/2006/relationships/image" Target="../media/image248.png"/><Relationship Id="rId15" Type="http://schemas.openxmlformats.org/officeDocument/2006/relationships/image" Target="../media/image249.png"/><Relationship Id="rId16" Type="http://schemas.openxmlformats.org/officeDocument/2006/relationships/image" Target="../media/image165.emf"/><Relationship Id="rId17" Type="http://schemas.openxmlformats.org/officeDocument/2006/relationships/image" Target="../media/image140.gif"/><Relationship Id="rId18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3.emf"/><Relationship Id="rId4" Type="http://schemas.openxmlformats.org/officeDocument/2006/relationships/image" Target="../media/image224.png"/><Relationship Id="rId5" Type="http://schemas.openxmlformats.org/officeDocument/2006/relationships/image" Target="../media/image164.emf"/><Relationship Id="rId6" Type="http://schemas.openxmlformats.org/officeDocument/2006/relationships/image" Target="../media/image246.png"/><Relationship Id="rId7" Type="http://schemas.openxmlformats.org/officeDocument/2006/relationships/image" Target="../media/image247.png"/><Relationship Id="rId8" Type="http://schemas.openxmlformats.org/officeDocument/2006/relationships/image" Target="../media/image14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4" Type="http://schemas.openxmlformats.org/officeDocument/2006/relationships/image" Target="../media/image166.emf"/><Relationship Id="rId5" Type="http://schemas.openxmlformats.org/officeDocument/2006/relationships/image" Target="../media/image167.emf"/><Relationship Id="rId6" Type="http://schemas.openxmlformats.org/officeDocument/2006/relationships/image" Target="../media/image182.png"/><Relationship Id="rId7" Type="http://schemas.openxmlformats.org/officeDocument/2006/relationships/image" Target="../media/image209.png"/><Relationship Id="rId10" Type="http://schemas.openxmlformats.org/officeDocument/2006/relationships/image" Target="../media/image1780.png"/><Relationship Id="rId9" Type="http://schemas.openxmlformats.org/officeDocument/2006/relationships/image" Target="../media/image1770.png"/><Relationship Id="rId11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emf"/></Relationships>
</file>

<file path=ppt/slides/_rels/slide56.xml.rels><?xml version="1.0" encoding="UTF-8" standalone="yes"?>
<Relationships xmlns="http://schemas.openxmlformats.org/package/2006/relationships"><Relationship Id="rId12" Type="http://schemas.openxmlformats.org/officeDocument/2006/relationships/image" Target="../media/image215.png"/><Relationship Id="rId13" Type="http://schemas.openxmlformats.org/officeDocument/2006/relationships/image" Target="../media/image216.png"/><Relationship Id="rId14" Type="http://schemas.openxmlformats.org/officeDocument/2006/relationships/image" Target="../media/image248.png"/><Relationship Id="rId15" Type="http://schemas.openxmlformats.org/officeDocument/2006/relationships/image" Target="../media/image255.png"/><Relationship Id="rId16" Type="http://schemas.openxmlformats.org/officeDocument/2006/relationships/image" Target="../media/image140.gif"/><Relationship Id="rId17" Type="http://schemas.openxmlformats.org/officeDocument/2006/relationships/image" Target="../media/image168.emf"/><Relationship Id="rId18" Type="http://schemas.openxmlformats.org/officeDocument/2006/relationships/image" Target="../media/image257.png"/><Relationship Id="rId19" Type="http://schemas.openxmlformats.org/officeDocument/2006/relationships/image" Target="../media/image258.png"/><Relationship Id="rId20" Type="http://schemas.openxmlformats.org/officeDocument/2006/relationships/image" Target="../media/image169.emf"/><Relationship Id="rId21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4.png"/><Relationship Id="rId3" Type="http://schemas.openxmlformats.org/officeDocument/2006/relationships/image" Target="../media/image146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0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4" Type="http://schemas.openxmlformats.org/officeDocument/2006/relationships/image" Target="../media/image148.emf"/><Relationship Id="rId5" Type="http://schemas.openxmlformats.org/officeDocument/2006/relationships/image" Target="../media/image251.png"/><Relationship Id="rId6" Type="http://schemas.openxmlformats.org/officeDocument/2006/relationships/image" Target="../media/image17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gif"/><Relationship Id="rId5" Type="http://schemas.openxmlformats.org/officeDocument/2006/relationships/image" Target="../media/image2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gif"/><Relationship Id="rId5" Type="http://schemas.openxmlformats.org/officeDocument/2006/relationships/image" Target="../media/image293.png"/><Relationship Id="rId6" Type="http://schemas.openxmlformats.org/officeDocument/2006/relationships/image" Target="../media/image266.png"/><Relationship Id="rId7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293.png"/><Relationship Id="rId5" Type="http://schemas.openxmlformats.org/officeDocument/2006/relationships/image" Target="../media/image231.png"/><Relationship Id="rId6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4" Type="http://schemas.openxmlformats.org/officeDocument/2006/relationships/image" Target="../media/image173.emf"/><Relationship Id="rId5" Type="http://schemas.openxmlformats.org/officeDocument/2006/relationships/image" Target="../media/image174.jpg"/><Relationship Id="rId6" Type="http://schemas.openxmlformats.org/officeDocument/2006/relationships/image" Target="../media/image175.jpg"/><Relationship Id="rId7" Type="http://schemas.openxmlformats.org/officeDocument/2006/relationships/image" Target="../media/image176.emf"/><Relationship Id="rId8" Type="http://schemas.openxmlformats.org/officeDocument/2006/relationships/image" Target="../media/image259.png"/><Relationship Id="rId9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jp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tif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jpeg"/><Relationship Id="rId3" Type="http://schemas.openxmlformats.org/officeDocument/2006/relationships/image" Target="../media/image21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emf"/><Relationship Id="rId4" Type="http://schemas.openxmlformats.org/officeDocument/2006/relationships/image" Target="../media/image214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emf"/><Relationship Id="rId4" Type="http://schemas.openxmlformats.org/officeDocument/2006/relationships/image" Target="../media/image217.emf"/><Relationship Id="rId5" Type="http://schemas.openxmlformats.org/officeDocument/2006/relationships/image" Target="../media/image218.emf"/><Relationship Id="rId6" Type="http://schemas.openxmlformats.org/officeDocument/2006/relationships/image" Target="../media/image219.emf"/><Relationship Id="rId7" Type="http://schemas.openxmlformats.org/officeDocument/2006/relationships/image" Target="../media/image220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5.tif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jpg"/><Relationship Id="rId12" Type="http://schemas.openxmlformats.org/officeDocument/2006/relationships/image" Target="../media/image201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410.png"/><Relationship Id="rId5" Type="http://schemas.openxmlformats.org/officeDocument/2006/relationships/image" Target="../media/image158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1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2.emf"/></Relationships>
</file>

<file path=ppt/slides/_rels/slide7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2.png"/><Relationship Id="rId12" Type="http://schemas.openxmlformats.org/officeDocument/2006/relationships/image" Target="../media/image24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3.png"/><Relationship Id="rId4" Type="http://schemas.openxmlformats.org/officeDocument/2006/relationships/image" Target="../media/image234.png"/><Relationship Id="rId5" Type="http://schemas.openxmlformats.org/officeDocument/2006/relationships/image" Target="../media/image235.png"/><Relationship Id="rId6" Type="http://schemas.openxmlformats.org/officeDocument/2006/relationships/image" Target="../media/image236.png"/><Relationship Id="rId7" Type="http://schemas.openxmlformats.org/officeDocument/2006/relationships/image" Target="../media/image237.png"/><Relationship Id="rId8" Type="http://schemas.openxmlformats.org/officeDocument/2006/relationships/image" Target="../media/image238.png"/><Relationship Id="rId9" Type="http://schemas.openxmlformats.org/officeDocument/2006/relationships/image" Target="../media/image239.png"/><Relationship Id="rId10" Type="http://schemas.openxmlformats.org/officeDocument/2006/relationships/image" Target="../media/image24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emf"/><Relationship Id="rId4" Type="http://schemas.openxmlformats.org/officeDocument/2006/relationships/image" Target="../media/image246.emf"/><Relationship Id="rId5" Type="http://schemas.openxmlformats.org/officeDocument/2006/relationships/image" Target="../media/image247.emf"/><Relationship Id="rId6" Type="http://schemas.openxmlformats.org/officeDocument/2006/relationships/image" Target="../media/image248.emf"/><Relationship Id="rId7" Type="http://schemas.openxmlformats.org/officeDocument/2006/relationships/image" Target="../media/image249.emf"/><Relationship Id="rId8" Type="http://schemas.openxmlformats.org/officeDocument/2006/relationships/image" Target="../media/image2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4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emf"/><Relationship Id="rId4" Type="http://schemas.openxmlformats.org/officeDocument/2006/relationships/image" Target="../media/image252.emf"/><Relationship Id="rId5" Type="http://schemas.openxmlformats.org/officeDocument/2006/relationships/image" Target="../media/image253.emf"/><Relationship Id="rId6" Type="http://schemas.openxmlformats.org/officeDocument/2006/relationships/image" Target="../media/image254.emf"/><Relationship Id="rId7" Type="http://schemas.openxmlformats.org/officeDocument/2006/relationships/image" Target="../media/image25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4" Type="http://schemas.openxmlformats.org/officeDocument/2006/relationships/image" Target="../media/image2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2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emf"/><Relationship Id="rId4" Type="http://schemas.openxmlformats.org/officeDocument/2006/relationships/image" Target="../media/image2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5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emf"/><Relationship Id="rId4" Type="http://schemas.openxmlformats.org/officeDocument/2006/relationships/image" Target="../media/image262.emf"/><Relationship Id="rId5" Type="http://schemas.openxmlformats.org/officeDocument/2006/relationships/image" Target="../media/image2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0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emf"/><Relationship Id="rId4" Type="http://schemas.openxmlformats.org/officeDocument/2006/relationships/image" Target="../media/image303.png"/><Relationship Id="rId5" Type="http://schemas.openxmlformats.org/officeDocument/2006/relationships/image" Target="../media/image2950.png"/><Relationship Id="rId6" Type="http://schemas.openxmlformats.org/officeDocument/2006/relationships/image" Target="../media/image29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5.png"/><Relationship Id="rId3" Type="http://schemas.openxmlformats.org/officeDocument/2006/relationships/image" Target="../media/image26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27.pn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21.jpg"/><Relationship Id="rId8" Type="http://schemas.openxmlformats.org/officeDocument/2006/relationships/image" Target="../media/image30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8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7.jpeg"/><Relationship Id="rId12" Type="http://schemas.openxmlformats.org/officeDocument/2006/relationships/image" Target="../media/image14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0.png"/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5" Type="http://schemas.openxmlformats.org/officeDocument/2006/relationships/image" Target="../media/image116.emf"/><Relationship Id="rId6" Type="http://schemas.openxmlformats.org/officeDocument/2006/relationships/image" Target="../media/image117.emf"/><Relationship Id="rId7" Type="http://schemas.openxmlformats.org/officeDocument/2006/relationships/image" Target="../media/image148.png"/><Relationship Id="rId8" Type="http://schemas.openxmlformats.org/officeDocument/2006/relationships/image" Target="../media/image149.png"/><Relationship Id="rId9" Type="http://schemas.openxmlformats.org/officeDocument/2006/relationships/image" Target="../media/image150.png"/><Relationship Id="rId10" Type="http://schemas.openxmlformats.org/officeDocument/2006/relationships/image" Target="../media/image26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27.pn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21.jpg"/><Relationship Id="rId10" Type="http://schemas.openxmlformats.org/officeDocument/2006/relationships/image" Target="../media/image22.jpg"/><Relationship Id="rId9" Type="http://schemas.openxmlformats.org/officeDocument/2006/relationships/image" Target="../media/image33.png"/><Relationship Id="rId11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b="1" i="1" dirty="0" smtClean="0"/>
              <a:t>   </a:t>
            </a:r>
            <a:r>
              <a:rPr lang="en-US" b="1" i="1" dirty="0" err="1" smtClean="0"/>
              <a:t>Flavour</a:t>
            </a:r>
            <a:r>
              <a:rPr lang="en-US" b="1" i="1" dirty="0" smtClean="0"/>
              <a:t> Puzzles and the </a:t>
            </a:r>
            <a:r>
              <a:rPr lang="en-US" b="1" i="1" dirty="0" err="1" smtClean="0"/>
              <a:t>LHCb</a:t>
            </a:r>
            <a:r>
              <a:rPr lang="en-US" b="1" i="1" dirty="0" smtClean="0"/>
              <a:t> Experiment</a:t>
            </a:r>
            <a:endParaRPr lang="en-US" b="1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175" y="77720"/>
            <a:ext cx="1585475" cy="7134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7532" t="18432" r="26714" b="17843"/>
          <a:stretch/>
        </p:blipFill>
        <p:spPr>
          <a:xfrm>
            <a:off x="11013141" y="59168"/>
            <a:ext cx="1109303" cy="11324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3" y="564867"/>
            <a:ext cx="7681072" cy="4038170"/>
          </a:xfrm>
          <a:prstGeom prst="rect">
            <a:avLst/>
          </a:prstGeom>
        </p:spPr>
      </p:pic>
      <p:pic>
        <p:nvPicPr>
          <p:cNvPr id="12" name="Picture 11" descr="Rich2_view.jpg"/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19510817">
            <a:off x="3874660" y="2630247"/>
            <a:ext cx="7919701" cy="5581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9" y="3841125"/>
            <a:ext cx="2798450" cy="253870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819996" y="919872"/>
            <a:ext cx="1781000" cy="113877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FF00"/>
                </a:solidFill>
              </a:rPr>
              <a:t>Marcel </a:t>
            </a:r>
            <a:r>
              <a:rPr lang="en-US" sz="2400" i="1" dirty="0" err="1" smtClean="0">
                <a:solidFill>
                  <a:srgbClr val="FFFF00"/>
                </a:solidFill>
              </a:rPr>
              <a:t>Merk</a:t>
            </a:r>
            <a:endParaRPr lang="en-US" sz="2400" i="1" dirty="0" smtClean="0">
              <a:solidFill>
                <a:srgbClr val="FFFF00"/>
              </a:solidFill>
            </a:endParaRPr>
          </a:p>
          <a:p>
            <a:pPr algn="ctr"/>
            <a:r>
              <a:rPr lang="en-US" sz="2200" i="1" dirty="0" err="1" smtClean="0">
                <a:solidFill>
                  <a:srgbClr val="FFFF00"/>
                </a:solidFill>
              </a:rPr>
              <a:t>Lunteren</a:t>
            </a:r>
            <a:r>
              <a:rPr lang="en-US" sz="2200" i="1" dirty="0" smtClean="0">
                <a:solidFill>
                  <a:srgbClr val="FFFF00"/>
                </a:solidFill>
              </a:rPr>
              <a:t> NNV</a:t>
            </a:r>
          </a:p>
          <a:p>
            <a:pPr algn="ctr"/>
            <a:r>
              <a:rPr lang="en-US" sz="2200" i="1" dirty="0" smtClean="0">
                <a:solidFill>
                  <a:srgbClr val="FFFF00"/>
                </a:solidFill>
              </a:rPr>
              <a:t>Nov. 2, 2018</a:t>
            </a:r>
            <a:endParaRPr lang="en-US" sz="22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45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05950" y="5056635"/>
            <a:ext cx="5395835" cy="972531"/>
          </a:xfrm>
        </p:spPr>
        <p:txBody>
          <a:bodyPr/>
          <a:lstStyle/>
          <a:p>
            <a:r>
              <a:rPr lang="en-US" sz="2600" dirty="0" smtClean="0"/>
              <a:t>Top quark mass:</a:t>
            </a:r>
          </a:p>
          <a:p>
            <a:endParaRPr lang="en-US" dirty="0" smtClean="0"/>
          </a:p>
        </p:txBody>
      </p:sp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Spontaneous Symmetry Breaking</a:t>
            </a:r>
            <a:r>
              <a:rPr lang="en-US" dirty="0" smtClean="0">
                <a:sym typeface="Wingdings"/>
              </a:rPr>
              <a:t> Origin of Mass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𝑣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94635" y="2534336"/>
                <a:ext cx="1920910" cy="411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635" y="2534336"/>
                <a:ext cx="1920910" cy="411395"/>
              </a:xfrm>
              <a:prstGeom prst="rect">
                <a:avLst/>
              </a:prstGeom>
              <a:blipFill rotWithShape="0">
                <a:blip r:embed="rId6"/>
                <a:stretch>
                  <a:fillRect l="-4127" t="-126866" b="-150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80271" y="2522583"/>
                <a:ext cx="1948739" cy="508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271" y="2522583"/>
                <a:ext cx="1948739" cy="50872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21920" y="4318364"/>
                <a:ext cx="48761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𝓛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</a:rPr>
                          <m:t>→</m:t>
                        </m:r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𝑅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+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𝑅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20" y="4318364"/>
                <a:ext cx="4876143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250" t="-102632" b="-1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440803" y="3748522"/>
                <a:ext cx="2450607" cy="5809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=</m:t>
                      </m:r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600" b="0" i="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803" y="3748522"/>
                <a:ext cx="2450607" cy="58092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943186" y="4940796"/>
                <a:ext cx="2736134" cy="579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𝑡𝑜𝑝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=1.0 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186" y="4940796"/>
                <a:ext cx="2736134" cy="57971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281630" y="2094058"/>
                <a:ext cx="5236060" cy="67691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600" dirty="0" smtClean="0">
                    <a:solidFill>
                      <a:srgbClr val="0070C0"/>
                    </a:solidFill>
                  </a:rPr>
                  <a:t>Diagonalize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6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600" dirty="0" smtClean="0">
                    <a:solidFill>
                      <a:srgbClr val="0070C0"/>
                    </a:solidFill>
                  </a:rPr>
                  <a:t>: </a:t>
                </a:r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30" y="2094058"/>
                <a:ext cx="5236060" cy="676910"/>
              </a:xfrm>
              <a:prstGeom prst="rect">
                <a:avLst/>
              </a:prstGeom>
              <a:blipFill rotWithShape="0">
                <a:blip r:embed="rId11"/>
                <a:stretch>
                  <a:fillRect l="-1746" t="-12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523" y="2201254"/>
            <a:ext cx="2317147" cy="2102076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338275" y="5490792"/>
            <a:ext cx="7231686" cy="1117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i="1" dirty="0" smtClean="0"/>
              <a:t>To first order Higgs couples only to top with coupling strength 1.0 !</a:t>
            </a:r>
          </a:p>
          <a:p>
            <a:pPr lvl="2"/>
            <a:r>
              <a:rPr lang="en-US" sz="2200" i="1" dirty="0" smtClean="0"/>
              <a:t>Very</a:t>
            </a:r>
            <a:r>
              <a:rPr lang="en-US" sz="2200" dirty="0" smtClean="0"/>
              <a:t> </a:t>
            </a:r>
            <a:r>
              <a:rPr lang="en-US" sz="2200" dirty="0" err="1" smtClean="0"/>
              <a:t>flavour</a:t>
            </a:r>
            <a:r>
              <a:rPr lang="en-US" sz="2200" dirty="0" smtClean="0"/>
              <a:t> non-universal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84820" y="2563072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and</a:t>
            </a:r>
            <a:endParaRPr lang="en-US" sz="2000" dirty="0"/>
          </a:p>
        </p:txBody>
      </p:sp>
      <p:sp>
        <p:nvSpPr>
          <p:cNvPr id="23" name="Curved Right Arrow 22"/>
          <p:cNvSpPr/>
          <p:nvPr/>
        </p:nvSpPr>
        <p:spPr>
          <a:xfrm>
            <a:off x="160629" y="1750281"/>
            <a:ext cx="282494" cy="2726901"/>
          </a:xfrm>
          <a:prstGeom prst="curvedRightArrow">
            <a:avLst>
              <a:gd name="adj1" fmla="val 25000"/>
              <a:gd name="adj2" fmla="val 46488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b="0" i="1" smtClean="0"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i="1"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ontent Placeholder 2"/>
          <p:cNvSpPr txBox="1">
            <a:spLocks/>
          </p:cNvSpPr>
          <p:nvPr/>
        </p:nvSpPr>
        <p:spPr>
          <a:xfrm>
            <a:off x="202321" y="798419"/>
            <a:ext cx="6763251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rgbClr val="0070C0"/>
                </a:solidFill>
              </a:rPr>
              <a:t>Yukawa couplings to massless particles:</a:t>
            </a:r>
            <a:endParaRPr lang="en-US" sz="2600" dirty="0">
              <a:solidFill>
                <a:srgbClr val="0070C0"/>
              </a:solidFill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62840" y="3018180"/>
            <a:ext cx="5330158" cy="584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 smtClean="0">
                <a:solidFill>
                  <a:srgbClr val="7030A0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7030A0"/>
                </a:solidFill>
              </a:rPr>
              <a:t>mass and </a:t>
            </a:r>
            <a:r>
              <a:rPr lang="en-US" dirty="0" err="1" smtClean="0">
                <a:solidFill>
                  <a:srgbClr val="7030A0"/>
                </a:solidFill>
              </a:rPr>
              <a:t>flavour</a:t>
            </a:r>
            <a:r>
              <a:rPr lang="en-US" dirty="0" smtClean="0">
                <a:solidFill>
                  <a:srgbClr val="7030A0"/>
                </a:solidFill>
              </a:rPr>
              <a:t> eigenstates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312227" y="3872904"/>
            <a:ext cx="6763251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rgbClr val="0070C0"/>
                </a:solidFill>
              </a:rPr>
              <a:t>Mass terms:</a:t>
            </a:r>
            <a:endParaRPr lang="en-US" sz="26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4800" y="4323778"/>
            <a:ext cx="1776384" cy="36933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Physical particles</a:t>
            </a:r>
            <a:endParaRPr lang="en-US"/>
          </a:p>
        </p:txBody>
      </p:sp>
      <p:pic>
        <p:nvPicPr>
          <p:cNvPr id="26" name="Picture 25" descr="higgs-potential.gi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11438219" y="126111"/>
            <a:ext cx="673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7</a:t>
            </a:r>
            <a:r>
              <a:rPr lang="en-US" sz="2000" dirty="0" smtClean="0">
                <a:solidFill>
                  <a:schemeClr val="bg1"/>
                </a:solidFill>
              </a:rPr>
              <a:t>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5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10" grpId="0"/>
      <p:bldP spid="11" grpId="0"/>
      <p:bldP spid="12" grpId="0"/>
      <p:bldP spid="13" grpId="0"/>
      <p:bldP spid="15" grpId="0"/>
      <p:bldP spid="16" grpId="0"/>
      <p:bldP spid="22" grpId="0"/>
      <p:bldP spid="4" grpId="0"/>
      <p:bldP spid="23" grpId="0" animBg="1"/>
      <p:bldP spid="29" grpId="0"/>
      <p:bldP spid="30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r>
              <a:rPr lang="en-US" dirty="0" err="1" smtClean="0"/>
              <a:t>Flavour</a:t>
            </a:r>
            <a:r>
              <a:rPr lang="en-US" dirty="0" smtClean="0"/>
              <a:t> Puzzle: particle masses? Origin Yukawa couplings?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703" y="686705"/>
            <a:ext cx="7376697" cy="198378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Weak interaction </a:t>
            </a:r>
            <a:r>
              <a:rPr lang="en-US" sz="2600" dirty="0" err="1" smtClean="0"/>
              <a:t>flavour</a:t>
            </a:r>
            <a:r>
              <a:rPr lang="en-US" sz="2600" dirty="0" smtClean="0"/>
              <a:t> universal</a:t>
            </a:r>
          </a:p>
          <a:p>
            <a:r>
              <a:rPr lang="en-US" sz="2600" dirty="0" smtClean="0"/>
              <a:t>Higgs interaction almost purely 3</a:t>
            </a:r>
            <a:r>
              <a:rPr lang="en-US" sz="2600" baseline="30000" dirty="0" smtClean="0"/>
              <a:t>rd</a:t>
            </a:r>
            <a:r>
              <a:rPr lang="en-US" sz="2600" dirty="0" smtClean="0"/>
              <a:t> generation</a:t>
            </a:r>
            <a:endParaRPr lang="en-US" sz="2600" dirty="0"/>
          </a:p>
        </p:txBody>
      </p:sp>
      <p:grpSp>
        <p:nvGrpSpPr>
          <p:cNvPr id="4" name="Group 3"/>
          <p:cNvGrpSpPr/>
          <p:nvPr/>
        </p:nvGrpSpPr>
        <p:grpSpPr>
          <a:xfrm>
            <a:off x="1093691" y="907641"/>
            <a:ext cx="10412605" cy="5628388"/>
            <a:chOff x="1093691" y="907641"/>
            <a:chExt cx="10412605" cy="5628388"/>
          </a:xfrm>
        </p:grpSpPr>
        <p:sp>
          <p:nvSpPr>
            <p:cNvPr id="5" name="Oval 4"/>
            <p:cNvSpPr/>
            <p:nvPr/>
          </p:nvSpPr>
          <p:spPr>
            <a:xfrm>
              <a:off x="5721726" y="907641"/>
              <a:ext cx="5784570" cy="5479713"/>
            </a:xfrm>
            <a:prstGeom prst="ellipse">
              <a:avLst/>
            </a:prstGeom>
            <a:pattFill prst="wdDnDiag">
              <a:fgClr>
                <a:srgbClr val="C00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904565" y="3453652"/>
              <a:ext cx="719897" cy="688038"/>
            </a:xfrm>
            <a:prstGeom prst="ellipse">
              <a:avLst/>
            </a:prstGeom>
            <a:pattFill prst="wdDnDiag">
              <a:fgClr>
                <a:srgbClr val="C00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160927" y="3694898"/>
              <a:ext cx="224118" cy="206662"/>
            </a:xfrm>
            <a:prstGeom prst="ellipse">
              <a:avLst/>
            </a:prstGeom>
            <a:pattFill prst="wdDnDiag">
              <a:fgClr>
                <a:srgbClr val="C00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41609" y="5641471"/>
              <a:ext cx="190636" cy="218483"/>
            </a:xfrm>
            <a:prstGeom prst="ellipse">
              <a:avLst/>
            </a:prstGeom>
            <a:pattFill prst="wdUpDiag">
              <a:fgClr>
                <a:srgbClr val="0070C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079368" y="5582764"/>
              <a:ext cx="376519" cy="347382"/>
            </a:xfrm>
            <a:prstGeom prst="ellipse">
              <a:avLst/>
            </a:prstGeom>
            <a:pattFill prst="wdUpDiag">
              <a:fgClr>
                <a:srgbClr val="0070C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5493119" y="5028750"/>
              <a:ext cx="1566586" cy="1507279"/>
            </a:xfrm>
            <a:prstGeom prst="ellipse">
              <a:avLst/>
            </a:prstGeom>
            <a:pattFill prst="wdUpDiag">
              <a:fgClr>
                <a:srgbClr val="0070C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 flipV="1">
              <a:off x="1187820" y="1842245"/>
              <a:ext cx="143438" cy="134469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106269" y="1739528"/>
              <a:ext cx="324975" cy="317867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820330" y="1620332"/>
              <a:ext cx="649943" cy="596228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93691" y="1914713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e</a:t>
              </a:r>
              <a:endParaRPr lang="en-US" sz="24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22944" y="5943937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19709" y="1935833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Symbol" charset="2"/>
                  <a:ea typeface="Symbol" charset="2"/>
                  <a:cs typeface="Symbol" charset="2"/>
                </a:rPr>
                <a:t>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94210" y="1926380"/>
              <a:ext cx="3193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Symbol" charset="2"/>
                  <a:ea typeface="Symbol" charset="2"/>
                  <a:cs typeface="Symbol" charset="2"/>
                </a:rPr>
                <a:t>t</a:t>
              </a:r>
              <a:endParaRPr lang="en-US" sz="2400" b="1" dirty="0">
                <a:latin typeface="Symbol" charset="2"/>
                <a:ea typeface="Symbol" charset="2"/>
                <a:cs typeface="Symbol" charset="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36391" y="4047560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31732" y="5927189"/>
              <a:ext cx="308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s</a:t>
              </a:r>
              <a:endParaRPr lang="en-US" sz="24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31732" y="4036557"/>
              <a:ext cx="314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c</a:t>
              </a:r>
              <a:endParaRPr lang="en-US" sz="24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18585" y="5902865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b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40631" y="3926643"/>
              <a:ext cx="2920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t</a:t>
              </a:r>
              <a:endParaRPr lang="en-US" sz="2400" b="1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584915" y="3574200"/>
            <a:ext cx="2420663" cy="430887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/>
              <a:t>top-Yukawa = 1.0 ?!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43892" y="2399018"/>
                <a:ext cx="16573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=0.5 </m:t>
                      </m:r>
                      <m:r>
                        <a:rPr lang="en-US" b="0" i="1" smtClean="0">
                          <a:latin typeface="Cambria Math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92" y="2399018"/>
                <a:ext cx="1657313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98333" b="-1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535308" y="2387397"/>
                <a:ext cx="1665328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=0.5 </m:t>
                      </m:r>
                      <m:r>
                        <a:rPr lang="en-US" b="0" i="1" smtClean="0">
                          <a:latin typeface="Cambria Math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308" y="2387397"/>
                <a:ext cx="1665328" cy="391646"/>
              </a:xfrm>
              <a:prstGeom prst="rect">
                <a:avLst/>
              </a:prstGeom>
              <a:blipFill rotWithShape="0">
                <a:blip r:embed="rId5"/>
                <a:stretch>
                  <a:fillRect t="-90625" b="-1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4417737" y="2402433"/>
                <a:ext cx="15981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𝜏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=1.8 </m:t>
                      </m:r>
                      <m:r>
                        <a:rPr lang="en-US" b="0" i="1" smtClean="0">
                          <a:latin typeface="Cambria Math" charset="0"/>
                        </a:rPr>
                        <m:t>𝐺</m:t>
                      </m:r>
                      <m:r>
                        <a:rPr lang="en-US" b="0" i="1" smtClean="0">
                          <a:latin typeface="Cambria Math" charset="0"/>
                        </a:rPr>
                        <m:t>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737" y="2402433"/>
                <a:ext cx="1598130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96721" b="-1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77803" y="4469556"/>
                <a:ext cx="16727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𝑢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=2.2 </m:t>
                      </m:r>
                      <m:r>
                        <a:rPr lang="en-US" b="0" i="1" smtClean="0">
                          <a:latin typeface="Cambria Math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03" y="4469556"/>
                <a:ext cx="1672766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96721" b="-1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411285" y="4431797"/>
                <a:ext cx="1599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=1.3 </m:t>
                      </m:r>
                      <m:r>
                        <a:rPr lang="en-US" b="0" i="1" smtClean="0">
                          <a:latin typeface="Cambria Math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285" y="4431797"/>
                <a:ext cx="1599862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96721" b="-1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82604" y="6268623"/>
                <a:ext cx="16736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=4.7 </m:t>
                      </m:r>
                      <m:r>
                        <a:rPr lang="en-US" b="0" i="1" smtClean="0">
                          <a:latin typeface="Cambria Math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04" y="6268623"/>
                <a:ext cx="1673600" cy="369332"/>
              </a:xfrm>
              <a:prstGeom prst="rect">
                <a:avLst/>
              </a:prstGeom>
              <a:blipFill rotWithShape="0">
                <a:blip r:embed="rId9"/>
                <a:stretch>
                  <a:fillRect t="-95082" b="-121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560023" y="4419277"/>
                <a:ext cx="16679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=173 </m:t>
                      </m:r>
                      <m:r>
                        <a:rPr lang="en-US" b="0" i="1" smtClean="0">
                          <a:latin typeface="Cambria Math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023" y="4419277"/>
                <a:ext cx="1667957" cy="369332"/>
              </a:xfrm>
              <a:prstGeom prst="rect">
                <a:avLst/>
              </a:prstGeom>
              <a:blipFill rotWithShape="0">
                <a:blip r:embed="rId10"/>
                <a:stretch>
                  <a:fillRect t="-96721" b="-1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462233" y="6275594"/>
                <a:ext cx="15980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=96 </m:t>
                      </m:r>
                      <m:r>
                        <a:rPr lang="en-US" b="0" i="1" smtClean="0">
                          <a:latin typeface="Cambria Math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233" y="6275594"/>
                <a:ext cx="1598002" cy="369332"/>
              </a:xfrm>
              <a:prstGeom prst="rect">
                <a:avLst/>
              </a:prstGeom>
              <a:blipFill rotWithShape="0">
                <a:blip r:embed="rId11"/>
                <a:stretch>
                  <a:fillRect t="-95082" b="-121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498279" y="6272236"/>
                <a:ext cx="16150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=4.2 </m:t>
                      </m:r>
                      <m:r>
                        <a:rPr lang="en-US" b="0" i="1" smtClean="0">
                          <a:latin typeface="Cambria Math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8279" y="6272236"/>
                <a:ext cx="1615058" cy="369332"/>
              </a:xfrm>
              <a:prstGeom prst="rect">
                <a:avLst/>
              </a:prstGeom>
              <a:blipFill rotWithShape="0">
                <a:blip r:embed="rId12"/>
                <a:stretch>
                  <a:fillRect t="-98333" b="-1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11438219" y="126111"/>
            <a:ext cx="673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8</a:t>
            </a:r>
            <a:r>
              <a:rPr lang="en-US" sz="2000" dirty="0" smtClean="0">
                <a:solidFill>
                  <a:schemeClr val="bg1"/>
                </a:solidFill>
              </a:rPr>
              <a:t>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04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The Weak Interaction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Flavour</a:t>
            </a:r>
            <a:r>
              <a:rPr lang="en-US" dirty="0" smtClean="0">
                <a:sym typeface="Wingdings"/>
              </a:rPr>
              <a:t> Mixing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44253" y="910118"/>
                <a:ext cx="4082592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 smtClean="0"/>
                  <a:t> </a:t>
                </a:r>
                <a:endParaRPr lang="en-US" sz="2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253" y="910118"/>
                <a:ext cx="4082592" cy="73584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Group 84"/>
          <p:cNvGrpSpPr/>
          <p:nvPr/>
        </p:nvGrpSpPr>
        <p:grpSpPr>
          <a:xfrm>
            <a:off x="986181" y="2799293"/>
            <a:ext cx="2593761" cy="1296871"/>
            <a:chOff x="5146819" y="1260767"/>
            <a:chExt cx="2899634" cy="1360679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/>
                <p:cNvSpPr txBox="1"/>
                <p:nvPr/>
              </p:nvSpPr>
              <p:spPr>
                <a:xfrm>
                  <a:off x="5146820" y="2137066"/>
                  <a:ext cx="483921" cy="4843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87" name="TextBox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6"/>
                  <a:ext cx="483921" cy="48438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5146819" y="1260767"/>
                  <a:ext cx="488438" cy="4843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488438" cy="48438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0" name="Group 89"/>
          <p:cNvGrpSpPr/>
          <p:nvPr/>
        </p:nvGrpSpPr>
        <p:grpSpPr>
          <a:xfrm>
            <a:off x="8922998" y="2967564"/>
            <a:ext cx="2053029" cy="1026818"/>
            <a:chOff x="5544553" y="1507777"/>
            <a:chExt cx="2501900" cy="1008735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3" name="Group 92"/>
          <p:cNvGrpSpPr/>
          <p:nvPr/>
        </p:nvGrpSpPr>
        <p:grpSpPr>
          <a:xfrm>
            <a:off x="4817528" y="2993500"/>
            <a:ext cx="2411943" cy="1036262"/>
            <a:chOff x="5146820" y="1507777"/>
            <a:chExt cx="2899633" cy="108415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5146820" y="2108930"/>
                  <a:ext cx="477311" cy="4830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08930"/>
                  <a:ext cx="477311" cy="48300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4798937" y="2741038"/>
                <a:ext cx="398058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937" y="2741038"/>
                <a:ext cx="398058" cy="461665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8583890" y="2727669"/>
                <a:ext cx="420949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3890" y="2727669"/>
                <a:ext cx="420949" cy="461665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8549068" y="3503736"/>
                <a:ext cx="37574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9068" y="3503736"/>
                <a:ext cx="375744" cy="461665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8388065" y="953864"/>
            <a:ext cx="2853675" cy="786228"/>
          </a:xfrm>
        </p:spPr>
        <p:txBody>
          <a:bodyPr/>
          <a:lstStyle/>
          <a:p>
            <a:r>
              <a:rPr lang="en-US" i="1" smtClean="0">
                <a:solidFill>
                  <a:srgbClr val="C00000"/>
                </a:solidFill>
              </a:rPr>
              <a:t>No </a:t>
            </a:r>
            <a:r>
              <a:rPr lang="en-US" i="1" dirty="0" smtClean="0">
                <a:solidFill>
                  <a:srgbClr val="C00000"/>
                </a:solidFill>
              </a:rPr>
              <a:t>CP violation</a:t>
            </a:r>
            <a:endParaRPr lang="en-US" i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24249" y="5607581"/>
                <a:ext cx="11297067" cy="734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 smtClean="0">
                    <a:solidFill>
                      <a:srgbClr val="0070C0"/>
                    </a:solidFill>
                  </a:rPr>
                  <a:t>Redefine: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 smtClean="0">
                    <a:solidFill>
                      <a:srgbClr val="0070C0"/>
                    </a:solidFill>
                  </a:rPr>
                  <a:t>  and: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Sup>
                      <m:sSubSup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600" b="0" i="1" smtClean="0">
                            <a:latin typeface="Cambria Math" charset="0"/>
                          </a:rPr>
                          <m:t>†</m:t>
                        </m:r>
                      </m:sup>
                    </m:sSubSup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 smtClean="0">
                    <a:solidFill>
                      <a:srgbClr val="0070C0"/>
                    </a:solidFill>
                  </a:rPr>
                  <a:t> , such that: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  <m:r>
                      <a:rPr lang="en-US" sz="26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600" dirty="0" smtClean="0">
                    <a:solidFill>
                      <a:srgbClr val="0070C0"/>
                    </a:solidFill>
                  </a:rPr>
                  <a:t>  </a:t>
                </a:r>
                <a:r>
                  <a:rPr lang="mr-IN" sz="2600" dirty="0" smtClean="0">
                    <a:solidFill>
                      <a:srgbClr val="0070C0"/>
                    </a:solidFill>
                  </a:rPr>
                  <a:t>…</a:t>
                </a:r>
                <a:endParaRPr lang="en-US" sz="2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49" y="5607581"/>
                <a:ext cx="11297067" cy="734047"/>
              </a:xfrm>
              <a:prstGeom prst="rect">
                <a:avLst/>
              </a:prstGeom>
              <a:blipFill rotWithShape="0">
                <a:blip r:embed="rId16"/>
                <a:stretch>
                  <a:fillRect l="-971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739588" y="2595283"/>
            <a:ext cx="10676965" cy="168088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1438219" y="126111"/>
            <a:ext cx="673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9</a:t>
            </a:r>
            <a:r>
              <a:rPr lang="en-US" sz="2000" dirty="0" smtClean="0">
                <a:solidFill>
                  <a:schemeClr val="bg1"/>
                </a:solidFill>
              </a:rPr>
              <a:t>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1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The Weak Interaction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Flavour</a:t>
            </a:r>
            <a:r>
              <a:rPr lang="en-US" dirty="0" smtClean="0">
                <a:sym typeface="Wingdings"/>
              </a:rPr>
              <a:t> Mixing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44253" y="910118"/>
                <a:ext cx="4082592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 smtClean="0"/>
                  <a:t> </a:t>
                </a:r>
                <a:endParaRPr lang="en-US" sz="2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253" y="910118"/>
                <a:ext cx="4082592" cy="73584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986181" y="2785843"/>
            <a:ext cx="2593761" cy="1275222"/>
            <a:chOff x="5146819" y="1260767"/>
            <a:chExt cx="2899634" cy="13379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146820" y="2137067"/>
                  <a:ext cx="31752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317523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146819" y="1260767"/>
                  <a:ext cx="32156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21563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993535" y="4121842"/>
            <a:ext cx="2544981" cy="1123310"/>
            <a:chOff x="5162861" y="1260767"/>
            <a:chExt cx="2883592" cy="125574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5162861" y="1260767"/>
                  <a:ext cx="321562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2861" y="1260767"/>
                  <a:ext cx="321562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/>
          <p:cNvGrpSpPr/>
          <p:nvPr/>
        </p:nvGrpSpPr>
        <p:grpSpPr>
          <a:xfrm>
            <a:off x="8922998" y="2873432"/>
            <a:ext cx="2053029" cy="1026818"/>
            <a:chOff x="5544553" y="1507777"/>
            <a:chExt cx="2501900" cy="100873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663801" y="864947"/>
                <a:ext cx="4884671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 </m:t>
                    </m:r>
                    <m:sSub>
                      <m:sSubPr>
                        <m:ctrlPr>
                          <a:rPr lang="en-US" sz="3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 smtClean="0"/>
                  <a:t> </a:t>
                </a:r>
                <a:endParaRPr lang="en-US" sz="26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801" y="864947"/>
                <a:ext cx="4884671" cy="73584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4817528" y="2953157"/>
            <a:ext cx="2411943" cy="1015867"/>
            <a:chOff x="5146820" y="1507777"/>
            <a:chExt cx="2899633" cy="106281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5146820" y="2108930"/>
                  <a:ext cx="317523" cy="461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08930"/>
                  <a:ext cx="317523" cy="461664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5146262" y="4262155"/>
            <a:ext cx="2119494" cy="976430"/>
            <a:chOff x="5544553" y="1507777"/>
            <a:chExt cx="2501900" cy="100873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986193" y="4255083"/>
            <a:ext cx="2030175" cy="1008694"/>
            <a:chOff x="5544553" y="1507777"/>
            <a:chExt cx="2501900" cy="100873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8989594" y="5468097"/>
            <a:ext cx="2070194" cy="1077377"/>
            <a:chOff x="5544553" y="1507777"/>
            <a:chExt cx="2501900" cy="1008735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/>
          <p:cNvGrpSpPr/>
          <p:nvPr/>
        </p:nvGrpSpPr>
        <p:grpSpPr>
          <a:xfrm>
            <a:off x="999628" y="5247613"/>
            <a:ext cx="2580314" cy="1397086"/>
            <a:chOff x="5146819" y="1260767"/>
            <a:chExt cx="2899634" cy="1337965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5146820" y="2137067"/>
                  <a:ext cx="24820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𝑡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248209" cy="461665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5146819" y="1260767"/>
                  <a:ext cx="32156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21563" cy="461665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4798937" y="2700694"/>
                <a:ext cx="272382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𝑠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937" y="2700694"/>
                <a:ext cx="272382" cy="461665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/>
          <p:cNvGrpSpPr/>
          <p:nvPr/>
        </p:nvGrpSpPr>
        <p:grpSpPr>
          <a:xfrm>
            <a:off x="4875292" y="5259170"/>
            <a:ext cx="2390464" cy="1337743"/>
            <a:chOff x="5146819" y="1260767"/>
            <a:chExt cx="2899634" cy="1337965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5146820" y="2137067"/>
                  <a:ext cx="248208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𝑡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248208" cy="461665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5146819" y="1260767"/>
                  <a:ext cx="272382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272382" cy="461665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8583890" y="2633537"/>
                <a:ext cx="30181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𝑏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3890" y="2633537"/>
                <a:ext cx="301814" cy="461665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986181" y="4783487"/>
                <a:ext cx="275075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181" y="4783487"/>
                <a:ext cx="275075" cy="461665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8631974" y="6114725"/>
                <a:ext cx="248208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1974" y="6114725"/>
                <a:ext cx="248208" cy="461665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8605079" y="5305660"/>
                <a:ext cx="30181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𝑏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079" y="5305660"/>
                <a:ext cx="301814" cy="461665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8549068" y="3409604"/>
                <a:ext cx="31752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𝑢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9068" y="3409604"/>
                <a:ext cx="317523" cy="461665"/>
              </a:xfrm>
              <a:prstGeom prst="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8592973" y="4017937"/>
                <a:ext cx="30181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𝑏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2973" y="4017937"/>
                <a:ext cx="301814" cy="461665"/>
              </a:xfrm>
              <a:prstGeom prst="rect">
                <a:avLst/>
              </a:prstGeom>
              <a:blipFill rotWithShape="0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 flipH="1">
                <a:off x="4526925" y="4791905"/>
                <a:ext cx="799840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526925" y="4791905"/>
                <a:ext cx="799840" cy="461665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8584883" y="4798969"/>
                <a:ext cx="275075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883" y="4798969"/>
                <a:ext cx="275075" cy="461665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957276" y="2710073"/>
                <a:ext cx="4614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𝑢𝑠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276" y="2710073"/>
                <a:ext cx="461408" cy="369332"/>
              </a:xfrm>
              <a:prstGeom prst="rect">
                <a:avLst/>
              </a:prstGeom>
              <a:blipFill rotWithShape="0">
                <a:blip r:embed="rId32"/>
                <a:stretch>
                  <a:fillRect l="-14474" r="-131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2158343" y="2888790"/>
                <a:ext cx="530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𝑢𝑑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343" y="2888790"/>
                <a:ext cx="530466" cy="369332"/>
              </a:xfrm>
              <a:prstGeom prst="rect">
                <a:avLst/>
              </a:prstGeom>
              <a:blipFill rotWithShape="0">
                <a:blip r:embed="rId33"/>
                <a:stretch>
                  <a:fillRect l="-12644" r="-5747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2187479" y="4154640"/>
                <a:ext cx="49840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𝑐𝑑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479" y="4154640"/>
                <a:ext cx="498406" cy="369332"/>
              </a:xfrm>
              <a:prstGeom prst="rect">
                <a:avLst/>
              </a:prstGeom>
              <a:blipFill rotWithShape="0">
                <a:blip r:embed="rId34"/>
                <a:stretch>
                  <a:fillRect l="-14634" r="-4878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2267742" y="5427172"/>
                <a:ext cx="4839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𝑡𝑑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2" y="5427172"/>
                <a:ext cx="483979" cy="369332"/>
              </a:xfrm>
              <a:prstGeom prst="rect">
                <a:avLst/>
              </a:prstGeom>
              <a:blipFill rotWithShape="0">
                <a:blip r:embed="rId35"/>
                <a:stretch>
                  <a:fillRect l="-13924" r="-5063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6022135" y="5377892"/>
                <a:ext cx="44621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135" y="5377892"/>
                <a:ext cx="446212" cy="369332"/>
              </a:xfrm>
              <a:prstGeom prst="rect">
                <a:avLst/>
              </a:prstGeom>
              <a:blipFill rotWithShape="0">
                <a:blip r:embed="rId36"/>
                <a:stretch>
                  <a:fillRect l="-16438" r="-4110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6055559" y="4099235"/>
                <a:ext cx="39398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𝑐𝑠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559" y="4099235"/>
                <a:ext cx="393986" cy="369332"/>
              </a:xfrm>
              <a:prstGeom prst="rect">
                <a:avLst/>
              </a:prstGeom>
              <a:blipFill rotWithShape="0">
                <a:blip r:embed="rId37"/>
                <a:stretch>
                  <a:fillRect l="-21538" r="-6154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9681068" y="2728695"/>
                <a:ext cx="5197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𝑢𝑏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1068" y="2728695"/>
                <a:ext cx="519758" cy="369332"/>
              </a:xfrm>
              <a:prstGeom prst="rect">
                <a:avLst/>
              </a:prstGeom>
              <a:blipFill rotWithShape="0">
                <a:blip r:embed="rId38"/>
                <a:stretch>
                  <a:fillRect l="-12941" r="-5882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9758112" y="4094564"/>
                <a:ext cx="48769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𝑐𝑏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8112" y="4094564"/>
                <a:ext cx="487698" cy="369332"/>
              </a:xfrm>
              <a:prstGeom prst="rect">
                <a:avLst/>
              </a:prstGeom>
              <a:blipFill rotWithShape="0">
                <a:blip r:embed="rId39"/>
                <a:stretch>
                  <a:fillRect l="-15000" r="-5000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9795327" y="5338218"/>
                <a:ext cx="4732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𝑡𝑏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5327" y="5338218"/>
                <a:ext cx="473271" cy="369332"/>
              </a:xfrm>
              <a:prstGeom prst="rect">
                <a:avLst/>
              </a:prstGeom>
              <a:blipFill rotWithShape="0">
                <a:blip r:embed="rId40"/>
                <a:stretch>
                  <a:fillRect l="-15584" r="-5195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 flipH="1">
                <a:off x="4561277" y="4013986"/>
                <a:ext cx="799840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𝑠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561277" y="4013986"/>
                <a:ext cx="799840" cy="461665"/>
              </a:xfrm>
              <a:prstGeom prst="rect">
                <a:avLst/>
              </a:prstGeom>
              <a:blipFill rotWithShape="0"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 flipV="1">
            <a:off x="5338483" y="1261089"/>
            <a:ext cx="883418" cy="293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2"/>
          <p:cNvSpPr>
            <a:spLocks noGrp="1"/>
          </p:cNvSpPr>
          <p:nvPr>
            <p:ph idx="1"/>
          </p:nvPr>
        </p:nvSpPr>
        <p:spPr>
          <a:xfrm>
            <a:off x="578856" y="2114109"/>
            <a:ext cx="10047408" cy="555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Generation structure of weak interaction, </a:t>
            </a:r>
            <a:r>
              <a:rPr lang="en-US" i="1" dirty="0" smtClean="0">
                <a:solidFill>
                  <a:srgbClr val="C00000"/>
                </a:solidFill>
              </a:rPr>
              <a:t>now includes CP violation.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4461" y="623219"/>
            <a:ext cx="186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u="sng" dirty="0" smtClean="0"/>
              <a:t>Interaction basis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9180286" y="595746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u="sng" dirty="0" smtClean="0"/>
              <a:t>Mass basis</a:t>
            </a:r>
            <a:r>
              <a:rPr lang="en-US" dirty="0" smtClean="0"/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604018" y="1465530"/>
                <a:ext cx="11297067" cy="734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 smtClean="0">
                    <a:solidFill>
                      <a:srgbClr val="0070C0"/>
                    </a:solidFill>
                  </a:rPr>
                  <a:t>Redefine: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 smtClean="0">
                    <a:solidFill>
                      <a:srgbClr val="0070C0"/>
                    </a:solidFill>
                  </a:rPr>
                  <a:t>  and: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Sup>
                      <m:sSubSup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600" b="0" i="1" smtClean="0">
                            <a:latin typeface="Cambria Math" charset="0"/>
                          </a:rPr>
                          <m:t>†</m:t>
                        </m:r>
                      </m:sup>
                    </m:sSubSup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 smtClean="0">
                    <a:solidFill>
                      <a:srgbClr val="0070C0"/>
                    </a:solidFill>
                  </a:rPr>
                  <a:t> , such that: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  <m:r>
                      <a:rPr lang="en-US" sz="26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600" dirty="0" smtClean="0">
                    <a:solidFill>
                      <a:srgbClr val="0070C0"/>
                    </a:solidFill>
                  </a:rPr>
                  <a:t>  </a:t>
                </a:r>
                <a:r>
                  <a:rPr lang="mr-IN" sz="2600" dirty="0" smtClean="0">
                    <a:solidFill>
                      <a:srgbClr val="0070C0"/>
                    </a:solidFill>
                  </a:rPr>
                  <a:t>…</a:t>
                </a:r>
                <a:endParaRPr lang="en-US" sz="2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018" y="1465530"/>
                <a:ext cx="11297067" cy="734047"/>
              </a:xfrm>
              <a:prstGeom prst="rect">
                <a:avLst/>
              </a:prstGeom>
              <a:blipFill rotWithShape="0">
                <a:blip r:embed="rId42"/>
                <a:stretch>
                  <a:fillRect l="-971" b="-4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angle 71"/>
          <p:cNvSpPr/>
          <p:nvPr/>
        </p:nvSpPr>
        <p:spPr>
          <a:xfrm>
            <a:off x="739588" y="2635623"/>
            <a:ext cx="10676965" cy="4049417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</a:rPr>
              <a:t>10/51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42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7" grpId="0"/>
      <p:bldP spid="63" grpId="0"/>
      <p:bldP spid="65" grpId="0"/>
      <p:bldP spid="66" grpId="0"/>
      <p:bldP spid="67" grpId="0"/>
      <p:bldP spid="70" grpId="0"/>
      <p:bldP spid="71" grpId="0"/>
      <p:bldP spid="73" grpId="0"/>
      <p:bldP spid="74" grpId="0"/>
      <p:bldP spid="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69" grpId="0"/>
      <p:bldP spid="85" grpId="0" build="p"/>
      <p:bldP spid="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r>
              <a:rPr lang="en-US" dirty="0" err="1" smtClean="0"/>
              <a:t>Flavour</a:t>
            </a:r>
            <a:r>
              <a:rPr lang="en-US" dirty="0" smtClean="0"/>
              <a:t> Changing Quark Interactions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443" y="5257801"/>
            <a:ext cx="4191497" cy="1282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711" y="711200"/>
            <a:ext cx="3326730" cy="2097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00" y="753310"/>
            <a:ext cx="4787900" cy="446451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179511" y="1752600"/>
            <a:ext cx="3060028" cy="1056288"/>
            <a:chOff x="5334671" y="1752600"/>
            <a:chExt cx="3060028" cy="1056288"/>
          </a:xfrm>
        </p:grpSpPr>
        <p:sp>
          <p:nvSpPr>
            <p:cNvPr id="7" name="Rectangle 6"/>
            <p:cNvSpPr/>
            <p:nvPr/>
          </p:nvSpPr>
          <p:spPr>
            <a:xfrm>
              <a:off x="6604000" y="1930400"/>
              <a:ext cx="647700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4671" y="1752600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014371" y="2580288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40" y="1797050"/>
            <a:ext cx="863600" cy="520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39" y="1574800"/>
            <a:ext cx="406400" cy="4699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210" y="2400300"/>
            <a:ext cx="406400" cy="393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13001" y="437281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3001" y="334411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3001" y="216301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4784" y="1025820"/>
            <a:ext cx="26055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Flavour</a:t>
            </a:r>
            <a:r>
              <a:rPr lang="en-US" dirty="0" smtClean="0"/>
              <a:t> changing currents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11/51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7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r>
              <a:rPr lang="en-US" dirty="0" err="1" smtClean="0"/>
              <a:t>Flavour</a:t>
            </a:r>
            <a:r>
              <a:rPr lang="en-US" dirty="0" smtClean="0"/>
              <a:t> Changing Quark Interactions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440" y="5257800"/>
            <a:ext cx="4191501" cy="128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00" y="766010"/>
            <a:ext cx="4951819" cy="4381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711" y="711200"/>
            <a:ext cx="3326730" cy="209768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179511" y="1752600"/>
            <a:ext cx="3060028" cy="1056288"/>
            <a:chOff x="5334671" y="1752600"/>
            <a:chExt cx="3060028" cy="1056288"/>
          </a:xfrm>
        </p:grpSpPr>
        <p:sp>
          <p:nvSpPr>
            <p:cNvPr id="7" name="Rectangle 6"/>
            <p:cNvSpPr/>
            <p:nvPr/>
          </p:nvSpPr>
          <p:spPr>
            <a:xfrm>
              <a:off x="6604000" y="1930400"/>
              <a:ext cx="647700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4671" y="1752600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014371" y="2580288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40" y="1803400"/>
            <a:ext cx="838200" cy="520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339" y="1644650"/>
            <a:ext cx="368300" cy="3937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210" y="2387600"/>
            <a:ext cx="406400" cy="393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13001" y="437281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3001" y="334411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3001" y="216301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4784" y="1025820"/>
            <a:ext cx="26055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Flavour</a:t>
            </a:r>
            <a:r>
              <a:rPr lang="en-US" dirty="0" smtClean="0"/>
              <a:t> changing currents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11/51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12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r>
              <a:rPr lang="en-US" dirty="0" err="1" smtClean="0"/>
              <a:t>Flavour</a:t>
            </a:r>
            <a:r>
              <a:rPr lang="en-US" dirty="0" smtClean="0"/>
              <a:t> Changing Quark Interactions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740" y="5131822"/>
            <a:ext cx="4076701" cy="15610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711" y="711200"/>
            <a:ext cx="3326730" cy="2097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00" y="753310"/>
            <a:ext cx="4912858" cy="4394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179511" y="1752600"/>
            <a:ext cx="3060028" cy="1056288"/>
            <a:chOff x="5334671" y="1752600"/>
            <a:chExt cx="3060028" cy="1056288"/>
          </a:xfrm>
        </p:grpSpPr>
        <p:sp>
          <p:nvSpPr>
            <p:cNvPr id="7" name="Rectangle 6"/>
            <p:cNvSpPr/>
            <p:nvPr/>
          </p:nvSpPr>
          <p:spPr>
            <a:xfrm>
              <a:off x="6604000" y="1930400"/>
              <a:ext cx="647700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4671" y="1752600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014371" y="2580288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340" y="1809750"/>
            <a:ext cx="800100" cy="520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239" y="2387600"/>
            <a:ext cx="381000" cy="3937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489" y="1574800"/>
            <a:ext cx="368300" cy="469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13001" y="437281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3001" y="334411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3001" y="216301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4784" y="1025820"/>
            <a:ext cx="26055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Flavour</a:t>
            </a:r>
            <a:r>
              <a:rPr lang="en-US" dirty="0" smtClean="0"/>
              <a:t> changing currents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11/51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6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r>
              <a:rPr lang="en-US" dirty="0" err="1" smtClean="0"/>
              <a:t>Flavour</a:t>
            </a:r>
            <a:r>
              <a:rPr lang="en-US" dirty="0" smtClean="0"/>
              <a:t> Changing Quark Interactions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740" y="5141548"/>
            <a:ext cx="4051300" cy="15513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00" y="760034"/>
            <a:ext cx="4876800" cy="4374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711" y="711200"/>
            <a:ext cx="3326730" cy="20976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13001" y="437281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13001" y="334411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3001" y="216301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4784" y="1025820"/>
            <a:ext cx="26055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Flavour</a:t>
            </a:r>
            <a:r>
              <a:rPr lang="en-US" dirty="0" smtClean="0"/>
              <a:t> changing currents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11/51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6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 smtClean="0"/>
              <a:t>Flavour</a:t>
            </a:r>
            <a:r>
              <a:rPr lang="en-US" dirty="0" smtClean="0"/>
              <a:t> Changing Quark Interactions </a:t>
            </a:r>
            <a:r>
              <a:rPr lang="mr-IN" dirty="0" smtClean="0"/>
              <a:t>–</a:t>
            </a:r>
            <a:r>
              <a:rPr lang="en-US" dirty="0" smtClean="0"/>
              <a:t> CP Violation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941" y="673100"/>
            <a:ext cx="3848100" cy="44096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040" y="5126959"/>
            <a:ext cx="4089400" cy="1565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00" y="760034"/>
            <a:ext cx="4876800" cy="437477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271040" y="3848100"/>
            <a:ext cx="1104900" cy="736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13001" y="437281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3001" y="334411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3001" y="216301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11680" y="3631179"/>
            <a:ext cx="2075776" cy="92333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Complex coupling constants are the source of CP </a:t>
            </a:r>
            <a:r>
              <a:rPr lang="en-US" dirty="0" smtClean="0">
                <a:solidFill>
                  <a:srgbClr val="C00000"/>
                </a:solidFill>
              </a:rPr>
              <a:t>viol.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79903" y="5464737"/>
            <a:ext cx="6274881" cy="1005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Particles and antiparticles have </a:t>
            </a:r>
            <a:r>
              <a:rPr lang="en-US" sz="2600" dirty="0"/>
              <a:t>complex conjugated </a:t>
            </a:r>
            <a:r>
              <a:rPr lang="en-US" sz="2600"/>
              <a:t>coupling </a:t>
            </a:r>
            <a:r>
              <a:rPr lang="en-US" sz="2600" smtClean="0"/>
              <a:t>constants</a:t>
            </a:r>
            <a:endParaRPr lang="en-US" sz="2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6854784" y="1025820"/>
            <a:ext cx="26055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Flavour</a:t>
            </a:r>
            <a:r>
              <a:rPr lang="en-US" dirty="0" smtClean="0"/>
              <a:t> changing currents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11/51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88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95499" y="1358545"/>
            <a:ext cx="3187701" cy="1813090"/>
            <a:chOff x="1446722" y="2100849"/>
            <a:chExt cx="6517309" cy="2904424"/>
          </a:xfrm>
        </p:grpSpPr>
        <p:sp>
          <p:nvSpPr>
            <p:cNvPr id="12" name="Rectangle 11"/>
            <p:cNvSpPr/>
            <p:nvPr/>
          </p:nvSpPr>
          <p:spPr>
            <a:xfrm>
              <a:off x="1446722" y="2100849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786338" y="3049814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04845" y="4055124"/>
              <a:ext cx="1759186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747357" y="4460509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39689" y="3465555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84166" y="2459232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 flipV="1">
              <a:off x="7077895" y="251594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flipV="1">
              <a:off x="2426019" y="452821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077895" y="3408844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28269" y="1314519"/>
                <a:ext cx="4125425" cy="1844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40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400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269" y="1314519"/>
                <a:ext cx="4125425" cy="184441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   The CKM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en-US" dirty="0"/>
                  <a:t> - </a:t>
                </a:r>
                <a:r>
                  <a:rPr lang="en-US" dirty="0" smtClean="0"/>
                  <a:t>3 </a:t>
                </a:r>
                <a:r>
                  <a:rPr lang="en-US" dirty="0"/>
                  <a:t>Generations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85524" y="800995"/>
                <a:ext cx="39263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𝑑</m:t>
                    </m:r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𝑏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5524" y="800995"/>
                <a:ext cx="3926376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66103" y="1440555"/>
                <a:ext cx="510781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𝑢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  <a:p>
                <a:endParaRPr lang="en-US" dirty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2400" b="0" dirty="0" smtClean="0">
                  <a:solidFill>
                    <a:srgbClr val="0000FF"/>
                  </a:solidFill>
                </a:endParaRPr>
              </a:p>
              <a:p>
                <a:endParaRPr lang="en-US" dirty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  <a:p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103" y="1440555"/>
                <a:ext cx="510781" cy="206210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wolfenstei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31975" y="1727956"/>
            <a:ext cx="3751728" cy="317177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96454" y="3362859"/>
                <a:ext cx="51327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nl-NL" sz="2400" dirty="0" smtClean="0">
                    <a:solidFill>
                      <a:srgbClr val="0070C0"/>
                    </a:solidFill>
                  </a:rPr>
                  <a:t>Wolfenstein</a:t>
                </a:r>
                <a:r>
                  <a:rPr lang="nl-NL" sz="2400" dirty="0">
                    <a:solidFill>
                      <a:srgbClr val="0070C0"/>
                    </a:solidFill>
                  </a:rPr>
                  <a:t>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parametrization</a:t>
                </a:r>
                <a:r>
                  <a:rPr lang="nl-NL" sz="2400" dirty="0">
                    <a:solidFill>
                      <a:srgbClr val="0070C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nl-NL" sz="2400" dirty="0" smtClean="0"/>
                  <a:t> =</a:t>
                </a:r>
                <a:endParaRPr lang="nl-NL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54" y="3362859"/>
                <a:ext cx="5132752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1663" t="-10667" r="-831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67553" y="735854"/>
                <a:ext cx="1118191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3000" i="1"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en-US" sz="3000" dirty="0" smtClean="0"/>
                  <a:t>: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53" y="735854"/>
                <a:ext cx="1118191" cy="553998"/>
              </a:xfrm>
              <a:prstGeom prst="rect">
                <a:avLst/>
              </a:prstGeom>
              <a:blipFill rotWithShape="0">
                <a:blip r:embed="rId8"/>
                <a:stretch>
                  <a:fillRect t="-13187" r="-11957" b="-34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544675" y="4528337"/>
            <a:ext cx="2027222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Lincoln Wolfenstein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85710" y="3926331"/>
                <a:ext cx="5496889" cy="1292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000" b="1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1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000" b="1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𝝀</m:t>
                                </m:r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mr-IN" sz="20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𝝆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𝜼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𝝀</m:t>
                                </m:r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000" b="1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mr-IN" sz="20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𝝆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𝜼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710" y="3926331"/>
                <a:ext cx="5496889" cy="129279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979066" y="5404203"/>
                <a:ext cx="3035361" cy="430887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  <a:sym typeface="Wingdings"/>
                      </a:rPr>
                      <m:t></m:t>
                    </m:r>
                  </m:oMath>
                </a14:m>
                <a:r>
                  <a:rPr lang="nl-NL" sz="2200" dirty="0" smtClean="0">
                    <a:solidFill>
                      <a:srgbClr val="FF0000"/>
                    </a:solidFill>
                  </a:rPr>
                  <a:t> </a:t>
                </a:r>
                <a:r>
                  <a:rPr lang="nl-NL" sz="2200" dirty="0">
                    <a:solidFill>
                      <a:srgbClr val="FF0000"/>
                    </a:solidFill>
                  </a:rPr>
                  <a:t>1 CP </a:t>
                </a:r>
                <a:r>
                  <a:rPr lang="nl-NL" sz="2200" dirty="0" err="1">
                    <a:solidFill>
                      <a:srgbClr val="FF0000"/>
                    </a:solidFill>
                  </a:rPr>
                  <a:t>v</a:t>
                </a:r>
                <a:r>
                  <a:rPr lang="nl-NL" sz="2200" dirty="0" err="1" smtClean="0">
                    <a:solidFill>
                      <a:srgbClr val="FF0000"/>
                    </a:solidFill>
                  </a:rPr>
                  <a:t>iolating</a:t>
                </a:r>
                <a:r>
                  <a:rPr lang="nl-NL" sz="2200" dirty="0" smtClean="0">
                    <a:solidFill>
                      <a:srgbClr val="FF0000"/>
                    </a:solidFill>
                  </a:rPr>
                  <a:t> </a:t>
                </a:r>
                <a:r>
                  <a:rPr lang="nl-NL" sz="2200" dirty="0" err="1">
                    <a:solidFill>
                      <a:srgbClr val="FF0000"/>
                    </a:solidFill>
                  </a:rPr>
                  <a:t>phase</a:t>
                </a:r>
                <a:endParaRPr lang="nl-NL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066" y="5404203"/>
                <a:ext cx="3035361" cy="430887"/>
              </a:xfrm>
              <a:prstGeom prst="rect">
                <a:avLst/>
              </a:prstGeom>
              <a:blipFill rotWithShape="0">
                <a:blip r:embed="rId10"/>
                <a:stretch>
                  <a:fillRect t="-6757" b="-24324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12/51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6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b="1" i="1" dirty="0" smtClean="0"/>
              <a:t>   </a:t>
            </a:r>
            <a:r>
              <a:rPr lang="en-US" b="1" i="1" dirty="0" err="1" smtClean="0"/>
              <a:t>Flavour</a:t>
            </a:r>
            <a:r>
              <a:rPr lang="en-US" b="1" i="1" dirty="0" smtClean="0"/>
              <a:t> Puzzles and the </a:t>
            </a:r>
            <a:r>
              <a:rPr lang="en-US" b="1" i="1" dirty="0" err="1" smtClean="0"/>
              <a:t>LHCb</a:t>
            </a:r>
            <a:r>
              <a:rPr lang="en-US" b="1" i="1" dirty="0" smtClean="0"/>
              <a:t> Experiment</a:t>
            </a:r>
            <a:endParaRPr lang="en-US" b="1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175" y="77720"/>
            <a:ext cx="1585475" cy="7134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7532" t="18432" r="26714" b="17843"/>
          <a:stretch/>
        </p:blipFill>
        <p:spPr>
          <a:xfrm>
            <a:off x="11013141" y="59168"/>
            <a:ext cx="1109303" cy="11324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3" y="564867"/>
            <a:ext cx="7681072" cy="4038170"/>
          </a:xfrm>
          <a:prstGeom prst="rect">
            <a:avLst/>
          </a:prstGeom>
        </p:spPr>
      </p:pic>
      <p:pic>
        <p:nvPicPr>
          <p:cNvPr id="12" name="Picture 11" descr="Rich2_view.jpg"/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19510817">
            <a:off x="3874660" y="2630247"/>
            <a:ext cx="7919701" cy="5581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9" y="3841125"/>
            <a:ext cx="2798450" cy="253870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017342" y="976670"/>
            <a:ext cx="3981015" cy="2723823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u="sng" dirty="0" smtClean="0">
                <a:solidFill>
                  <a:srgbClr val="FFFF00"/>
                </a:solidFill>
              </a:rPr>
              <a:t>(</a:t>
            </a:r>
            <a:r>
              <a:rPr lang="en-US" sz="2400" b="1" i="1" u="sng" dirty="0" err="1" smtClean="0">
                <a:solidFill>
                  <a:srgbClr val="FFFF00"/>
                </a:solidFill>
              </a:rPr>
              <a:t>Flavour</a:t>
            </a:r>
            <a:r>
              <a:rPr lang="en-US" sz="2400" b="1" i="1" u="sng" dirty="0" smtClean="0">
                <a:solidFill>
                  <a:srgbClr val="FFFF00"/>
                </a:solidFill>
              </a:rPr>
              <a:t>) Puzzles</a:t>
            </a:r>
            <a:r>
              <a:rPr lang="en-US" sz="2400" b="1" i="1" u="sng" dirty="0">
                <a:solidFill>
                  <a:srgbClr val="FFFF00"/>
                </a:solidFill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100" b="1" i="1" dirty="0" smtClean="0">
                <a:solidFill>
                  <a:srgbClr val="FFFF00"/>
                </a:solidFill>
              </a:rPr>
              <a:t>Why </a:t>
            </a:r>
            <a:r>
              <a:rPr lang="en-US" sz="2100" b="1" i="1" dirty="0">
                <a:solidFill>
                  <a:srgbClr val="FFFF00"/>
                </a:solidFill>
              </a:rPr>
              <a:t>three generations?</a:t>
            </a:r>
          </a:p>
          <a:p>
            <a:pPr marL="342900" indent="-342900">
              <a:buFontTx/>
              <a:buChar char="-"/>
            </a:pPr>
            <a:r>
              <a:rPr lang="en-US" sz="2100" b="1" i="1" dirty="0" smtClean="0">
                <a:solidFill>
                  <a:srgbClr val="FFFF00"/>
                </a:solidFill>
              </a:rPr>
              <a:t>Why this particle mass spectrum?</a:t>
            </a:r>
          </a:p>
          <a:p>
            <a:pPr marL="342900" indent="-342900">
              <a:buFontTx/>
              <a:buChar char="-"/>
            </a:pPr>
            <a:r>
              <a:rPr lang="en-US" sz="2100" b="1" i="1" dirty="0" smtClean="0">
                <a:solidFill>
                  <a:srgbClr val="FFFF00"/>
                </a:solidFill>
              </a:rPr>
              <a:t>Why no antimatter particles?</a:t>
            </a:r>
          </a:p>
          <a:p>
            <a:pPr marL="342900" indent="-342900">
              <a:buFontTx/>
              <a:buChar char="-"/>
            </a:pPr>
            <a:r>
              <a:rPr lang="en-US" sz="2100" b="1" i="1" dirty="0" smtClean="0">
                <a:solidFill>
                  <a:srgbClr val="FFFF00"/>
                </a:solidFill>
              </a:rPr>
              <a:t>Why </a:t>
            </a:r>
            <a:r>
              <a:rPr lang="en-US" sz="2100" b="1" i="1" dirty="0">
                <a:solidFill>
                  <a:srgbClr val="FFFF00"/>
                </a:solidFill>
              </a:rPr>
              <a:t>is top-Yukawa = 1?</a:t>
            </a:r>
          </a:p>
          <a:p>
            <a:pPr marL="342900" indent="-342900">
              <a:buFontTx/>
              <a:buChar char="-"/>
            </a:pPr>
            <a:r>
              <a:rPr lang="en-US" sz="2100" b="1" i="1" dirty="0" smtClean="0">
                <a:solidFill>
                  <a:srgbClr val="FFFF00"/>
                </a:solidFill>
              </a:rPr>
              <a:t>Why </a:t>
            </a:r>
            <a:r>
              <a:rPr lang="en-US" sz="2100" b="1" i="1" dirty="0">
                <a:solidFill>
                  <a:srgbClr val="FFFF00"/>
                </a:solidFill>
              </a:rPr>
              <a:t>metastable vacuum?</a:t>
            </a:r>
          </a:p>
          <a:p>
            <a:pPr marL="342900" indent="-342900">
              <a:buFontTx/>
              <a:buChar char="-"/>
            </a:pPr>
            <a:r>
              <a:rPr lang="en-US" sz="2100" b="1" i="1" dirty="0" smtClean="0">
                <a:solidFill>
                  <a:srgbClr val="FFFF00"/>
                </a:solidFill>
              </a:rPr>
              <a:t>Why SU(3)</a:t>
            </a:r>
            <a:r>
              <a:rPr lang="en-US" sz="2100" b="1" i="1" baseline="-25000" dirty="0" smtClean="0">
                <a:solidFill>
                  <a:srgbClr val="FFFF00"/>
                </a:solidFill>
              </a:rPr>
              <a:t>C </a:t>
            </a:r>
            <a:r>
              <a:rPr lang="en-US" sz="2100" b="1" i="1" dirty="0" smtClean="0">
                <a:solidFill>
                  <a:srgbClr val="FFFF00"/>
                </a:solidFill>
              </a:rPr>
              <a:t>x SU(2)</a:t>
            </a:r>
            <a:r>
              <a:rPr lang="en-US" sz="2100" b="1" i="1" baseline="-25000" dirty="0" smtClean="0">
                <a:solidFill>
                  <a:srgbClr val="FFFF00"/>
                </a:solidFill>
              </a:rPr>
              <a:t>L</a:t>
            </a:r>
            <a:r>
              <a:rPr lang="en-US" sz="2100" b="1" i="1" dirty="0" smtClean="0">
                <a:solidFill>
                  <a:srgbClr val="FFFF00"/>
                </a:solidFill>
              </a:rPr>
              <a:t> x U(1)</a:t>
            </a:r>
            <a:r>
              <a:rPr lang="en-US" sz="2100" b="1" i="1" baseline="-25000" dirty="0" smtClean="0">
                <a:solidFill>
                  <a:srgbClr val="FFFF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59858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   The CKM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en-US" dirty="0"/>
                  <a:t> - </a:t>
                </a:r>
                <a:r>
                  <a:rPr lang="en-US" dirty="0" smtClean="0"/>
                  <a:t>3 vs 2 </a:t>
                </a:r>
                <a:r>
                  <a:rPr lang="en-US" dirty="0"/>
                  <a:t>Generations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8805589" y="1479568"/>
            <a:ext cx="2004777" cy="1185524"/>
            <a:chOff x="1446722" y="2100849"/>
            <a:chExt cx="4098801" cy="1899114"/>
          </a:xfrm>
        </p:grpSpPr>
        <p:sp>
          <p:nvSpPr>
            <p:cNvPr id="27" name="Rectangle 26"/>
            <p:cNvSpPr/>
            <p:nvPr/>
          </p:nvSpPr>
          <p:spPr>
            <a:xfrm>
              <a:off x="1446722" y="2100849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786338" y="3049814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39689" y="3465555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584166" y="2459232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8338359" y="1435542"/>
                <a:ext cx="2742289" cy="1230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40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400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8359" y="1435542"/>
                <a:ext cx="2742289" cy="123091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9109061" y="922018"/>
                <a:ext cx="39263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𝑑</m:t>
                    </m:r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𝑠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061" y="922018"/>
                <a:ext cx="3926376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430093" y="1561578"/>
                <a:ext cx="1703415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𝑢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  <a:p>
                <a:endParaRPr lang="en-US" dirty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2400" b="0" dirty="0" smtClean="0">
                  <a:solidFill>
                    <a:srgbClr val="0000FF"/>
                  </a:solidFill>
                </a:endParaRPr>
              </a:p>
              <a:p>
                <a:endParaRPr lang="en-US" dirty="0">
                  <a:solidFill>
                    <a:srgbClr val="0000FF"/>
                  </a:solidFill>
                </a:endParaRPr>
              </a:p>
              <a:p>
                <a:endParaRPr lang="en-US" sz="2400" dirty="0">
                  <a:solidFill>
                    <a:srgbClr val="0000FF"/>
                  </a:solidFill>
                </a:endParaRPr>
              </a:p>
              <a:p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0093" y="1561578"/>
                <a:ext cx="1703415" cy="206210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8271124" y="3326022"/>
                <a:ext cx="10725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nl-NL" sz="2400" dirty="0" smtClean="0"/>
                  <a:t> =</a:t>
                </a:r>
                <a:endParaRPr lang="nl-NL" sz="24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1124" y="3326022"/>
                <a:ext cx="1072538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1705" t="-10667" r="-7386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7077643" y="856877"/>
                <a:ext cx="1118191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3000" i="1"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en-US" sz="3000" dirty="0" smtClean="0"/>
                  <a:t>:</a:t>
                </a: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643" y="856877"/>
                <a:ext cx="1118191" cy="553998"/>
              </a:xfrm>
              <a:prstGeom prst="rect">
                <a:avLst/>
              </a:prstGeom>
              <a:blipFill rotWithShape="0">
                <a:blip r:embed="rId7"/>
                <a:stretch>
                  <a:fillRect t="-13333" r="-12568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8012287" y="4017307"/>
                <a:ext cx="3167790" cy="936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000" b="1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000" b="1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000" b="1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𝝀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𝝀</m:t>
                                </m:r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000" b="1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287" y="4017307"/>
                <a:ext cx="3167790" cy="93673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8303835" y="5406574"/>
                <a:ext cx="2560488" cy="430887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  <a:sym typeface="Wingdings"/>
                      </a:rPr>
                      <m:t> </m:t>
                    </m:r>
                  </m:oMath>
                </a14:m>
                <a:r>
                  <a:rPr lang="nl-NL" sz="2200" dirty="0" smtClean="0">
                    <a:solidFill>
                      <a:srgbClr val="FF0000"/>
                    </a:solidFill>
                  </a:rPr>
                  <a:t>No </a:t>
                </a:r>
                <a:r>
                  <a:rPr lang="nl-NL" sz="2200" dirty="0">
                    <a:solidFill>
                      <a:srgbClr val="FF0000"/>
                    </a:solidFill>
                  </a:rPr>
                  <a:t>CP </a:t>
                </a:r>
                <a:r>
                  <a:rPr lang="nl-NL" sz="2200" dirty="0" err="1">
                    <a:solidFill>
                      <a:srgbClr val="FF0000"/>
                    </a:solidFill>
                  </a:rPr>
                  <a:t>v</a:t>
                </a:r>
                <a:r>
                  <a:rPr lang="nl-NL" sz="2200" dirty="0" err="1" smtClean="0">
                    <a:solidFill>
                      <a:srgbClr val="FF0000"/>
                    </a:solidFill>
                  </a:rPr>
                  <a:t>iolation</a:t>
                </a:r>
                <a:endParaRPr lang="nl-NL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3835" y="5406574"/>
                <a:ext cx="2560488" cy="430887"/>
              </a:xfrm>
              <a:prstGeom prst="rect">
                <a:avLst/>
              </a:prstGeom>
              <a:blipFill rotWithShape="0">
                <a:blip r:embed="rId9"/>
                <a:stretch>
                  <a:fillRect t="-93333" b="-117333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/>
          <p:cNvGrpSpPr/>
          <p:nvPr/>
        </p:nvGrpSpPr>
        <p:grpSpPr>
          <a:xfrm>
            <a:off x="2095499" y="1358545"/>
            <a:ext cx="3187701" cy="1813090"/>
            <a:chOff x="1446722" y="2100849"/>
            <a:chExt cx="6517309" cy="2904424"/>
          </a:xfrm>
        </p:grpSpPr>
        <p:sp>
          <p:nvSpPr>
            <p:cNvPr id="44" name="Rectangle 43"/>
            <p:cNvSpPr/>
            <p:nvPr/>
          </p:nvSpPr>
          <p:spPr>
            <a:xfrm>
              <a:off x="1446722" y="2100849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786338" y="3049814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204845" y="4055124"/>
              <a:ext cx="1759186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747357" y="4460509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239689" y="3465555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584166" y="2459232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 flipV="1">
              <a:off x="7077895" y="251594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 flipV="1">
              <a:off x="2426019" y="452821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077895" y="3408844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1628269" y="1314519"/>
                <a:ext cx="4125425" cy="1844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40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400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269" y="1314519"/>
                <a:ext cx="4125425" cy="184441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2385524" y="800995"/>
                <a:ext cx="39263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𝑑</m:t>
                    </m:r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𝑏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5524" y="800995"/>
                <a:ext cx="3926376" cy="461665"/>
              </a:xfrm>
              <a:prstGeom prst="rect">
                <a:avLst/>
              </a:prstGeom>
              <a:blipFill rotWithShape="0">
                <a:blip r:embed="rId11"/>
                <a:stretch>
                  <a:fillRect l="-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266103" y="1440555"/>
                <a:ext cx="510781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𝑢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  <a:p>
                <a:endParaRPr lang="en-US" dirty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2400" b="0" dirty="0" smtClean="0">
                  <a:solidFill>
                    <a:srgbClr val="0000FF"/>
                  </a:solidFill>
                </a:endParaRPr>
              </a:p>
              <a:p>
                <a:endParaRPr lang="en-US" dirty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  <a:p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103" y="1440555"/>
                <a:ext cx="510781" cy="2062103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296454" y="3362859"/>
                <a:ext cx="51327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nl-NL" sz="2400" dirty="0" smtClean="0">
                    <a:solidFill>
                      <a:srgbClr val="0070C0"/>
                    </a:solidFill>
                  </a:rPr>
                  <a:t>Wolfenstein</a:t>
                </a:r>
                <a:r>
                  <a:rPr lang="nl-NL" sz="2400" dirty="0">
                    <a:solidFill>
                      <a:srgbClr val="0070C0"/>
                    </a:solidFill>
                  </a:rPr>
                  <a:t>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parametrization</a:t>
                </a:r>
                <a:r>
                  <a:rPr lang="nl-NL" sz="2400" dirty="0">
                    <a:solidFill>
                      <a:srgbClr val="0070C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nl-NL" sz="2400" dirty="0" smtClean="0"/>
                  <a:t> =</a:t>
                </a:r>
                <a:endParaRPr lang="nl-NL" sz="24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54" y="3362859"/>
                <a:ext cx="5132752" cy="461665"/>
              </a:xfrm>
              <a:prstGeom prst="rect">
                <a:avLst/>
              </a:prstGeom>
              <a:blipFill rotWithShape="0">
                <a:blip r:embed="rId13"/>
                <a:stretch>
                  <a:fillRect l="-1663" t="-10667" r="-831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367553" y="735854"/>
                <a:ext cx="1118191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3000" i="1"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en-US" sz="3000" dirty="0" smtClean="0"/>
                  <a:t>:</a:t>
                </a:r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53" y="735854"/>
                <a:ext cx="1118191" cy="553998"/>
              </a:xfrm>
              <a:prstGeom prst="rect">
                <a:avLst/>
              </a:prstGeom>
              <a:blipFill rotWithShape="0">
                <a:blip r:embed="rId14"/>
                <a:stretch>
                  <a:fillRect t="-13187" r="-11957" b="-34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785710" y="3926331"/>
                <a:ext cx="5496889" cy="1292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000" b="1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1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000" b="1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𝝀</m:t>
                                </m:r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mr-IN" sz="20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𝝆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𝜼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𝝀</m:t>
                                </m:r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000" b="1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mr-IN" sz="20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𝝆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𝜼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710" y="3926331"/>
                <a:ext cx="5496889" cy="1292790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1979066" y="5404203"/>
                <a:ext cx="3035361" cy="430887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  <a:sym typeface="Wingdings"/>
                      </a:rPr>
                      <m:t></m:t>
                    </m:r>
                  </m:oMath>
                </a14:m>
                <a:r>
                  <a:rPr lang="nl-NL" sz="2200" dirty="0" smtClean="0">
                    <a:solidFill>
                      <a:srgbClr val="FF0000"/>
                    </a:solidFill>
                  </a:rPr>
                  <a:t> </a:t>
                </a:r>
                <a:r>
                  <a:rPr lang="nl-NL" sz="2200" dirty="0">
                    <a:solidFill>
                      <a:srgbClr val="FF0000"/>
                    </a:solidFill>
                  </a:rPr>
                  <a:t>1 CP </a:t>
                </a:r>
                <a:r>
                  <a:rPr lang="nl-NL" sz="2200" dirty="0" err="1">
                    <a:solidFill>
                      <a:srgbClr val="FF0000"/>
                    </a:solidFill>
                  </a:rPr>
                  <a:t>v</a:t>
                </a:r>
                <a:r>
                  <a:rPr lang="nl-NL" sz="2200" dirty="0" err="1" smtClean="0">
                    <a:solidFill>
                      <a:srgbClr val="FF0000"/>
                    </a:solidFill>
                  </a:rPr>
                  <a:t>iolating</a:t>
                </a:r>
                <a:r>
                  <a:rPr lang="nl-NL" sz="2200" dirty="0" smtClean="0">
                    <a:solidFill>
                      <a:srgbClr val="FF0000"/>
                    </a:solidFill>
                  </a:rPr>
                  <a:t> </a:t>
                </a:r>
                <a:r>
                  <a:rPr lang="nl-NL" sz="2200" dirty="0" err="1">
                    <a:solidFill>
                      <a:srgbClr val="FF0000"/>
                    </a:solidFill>
                  </a:rPr>
                  <a:t>phase</a:t>
                </a:r>
                <a:endParaRPr lang="nl-NL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066" y="5404203"/>
                <a:ext cx="3035361" cy="430887"/>
              </a:xfrm>
              <a:prstGeom prst="rect">
                <a:avLst/>
              </a:prstGeom>
              <a:blipFill rotWithShape="0">
                <a:blip r:embed="rId16"/>
                <a:stretch>
                  <a:fillRect t="-6757" b="-24324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/>
          <p:cNvSpPr txBox="1"/>
          <p:nvPr/>
        </p:nvSpPr>
        <p:spPr>
          <a:xfrm>
            <a:off x="296454" y="6014909"/>
            <a:ext cx="12088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nl-NL" sz="2400" i="1" dirty="0" smtClean="0">
                <a:solidFill>
                  <a:srgbClr val="0070C0"/>
                </a:solidFill>
              </a:rPr>
              <a:t>3  </a:t>
            </a:r>
            <a:r>
              <a:rPr lang="nl-NL" sz="2400" i="1" dirty="0" err="1" smtClean="0">
                <a:solidFill>
                  <a:srgbClr val="0070C0"/>
                </a:solidFill>
              </a:rPr>
              <a:t>generations</a:t>
            </a:r>
            <a:r>
              <a:rPr lang="nl-NL" sz="2400" i="1" dirty="0" smtClean="0">
                <a:solidFill>
                  <a:srgbClr val="0070C0"/>
                </a:solidFill>
              </a:rPr>
              <a:t> is </a:t>
            </a:r>
            <a:r>
              <a:rPr lang="nl-NL" sz="2400" i="1" dirty="0" err="1" smtClean="0">
                <a:solidFill>
                  <a:srgbClr val="0070C0"/>
                </a:solidFill>
              </a:rPr>
              <a:t>the</a:t>
            </a:r>
            <a:r>
              <a:rPr lang="nl-NL" sz="2400" i="1" dirty="0" smtClean="0">
                <a:solidFill>
                  <a:srgbClr val="0070C0"/>
                </a:solidFill>
              </a:rPr>
              <a:t> </a:t>
            </a:r>
            <a:r>
              <a:rPr lang="nl-NL" sz="2400" i="1" dirty="0" err="1" smtClean="0">
                <a:solidFill>
                  <a:srgbClr val="0070C0"/>
                </a:solidFill>
              </a:rPr>
              <a:t>minimal</a:t>
            </a:r>
            <a:r>
              <a:rPr lang="nl-NL" sz="2400" i="1" dirty="0" smtClean="0">
                <a:solidFill>
                  <a:srgbClr val="0070C0"/>
                </a:solidFill>
              </a:rPr>
              <a:t> </a:t>
            </a:r>
            <a:r>
              <a:rPr lang="nl-NL" sz="2400" i="1" dirty="0" err="1" smtClean="0">
                <a:solidFill>
                  <a:srgbClr val="0070C0"/>
                </a:solidFill>
              </a:rPr>
              <a:t>particle</a:t>
            </a:r>
            <a:r>
              <a:rPr lang="nl-NL" sz="2400" i="1" dirty="0" smtClean="0">
                <a:solidFill>
                  <a:srgbClr val="0070C0"/>
                </a:solidFill>
              </a:rPr>
              <a:t> content </a:t>
            </a:r>
            <a:r>
              <a:rPr lang="nl-NL" sz="2400" i="1" dirty="0" err="1" smtClean="0">
                <a:solidFill>
                  <a:srgbClr val="0070C0"/>
                </a:solidFill>
              </a:rPr>
              <a:t>to</a:t>
            </a:r>
            <a:r>
              <a:rPr lang="nl-NL" sz="2400" i="1" dirty="0" smtClean="0">
                <a:solidFill>
                  <a:srgbClr val="0070C0"/>
                </a:solidFill>
              </a:rPr>
              <a:t> </a:t>
            </a:r>
            <a:r>
              <a:rPr lang="nl-NL" sz="2400" i="1" dirty="0" err="1" smtClean="0">
                <a:solidFill>
                  <a:srgbClr val="0070C0"/>
                </a:solidFill>
              </a:rPr>
              <a:t>generate</a:t>
            </a:r>
            <a:r>
              <a:rPr lang="nl-NL" sz="2400" i="1" dirty="0" smtClean="0">
                <a:solidFill>
                  <a:srgbClr val="0070C0"/>
                </a:solidFill>
              </a:rPr>
              <a:t> CP </a:t>
            </a:r>
            <a:r>
              <a:rPr lang="nl-NL" sz="2400" i="1" dirty="0" err="1" smtClean="0">
                <a:solidFill>
                  <a:srgbClr val="0070C0"/>
                </a:solidFill>
              </a:rPr>
              <a:t>violation</a:t>
            </a:r>
            <a:r>
              <a:rPr lang="nl-NL" sz="2400" i="1" dirty="0" smtClean="0">
                <a:solidFill>
                  <a:srgbClr val="0070C0"/>
                </a:solidFill>
              </a:rPr>
              <a:t> </a:t>
            </a:r>
            <a:r>
              <a:rPr lang="en-US" sz="2200" dirty="0" smtClean="0">
                <a:solidFill>
                  <a:srgbClr val="7030A0"/>
                </a:solidFill>
              </a:rPr>
              <a:t>(In Standard Model).</a:t>
            </a:r>
            <a:endParaRPr lang="nl-NL" sz="2200" dirty="0">
              <a:solidFill>
                <a:srgbClr val="7030A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602506" y="856877"/>
            <a:ext cx="80682" cy="4547326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13/51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   The CKM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en-US" dirty="0"/>
                  <a:t> - </a:t>
                </a:r>
                <a:r>
                  <a:rPr lang="en-US" dirty="0" smtClean="0"/>
                  <a:t>3 Generations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/>
          <p:cNvGrpSpPr/>
          <p:nvPr/>
        </p:nvGrpSpPr>
        <p:grpSpPr>
          <a:xfrm>
            <a:off x="2095499" y="1358545"/>
            <a:ext cx="3187701" cy="1813090"/>
            <a:chOff x="1446722" y="2100849"/>
            <a:chExt cx="6517309" cy="2904424"/>
          </a:xfrm>
        </p:grpSpPr>
        <p:sp>
          <p:nvSpPr>
            <p:cNvPr id="44" name="Rectangle 43"/>
            <p:cNvSpPr/>
            <p:nvPr/>
          </p:nvSpPr>
          <p:spPr>
            <a:xfrm>
              <a:off x="1446722" y="2100849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786338" y="3049814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204845" y="4055124"/>
              <a:ext cx="1759186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747357" y="4460509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239689" y="3465555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584166" y="2459232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 flipV="1">
              <a:off x="7077895" y="251594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 flipV="1">
              <a:off x="2426019" y="452821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077895" y="3408844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1628269" y="1314519"/>
                <a:ext cx="4125425" cy="1844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40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400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269" y="1314519"/>
                <a:ext cx="4125425" cy="184441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2385524" y="800995"/>
                <a:ext cx="39263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𝑑</m:t>
                    </m:r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𝑏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5524" y="800995"/>
                <a:ext cx="3926376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266103" y="1440555"/>
                <a:ext cx="510781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𝑢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  <a:p>
                <a:endParaRPr lang="en-US" dirty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2400" b="0" dirty="0" smtClean="0">
                  <a:solidFill>
                    <a:srgbClr val="0000FF"/>
                  </a:solidFill>
                </a:endParaRPr>
              </a:p>
              <a:p>
                <a:endParaRPr lang="en-US" dirty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  <a:p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103" y="1440555"/>
                <a:ext cx="510781" cy="206210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296454" y="4304149"/>
                <a:ext cx="51327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nl-NL" sz="2400" dirty="0" smtClean="0">
                    <a:solidFill>
                      <a:srgbClr val="0070C0"/>
                    </a:solidFill>
                  </a:rPr>
                  <a:t>Wolfenstein</a:t>
                </a:r>
                <a:r>
                  <a:rPr lang="nl-NL" sz="2400" dirty="0">
                    <a:solidFill>
                      <a:srgbClr val="0070C0"/>
                    </a:solidFill>
                  </a:rPr>
                  <a:t>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parametrization</a:t>
                </a:r>
                <a:r>
                  <a:rPr lang="nl-NL" sz="2400" dirty="0">
                    <a:solidFill>
                      <a:srgbClr val="0070C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nl-NL" sz="2400" dirty="0" smtClean="0"/>
                  <a:t> =</a:t>
                </a:r>
                <a:endParaRPr lang="nl-NL" sz="24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54" y="4304149"/>
                <a:ext cx="5132752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1663" t="-10526" r="-831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367553" y="735854"/>
                <a:ext cx="1118191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3000" i="1"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en-US" sz="3000" dirty="0" smtClean="0"/>
                  <a:t>:</a:t>
                </a:r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53" y="735854"/>
                <a:ext cx="1118191" cy="553998"/>
              </a:xfrm>
              <a:prstGeom prst="rect">
                <a:avLst/>
              </a:prstGeom>
              <a:blipFill rotWithShape="0">
                <a:blip r:embed="rId7"/>
                <a:stretch>
                  <a:fillRect t="-13187" r="-11957" b="-34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" t="5753" r="1912"/>
          <a:stretch/>
        </p:blipFill>
        <p:spPr>
          <a:xfrm>
            <a:off x="5803236" y="1623112"/>
            <a:ext cx="6058563" cy="31085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948239" y="4904949"/>
                <a:ext cx="3113462" cy="1107996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>
                    <a:solidFill>
                      <a:srgbClr val="0070C0"/>
                    </a:solidFill>
                  </a:rPr>
                  <a:t>CP violation: </a:t>
                </a:r>
                <a:endParaRPr lang="en-US" sz="2200" b="0" i="1" dirty="0" smtClean="0">
                  <a:solidFill>
                    <a:srgbClr val="FF0000"/>
                  </a:solidFill>
                  <a:latin typeface="Cambria Math" charset="0"/>
                </a:endParaRPr>
              </a:p>
              <a:p>
                <a:r>
                  <a:rPr lang="nl-NL" sz="2200" dirty="0" smtClean="0">
                    <a:solidFill>
                      <a:srgbClr val="C00000"/>
                    </a:solidFill>
                    <a:sym typeface="Wingdings"/>
                  </a:rPr>
                  <a:t> Surface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≠0 </m:t>
                    </m:r>
                  </m:oMath>
                </a14:m>
                <a:endParaRPr lang="nl-NL" sz="2200" dirty="0" smtClean="0">
                  <a:solidFill>
                    <a:srgbClr val="C00000"/>
                  </a:solidFill>
                </a:endParaRPr>
              </a:p>
              <a:p>
                <a:r>
                  <a:rPr lang="nl-NL" sz="2200" dirty="0" smtClean="0">
                    <a:solidFill>
                      <a:srgbClr val="C00000"/>
                    </a:solidFill>
                    <a:sym typeface="Wingdings"/>
                  </a:rPr>
                  <a:t> </a:t>
                </a:r>
                <a:r>
                  <a:rPr lang="en-US" sz="2200" dirty="0" smtClean="0">
                    <a:solidFill>
                      <a:srgbClr val="C00000"/>
                    </a:solidFill>
                  </a:rPr>
                  <a:t>Non-zero </a:t>
                </a:r>
                <a:r>
                  <a:rPr lang="en-US" sz="2200" dirty="0">
                    <a:solidFill>
                      <a:srgbClr val="C00000"/>
                    </a:solidFill>
                  </a:rPr>
                  <a:t>CP-phases. </a:t>
                </a:r>
                <a14:m>
                  <m:oMath xmlns:m="http://schemas.openxmlformats.org/officeDocument/2006/math">
                    <m:r>
                      <a:rPr lang="en-US" sz="220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 </m:t>
                    </m:r>
                  </m:oMath>
                </a14:m>
                <a:endParaRPr lang="nl-NL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8239" y="4904949"/>
                <a:ext cx="3113462" cy="1107996"/>
              </a:xfrm>
              <a:prstGeom prst="rect">
                <a:avLst/>
              </a:prstGeom>
              <a:blipFill rotWithShape="0">
                <a:blip r:embed="rId9"/>
                <a:stretch>
                  <a:fillRect l="-2136" t="-8108" b="-47568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7575695" y="1122073"/>
                <a:ext cx="3331489" cy="5269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70C0"/>
                    </a:solidFill>
                  </a:rPr>
                  <a:t>Unitarity: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  <m:sSubSup>
                      <m:sSubSup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†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=1</m:t>
                    </m:r>
                  </m:oMath>
                </a14:m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695" y="1122073"/>
                <a:ext cx="3331489" cy="526939"/>
              </a:xfrm>
              <a:prstGeom prst="rect">
                <a:avLst/>
              </a:prstGeom>
              <a:blipFill rotWithShape="0">
                <a:blip r:embed="rId10"/>
                <a:stretch>
                  <a:fillRect l="-2930" b="-22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89446" y="4907871"/>
                <a:ext cx="5123326" cy="12900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400" b="1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400" b="1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  <m:t>𝒖𝒅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  <m:t>𝒖𝒔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  <m:t>𝒖𝒃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en-US" sz="2400" b="1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 smtClean="0">
                                        <a:latin typeface="Cambria Math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sz="24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400" b="1" i="1" smtClean="0"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𝜸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400" b="1" i="1" smtClean="0">
                                    <a:latin typeface="Cambria Math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  <m:t>𝒄𝒅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  <m:t>𝒄𝒔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  <m:t>𝒄𝒃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  <m:t>𝒕𝒃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hr-HR" sz="2400" b="1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 smtClean="0">
                                        <a:latin typeface="Cambria Math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sz="24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400" b="1" i="1" smtClean="0"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𝜷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1" i="1" smtClean="0">
                                    <a:latin typeface="Cambria Math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  <m:t>𝒕𝒔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hr-HR" sz="2400" b="1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 smtClean="0">
                                        <a:latin typeface="Cambria Math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sz="2400" b="1" i="1" smtClean="0">
                                        <a:latin typeface="Cambria Math" charset="0"/>
                                      </a:rPr>
                                      <m:t>𝒊</m:t>
                                    </m:r>
                                    <m:sSub>
                                      <m:sSubPr>
                                        <m:ctrlPr>
                                          <a:rPr lang="en-US" sz="24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  <m:t>𝜷</m:t>
                                        </m:r>
                                      </m:e>
                                      <m:sub>
                                        <m:r>
                                          <a:rPr lang="en-US" sz="24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  <m:t>𝒔</m:t>
                                        </m:r>
                                      </m:sub>
                                    </m:sSub>
                                  </m:sup>
                                </m:sSup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400" b="1" i="1" smtClean="0">
                                            <a:latin typeface="Cambria Math" charset="0"/>
                                          </a:rPr>
                                          <m:t>𝒕𝒃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446" y="4907871"/>
                <a:ext cx="5123326" cy="129009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14/51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56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392" y="939933"/>
            <a:ext cx="8135019" cy="3829294"/>
          </a:xfr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 smtClean="0"/>
              <a:t>Three generations and the origin of CP violation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The amount of CP violation and the early universe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Measurements of CP violation with </a:t>
            </a:r>
            <a:r>
              <a:rPr lang="en-US" dirty="0" err="1" smtClean="0"/>
              <a:t>LHCb</a:t>
            </a:r>
            <a:r>
              <a:rPr lang="en-US" dirty="0" smtClean="0"/>
              <a:t> 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B-decays and </a:t>
            </a:r>
            <a:r>
              <a:rPr lang="en-US" dirty="0" err="1" smtClean="0"/>
              <a:t>flavour</a:t>
            </a:r>
            <a:r>
              <a:rPr lang="en-US" dirty="0" smtClean="0"/>
              <a:t> anomalies</a:t>
            </a:r>
          </a:p>
          <a:p>
            <a:pPr marL="514350" indent="-514350">
              <a:buFont typeface="+mj-lt"/>
              <a:buAutoNum type="arabicParenR"/>
            </a:pPr>
            <a:endParaRPr lang="en-US" sz="1100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What could it be?</a:t>
            </a:r>
          </a:p>
          <a:p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740038" y="1005410"/>
            <a:ext cx="7955726" cy="42894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2108" y="2456329"/>
            <a:ext cx="7955726" cy="215153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Contents</a:t>
            </a:r>
            <a:endParaRPr lang="en-US" dirty="0"/>
          </a:p>
        </p:txBody>
      </p:sp>
      <p:pic>
        <p:nvPicPr>
          <p:cNvPr id="7" name="Picture 2" descr="C:\Users\Marcel\Documents\Fun\Pictures\size-of-big-ban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3516" y="1400014"/>
            <a:ext cx="3492971" cy="5189734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>
            <a:off x="206197" y="1783804"/>
            <a:ext cx="427078" cy="269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15/51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8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" t="5753" r="1912"/>
          <a:stretch/>
        </p:blipFill>
        <p:spPr>
          <a:xfrm>
            <a:off x="6133437" y="823595"/>
            <a:ext cx="6058563" cy="31085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How large is CP violation?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1001" y="881446"/>
                <a:ext cx="5752435" cy="1713836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Large CP violation requires </a:t>
                </a:r>
                <a:r>
                  <a:rPr lang="en-US" sz="2400" i="1" dirty="0" smtClean="0"/>
                  <a:t>large mixing </a:t>
                </a:r>
                <a:r>
                  <a:rPr lang="en-US" sz="2400" dirty="0" smtClean="0"/>
                  <a:t>and </a:t>
                </a:r>
                <a:r>
                  <a:rPr lang="en-US" sz="2400" i="1" dirty="0" smtClean="0"/>
                  <a:t>large phases </a:t>
                </a:r>
                <a:r>
                  <a:rPr lang="en-US" sz="2400" dirty="0" smtClean="0"/>
                  <a:t>in the CKM matrix.</a:t>
                </a:r>
              </a:p>
              <a:p>
                <a:pPr lvl="1"/>
                <a:r>
                  <a:rPr lang="en-US" dirty="0" smtClean="0"/>
                  <a:t>Surface of </a:t>
                </a:r>
                <a:r>
                  <a:rPr lang="en-US" dirty="0" err="1" smtClean="0"/>
                  <a:t>unitarity</a:t>
                </a:r>
                <a:r>
                  <a:rPr lang="en-US" dirty="0" smtClean="0"/>
                  <a:t> triangle</a:t>
                </a:r>
              </a:p>
              <a:p>
                <a:pPr lvl="1"/>
                <a:r>
                  <a:rPr lang="en-US" dirty="0" smtClean="0">
                    <a:solidFill>
                      <a:srgbClr val="7030A0"/>
                    </a:solidFill>
                  </a:rPr>
                  <a:t>Jarlskog invariant: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=3 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−5</m:t>
                        </m:r>
                      </m:sup>
                    </m:sSup>
                  </m:oMath>
                </a14:m>
                <a:endParaRPr lang="en-US" baseline="300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1" y="881446"/>
                <a:ext cx="5752435" cy="1713836"/>
              </a:xfrm>
              <a:blipFill rotWithShape="0">
                <a:blip r:embed="rId3"/>
                <a:stretch>
                  <a:fillRect l="-1485" t="-4982" b="-25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367555" y="2860397"/>
                <a:ext cx="6096745" cy="2192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45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.AppleSystemUIFont" charset="-120"/>
                  <a:buChar char="-"/>
                  <a:defRPr sz="22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§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90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Ø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1152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CP violation also requires three generations with non-zero quark masses</a:t>
                </a:r>
              </a:p>
              <a:p>
                <a:pPr lvl="1"/>
                <a:r>
                  <a:rPr lang="en-US" dirty="0" smtClean="0">
                    <a:solidFill>
                      <a:srgbClr val="7030A0"/>
                    </a:solidFill>
                  </a:rPr>
                  <a:t>In fact, </a:t>
                </a:r>
                <a:r>
                  <a:rPr lang="en-US" b="1" i="1" dirty="0" smtClean="0">
                    <a:solidFill>
                      <a:srgbClr val="7030A0"/>
                    </a:solidFill>
                  </a:rPr>
                  <a:t>different</a:t>
                </a:r>
                <a:r>
                  <a:rPr lang="en-US" dirty="0" smtClean="0">
                    <a:solidFill>
                      <a:srgbClr val="7030A0"/>
                    </a:solidFill>
                  </a:rPr>
                  <a:t> masses are required: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  ;  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 ;  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b="0" i="1" dirty="0" smtClean="0">
                  <a:solidFill>
                    <a:srgbClr val="C00000"/>
                  </a:solidFill>
                  <a:latin typeface="Cambria Math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  ;  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 ;  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55" y="2860397"/>
                <a:ext cx="6096745" cy="2192400"/>
              </a:xfrm>
              <a:prstGeom prst="rect">
                <a:avLst/>
              </a:prstGeom>
              <a:blipFill rotWithShape="0">
                <a:blip r:embed="rId4"/>
                <a:stretch>
                  <a:fillRect l="-1300" t="-3889" b="-4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/>
          <p:cNvSpPr txBox="1">
            <a:spLocks/>
          </p:cNvSpPr>
          <p:nvPr/>
        </p:nvSpPr>
        <p:spPr>
          <a:xfrm>
            <a:off x="381001" y="5076338"/>
            <a:ext cx="7109011" cy="7462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Jarlskog</a:t>
            </a:r>
            <a:r>
              <a:rPr lang="en-US" dirty="0" smtClean="0"/>
              <a:t> criterion (1987) for amount of CP violation:</a:t>
            </a:r>
          </a:p>
          <a:p>
            <a:pPr lvl="1"/>
            <a:r>
              <a:rPr lang="en-US" dirty="0"/>
              <a:t> </a:t>
            </a:r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82933" y="5378118"/>
                <a:ext cx="7997998" cy="881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0" dirty="0" smtClean="0">
                    <a:solidFill>
                      <a:srgbClr val="7030A0"/>
                    </a:solidFill>
                  </a:rPr>
                  <a:t>det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†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, 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†</m:t>
                            </m:r>
                          </m:sup>
                        </m:sSubSup>
                      </m:e>
                    </m:d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2 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𝐽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  <a:p>
                <a:r>
                  <a:rPr lang="en-US" sz="2200" b="0" dirty="0" smtClean="0">
                    <a:solidFill>
                      <a:srgbClr val="C00000"/>
                    </a:solidFill>
                  </a:rPr>
                  <a:t>                                          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×  </m:t>
                    </m:r>
                    <m:d>
                      <m:dPr>
                        <m:ctrlPr>
                          <a:rPr lang="mr-IN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33" y="5378118"/>
                <a:ext cx="7997998" cy="881460"/>
              </a:xfrm>
              <a:prstGeom prst="rect">
                <a:avLst/>
              </a:prstGeom>
              <a:blipFill rotWithShape="0">
                <a:blip r:embed="rId5"/>
                <a:stretch>
                  <a:fillRect l="-991" t="-690" b="-6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8" descr="jarlsko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56600" y="3957540"/>
            <a:ext cx="3452159" cy="258911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16/51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93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smtClean="0"/>
              <a:t> SU(2)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𝑣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06324" y="723237"/>
            <a:ext cx="8942124" cy="90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70C0"/>
                </a:solidFill>
              </a:rPr>
              <a:t>W interaction </a:t>
            </a:r>
            <a:r>
              <a:rPr lang="en-US" dirty="0" err="1" smtClean="0">
                <a:solidFill>
                  <a:srgbClr val="0070C0"/>
                </a:solidFill>
              </a:rPr>
              <a:t>flavour</a:t>
            </a:r>
            <a:r>
              <a:rPr lang="en-US" dirty="0" smtClean="0">
                <a:solidFill>
                  <a:srgbClr val="0070C0"/>
                </a:solidFill>
              </a:rPr>
              <a:t> universal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25436" y="1059892"/>
                <a:ext cx="3241850" cy="607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4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2400" b="0" i="1" smtClean="0"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400" dirty="0" smtClean="0"/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36" y="1059892"/>
                <a:ext cx="3241850" cy="60708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17/51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0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smtClean="0"/>
              <a:t> SU(2)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Higgs </a:t>
            </a:r>
            <a:r>
              <a:rPr lang="en-US" dirty="0" err="1" smtClean="0"/>
              <a:t>vev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𝑣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06324" y="723237"/>
            <a:ext cx="8942124" cy="90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70C0"/>
                </a:solidFill>
              </a:rPr>
              <a:t>W interaction </a:t>
            </a:r>
            <a:r>
              <a:rPr lang="en-US" dirty="0" err="1" smtClean="0">
                <a:solidFill>
                  <a:srgbClr val="0070C0"/>
                </a:solidFill>
              </a:rPr>
              <a:t>flavour</a:t>
            </a:r>
            <a:r>
              <a:rPr lang="en-US" dirty="0" smtClean="0">
                <a:solidFill>
                  <a:srgbClr val="0070C0"/>
                </a:solidFill>
              </a:rPr>
              <a:t> universal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38658" y="2161153"/>
                <a:ext cx="6973102" cy="566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sz="2400" b="0" i="1" smtClean="0"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sz="2400" i="1"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 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58" y="2161153"/>
                <a:ext cx="6973102" cy="56682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25436" y="1059892"/>
                <a:ext cx="3241850" cy="607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4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2400" b="0" i="1" smtClean="0"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400" dirty="0" smtClean="0"/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36" y="1059892"/>
                <a:ext cx="3241850" cy="60708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ontent Placeholder 2"/>
          <p:cNvSpPr txBox="1">
            <a:spLocks/>
          </p:cNvSpPr>
          <p:nvPr/>
        </p:nvSpPr>
        <p:spPr>
          <a:xfrm>
            <a:off x="339740" y="1709703"/>
            <a:ext cx="7123378" cy="630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70C0"/>
                </a:solidFill>
              </a:rPr>
              <a:t>Higgs interaction </a:t>
            </a:r>
            <a:r>
              <a:rPr lang="en-US" i="1" dirty="0" smtClean="0">
                <a:solidFill>
                  <a:srgbClr val="0070C0"/>
                </a:solidFill>
              </a:rPr>
              <a:t>not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flavour</a:t>
            </a:r>
            <a:r>
              <a:rPr lang="en-US" dirty="0" smtClean="0">
                <a:solidFill>
                  <a:srgbClr val="0070C0"/>
                </a:solidFill>
              </a:rPr>
              <a:t> universal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21" name="Picture 20" descr="higgs-potential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17/51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0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smtClean="0"/>
              <a:t> SU(2)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Higgs </a:t>
            </a:r>
            <a:r>
              <a:rPr lang="en-US" dirty="0" err="1" smtClean="0"/>
              <a:t>vev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Origin of Mass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90534" y="3275607"/>
                <a:ext cx="1920910" cy="411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34" y="3275607"/>
                <a:ext cx="1920910" cy="411395"/>
              </a:xfrm>
              <a:prstGeom prst="rect">
                <a:avLst/>
              </a:prstGeom>
              <a:blipFill rotWithShape="0">
                <a:blip r:embed="rId3"/>
                <a:stretch>
                  <a:fillRect l="-3797" t="-125000" b="-148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006110" y="3275607"/>
                <a:ext cx="1948739" cy="508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110" y="3275607"/>
                <a:ext cx="1948739" cy="5087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𝑣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06324" y="723237"/>
            <a:ext cx="8942124" cy="90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70C0"/>
                </a:solidFill>
              </a:rPr>
              <a:t>W interaction </a:t>
            </a:r>
            <a:r>
              <a:rPr lang="en-US" dirty="0" err="1" smtClean="0">
                <a:solidFill>
                  <a:srgbClr val="0070C0"/>
                </a:solidFill>
              </a:rPr>
              <a:t>flavour</a:t>
            </a:r>
            <a:r>
              <a:rPr lang="en-US" dirty="0" smtClean="0">
                <a:solidFill>
                  <a:srgbClr val="0070C0"/>
                </a:solidFill>
              </a:rPr>
              <a:t> universal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38658" y="2161153"/>
                <a:ext cx="6973102" cy="566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sz="2400" b="0" i="1" smtClean="0"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sz="2400" i="1"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 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58" y="2161153"/>
                <a:ext cx="6973102" cy="56682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39740" y="3874853"/>
            <a:ext cx="8942124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70C0"/>
                </a:solidFill>
              </a:rPr>
              <a:t>Amount of CP violation: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39740" y="2796411"/>
            <a:ext cx="8942124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70C0"/>
                </a:solidFill>
              </a:rPr>
              <a:t>Mass vs Interaction states:</a:t>
            </a:r>
            <a:endParaRPr 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25436" y="1059892"/>
                <a:ext cx="3241850" cy="607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4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2400" b="0" i="1" smtClean="0"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400" dirty="0" smtClean="0"/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36" y="1059892"/>
                <a:ext cx="3241850" cy="60708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26210" y="4357515"/>
                <a:ext cx="7997998" cy="881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0" dirty="0" smtClean="0">
                    <a:solidFill>
                      <a:srgbClr val="7030A0"/>
                    </a:solidFill>
                  </a:rPr>
                  <a:t>det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†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, 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†</m:t>
                            </m:r>
                          </m:sup>
                        </m:sSubSup>
                      </m:e>
                    </m:d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=2 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𝐽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sz="2200" dirty="0">
                  <a:solidFill>
                    <a:srgbClr val="7030A0"/>
                  </a:solidFill>
                </a:endParaRPr>
              </a:p>
              <a:p>
                <a:r>
                  <a:rPr lang="en-US" sz="2200" b="0" dirty="0" smtClean="0">
                    <a:solidFill>
                      <a:srgbClr val="7030A0"/>
                    </a:solidFill>
                  </a:rPr>
                  <a:t>                                          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×  </m:t>
                    </m:r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10" y="4357515"/>
                <a:ext cx="7997998" cy="881460"/>
              </a:xfrm>
              <a:prstGeom prst="rect">
                <a:avLst/>
              </a:prstGeom>
              <a:blipFill rotWithShape="0">
                <a:blip r:embed="rId8"/>
                <a:stretch>
                  <a:fillRect l="-991" t="-694" b="-6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ontent Placeholder 2"/>
          <p:cNvSpPr txBox="1">
            <a:spLocks/>
          </p:cNvSpPr>
          <p:nvPr/>
        </p:nvSpPr>
        <p:spPr>
          <a:xfrm>
            <a:off x="339740" y="1709703"/>
            <a:ext cx="7123378" cy="630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70C0"/>
                </a:solidFill>
              </a:rPr>
              <a:t>Higgs interaction </a:t>
            </a:r>
            <a:r>
              <a:rPr lang="en-US" i="1" dirty="0" smtClean="0">
                <a:solidFill>
                  <a:srgbClr val="0070C0"/>
                </a:solidFill>
              </a:rPr>
              <a:t>not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flavour</a:t>
            </a:r>
            <a:r>
              <a:rPr lang="en-US" dirty="0" smtClean="0">
                <a:solidFill>
                  <a:srgbClr val="0070C0"/>
                </a:solidFill>
              </a:rPr>
              <a:t> universal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21" name="Picture 20" descr="higgs-potential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17/51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19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smtClean="0"/>
              <a:t> SU(2)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Higgs </a:t>
            </a:r>
            <a:r>
              <a:rPr lang="en-US" dirty="0" err="1" smtClean="0"/>
              <a:t>vev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Origin of Mass  Origin of CP violation?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90534" y="3275607"/>
                <a:ext cx="1920910" cy="411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34" y="3275607"/>
                <a:ext cx="1920910" cy="411395"/>
              </a:xfrm>
              <a:prstGeom prst="rect">
                <a:avLst/>
              </a:prstGeom>
              <a:blipFill rotWithShape="0">
                <a:blip r:embed="rId3"/>
                <a:stretch>
                  <a:fillRect l="-3797" t="-125000" b="-148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006110" y="3275607"/>
                <a:ext cx="1948739" cy="508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110" y="3275607"/>
                <a:ext cx="1948739" cy="5087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𝑣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06324" y="723237"/>
            <a:ext cx="8942124" cy="90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70C0"/>
                </a:solidFill>
              </a:rPr>
              <a:t>W interaction </a:t>
            </a:r>
            <a:r>
              <a:rPr lang="en-US" dirty="0" err="1" smtClean="0">
                <a:solidFill>
                  <a:srgbClr val="0070C0"/>
                </a:solidFill>
              </a:rPr>
              <a:t>flavour</a:t>
            </a:r>
            <a:r>
              <a:rPr lang="en-US" dirty="0" smtClean="0">
                <a:solidFill>
                  <a:srgbClr val="0070C0"/>
                </a:solidFill>
              </a:rPr>
              <a:t> universal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38658" y="2161153"/>
                <a:ext cx="6973102" cy="566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sz="2400" b="0" i="1" smtClean="0"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sz="2400" i="1"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 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58" y="2161153"/>
                <a:ext cx="6973102" cy="56682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39740" y="3874853"/>
            <a:ext cx="8942124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70C0"/>
                </a:solidFill>
              </a:rPr>
              <a:t>Amount of CP violation: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39740" y="2796411"/>
            <a:ext cx="8942124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70C0"/>
                </a:solidFill>
              </a:rPr>
              <a:t>Mass vs Interaction states:</a:t>
            </a:r>
            <a:endParaRPr 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25436" y="1059892"/>
                <a:ext cx="3241850" cy="607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4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2400" b="0" i="1" smtClean="0"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400" dirty="0" smtClean="0"/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36" y="1059892"/>
                <a:ext cx="3241850" cy="60708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26210" y="4357515"/>
                <a:ext cx="7997998" cy="881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0" dirty="0" smtClean="0">
                    <a:solidFill>
                      <a:srgbClr val="7030A0"/>
                    </a:solidFill>
                  </a:rPr>
                  <a:t>det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†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, 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†</m:t>
                            </m:r>
                          </m:sup>
                        </m:sSubSup>
                      </m:e>
                    </m:d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=2 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𝐽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sz="2200" dirty="0">
                  <a:solidFill>
                    <a:srgbClr val="7030A0"/>
                  </a:solidFill>
                </a:endParaRPr>
              </a:p>
              <a:p>
                <a:r>
                  <a:rPr lang="en-US" sz="2200" b="0" dirty="0" smtClean="0">
                    <a:solidFill>
                      <a:srgbClr val="7030A0"/>
                    </a:solidFill>
                  </a:rPr>
                  <a:t>                                          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×  </m:t>
                    </m:r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10" y="4357515"/>
                <a:ext cx="7997998" cy="881460"/>
              </a:xfrm>
              <a:prstGeom prst="rect">
                <a:avLst/>
              </a:prstGeom>
              <a:blipFill rotWithShape="0">
                <a:blip r:embed="rId8"/>
                <a:stretch>
                  <a:fillRect l="-991" t="-694" b="-6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ontent Placeholder 2"/>
          <p:cNvSpPr txBox="1">
            <a:spLocks/>
          </p:cNvSpPr>
          <p:nvPr/>
        </p:nvSpPr>
        <p:spPr>
          <a:xfrm>
            <a:off x="339740" y="1709703"/>
            <a:ext cx="7123378" cy="630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70C0"/>
                </a:solidFill>
              </a:rPr>
              <a:t>Higgs interaction </a:t>
            </a:r>
            <a:r>
              <a:rPr lang="en-US" i="1" dirty="0" smtClean="0">
                <a:solidFill>
                  <a:srgbClr val="0070C0"/>
                </a:solidFill>
              </a:rPr>
              <a:t>not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flavour</a:t>
            </a:r>
            <a:r>
              <a:rPr lang="en-US" dirty="0" smtClean="0">
                <a:solidFill>
                  <a:srgbClr val="0070C0"/>
                </a:solidFill>
              </a:rPr>
              <a:t> universal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281934" y="5363943"/>
            <a:ext cx="7942274" cy="1346073"/>
          </a:xfrm>
        </p:spPr>
        <p:txBody>
          <a:bodyPr/>
          <a:lstStyle/>
          <a:p>
            <a:r>
              <a:rPr lang="en-US" i="1" dirty="0"/>
              <a:t>Does the Standard Model include CP violation </a:t>
            </a:r>
            <a:r>
              <a:rPr lang="en-US" b="1" i="1" dirty="0"/>
              <a:t>before</a:t>
            </a:r>
            <a:r>
              <a:rPr lang="en-US" i="1" dirty="0"/>
              <a:t> symmetry breaking</a:t>
            </a:r>
            <a:r>
              <a:rPr lang="en-US" i="1" dirty="0" smtClean="0"/>
              <a:t>?</a:t>
            </a:r>
          </a:p>
          <a:p>
            <a:pPr lvl="1"/>
            <a:r>
              <a:rPr lang="en-US" i="1" dirty="0" smtClean="0">
                <a:solidFill>
                  <a:srgbClr val="C00000"/>
                </a:solidFill>
              </a:rPr>
              <a:t>Is CP violation perhaps an </a:t>
            </a:r>
            <a:r>
              <a:rPr lang="en-US" i="1" dirty="0">
                <a:solidFill>
                  <a:srgbClr val="C00000"/>
                </a:solidFill>
              </a:rPr>
              <a:t>emergent phenomenon</a:t>
            </a:r>
            <a:r>
              <a:rPr lang="en-US" i="1" dirty="0" smtClean="0">
                <a:solidFill>
                  <a:srgbClr val="C00000"/>
                </a:solidFill>
              </a:rPr>
              <a:t>?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21" name="Picture 20" descr="higgs-potential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17/51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13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The </a:t>
            </a:r>
            <a:r>
              <a:rPr lang="en-US" dirty="0" err="1" smtClean="0"/>
              <a:t>Baryogenesis</a:t>
            </a:r>
            <a:r>
              <a:rPr lang="en-US" dirty="0" smtClean="0"/>
              <a:t> Puzzle </a:t>
            </a:r>
            <a:r>
              <a:rPr lang="mr-IN" dirty="0" smtClean="0"/>
              <a:t>–</a:t>
            </a:r>
            <a:r>
              <a:rPr lang="en-US" dirty="0" smtClean="0"/>
              <a:t> Electroweak </a:t>
            </a:r>
            <a:r>
              <a:rPr lang="en-US" dirty="0" err="1" smtClean="0"/>
              <a:t>Baryogenesis</a:t>
            </a:r>
            <a:r>
              <a:rPr lang="en-US" dirty="0" smtClean="0"/>
              <a:t>?</a:t>
            </a:r>
            <a:endParaRPr lang="en-US" dirty="0"/>
          </a:p>
        </p:txBody>
      </p:sp>
      <p:grpSp>
        <p:nvGrpSpPr>
          <p:cNvPr id="91" name="Group 90"/>
          <p:cNvGrpSpPr/>
          <p:nvPr/>
        </p:nvGrpSpPr>
        <p:grpSpPr>
          <a:xfrm>
            <a:off x="5192864" y="936047"/>
            <a:ext cx="3717015" cy="2688008"/>
            <a:chOff x="3854395" y="1254097"/>
            <a:chExt cx="3717015" cy="2688008"/>
          </a:xfrm>
        </p:grpSpPr>
        <p:pic>
          <p:nvPicPr>
            <p:cNvPr id="6" name="Picture 5" descr="rhoeta_small_global_2014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95" y="1671397"/>
              <a:ext cx="3717015" cy="203681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690814" y="1254097"/>
              <a:ext cx="2110868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r>
                <a:rPr lang="en-US" sz="1700" dirty="0">
                  <a:latin typeface="Zapf Dingbats"/>
                  <a:ea typeface="Zapf Dingbats"/>
                  <a:cs typeface="Zapf Dingbats"/>
                  <a:sym typeface="Zapf Dingbats"/>
                </a:rPr>
                <a:t>  </a:t>
              </a:r>
              <a:r>
                <a:rPr lang="en-US" sz="1700" u="heavy" dirty="0"/>
                <a:t>C and CP Violation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17009" y="1256007"/>
              <a:ext cx="3352801" cy="2686098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67401" y="3572773"/>
              <a:ext cx="1804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Weak Interaction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9045106" y="930265"/>
            <a:ext cx="2701130" cy="2707041"/>
            <a:chOff x="8355993" y="1235065"/>
            <a:chExt cx="2701130" cy="2707041"/>
          </a:xfrm>
        </p:grpSpPr>
        <p:grpSp>
          <p:nvGrpSpPr>
            <p:cNvPr id="11" name="Group 10"/>
            <p:cNvGrpSpPr/>
            <p:nvPr/>
          </p:nvGrpSpPr>
          <p:grpSpPr>
            <a:xfrm>
              <a:off x="8455441" y="1598366"/>
              <a:ext cx="2595090" cy="2127760"/>
              <a:chOff x="6426201" y="1452113"/>
              <a:chExt cx="2595090" cy="212776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6426201" y="1452113"/>
                <a:ext cx="2595090" cy="2107968"/>
                <a:chOff x="6426201" y="1452113"/>
                <a:chExt cx="2595090" cy="2107968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26201" y="1452113"/>
                  <a:ext cx="2595090" cy="2107968"/>
                </a:xfrm>
                <a:prstGeom prst="rect">
                  <a:avLst/>
                </a:prstGeom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6870700" y="2959100"/>
                  <a:ext cx="635000" cy="177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" name="Rectangle 20"/>
              <p:cNvSpPr/>
              <p:nvPr/>
            </p:nvSpPr>
            <p:spPr>
              <a:xfrm>
                <a:off x="8664625" y="3438688"/>
                <a:ext cx="270785" cy="1411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8521128" y="3572773"/>
              <a:ext cx="2289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Higgs Phase Transition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8684040" y="2597353"/>
              <a:ext cx="1447800" cy="406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8849140" y="2737053"/>
              <a:ext cx="725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tunnel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643066" y="3435553"/>
              <a:ext cx="304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f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417341" y="1244423"/>
              <a:ext cx="2607790" cy="2697683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98328" y="1773801"/>
              <a:ext cx="315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cs typeface="Symbol" charset="2"/>
                </a:rPr>
                <a:t>V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633241" y="1594053"/>
              <a:ext cx="8955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  <a:r>
                <a:rPr lang="en-US" sz="1600" baseline="30000" dirty="0"/>
                <a:t>st</a:t>
              </a:r>
              <a:r>
                <a:rPr lang="en-US" sz="1600" dirty="0"/>
                <a:t> order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55993" y="1235065"/>
              <a:ext cx="2701130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700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r>
                <a:rPr lang="en-US" sz="1700" dirty="0">
                  <a:latin typeface="Zapf Dingbats"/>
                  <a:ea typeface="Zapf Dingbats"/>
                  <a:cs typeface="Zapf Dingbats"/>
                  <a:sym typeface="Zapf Dingbats"/>
                </a:rPr>
                <a:t>  </a:t>
              </a:r>
              <a:r>
                <a:rPr lang="en-US" sz="1700" u="heavy" dirty="0">
                  <a:sym typeface="Zapf Dingbats"/>
                </a:rPr>
                <a:t>Thermal non-</a:t>
              </a:r>
              <a:r>
                <a:rPr lang="en-US" sz="1700" u="heavy" dirty="0"/>
                <a:t>equilibrium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605873" y="939623"/>
            <a:ext cx="2678030" cy="2695770"/>
            <a:chOff x="671055" y="1244423"/>
            <a:chExt cx="2678030" cy="2695770"/>
          </a:xfrm>
        </p:grpSpPr>
        <p:pic>
          <p:nvPicPr>
            <p:cNvPr id="25" name="Picture 24" descr="TriangleAnomaly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77" y="1804255"/>
              <a:ext cx="2057400" cy="1854200"/>
            </a:xfrm>
            <a:prstGeom prst="rect">
              <a:avLst/>
            </a:prstGeom>
          </p:spPr>
        </p:pic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6921" y="2329528"/>
              <a:ext cx="1295400" cy="5080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921596" y="2120563"/>
              <a:ext cx="1422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Axial Anomaly: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25539" y="1732269"/>
              <a:ext cx="1023037" cy="461665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90"/>
                  </a:solidFill>
                </a:rPr>
                <a:t>‘t </a:t>
              </a:r>
              <a:r>
                <a:rPr lang="en-US" sz="1200" b="1" dirty="0" err="1">
                  <a:solidFill>
                    <a:srgbClr val="000090"/>
                  </a:solidFill>
                </a:rPr>
                <a:t>Hooft</a:t>
              </a:r>
              <a:r>
                <a:rPr lang="en-US" sz="1200" b="1" dirty="0">
                  <a:solidFill>
                    <a:srgbClr val="000090"/>
                  </a:solidFill>
                </a:rPr>
                <a:t>, PRL </a:t>
              </a:r>
            </a:p>
            <a:p>
              <a:r>
                <a:rPr lang="en-US" sz="1200" b="1" dirty="0">
                  <a:solidFill>
                    <a:srgbClr val="000090"/>
                  </a:solidFill>
                </a:rPr>
                <a:t>37 (1976) 8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1055" y="1244424"/>
              <a:ext cx="2678030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r>
                <a:rPr lang="en-US" sz="1700" dirty="0"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r>
                <a:rPr lang="en-US" sz="1700" u="heavy" dirty="0"/>
                <a:t>Baryon Number Violation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1907" y="1244423"/>
              <a:ext cx="2522485" cy="2695770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76464" y="3561641"/>
              <a:ext cx="1934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Quantum anomaly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95628" y="2723321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90790" y="321965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13108" y="273705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98204" y="1699961"/>
              <a:ext cx="955322" cy="523220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Adler-Bell-</a:t>
              </a:r>
            </a:p>
            <a:p>
              <a:r>
                <a:rPr lang="en-US" sz="1400" dirty="0" err="1">
                  <a:solidFill>
                    <a:srgbClr val="0000FF"/>
                  </a:solidFill>
                </a:rPr>
                <a:t>Jackiw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64" name="Picture 63" descr="higgs-potential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7924" y="3926925"/>
            <a:ext cx="2253808" cy="1461184"/>
          </a:xfrm>
          <a:prstGeom prst="rect">
            <a:avLst/>
          </a:prstGeom>
        </p:spPr>
      </p:pic>
      <p:sp>
        <p:nvSpPr>
          <p:cNvPr id="96" name="Content Placeholder 2"/>
          <p:cNvSpPr txBox="1">
            <a:spLocks/>
          </p:cNvSpPr>
          <p:nvPr/>
        </p:nvSpPr>
        <p:spPr>
          <a:xfrm>
            <a:off x="304419" y="3743417"/>
            <a:ext cx="6903953" cy="90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err="1" smtClean="0">
                <a:solidFill>
                  <a:srgbClr val="0070C0"/>
                </a:solidFill>
              </a:rPr>
              <a:t>Baryogenesis</a:t>
            </a:r>
            <a:r>
              <a:rPr lang="en-US" sz="2600" dirty="0" smtClean="0">
                <a:solidFill>
                  <a:srgbClr val="0070C0"/>
                </a:solidFill>
              </a:rPr>
              <a:t> from Higgs symmetry breaking?</a:t>
            </a:r>
          </a:p>
        </p:txBody>
      </p:sp>
      <p:sp>
        <p:nvSpPr>
          <p:cNvPr id="97" name="Content Placeholder 2"/>
          <p:cNvSpPr>
            <a:spLocks noGrp="1"/>
          </p:cNvSpPr>
          <p:nvPr>
            <p:ph idx="1"/>
          </p:nvPr>
        </p:nvSpPr>
        <p:spPr>
          <a:xfrm>
            <a:off x="236464" y="943826"/>
            <a:ext cx="2128094" cy="1547584"/>
          </a:xfrm>
        </p:spPr>
        <p:txBody>
          <a:bodyPr>
            <a:normAutofit/>
          </a:bodyPr>
          <a:lstStyle/>
          <a:p>
            <a:r>
              <a:rPr lang="en-US" sz="2600" dirty="0" err="1" smtClean="0"/>
              <a:t>Sacharov</a:t>
            </a:r>
            <a:r>
              <a:rPr lang="en-US" sz="2600" dirty="0" smtClean="0"/>
              <a:t> Conditions</a:t>
            </a:r>
          </a:p>
          <a:p>
            <a:pPr lvl="1">
              <a:buClr>
                <a:srgbClr val="097F0C"/>
              </a:buClr>
              <a:buFont typeface="Wingdings" charset="2"/>
              <a:buChar char="ü"/>
            </a:pPr>
            <a:r>
              <a:rPr lang="en-US" dirty="0" smtClean="0"/>
              <a:t>All present in S.M.</a:t>
            </a:r>
            <a:endParaRPr lang="en-US" dirty="0"/>
          </a:p>
        </p:txBody>
      </p:sp>
      <p:grpSp>
        <p:nvGrpSpPr>
          <p:cNvPr id="151" name="Group 150"/>
          <p:cNvGrpSpPr/>
          <p:nvPr/>
        </p:nvGrpSpPr>
        <p:grpSpPr>
          <a:xfrm>
            <a:off x="2723709" y="4235407"/>
            <a:ext cx="6307077" cy="2373142"/>
            <a:chOff x="410818" y="4182399"/>
            <a:chExt cx="6307077" cy="2373142"/>
          </a:xfrm>
        </p:grpSpPr>
        <p:grpSp>
          <p:nvGrpSpPr>
            <p:cNvPr id="125" name="Grouper 31"/>
            <p:cNvGrpSpPr>
              <a:grpSpLocks/>
            </p:cNvGrpSpPr>
            <p:nvPr/>
          </p:nvGrpSpPr>
          <p:grpSpPr bwMode="auto">
            <a:xfrm>
              <a:off x="499718" y="4218837"/>
              <a:ext cx="6091626" cy="2214035"/>
              <a:chOff x="1389072" y="4095751"/>
              <a:chExt cx="6751628" cy="2168524"/>
            </a:xfrm>
          </p:grpSpPr>
          <p:sp>
            <p:nvSpPr>
              <p:cNvPr id="127" name="AutoShape 26"/>
              <p:cNvSpPr>
                <a:spLocks noChangeArrowheads="1"/>
              </p:cNvSpPr>
              <p:nvPr/>
            </p:nvSpPr>
            <p:spPr bwMode="auto">
              <a:xfrm>
                <a:off x="3324226" y="4645026"/>
                <a:ext cx="433388" cy="287338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DDDDDD">
                  <a:alpha val="62000"/>
                </a:srgbClr>
              </a:solidFill>
              <a:ln w="127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8" name="AutoShape 28"/>
              <p:cNvSpPr>
                <a:spLocks noChangeArrowheads="1"/>
              </p:cNvSpPr>
              <p:nvPr/>
            </p:nvSpPr>
            <p:spPr bwMode="auto">
              <a:xfrm>
                <a:off x="5699125" y="4645026"/>
                <a:ext cx="433388" cy="287338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DDDDDD">
                  <a:alpha val="62000"/>
                </a:srgbClr>
              </a:solidFill>
              <a:ln w="127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129" name="Group 94"/>
              <p:cNvGrpSpPr>
                <a:grpSpLocks/>
              </p:cNvGrpSpPr>
              <p:nvPr/>
            </p:nvGrpSpPr>
            <p:grpSpPr bwMode="auto">
              <a:xfrm>
                <a:off x="6275387" y="4095751"/>
                <a:ext cx="1865313" cy="1573213"/>
                <a:chOff x="4240" y="2482"/>
                <a:chExt cx="1175" cy="991"/>
              </a:xfrm>
            </p:grpSpPr>
            <p:sp>
              <p:nvSpPr>
                <p:cNvPr id="148" name="Rectangle 147"/>
                <p:cNvSpPr>
                  <a:spLocks noChangeArrowheads="1"/>
                </p:cNvSpPr>
                <p:nvPr/>
              </p:nvSpPr>
              <p:spPr bwMode="auto">
                <a:xfrm>
                  <a:off x="4240" y="2738"/>
                  <a:ext cx="1044" cy="609"/>
                </a:xfrm>
                <a:prstGeom prst="rect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9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4241" y="2482"/>
                  <a:ext cx="1044" cy="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2">
                          <a:alpha val="62000"/>
                        </a:scheme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342900" indent="-342900"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 defTabSz="914400" fontAlgn="base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1800" dirty="0" smtClean="0">
                      <a:solidFill>
                        <a:srgbClr val="AA6F5B"/>
                      </a:solidFill>
                      <a:latin typeface="+mn-lt"/>
                      <a:cs typeface="Comic Sans MS"/>
                    </a:rPr>
                    <a:t>broken phase</a:t>
                  </a:r>
                </a:p>
              </p:txBody>
            </p:sp>
            <p:graphicFrame>
              <p:nvGraphicFramePr>
                <p:cNvPr id="150" name="Object 36"/>
                <p:cNvGraphicFramePr>
                  <a:graphicFrameLocks noChangeAspect="1"/>
                </p:cNvGraphicFramePr>
                <p:nvPr/>
              </p:nvGraphicFramePr>
              <p:xfrm>
                <a:off x="5007" y="3257"/>
                <a:ext cx="408" cy="21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62" name="Equation" r:id="rId8" imgW="431613" imgH="228501" progId="Equation.3">
                        <p:embed/>
                      </p:oleObj>
                    </mc:Choice>
                    <mc:Fallback>
                      <p:oleObj name="Equation" r:id="rId8" imgW="431613" imgH="228501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07" y="3257"/>
                              <a:ext cx="408" cy="216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 w="9525">
                              <a:solidFill>
                                <a:schemeClr val="bg2"/>
                              </a:solidFill>
                              <a:miter lim="800000"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30" name="Group 92"/>
              <p:cNvGrpSpPr>
                <a:grpSpLocks/>
              </p:cNvGrpSpPr>
              <p:nvPr/>
            </p:nvGrpSpPr>
            <p:grpSpPr bwMode="auto">
              <a:xfrm>
                <a:off x="1389072" y="4114802"/>
                <a:ext cx="2000259" cy="1577976"/>
                <a:chOff x="1162" y="2494"/>
                <a:chExt cx="1260" cy="994"/>
              </a:xfrm>
            </p:grpSpPr>
            <p:sp>
              <p:nvSpPr>
                <p:cNvPr id="145" name="Rectangle 14"/>
                <p:cNvSpPr>
                  <a:spLocks noChangeArrowheads="1"/>
                </p:cNvSpPr>
                <p:nvPr/>
              </p:nvSpPr>
              <p:spPr bwMode="auto">
                <a:xfrm>
                  <a:off x="1247" y="2738"/>
                  <a:ext cx="1043" cy="609"/>
                </a:xfrm>
                <a:prstGeom prst="rect">
                  <a:avLst/>
                </a:prstGeom>
                <a:pattFill prst="pct70">
                  <a:fgClr>
                    <a:srgbClr val="DDDDDD"/>
                  </a:fgClr>
                  <a:bgClr>
                    <a:srgbClr val="FFFFFF"/>
                  </a:bgClr>
                </a:patt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6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162" y="2494"/>
                  <a:ext cx="1260" cy="2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2">
                          <a:alpha val="62000"/>
                        </a:scheme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marL="342900" indent="-342900"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 defTabSz="914400" fontAlgn="base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1800" dirty="0" smtClean="0">
                      <a:solidFill>
                        <a:srgbClr val="000000"/>
                      </a:solidFill>
                      <a:latin typeface="+mn-lt"/>
                      <a:cs typeface="Comic Sans MS"/>
                    </a:rPr>
                    <a:t>symmetric phase</a:t>
                  </a:r>
                </a:p>
              </p:txBody>
            </p:sp>
            <p:graphicFrame>
              <p:nvGraphicFramePr>
                <p:cNvPr id="147" name="Object 37"/>
                <p:cNvGraphicFramePr>
                  <a:graphicFrameLocks noChangeAspect="1"/>
                </p:cNvGraphicFramePr>
                <p:nvPr/>
              </p:nvGraphicFramePr>
              <p:xfrm>
                <a:off x="2014" y="3248"/>
                <a:ext cx="408" cy="2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63" name="Equation" r:id="rId10" imgW="431800" imgH="254000" progId="Equation.3">
                        <p:embed/>
                      </p:oleObj>
                    </mc:Choice>
                    <mc:Fallback>
                      <p:oleObj name="Equation" r:id="rId10" imgW="431800" imgH="2540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4" y="3248"/>
                              <a:ext cx="408" cy="24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 w="9525">
                              <a:solidFill>
                                <a:schemeClr val="bg2"/>
                              </a:solidFill>
                              <a:miter lim="800000"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31" name="Group 93"/>
              <p:cNvGrpSpPr>
                <a:grpSpLocks/>
              </p:cNvGrpSpPr>
              <p:nvPr/>
            </p:nvGrpSpPr>
            <p:grpSpPr bwMode="auto">
              <a:xfrm>
                <a:off x="2686049" y="4502150"/>
                <a:ext cx="5114924" cy="1762125"/>
                <a:chOff x="1979" y="2738"/>
                <a:chExt cx="3222" cy="1110"/>
              </a:xfrm>
            </p:grpSpPr>
            <p:sp>
              <p:nvSpPr>
                <p:cNvPr id="132" name="Rectangle 15"/>
                <p:cNvSpPr>
                  <a:spLocks noChangeArrowheads="1"/>
                </p:cNvSpPr>
                <p:nvPr/>
              </p:nvSpPr>
              <p:spPr bwMode="auto">
                <a:xfrm>
                  <a:off x="2745" y="2738"/>
                  <a:ext cx="1043" cy="609"/>
                </a:xfrm>
                <a:prstGeom prst="rect">
                  <a:avLst/>
                </a:prstGeom>
                <a:pattFill prst="pct70">
                  <a:fgClr>
                    <a:srgbClr val="DDDDDD"/>
                  </a:fgClr>
                  <a:bgClr>
                    <a:srgbClr val="FFFFFF"/>
                  </a:bgClr>
                </a:patt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3" name="Oval 17"/>
                <p:cNvSpPr>
                  <a:spLocks noChangeArrowheads="1"/>
                </p:cNvSpPr>
                <p:nvPr/>
              </p:nvSpPr>
              <p:spPr bwMode="auto">
                <a:xfrm>
                  <a:off x="2835" y="2828"/>
                  <a:ext cx="136" cy="136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4" name="Oval 18"/>
                <p:cNvSpPr>
                  <a:spLocks noChangeArrowheads="1"/>
                </p:cNvSpPr>
                <p:nvPr/>
              </p:nvSpPr>
              <p:spPr bwMode="auto">
                <a:xfrm>
                  <a:off x="3107" y="2919"/>
                  <a:ext cx="90" cy="90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5" name="Oval 21"/>
                <p:cNvSpPr>
                  <a:spLocks noChangeArrowheads="1"/>
                </p:cNvSpPr>
                <p:nvPr/>
              </p:nvSpPr>
              <p:spPr bwMode="auto">
                <a:xfrm>
                  <a:off x="3288" y="2782"/>
                  <a:ext cx="182" cy="181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6" name="Oval 23"/>
                <p:cNvSpPr>
                  <a:spLocks noChangeArrowheads="1"/>
                </p:cNvSpPr>
                <p:nvPr/>
              </p:nvSpPr>
              <p:spPr bwMode="auto">
                <a:xfrm>
                  <a:off x="3062" y="2782"/>
                  <a:ext cx="45" cy="45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7" name="Oval 24"/>
                <p:cNvSpPr>
                  <a:spLocks noChangeArrowheads="1"/>
                </p:cNvSpPr>
                <p:nvPr/>
              </p:nvSpPr>
              <p:spPr bwMode="auto">
                <a:xfrm>
                  <a:off x="3606" y="2894"/>
                  <a:ext cx="91" cy="91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graphicFrame>
              <p:nvGraphicFramePr>
                <p:cNvPr id="138" name="Object 35"/>
                <p:cNvGraphicFramePr>
                  <a:graphicFrameLocks noChangeAspect="1"/>
                </p:cNvGraphicFramePr>
                <p:nvPr/>
              </p:nvGraphicFramePr>
              <p:xfrm>
                <a:off x="3528" y="3257"/>
                <a:ext cx="408" cy="21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64" name="Equation" r:id="rId12" imgW="431613" imgH="228501" progId="Equation.3">
                        <p:embed/>
                      </p:oleObj>
                    </mc:Choice>
                    <mc:Fallback>
                      <p:oleObj name="Equation" r:id="rId12" imgW="431613" imgH="228501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528" y="3257"/>
                              <a:ext cx="408" cy="216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 w="9525">
                              <a:solidFill>
                                <a:schemeClr val="bg2"/>
                              </a:solidFill>
                              <a:miter lim="800000"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39" name="Oval 86"/>
                <p:cNvSpPr>
                  <a:spLocks noChangeArrowheads="1"/>
                </p:cNvSpPr>
                <p:nvPr/>
              </p:nvSpPr>
              <p:spPr bwMode="auto">
                <a:xfrm>
                  <a:off x="2880" y="3075"/>
                  <a:ext cx="182" cy="181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0" name="Oval 87"/>
                <p:cNvSpPr>
                  <a:spLocks noChangeArrowheads="1"/>
                </p:cNvSpPr>
                <p:nvPr/>
              </p:nvSpPr>
              <p:spPr bwMode="auto">
                <a:xfrm>
                  <a:off x="3198" y="3075"/>
                  <a:ext cx="45" cy="45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1" name="Oval 88"/>
                <p:cNvSpPr>
                  <a:spLocks noChangeArrowheads="1"/>
                </p:cNvSpPr>
                <p:nvPr/>
              </p:nvSpPr>
              <p:spPr bwMode="auto">
                <a:xfrm>
                  <a:off x="3606" y="3075"/>
                  <a:ext cx="45" cy="45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" name="Oval 89"/>
                <p:cNvSpPr>
                  <a:spLocks noChangeArrowheads="1"/>
                </p:cNvSpPr>
                <p:nvPr/>
              </p:nvSpPr>
              <p:spPr bwMode="auto">
                <a:xfrm>
                  <a:off x="3334" y="3120"/>
                  <a:ext cx="91" cy="91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3" name="Line 90"/>
                <p:cNvSpPr>
                  <a:spLocks noChangeShapeType="1"/>
                </p:cNvSpPr>
                <p:nvPr/>
              </p:nvSpPr>
              <p:spPr bwMode="auto">
                <a:xfrm flipH="1" flipV="1">
                  <a:off x="2986" y="3268"/>
                  <a:ext cx="75" cy="397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4" name="Text Box 91"/>
                <p:cNvSpPr txBox="1">
                  <a:spLocks noChangeArrowheads="1"/>
                </p:cNvSpPr>
                <p:nvPr/>
              </p:nvSpPr>
              <p:spPr bwMode="auto">
                <a:xfrm>
                  <a:off x="1979" y="3601"/>
                  <a:ext cx="3222" cy="2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2">
                          <a:alpha val="62000"/>
                        </a:scheme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marL="342900" indent="-342900"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 defTabSz="914400" fontAlgn="base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2000" dirty="0" smtClean="0">
                      <a:solidFill>
                        <a:srgbClr val="AA6F5B"/>
                      </a:solidFill>
                      <a:latin typeface="+mn-lt"/>
                      <a:cs typeface="Comic Sans MS"/>
                    </a:rPr>
                    <a:t>expanding bubble (Higgs condensates)</a:t>
                  </a:r>
                </a:p>
              </p:txBody>
            </p:sp>
          </p:grpSp>
        </p:grpSp>
        <p:sp>
          <p:nvSpPr>
            <p:cNvPr id="126" name="Rectangle 125"/>
            <p:cNvSpPr/>
            <p:nvPr/>
          </p:nvSpPr>
          <p:spPr>
            <a:xfrm>
              <a:off x="410818" y="4182399"/>
              <a:ext cx="6307077" cy="2373142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18/51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17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The </a:t>
            </a:r>
            <a:r>
              <a:rPr lang="en-US" dirty="0" err="1" smtClean="0"/>
              <a:t>Baryogenesis</a:t>
            </a:r>
            <a:r>
              <a:rPr lang="en-US" dirty="0" smtClean="0"/>
              <a:t> Puzzle </a:t>
            </a:r>
            <a:r>
              <a:rPr lang="mr-IN" dirty="0" smtClean="0"/>
              <a:t>–</a:t>
            </a:r>
            <a:r>
              <a:rPr lang="en-US" dirty="0" smtClean="0"/>
              <a:t> Electroweak </a:t>
            </a:r>
            <a:r>
              <a:rPr lang="en-US" dirty="0" err="1" smtClean="0"/>
              <a:t>Baryogenesis</a:t>
            </a:r>
            <a:r>
              <a:rPr lang="en-US" dirty="0" smtClean="0"/>
              <a:t>?</a:t>
            </a:r>
            <a:endParaRPr lang="en-US" dirty="0"/>
          </a:p>
        </p:txBody>
      </p:sp>
      <p:grpSp>
        <p:nvGrpSpPr>
          <p:cNvPr id="91" name="Group 90"/>
          <p:cNvGrpSpPr/>
          <p:nvPr/>
        </p:nvGrpSpPr>
        <p:grpSpPr>
          <a:xfrm>
            <a:off x="5192864" y="936047"/>
            <a:ext cx="3717015" cy="2688008"/>
            <a:chOff x="3854395" y="1254097"/>
            <a:chExt cx="3717015" cy="2688008"/>
          </a:xfrm>
        </p:grpSpPr>
        <p:pic>
          <p:nvPicPr>
            <p:cNvPr id="6" name="Picture 5" descr="rhoeta_small_global_2014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95" y="1671397"/>
              <a:ext cx="3717015" cy="203681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690814" y="1254097"/>
              <a:ext cx="214315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 smtClean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✖  </a:t>
              </a:r>
              <a:r>
                <a:rPr lang="en-US" sz="1700" u="heavy" dirty="0" smtClean="0"/>
                <a:t>C </a:t>
              </a:r>
              <a:r>
                <a:rPr lang="en-US" sz="1700" u="heavy" dirty="0"/>
                <a:t>and CP Violation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17009" y="1256007"/>
              <a:ext cx="3352801" cy="2686098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67401" y="3572773"/>
              <a:ext cx="1804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Weak Interaction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605873" y="939623"/>
            <a:ext cx="2678030" cy="2695770"/>
            <a:chOff x="671055" y="1244423"/>
            <a:chExt cx="2678030" cy="2695770"/>
          </a:xfrm>
        </p:grpSpPr>
        <p:pic>
          <p:nvPicPr>
            <p:cNvPr id="25" name="Picture 24" descr="TriangleAnomal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77" y="1804255"/>
              <a:ext cx="2057400" cy="1854200"/>
            </a:xfrm>
            <a:prstGeom prst="rect">
              <a:avLst/>
            </a:prstGeom>
          </p:spPr>
        </p:pic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6921" y="2329528"/>
              <a:ext cx="1295400" cy="5080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921596" y="2120563"/>
              <a:ext cx="1422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Axial Anomaly: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25539" y="1732269"/>
              <a:ext cx="1023037" cy="461665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90"/>
                  </a:solidFill>
                </a:rPr>
                <a:t>‘t </a:t>
              </a:r>
              <a:r>
                <a:rPr lang="en-US" sz="1200" b="1" dirty="0" err="1">
                  <a:solidFill>
                    <a:srgbClr val="000090"/>
                  </a:solidFill>
                </a:rPr>
                <a:t>Hooft</a:t>
              </a:r>
              <a:r>
                <a:rPr lang="en-US" sz="1200" b="1" dirty="0">
                  <a:solidFill>
                    <a:srgbClr val="000090"/>
                  </a:solidFill>
                </a:rPr>
                <a:t>, PRL </a:t>
              </a:r>
            </a:p>
            <a:p>
              <a:r>
                <a:rPr lang="en-US" sz="1200" b="1" dirty="0">
                  <a:solidFill>
                    <a:srgbClr val="000090"/>
                  </a:solidFill>
                </a:rPr>
                <a:t>37 (1976) 8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1055" y="1244424"/>
              <a:ext cx="2678030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r>
                <a:rPr lang="en-US" sz="1700" dirty="0"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r>
                <a:rPr lang="en-US" sz="1700" u="heavy" dirty="0"/>
                <a:t>Baryon Number Violation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1907" y="1244423"/>
              <a:ext cx="2522485" cy="2695770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76464" y="3561641"/>
              <a:ext cx="1934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Quantum anomaly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95628" y="2723321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90790" y="321965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13108" y="273705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98204" y="1699961"/>
              <a:ext cx="955322" cy="523220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Adler-Bell-</a:t>
              </a:r>
            </a:p>
            <a:p>
              <a:r>
                <a:rPr lang="en-US" sz="1400" dirty="0" err="1">
                  <a:solidFill>
                    <a:srgbClr val="0000FF"/>
                  </a:solidFill>
                </a:rPr>
                <a:t>Jackiw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97" name="Content Placeholder 2"/>
          <p:cNvSpPr>
            <a:spLocks noGrp="1"/>
          </p:cNvSpPr>
          <p:nvPr>
            <p:ph idx="1"/>
          </p:nvPr>
        </p:nvSpPr>
        <p:spPr>
          <a:xfrm>
            <a:off x="236463" y="943826"/>
            <a:ext cx="2314537" cy="2034528"/>
          </a:xfrm>
        </p:spPr>
        <p:txBody>
          <a:bodyPr>
            <a:normAutofit/>
          </a:bodyPr>
          <a:lstStyle/>
          <a:p>
            <a:r>
              <a:rPr lang="en-US" sz="2600" dirty="0" err="1" smtClean="0"/>
              <a:t>Sacharov</a:t>
            </a:r>
            <a:r>
              <a:rPr lang="en-US" sz="2600" dirty="0" smtClean="0"/>
              <a:t> Conditions</a:t>
            </a:r>
          </a:p>
          <a:p>
            <a:pPr lvl="1">
              <a:buClr>
                <a:srgbClr val="097F0C"/>
              </a:buClr>
              <a:buFont typeface="Wingdings" charset="2"/>
              <a:buChar char="ü"/>
            </a:pPr>
            <a:r>
              <a:rPr lang="en-US" dirty="0" smtClean="0"/>
              <a:t>All present in S.M.</a:t>
            </a:r>
          </a:p>
          <a:p>
            <a:pPr lvl="1">
              <a:buClr>
                <a:srgbClr val="FF0000"/>
              </a:buClr>
              <a:buFont typeface="ZapfDingbatsITC" charset="0"/>
              <a:buChar char="✖"/>
            </a:pPr>
            <a:r>
              <a:rPr lang="en-US" dirty="0" smtClean="0"/>
              <a:t>Not Enough?</a:t>
            </a:r>
            <a:endParaRPr lang="en-US" dirty="0"/>
          </a:p>
        </p:txBody>
      </p:sp>
      <p:pic>
        <p:nvPicPr>
          <p:cNvPr id="65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/>
          <a:stretch>
            <a:fillRect/>
          </a:stretch>
        </p:blipFill>
        <p:spPr bwMode="auto">
          <a:xfrm>
            <a:off x="746129" y="4135533"/>
            <a:ext cx="4463081" cy="2357971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5672309" y="4828886"/>
                <a:ext cx="5130021" cy="1698414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dirty="0"/>
                  <a:t>− BAU: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charset="0"/>
                      </a:rPr>
                      <m:t>≈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baseline="30000" dirty="0">
                    <a:solidFill>
                      <a:srgbClr val="C00000"/>
                    </a:solidFill>
                  </a:rPr>
                  <a:t>    </a:t>
                </a:r>
              </a:p>
              <a:p>
                <a:r>
                  <a:rPr lang="en-US" dirty="0" smtClean="0"/>
                  <a:t>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𝐶𝑃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𝑖𝑛𝑣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 × 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b="0" i="1" dirty="0" smtClean="0">
                  <a:latin typeface="Cambria Math" charset="0"/>
                </a:endParaRPr>
              </a:p>
              <a:p>
                <a:r>
                  <a:rPr lang="en-US" b="0" dirty="0" smtClean="0"/>
                  <a:t>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×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  <a:p>
                <a:pPr marL="742950" lvl="2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rgbClr val="7030A0"/>
                    </a:solidFill>
                  </a:rPr>
                  <a:t>From CKM: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𝐶𝑃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12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−20 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7030A0"/>
                    </a:solidFill>
                  </a:rPr>
                  <a:t>  </a:t>
                </a:r>
                <a:r>
                  <a:rPr lang="en-US" dirty="0" smtClean="0">
                    <a:solidFill>
                      <a:srgbClr val="FF0000"/>
                    </a:solidFill>
                    <a:sym typeface="Wingdings"/>
                  </a:rPr>
                  <a:t> Too small</a:t>
                </a:r>
                <a:endParaRPr lang="en-US" dirty="0" smtClean="0">
                  <a:solidFill>
                    <a:srgbClr val="FF0000"/>
                  </a:solidFill>
                </a:endParaRPr>
              </a:p>
              <a:p>
                <a:pPr marL="742950" lvl="2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rgbClr val="7030A0"/>
                    </a:solidFill>
                  </a:rPr>
                  <a:t>Used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∼100</m:t>
                    </m:r>
                  </m:oMath>
                </a14:m>
                <a:r>
                  <a:rPr lang="en-US" dirty="0" smtClean="0">
                    <a:solidFill>
                      <a:srgbClr val="7030A0"/>
                    </a:solidFill>
                  </a:rPr>
                  <a:t> GeV  </a:t>
                </a: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309" y="4828886"/>
                <a:ext cx="5130021" cy="1698414"/>
              </a:xfrm>
              <a:prstGeom prst="rect">
                <a:avLst/>
              </a:prstGeom>
              <a:blipFill rotWithShape="0">
                <a:blip r:embed="rId6"/>
                <a:stretch>
                  <a:fillRect l="-709" b="-22261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/>
          <p:cNvSpPr txBox="1"/>
          <p:nvPr/>
        </p:nvSpPr>
        <p:spPr>
          <a:xfrm>
            <a:off x="9486352" y="3989236"/>
            <a:ext cx="2240592" cy="64633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olidFill>
                  <a:srgbClr val="0070C0"/>
                </a:solidFill>
                <a:sym typeface="Wingdings"/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SM: M</a:t>
            </a:r>
            <a:r>
              <a:rPr lang="en-US" baseline="-25000" dirty="0">
                <a:solidFill>
                  <a:srgbClr val="0070C0"/>
                </a:solidFill>
              </a:rPr>
              <a:t>H</a:t>
            </a:r>
            <a:r>
              <a:rPr lang="en-US" dirty="0">
                <a:solidFill>
                  <a:srgbClr val="0070C0"/>
                </a:solidFill>
              </a:rPr>
              <a:t> &lt;  ~70 GeV</a:t>
            </a:r>
          </a:p>
          <a:p>
            <a:r>
              <a:rPr lang="en-US" dirty="0">
                <a:solidFill>
                  <a:srgbClr val="0070C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olidFill>
                  <a:srgbClr val="0070C0"/>
                </a:solidFill>
                <a:sym typeface="Wingdings"/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THDM: M</a:t>
            </a:r>
            <a:r>
              <a:rPr lang="en-US" baseline="-25000" dirty="0">
                <a:solidFill>
                  <a:srgbClr val="0070C0"/>
                </a:solidFill>
              </a:rPr>
              <a:t>H</a:t>
            </a:r>
            <a:r>
              <a:rPr lang="en-US" dirty="0">
                <a:solidFill>
                  <a:srgbClr val="0070C0"/>
                </a:solidFill>
              </a:rPr>
              <a:t> ~ 125 OK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1304" y="3836557"/>
            <a:ext cx="1912575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en-US" sz="2400" dirty="0" err="1" smtClean="0">
                <a:solidFill>
                  <a:srgbClr val="0070C0"/>
                </a:solidFill>
              </a:rPr>
              <a:t>Sphalerons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0" name="Down Arrow 69"/>
          <p:cNvSpPr/>
          <p:nvPr/>
        </p:nvSpPr>
        <p:spPr>
          <a:xfrm rot="10800000" flipV="1">
            <a:off x="10963476" y="3651931"/>
            <a:ext cx="484632" cy="33297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Down Arrow 70"/>
          <p:cNvSpPr/>
          <p:nvPr/>
        </p:nvSpPr>
        <p:spPr>
          <a:xfrm rot="10800000" flipV="1">
            <a:off x="7778203" y="3643913"/>
            <a:ext cx="484632" cy="116923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Down Arrow 71"/>
          <p:cNvSpPr/>
          <p:nvPr/>
        </p:nvSpPr>
        <p:spPr>
          <a:xfrm rot="10800000" flipV="1">
            <a:off x="3414429" y="3646121"/>
            <a:ext cx="484632" cy="59439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9026484" y="930266"/>
            <a:ext cx="2701130" cy="2707041"/>
            <a:chOff x="9026484" y="930266"/>
            <a:chExt cx="2701130" cy="2707041"/>
          </a:xfrm>
        </p:grpSpPr>
        <p:grpSp>
          <p:nvGrpSpPr>
            <p:cNvPr id="74" name="Group 73"/>
            <p:cNvGrpSpPr/>
            <p:nvPr/>
          </p:nvGrpSpPr>
          <p:grpSpPr>
            <a:xfrm>
              <a:off x="9125932" y="1293567"/>
              <a:ext cx="2595090" cy="2127760"/>
              <a:chOff x="6426201" y="1452113"/>
              <a:chExt cx="2595090" cy="2127760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6426201" y="1452113"/>
                <a:ext cx="2595090" cy="2107968"/>
                <a:chOff x="6426201" y="1452113"/>
                <a:chExt cx="2595090" cy="2107968"/>
              </a:xfrm>
            </p:grpSpPr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426201" y="1452113"/>
                  <a:ext cx="2595090" cy="2107968"/>
                </a:xfrm>
                <a:prstGeom prst="rect">
                  <a:avLst/>
                </a:prstGeom>
              </p:spPr>
            </p:pic>
            <p:sp>
              <p:nvSpPr>
                <p:cNvPr id="93" name="Rectangle 92"/>
                <p:cNvSpPr/>
                <p:nvPr/>
              </p:nvSpPr>
              <p:spPr>
                <a:xfrm>
                  <a:off x="6870700" y="2959100"/>
                  <a:ext cx="635000" cy="177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8" name="Rectangle 87"/>
              <p:cNvSpPr/>
              <p:nvPr/>
            </p:nvSpPr>
            <p:spPr>
              <a:xfrm>
                <a:off x="8664625" y="3438688"/>
                <a:ext cx="270785" cy="1411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9191619" y="3267974"/>
              <a:ext cx="2289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Higgs Phase Transition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9354531" y="2292554"/>
              <a:ext cx="1447800" cy="406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9519631" y="2432254"/>
              <a:ext cx="725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tunnel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9087832" y="939624"/>
              <a:ext cx="2607790" cy="2697683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068819" y="1469002"/>
              <a:ext cx="315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cs typeface="Symbol" charset="2"/>
                </a:rPr>
                <a:t>V</a:t>
              </a:r>
              <a:endParaRPr lang="en-US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9303732" y="1289254"/>
              <a:ext cx="8955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  <a:r>
                <a:rPr lang="en-US" sz="1600" baseline="30000" dirty="0"/>
                <a:t>st</a:t>
              </a:r>
              <a:r>
                <a:rPr lang="en-US" sz="1600" dirty="0"/>
                <a:t> order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9026484" y="930266"/>
              <a:ext cx="2701130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700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r>
                <a:rPr lang="en-US" sz="1700" dirty="0">
                  <a:latin typeface="Zapf Dingbats"/>
                  <a:ea typeface="Zapf Dingbats"/>
                  <a:cs typeface="Zapf Dingbats"/>
                  <a:sym typeface="Zapf Dingbats"/>
                </a:rPr>
                <a:t>  </a:t>
              </a:r>
              <a:r>
                <a:rPr lang="en-US" sz="1700" u="heavy" dirty="0">
                  <a:sym typeface="Zapf Dingbats"/>
                </a:rPr>
                <a:t>Thermal non-</a:t>
              </a:r>
              <a:r>
                <a:rPr lang="en-US" sz="1700" u="heavy" dirty="0"/>
                <a:t>equilibrium</a:t>
              </a: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53518" y="1263806"/>
              <a:ext cx="2516704" cy="208187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11313557" y="3130754"/>
              <a:ext cx="304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f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9392631" y="1297609"/>
              <a:ext cx="10343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/>
                <a:t> order</a:t>
              </a:r>
            </a:p>
            <a:p>
              <a:r>
                <a:rPr lang="en-US" dirty="0"/>
                <a:t>SM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9081519" y="1469002"/>
              <a:ext cx="315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cs typeface="Symbol" charset="2"/>
                </a:rPr>
                <a:t>V</a:t>
              </a:r>
              <a:endParaRPr lang="en-US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9102718" y="951209"/>
              <a:ext cx="351378" cy="3539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700" dirty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✖</a:t>
              </a:r>
              <a:endParaRPr lang="en-US" sz="1700" u="heavy" dirty="0"/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5553325" y="4378953"/>
            <a:ext cx="2179571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en-US" sz="2200" dirty="0" smtClean="0">
                <a:solidFill>
                  <a:srgbClr val="0070C0"/>
                </a:solidFill>
              </a:rPr>
              <a:t>CPV from CKM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976936" y="3609122"/>
            <a:ext cx="1595813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lang="en-US" sz="2200" dirty="0" smtClean="0">
                <a:solidFill>
                  <a:srgbClr val="0070C0"/>
                </a:solidFill>
              </a:rPr>
              <a:t> 1</a:t>
            </a:r>
            <a:r>
              <a:rPr lang="en-US" sz="2200" baseline="30000" dirty="0" smtClean="0">
                <a:solidFill>
                  <a:srgbClr val="0070C0"/>
                </a:solidFill>
              </a:rPr>
              <a:t>st</a:t>
            </a:r>
            <a:r>
              <a:rPr lang="en-US" sz="2200" dirty="0" smtClean="0">
                <a:solidFill>
                  <a:srgbClr val="0070C0"/>
                </a:solidFill>
              </a:rPr>
              <a:t> order?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19/51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2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3" grpId="0" animBg="1"/>
      <p:bldP spid="70" grpId="0" animBg="1"/>
      <p:bldP spid="71" grpId="0" animBg="1"/>
      <p:bldP spid="72" grpId="0" animBg="1"/>
      <p:bldP spid="94" grpId="0" animBg="1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392" y="939933"/>
            <a:ext cx="8135019" cy="3829294"/>
          </a:xfr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 smtClean="0"/>
              <a:t>Three generations and the origin of CP violation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The amount of CP violation and the early universe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Measurements of CP violation with </a:t>
            </a:r>
            <a:r>
              <a:rPr lang="en-US" dirty="0" err="1" smtClean="0"/>
              <a:t>LHCb</a:t>
            </a:r>
            <a:r>
              <a:rPr lang="en-US" dirty="0" smtClean="0"/>
              <a:t> 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B-decays and </a:t>
            </a:r>
            <a:r>
              <a:rPr lang="en-US" dirty="0" err="1" smtClean="0"/>
              <a:t>flavour</a:t>
            </a:r>
            <a:r>
              <a:rPr lang="en-US" dirty="0" smtClean="0"/>
              <a:t> anomalies</a:t>
            </a:r>
          </a:p>
          <a:p>
            <a:pPr marL="514350" indent="-514350">
              <a:buFont typeface="+mj-lt"/>
              <a:buAutoNum type="arabicParenR"/>
            </a:pPr>
            <a:endParaRPr lang="en-US" sz="1100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What could it be?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621" y="3037904"/>
            <a:ext cx="4697505" cy="3584023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438219" y="126111"/>
            <a:ext cx="673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5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The </a:t>
            </a:r>
            <a:r>
              <a:rPr lang="en-US" dirty="0" err="1" smtClean="0"/>
              <a:t>Baryogenesis</a:t>
            </a:r>
            <a:r>
              <a:rPr lang="en-US" dirty="0" smtClean="0"/>
              <a:t> Puzzle </a:t>
            </a:r>
            <a:r>
              <a:rPr lang="mr-IN" dirty="0" smtClean="0"/>
              <a:t>–</a:t>
            </a:r>
            <a:r>
              <a:rPr lang="en-US" dirty="0" smtClean="0"/>
              <a:t> Electroweak </a:t>
            </a:r>
            <a:r>
              <a:rPr lang="en-US" dirty="0" err="1" smtClean="0"/>
              <a:t>Baryogenesis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59" y="1621459"/>
            <a:ext cx="5222235" cy="3318804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676" y="1584296"/>
            <a:ext cx="3971646" cy="3393613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13292" y="750542"/>
            <a:ext cx="4619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Expanding bubbles of broken phase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In a medium of symmetric phase 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1616" y="721761"/>
            <a:ext cx="3291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Baryon production in 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front of bubble wall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3793" y="5276405"/>
            <a:ext cx="5287384" cy="120032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è"/>
            </a:pPr>
            <a:r>
              <a:rPr lang="en-US" sz="2400" i="1" dirty="0" smtClean="0">
                <a:solidFill>
                  <a:srgbClr val="7030A0"/>
                </a:solidFill>
              </a:rPr>
              <a:t>Was the phase transition in the early universe of 1</a:t>
            </a:r>
            <a:r>
              <a:rPr lang="en-US" sz="2400" i="1" baseline="30000" dirty="0" smtClean="0">
                <a:solidFill>
                  <a:srgbClr val="7030A0"/>
                </a:solidFill>
              </a:rPr>
              <a:t>st</a:t>
            </a:r>
            <a:r>
              <a:rPr lang="en-US" sz="2400" i="1" dirty="0" smtClean="0">
                <a:solidFill>
                  <a:srgbClr val="7030A0"/>
                </a:solidFill>
              </a:rPr>
              <a:t> order?</a:t>
            </a:r>
          </a:p>
          <a:p>
            <a:pPr marL="800100" lvl="1" indent="-342900">
              <a:buFont typeface="Wingdings" charset="2"/>
              <a:buChar char="è"/>
            </a:pPr>
            <a:r>
              <a:rPr lang="en-US" sz="2400" i="1" dirty="0" smtClean="0">
                <a:solidFill>
                  <a:srgbClr val="C00000"/>
                </a:solidFill>
              </a:rPr>
              <a:t>Higgs potential?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85192" y="5330477"/>
            <a:ext cx="4709130" cy="1107996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è"/>
            </a:pPr>
            <a:r>
              <a:rPr lang="en-US" sz="2200" i="1" dirty="0" smtClean="0">
                <a:solidFill>
                  <a:srgbClr val="7030A0"/>
                </a:solidFill>
              </a:rPr>
              <a:t>If new physics is abundant in thermal plasma of early universe: </a:t>
            </a:r>
          </a:p>
          <a:p>
            <a:r>
              <a:rPr lang="en-US" sz="2200" i="1" dirty="0">
                <a:solidFill>
                  <a:srgbClr val="C00000"/>
                </a:solidFill>
                <a:sym typeface="Wingdings"/>
              </a:rPr>
              <a:t> </a:t>
            </a:r>
            <a:r>
              <a:rPr lang="en-US" sz="2200" i="1" dirty="0" smtClean="0">
                <a:solidFill>
                  <a:srgbClr val="C00000"/>
                </a:solidFill>
                <a:sym typeface="Wingdings"/>
              </a:rPr>
              <a:t>      L</a:t>
            </a:r>
            <a:r>
              <a:rPr lang="en-US" sz="2200" i="1" dirty="0" smtClean="0">
                <a:solidFill>
                  <a:srgbClr val="C00000"/>
                </a:solidFill>
              </a:rPr>
              <a:t>ikely to be of </a:t>
            </a:r>
            <a:r>
              <a:rPr lang="en-US" sz="2200" i="1" dirty="0" err="1" smtClean="0">
                <a:solidFill>
                  <a:srgbClr val="C00000"/>
                </a:solidFill>
              </a:rPr>
              <a:t>TeV</a:t>
            </a:r>
            <a:r>
              <a:rPr lang="en-US" sz="2200" i="1" dirty="0" smtClean="0">
                <a:solidFill>
                  <a:srgbClr val="C00000"/>
                </a:solidFill>
              </a:rPr>
              <a:t> energy scale.</a:t>
            </a:r>
            <a:endParaRPr lang="en-US" sz="2200" i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8259" y="5217459"/>
            <a:ext cx="10572956" cy="1299616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20/51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2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392" y="939933"/>
            <a:ext cx="8135019" cy="3829294"/>
          </a:xfr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 smtClean="0"/>
              <a:t>Three generations and the origin of CP violation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The amount of CP violation and the early universe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Measurements of CP violation with </a:t>
            </a:r>
            <a:r>
              <a:rPr lang="en-US" dirty="0" err="1" smtClean="0"/>
              <a:t>LHCb</a:t>
            </a:r>
            <a:r>
              <a:rPr lang="en-US" dirty="0" smtClean="0"/>
              <a:t> 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B-decays and </a:t>
            </a:r>
            <a:r>
              <a:rPr lang="en-US" dirty="0" err="1" smtClean="0"/>
              <a:t>flavour</a:t>
            </a:r>
            <a:r>
              <a:rPr lang="en-US" dirty="0" smtClean="0"/>
              <a:t> anomalies</a:t>
            </a:r>
          </a:p>
          <a:p>
            <a:pPr marL="514350" indent="-514350">
              <a:buFont typeface="+mj-lt"/>
              <a:buAutoNum type="arabicParenR"/>
            </a:pPr>
            <a:endParaRPr lang="en-US" sz="1100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What could it be?</a:t>
            </a:r>
          </a:p>
          <a:p>
            <a:endParaRPr lang="en-US" dirty="0" smtClean="0"/>
          </a:p>
        </p:txBody>
      </p:sp>
      <p:sp>
        <p:nvSpPr>
          <p:cNvPr id="19" name="Rectangle 18"/>
          <p:cNvSpPr/>
          <p:nvPr/>
        </p:nvSpPr>
        <p:spPr>
          <a:xfrm>
            <a:off x="740040" y="1000289"/>
            <a:ext cx="7955726" cy="12946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Contents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22108" y="3065657"/>
            <a:ext cx="7955726" cy="154220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206197" y="2572694"/>
            <a:ext cx="427078" cy="269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131859" y="3065658"/>
            <a:ext cx="5963474" cy="3657867"/>
            <a:chOff x="6131859" y="3065658"/>
            <a:chExt cx="5963474" cy="36578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1859" y="3065658"/>
              <a:ext cx="5885704" cy="365786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731625" y="3141486"/>
              <a:ext cx="3363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/>
                <a:t>“Measurement of CP violation”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98540" y="3431282"/>
              <a:ext cx="1580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/>
                <a:t>  </a:t>
              </a:r>
              <a:r>
                <a:rPr lang="en-US" b="1" i="1" dirty="0" smtClean="0"/>
                <a:t>- Erwin  </a:t>
              </a:r>
              <a:r>
                <a:rPr lang="en-US" b="1" i="1" dirty="0" err="1" smtClean="0"/>
                <a:t>Agasi</a:t>
              </a:r>
              <a:endParaRPr lang="en-US" b="1" i="1" dirty="0" smtClean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21/51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9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CP violation: a quantum interference experiment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180" y="769687"/>
            <a:ext cx="4321844" cy="2626991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 txBox="1">
                <a:spLocks/>
              </p:cNvSpPr>
              <p:nvPr/>
            </p:nvSpPr>
            <p:spPr>
              <a:xfrm>
                <a:off x="226457" y="815348"/>
                <a:ext cx="8345685" cy="125194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600" dirty="0" smtClean="0"/>
                  <a:t>Quantum process with two amplitudes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600" dirty="0" smtClean="0"/>
                  <a:t>:</a:t>
                </a:r>
              </a:p>
              <a:p>
                <a:pPr lvl="1"/>
                <a:r>
                  <a:rPr lang="en-US" dirty="0" err="1" smtClean="0"/>
                  <a:t>Eg</a:t>
                </a:r>
                <a:r>
                  <a:rPr lang="en-US" dirty="0" smtClean="0"/>
                  <a:t>.: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→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𝜓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e>
                    </m:acc>
                    <m:r>
                      <a:rPr lang="en-US" i="1">
                        <a:latin typeface="Cambria Math" charset="0"/>
                      </a:rPr>
                      <m:t>→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𝜓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57" y="815348"/>
                <a:ext cx="8345685" cy="1251944"/>
              </a:xfrm>
              <a:prstGeom prst="rect">
                <a:avLst/>
              </a:prstGeom>
              <a:blipFill rotWithShape="0">
                <a:blip r:embed="rId3"/>
                <a:stretch>
                  <a:fillRect l="-1096" t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Content Placeholder 2"/>
              <p:cNvSpPr txBox="1">
                <a:spLocks/>
              </p:cNvSpPr>
              <p:nvPr/>
            </p:nvSpPr>
            <p:spPr>
              <a:xfrm>
                <a:off x="7632829" y="3655990"/>
                <a:ext cx="4082922" cy="11193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75400" lvl="1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hr-HR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 </m:t>
                    </m:r>
                    <m:d>
                      <m:dPr>
                        <m:begChr m:val="|"/>
                        <m:endChr m:val="|"/>
                        <m:ctrlPr>
                          <a:rPr lang="hr-HR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hr-HR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hr-HR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hr-HR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hr-HR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, </a:t>
                </a:r>
              </a:p>
              <a:p>
                <a:pPr marL="275400" lvl="1" indent="0">
                  <a:buNone/>
                </a:pPr>
                <a:r>
                  <a:rPr lang="en-US" dirty="0" smtClean="0">
                    <a:solidFill>
                      <a:schemeClr val="tx1"/>
                    </a:solidFill>
                  </a:rPr>
                  <a:t>but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hr-HR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≠</m:t>
                    </m:r>
                  </m:oMath>
                </a14:m>
                <a:r>
                  <a:rPr lang="hr-HR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hr-HR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hr-HR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829" y="3655990"/>
                <a:ext cx="4082922" cy="1119315"/>
              </a:xfrm>
              <a:prstGeom prst="rect">
                <a:avLst/>
              </a:prstGeom>
              <a:blipFill rotWithShape="0">
                <a:blip r:embed="rId13"/>
                <a:stretch>
                  <a:fillRect t="-46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9" name="Group 118"/>
          <p:cNvGrpSpPr/>
          <p:nvPr/>
        </p:nvGrpSpPr>
        <p:grpSpPr>
          <a:xfrm>
            <a:off x="489656" y="1706059"/>
            <a:ext cx="6939847" cy="3369370"/>
            <a:chOff x="489656" y="3360043"/>
            <a:chExt cx="6939847" cy="3369370"/>
          </a:xfrm>
        </p:grpSpPr>
        <p:grpSp>
          <p:nvGrpSpPr>
            <p:cNvPr id="117" name="Group 116"/>
            <p:cNvGrpSpPr/>
            <p:nvPr/>
          </p:nvGrpSpPr>
          <p:grpSpPr>
            <a:xfrm>
              <a:off x="489656" y="3360043"/>
              <a:ext cx="6939847" cy="3369370"/>
              <a:chOff x="489656" y="3360043"/>
              <a:chExt cx="6939847" cy="3369370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656" y="3360043"/>
                <a:ext cx="6939847" cy="3269294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63500"/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09" name="Straight Connector 108"/>
              <p:cNvCxnSpPr/>
              <p:nvPr/>
            </p:nvCxnSpPr>
            <p:spPr>
              <a:xfrm flipV="1">
                <a:off x="5458485" y="3900485"/>
                <a:ext cx="527978" cy="763040"/>
              </a:xfrm>
              <a:prstGeom prst="line">
                <a:avLst/>
              </a:prstGeom>
              <a:ln w="381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V="1">
                <a:off x="5444197" y="5486433"/>
                <a:ext cx="1589582" cy="697037"/>
              </a:xfrm>
              <a:prstGeom prst="line">
                <a:avLst/>
              </a:prstGeom>
              <a:ln w="38100">
                <a:solidFill>
                  <a:srgbClr val="0432FF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Rectangle 113"/>
              <p:cNvSpPr/>
              <p:nvPr/>
            </p:nvSpPr>
            <p:spPr>
              <a:xfrm>
                <a:off x="489656" y="3421489"/>
                <a:ext cx="6839832" cy="3307924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/>
                <p:cNvSpPr txBox="1"/>
                <p:nvPr/>
              </p:nvSpPr>
              <p:spPr>
                <a:xfrm>
                  <a:off x="828121" y="3421489"/>
                  <a:ext cx="550535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105" name="TextBox 10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121" y="3421489"/>
                  <a:ext cx="550535" cy="43088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/>
                <p:cNvSpPr txBox="1"/>
                <p:nvPr/>
              </p:nvSpPr>
              <p:spPr>
                <a:xfrm>
                  <a:off x="3025703" y="3396679"/>
                  <a:ext cx="557076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106" name="TextBox 1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703" y="3396679"/>
                  <a:ext cx="557076" cy="430887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/>
                <p:cNvSpPr txBox="1"/>
                <p:nvPr/>
              </p:nvSpPr>
              <p:spPr>
                <a:xfrm>
                  <a:off x="801314" y="5026200"/>
                  <a:ext cx="550535" cy="4316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107" name="TextBox 1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314" y="5026200"/>
                  <a:ext cx="550535" cy="431657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/>
                <p:cNvSpPr txBox="1"/>
                <p:nvPr/>
              </p:nvSpPr>
              <p:spPr>
                <a:xfrm>
                  <a:off x="2983499" y="5077453"/>
                  <a:ext cx="557076" cy="4316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2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sz="2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TextBox 1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3499" y="5077453"/>
                  <a:ext cx="557076" cy="431657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206041" y="2824875"/>
                <a:ext cx="772904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𝒆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𝒊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𝟐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𝜷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041" y="2824875"/>
                <a:ext cx="772904" cy="379656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261377" y="4529486"/>
                <a:ext cx="651076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𝒆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𝒊</m:t>
                          </m:r>
                          <m:r>
                            <a:rPr lang="en-US" b="1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𝟐</m:t>
                          </m:r>
                          <m:r>
                            <a:rPr lang="en-US" b="1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𝜷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377" y="4529486"/>
                <a:ext cx="651076" cy="379656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TextBox 109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22/51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335871" y="3185345"/>
            <a:ext cx="392789" cy="176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223067" y="308350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time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4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CP violation: a quantum interference experiment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180" y="769687"/>
            <a:ext cx="4321844" cy="2626991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 txBox="1">
                <a:spLocks/>
              </p:cNvSpPr>
              <p:nvPr/>
            </p:nvSpPr>
            <p:spPr>
              <a:xfrm>
                <a:off x="226457" y="815348"/>
                <a:ext cx="8345685" cy="125194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600" dirty="0" smtClean="0"/>
                  <a:t>Quantum process with two amplitudes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600" dirty="0" smtClean="0"/>
                  <a:t>:</a:t>
                </a:r>
              </a:p>
              <a:p>
                <a:pPr lvl="1"/>
                <a:r>
                  <a:rPr lang="en-US" dirty="0" err="1" smtClean="0"/>
                  <a:t>Eg</a:t>
                </a:r>
                <a:r>
                  <a:rPr lang="en-US" dirty="0" smtClean="0"/>
                  <a:t>.: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→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𝜓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e>
                    </m:acc>
                    <m:r>
                      <a:rPr lang="en-US" i="1">
                        <a:latin typeface="Cambria Math" charset="0"/>
                      </a:rPr>
                      <m:t>→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𝜓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57" y="815348"/>
                <a:ext cx="8345685" cy="1251944"/>
              </a:xfrm>
              <a:prstGeom prst="rect">
                <a:avLst/>
              </a:prstGeom>
              <a:blipFill rotWithShape="0">
                <a:blip r:embed="rId3"/>
                <a:stretch>
                  <a:fillRect l="-1096" t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Content Placeholder 2"/>
              <p:cNvSpPr txBox="1">
                <a:spLocks/>
              </p:cNvSpPr>
              <p:nvPr/>
            </p:nvSpPr>
            <p:spPr>
              <a:xfrm>
                <a:off x="7632829" y="3655990"/>
                <a:ext cx="4082922" cy="11193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75400" lvl="1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hr-HR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 </m:t>
                    </m:r>
                    <m:d>
                      <m:dPr>
                        <m:begChr m:val="|"/>
                        <m:endChr m:val="|"/>
                        <m:ctrlPr>
                          <a:rPr lang="hr-HR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hr-HR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hr-HR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hr-HR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hr-HR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, </a:t>
                </a:r>
              </a:p>
              <a:p>
                <a:pPr marL="275400" lvl="1" indent="0">
                  <a:buNone/>
                </a:pPr>
                <a:r>
                  <a:rPr lang="en-US" dirty="0" smtClean="0">
                    <a:solidFill>
                      <a:schemeClr val="tx1"/>
                    </a:solidFill>
                  </a:rPr>
                  <a:t>but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hr-HR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≠</m:t>
                    </m:r>
                  </m:oMath>
                </a14:m>
                <a:r>
                  <a:rPr lang="hr-HR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hr-HR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hr-HR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829" y="3655990"/>
                <a:ext cx="4082922" cy="1119315"/>
              </a:xfrm>
              <a:prstGeom prst="rect">
                <a:avLst/>
              </a:prstGeom>
              <a:blipFill rotWithShape="0">
                <a:blip r:embed="rId13"/>
                <a:stretch>
                  <a:fillRect t="-46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9" name="Group 118"/>
          <p:cNvGrpSpPr/>
          <p:nvPr/>
        </p:nvGrpSpPr>
        <p:grpSpPr>
          <a:xfrm>
            <a:off x="489656" y="1706059"/>
            <a:ext cx="6939847" cy="3369370"/>
            <a:chOff x="489656" y="3360043"/>
            <a:chExt cx="6939847" cy="3369370"/>
          </a:xfrm>
        </p:grpSpPr>
        <p:grpSp>
          <p:nvGrpSpPr>
            <p:cNvPr id="117" name="Group 116"/>
            <p:cNvGrpSpPr/>
            <p:nvPr/>
          </p:nvGrpSpPr>
          <p:grpSpPr>
            <a:xfrm>
              <a:off x="489656" y="3360043"/>
              <a:ext cx="6939847" cy="3369370"/>
              <a:chOff x="489656" y="3360043"/>
              <a:chExt cx="6939847" cy="3369370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656" y="3360043"/>
                <a:ext cx="6939847" cy="3269294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63500"/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09" name="Straight Connector 108"/>
              <p:cNvCxnSpPr/>
              <p:nvPr/>
            </p:nvCxnSpPr>
            <p:spPr>
              <a:xfrm flipV="1">
                <a:off x="5458485" y="3900485"/>
                <a:ext cx="527978" cy="763040"/>
              </a:xfrm>
              <a:prstGeom prst="line">
                <a:avLst/>
              </a:prstGeom>
              <a:ln w="381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V="1">
                <a:off x="5444197" y="5486433"/>
                <a:ext cx="1589582" cy="697037"/>
              </a:xfrm>
              <a:prstGeom prst="line">
                <a:avLst/>
              </a:prstGeom>
              <a:ln w="38100">
                <a:solidFill>
                  <a:srgbClr val="0432FF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Rectangle 113"/>
              <p:cNvSpPr/>
              <p:nvPr/>
            </p:nvSpPr>
            <p:spPr>
              <a:xfrm>
                <a:off x="489656" y="3421489"/>
                <a:ext cx="6839832" cy="3307924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/>
                <p:cNvSpPr txBox="1"/>
                <p:nvPr/>
              </p:nvSpPr>
              <p:spPr>
                <a:xfrm>
                  <a:off x="828121" y="3421489"/>
                  <a:ext cx="550535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105" name="TextBox 10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121" y="3421489"/>
                  <a:ext cx="550535" cy="43088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/>
                <p:cNvSpPr txBox="1"/>
                <p:nvPr/>
              </p:nvSpPr>
              <p:spPr>
                <a:xfrm>
                  <a:off x="3025703" y="3396679"/>
                  <a:ext cx="557076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106" name="TextBox 1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703" y="3396679"/>
                  <a:ext cx="557076" cy="430887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/>
                <p:cNvSpPr txBox="1"/>
                <p:nvPr/>
              </p:nvSpPr>
              <p:spPr>
                <a:xfrm>
                  <a:off x="801314" y="5026200"/>
                  <a:ext cx="550535" cy="4316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107" name="TextBox 1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314" y="5026200"/>
                  <a:ext cx="550535" cy="431657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/>
                <p:cNvSpPr txBox="1"/>
                <p:nvPr/>
              </p:nvSpPr>
              <p:spPr>
                <a:xfrm>
                  <a:off x="2983499" y="5077453"/>
                  <a:ext cx="557076" cy="4316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2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sz="2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TextBox 1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3499" y="5077453"/>
                  <a:ext cx="557076" cy="431657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3" name="Group 102"/>
          <p:cNvGrpSpPr/>
          <p:nvPr/>
        </p:nvGrpSpPr>
        <p:grpSpPr>
          <a:xfrm>
            <a:off x="1068606" y="2261322"/>
            <a:ext cx="5781946" cy="2300287"/>
            <a:chOff x="1951765" y="4214813"/>
            <a:chExt cx="5781946" cy="2300287"/>
          </a:xfrm>
        </p:grpSpPr>
        <p:sp>
          <p:nvSpPr>
            <p:cNvPr id="108" name="Rectangle 107"/>
            <p:cNvSpPr/>
            <p:nvPr/>
          </p:nvSpPr>
          <p:spPr>
            <a:xfrm>
              <a:off x="1951765" y="4214813"/>
              <a:ext cx="5781946" cy="230028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1966715" y="4356291"/>
              <a:ext cx="5709844" cy="1974606"/>
              <a:chOff x="1966715" y="4627757"/>
              <a:chExt cx="5709844" cy="1974606"/>
            </a:xfrm>
            <a:solidFill>
              <a:schemeClr val="bg1"/>
            </a:solidFill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TextBox 111"/>
                  <p:cNvSpPr txBox="1"/>
                  <p:nvPr/>
                </p:nvSpPr>
                <p:spPr>
                  <a:xfrm>
                    <a:off x="2013822" y="4627757"/>
                    <a:ext cx="2409699" cy="43095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100" b="0" i="1" smtClean="0">
                              <a:latin typeface="Cambria Math" charset="0"/>
                            </a:rPr>
                            <m:t>𝐴</m:t>
                          </m:r>
                          <m:r>
                            <a:rPr lang="en-US" sz="2100" b="0" i="1" smtClean="0">
                              <a:latin typeface="Cambria Math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1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100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1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1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1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1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1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</m:sup>
                          </m:sSup>
                        </m:oMath>
                      </m:oMathPara>
                    </a14:m>
                    <a:endParaRPr lang="en-US" sz="2100" dirty="0"/>
                  </a:p>
                </p:txBody>
              </p:sp>
            </mc:Choice>
            <mc:Fallback xmlns="">
              <p:sp>
                <p:nvSpPr>
                  <p:cNvPr id="110" name="TextBox 10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13822" y="4627757"/>
                    <a:ext cx="2409699" cy="430952"/>
                  </a:xfrm>
                  <a:prstGeom prst="rect">
                    <a:avLst/>
                  </a:prstGeom>
                  <a:blipFill rotWithShape="0">
                    <a:blip r:embed="rId18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TextBox 112"/>
                  <p:cNvSpPr txBox="1"/>
                  <p:nvPr/>
                </p:nvSpPr>
                <p:spPr>
                  <a:xfrm>
                    <a:off x="5041131" y="4643983"/>
                    <a:ext cx="2552365" cy="43095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sz="21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2100" b="0" i="1" smtClean="0">
                              <a:latin typeface="Cambria Math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1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100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1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1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1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1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1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</m:sup>
                          </m:sSup>
                        </m:oMath>
                      </m:oMathPara>
                    </a14:m>
                    <a:endParaRPr lang="en-US" sz="2100" dirty="0"/>
                  </a:p>
                </p:txBody>
              </p:sp>
            </mc:Choice>
            <mc:Fallback xmlns="">
              <p:sp>
                <p:nvSpPr>
                  <p:cNvPr id="112" name="TextBox 1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41131" y="4643983"/>
                    <a:ext cx="2552365" cy="430952"/>
                  </a:xfrm>
                  <a:prstGeom prst="rect">
                    <a:avLst/>
                  </a:prstGeom>
                  <a:blipFill rotWithShape="0">
                    <a:blip r:embed="rId19"/>
                    <a:stretch>
                      <a:fillRect b="-1429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TextBox 114"/>
                  <p:cNvSpPr txBox="1"/>
                  <p:nvPr/>
                </p:nvSpPr>
                <p:spPr>
                  <a:xfrm>
                    <a:off x="1966715" y="5589918"/>
                    <a:ext cx="5709844" cy="457113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1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1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100" b="0" i="1" smtClean="0"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100" b="0" i="1" smtClean="0">
                                          <a:latin typeface="Cambria Math" charset="0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100" b="0" i="1" smtClean="0">
                              <a:latin typeface="Cambria Math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1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1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1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00" b="0" i="1" smtClean="0">
                                          <a:latin typeface="Cambria Math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1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100" b="0" i="1" smtClean="0">
                              <a:latin typeface="Cambria Math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1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1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1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00" b="0" i="1" smtClean="0">
                                          <a:latin typeface="Cambria Math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100" b="0" i="1" smtClean="0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1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100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1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1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mr-IN" sz="21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1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0" i="1" smtClean="0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100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sz="21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21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𝜙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1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0" i="1" smtClean="0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1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21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𝛿</m:t>
                                  </m:r>
                                </m:sup>
                              </m:sSup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1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0" i="1" smtClean="0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1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21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𝜙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1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0" i="1" smtClean="0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100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sz="21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21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𝛿</m:t>
                                  </m:r>
                                </m:sup>
                              </m:sSup>
                            </m:e>
                          </m:d>
                        </m:oMath>
                      </m:oMathPara>
                    </a14:m>
                    <a:endParaRPr lang="en-US" sz="2100" dirty="0"/>
                  </a:p>
                </p:txBody>
              </p:sp>
            </mc:Choice>
            <mc:Fallback xmlns="">
              <p:sp>
                <p:nvSpPr>
                  <p:cNvPr id="113" name="TextBox 1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66715" y="5589918"/>
                    <a:ext cx="5709844" cy="457113"/>
                  </a:xfrm>
                  <a:prstGeom prst="rect">
                    <a:avLst/>
                  </a:prstGeom>
                  <a:blipFill rotWithShape="0">
                    <a:blip r:embed="rId20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TextBox 115"/>
                  <p:cNvSpPr txBox="1"/>
                  <p:nvPr/>
                </p:nvSpPr>
                <p:spPr>
                  <a:xfrm>
                    <a:off x="1971839" y="5118532"/>
                    <a:ext cx="5677469" cy="457113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1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1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100" b="0" i="1" smtClean="0">
                                      <a:latin typeface="Cambria Math" charset="0"/>
                                    </a:rPr>
                                    <m:t>𝐴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100" b="0" i="1" smtClean="0">
                              <a:latin typeface="Cambria Math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1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1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1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00" b="0" i="1" smtClean="0">
                                          <a:latin typeface="Cambria Math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1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100" b="0" i="1" smtClean="0">
                              <a:latin typeface="Cambria Math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1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1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1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00" b="0" i="1" smtClean="0">
                                          <a:latin typeface="Cambria Math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100" b="0" i="1" smtClean="0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1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100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1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1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mr-IN" sz="21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1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0" i="1" smtClean="0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1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21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𝜙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1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0" i="1" smtClean="0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1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21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𝛿</m:t>
                                  </m:r>
                                </m:sup>
                              </m:sSup>
                              <m:r>
                                <a:rPr lang="en-US" sz="2100" b="0" i="1" smtClean="0">
                                  <a:latin typeface="Cambria Math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1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0" i="1" smtClean="0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100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sz="21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21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𝜙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1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0" i="1" smtClean="0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100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sz="21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21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𝛿</m:t>
                                  </m:r>
                                </m:sup>
                              </m:sSup>
                            </m:e>
                          </m:d>
                        </m:oMath>
                      </m:oMathPara>
                    </a14:m>
                    <a:endParaRPr lang="en-US" sz="2100" dirty="0"/>
                  </a:p>
                </p:txBody>
              </p:sp>
            </mc:Choice>
            <mc:Fallback xmlns="">
              <p:sp>
                <p:nvSpPr>
                  <p:cNvPr id="115" name="TextBox 1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71839" y="5118532"/>
                    <a:ext cx="5677469" cy="457113"/>
                  </a:xfrm>
                  <a:prstGeom prst="rect">
                    <a:avLst/>
                  </a:prstGeom>
                  <a:blipFill rotWithShape="0">
                    <a:blip r:embed="rId21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TextBox 120"/>
                  <p:cNvSpPr txBox="1"/>
                  <p:nvPr/>
                </p:nvSpPr>
                <p:spPr>
                  <a:xfrm>
                    <a:off x="2056686" y="6139929"/>
                    <a:ext cx="5387102" cy="46243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4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𝐴</m:t>
                                  </m:r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2400" b="0" i="1" smtClean="0"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charset="0"/>
                            </a:rPr>
                            <m:t>=4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</m:e>
                          </m:func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16" name="TextBox 1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56686" y="6139929"/>
                    <a:ext cx="5387102" cy="462434"/>
                  </a:xfrm>
                  <a:prstGeom prst="rect">
                    <a:avLst/>
                  </a:prstGeom>
                  <a:blipFill rotWithShape="0">
                    <a:blip r:embed="rId22"/>
                    <a:stretch>
                      <a:fillRect t="-102632" b="-13026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25" name="TextBox 124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22/51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478764" y="5256592"/>
            <a:ext cx="2943977" cy="1378525"/>
            <a:chOff x="360264" y="1967949"/>
            <a:chExt cx="2943977" cy="1378525"/>
          </a:xfrm>
        </p:grpSpPr>
        <p:grpSp>
          <p:nvGrpSpPr>
            <p:cNvPr id="123" name="Group 15"/>
            <p:cNvGrpSpPr>
              <a:grpSpLocks/>
            </p:cNvGrpSpPr>
            <p:nvPr/>
          </p:nvGrpSpPr>
          <p:grpSpPr bwMode="auto">
            <a:xfrm>
              <a:off x="707417" y="2095982"/>
              <a:ext cx="2596824" cy="1168081"/>
              <a:chOff x="1356" y="3936"/>
              <a:chExt cx="3171" cy="1536"/>
            </a:xfrm>
          </p:grpSpPr>
          <p:grpSp>
            <p:nvGrpSpPr>
              <p:cNvPr id="132" name="Group 16"/>
              <p:cNvGrpSpPr>
                <a:grpSpLocks/>
              </p:cNvGrpSpPr>
              <p:nvPr/>
            </p:nvGrpSpPr>
            <p:grpSpPr bwMode="auto">
              <a:xfrm>
                <a:off x="1356" y="4330"/>
                <a:ext cx="3171" cy="791"/>
                <a:chOff x="1207" y="2567"/>
                <a:chExt cx="3171" cy="791"/>
              </a:xfrm>
            </p:grpSpPr>
            <p:grpSp>
              <p:nvGrpSpPr>
                <p:cNvPr id="136" name="Group 17"/>
                <p:cNvGrpSpPr>
                  <a:grpSpLocks/>
                </p:cNvGrpSpPr>
                <p:nvPr/>
              </p:nvGrpSpPr>
              <p:grpSpPr bwMode="auto">
                <a:xfrm>
                  <a:off x="1207" y="2904"/>
                  <a:ext cx="237" cy="189"/>
                  <a:chOff x="480" y="2544"/>
                  <a:chExt cx="288" cy="288"/>
                </a:xfrm>
              </p:grpSpPr>
              <p:sp>
                <p:nvSpPr>
                  <p:cNvPr id="149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592"/>
                    <a:ext cx="96" cy="96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150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2688"/>
                    <a:ext cx="96" cy="96"/>
                  </a:xfrm>
                  <a:prstGeom prst="ellipse">
                    <a:avLst/>
                  </a:prstGeom>
                  <a:solidFill>
                    <a:srgbClr val="4F81B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151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2544"/>
                    <a:ext cx="288" cy="288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37" name="Group 21"/>
                <p:cNvGrpSpPr>
                  <a:grpSpLocks/>
                </p:cNvGrpSpPr>
                <p:nvPr/>
              </p:nvGrpSpPr>
              <p:grpSpPr bwMode="auto">
                <a:xfrm>
                  <a:off x="3548" y="2978"/>
                  <a:ext cx="237" cy="186"/>
                  <a:chOff x="3504" y="3360"/>
                  <a:chExt cx="288" cy="288"/>
                </a:xfrm>
              </p:grpSpPr>
              <p:sp>
                <p:nvSpPr>
                  <p:cNvPr id="146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3648" y="3504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147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3552" y="3408"/>
                    <a:ext cx="96" cy="96"/>
                  </a:xfrm>
                  <a:prstGeom prst="ellipse">
                    <a:avLst/>
                  </a:prstGeom>
                  <a:solidFill>
                    <a:srgbClr val="4F81B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148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3360"/>
                    <a:ext cx="288" cy="288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38" name="Group 25"/>
                <p:cNvGrpSpPr>
                  <a:grpSpLocks/>
                </p:cNvGrpSpPr>
                <p:nvPr/>
              </p:nvGrpSpPr>
              <p:grpSpPr bwMode="auto">
                <a:xfrm>
                  <a:off x="3336" y="2841"/>
                  <a:ext cx="237" cy="189"/>
                  <a:chOff x="3744" y="2688"/>
                  <a:chExt cx="288" cy="288"/>
                </a:xfrm>
              </p:grpSpPr>
              <p:sp>
                <p:nvSpPr>
                  <p:cNvPr id="143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3888" y="2832"/>
                    <a:ext cx="96" cy="96"/>
                  </a:xfrm>
                  <a:prstGeom prst="ellipse">
                    <a:avLst/>
                  </a:prstGeom>
                  <a:solidFill>
                    <a:srgbClr val="FF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144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36"/>
                    <a:ext cx="96" cy="96"/>
                  </a:xfrm>
                  <a:prstGeom prst="ellipse">
                    <a:avLst/>
                  </a:prstGeom>
                  <a:solidFill>
                    <a:srgbClr val="FF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145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3744" y="2688"/>
                    <a:ext cx="288" cy="288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</p:grpSp>
            <p:sp>
              <p:nvSpPr>
                <p:cNvPr id="139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3585" y="2672"/>
                  <a:ext cx="634" cy="21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40" name="Line 30"/>
                <p:cNvSpPr>
                  <a:spLocks noChangeShapeType="1"/>
                </p:cNvSpPr>
                <p:nvPr/>
              </p:nvSpPr>
              <p:spPr bwMode="auto">
                <a:xfrm>
                  <a:off x="3783" y="3116"/>
                  <a:ext cx="595" cy="125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41" name="Freeform 34"/>
                <p:cNvSpPr>
                  <a:spLocks/>
                </p:cNvSpPr>
                <p:nvPr/>
              </p:nvSpPr>
              <p:spPr bwMode="auto">
                <a:xfrm>
                  <a:off x="1485" y="2567"/>
                  <a:ext cx="1823" cy="323"/>
                </a:xfrm>
                <a:custGeom>
                  <a:avLst/>
                  <a:gdLst/>
                  <a:ahLst/>
                  <a:cxnLst>
                    <a:cxn ang="0">
                      <a:pos x="0" y="496"/>
                    </a:cxn>
                    <a:cxn ang="0">
                      <a:pos x="1152" y="16"/>
                    </a:cxn>
                    <a:cxn ang="0">
                      <a:pos x="2208" y="400"/>
                    </a:cxn>
                  </a:cxnLst>
                  <a:rect l="0" t="0" r="r" b="b"/>
                  <a:pathLst>
                    <a:path w="2208" h="496">
                      <a:moveTo>
                        <a:pt x="0" y="496"/>
                      </a:moveTo>
                      <a:cubicBezTo>
                        <a:pt x="392" y="264"/>
                        <a:pt x="784" y="32"/>
                        <a:pt x="1152" y="16"/>
                      </a:cubicBezTo>
                      <a:cubicBezTo>
                        <a:pt x="1520" y="0"/>
                        <a:pt x="1864" y="200"/>
                        <a:pt x="2208" y="400"/>
                      </a:cubicBez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42" name="Freeform 35"/>
                <p:cNvSpPr>
                  <a:spLocks/>
                </p:cNvSpPr>
                <p:nvPr/>
              </p:nvSpPr>
              <p:spPr bwMode="auto">
                <a:xfrm flipV="1">
                  <a:off x="1485" y="3056"/>
                  <a:ext cx="1823" cy="302"/>
                </a:xfrm>
                <a:custGeom>
                  <a:avLst/>
                  <a:gdLst/>
                  <a:ahLst/>
                  <a:cxnLst>
                    <a:cxn ang="0">
                      <a:pos x="0" y="496"/>
                    </a:cxn>
                    <a:cxn ang="0">
                      <a:pos x="1152" y="16"/>
                    </a:cxn>
                    <a:cxn ang="0">
                      <a:pos x="2208" y="400"/>
                    </a:cxn>
                  </a:cxnLst>
                  <a:rect l="0" t="0" r="r" b="b"/>
                  <a:pathLst>
                    <a:path w="2208" h="496">
                      <a:moveTo>
                        <a:pt x="0" y="496"/>
                      </a:moveTo>
                      <a:cubicBezTo>
                        <a:pt x="392" y="264"/>
                        <a:pt x="784" y="32"/>
                        <a:pt x="1152" y="16"/>
                      </a:cubicBezTo>
                      <a:cubicBezTo>
                        <a:pt x="1520" y="0"/>
                        <a:pt x="1864" y="200"/>
                        <a:pt x="2208" y="400"/>
                      </a:cubicBezTo>
                    </a:path>
                  </a:pathLst>
                </a:custGeom>
                <a:noFill/>
                <a:ln w="44450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sp>
            <p:nvSpPr>
              <p:cNvPr id="133" name="Line 36"/>
              <p:cNvSpPr>
                <a:spLocks noChangeShapeType="1"/>
              </p:cNvSpPr>
              <p:nvPr/>
            </p:nvSpPr>
            <p:spPr bwMode="auto">
              <a:xfrm flipV="1">
                <a:off x="2544" y="3936"/>
                <a:ext cx="0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34" name="Line 37"/>
              <p:cNvSpPr>
                <a:spLocks noChangeShapeType="1"/>
              </p:cNvSpPr>
              <p:nvPr/>
            </p:nvSpPr>
            <p:spPr bwMode="auto">
              <a:xfrm>
                <a:off x="2544" y="4416"/>
                <a:ext cx="0" cy="62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35" name="Line 38"/>
              <p:cNvSpPr>
                <a:spLocks noChangeShapeType="1"/>
              </p:cNvSpPr>
              <p:nvPr/>
            </p:nvSpPr>
            <p:spPr bwMode="auto">
              <a:xfrm flipV="1">
                <a:off x="2544" y="5184"/>
                <a:ext cx="0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/>
                <p:cNvSpPr txBox="1"/>
                <p:nvPr/>
              </p:nvSpPr>
              <p:spPr>
                <a:xfrm>
                  <a:off x="2429704" y="2063882"/>
                  <a:ext cx="716350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220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den>
                        </m:f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9704" y="2063882"/>
                  <a:ext cx="716350" cy="43088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9316" t="-126761" r="-80342" b="-1887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2593025" y="2802357"/>
                  <a:ext cx="538737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3025" y="2802357"/>
                  <a:ext cx="538737" cy="43088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/>
                <p:cNvSpPr txBox="1"/>
                <p:nvPr/>
              </p:nvSpPr>
              <p:spPr>
                <a:xfrm>
                  <a:off x="1164124" y="1967949"/>
                  <a:ext cx="550535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4124" y="1967949"/>
                  <a:ext cx="550535" cy="430887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TextBox 129"/>
                <p:cNvSpPr txBox="1"/>
                <p:nvPr/>
              </p:nvSpPr>
              <p:spPr>
                <a:xfrm>
                  <a:off x="360264" y="2343603"/>
                  <a:ext cx="572657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66" name="TextBox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264" y="2343603"/>
                  <a:ext cx="572657" cy="43088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TextBox 130"/>
                <p:cNvSpPr txBox="1"/>
                <p:nvPr/>
              </p:nvSpPr>
              <p:spPr>
                <a:xfrm>
                  <a:off x="1149838" y="2915587"/>
                  <a:ext cx="557076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9838" y="2915587"/>
                  <a:ext cx="557076" cy="43088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2" name="Group 151"/>
          <p:cNvGrpSpPr/>
          <p:nvPr/>
        </p:nvGrpSpPr>
        <p:grpSpPr>
          <a:xfrm>
            <a:off x="4322606" y="5240618"/>
            <a:ext cx="2943977" cy="1413463"/>
            <a:chOff x="4104090" y="1851959"/>
            <a:chExt cx="2943977" cy="14134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TextBox 152"/>
                <p:cNvSpPr txBox="1"/>
                <p:nvPr/>
              </p:nvSpPr>
              <p:spPr>
                <a:xfrm>
                  <a:off x="6173530" y="1947892"/>
                  <a:ext cx="716350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220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den>
                        </m:f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77" name="TextBox 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3530" y="1947892"/>
                  <a:ext cx="716350" cy="43088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8136" t="-128571" r="-79661" b="-19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/>
                <p:cNvSpPr txBox="1"/>
                <p:nvPr/>
              </p:nvSpPr>
              <p:spPr>
                <a:xfrm>
                  <a:off x="6336851" y="2686367"/>
                  <a:ext cx="538737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78" name="TextBox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6851" y="2686367"/>
                  <a:ext cx="538737" cy="43088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TextBox 154"/>
                <p:cNvSpPr txBox="1"/>
                <p:nvPr/>
              </p:nvSpPr>
              <p:spPr>
                <a:xfrm>
                  <a:off x="4104090" y="2227613"/>
                  <a:ext cx="572656" cy="4563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sz="2200" b="0" i="1" smtClean="0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4090" y="2227613"/>
                  <a:ext cx="572656" cy="456343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6" name="Group 155"/>
            <p:cNvGrpSpPr/>
            <p:nvPr/>
          </p:nvGrpSpPr>
          <p:grpSpPr>
            <a:xfrm>
              <a:off x="4451243" y="1851959"/>
              <a:ext cx="2596824" cy="1413463"/>
              <a:chOff x="4451243" y="1851959"/>
              <a:chExt cx="2596824" cy="1413463"/>
            </a:xfrm>
          </p:grpSpPr>
          <p:grpSp>
            <p:nvGrpSpPr>
              <p:cNvPr id="157" name="Group 15"/>
              <p:cNvGrpSpPr>
                <a:grpSpLocks/>
              </p:cNvGrpSpPr>
              <p:nvPr/>
            </p:nvGrpSpPr>
            <p:grpSpPr bwMode="auto">
              <a:xfrm>
                <a:off x="4451243" y="1979992"/>
                <a:ext cx="2596824" cy="1168081"/>
                <a:chOff x="1356" y="3936"/>
                <a:chExt cx="3171" cy="1536"/>
              </a:xfrm>
            </p:grpSpPr>
            <p:grpSp>
              <p:nvGrpSpPr>
                <p:cNvPr id="160" name="Group 16"/>
                <p:cNvGrpSpPr>
                  <a:grpSpLocks/>
                </p:cNvGrpSpPr>
                <p:nvPr/>
              </p:nvGrpSpPr>
              <p:grpSpPr bwMode="auto">
                <a:xfrm>
                  <a:off x="1356" y="4330"/>
                  <a:ext cx="3171" cy="791"/>
                  <a:chOff x="1207" y="2567"/>
                  <a:chExt cx="3171" cy="791"/>
                </a:xfrm>
              </p:grpSpPr>
              <p:grpSp>
                <p:nvGrpSpPr>
                  <p:cNvPr id="164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1207" y="2904"/>
                    <a:ext cx="237" cy="189"/>
                    <a:chOff x="480" y="2544"/>
                    <a:chExt cx="288" cy="288"/>
                  </a:xfrm>
                </p:grpSpPr>
                <p:sp>
                  <p:nvSpPr>
                    <p:cNvPr id="177" name="Oval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592"/>
                      <a:ext cx="96" cy="9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178" name="Oval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4" y="2688"/>
                      <a:ext cx="96" cy="96"/>
                    </a:xfrm>
                    <a:prstGeom prst="ellipse">
                      <a:avLst/>
                    </a:prstGeom>
                    <a:solidFill>
                      <a:srgbClr val="4F81BD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179" name="Oval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" y="2544"/>
                      <a:ext cx="288" cy="28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65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3548" y="2978"/>
                    <a:ext cx="237" cy="186"/>
                    <a:chOff x="3504" y="3360"/>
                    <a:chExt cx="288" cy="288"/>
                  </a:xfrm>
                </p:grpSpPr>
                <p:sp>
                  <p:nvSpPr>
                    <p:cNvPr id="174" name="Oval 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3504"/>
                      <a:ext cx="96" cy="96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175" name="Oval 1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2" y="3408"/>
                      <a:ext cx="96" cy="96"/>
                    </a:xfrm>
                    <a:prstGeom prst="ellipse">
                      <a:avLst/>
                    </a:prstGeom>
                    <a:solidFill>
                      <a:srgbClr val="4F81BD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176" name="Oval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4" y="3360"/>
                      <a:ext cx="288" cy="28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66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336" y="2841"/>
                    <a:ext cx="237" cy="189"/>
                    <a:chOff x="3744" y="2688"/>
                    <a:chExt cx="288" cy="288"/>
                  </a:xfrm>
                </p:grpSpPr>
                <p:sp>
                  <p:nvSpPr>
                    <p:cNvPr id="171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88" y="2832"/>
                      <a:ext cx="96" cy="96"/>
                    </a:xfrm>
                    <a:prstGeom prst="ellipse">
                      <a:avLst/>
                    </a:prstGeom>
                    <a:solidFill>
                      <a:srgbClr val="FF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172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2" y="2736"/>
                      <a:ext cx="96" cy="96"/>
                    </a:xfrm>
                    <a:prstGeom prst="ellipse">
                      <a:avLst/>
                    </a:prstGeom>
                    <a:solidFill>
                      <a:srgbClr val="FF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173" name="Oval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4" y="2688"/>
                      <a:ext cx="288" cy="28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sp>
                <p:nvSpPr>
                  <p:cNvPr id="167" name="Line 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85" y="2672"/>
                    <a:ext cx="634" cy="218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68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3783" y="3116"/>
                    <a:ext cx="595" cy="125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69" name="Freeform 34"/>
                  <p:cNvSpPr>
                    <a:spLocks/>
                  </p:cNvSpPr>
                  <p:nvPr/>
                </p:nvSpPr>
                <p:spPr bwMode="auto">
                  <a:xfrm>
                    <a:off x="1485" y="2567"/>
                    <a:ext cx="1823" cy="323"/>
                  </a:xfrm>
                  <a:custGeom>
                    <a:avLst/>
                    <a:gdLst/>
                    <a:ahLst/>
                    <a:cxnLst>
                      <a:cxn ang="0">
                        <a:pos x="0" y="496"/>
                      </a:cxn>
                      <a:cxn ang="0">
                        <a:pos x="1152" y="16"/>
                      </a:cxn>
                      <a:cxn ang="0">
                        <a:pos x="2208" y="400"/>
                      </a:cxn>
                    </a:cxnLst>
                    <a:rect l="0" t="0" r="r" b="b"/>
                    <a:pathLst>
                      <a:path w="2208" h="496">
                        <a:moveTo>
                          <a:pt x="0" y="496"/>
                        </a:moveTo>
                        <a:cubicBezTo>
                          <a:pt x="392" y="264"/>
                          <a:pt x="784" y="32"/>
                          <a:pt x="1152" y="16"/>
                        </a:cubicBezTo>
                        <a:cubicBezTo>
                          <a:pt x="1520" y="0"/>
                          <a:pt x="1864" y="200"/>
                          <a:pt x="2208" y="400"/>
                        </a:cubicBez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70" name="Freeform 35"/>
                  <p:cNvSpPr>
                    <a:spLocks/>
                  </p:cNvSpPr>
                  <p:nvPr/>
                </p:nvSpPr>
                <p:spPr bwMode="auto">
                  <a:xfrm flipV="1">
                    <a:off x="1485" y="3056"/>
                    <a:ext cx="1823" cy="302"/>
                  </a:xfrm>
                  <a:custGeom>
                    <a:avLst/>
                    <a:gdLst/>
                    <a:ahLst/>
                    <a:cxnLst>
                      <a:cxn ang="0">
                        <a:pos x="0" y="496"/>
                      </a:cxn>
                      <a:cxn ang="0">
                        <a:pos x="1152" y="16"/>
                      </a:cxn>
                      <a:cxn ang="0">
                        <a:pos x="2208" y="400"/>
                      </a:cxn>
                    </a:cxnLst>
                    <a:rect l="0" t="0" r="r" b="b"/>
                    <a:pathLst>
                      <a:path w="2208" h="496">
                        <a:moveTo>
                          <a:pt x="0" y="496"/>
                        </a:moveTo>
                        <a:cubicBezTo>
                          <a:pt x="392" y="264"/>
                          <a:pt x="784" y="32"/>
                          <a:pt x="1152" y="16"/>
                        </a:cubicBezTo>
                        <a:cubicBezTo>
                          <a:pt x="1520" y="0"/>
                          <a:pt x="1864" y="200"/>
                          <a:pt x="2208" y="400"/>
                        </a:cubicBezTo>
                      </a:path>
                    </a:pathLst>
                  </a:custGeom>
                  <a:noFill/>
                  <a:ln w="44450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sp>
              <p:nvSpPr>
                <p:cNvPr id="161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2544" y="3936"/>
                  <a:ext cx="0" cy="28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62" name="Line 37"/>
                <p:cNvSpPr>
                  <a:spLocks noChangeShapeType="1"/>
                </p:cNvSpPr>
                <p:nvPr/>
              </p:nvSpPr>
              <p:spPr bwMode="auto">
                <a:xfrm>
                  <a:off x="2544" y="4416"/>
                  <a:ext cx="0" cy="62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63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2544" y="5184"/>
                  <a:ext cx="0" cy="28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8" name="TextBox 157"/>
                  <p:cNvSpPr txBox="1"/>
                  <p:nvPr/>
                </p:nvSpPr>
                <p:spPr>
                  <a:xfrm>
                    <a:off x="4907950" y="1851959"/>
                    <a:ext cx="550535" cy="43165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</m:oMath>
                      </m:oMathPara>
                    </a14:m>
                    <a:endParaRPr lang="en-US" sz="2200" dirty="0"/>
                  </a:p>
                </p:txBody>
              </p:sp>
            </mc:Choice>
            <mc:Fallback xmlns="">
              <p:sp>
                <p:nvSpPr>
                  <p:cNvPr id="79" name="TextBox 7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07950" y="1851959"/>
                    <a:ext cx="550535" cy="431657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9" name="TextBox 158"/>
                  <p:cNvSpPr txBox="1"/>
                  <p:nvPr/>
                </p:nvSpPr>
                <p:spPr>
                  <a:xfrm>
                    <a:off x="4885395" y="2833765"/>
                    <a:ext cx="557076" cy="43165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sz="22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</m:oMath>
                      </m:oMathPara>
                    </a14:m>
                    <a:endParaRPr lang="en-US" sz="2200" dirty="0"/>
                  </a:p>
                </p:txBody>
              </p:sp>
            </mc:Choice>
            <mc:Fallback xmlns="">
              <p:sp>
                <p:nvSpPr>
                  <p:cNvPr id="81" name="TextBox 8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85395" y="2833765"/>
                    <a:ext cx="557076" cy="431657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180" name="Straight Connector 179"/>
          <p:cNvCxnSpPr/>
          <p:nvPr/>
        </p:nvCxnSpPr>
        <p:spPr>
          <a:xfrm flipV="1">
            <a:off x="3688601" y="5937589"/>
            <a:ext cx="533989" cy="6459"/>
          </a:xfrm>
          <a:prstGeom prst="line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>
            <a:off x="3769693" y="5550572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</a:t>
            </a:r>
            <a:endParaRPr lang="en-US" dirty="0"/>
          </a:p>
        </p:txBody>
      </p:sp>
      <p:sp>
        <p:nvSpPr>
          <p:cNvPr id="182" name="Content Placeholder 2"/>
          <p:cNvSpPr txBox="1">
            <a:spLocks/>
          </p:cNvSpPr>
          <p:nvPr/>
        </p:nvSpPr>
        <p:spPr>
          <a:xfrm>
            <a:off x="8010981" y="5021663"/>
            <a:ext cx="3711928" cy="1280078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CP violation is a pure quantum interference effect.</a:t>
            </a:r>
            <a:endParaRPr lang="en-US" i="1" dirty="0"/>
          </a:p>
        </p:txBody>
      </p:sp>
      <p:sp>
        <p:nvSpPr>
          <p:cNvPr id="184" name="Rectangle 183"/>
          <p:cNvSpPr/>
          <p:nvPr/>
        </p:nvSpPr>
        <p:spPr>
          <a:xfrm>
            <a:off x="11335871" y="3185345"/>
            <a:ext cx="392789" cy="176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TextBox 184"/>
          <p:cNvSpPr txBox="1"/>
          <p:nvPr/>
        </p:nvSpPr>
        <p:spPr>
          <a:xfrm>
            <a:off x="11223067" y="308350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time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2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  <p:bldP spid="18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ea typeface="Times New Roman" charset="0"/>
                <a:cs typeface="Times New Roman" charset="0"/>
              </a:rPr>
              <a:t>   </a:t>
            </a:r>
            <a:r>
              <a:rPr lang="en-US" dirty="0" smtClean="0">
                <a:ea typeface="Times New Roman" charset="0"/>
                <a:cs typeface="Times New Roman" charset="0"/>
              </a:rPr>
              <a:t>Intermezzo: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dirty="0" smtClean="0"/>
              <a:t> violation and Interference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020" y="783622"/>
            <a:ext cx="8504968" cy="870821"/>
          </a:xfrm>
        </p:spPr>
        <p:txBody>
          <a:bodyPr>
            <a:normAutofit/>
          </a:bodyPr>
          <a:lstStyle/>
          <a:p>
            <a:r>
              <a:rPr lang="en-US" dirty="0" smtClean="0"/>
              <a:t>Feynman: “In the end all quantum phenomena are manifestations of the double slit experiment.”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711596"/>
            <a:ext cx="7119079" cy="3621987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84" y="328568"/>
            <a:ext cx="1639824" cy="190195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10038" y="5671261"/>
            <a:ext cx="10041518" cy="9724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Assuming CPT, symmetry, CP violation implies a quantum arrow of time </a:t>
            </a:r>
          </a:p>
          <a:p>
            <a:pPr lvl="1"/>
            <a:r>
              <a:rPr lang="en-US" i="1" dirty="0" smtClean="0">
                <a:solidFill>
                  <a:srgbClr val="C00000"/>
                </a:solidFill>
              </a:rPr>
              <a:t>Quantum interference </a:t>
            </a:r>
            <a:r>
              <a:rPr lang="en-US" i="1" dirty="0" smtClean="0">
                <a:solidFill>
                  <a:srgbClr val="C00000"/>
                </a:solidFill>
                <a:sym typeface="Wingdings"/>
              </a:rPr>
              <a:t> arrow of time?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23/51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1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etecteu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51"/>
            <a:ext cx="12192000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The </a:t>
            </a:r>
            <a:r>
              <a:rPr lang="en-US" dirty="0" err="1" smtClean="0"/>
              <a:t>LHCb</a:t>
            </a:r>
            <a:r>
              <a:rPr lang="en-US" dirty="0" smtClean="0"/>
              <a:t> experiment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24/51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7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Meson mixing: does the experiment work?</a:t>
            </a:r>
            <a:endParaRPr lang="en-US" dirty="0"/>
          </a:p>
        </p:txBody>
      </p:sp>
      <p:pic>
        <p:nvPicPr>
          <p:cNvPr id="4" name="Picture 3" descr="BsDsp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568" y="1609155"/>
            <a:ext cx="4297650" cy="2614973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178182" y="1420440"/>
            <a:ext cx="2056973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90"/>
                </a:solidFill>
              </a:rPr>
              <a:t>New.J.Phys.15 (2013) 053021</a:t>
            </a:r>
          </a:p>
        </p:txBody>
      </p:sp>
      <p:pic>
        <p:nvPicPr>
          <p:cNvPr id="6" name="Picture 5" descr="BdMixing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2" y="1679551"/>
            <a:ext cx="3349918" cy="24046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0863" y="1327385"/>
                <a:ext cx="167289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𝐷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63" y="1327385"/>
                <a:ext cx="1672894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067013" y="1315598"/>
                <a:ext cx="167289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𝑠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0</m:t>
                          </m:r>
                        </m:sup>
                      </m:sSubSup>
                      <m:r>
                        <a:rPr lang="en-US" sz="2200" i="1">
                          <a:latin typeface="Cambria Math" charset="0"/>
                        </a:rPr>
                        <m:t>→</m:t>
                      </m:r>
                      <m:sSubSup>
                        <m:sSubSup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𝑠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en-US" sz="22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i="1">
                              <a:latin typeface="Cambria Math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013" y="1315598"/>
                <a:ext cx="1672894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25270" y="1120787"/>
            <a:ext cx="3726299" cy="553182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230752" y="892610"/>
                <a:ext cx="1883785" cy="42325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</a:rPr>
                      <m:t>− </m:t>
                    </m:r>
                    <m:acc>
                      <m:accPr>
                        <m:chr m:val="̅"/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en-US" sz="2000" dirty="0" smtClean="0"/>
                  <a:t> </a:t>
                </a:r>
                <a:r>
                  <a:rPr lang="en-US" sz="2000" dirty="0"/>
                  <a:t>mixing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752" y="892610"/>
                <a:ext cx="1883785" cy="423257"/>
              </a:xfrm>
              <a:prstGeom prst="rect">
                <a:avLst/>
              </a:prstGeom>
              <a:blipFill rotWithShape="0">
                <a:blip r:embed="rId6"/>
                <a:stretch>
                  <a:fillRect t="-76316" r="-1905" b="-103947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652821" y="1450935"/>
            <a:ext cx="1882438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90"/>
                </a:solidFill>
              </a:rPr>
              <a:t>Phys.Lett.B719 (2013) 318 </a:t>
            </a:r>
          </a:p>
        </p:txBody>
      </p:sp>
      <p:pic>
        <p:nvPicPr>
          <p:cNvPr id="12" name="Picture 11" descr="Bs_mixing_pl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568" y="4071308"/>
            <a:ext cx="4324299" cy="2615934"/>
          </a:xfrm>
          <a:prstGeom prst="rect">
            <a:avLst/>
          </a:prstGeom>
          <a:ln w="38100">
            <a:noFill/>
          </a:ln>
        </p:spPr>
      </p:pic>
      <p:sp>
        <p:nvSpPr>
          <p:cNvPr id="13" name="Rectangle 12"/>
          <p:cNvSpPr/>
          <p:nvPr/>
        </p:nvSpPr>
        <p:spPr>
          <a:xfrm>
            <a:off x="4061084" y="1120787"/>
            <a:ext cx="4317134" cy="550009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64492" y="903872"/>
                <a:ext cx="1883785" cy="443968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𝑠</m:t>
                        </m:r>
                      </m:sub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sz="2000" b="0" i="1" smtClean="0">
                        <a:latin typeface="Cambria Math" charset="0"/>
                      </a:rPr>
                      <m:t>− </m:t>
                    </m:r>
                    <m:acc>
                      <m:accPr>
                        <m:chr m:val="̅"/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0</m:t>
                            </m:r>
                          </m:sup>
                        </m:sSubSup>
                      </m:e>
                    </m:acc>
                  </m:oMath>
                </a14:m>
                <a:r>
                  <a:rPr lang="en-US" sz="2000" dirty="0" smtClean="0"/>
                  <a:t> mixing</a:t>
                </a:r>
                <a:endParaRPr lang="en-US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492" y="903872"/>
                <a:ext cx="1883785" cy="443968"/>
              </a:xfrm>
              <a:prstGeom prst="rect">
                <a:avLst/>
              </a:prstGeom>
              <a:blipFill rotWithShape="0">
                <a:blip r:embed="rId8"/>
                <a:stretch>
                  <a:fillRect t="-69620" r="-2222" b="-100000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837" y="4136082"/>
            <a:ext cx="3458368" cy="2504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994" y="3879032"/>
            <a:ext cx="2898337" cy="27909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98"/>
          <a:stretch/>
        </p:blipFill>
        <p:spPr>
          <a:xfrm>
            <a:off x="8814314" y="1464606"/>
            <a:ext cx="2871180" cy="251089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233272" y="1331230"/>
            <a:ext cx="1648208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smtClean="0">
                <a:solidFill>
                  <a:srgbClr val="000090"/>
                </a:solidFill>
              </a:rPr>
              <a:t>PRL.110 </a:t>
            </a:r>
            <a:r>
              <a:rPr lang="en-US" sz="1200" b="1" dirty="0">
                <a:solidFill>
                  <a:srgbClr val="000090"/>
                </a:solidFill>
              </a:rPr>
              <a:t>(2013) </a:t>
            </a:r>
            <a:r>
              <a:rPr lang="en-US" sz="1200" b="1" dirty="0" smtClean="0">
                <a:solidFill>
                  <a:srgbClr val="000090"/>
                </a:solidFill>
              </a:rPr>
              <a:t>101802</a:t>
            </a:r>
            <a:endParaRPr lang="en-US" sz="1200" b="1" dirty="0">
              <a:solidFill>
                <a:srgbClr val="00009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594104" y="1247450"/>
                <a:ext cx="1670457" cy="429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𝐷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200" baseline="300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104" y="1247450"/>
                <a:ext cx="1670457" cy="429926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8607216" y="1106659"/>
            <a:ext cx="3377927" cy="556336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393633" y="869387"/>
                <a:ext cx="1899110" cy="42325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𝐷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en-US" sz="2000" dirty="0" smtClean="0"/>
                  <a:t> </a:t>
                </a:r>
                <a:r>
                  <a:rPr lang="en-US" sz="2000" dirty="0"/>
                  <a:t>mixing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3633" y="869387"/>
                <a:ext cx="1899110" cy="423257"/>
              </a:xfrm>
              <a:prstGeom prst="rect">
                <a:avLst/>
              </a:prstGeom>
              <a:blipFill rotWithShape="0">
                <a:blip r:embed="rId13"/>
                <a:stretch>
                  <a:fillRect r="-1893" b="-20000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25/51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98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Meson mixing: does the experiment work?</a:t>
            </a:r>
            <a:endParaRPr lang="en-US" dirty="0"/>
          </a:p>
        </p:txBody>
      </p:sp>
      <p:pic>
        <p:nvPicPr>
          <p:cNvPr id="4" name="Picture 3" descr="BsDsp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568" y="1609155"/>
            <a:ext cx="4297650" cy="2614973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178182" y="1420440"/>
            <a:ext cx="2056973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90"/>
                </a:solidFill>
              </a:rPr>
              <a:t>New.J.Phys.15 (2013) 053021</a:t>
            </a:r>
          </a:p>
        </p:txBody>
      </p:sp>
      <p:pic>
        <p:nvPicPr>
          <p:cNvPr id="6" name="Picture 5" descr="BdMixing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2" y="1679551"/>
            <a:ext cx="3349918" cy="24046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0863" y="1327385"/>
                <a:ext cx="167289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𝐷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63" y="1327385"/>
                <a:ext cx="1672894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067013" y="1315598"/>
                <a:ext cx="167289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𝑠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0</m:t>
                          </m:r>
                        </m:sup>
                      </m:sSubSup>
                      <m:r>
                        <a:rPr lang="en-US" sz="2200" i="1">
                          <a:latin typeface="Cambria Math" charset="0"/>
                        </a:rPr>
                        <m:t>→</m:t>
                      </m:r>
                      <m:sSubSup>
                        <m:sSubSup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𝑠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en-US" sz="22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i="1">
                              <a:latin typeface="Cambria Math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013" y="1315598"/>
                <a:ext cx="1672894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25270" y="1120787"/>
            <a:ext cx="3726299" cy="553182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230752" y="892610"/>
                <a:ext cx="1883785" cy="42325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</a:rPr>
                      <m:t>− </m:t>
                    </m:r>
                    <m:acc>
                      <m:accPr>
                        <m:chr m:val="̅"/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en-US" sz="2000" dirty="0" smtClean="0"/>
                  <a:t> </a:t>
                </a:r>
                <a:r>
                  <a:rPr lang="en-US" sz="2000" dirty="0"/>
                  <a:t>mixing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752" y="892610"/>
                <a:ext cx="1883785" cy="423257"/>
              </a:xfrm>
              <a:prstGeom prst="rect">
                <a:avLst/>
              </a:prstGeom>
              <a:blipFill rotWithShape="0">
                <a:blip r:embed="rId6"/>
                <a:stretch>
                  <a:fillRect t="-76316" r="-1905" b="-103947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652821" y="1450935"/>
            <a:ext cx="1882438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90"/>
                </a:solidFill>
              </a:rPr>
              <a:t>Phys.Lett.B719 (2013) 318 </a:t>
            </a:r>
          </a:p>
        </p:txBody>
      </p:sp>
      <p:pic>
        <p:nvPicPr>
          <p:cNvPr id="12" name="Picture 11" descr="Bs_mixing_pl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568" y="4071308"/>
            <a:ext cx="4324299" cy="2615934"/>
          </a:xfrm>
          <a:prstGeom prst="rect">
            <a:avLst/>
          </a:prstGeom>
          <a:ln w="38100">
            <a:noFill/>
          </a:ln>
        </p:spPr>
      </p:pic>
      <p:sp>
        <p:nvSpPr>
          <p:cNvPr id="13" name="Rectangle 12"/>
          <p:cNvSpPr/>
          <p:nvPr/>
        </p:nvSpPr>
        <p:spPr>
          <a:xfrm>
            <a:off x="4061084" y="1120787"/>
            <a:ext cx="4317134" cy="550009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64492" y="903872"/>
                <a:ext cx="1883785" cy="443968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𝑠</m:t>
                        </m:r>
                      </m:sub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sz="2000" b="0" i="1" smtClean="0">
                        <a:latin typeface="Cambria Math" charset="0"/>
                      </a:rPr>
                      <m:t>− </m:t>
                    </m:r>
                    <m:acc>
                      <m:accPr>
                        <m:chr m:val="̅"/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0</m:t>
                            </m:r>
                          </m:sup>
                        </m:sSubSup>
                      </m:e>
                    </m:acc>
                  </m:oMath>
                </a14:m>
                <a:r>
                  <a:rPr lang="en-US" sz="2000" dirty="0" smtClean="0"/>
                  <a:t> mixing</a:t>
                </a:r>
                <a:endParaRPr lang="en-US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492" y="903872"/>
                <a:ext cx="1883785" cy="443968"/>
              </a:xfrm>
              <a:prstGeom prst="rect">
                <a:avLst/>
              </a:prstGeom>
              <a:blipFill rotWithShape="0">
                <a:blip r:embed="rId8"/>
                <a:stretch>
                  <a:fillRect t="-69620" r="-2222" b="-100000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837" y="4136082"/>
            <a:ext cx="3458368" cy="2504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994" y="3879032"/>
            <a:ext cx="2898337" cy="27909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98"/>
          <a:stretch/>
        </p:blipFill>
        <p:spPr>
          <a:xfrm>
            <a:off x="8814314" y="1464606"/>
            <a:ext cx="2871180" cy="251089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233272" y="1331230"/>
            <a:ext cx="1648208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smtClean="0">
                <a:solidFill>
                  <a:srgbClr val="000090"/>
                </a:solidFill>
              </a:rPr>
              <a:t>PRL.110 </a:t>
            </a:r>
            <a:r>
              <a:rPr lang="en-US" sz="1200" b="1" dirty="0">
                <a:solidFill>
                  <a:srgbClr val="000090"/>
                </a:solidFill>
              </a:rPr>
              <a:t>(2013) </a:t>
            </a:r>
            <a:r>
              <a:rPr lang="en-US" sz="1200" b="1" dirty="0" smtClean="0">
                <a:solidFill>
                  <a:srgbClr val="000090"/>
                </a:solidFill>
              </a:rPr>
              <a:t>101802</a:t>
            </a:r>
            <a:endParaRPr lang="en-US" sz="1200" b="1" dirty="0">
              <a:solidFill>
                <a:srgbClr val="00009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594104" y="1247450"/>
                <a:ext cx="1670457" cy="429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𝐷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200" baseline="300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104" y="1247450"/>
                <a:ext cx="1670457" cy="429926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8607216" y="1106659"/>
            <a:ext cx="3377927" cy="556336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393633" y="869387"/>
                <a:ext cx="1899110" cy="42325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𝐷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en-US" sz="2000" dirty="0" smtClean="0"/>
                  <a:t> </a:t>
                </a:r>
                <a:r>
                  <a:rPr lang="en-US" sz="2000" dirty="0"/>
                  <a:t>mixing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3633" y="869387"/>
                <a:ext cx="1899110" cy="423257"/>
              </a:xfrm>
              <a:prstGeom prst="rect">
                <a:avLst/>
              </a:prstGeom>
              <a:blipFill rotWithShape="0">
                <a:blip r:embed="rId13"/>
                <a:stretch>
                  <a:fillRect r="-1893" b="-20000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594040" y="3122958"/>
            <a:ext cx="7358681" cy="646331"/>
          </a:xfrm>
          <a:prstGeom prst="rect">
            <a:avLst/>
          </a:prstGeom>
          <a:solidFill>
            <a:srgbClr val="425A87"/>
          </a:solidFill>
          <a:effectLst>
            <a:glow rad="508000">
              <a:schemeClr val="accent1">
                <a:lumMod val="40000"/>
                <a:lumOff val="6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The Experiment works extremely well!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25/51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0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Three types of observable CP violation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14366" y="1049242"/>
                <a:ext cx="6460522" cy="5670000"/>
              </a:xfrm>
              <a:ln w="25400">
                <a:solidFill>
                  <a:srgbClr val="0070C0"/>
                </a:solidFill>
              </a:ln>
            </p:spPr>
            <p:txBody>
              <a:bodyPr>
                <a:normAutofit/>
              </a:bodyPr>
              <a:lstStyle/>
              <a:p>
                <a:pPr marL="914400" lvl="1" indent="-457200">
                  <a:buFont typeface="+mj-lt"/>
                  <a:buAutoNum type="alphaLcParenR"/>
                </a:pPr>
                <a:r>
                  <a:rPr lang="en-US" b="1" i="1" dirty="0" smtClean="0">
                    <a:solidFill>
                      <a:srgbClr val="0070C0"/>
                    </a:solidFill>
                  </a:rPr>
                  <a:t>“indirect” </a:t>
                </a:r>
                <a:r>
                  <a:rPr lang="en-US" i="1" dirty="0" smtClean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 Violation:  1964 (CCFT)</a:t>
                </a:r>
              </a:p>
              <a:p>
                <a:pPr lvl="2"/>
                <a:r>
                  <a:rPr lang="en-US" dirty="0" err="1" smtClean="0">
                    <a:solidFill>
                      <a:srgbClr val="7030A0"/>
                    </a:solidFill>
                  </a:rPr>
                  <a:t>Prob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e>
                    </m:acc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) ≠</m:t>
                    </m:r>
                  </m:oMath>
                </a14:m>
                <a:r>
                  <a:rPr lang="en-US" b="0" dirty="0" smtClean="0">
                    <a:solidFill>
                      <a:srgbClr val="7030A0"/>
                    </a:solidFill>
                  </a:rPr>
                  <a:t> Prob</a:t>
                </a:r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e>
                    </m:acc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) </m:t>
                    </m:r>
                  </m:oMath>
                </a14:m>
                <a:r>
                  <a:rPr lang="en-US" dirty="0" smtClean="0">
                    <a:solidFill>
                      <a:srgbClr val="7030A0"/>
                    </a:solidFill>
                    <a:sym typeface="Wingdings"/>
                  </a:rPr>
                  <a:t>       </a:t>
                </a:r>
              </a:p>
              <a:p>
                <a:pPr lvl="2">
                  <a:buNone/>
                </a:pPr>
                <a:r>
                  <a:rPr lang="en-US" dirty="0" smtClean="0">
                    <a:solidFill>
                      <a:srgbClr val="C00000"/>
                    </a:solidFill>
                    <a:sym typeface="Wingdings"/>
                  </a:rPr>
                  <a:t>	</a:t>
                </a:r>
                <a:r>
                  <a:rPr lang="en-US" sz="2300" dirty="0">
                    <a:solidFill>
                      <a:srgbClr val="C00000"/>
                    </a:solidFill>
                    <a:sym typeface="Wingdings"/>
                  </a:rPr>
                  <a:t>|</a:t>
                </a:r>
                <a:r>
                  <a:rPr lang="en-US" sz="2300" dirty="0" err="1">
                    <a:solidFill>
                      <a:srgbClr val="C00000"/>
                    </a:solidFill>
                    <a:sym typeface="Wingdings"/>
                  </a:rPr>
                  <a:t>ε</a:t>
                </a:r>
                <a:r>
                  <a:rPr lang="en-US" sz="2300" dirty="0">
                    <a:solidFill>
                      <a:srgbClr val="C00000"/>
                    </a:solidFill>
                    <a:sym typeface="Wingdings"/>
                  </a:rPr>
                  <a:t>|</a:t>
                </a:r>
                <a:r>
                  <a:rPr lang="en-US" dirty="0" smtClean="0">
                    <a:solidFill>
                      <a:srgbClr val="C00000"/>
                    </a:solidFill>
                    <a:sym typeface="Wingdings"/>
                  </a:rPr>
                  <a:t>= (2.228 ± 0.011 ) x 10</a:t>
                </a:r>
                <a:r>
                  <a:rPr lang="en-US" baseline="30000" dirty="0" smtClean="0">
                    <a:solidFill>
                      <a:srgbClr val="C00000"/>
                    </a:solidFill>
                    <a:sym typeface="Wingdings"/>
                  </a:rPr>
                  <a:t>-3</a:t>
                </a:r>
                <a:r>
                  <a:rPr lang="en-US" dirty="0" smtClean="0">
                    <a:solidFill>
                      <a:srgbClr val="C00000"/>
                    </a:solidFill>
                    <a:sym typeface="Wingdings"/>
                  </a:rPr>
                  <a:t>	      (PDG 2014)</a:t>
                </a:r>
              </a:p>
              <a:p>
                <a:pPr lvl="2"/>
                <a:r>
                  <a:rPr lang="en-US" dirty="0" smtClean="0">
                    <a:solidFill>
                      <a:srgbClr val="7030A0"/>
                    </a:solidFill>
                  </a:rPr>
                  <a:t>Also called: </a:t>
                </a:r>
                <a:r>
                  <a:rPr lang="en-US" b="1" i="1" dirty="0" smtClean="0">
                    <a:solidFill>
                      <a:schemeClr val="tx1"/>
                    </a:solidFill>
                  </a:rPr>
                  <a:t>CPV in mixing</a:t>
                </a:r>
              </a:p>
              <a:p>
                <a:pPr lvl="2">
                  <a:buNone/>
                </a:pPr>
                <a:endParaRPr lang="en-US" dirty="0" smtClean="0">
                  <a:solidFill>
                    <a:srgbClr val="000090"/>
                  </a:solidFill>
                  <a:sym typeface="Wingdings"/>
                </a:endParaRPr>
              </a:p>
              <a:p>
                <a:pPr marL="914400" lvl="1" indent="-457200">
                  <a:buFont typeface="+mj-lt"/>
                  <a:buAutoNum type="alphaLcParenR"/>
                </a:pPr>
                <a:r>
                  <a:rPr lang="en-US" b="1" i="1" dirty="0" smtClean="0">
                    <a:solidFill>
                      <a:srgbClr val="0070C0"/>
                    </a:solidFill>
                  </a:rPr>
                  <a:t>“direct” </a:t>
                </a:r>
                <a:r>
                  <a:rPr lang="en-US" i="1" dirty="0" smtClean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 violation: 1999 (NA48 &amp; </a:t>
                </a:r>
                <a:r>
                  <a:rPr lang="en-US" dirty="0" err="1" smtClean="0">
                    <a:solidFill>
                      <a:srgbClr val="0070C0"/>
                    </a:solidFill>
                  </a:rPr>
                  <a:t>KTeV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): </a:t>
                </a:r>
              </a:p>
              <a:p>
                <a:pPr lvl="2"/>
                <a:r>
                  <a:rPr lang="en-US" dirty="0" smtClean="0">
                    <a:solidFill>
                      <a:srgbClr val="7030A0"/>
                    </a:solidFill>
                  </a:rPr>
                  <a:t>Decay rates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Γ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Γ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acc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 smtClean="0">
                    <a:ea typeface="Webdings"/>
                    <a:cs typeface="Webdings"/>
                    <a:sym typeface="Wingdings"/>
                  </a:rPr>
                  <a:t> </a:t>
                </a:r>
                <a:r>
                  <a:rPr lang="en-US" sz="2500" dirty="0" smtClean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Re(ε</a:t>
                </a:r>
                <a:r>
                  <a:rPr lang="en-US" sz="2500" dirty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’/</a:t>
                </a:r>
                <a:r>
                  <a:rPr lang="en-US" sz="2500" dirty="0" err="1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ε</a:t>
                </a:r>
                <a:r>
                  <a:rPr lang="en-US" sz="2500" dirty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) </a:t>
                </a:r>
                <a:r>
                  <a:rPr lang="en-US" dirty="0" smtClean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= (1.65 </a:t>
                </a:r>
                <a:r>
                  <a:rPr lang="en-US" dirty="0" smtClean="0">
                    <a:solidFill>
                      <a:srgbClr val="C00000"/>
                    </a:solidFill>
                    <a:sym typeface="Wingdings"/>
                  </a:rPr>
                  <a:t>±</a:t>
                </a:r>
                <a:r>
                  <a:rPr lang="en-US" dirty="0" smtClean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 0.26) x 10</a:t>
                </a:r>
                <a:r>
                  <a:rPr lang="en-US" baseline="30000" dirty="0" smtClean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-3  </a:t>
                </a:r>
                <a:r>
                  <a:rPr lang="en-US" dirty="0" smtClean="0">
                    <a:solidFill>
                      <a:srgbClr val="C00000"/>
                    </a:solidFill>
                    <a:sym typeface="Wingdings"/>
                  </a:rPr>
                  <a:t>(PDG 2014)</a:t>
                </a:r>
                <a:r>
                  <a:rPr lang="en-US" baseline="30000" dirty="0" smtClean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 </a:t>
                </a:r>
              </a:p>
              <a:p>
                <a:pPr lvl="2"/>
                <a:r>
                  <a:rPr lang="en-US" dirty="0" smtClean="0">
                    <a:solidFill>
                      <a:srgbClr val="7030A0"/>
                    </a:solidFill>
                  </a:rPr>
                  <a:t>Also called: </a:t>
                </a:r>
                <a:r>
                  <a:rPr lang="en-US" b="1" i="1" dirty="0" smtClean="0">
                    <a:solidFill>
                      <a:schemeClr val="tx1"/>
                    </a:solidFill>
                  </a:rPr>
                  <a:t>CPV in decay</a:t>
                </a:r>
              </a:p>
              <a:p>
                <a:pPr lvl="2">
                  <a:buNone/>
                </a:pPr>
                <a:endParaRPr lang="en-US" baseline="30000" dirty="0" smtClean="0">
                  <a:solidFill>
                    <a:srgbClr val="FF0000"/>
                  </a:solidFill>
                  <a:ea typeface="Webdings"/>
                  <a:cs typeface="Webdings"/>
                  <a:sym typeface="Wingdings"/>
                </a:endParaRPr>
              </a:p>
              <a:p>
                <a:pPr marL="914400" lvl="1" indent="-457200">
                  <a:buFont typeface="+mj-lt"/>
                  <a:buAutoNum type="alphaLcParenR"/>
                </a:pPr>
                <a:r>
                  <a:rPr lang="en-US" b="1" dirty="0" smtClean="0">
                    <a:solidFill>
                      <a:srgbClr val="0070C0"/>
                    </a:solidFill>
                    <a:ea typeface="Webdings"/>
                    <a:cs typeface="Webdings"/>
                    <a:sym typeface="Wingdings"/>
                  </a:rPr>
                  <a:t>“mixing induced” </a:t>
                </a:r>
                <a:r>
                  <a:rPr lang="en-US" i="1" dirty="0" smtClean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Wingdings"/>
                  </a:rPr>
                  <a:t>CP</a:t>
                </a:r>
                <a:r>
                  <a:rPr lang="en-US" dirty="0" smtClean="0">
                    <a:solidFill>
                      <a:srgbClr val="0070C0"/>
                    </a:solidFill>
                    <a:ea typeface="Webdings"/>
                    <a:cs typeface="Webdings"/>
                    <a:sym typeface="Wingdings"/>
                  </a:rPr>
                  <a:t> violation: 2001  (Belle &amp; Babar): </a:t>
                </a:r>
              </a:p>
              <a:p>
                <a:pPr lvl="2"/>
                <a:r>
                  <a:rPr lang="en-US" dirty="0" smtClean="0">
                    <a:solidFill>
                      <a:srgbClr val="7030A0"/>
                    </a:solidFill>
                    <a:ea typeface="Webdings"/>
                    <a:cs typeface="Webdings"/>
                    <a:sym typeface="Wingdings"/>
                  </a:rPr>
                  <a:t>Also: </a:t>
                </a:r>
                <a:r>
                  <a:rPr lang="en-US" b="1" i="1" dirty="0" smtClean="0">
                    <a:solidFill>
                      <a:schemeClr val="tx1"/>
                    </a:solidFill>
                    <a:ea typeface="Webdings"/>
                    <a:cs typeface="Webdings"/>
                    <a:sym typeface="Wingdings"/>
                  </a:rPr>
                  <a:t>CPV in interference of mixing and decay</a:t>
                </a:r>
              </a:p>
              <a:p>
                <a:pPr lvl="2">
                  <a:buNone/>
                </a:pPr>
                <a:r>
                  <a:rPr lang="en-US" dirty="0" smtClean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	</a:t>
                </a:r>
                <a:r>
                  <a:rPr lang="en-US" sz="2300" dirty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sin 2β</a:t>
                </a:r>
                <a:r>
                  <a:rPr lang="en-US" dirty="0" smtClean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 = 0.682 </a:t>
                </a:r>
                <a:r>
                  <a:rPr lang="en-US" dirty="0" smtClean="0">
                    <a:solidFill>
                      <a:srgbClr val="C00000"/>
                    </a:solidFill>
                    <a:sym typeface="Wingdings"/>
                  </a:rPr>
                  <a:t>±</a:t>
                </a:r>
                <a:r>
                  <a:rPr lang="en-US" dirty="0" smtClean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 0.019  	       </a:t>
                </a:r>
                <a:r>
                  <a:rPr lang="en-US" dirty="0" smtClean="0">
                    <a:solidFill>
                      <a:srgbClr val="C00000"/>
                    </a:solidFill>
                    <a:sym typeface="Wingdings"/>
                  </a:rPr>
                  <a:t>(PDG 2014)</a:t>
                </a:r>
                <a:endParaRPr lang="en-US" dirty="0" smtClean="0">
                  <a:solidFill>
                    <a:srgbClr val="C00000"/>
                  </a:solidFill>
                  <a:ea typeface="Webdings"/>
                  <a:cs typeface="Webdings"/>
                  <a:sym typeface="Wingdings"/>
                </a:endParaRPr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4366" y="1049242"/>
                <a:ext cx="6460522" cy="5670000"/>
              </a:xfrm>
              <a:blipFill rotWithShape="0">
                <a:blip r:embed="rId2"/>
                <a:stretch>
                  <a:fillRect t="-1392" r="-1598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7848975" y="3222678"/>
            <a:ext cx="3349288" cy="1032393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429750" y="6619876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38</a:t>
            </a:fld>
            <a:endParaRPr lang="nl-NL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274" y="3643845"/>
            <a:ext cx="2838772" cy="533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51432" y="3356504"/>
            <a:ext cx="2877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Interfere </a:t>
            </a:r>
            <a:r>
              <a:rPr lang="en-US" i="1" u="sng" dirty="0"/>
              <a:t>Isospin amplitudes</a:t>
            </a:r>
            <a:r>
              <a:rPr lang="en-US" dirty="0"/>
              <a:t>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738314" y="1035086"/>
            <a:ext cx="3510641" cy="1608516"/>
            <a:chOff x="7738314" y="1035086"/>
            <a:chExt cx="3510641" cy="1608516"/>
          </a:xfrm>
        </p:grpSpPr>
        <p:sp>
          <p:nvSpPr>
            <p:cNvPr id="13" name="Rectangle 12"/>
            <p:cNvSpPr/>
            <p:nvPr/>
          </p:nvSpPr>
          <p:spPr>
            <a:xfrm>
              <a:off x="7808634" y="1035086"/>
              <a:ext cx="3342902" cy="160851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738314" y="1139089"/>
              <a:ext cx="3510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Interfere </a:t>
              </a:r>
              <a:r>
                <a:rPr lang="en-US" i="1" u="sng" dirty="0"/>
                <a:t>dispersive</a:t>
              </a:r>
              <a:r>
                <a:rPr lang="en-US" u="sng" dirty="0"/>
                <a:t> </a:t>
              </a:r>
              <a:r>
                <a:rPr lang="en-US" dirty="0"/>
                <a:t>and </a:t>
              </a:r>
              <a:r>
                <a:rPr lang="en-US" i="1" u="sng" dirty="0"/>
                <a:t>absorptive</a:t>
              </a:r>
              <a:r>
                <a:rPr lang="en-US" dirty="0"/>
                <a:t>: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943923" y="1436759"/>
              <a:ext cx="3150750" cy="1206843"/>
              <a:chOff x="508111" y="1396407"/>
              <a:chExt cx="3150750" cy="1206843"/>
            </a:xfrm>
          </p:grpSpPr>
          <p:sp>
            <p:nvSpPr>
              <p:cNvPr id="18" name="Freeform 17"/>
              <p:cNvSpPr/>
              <p:nvPr/>
            </p:nvSpPr>
            <p:spPr>
              <a:xfrm>
                <a:off x="2277952" y="1594022"/>
                <a:ext cx="823591" cy="210064"/>
              </a:xfrm>
              <a:custGeom>
                <a:avLst/>
                <a:gdLst>
                  <a:gd name="connsiteX0" fmla="*/ 0 w 2792627"/>
                  <a:gd name="connsiteY0" fmla="*/ 0 h 580768"/>
                  <a:gd name="connsiteX1" fmla="*/ 1668162 w 2792627"/>
                  <a:gd name="connsiteY1" fmla="*/ 98854 h 580768"/>
                  <a:gd name="connsiteX2" fmla="*/ 2792627 w 2792627"/>
                  <a:gd name="connsiteY2" fmla="*/ 580768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2627" h="580768">
                    <a:moveTo>
                      <a:pt x="0" y="0"/>
                    </a:moveTo>
                    <a:cubicBezTo>
                      <a:pt x="601362" y="1029"/>
                      <a:pt x="1202724" y="2059"/>
                      <a:pt x="1668162" y="98854"/>
                    </a:cubicBezTo>
                    <a:cubicBezTo>
                      <a:pt x="2133600" y="195649"/>
                      <a:pt x="2463113" y="388208"/>
                      <a:pt x="2792627" y="580768"/>
                    </a:cubicBezTo>
                  </a:path>
                </a:pathLst>
              </a:custGeom>
              <a:noFill/>
              <a:ln w="25400"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/>
              <p:cNvSpPr/>
              <p:nvPr/>
            </p:nvSpPr>
            <p:spPr>
              <a:xfrm flipV="1">
                <a:off x="2368304" y="1977083"/>
                <a:ext cx="733239" cy="210064"/>
              </a:xfrm>
              <a:custGeom>
                <a:avLst/>
                <a:gdLst>
                  <a:gd name="connsiteX0" fmla="*/ 0 w 2792627"/>
                  <a:gd name="connsiteY0" fmla="*/ 0 h 580768"/>
                  <a:gd name="connsiteX1" fmla="*/ 1668162 w 2792627"/>
                  <a:gd name="connsiteY1" fmla="*/ 98854 h 580768"/>
                  <a:gd name="connsiteX2" fmla="*/ 2792627 w 2792627"/>
                  <a:gd name="connsiteY2" fmla="*/ 580768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2627" h="580768">
                    <a:moveTo>
                      <a:pt x="0" y="0"/>
                    </a:moveTo>
                    <a:cubicBezTo>
                      <a:pt x="601362" y="1029"/>
                      <a:pt x="1202724" y="2059"/>
                      <a:pt x="1668162" y="98854"/>
                    </a:cubicBezTo>
                    <a:cubicBezTo>
                      <a:pt x="2133600" y="195649"/>
                      <a:pt x="2463113" y="388208"/>
                      <a:pt x="2792627" y="580768"/>
                    </a:cubicBezTo>
                  </a:path>
                </a:pathLst>
              </a:custGeom>
              <a:noFill/>
              <a:ln w="25400"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 flipH="1">
                <a:off x="1000896" y="1594022"/>
                <a:ext cx="852617" cy="210064"/>
              </a:xfrm>
              <a:custGeom>
                <a:avLst/>
                <a:gdLst>
                  <a:gd name="connsiteX0" fmla="*/ 0 w 2792627"/>
                  <a:gd name="connsiteY0" fmla="*/ 0 h 580768"/>
                  <a:gd name="connsiteX1" fmla="*/ 1668162 w 2792627"/>
                  <a:gd name="connsiteY1" fmla="*/ 98854 h 580768"/>
                  <a:gd name="connsiteX2" fmla="*/ 2792627 w 2792627"/>
                  <a:gd name="connsiteY2" fmla="*/ 580768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2627" h="580768">
                    <a:moveTo>
                      <a:pt x="0" y="0"/>
                    </a:moveTo>
                    <a:cubicBezTo>
                      <a:pt x="601362" y="1029"/>
                      <a:pt x="1202724" y="2059"/>
                      <a:pt x="1668162" y="98854"/>
                    </a:cubicBezTo>
                    <a:cubicBezTo>
                      <a:pt x="2133600" y="195649"/>
                      <a:pt x="2463113" y="388208"/>
                      <a:pt x="2792627" y="580768"/>
                    </a:cubicBezTo>
                  </a:path>
                </a:pathLst>
              </a:cu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 flipH="1" flipV="1">
                <a:off x="1000894" y="1977083"/>
                <a:ext cx="734389" cy="210064"/>
              </a:xfrm>
              <a:custGeom>
                <a:avLst/>
                <a:gdLst>
                  <a:gd name="connsiteX0" fmla="*/ 0 w 2792627"/>
                  <a:gd name="connsiteY0" fmla="*/ 0 h 580768"/>
                  <a:gd name="connsiteX1" fmla="*/ 1668162 w 2792627"/>
                  <a:gd name="connsiteY1" fmla="*/ 98854 h 580768"/>
                  <a:gd name="connsiteX2" fmla="*/ 2792627 w 2792627"/>
                  <a:gd name="connsiteY2" fmla="*/ 580768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2627" h="580768">
                    <a:moveTo>
                      <a:pt x="0" y="0"/>
                    </a:moveTo>
                    <a:cubicBezTo>
                      <a:pt x="601362" y="1029"/>
                      <a:pt x="1202724" y="2059"/>
                      <a:pt x="1668162" y="98854"/>
                    </a:cubicBezTo>
                    <a:cubicBezTo>
                      <a:pt x="2133600" y="195649"/>
                      <a:pt x="2463113" y="388208"/>
                      <a:pt x="2792627" y="580768"/>
                    </a:cubicBezTo>
                  </a:path>
                </a:pathLst>
              </a:cu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508111" y="1680008"/>
                    <a:ext cx="604589" cy="4605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</m:oMath>
                      </m:oMathPara>
                    </a14:m>
                    <a:endParaRPr lang="en-US" sz="2400" baseline="300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TextBox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8111" y="1680008"/>
                    <a:ext cx="604589" cy="460575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3054272" y="1638986"/>
                    <a:ext cx="604589" cy="4893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sz="24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acc>
                        </m:oMath>
                      </m:oMathPara>
                    </a14:m>
                    <a:endParaRPr lang="en-US" sz="2400" baseline="300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Text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54272" y="1638986"/>
                    <a:ext cx="604589" cy="489365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33361" y="1841250"/>
                <a:ext cx="990600" cy="76200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10050" y="1396407"/>
                <a:ext cx="711200" cy="457200"/>
              </a:xfrm>
              <a:prstGeom prst="rect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7875870" y="4954618"/>
            <a:ext cx="3349288" cy="1526311"/>
            <a:chOff x="7875870" y="4954618"/>
            <a:chExt cx="3349288" cy="1526311"/>
          </a:xfrm>
        </p:grpSpPr>
        <p:sp>
          <p:nvSpPr>
            <p:cNvPr id="27" name="Rectangle 26"/>
            <p:cNvSpPr/>
            <p:nvPr/>
          </p:nvSpPr>
          <p:spPr>
            <a:xfrm>
              <a:off x="7875870" y="4954618"/>
              <a:ext cx="3349288" cy="152631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48"/>
            <p:cNvGrpSpPr/>
            <p:nvPr/>
          </p:nvGrpSpPr>
          <p:grpSpPr>
            <a:xfrm>
              <a:off x="8251868" y="5369224"/>
              <a:ext cx="2943130" cy="1052206"/>
              <a:chOff x="1214414" y="1214422"/>
              <a:chExt cx="3370702" cy="1117214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>
                <a:off x="1714480" y="1428736"/>
                <a:ext cx="150019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rot="16200000" flipH="1">
                <a:off x="1678761" y="1607331"/>
                <a:ext cx="428628" cy="35719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1214414" y="1214422"/>
                    <a:ext cx="540410" cy="4901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cs typeface="Times New Roman" pitchFamily="18" charset="0"/>
                            </a:rPr>
                            <m:t>𝐵</m:t>
                          </m:r>
                        </m:oMath>
                      </m:oMathPara>
                    </a14:m>
                    <a:endParaRPr lang="nl-NL" sz="2400" dirty="0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2" name="TextBox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14414" y="1214422"/>
                    <a:ext cx="540410" cy="490188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2020168" y="1841448"/>
                    <a:ext cx="540410" cy="4901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nl-NL" sz="24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acc>
                        </m:oMath>
                      </m:oMathPara>
                    </a14:m>
                    <a:endParaRPr lang="nl-NL" sz="2400" dirty="0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3" name="TextBox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20168" y="1841448"/>
                    <a:ext cx="540410" cy="490188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r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5" name="Straight Arrow Connector 34"/>
              <p:cNvCxnSpPr/>
              <p:nvPr/>
            </p:nvCxnSpPr>
            <p:spPr>
              <a:xfrm flipV="1">
                <a:off x="2500298" y="1582724"/>
                <a:ext cx="723904" cy="41751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3286118" y="1214422"/>
                    <a:ext cx="1298998" cy="4811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lin"/>
                              <m:ctrlPr>
                                <a:rPr lang="nl-NL" sz="2400" i="1" smtClean="0">
                                  <a:latin typeface="Cambria Math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charset="0"/>
                                  <a:cs typeface="Times New Roman" pitchFamily="18" charset="0"/>
                                </a:rPr>
                                <m:t>𝐽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charset="0"/>
                                  <a:cs typeface="Times New Roman" pitchFamily="18" charset="0"/>
                                </a:rPr>
                                <m:t>𝜓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cs typeface="Times New Roman" pitchFamily="18" charset="0"/>
                                    </a:rPr>
                                    <m:t> </m:t>
                                  </m:r>
                                  <m:r>
                                    <a:rPr lang="en-US" sz="2400" b="0" i="1" smtClean="0">
                                      <a:latin typeface="Cambria Math" charset="0"/>
                                      <a:cs typeface="Times New Roman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  <a:cs typeface="Times New Roman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nl-NL" sz="2400" baseline="-250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6" name="TextBox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86118" y="1214422"/>
                    <a:ext cx="1298998" cy="481133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l="-26882" t="-127027" r="-22043" b="-20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9" name="TextBox 28"/>
            <p:cNvSpPr txBox="1"/>
            <p:nvPr/>
          </p:nvSpPr>
          <p:spPr>
            <a:xfrm>
              <a:off x="8278714" y="5031793"/>
              <a:ext cx="26906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Interfere </a:t>
              </a:r>
              <a:r>
                <a:rPr lang="en-US" i="1" u="sng" dirty="0"/>
                <a:t>direct</a:t>
              </a:r>
              <a:r>
                <a:rPr lang="en-US" i="1" dirty="0"/>
                <a:t> and </a:t>
              </a:r>
              <a:r>
                <a:rPr lang="en-US" i="1" u="sng" dirty="0"/>
                <a:t>mixed</a:t>
              </a:r>
              <a:r>
                <a:rPr lang="en-US" dirty="0"/>
                <a:t>:</a:t>
              </a:r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6212540" y="1923306"/>
            <a:ext cx="1429011" cy="0"/>
          </a:xfrm>
          <a:prstGeom prst="line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232730" y="3725836"/>
            <a:ext cx="1429011" cy="0"/>
          </a:xfrm>
          <a:prstGeom prst="line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309303" y="5428019"/>
            <a:ext cx="1429011" cy="0"/>
          </a:xfrm>
          <a:prstGeom prst="line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26/51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4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Three types of observable CP violation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14366" y="1049242"/>
                <a:ext cx="6460522" cy="5670000"/>
              </a:xfrm>
              <a:ln w="25400">
                <a:solidFill>
                  <a:srgbClr val="0070C0"/>
                </a:solidFill>
              </a:ln>
            </p:spPr>
            <p:txBody>
              <a:bodyPr>
                <a:normAutofit/>
              </a:bodyPr>
              <a:lstStyle/>
              <a:p>
                <a:pPr marL="914400" lvl="1" indent="-457200">
                  <a:buFont typeface="+mj-lt"/>
                  <a:buAutoNum type="alphaLcParenR"/>
                </a:pPr>
                <a:r>
                  <a:rPr lang="en-US" b="1" i="1" dirty="0" smtClean="0">
                    <a:solidFill>
                      <a:srgbClr val="0070C0"/>
                    </a:solidFill>
                  </a:rPr>
                  <a:t>“indirect” </a:t>
                </a:r>
                <a:r>
                  <a:rPr lang="en-US" i="1" dirty="0" smtClean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 Violation:  1964 (CCFT)</a:t>
                </a:r>
              </a:p>
              <a:p>
                <a:pPr lvl="2"/>
                <a:r>
                  <a:rPr lang="en-US" dirty="0" err="1" smtClean="0">
                    <a:solidFill>
                      <a:srgbClr val="7030A0"/>
                    </a:solidFill>
                  </a:rPr>
                  <a:t>Prob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e>
                    </m:acc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) ≠</m:t>
                    </m:r>
                  </m:oMath>
                </a14:m>
                <a:r>
                  <a:rPr lang="en-US" b="0" dirty="0" smtClean="0">
                    <a:solidFill>
                      <a:srgbClr val="7030A0"/>
                    </a:solidFill>
                  </a:rPr>
                  <a:t> Prob</a:t>
                </a:r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e>
                    </m:acc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) </m:t>
                    </m:r>
                  </m:oMath>
                </a14:m>
                <a:r>
                  <a:rPr lang="en-US" dirty="0" smtClean="0">
                    <a:solidFill>
                      <a:srgbClr val="7030A0"/>
                    </a:solidFill>
                    <a:sym typeface="Wingdings"/>
                  </a:rPr>
                  <a:t>       </a:t>
                </a:r>
              </a:p>
              <a:p>
                <a:pPr lvl="2">
                  <a:buNone/>
                </a:pPr>
                <a:r>
                  <a:rPr lang="en-US" dirty="0" smtClean="0">
                    <a:solidFill>
                      <a:srgbClr val="C00000"/>
                    </a:solidFill>
                    <a:sym typeface="Wingdings"/>
                  </a:rPr>
                  <a:t>	</a:t>
                </a:r>
                <a:r>
                  <a:rPr lang="en-US" sz="2300" dirty="0">
                    <a:solidFill>
                      <a:srgbClr val="C00000"/>
                    </a:solidFill>
                    <a:sym typeface="Wingdings"/>
                  </a:rPr>
                  <a:t>|</a:t>
                </a:r>
                <a:r>
                  <a:rPr lang="en-US" sz="2300" dirty="0" err="1">
                    <a:solidFill>
                      <a:srgbClr val="C00000"/>
                    </a:solidFill>
                    <a:sym typeface="Wingdings"/>
                  </a:rPr>
                  <a:t>ε</a:t>
                </a:r>
                <a:r>
                  <a:rPr lang="en-US" sz="2300" dirty="0">
                    <a:solidFill>
                      <a:srgbClr val="C00000"/>
                    </a:solidFill>
                    <a:sym typeface="Wingdings"/>
                  </a:rPr>
                  <a:t>|</a:t>
                </a:r>
                <a:r>
                  <a:rPr lang="en-US" dirty="0" smtClean="0">
                    <a:solidFill>
                      <a:srgbClr val="C00000"/>
                    </a:solidFill>
                    <a:sym typeface="Wingdings"/>
                  </a:rPr>
                  <a:t>= (2.228 ± 0.011 ) x 10</a:t>
                </a:r>
                <a:r>
                  <a:rPr lang="en-US" baseline="30000" dirty="0" smtClean="0">
                    <a:solidFill>
                      <a:srgbClr val="C00000"/>
                    </a:solidFill>
                    <a:sym typeface="Wingdings"/>
                  </a:rPr>
                  <a:t>-3</a:t>
                </a:r>
                <a:r>
                  <a:rPr lang="en-US" dirty="0" smtClean="0">
                    <a:solidFill>
                      <a:srgbClr val="C00000"/>
                    </a:solidFill>
                    <a:sym typeface="Wingdings"/>
                  </a:rPr>
                  <a:t>	      (PDG 2014)</a:t>
                </a:r>
              </a:p>
              <a:p>
                <a:pPr lvl="2"/>
                <a:r>
                  <a:rPr lang="en-US" dirty="0" smtClean="0">
                    <a:solidFill>
                      <a:srgbClr val="7030A0"/>
                    </a:solidFill>
                  </a:rPr>
                  <a:t>Also called: </a:t>
                </a:r>
                <a:r>
                  <a:rPr lang="en-US" b="1" i="1" dirty="0" smtClean="0">
                    <a:solidFill>
                      <a:schemeClr val="tx1"/>
                    </a:solidFill>
                  </a:rPr>
                  <a:t>CPV in mixing</a:t>
                </a:r>
              </a:p>
              <a:p>
                <a:pPr lvl="2">
                  <a:buNone/>
                </a:pPr>
                <a:endParaRPr lang="en-US" dirty="0" smtClean="0">
                  <a:solidFill>
                    <a:srgbClr val="000090"/>
                  </a:solidFill>
                  <a:sym typeface="Wingdings"/>
                </a:endParaRPr>
              </a:p>
              <a:p>
                <a:pPr marL="914400" lvl="1" indent="-457200">
                  <a:buFont typeface="+mj-lt"/>
                  <a:buAutoNum type="alphaLcParenR"/>
                </a:pPr>
                <a:r>
                  <a:rPr lang="en-US" b="1" i="1" dirty="0" smtClean="0">
                    <a:solidFill>
                      <a:srgbClr val="0070C0"/>
                    </a:solidFill>
                  </a:rPr>
                  <a:t>“direct” </a:t>
                </a:r>
                <a:r>
                  <a:rPr lang="en-US" i="1" dirty="0" smtClean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 violation: 1999 (NA48 &amp; </a:t>
                </a:r>
                <a:r>
                  <a:rPr lang="en-US" dirty="0" err="1" smtClean="0">
                    <a:solidFill>
                      <a:srgbClr val="0070C0"/>
                    </a:solidFill>
                  </a:rPr>
                  <a:t>KTeV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): </a:t>
                </a:r>
              </a:p>
              <a:p>
                <a:pPr lvl="2"/>
                <a:r>
                  <a:rPr lang="en-US" dirty="0" smtClean="0">
                    <a:solidFill>
                      <a:srgbClr val="7030A0"/>
                    </a:solidFill>
                  </a:rPr>
                  <a:t>Decay rates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Γ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Γ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acc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 smtClean="0">
                    <a:ea typeface="Webdings"/>
                    <a:cs typeface="Webdings"/>
                    <a:sym typeface="Wingdings"/>
                  </a:rPr>
                  <a:t> </a:t>
                </a:r>
                <a:r>
                  <a:rPr lang="en-US" sz="2500" dirty="0" smtClean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Re(ε</a:t>
                </a:r>
                <a:r>
                  <a:rPr lang="en-US" sz="2500" dirty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’/</a:t>
                </a:r>
                <a:r>
                  <a:rPr lang="en-US" sz="2500" dirty="0" err="1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ε</a:t>
                </a:r>
                <a:r>
                  <a:rPr lang="en-US" sz="2500" dirty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) </a:t>
                </a:r>
                <a:r>
                  <a:rPr lang="en-US" dirty="0" smtClean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= (1.65 </a:t>
                </a:r>
                <a:r>
                  <a:rPr lang="en-US" dirty="0" smtClean="0">
                    <a:solidFill>
                      <a:srgbClr val="C00000"/>
                    </a:solidFill>
                    <a:sym typeface="Wingdings"/>
                  </a:rPr>
                  <a:t>±</a:t>
                </a:r>
                <a:r>
                  <a:rPr lang="en-US" dirty="0" smtClean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 0.26) x 10</a:t>
                </a:r>
                <a:r>
                  <a:rPr lang="en-US" baseline="30000" dirty="0" smtClean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-3  </a:t>
                </a:r>
                <a:r>
                  <a:rPr lang="en-US" dirty="0" smtClean="0">
                    <a:solidFill>
                      <a:srgbClr val="C00000"/>
                    </a:solidFill>
                    <a:sym typeface="Wingdings"/>
                  </a:rPr>
                  <a:t>(PDG 2014)</a:t>
                </a:r>
                <a:r>
                  <a:rPr lang="en-US" baseline="30000" dirty="0" smtClean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 </a:t>
                </a:r>
              </a:p>
              <a:p>
                <a:pPr lvl="2"/>
                <a:r>
                  <a:rPr lang="en-US" dirty="0" smtClean="0">
                    <a:solidFill>
                      <a:srgbClr val="7030A0"/>
                    </a:solidFill>
                  </a:rPr>
                  <a:t>Also called: </a:t>
                </a:r>
                <a:r>
                  <a:rPr lang="en-US" b="1" i="1" dirty="0" smtClean="0">
                    <a:solidFill>
                      <a:schemeClr val="tx1"/>
                    </a:solidFill>
                  </a:rPr>
                  <a:t>CPV in decay</a:t>
                </a:r>
              </a:p>
              <a:p>
                <a:pPr lvl="2">
                  <a:buNone/>
                </a:pPr>
                <a:endParaRPr lang="en-US" baseline="30000" dirty="0" smtClean="0">
                  <a:solidFill>
                    <a:srgbClr val="FF0000"/>
                  </a:solidFill>
                  <a:ea typeface="Webdings"/>
                  <a:cs typeface="Webdings"/>
                  <a:sym typeface="Wingdings"/>
                </a:endParaRPr>
              </a:p>
              <a:p>
                <a:pPr marL="914400" lvl="1" indent="-457200">
                  <a:buFont typeface="+mj-lt"/>
                  <a:buAutoNum type="alphaLcParenR"/>
                </a:pPr>
                <a:r>
                  <a:rPr lang="en-US" b="1" dirty="0" smtClean="0">
                    <a:solidFill>
                      <a:srgbClr val="0070C0"/>
                    </a:solidFill>
                    <a:ea typeface="Webdings"/>
                    <a:cs typeface="Webdings"/>
                    <a:sym typeface="Wingdings"/>
                  </a:rPr>
                  <a:t>“mixing induced” </a:t>
                </a:r>
                <a:r>
                  <a:rPr lang="en-US" i="1" dirty="0" smtClean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Wingdings"/>
                  </a:rPr>
                  <a:t>CP</a:t>
                </a:r>
                <a:r>
                  <a:rPr lang="en-US" dirty="0" smtClean="0">
                    <a:solidFill>
                      <a:srgbClr val="0070C0"/>
                    </a:solidFill>
                    <a:ea typeface="Webdings"/>
                    <a:cs typeface="Webdings"/>
                    <a:sym typeface="Wingdings"/>
                  </a:rPr>
                  <a:t> violation: 2001  (Belle &amp; Babar): </a:t>
                </a:r>
              </a:p>
              <a:p>
                <a:pPr lvl="2"/>
                <a:r>
                  <a:rPr lang="en-US" dirty="0" smtClean="0">
                    <a:solidFill>
                      <a:srgbClr val="7030A0"/>
                    </a:solidFill>
                    <a:ea typeface="Webdings"/>
                    <a:cs typeface="Webdings"/>
                    <a:sym typeface="Wingdings"/>
                  </a:rPr>
                  <a:t>Also: </a:t>
                </a:r>
                <a:r>
                  <a:rPr lang="en-US" b="1" i="1" dirty="0" smtClean="0">
                    <a:solidFill>
                      <a:schemeClr val="tx1"/>
                    </a:solidFill>
                    <a:ea typeface="Webdings"/>
                    <a:cs typeface="Webdings"/>
                    <a:sym typeface="Wingdings"/>
                  </a:rPr>
                  <a:t>CPV in interference of mixing and decay</a:t>
                </a:r>
              </a:p>
              <a:p>
                <a:pPr lvl="2">
                  <a:buNone/>
                </a:pPr>
                <a:r>
                  <a:rPr lang="en-US" dirty="0" smtClean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	</a:t>
                </a:r>
                <a:r>
                  <a:rPr lang="en-US" sz="2300" dirty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sin 2β</a:t>
                </a:r>
                <a:r>
                  <a:rPr lang="en-US" dirty="0" smtClean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 = 0.682 </a:t>
                </a:r>
                <a:r>
                  <a:rPr lang="en-US" dirty="0" smtClean="0">
                    <a:solidFill>
                      <a:srgbClr val="C00000"/>
                    </a:solidFill>
                    <a:sym typeface="Wingdings"/>
                  </a:rPr>
                  <a:t>±</a:t>
                </a:r>
                <a:r>
                  <a:rPr lang="en-US" dirty="0" smtClean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 0.019  	       </a:t>
                </a:r>
                <a:r>
                  <a:rPr lang="en-US" dirty="0" smtClean="0">
                    <a:solidFill>
                      <a:srgbClr val="C00000"/>
                    </a:solidFill>
                    <a:sym typeface="Wingdings"/>
                  </a:rPr>
                  <a:t>(PDG 2014)</a:t>
                </a:r>
                <a:endParaRPr lang="en-US" dirty="0" smtClean="0">
                  <a:solidFill>
                    <a:srgbClr val="C00000"/>
                  </a:solidFill>
                  <a:ea typeface="Webdings"/>
                  <a:cs typeface="Webdings"/>
                  <a:sym typeface="Wingdings"/>
                </a:endParaRPr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4366" y="1049242"/>
                <a:ext cx="6460522" cy="5670000"/>
              </a:xfrm>
              <a:blipFill rotWithShape="0">
                <a:blip r:embed="rId2"/>
                <a:stretch>
                  <a:fillRect t="-1392" r="-1598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7848975" y="3222678"/>
            <a:ext cx="3349288" cy="1032393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429750" y="6619876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39</a:t>
            </a:fld>
            <a:endParaRPr lang="nl-NL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274" y="3643845"/>
            <a:ext cx="2838772" cy="533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51432" y="3356504"/>
            <a:ext cx="2877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Interfere </a:t>
            </a:r>
            <a:r>
              <a:rPr lang="en-US" i="1" u="sng" dirty="0"/>
              <a:t>Isospin amplitudes</a:t>
            </a:r>
            <a:r>
              <a:rPr lang="en-US" dirty="0"/>
              <a:t>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738314" y="1035086"/>
            <a:ext cx="3510641" cy="1608516"/>
            <a:chOff x="7738314" y="1035086"/>
            <a:chExt cx="3510641" cy="1608516"/>
          </a:xfrm>
        </p:grpSpPr>
        <p:sp>
          <p:nvSpPr>
            <p:cNvPr id="13" name="Rectangle 12"/>
            <p:cNvSpPr/>
            <p:nvPr/>
          </p:nvSpPr>
          <p:spPr>
            <a:xfrm>
              <a:off x="7808634" y="1035086"/>
              <a:ext cx="3342902" cy="160851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738314" y="1139089"/>
              <a:ext cx="3510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Interfere </a:t>
              </a:r>
              <a:r>
                <a:rPr lang="en-US" i="1" u="sng" dirty="0"/>
                <a:t>dispersive</a:t>
              </a:r>
              <a:r>
                <a:rPr lang="en-US" u="sng" dirty="0"/>
                <a:t> </a:t>
              </a:r>
              <a:r>
                <a:rPr lang="en-US" dirty="0"/>
                <a:t>and </a:t>
              </a:r>
              <a:r>
                <a:rPr lang="en-US" i="1" u="sng" dirty="0"/>
                <a:t>absorptive</a:t>
              </a:r>
              <a:r>
                <a:rPr lang="en-US" dirty="0"/>
                <a:t>: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943923" y="1436759"/>
              <a:ext cx="3150750" cy="1206843"/>
              <a:chOff x="508111" y="1396407"/>
              <a:chExt cx="3150750" cy="1206843"/>
            </a:xfrm>
          </p:grpSpPr>
          <p:sp>
            <p:nvSpPr>
              <p:cNvPr id="18" name="Freeform 17"/>
              <p:cNvSpPr/>
              <p:nvPr/>
            </p:nvSpPr>
            <p:spPr>
              <a:xfrm>
                <a:off x="2277952" y="1594022"/>
                <a:ext cx="823591" cy="210064"/>
              </a:xfrm>
              <a:custGeom>
                <a:avLst/>
                <a:gdLst>
                  <a:gd name="connsiteX0" fmla="*/ 0 w 2792627"/>
                  <a:gd name="connsiteY0" fmla="*/ 0 h 580768"/>
                  <a:gd name="connsiteX1" fmla="*/ 1668162 w 2792627"/>
                  <a:gd name="connsiteY1" fmla="*/ 98854 h 580768"/>
                  <a:gd name="connsiteX2" fmla="*/ 2792627 w 2792627"/>
                  <a:gd name="connsiteY2" fmla="*/ 580768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2627" h="580768">
                    <a:moveTo>
                      <a:pt x="0" y="0"/>
                    </a:moveTo>
                    <a:cubicBezTo>
                      <a:pt x="601362" y="1029"/>
                      <a:pt x="1202724" y="2059"/>
                      <a:pt x="1668162" y="98854"/>
                    </a:cubicBezTo>
                    <a:cubicBezTo>
                      <a:pt x="2133600" y="195649"/>
                      <a:pt x="2463113" y="388208"/>
                      <a:pt x="2792627" y="580768"/>
                    </a:cubicBezTo>
                  </a:path>
                </a:pathLst>
              </a:custGeom>
              <a:noFill/>
              <a:ln w="25400"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/>
              <p:cNvSpPr/>
              <p:nvPr/>
            </p:nvSpPr>
            <p:spPr>
              <a:xfrm flipV="1">
                <a:off x="2368304" y="1977083"/>
                <a:ext cx="733239" cy="210064"/>
              </a:xfrm>
              <a:custGeom>
                <a:avLst/>
                <a:gdLst>
                  <a:gd name="connsiteX0" fmla="*/ 0 w 2792627"/>
                  <a:gd name="connsiteY0" fmla="*/ 0 h 580768"/>
                  <a:gd name="connsiteX1" fmla="*/ 1668162 w 2792627"/>
                  <a:gd name="connsiteY1" fmla="*/ 98854 h 580768"/>
                  <a:gd name="connsiteX2" fmla="*/ 2792627 w 2792627"/>
                  <a:gd name="connsiteY2" fmla="*/ 580768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2627" h="580768">
                    <a:moveTo>
                      <a:pt x="0" y="0"/>
                    </a:moveTo>
                    <a:cubicBezTo>
                      <a:pt x="601362" y="1029"/>
                      <a:pt x="1202724" y="2059"/>
                      <a:pt x="1668162" y="98854"/>
                    </a:cubicBezTo>
                    <a:cubicBezTo>
                      <a:pt x="2133600" y="195649"/>
                      <a:pt x="2463113" y="388208"/>
                      <a:pt x="2792627" y="580768"/>
                    </a:cubicBezTo>
                  </a:path>
                </a:pathLst>
              </a:custGeom>
              <a:noFill/>
              <a:ln w="25400"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 flipH="1">
                <a:off x="1000896" y="1594022"/>
                <a:ext cx="852617" cy="210064"/>
              </a:xfrm>
              <a:custGeom>
                <a:avLst/>
                <a:gdLst>
                  <a:gd name="connsiteX0" fmla="*/ 0 w 2792627"/>
                  <a:gd name="connsiteY0" fmla="*/ 0 h 580768"/>
                  <a:gd name="connsiteX1" fmla="*/ 1668162 w 2792627"/>
                  <a:gd name="connsiteY1" fmla="*/ 98854 h 580768"/>
                  <a:gd name="connsiteX2" fmla="*/ 2792627 w 2792627"/>
                  <a:gd name="connsiteY2" fmla="*/ 580768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2627" h="580768">
                    <a:moveTo>
                      <a:pt x="0" y="0"/>
                    </a:moveTo>
                    <a:cubicBezTo>
                      <a:pt x="601362" y="1029"/>
                      <a:pt x="1202724" y="2059"/>
                      <a:pt x="1668162" y="98854"/>
                    </a:cubicBezTo>
                    <a:cubicBezTo>
                      <a:pt x="2133600" y="195649"/>
                      <a:pt x="2463113" y="388208"/>
                      <a:pt x="2792627" y="580768"/>
                    </a:cubicBezTo>
                  </a:path>
                </a:pathLst>
              </a:cu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 flipH="1" flipV="1">
                <a:off x="1000894" y="1977083"/>
                <a:ext cx="734389" cy="210064"/>
              </a:xfrm>
              <a:custGeom>
                <a:avLst/>
                <a:gdLst>
                  <a:gd name="connsiteX0" fmla="*/ 0 w 2792627"/>
                  <a:gd name="connsiteY0" fmla="*/ 0 h 580768"/>
                  <a:gd name="connsiteX1" fmla="*/ 1668162 w 2792627"/>
                  <a:gd name="connsiteY1" fmla="*/ 98854 h 580768"/>
                  <a:gd name="connsiteX2" fmla="*/ 2792627 w 2792627"/>
                  <a:gd name="connsiteY2" fmla="*/ 580768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2627" h="580768">
                    <a:moveTo>
                      <a:pt x="0" y="0"/>
                    </a:moveTo>
                    <a:cubicBezTo>
                      <a:pt x="601362" y="1029"/>
                      <a:pt x="1202724" y="2059"/>
                      <a:pt x="1668162" y="98854"/>
                    </a:cubicBezTo>
                    <a:cubicBezTo>
                      <a:pt x="2133600" y="195649"/>
                      <a:pt x="2463113" y="388208"/>
                      <a:pt x="2792627" y="580768"/>
                    </a:cubicBezTo>
                  </a:path>
                </a:pathLst>
              </a:cu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508111" y="1680008"/>
                    <a:ext cx="604589" cy="4605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</m:oMath>
                      </m:oMathPara>
                    </a14:m>
                    <a:endParaRPr lang="en-US" sz="2400" baseline="300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TextBox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8111" y="1680008"/>
                    <a:ext cx="604589" cy="460575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3054272" y="1638986"/>
                    <a:ext cx="604589" cy="4893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sz="24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acc>
                        </m:oMath>
                      </m:oMathPara>
                    </a14:m>
                    <a:endParaRPr lang="en-US" sz="2400" baseline="300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Text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54272" y="1638986"/>
                    <a:ext cx="604589" cy="489365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33361" y="1841250"/>
                <a:ext cx="990600" cy="76200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10050" y="1396407"/>
                <a:ext cx="711200" cy="457200"/>
              </a:xfrm>
              <a:prstGeom prst="rect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7875870" y="4954618"/>
            <a:ext cx="3349288" cy="1526311"/>
            <a:chOff x="7875870" y="4954618"/>
            <a:chExt cx="3349288" cy="1526311"/>
          </a:xfrm>
        </p:grpSpPr>
        <p:sp>
          <p:nvSpPr>
            <p:cNvPr id="27" name="Rectangle 26"/>
            <p:cNvSpPr/>
            <p:nvPr/>
          </p:nvSpPr>
          <p:spPr>
            <a:xfrm>
              <a:off x="7875870" y="4954618"/>
              <a:ext cx="3349288" cy="152631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48"/>
            <p:cNvGrpSpPr/>
            <p:nvPr/>
          </p:nvGrpSpPr>
          <p:grpSpPr>
            <a:xfrm>
              <a:off x="8251868" y="5369224"/>
              <a:ext cx="2943130" cy="1052206"/>
              <a:chOff x="1214414" y="1214422"/>
              <a:chExt cx="3370702" cy="1117214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>
                <a:off x="1714480" y="1428736"/>
                <a:ext cx="150019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rot="16200000" flipH="1">
                <a:off x="1678761" y="1607331"/>
                <a:ext cx="428628" cy="35719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1214414" y="1214422"/>
                    <a:ext cx="540410" cy="4901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cs typeface="Times New Roman" pitchFamily="18" charset="0"/>
                            </a:rPr>
                            <m:t>𝐵</m:t>
                          </m:r>
                        </m:oMath>
                      </m:oMathPara>
                    </a14:m>
                    <a:endParaRPr lang="nl-NL" sz="2400" dirty="0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2" name="TextBox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14414" y="1214422"/>
                    <a:ext cx="540410" cy="490188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2020168" y="1841448"/>
                    <a:ext cx="540410" cy="4901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nl-NL" sz="24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acc>
                        </m:oMath>
                      </m:oMathPara>
                    </a14:m>
                    <a:endParaRPr lang="nl-NL" sz="2400" dirty="0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3" name="TextBox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20168" y="1841448"/>
                    <a:ext cx="540410" cy="490188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r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5" name="Straight Arrow Connector 34"/>
              <p:cNvCxnSpPr/>
              <p:nvPr/>
            </p:nvCxnSpPr>
            <p:spPr>
              <a:xfrm flipV="1">
                <a:off x="2500298" y="1582724"/>
                <a:ext cx="723904" cy="41751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3286118" y="1214422"/>
                    <a:ext cx="1298998" cy="4811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lin"/>
                              <m:ctrlPr>
                                <a:rPr lang="nl-NL" sz="2400" i="1" smtClean="0">
                                  <a:latin typeface="Cambria Math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charset="0"/>
                                  <a:cs typeface="Times New Roman" pitchFamily="18" charset="0"/>
                                </a:rPr>
                                <m:t>𝐽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charset="0"/>
                                  <a:cs typeface="Times New Roman" pitchFamily="18" charset="0"/>
                                </a:rPr>
                                <m:t>𝜓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cs typeface="Times New Roman" pitchFamily="18" charset="0"/>
                                    </a:rPr>
                                    <m:t> </m:t>
                                  </m:r>
                                  <m:r>
                                    <a:rPr lang="en-US" sz="2400" b="0" i="1" smtClean="0">
                                      <a:latin typeface="Cambria Math" charset="0"/>
                                      <a:cs typeface="Times New Roman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  <a:cs typeface="Times New Roman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nl-NL" sz="2400" baseline="-250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6" name="TextBox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86118" y="1214422"/>
                    <a:ext cx="1298998" cy="481133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l="-26882" t="-127027" r="-22043" b="-20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9" name="TextBox 28"/>
            <p:cNvSpPr txBox="1"/>
            <p:nvPr/>
          </p:nvSpPr>
          <p:spPr>
            <a:xfrm>
              <a:off x="8278714" y="5031793"/>
              <a:ext cx="26906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Interfere </a:t>
              </a:r>
              <a:r>
                <a:rPr lang="en-US" i="1" u="sng" dirty="0"/>
                <a:t>direct</a:t>
              </a:r>
              <a:r>
                <a:rPr lang="en-US" i="1" dirty="0"/>
                <a:t> and </a:t>
              </a:r>
              <a:r>
                <a:rPr lang="en-US" i="1" u="sng" dirty="0"/>
                <a:t>mixed</a:t>
              </a:r>
              <a:r>
                <a:rPr lang="en-US" dirty="0"/>
                <a:t>:</a:t>
              </a:r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6212540" y="1923306"/>
            <a:ext cx="1429011" cy="0"/>
          </a:xfrm>
          <a:prstGeom prst="line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232730" y="3725836"/>
            <a:ext cx="1429011" cy="0"/>
          </a:xfrm>
          <a:prstGeom prst="line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309303" y="5428019"/>
            <a:ext cx="1429011" cy="0"/>
          </a:xfrm>
          <a:prstGeom prst="line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51338" y="3048283"/>
            <a:ext cx="10657350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accent1"/>
                </a:solidFill>
              </a:rPr>
              <a:t>All</a:t>
            </a:r>
            <a:r>
              <a:rPr lang="en-US" sz="3600" dirty="0" smtClean="0">
                <a:solidFill>
                  <a:schemeClr val="accent1"/>
                </a:solidFill>
              </a:rPr>
              <a:t> CP violation processes result from quantum interference including three generations of fermions.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26/51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96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392" y="939933"/>
            <a:ext cx="8135019" cy="3829294"/>
          </a:xfr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 smtClean="0"/>
              <a:t>Three generations and the origin of CP violation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The amount of CP violation and the early universe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Measurements of CP violation with </a:t>
            </a:r>
            <a:r>
              <a:rPr lang="en-US" dirty="0" err="1" smtClean="0"/>
              <a:t>LHCb</a:t>
            </a:r>
            <a:r>
              <a:rPr lang="en-US" dirty="0" smtClean="0"/>
              <a:t> 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B-decays and </a:t>
            </a:r>
            <a:r>
              <a:rPr lang="en-US" dirty="0" err="1" smtClean="0"/>
              <a:t>flavour</a:t>
            </a:r>
            <a:r>
              <a:rPr lang="en-US" dirty="0" smtClean="0"/>
              <a:t> anomalies</a:t>
            </a:r>
          </a:p>
          <a:p>
            <a:pPr marL="514350" indent="-514350">
              <a:buFont typeface="+mj-lt"/>
              <a:buAutoNum type="arabicParenR"/>
            </a:pPr>
            <a:endParaRPr lang="en-US" sz="1100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What could it be?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722108" y="1649506"/>
            <a:ext cx="7955726" cy="295835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Contents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206197" y="1012841"/>
            <a:ext cx="427078" cy="269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35" y="3550025"/>
            <a:ext cx="5848598" cy="2868704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1438219" y="126111"/>
            <a:ext cx="673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   </a:t>
                </a:r>
                <a:r>
                  <a:rPr lang="en-US" u="sng" dirty="0" smtClean="0"/>
                  <a:t>Type-1</a:t>
                </a:r>
                <a:r>
                  <a:rPr lang="en-US" dirty="0" smtClean="0"/>
                  <a:t>:  CP violation </a:t>
                </a:r>
                <a:r>
                  <a:rPr lang="en-US" i="1" dirty="0" smtClean="0"/>
                  <a:t>in mixing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𝑆𝐿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/>
                  <a:t> 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𝑆𝐿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" r="3516" b="4418"/>
          <a:stretch/>
        </p:blipFill>
        <p:spPr>
          <a:xfrm>
            <a:off x="4059893" y="2411677"/>
            <a:ext cx="4232453" cy="421903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65" y="3138707"/>
            <a:ext cx="2903706" cy="136606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grpSp>
        <p:nvGrpSpPr>
          <p:cNvPr id="29" name="Group 28"/>
          <p:cNvGrpSpPr/>
          <p:nvPr/>
        </p:nvGrpSpPr>
        <p:grpSpPr>
          <a:xfrm>
            <a:off x="676287" y="5077678"/>
            <a:ext cx="2869197" cy="1332561"/>
            <a:chOff x="1286164" y="464017"/>
            <a:chExt cx="3359687" cy="1408545"/>
          </a:xfrm>
        </p:grpSpPr>
        <p:sp>
          <p:nvSpPr>
            <p:cNvPr id="30" name="Rectangle 29"/>
            <p:cNvSpPr/>
            <p:nvPr/>
          </p:nvSpPr>
          <p:spPr>
            <a:xfrm flipH="1">
              <a:off x="1320800" y="464017"/>
              <a:ext cx="3325051" cy="140854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6164" y="464017"/>
              <a:ext cx="3359687" cy="140634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70C0"/>
              </a:solidFill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3867785" y="998693"/>
                <a:ext cx="8369984" cy="1175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𝒜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𝑚𝑒𝑎𝑠</m:t>
                          </m:r>
                        </m:sub>
                      </m:sSub>
                      <m:r>
                        <a:rPr lang="en-US" sz="30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3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000" b="0" i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sz="3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(</m:t>
                                  </m:r>
                                  <m:r>
                                    <a:rPr lang="en-US" sz="3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3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3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is-IS" sz="3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en-US" sz="3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3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3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3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sz="3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3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sub>
                          </m:sSub>
                          <m:r>
                            <a:rPr lang="en-US" sz="3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sz="3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3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3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is-IS" sz="3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en-US" sz="3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3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3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3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sz="3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sz="3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sz="3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(</m:t>
                                  </m:r>
                                  <m:r>
                                    <a:rPr lang="en-US" sz="3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3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3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is-IS" sz="3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en-US" sz="3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3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3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3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sz="30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3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sub>
                          </m:sSub>
                          <m:r>
                            <a:rPr lang="en-US" sz="3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0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00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sz="3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3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3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is-IS" sz="30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en-US" sz="30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0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30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30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30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sz="30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sub>
                          </m:sSub>
                        </m:den>
                      </m:f>
                      <m:r>
                        <a:rPr lang="en-US" sz="3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30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US" sz="3000" b="0" i="1" smtClean="0">
                          <a:solidFill>
                            <a:srgbClr val="0070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𝑆𝐿</m:t>
                          </m:r>
                        </m:sub>
                      </m:sSub>
                      <m:r>
                        <a:rPr lang="en-US" sz="3000" b="0" i="1" smtClean="0">
                          <a:solidFill>
                            <a:srgbClr val="0070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Sup>
                        <m:sSubSupPr>
                          <m:ctrlP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sub>
                        <m:sup>
                          <m: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p>
                      </m:sSubSup>
                      <m:r>
                        <a:rPr lang="en-US" sz="3000" b="0" i="1" smtClean="0">
                          <a:solidFill>
                            <a:srgbClr val="0070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785" y="998693"/>
                <a:ext cx="8369984" cy="117532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ontent Placeholder 2"/>
              <p:cNvSpPr txBox="1">
                <a:spLocks/>
              </p:cNvSpPr>
              <p:nvPr/>
            </p:nvSpPr>
            <p:spPr>
              <a:xfrm>
                <a:off x="8506794" y="3556937"/>
                <a:ext cx="3203045" cy="2252192"/>
              </a:xfrm>
              <a:prstGeom prst="rect">
                <a:avLst/>
              </a:prstGeom>
              <a:ln w="25400">
                <a:solidFill>
                  <a:srgbClr val="0070C0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 smtClean="0"/>
                  <a:t>CP violation in mixing </a:t>
                </a:r>
                <a:r>
                  <a:rPr lang="en-US" sz="2400" i="1" dirty="0" smtClean="0"/>
                  <a:t>does not happen</a:t>
                </a:r>
                <a:r>
                  <a:rPr lang="en-US" sz="2400" dirty="0" smtClean="0"/>
                  <a:t>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𝑑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2400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𝑠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2400" dirty="0" smtClean="0"/>
                  <a:t> mesons:</a:t>
                </a:r>
              </a:p>
              <a:p>
                <a:pPr marL="360000" lvl="1"/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</a:rPr>
                      <m:t>𝐵</m:t>
                    </m:r>
                    <m:r>
                      <a:rPr lang="en-US" sz="2200" b="0" i="1" smtClean="0">
                        <a:latin typeface="Cambria Math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sz="2200" b="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200" dirty="0" smtClean="0"/>
                  <a:t> goes at same rate as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20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𝐵</m:t>
                        </m:r>
                      </m:e>
                    </m:acc>
                    <m:r>
                      <a:rPr lang="en-US" sz="2200" b="0" i="1" smtClean="0">
                        <a:latin typeface="Cambria Math" charset="0"/>
                      </a:rPr>
                      <m:t>→</m:t>
                    </m:r>
                    <m:r>
                      <a:rPr lang="en-US" sz="2200" b="0" i="1" smtClean="0">
                        <a:latin typeface="Cambria Math" charset="0"/>
                      </a:rPr>
                      <m:t>𝐵</m:t>
                    </m:r>
                    <m:r>
                      <a:rPr lang="en-US" sz="2200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sz="2200" dirty="0" smtClean="0"/>
              </a:p>
              <a:p>
                <a:pPr marL="360000" lvl="1"/>
                <a:r>
                  <a:rPr lang="en-US" sz="2200" dirty="0" smtClean="0"/>
                  <a:t>Contrary to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</a:rPr>
                      <m:t>𝜖</m:t>
                    </m:r>
                  </m:oMath>
                </a14:m>
                <a:r>
                  <a:rPr lang="en-US" sz="2200" dirty="0" smtClean="0"/>
                  <a:t> in kaons.</a:t>
                </a:r>
              </a:p>
            </p:txBody>
          </p:sp>
        </mc:Choice>
        <mc:Fallback xmlns="">
          <p:sp>
            <p:nvSpPr>
              <p:cNvPr id="3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6794" y="3556937"/>
                <a:ext cx="3203045" cy="2252192"/>
              </a:xfrm>
              <a:prstGeom prst="rect">
                <a:avLst/>
              </a:prstGeom>
              <a:blipFill rotWithShape="0">
                <a:blip r:embed="rId7"/>
                <a:stretch>
                  <a:fillRect l="-2453" t="-3209" b="-2406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568589" y="1209562"/>
            <a:ext cx="3064035" cy="1235419"/>
            <a:chOff x="568589" y="1095258"/>
            <a:chExt cx="3064035" cy="1235419"/>
          </a:xfrm>
        </p:grpSpPr>
        <p:grpSp>
          <p:nvGrpSpPr>
            <p:cNvPr id="10" name="Group 9"/>
            <p:cNvGrpSpPr/>
            <p:nvPr/>
          </p:nvGrpSpPr>
          <p:grpSpPr>
            <a:xfrm>
              <a:off x="568589" y="1123834"/>
              <a:ext cx="3064035" cy="1206843"/>
              <a:chOff x="520455" y="1396407"/>
              <a:chExt cx="3064035" cy="1206843"/>
            </a:xfrm>
            <a:solidFill>
              <a:schemeClr val="bg1"/>
            </a:solidFill>
          </p:grpSpPr>
          <p:sp>
            <p:nvSpPr>
              <p:cNvPr id="12" name="Freeform 11"/>
              <p:cNvSpPr/>
              <p:nvPr/>
            </p:nvSpPr>
            <p:spPr>
              <a:xfrm>
                <a:off x="2277952" y="1594022"/>
                <a:ext cx="823591" cy="210064"/>
              </a:xfrm>
              <a:custGeom>
                <a:avLst/>
                <a:gdLst>
                  <a:gd name="connsiteX0" fmla="*/ 0 w 2792627"/>
                  <a:gd name="connsiteY0" fmla="*/ 0 h 580768"/>
                  <a:gd name="connsiteX1" fmla="*/ 1668162 w 2792627"/>
                  <a:gd name="connsiteY1" fmla="*/ 98854 h 580768"/>
                  <a:gd name="connsiteX2" fmla="*/ 2792627 w 2792627"/>
                  <a:gd name="connsiteY2" fmla="*/ 580768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2627" h="580768">
                    <a:moveTo>
                      <a:pt x="0" y="0"/>
                    </a:moveTo>
                    <a:cubicBezTo>
                      <a:pt x="601362" y="1029"/>
                      <a:pt x="1202724" y="2059"/>
                      <a:pt x="1668162" y="98854"/>
                    </a:cubicBezTo>
                    <a:cubicBezTo>
                      <a:pt x="2133600" y="195649"/>
                      <a:pt x="2463113" y="388208"/>
                      <a:pt x="2792627" y="580768"/>
                    </a:cubicBezTo>
                  </a:path>
                </a:pathLst>
              </a:custGeom>
              <a:grpFill/>
              <a:ln w="25400">
                <a:solidFill>
                  <a:srgbClr val="0070C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 flipV="1">
                <a:off x="2368304" y="1977083"/>
                <a:ext cx="733239" cy="210064"/>
              </a:xfrm>
              <a:custGeom>
                <a:avLst/>
                <a:gdLst>
                  <a:gd name="connsiteX0" fmla="*/ 0 w 2792627"/>
                  <a:gd name="connsiteY0" fmla="*/ 0 h 580768"/>
                  <a:gd name="connsiteX1" fmla="*/ 1668162 w 2792627"/>
                  <a:gd name="connsiteY1" fmla="*/ 98854 h 580768"/>
                  <a:gd name="connsiteX2" fmla="*/ 2792627 w 2792627"/>
                  <a:gd name="connsiteY2" fmla="*/ 580768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2627" h="580768">
                    <a:moveTo>
                      <a:pt x="0" y="0"/>
                    </a:moveTo>
                    <a:cubicBezTo>
                      <a:pt x="601362" y="1029"/>
                      <a:pt x="1202724" y="2059"/>
                      <a:pt x="1668162" y="98854"/>
                    </a:cubicBezTo>
                    <a:cubicBezTo>
                      <a:pt x="2133600" y="195649"/>
                      <a:pt x="2463113" y="388208"/>
                      <a:pt x="2792627" y="580768"/>
                    </a:cubicBezTo>
                  </a:path>
                </a:pathLst>
              </a:custGeom>
              <a:grpFill/>
              <a:ln w="25400">
                <a:solidFill>
                  <a:srgbClr val="0070C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/>
              <p:cNvSpPr/>
              <p:nvPr/>
            </p:nvSpPr>
            <p:spPr>
              <a:xfrm flipH="1">
                <a:off x="1000896" y="1594022"/>
                <a:ext cx="852617" cy="210064"/>
              </a:xfrm>
              <a:custGeom>
                <a:avLst/>
                <a:gdLst>
                  <a:gd name="connsiteX0" fmla="*/ 0 w 2792627"/>
                  <a:gd name="connsiteY0" fmla="*/ 0 h 580768"/>
                  <a:gd name="connsiteX1" fmla="*/ 1668162 w 2792627"/>
                  <a:gd name="connsiteY1" fmla="*/ 98854 h 580768"/>
                  <a:gd name="connsiteX2" fmla="*/ 2792627 w 2792627"/>
                  <a:gd name="connsiteY2" fmla="*/ 580768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2627" h="580768">
                    <a:moveTo>
                      <a:pt x="0" y="0"/>
                    </a:moveTo>
                    <a:cubicBezTo>
                      <a:pt x="601362" y="1029"/>
                      <a:pt x="1202724" y="2059"/>
                      <a:pt x="1668162" y="98854"/>
                    </a:cubicBezTo>
                    <a:cubicBezTo>
                      <a:pt x="2133600" y="195649"/>
                      <a:pt x="2463113" y="388208"/>
                      <a:pt x="2792627" y="580768"/>
                    </a:cubicBezTo>
                  </a:path>
                </a:pathLst>
              </a:custGeom>
              <a:grpFill/>
              <a:ln w="254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/>
              <p:cNvSpPr/>
              <p:nvPr/>
            </p:nvSpPr>
            <p:spPr>
              <a:xfrm flipH="1" flipV="1">
                <a:off x="1000894" y="1977083"/>
                <a:ext cx="734389" cy="210064"/>
              </a:xfrm>
              <a:custGeom>
                <a:avLst/>
                <a:gdLst>
                  <a:gd name="connsiteX0" fmla="*/ 0 w 2792627"/>
                  <a:gd name="connsiteY0" fmla="*/ 0 h 580768"/>
                  <a:gd name="connsiteX1" fmla="*/ 1668162 w 2792627"/>
                  <a:gd name="connsiteY1" fmla="*/ 98854 h 580768"/>
                  <a:gd name="connsiteX2" fmla="*/ 2792627 w 2792627"/>
                  <a:gd name="connsiteY2" fmla="*/ 580768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2627" h="580768">
                    <a:moveTo>
                      <a:pt x="0" y="0"/>
                    </a:moveTo>
                    <a:cubicBezTo>
                      <a:pt x="601362" y="1029"/>
                      <a:pt x="1202724" y="2059"/>
                      <a:pt x="1668162" y="98854"/>
                    </a:cubicBezTo>
                    <a:cubicBezTo>
                      <a:pt x="2133600" y="195649"/>
                      <a:pt x="2463113" y="388208"/>
                      <a:pt x="2792627" y="580768"/>
                    </a:cubicBezTo>
                  </a:path>
                </a:pathLst>
              </a:custGeom>
              <a:grpFill/>
              <a:ln w="254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520455" y="1621591"/>
                    <a:ext cx="60644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bSup>
                        </m:oMath>
                      </m:oMathPara>
                    </a14:m>
                    <a:endParaRPr lang="en-US" sz="24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455" y="1621591"/>
                    <a:ext cx="606448" cy="461665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3000484" y="1585198"/>
                    <a:ext cx="584006" cy="51424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sz="24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acc>
                        </m:oMath>
                      </m:oMathPara>
                    </a14:m>
                    <a:endParaRPr lang="en-US" sz="2400" baseline="300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00484" y="1585198"/>
                    <a:ext cx="584006" cy="514243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33361" y="1841250"/>
                <a:ext cx="990600" cy="762000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10050" y="1396407"/>
                <a:ext cx="711200" cy="457200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676165" y="1095258"/>
              <a:ext cx="2881815" cy="1202115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Content Placeholder 2"/>
          <p:cNvSpPr txBox="1">
            <a:spLocks/>
          </p:cNvSpPr>
          <p:nvPr/>
        </p:nvSpPr>
        <p:spPr>
          <a:xfrm>
            <a:off x="243626" y="734561"/>
            <a:ext cx="5657111" cy="662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Interfere dispersive and absorptive: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3876" y="4867836"/>
                <a:ext cx="1388265" cy="38202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0</m:t>
                          </m:r>
                        </m:sup>
                      </m:sSubSup>
                      <m:r>
                        <a:rPr lang="en-US" b="0" i="1" smtClean="0"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𝐷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876" y="4867836"/>
                <a:ext cx="1388265" cy="382028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833875" y="2945738"/>
                <a:ext cx="1388264" cy="36933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𝑠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0</m:t>
                          </m:r>
                        </m:sup>
                      </m:sSubSup>
                      <m:r>
                        <a:rPr lang="en-US" b="0" i="1" smtClean="0">
                          <a:latin typeface="Cambria Math" charset="0"/>
                        </a:rPr>
                        <m:t>→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𝑠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875" y="2945738"/>
                <a:ext cx="1388264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27/51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6" grpId="0" animBg="1"/>
      <p:bldP spid="3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8740588" y="667867"/>
            <a:ext cx="3126121" cy="1885791"/>
            <a:chOff x="9216326" y="912789"/>
            <a:chExt cx="2910357" cy="2102723"/>
          </a:xfrm>
        </p:grpSpPr>
        <p:pic>
          <p:nvPicPr>
            <p:cNvPr id="52" name="Picture 51" descr="B2KpiPenguin.tif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16326" y="912789"/>
              <a:ext cx="2910357" cy="210272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9697612" y="982112"/>
              <a:ext cx="306354" cy="286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 descr="BtoKp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265" y="2599493"/>
            <a:ext cx="5576216" cy="4119617"/>
          </a:xfrm>
          <a:prstGeom prst="rect">
            <a:avLst/>
          </a:prstGeom>
        </p:spPr>
      </p:pic>
      <p:pic>
        <p:nvPicPr>
          <p:cNvPr id="51" name="Picture 50" descr="B2KpiTree.tiff"/>
          <p:cNvPicPr>
            <a:picLocks noChangeAspect="1"/>
          </p:cNvPicPr>
          <p:nvPr/>
        </p:nvPicPr>
        <p:blipFill rotWithShape="1">
          <a:blip r:embed="rId5" cstate="print"/>
          <a:srcRect t="15550"/>
          <a:stretch/>
        </p:blipFill>
        <p:spPr>
          <a:xfrm>
            <a:off x="4555840" y="650671"/>
            <a:ext cx="3294359" cy="17994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   </a:t>
                </a:r>
                <a:r>
                  <a:rPr lang="en-US" u="sng" dirty="0" smtClean="0"/>
                  <a:t>Type-2</a:t>
                </a:r>
                <a:r>
                  <a:rPr lang="en-US" dirty="0" smtClean="0"/>
                  <a:t>: </a:t>
                </a:r>
                <a:r>
                  <a:rPr lang="en-US" i="1" dirty="0" smtClean="0"/>
                  <a:t>Direct </a:t>
                </a:r>
                <a:r>
                  <a:rPr lang="en-US" dirty="0" smtClean="0"/>
                  <a:t>CP violation: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b="0" i="1" dirty="0" smtClean="0">
                            <a:latin typeface="Cambria Math" charset="0"/>
                          </a:rPr>
                          <m:t>𝑑</m:t>
                        </m:r>
                      </m:sub>
                      <m:sup>
                        <m:r>
                          <a:rPr lang="en-US" b="0" i="1" dirty="0" smtClean="0"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b="0" i="1" dirty="0" smtClean="0">
                        <a:latin typeface="Cambria Math" charset="0"/>
                      </a:rPr>
                      <m:t>→</m:t>
                    </m:r>
                    <m:r>
                      <a:rPr lang="en-US" b="0" i="1" dirty="0" smtClean="0">
                        <a:latin typeface="Cambria Math" charset="0"/>
                      </a:rPr>
                      <m:t>𝐾</m:t>
                    </m:r>
                    <m:r>
                      <a:rPr lang="en-US" b="0" i="1" dirty="0" smtClean="0">
                        <a:latin typeface="Cambria Math" charset="0"/>
                      </a:rPr>
                      <m:t>𝜋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i="1" dirty="0">
                            <a:latin typeface="Cambria Math" charset="0"/>
                          </a:rPr>
                          <m:t>𝑠</m:t>
                        </m:r>
                      </m:sub>
                      <m:sup>
                        <m:r>
                          <a:rPr lang="en-US" b="0" i="1" dirty="0" smtClean="0"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i="1" dirty="0">
                        <a:latin typeface="Cambria Math" charset="0"/>
                      </a:rPr>
                      <m:t>→</m:t>
                    </m:r>
                    <m:r>
                      <a:rPr lang="en-US" i="1" dirty="0">
                        <a:latin typeface="Cambria Math" charset="0"/>
                      </a:rPr>
                      <m:t>𝐾</m:t>
                    </m:r>
                    <m:r>
                      <a:rPr lang="en-US" i="1" dirty="0">
                        <a:latin typeface="Cambria Math" charset="0"/>
                      </a:rPr>
                      <m:t>𝜋</m:t>
                    </m:r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6"/>
                <a:stretch>
                  <a:fillRect t="-13636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29463" y="5826184"/>
            <a:ext cx="3156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</a:rPr>
              <a:t>First observation </a:t>
            </a:r>
            <a:r>
              <a:rPr lang="en-US" dirty="0">
                <a:solidFill>
                  <a:srgbClr val="7030A0"/>
                </a:solidFill>
              </a:rPr>
              <a:t>of </a:t>
            </a:r>
            <a:r>
              <a:rPr lang="en-US" dirty="0" smtClean="0">
                <a:solidFill>
                  <a:srgbClr val="7030A0"/>
                </a:solidFill>
              </a:rPr>
              <a:t>CP violation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CP asymmetry in B</a:t>
            </a:r>
            <a:r>
              <a:rPr lang="en-US" baseline="-25000" dirty="0">
                <a:solidFill>
                  <a:srgbClr val="7030A0"/>
                </a:solidFill>
              </a:rPr>
              <a:t>s</a:t>
            </a:r>
            <a:r>
              <a:rPr lang="en-US" dirty="0">
                <a:solidFill>
                  <a:srgbClr val="7030A0"/>
                </a:solidFill>
              </a:rPr>
              <a:t> decays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5332" y="2756662"/>
                <a:ext cx="1704889" cy="542969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kern="0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800" b="0" i="1" kern="0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kern="0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  <m:sup>
                          <m:r>
                            <a:rPr lang="en-US" sz="2800" b="0" i="1" kern="0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bSup>
                      <m:r>
                        <a:rPr lang="en-US" sz="2800" b="0" i="1" kern="0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→</m:t>
                      </m:r>
                      <m:r>
                        <a:rPr lang="en-US" sz="2800" b="0" i="1" kern="0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𝐾</m:t>
                      </m:r>
                      <m:r>
                        <a:rPr lang="en-US" sz="2800" b="0" i="1" kern="0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𝜋</m:t>
                      </m:r>
                    </m:oMath>
                  </m:oMathPara>
                </a14:m>
                <a:endParaRPr lang="en-GB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32" y="2756662"/>
                <a:ext cx="1704889" cy="54296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42909" y="4572016"/>
                <a:ext cx="162906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kern="0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800" b="0" i="1" kern="0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kern="0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𝑠</m:t>
                          </m:r>
                        </m:sub>
                        <m:sup>
                          <m:r>
                            <a:rPr lang="en-US" sz="2800" b="0" i="1" kern="0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bSup>
                      <m:r>
                        <a:rPr lang="en-US" sz="2800" i="1" kern="0">
                          <a:solidFill>
                            <a:srgbClr val="0070C0"/>
                          </a:solidFill>
                          <a:latin typeface="Cambria Math" charset="0"/>
                        </a:rPr>
                        <m:t>→</m:t>
                      </m:r>
                      <m:r>
                        <a:rPr lang="en-US" sz="2800" i="1" kern="0">
                          <a:solidFill>
                            <a:srgbClr val="0070C0"/>
                          </a:solidFill>
                          <a:latin typeface="Cambria Math" charset="0"/>
                        </a:rPr>
                        <m:t>𝐾</m:t>
                      </m:r>
                      <m:r>
                        <a:rPr lang="en-US" sz="2800" i="1" kern="0">
                          <a:solidFill>
                            <a:srgbClr val="0070C0"/>
                          </a:solidFill>
                          <a:latin typeface="Cambria Math" charset="0"/>
                        </a:rPr>
                        <m:t>𝜋</m:t>
                      </m:r>
                    </m:oMath>
                  </m:oMathPara>
                </a14:m>
                <a:endParaRPr lang="en-GB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09" y="4572016"/>
                <a:ext cx="1629066" cy="52322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8065768" y="1559854"/>
            <a:ext cx="36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38109" y="4476283"/>
            <a:ext cx="91440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92933" y="3353028"/>
            <a:ext cx="1197764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90"/>
                </a:solidFill>
              </a:rPr>
              <a:t>PRL 110.221601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5094" y="5116017"/>
            <a:ext cx="1197764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90"/>
                </a:solidFill>
              </a:rPr>
              <a:t>PRL 110.221601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611889" y="2922815"/>
            <a:ext cx="1465113" cy="0"/>
          </a:xfrm>
          <a:prstGeom prst="line">
            <a:avLst/>
          </a:prstGeom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774245" y="3148390"/>
            <a:ext cx="1393052" cy="12700"/>
          </a:xfrm>
          <a:prstGeom prst="line">
            <a:avLst/>
          </a:prstGeom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915437" y="5995007"/>
            <a:ext cx="1549724" cy="12700"/>
          </a:xfrm>
          <a:prstGeom prst="line">
            <a:avLst/>
          </a:prstGeom>
          <a:ln w="15875">
            <a:solidFill>
              <a:srgbClr val="006B0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928783" y="5795437"/>
            <a:ext cx="1148218" cy="0"/>
          </a:xfrm>
          <a:prstGeom prst="line">
            <a:avLst/>
          </a:prstGeom>
          <a:ln w="15875">
            <a:solidFill>
              <a:srgbClr val="006B0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/>
          <p:cNvSpPr txBox="1">
            <a:spLocks/>
          </p:cNvSpPr>
          <p:nvPr/>
        </p:nvSpPr>
        <p:spPr>
          <a:xfrm>
            <a:off x="272203" y="820289"/>
            <a:ext cx="6087185" cy="885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Interfere </a:t>
            </a:r>
            <a:r>
              <a:rPr lang="en-US" i="1" dirty="0" smtClean="0"/>
              <a:t>two decay amplitudes</a:t>
            </a:r>
            <a:r>
              <a:rPr lang="en-US" dirty="0" smtClean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400931" y="3833823"/>
                <a:ext cx="1411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0931" y="3833823"/>
                <a:ext cx="1411412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336508" y="5371883"/>
                <a:ext cx="1411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𝑠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508" y="5371883"/>
                <a:ext cx="1411412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853206" y="5300246"/>
                <a:ext cx="1513363" cy="422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206" y="5300246"/>
                <a:ext cx="1513363" cy="422744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4816487" y="3811854"/>
                <a:ext cx="1411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6487" y="3811854"/>
                <a:ext cx="1411412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265498" y="1345295"/>
                <a:ext cx="4300665" cy="10904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000" b="1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1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0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𝒖𝒅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0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𝒖𝒔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0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𝒖𝒃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en-US" sz="2000" b="1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𝜸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0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𝒄𝒅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0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𝒄𝒔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0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𝒄𝒃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0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𝒕𝒃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hr-HR" sz="2000" b="1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𝜷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0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𝒕𝒔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hr-HR" sz="2000" b="1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𝒊</m:t>
                                    </m:r>
                                    <m:sSub>
                                      <m:sSubPr>
                                        <m:ctrlPr>
                                          <a:rPr lang="en-US" sz="20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𝜷</m:t>
                                        </m:r>
                                      </m:e>
                                      <m:sub>
                                        <m:r>
                                          <a:rPr lang="en-US" sz="20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𝒔</m:t>
                                        </m:r>
                                      </m:sub>
                                    </m:sSub>
                                  </m:sup>
                                </m:sSup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0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𝒕𝒃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498" y="1345295"/>
                <a:ext cx="4300665" cy="1090427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Oval 53"/>
          <p:cNvSpPr/>
          <p:nvPr/>
        </p:nvSpPr>
        <p:spPr>
          <a:xfrm>
            <a:off x="5978237" y="1702081"/>
            <a:ext cx="410892" cy="416423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5839294" y="1288368"/>
            <a:ext cx="343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/>
              </a:rPr>
              <a:t>γ</a:t>
            </a:r>
            <a:endParaRPr lang="en-US" sz="2800" dirty="0">
              <a:solidFill>
                <a:srgbClr val="FF0000"/>
              </a:solidFill>
              <a:latin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ontent Placeholder 2"/>
              <p:cNvSpPr txBox="1">
                <a:spLocks/>
              </p:cNvSpPr>
              <p:nvPr/>
            </p:nvSpPr>
            <p:spPr>
              <a:xfrm>
                <a:off x="9155927" y="3039854"/>
                <a:ext cx="2765053" cy="285579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70C0"/>
                </a:solidFill>
              </a:ln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Quarks from three generations involved</a:t>
                </a:r>
              </a:p>
              <a:p>
                <a:endParaRPr lang="en-US" sz="700" dirty="0" smtClean="0"/>
              </a:p>
              <a:p>
                <a:r>
                  <a:rPr lang="en-US" dirty="0" smtClean="0"/>
                  <a:t>Large interference</a:t>
                </a:r>
              </a:p>
              <a:p>
                <a:endParaRPr lang="en-US" sz="800" dirty="0" smtClean="0"/>
              </a:p>
              <a:p>
                <a:r>
                  <a:rPr lang="en-US" dirty="0" smtClean="0"/>
                  <a:t>Large CP violation!</a:t>
                </a:r>
              </a:p>
              <a:p>
                <a:pPr lvl="1"/>
                <a:r>
                  <a:rPr lang="en-US" dirty="0" smtClean="0"/>
                  <a:t>Contrary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𝜖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 smtClean="0"/>
                  <a:t> in the kaon system</a:t>
                </a:r>
              </a:p>
            </p:txBody>
          </p:sp>
        </mc:Choice>
        <mc:Fallback xmlns="">
          <p:sp>
            <p:nvSpPr>
              <p:cNvPr id="4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5927" y="3039854"/>
                <a:ext cx="2765053" cy="2855795"/>
              </a:xfrm>
              <a:prstGeom prst="rect">
                <a:avLst/>
              </a:prstGeom>
              <a:blipFill rotWithShape="0">
                <a:blip r:embed="rId15"/>
                <a:stretch>
                  <a:fillRect l="-2620" t="-3602" r="-2620" b="-847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396020" y="3669263"/>
            <a:ext cx="2787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baseline="-25000" dirty="0">
                <a:solidFill>
                  <a:srgbClr val="FF0000"/>
                </a:solidFill>
              </a:rPr>
              <a:t>CP</a:t>
            </a:r>
            <a:r>
              <a:rPr lang="en-US" dirty="0">
                <a:solidFill>
                  <a:srgbClr val="FF0000"/>
                </a:solidFill>
              </a:rPr>
              <a:t> = -0.080 ± 0.007 ± 0.003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2910" y="5547370"/>
            <a:ext cx="2365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baseline="-25000" dirty="0">
                <a:solidFill>
                  <a:srgbClr val="FF0000"/>
                </a:solidFill>
              </a:rPr>
              <a:t>CP</a:t>
            </a:r>
            <a:r>
              <a:rPr lang="en-US" dirty="0">
                <a:solidFill>
                  <a:srgbClr val="FF0000"/>
                </a:solidFill>
              </a:rPr>
              <a:t> = 0.27 ± 0.04 ± 0.01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214874" y="6064624"/>
                <a:ext cx="2658805" cy="5857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charset="0"/>
                          </a:rPr>
                          <m:t>𝑨</m:t>
                        </m:r>
                      </m:e>
                      <m:sub>
                        <m:r>
                          <a:rPr lang="en-US" sz="1600" b="1" i="1" smtClean="0">
                            <a:latin typeface="Cambria Math" charset="0"/>
                          </a:rPr>
                          <m:t>𝑪𝑷</m:t>
                        </m:r>
                      </m:sub>
                    </m:sSub>
                    <m:d>
                      <m:dPr>
                        <m:ctrlPr>
                          <a:rPr lang="en-US" sz="1600" b="1" i="1" smtClean="0"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1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1600" b="1" i="1" smtClean="0">
                                <a:latin typeface="Cambria Math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1600" b="1" i="1" smtClean="0"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sz="1600" b="1" i="1" smtClean="0"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1600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charset="0"/>
                          </a:rPr>
                          <m:t>𝑨</m:t>
                        </m:r>
                      </m:e>
                      <m:sub>
                        <m:r>
                          <a:rPr lang="en-US" sz="1600" b="1" i="1" smtClean="0">
                            <a:latin typeface="Cambria Math" charset="0"/>
                          </a:rPr>
                          <m:t>𝑪𝑷</m:t>
                        </m:r>
                      </m:sub>
                    </m:sSub>
                    <m:d>
                      <m:dPr>
                        <m:ctrlPr>
                          <a:rPr lang="en-US" sz="1600" b="1" i="1" smtClean="0"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1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1600" b="1" i="1" smtClean="0">
                                <a:latin typeface="Cambria Math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1600" b="1" i="1" smtClean="0">
                                <a:latin typeface="Cambria Math" charset="0"/>
                              </a:rPr>
                              <m:t>𝟎</m:t>
                            </m:r>
                          </m:sup>
                        </m:sSup>
                      </m:e>
                    </m:d>
                    <m:r>
                      <a:rPr lang="en-US" sz="1600" b="1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600" b="1" dirty="0" smtClean="0"/>
                  <a:t>puzzle?</a:t>
                </a:r>
              </a:p>
              <a:p>
                <a:r>
                  <a:rPr lang="en-US" sz="1400" b="1" dirty="0" smtClean="0"/>
                  <a:t>Fleischer et al. arXiv:1806.08783</a:t>
                </a:r>
                <a:endParaRPr lang="en-US" sz="14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4874" y="6064624"/>
                <a:ext cx="2658805" cy="585738"/>
              </a:xfrm>
              <a:prstGeom prst="rect">
                <a:avLst/>
              </a:prstGeom>
              <a:blipFill rotWithShape="0">
                <a:blip r:embed="rId16"/>
                <a:stretch>
                  <a:fillRect l="-688" t="-47917" b="-27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28/51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7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6" grpId="0" animBg="1"/>
      <p:bldP spid="27" grpId="0" animBg="1"/>
      <p:bldP spid="43" grpId="0"/>
      <p:bldP spid="44" grpId="0"/>
      <p:bldP spid="45" grpId="0"/>
      <p:bldP spid="46" grpId="0"/>
      <p:bldP spid="42" grpId="0" animBg="1"/>
      <p:bldP spid="32" grpId="0"/>
      <p:bldP spid="33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   </a:t>
                </a:r>
                <a:r>
                  <a:rPr lang="en-US" u="sng" dirty="0" smtClean="0"/>
                  <a:t>Type-2</a:t>
                </a:r>
                <a:r>
                  <a:rPr lang="en-US" dirty="0" smtClean="0"/>
                  <a:t>: </a:t>
                </a:r>
                <a:r>
                  <a:rPr lang="en-US" i="1" dirty="0" smtClean="0"/>
                  <a:t>Direct</a:t>
                </a:r>
                <a:r>
                  <a:rPr lang="en-US" dirty="0" smtClean="0"/>
                  <a:t> CP violation: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charset="0"/>
                      </a:rPr>
                      <m:t>𝐵</m:t>
                    </m:r>
                    <m:r>
                      <a:rPr lang="en-US" b="0" i="1" dirty="0" smtClean="0">
                        <a:latin typeface="Cambria Math" charset="0"/>
                      </a:rPr>
                      <m:t>→</m:t>
                    </m:r>
                    <m:r>
                      <a:rPr lang="en-US" b="0" i="1" dirty="0" smtClean="0">
                        <a:latin typeface="Cambria Math" charset="0"/>
                      </a:rPr>
                      <m:t>𝐷𝐾</m:t>
                    </m:r>
                    <m:r>
                      <a:rPr lang="en-US" b="0" i="1" dirty="0" smtClean="0">
                        <a:latin typeface="Cambria Math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Content Placeholder 2"/>
          <p:cNvSpPr txBox="1">
            <a:spLocks/>
          </p:cNvSpPr>
          <p:nvPr/>
        </p:nvSpPr>
        <p:spPr>
          <a:xfrm>
            <a:off x="272202" y="820289"/>
            <a:ext cx="7234065" cy="885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Interfere </a:t>
            </a:r>
            <a:r>
              <a:rPr lang="en-US" i="1" dirty="0" smtClean="0"/>
              <a:t>two decay amplitudes </a:t>
            </a:r>
            <a:r>
              <a:rPr lang="en-US" dirty="0" smtClean="0"/>
              <a:t>(many decays): 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415" y="1357599"/>
            <a:ext cx="6975405" cy="5278684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280" y="3898388"/>
            <a:ext cx="3780958" cy="274483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280" y="2567285"/>
            <a:ext cx="1652125" cy="1308827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240160" y="2616565"/>
                <a:ext cx="2594043" cy="1127873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A</a:t>
                </a:r>
                <a:r>
                  <a:rPr lang="en-US" sz="2400" dirty="0" smtClean="0">
                    <a:solidFill>
                      <a:srgbClr val="0070C0"/>
                    </a:solidFill>
                  </a:rPr>
                  <a:t>verage: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mr-IN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74.0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mr-I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+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5.0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−5.8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160" y="2616565"/>
                <a:ext cx="2594043" cy="1127873"/>
              </a:xfrm>
              <a:prstGeom prst="rect">
                <a:avLst/>
              </a:prstGeom>
              <a:blipFill rotWithShape="0">
                <a:blip r:embed="rId7"/>
                <a:stretch>
                  <a:fillRect l="-3023" t="-3175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65498" y="1345295"/>
                <a:ext cx="4300665" cy="10904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000" b="1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1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0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𝒖𝒅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0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𝒖𝒔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0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𝒖𝒃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en-US" sz="2000" b="1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𝜸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0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𝒄𝒅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0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𝒄𝒔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0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𝒄𝒃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0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𝒕𝒃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hr-HR" sz="2000" b="1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𝜷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0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𝒕𝒔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hr-HR" sz="2000" b="1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𝒊</m:t>
                                    </m:r>
                                    <m:sSub>
                                      <m:sSubPr>
                                        <m:ctrlPr>
                                          <a:rPr lang="en-US" sz="20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𝜷</m:t>
                                        </m:r>
                                      </m:e>
                                      <m:sub>
                                        <m:r>
                                          <a:rPr lang="en-US" sz="20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𝒔</m:t>
                                        </m:r>
                                      </m:sub>
                                    </m:sSub>
                                  </m:sup>
                                </m:sSup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0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000" b="1" i="1" smtClean="0">
                                            <a:latin typeface="Cambria Math" charset="0"/>
                                          </a:rPr>
                                          <m:t>𝒕𝒃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498" y="1345295"/>
                <a:ext cx="4300665" cy="109042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29/51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62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r>
              <a:rPr lang="en-US" u="sng" dirty="0" smtClean="0"/>
              <a:t>Type-3</a:t>
            </a:r>
            <a:r>
              <a:rPr lang="en-US" dirty="0" smtClean="0"/>
              <a:t>: CP violation in </a:t>
            </a:r>
            <a:r>
              <a:rPr lang="en-US" i="1" dirty="0" smtClean="0"/>
              <a:t>interference of mixing and decay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444" y="811424"/>
            <a:ext cx="3908156" cy="1086025"/>
          </a:xfrm>
        </p:spPr>
        <p:txBody>
          <a:bodyPr>
            <a:normAutofit/>
          </a:bodyPr>
          <a:lstStyle/>
          <a:p>
            <a:r>
              <a:rPr lang="en-US" i="1" dirty="0" smtClean="0">
                <a:sym typeface="Wingdings"/>
              </a:rPr>
              <a:t>Decay-time dependent 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   CP violation: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b="10558"/>
          <a:stretch/>
        </p:blipFill>
        <p:spPr>
          <a:xfrm>
            <a:off x="5985246" y="3800589"/>
            <a:ext cx="5952754" cy="287549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700" y="769687"/>
            <a:ext cx="4625624" cy="2811641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76667" y="1713745"/>
                <a:ext cx="3932423" cy="9261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𝐶𝑃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charset="0"/>
                                </a:rPr>
                                <m:t>Γ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Γ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40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  <m:r>
                                <a:rPr lang="en-US" sz="240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sz="240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67" y="1713745"/>
                <a:ext cx="3932423" cy="92615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586259" y="3253173"/>
            <a:ext cx="3042702" cy="1122407"/>
            <a:chOff x="586259" y="3176973"/>
            <a:chExt cx="3042702" cy="1122407"/>
          </a:xfrm>
        </p:grpSpPr>
        <p:grpSp>
          <p:nvGrpSpPr>
            <p:cNvPr id="29" name="Group 48"/>
            <p:cNvGrpSpPr/>
            <p:nvPr/>
          </p:nvGrpSpPr>
          <p:grpSpPr>
            <a:xfrm>
              <a:off x="1077466" y="3413482"/>
              <a:ext cx="1318214" cy="538249"/>
              <a:chOff x="1714480" y="1428736"/>
              <a:chExt cx="1509722" cy="571504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1714480" y="1428736"/>
                <a:ext cx="1500198" cy="1588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rot="16200000" flipH="1">
                <a:off x="1678761" y="1607331"/>
                <a:ext cx="428628" cy="357190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V="1">
                <a:off x="2500298" y="1582724"/>
                <a:ext cx="723904" cy="417516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586259" y="3204436"/>
                  <a:ext cx="623824" cy="470000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𝟎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259" y="3204436"/>
                  <a:ext cx="623824" cy="47000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1260106" y="3800589"/>
                  <a:ext cx="623824" cy="498791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sz="2400" b="1" i="1" smtClean="0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 smtClean="0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𝑩</m:t>
                                </m:r>
                              </m:e>
                              <m:sup>
                                <m:r>
                                  <a:rPr lang="en-US" sz="2400" b="1" i="1" smtClean="0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𝟎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0106" y="3800589"/>
                  <a:ext cx="623824" cy="49879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2357010" y="3189673"/>
                  <a:ext cx="1271951" cy="461665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𝑱</m:t>
                            </m:r>
                          </m:num>
                          <m:den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𝝍</m:t>
                            </m:r>
                          </m:den>
                        </m:f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𝒔</m:t>
                            </m:r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7010" y="3189673"/>
                  <a:ext cx="1271951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3077" t="-126667" r="-10096" b="-194667"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/>
            <p:cNvSpPr/>
            <p:nvPr/>
          </p:nvSpPr>
          <p:spPr>
            <a:xfrm>
              <a:off x="631530" y="3176973"/>
              <a:ext cx="2924470" cy="1072581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71230" y="2919948"/>
            <a:ext cx="262815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Interfere </a:t>
            </a:r>
            <a:r>
              <a:rPr lang="en-US" i="1" dirty="0" smtClean="0"/>
              <a:t>direct</a:t>
            </a:r>
            <a:r>
              <a:rPr lang="en-US" dirty="0" smtClean="0"/>
              <a:t> and </a:t>
            </a:r>
            <a:r>
              <a:rPr lang="en-US" i="1" dirty="0" smtClean="0"/>
              <a:t>mixed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0325100" y="4147954"/>
            <a:ext cx="780983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b="1" dirty="0" err="1" smtClean="0"/>
              <a:t>LHCb</a:t>
            </a:r>
            <a:endParaRPr lang="en-US" sz="2200" b="1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7277100" y="900945"/>
            <a:ext cx="12700" cy="4420355"/>
          </a:xfrm>
          <a:prstGeom prst="line">
            <a:avLst/>
          </a:prstGeom>
          <a:ln w="25400">
            <a:solidFill>
              <a:srgbClr val="7030A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271000" y="1053345"/>
            <a:ext cx="12700" cy="4420355"/>
          </a:xfrm>
          <a:prstGeom prst="line">
            <a:avLst/>
          </a:prstGeom>
          <a:ln w="25400">
            <a:solidFill>
              <a:srgbClr val="7030A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09538" y="4928486"/>
                <a:ext cx="4711931" cy="1190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200" b="1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b="1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𝒖𝒅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𝒖𝒔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𝒖𝒃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en-US" sz="2200" b="1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1" i="1" smtClean="0">
                                        <a:latin typeface="Cambria Math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sz="22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200" b="1" i="1" smtClean="0"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𝜸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200" b="1" i="1" smtClean="0">
                                    <a:latin typeface="Cambria Math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𝒄𝒅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𝒄𝒔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𝒄𝒃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𝒕𝒃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1" i="1" smtClean="0">
                                        <a:latin typeface="Cambria Math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sz="22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200" b="1" i="1" smtClean="0"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𝜷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200" b="1" i="1" smtClean="0">
                                    <a:latin typeface="Cambria Math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𝒕𝒔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1" i="1" smtClean="0">
                                        <a:latin typeface="Cambria Math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sz="2200" b="1" i="1" smtClean="0">
                                        <a:latin typeface="Cambria Math" charset="0"/>
                                      </a:rPr>
                                      <m:t>𝒊</m:t>
                                    </m:r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𝜷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𝒔</m:t>
                                        </m:r>
                                      </m:sub>
                                    </m:sSub>
                                  </m:sup>
                                </m:sSup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𝒕𝒃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38" y="4928486"/>
                <a:ext cx="4711931" cy="119032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55143" y="3697222"/>
                <a:ext cx="755848" cy="443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1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200" b="1" i="1" smtClean="0">
                              <a:latin typeface="Cambria Math" charset="0"/>
                            </a:rPr>
                            <m:t>𝒆</m:t>
                          </m:r>
                        </m:e>
                        <m:sup>
                          <m:r>
                            <a:rPr lang="en-US" sz="2200" b="1" i="1" smtClean="0">
                              <a:latin typeface="Cambria Math" charset="0"/>
                            </a:rPr>
                            <m:t>𝒊</m:t>
                          </m:r>
                          <m:r>
                            <a:rPr lang="en-US" sz="22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𝟐</m:t>
                          </m:r>
                          <m:r>
                            <a:rPr lang="en-US" sz="22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𝜷</m:t>
                          </m:r>
                        </m:sup>
                      </m:sSup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43" y="3697222"/>
                <a:ext cx="755848" cy="44358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30/51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1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r>
              <a:rPr lang="en-US" u="sng" dirty="0" smtClean="0"/>
              <a:t>Type-3</a:t>
            </a:r>
            <a:r>
              <a:rPr lang="en-US" dirty="0" smtClean="0"/>
              <a:t>: CP violation in </a:t>
            </a:r>
            <a:r>
              <a:rPr lang="en-US" i="1" dirty="0" smtClean="0"/>
              <a:t>interference of mixing and decay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766" y="768724"/>
            <a:ext cx="5956380" cy="650643"/>
          </a:xfrm>
        </p:spPr>
        <p:txBody>
          <a:bodyPr>
            <a:normAutofit/>
          </a:bodyPr>
          <a:lstStyle/>
          <a:p>
            <a:r>
              <a:rPr lang="en-US" i="1" dirty="0" smtClean="0">
                <a:sym typeface="Wingdings"/>
              </a:rPr>
              <a:t>Decay-time dependent </a:t>
            </a:r>
            <a:r>
              <a:rPr lang="en-US" dirty="0" smtClean="0">
                <a:sym typeface="Wingdings"/>
              </a:rPr>
              <a:t>CP violation: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59844" y="3856063"/>
                <a:ext cx="4711931" cy="1190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200" b="1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b="1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𝒖𝒅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𝒖𝒔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𝒖𝒃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en-US" sz="2200" b="1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1" i="1" smtClean="0">
                                        <a:latin typeface="Cambria Math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sz="22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200" b="1" i="1" smtClean="0"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𝜸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200" b="1" i="1" smtClean="0">
                                    <a:latin typeface="Cambria Math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𝒄𝒅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𝒄𝒔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𝒄𝒃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𝒕𝒃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1" i="1" smtClean="0">
                                        <a:latin typeface="Cambria Math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sz="22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200" b="1" i="1" smtClean="0"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2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𝜷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200" b="1" i="1" smtClean="0">
                                    <a:latin typeface="Cambria Math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𝒕𝒔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1" i="1" smtClean="0">
                                        <a:latin typeface="Cambria Math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sz="2200" b="1" i="1" smtClean="0">
                                        <a:latin typeface="Cambria Math" charset="0"/>
                                      </a:rPr>
                                      <m:t>𝒊</m:t>
                                    </m:r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  <m:t>𝜷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  <m:t>𝒔</m:t>
                                        </m:r>
                                      </m:sub>
                                    </m:sSub>
                                  </m:sup>
                                </m:sSup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𝒕𝒃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844" y="3856063"/>
                <a:ext cx="4711931" cy="119032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76667" y="1304315"/>
                <a:ext cx="4782399" cy="1090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charset="0"/>
                            </a:rPr>
                            <m:t>𝐶𝑃</m:t>
                          </m:r>
                        </m:sub>
                      </m:sSub>
                      <m:d>
                        <m:dPr>
                          <m:ctrlPr>
                            <a:rPr lang="en-US" sz="26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6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600" b="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600" b="0" i="0" smtClean="0">
                                  <a:latin typeface="Cambria Math" charset="0"/>
                                </a:rPr>
                                <m:t>Γ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6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6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6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6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(</m:t>
                                  </m:r>
                                  <m:r>
                                    <a:rPr lang="en-US" sz="26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𝑠</m:t>
                                  </m:r>
                                  <m:r>
                                    <a:rPr lang="en-US" sz="26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)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sz="26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6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600" b="0" i="1" smtClean="0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6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600" b="0" i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Γ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6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(</m:t>
                                  </m:r>
                                  <m:r>
                                    <a:rPr lang="en-US" sz="26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𝑠</m:t>
                                  </m:r>
                                  <m:r>
                                    <a:rPr lang="en-US" sz="26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)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sz="26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2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sz="26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600" b="0" i="1" smtClean="0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26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60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Γ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6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(</m:t>
                                  </m:r>
                                  <m:r>
                                    <a:rPr lang="en-US" sz="26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𝑠</m:t>
                                  </m:r>
                                  <m:r>
                                    <a:rPr lang="en-US" sz="26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)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sz="26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6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600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6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600">
                                  <a:latin typeface="Cambria Math" charset="0"/>
                                </a:rPr>
                                <m:t>Γ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6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(</m:t>
                                  </m:r>
                                  <m:r>
                                    <a:rPr lang="en-US" sz="26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𝑠</m:t>
                                  </m:r>
                                  <m:r>
                                    <a:rPr lang="en-US" sz="26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)</m:t>
                                  </m:r>
                                </m:sub>
                              </m:sSub>
                              <m:r>
                                <a:rPr lang="en-US" sz="26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sz="26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26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67" y="1304315"/>
                <a:ext cx="4782399" cy="109004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7461907" y="576832"/>
            <a:ext cx="4273640" cy="3140603"/>
            <a:chOff x="7461907" y="576832"/>
            <a:chExt cx="4273640" cy="314060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1907" y="576832"/>
              <a:ext cx="4273640" cy="3056353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11354937" y="3369768"/>
              <a:ext cx="272956" cy="218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0727142" y="3317325"/>
                  <a:ext cx="91486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000" i="1" smtClean="0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i="0" smtClean="0">
                                <a:latin typeface="Cambria Math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2</m:t>
                            </m:r>
                            <m:r>
                              <a:rPr lang="en-US" sz="2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𝛽</m:t>
                            </m:r>
                          </m:e>
                        </m:func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27142" y="3317325"/>
                  <a:ext cx="914866" cy="4001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7461906" y="3770281"/>
            <a:ext cx="4343987" cy="2932890"/>
            <a:chOff x="7461906" y="3770281"/>
            <a:chExt cx="4343987" cy="293289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1906" y="3770281"/>
              <a:ext cx="4273641" cy="2856418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11081983" y="6401850"/>
              <a:ext cx="600969" cy="2112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10675968" y="6303061"/>
                  <a:ext cx="112992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2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𝑠</m:t>
                          </m:r>
                        </m:sub>
                      </m:sSub>
                    </m:oMath>
                  </a14:m>
                  <a:r>
                    <a:rPr lang="en-US" sz="2000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sz="2000" dirty="0" smtClean="0"/>
                    <a:t>(rad)</a:t>
                  </a:r>
                  <a:endParaRPr lang="en-US" sz="2000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75968" y="6303061"/>
                  <a:ext cx="1129925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9091" r="-4839" b="-257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4740544" y="5352878"/>
            <a:ext cx="2942235" cy="1173636"/>
            <a:chOff x="585062" y="3150045"/>
            <a:chExt cx="2970938" cy="1173636"/>
          </a:xfrm>
        </p:grpSpPr>
        <p:sp>
          <p:nvSpPr>
            <p:cNvPr id="39" name="Rectangle 38"/>
            <p:cNvSpPr/>
            <p:nvPr/>
          </p:nvSpPr>
          <p:spPr>
            <a:xfrm>
              <a:off x="631530" y="3176973"/>
              <a:ext cx="2924470" cy="112828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48"/>
            <p:cNvGrpSpPr/>
            <p:nvPr/>
          </p:nvGrpSpPr>
          <p:grpSpPr>
            <a:xfrm>
              <a:off x="1077466" y="3413482"/>
              <a:ext cx="1318214" cy="538249"/>
              <a:chOff x="1714480" y="1428736"/>
              <a:chExt cx="1509722" cy="571504"/>
            </a:xfrm>
          </p:grpSpPr>
          <p:cxnSp>
            <p:nvCxnSpPr>
              <p:cNvPr id="40" name="Straight Arrow Connector 39"/>
              <p:cNvCxnSpPr/>
              <p:nvPr/>
            </p:nvCxnSpPr>
            <p:spPr>
              <a:xfrm>
                <a:off x="1714480" y="1428736"/>
                <a:ext cx="1500198" cy="1588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rot="16200000" flipH="1">
                <a:off x="1678761" y="1607331"/>
                <a:ext cx="428628" cy="357190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flipV="1">
                <a:off x="2500298" y="1582724"/>
                <a:ext cx="723904" cy="417516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585062" y="3150045"/>
                  <a:ext cx="629911" cy="470000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𝟎</m:t>
                            </m:r>
                          </m:sup>
                        </m:sSubSup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062" y="3150045"/>
                  <a:ext cx="629911" cy="47000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299"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259110" y="3800589"/>
                  <a:ext cx="629911" cy="523092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sSubSup>
                              <m:sSubSupPr>
                                <m:ctrlP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𝒔</m:t>
                                </m:r>
                              </m:sub>
                              <m:sup>
                                <m: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𝟎</m:t>
                                </m:r>
                              </m:sup>
                            </m:sSubSup>
                          </m:e>
                        </m:acc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9110" y="3800589"/>
                  <a:ext cx="629911" cy="52309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2357010" y="3189673"/>
                  <a:ext cx="1079655" cy="461665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𝑱</m:t>
                            </m:r>
                          </m:num>
                          <m:den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𝝍</m:t>
                            </m:r>
                          </m:den>
                        </m:f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𝝓</m:t>
                        </m:r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7010" y="3189673"/>
                  <a:ext cx="1079655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28000" t="-126667" r="-30286" b="-194667"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4749061" y="2430761"/>
            <a:ext cx="3029255" cy="1122407"/>
            <a:chOff x="599706" y="3176973"/>
            <a:chExt cx="3029255" cy="1122407"/>
          </a:xfrm>
        </p:grpSpPr>
        <p:sp>
          <p:nvSpPr>
            <p:cNvPr id="7" name="Rectangle 6"/>
            <p:cNvSpPr/>
            <p:nvPr/>
          </p:nvSpPr>
          <p:spPr>
            <a:xfrm>
              <a:off x="631530" y="3176973"/>
              <a:ext cx="2924470" cy="107258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48"/>
            <p:cNvGrpSpPr/>
            <p:nvPr/>
          </p:nvGrpSpPr>
          <p:grpSpPr>
            <a:xfrm>
              <a:off x="1077466" y="3413482"/>
              <a:ext cx="1318214" cy="538249"/>
              <a:chOff x="1714480" y="1428736"/>
              <a:chExt cx="1509722" cy="571504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1714480" y="1428736"/>
                <a:ext cx="1500198" cy="1588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rot="16200000" flipH="1">
                <a:off x="1678761" y="1607331"/>
                <a:ext cx="428628" cy="357190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V="1">
                <a:off x="2500298" y="1582724"/>
                <a:ext cx="723904" cy="417516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599706" y="3190989"/>
                  <a:ext cx="623824" cy="470000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𝟎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706" y="3190989"/>
                  <a:ext cx="623824" cy="47000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1273553" y="3800589"/>
                  <a:ext cx="623824" cy="498791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b="1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sz="24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𝑩</m:t>
                                </m:r>
                              </m:e>
                              <m:sup>
                                <m:r>
                                  <a:rPr lang="en-US" sz="24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𝟎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3553" y="3800589"/>
                  <a:ext cx="623824" cy="498791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2357010" y="3189673"/>
                  <a:ext cx="1271951" cy="461665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2400" b="1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𝑱</m:t>
                            </m:r>
                          </m:num>
                          <m:den>
                            <m:r>
                              <a:rPr lang="en-US" sz="2400" b="1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𝝍</m:t>
                            </m:r>
                          </m:den>
                        </m:f>
                        <m:r>
                          <a:rPr lang="en-US" sz="2400" b="1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𝒔</m:t>
                            </m:r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7010" y="3189673"/>
                  <a:ext cx="1271951" cy="46166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22488" t="-125000" r="-10048" b="-190789"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710287" y="2876955"/>
                <a:ext cx="755848" cy="443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1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200" b="1" i="1" smtClean="0">
                              <a:latin typeface="Cambria Math" charset="0"/>
                            </a:rPr>
                            <m:t>𝒆</m:t>
                          </m:r>
                        </m:e>
                        <m:sup>
                          <m:r>
                            <a:rPr lang="en-US" sz="2200" b="1" i="1" smtClean="0">
                              <a:latin typeface="Cambria Math" charset="0"/>
                            </a:rPr>
                            <m:t>𝒊</m:t>
                          </m:r>
                          <m:r>
                            <a:rPr lang="en-US" sz="2200" b="1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𝟐</m:t>
                          </m:r>
                          <m:r>
                            <a:rPr lang="en-US" sz="2200" b="1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𝜷</m:t>
                          </m:r>
                        </m:sup>
                      </m:sSup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0287" y="2876955"/>
                <a:ext cx="755848" cy="443583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657767" y="5772356"/>
                <a:ext cx="849335" cy="443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1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200" b="1" i="1" smtClean="0">
                              <a:latin typeface="Cambria Math" charset="0"/>
                            </a:rPr>
                            <m:t>𝒆</m:t>
                          </m:r>
                        </m:e>
                        <m:sup>
                          <m:r>
                            <a:rPr lang="en-US" sz="2200" b="1" i="1" smtClean="0">
                              <a:latin typeface="Cambria Math" charset="0"/>
                            </a:rPr>
                            <m:t>𝒊</m:t>
                          </m:r>
                          <m:sSub>
                            <m:sSubPr>
                              <m:ctrlPr>
                                <a:rPr lang="en-US" sz="22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2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𝟐</m:t>
                              </m:r>
                              <m:r>
                                <a:rPr lang="en-US" sz="22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22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𝒔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7767" y="5772356"/>
                <a:ext cx="849335" cy="443583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31/51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22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0" y="2806866"/>
            <a:ext cx="4011219" cy="3890953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783" y="2828883"/>
            <a:ext cx="4004545" cy="388448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 </a:t>
            </a:r>
            <a:r>
              <a:rPr lang="en-US" u="sng" dirty="0"/>
              <a:t>Type-3</a:t>
            </a:r>
            <a:r>
              <a:rPr lang="en-US" dirty="0"/>
              <a:t>: CP </a:t>
            </a:r>
            <a:r>
              <a:rPr lang="en-US" dirty="0" smtClean="0"/>
              <a:t>violation </a:t>
            </a:r>
            <a:r>
              <a:rPr lang="en-US" dirty="0"/>
              <a:t>in </a:t>
            </a:r>
            <a:r>
              <a:rPr lang="en-US" i="1" dirty="0"/>
              <a:t>interference of mixing and </a:t>
            </a:r>
            <a:r>
              <a:rPr lang="en-US" i="1" dirty="0" smtClean="0"/>
              <a:t>decay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22936" y="1543835"/>
                <a:ext cx="2462918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Note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𝛼</m:t>
                    </m:r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r>
                      <a:rPr lang="en-US" b="0" i="1" smtClean="0">
                        <a:latin typeface="Cambria Math" charset="0"/>
                      </a:rPr>
                      <m:t>𝜋</m:t>
                    </m:r>
                    <m:r>
                      <a:rPr lang="en-US" b="0" i="1" smtClean="0">
                        <a:latin typeface="Cambria Math" charset="0"/>
                      </a:rPr>
                      <m:t>−(</m:t>
                    </m:r>
                    <m:r>
                      <a:rPr lang="en-US" b="0" i="1" smtClean="0">
                        <a:latin typeface="Cambria Math" charset="0"/>
                      </a:rPr>
                      <m:t>𝛽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𝛾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2936" y="1543835"/>
                <a:ext cx="2462918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970" t="-90476" b="-11428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556751" y="743260"/>
                <a:ext cx="4711931" cy="1190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200" b="1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b="1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𝒖𝒅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𝒖𝒔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𝒖𝒃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en-US" sz="2200" b="1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1" i="1" smtClean="0">
                                        <a:latin typeface="Cambria Math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sz="22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200" b="1" i="1" smtClean="0"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𝜸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200" b="1" i="1" smtClean="0">
                                    <a:latin typeface="Cambria Math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𝒄𝒅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𝒄𝒔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𝒄𝒃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𝒕𝒃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1" i="1" smtClean="0">
                                        <a:latin typeface="Cambria Math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sz="22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200" b="1" i="1" smtClean="0"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2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𝜷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200" b="1" i="1" smtClean="0">
                                    <a:latin typeface="Cambria Math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𝒕𝒔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1" i="1" smtClean="0">
                                        <a:latin typeface="Cambria Math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sz="2200" b="1" i="1" smtClean="0">
                                        <a:latin typeface="Cambria Math" charset="0"/>
                                      </a:rPr>
                                      <m:t>𝒊</m:t>
                                    </m:r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  <m:t>𝜷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  <m:t>𝒔</m:t>
                                        </m:r>
                                      </m:sub>
                                    </m:sSub>
                                  </m:sup>
                                </m:sSup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1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latin typeface="Cambria Math" charset="0"/>
                                          </a:rPr>
                                          <m:t>𝒕𝒃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6751" y="743260"/>
                <a:ext cx="4711931" cy="119032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/>
          <p:cNvGrpSpPr/>
          <p:nvPr/>
        </p:nvGrpSpPr>
        <p:grpSpPr>
          <a:xfrm>
            <a:off x="4848899" y="1999529"/>
            <a:ext cx="3057099" cy="1083315"/>
            <a:chOff x="7656394" y="5172508"/>
            <a:chExt cx="3057099" cy="10833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7656394" y="5172508"/>
                  <a:ext cx="3057099" cy="108331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a:fld id="{65226E8C-0129-4A40-A86D-C38C945F4637}" type="mathplaceholder">
                          <a:rPr lang="en-US" i="1" smtClean="0">
                            <a:latin typeface="Cambria Math" charset="0"/>
                          </a:rPr>
                          <a:t>Type equation here.</a:t>
                        </a:fl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6394" y="5172508"/>
                  <a:ext cx="3057099" cy="108331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7143"/>
                  </a:stretch>
                </a:blipFill>
                <a:ln w="25400"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48"/>
            <p:cNvGrpSpPr/>
            <p:nvPr/>
          </p:nvGrpSpPr>
          <p:grpSpPr>
            <a:xfrm>
              <a:off x="8271642" y="5426636"/>
              <a:ext cx="1318214" cy="538249"/>
              <a:chOff x="1714480" y="1428736"/>
              <a:chExt cx="1509722" cy="571504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>
                <a:off x="1714480" y="1428736"/>
                <a:ext cx="150019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rot="16200000" flipH="1">
                <a:off x="1678761" y="1607331"/>
                <a:ext cx="428628" cy="35719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2500298" y="1582724"/>
                <a:ext cx="723904" cy="41751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7732940" y="5172509"/>
                  <a:ext cx="623825" cy="470000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sz="2400" b="1" i="0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𝟎</m:t>
                            </m:r>
                          </m:sup>
                        </m:sSubSup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2940" y="5172509"/>
                  <a:ext cx="623825" cy="47000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8457401" y="5730272"/>
                  <a:ext cx="623825" cy="523092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sSubSup>
                              <m:sSubSupPr>
                                <m:ctrlP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𝒔</m:t>
                                </m:r>
                              </m:sub>
                              <m:sup>
                                <m: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𝟎</m:t>
                                </m:r>
                              </m:sup>
                            </m:sSubSup>
                          </m:e>
                        </m:acc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57401" y="5730272"/>
                  <a:ext cx="623825" cy="52309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9723417" y="5300480"/>
                  <a:ext cx="88312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23417" y="5300480"/>
                  <a:ext cx="883126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7639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9101206" y="5816824"/>
                  <a:ext cx="548612" cy="349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2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sz="2200" b="1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𝟐</m:t>
                            </m:r>
                            <m:r>
                              <a:rPr lang="en-US" sz="2200" b="1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𝜸</m:t>
                            </m:r>
                          </m:sup>
                        </m:sSup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1206" y="5816824"/>
                  <a:ext cx="548612" cy="349583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6667" t="-3509" r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7695738" y="5611304"/>
                  <a:ext cx="843693" cy="4435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2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sz="22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𝟐</m:t>
                            </m:r>
                            <m:sSub>
                              <m:sSubPr>
                                <m:ctrlPr>
                                  <a:rPr lang="en-US" sz="2200" b="1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1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𝜷</m:t>
                                </m:r>
                              </m:e>
                              <m:sub>
                                <m:r>
                                  <a:rPr lang="en-US" sz="2200" b="1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𝒔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5738" y="5611304"/>
                  <a:ext cx="843693" cy="44358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495882" y="1973032"/>
            <a:ext cx="3349288" cy="1076784"/>
            <a:chOff x="1827809" y="5137302"/>
            <a:chExt cx="3349288" cy="1076784"/>
          </a:xfrm>
        </p:grpSpPr>
        <p:sp>
          <p:nvSpPr>
            <p:cNvPr id="23" name="Rectangle 22"/>
            <p:cNvSpPr/>
            <p:nvPr/>
          </p:nvSpPr>
          <p:spPr>
            <a:xfrm>
              <a:off x="1827809" y="5137302"/>
              <a:ext cx="3349288" cy="105463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48"/>
            <p:cNvGrpSpPr/>
            <p:nvPr/>
          </p:nvGrpSpPr>
          <p:grpSpPr>
            <a:xfrm>
              <a:off x="2640439" y="5374351"/>
              <a:ext cx="1318213" cy="538249"/>
              <a:chOff x="1714480" y="1428736"/>
              <a:chExt cx="1509722" cy="571504"/>
            </a:xfrm>
          </p:grpSpPr>
          <p:cxnSp>
            <p:nvCxnSpPr>
              <p:cNvPr id="26" name="Straight Arrow Connector 25"/>
              <p:cNvCxnSpPr/>
              <p:nvPr/>
            </p:nvCxnSpPr>
            <p:spPr>
              <a:xfrm>
                <a:off x="1714480" y="1428736"/>
                <a:ext cx="150019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rot="16200000" flipH="1">
                <a:off x="1678761" y="1607331"/>
                <a:ext cx="428628" cy="35719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V="1">
                <a:off x="2500298" y="1582724"/>
                <a:ext cx="723904" cy="41751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2156998" y="5137302"/>
                  <a:ext cx="623824" cy="470000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𝟎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6998" y="5137302"/>
                  <a:ext cx="623824" cy="47000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830029" y="5715295"/>
                  <a:ext cx="623824" cy="498791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b="1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sz="24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𝑩</m:t>
                                </m:r>
                              </m:e>
                              <m:sup>
                                <m:r>
                                  <a:rPr lang="en-US" sz="24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𝟎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0029" y="5715295"/>
                  <a:ext cx="623824" cy="498791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4069940" y="5241972"/>
                  <a:ext cx="82118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9940" y="5241972"/>
                  <a:ext cx="821187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2019703" y="5519379"/>
                  <a:ext cx="753220" cy="4468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2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sz="2200" b="1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𝟐</m:t>
                            </m:r>
                            <m:r>
                              <a:rPr lang="en-US" sz="2200" b="1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𝜷</m:t>
                            </m:r>
                          </m:sup>
                        </m:sSup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9703" y="5519379"/>
                  <a:ext cx="753220" cy="446854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3576124" y="5723562"/>
                  <a:ext cx="548612" cy="349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2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sz="2200" b="1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𝟐</m:t>
                            </m:r>
                            <m:r>
                              <a:rPr lang="en-US" sz="2200" b="1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𝜸</m:t>
                            </m:r>
                          </m:sup>
                        </m:sSup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6124" y="5723562"/>
                  <a:ext cx="548612" cy="349583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6667" t="-3509" r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2" name="Content Placeholder 2"/>
          <p:cNvSpPr>
            <a:spLocks noGrp="1"/>
          </p:cNvSpPr>
          <p:nvPr>
            <p:ph idx="1"/>
          </p:nvPr>
        </p:nvSpPr>
        <p:spPr>
          <a:xfrm>
            <a:off x="395766" y="768724"/>
            <a:ext cx="5956380" cy="650643"/>
          </a:xfrm>
        </p:spPr>
        <p:txBody>
          <a:bodyPr>
            <a:normAutofit/>
          </a:bodyPr>
          <a:lstStyle/>
          <a:p>
            <a:r>
              <a:rPr lang="en-US" i="1" dirty="0" smtClean="0">
                <a:sym typeface="Wingdings"/>
              </a:rPr>
              <a:t>Decay-time dependent </a:t>
            </a:r>
            <a:r>
              <a:rPr lang="en-US" dirty="0" smtClean="0">
                <a:sym typeface="Wingdings"/>
              </a:rPr>
              <a:t>CP violation: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9" t="1" b="14599"/>
          <a:stretch/>
        </p:blipFill>
        <p:spPr>
          <a:xfrm>
            <a:off x="8661142" y="4665678"/>
            <a:ext cx="3304345" cy="2049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13" b="13817"/>
          <a:stretch/>
        </p:blipFill>
        <p:spPr>
          <a:xfrm>
            <a:off x="8579255" y="2667839"/>
            <a:ext cx="3267004" cy="20679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36572" y="2775626"/>
            <a:ext cx="3236981" cy="3965033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8974087" y="1989175"/>
            <a:ext cx="3057099" cy="1083315"/>
            <a:chOff x="7656394" y="5172508"/>
            <a:chExt cx="3057099" cy="10833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7656394" y="5172508"/>
                  <a:ext cx="3057099" cy="108331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a:fld id="{03B3A6E9-C410-3942-9419-89673DB7182A}" type="mathplaceholder">
                          <a:rPr lang="en-US" i="1" smtClean="0">
                            <a:latin typeface="Cambria Math" charset="0"/>
                          </a:rPr>
                          <a:t>Type equation here.</a:t>
                        </a:fl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6394" y="5172508"/>
                  <a:ext cx="3057099" cy="108331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7143"/>
                  </a:stretch>
                </a:blipFill>
                <a:ln w="25400"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5" name="Group 48"/>
            <p:cNvGrpSpPr/>
            <p:nvPr/>
          </p:nvGrpSpPr>
          <p:grpSpPr>
            <a:xfrm>
              <a:off x="8271642" y="5426636"/>
              <a:ext cx="1318214" cy="538249"/>
              <a:chOff x="1714480" y="1428736"/>
              <a:chExt cx="1509722" cy="571504"/>
            </a:xfrm>
          </p:grpSpPr>
          <p:cxnSp>
            <p:nvCxnSpPr>
              <p:cNvPr id="54" name="Straight Arrow Connector 53"/>
              <p:cNvCxnSpPr/>
              <p:nvPr/>
            </p:nvCxnSpPr>
            <p:spPr>
              <a:xfrm>
                <a:off x="1714480" y="1428736"/>
                <a:ext cx="150019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rot="16200000" flipH="1">
                <a:off x="1678761" y="1607331"/>
                <a:ext cx="428628" cy="35719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flipV="1">
                <a:off x="2500298" y="1582724"/>
                <a:ext cx="723904" cy="41751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7773281" y="5172509"/>
                  <a:ext cx="623825" cy="470000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𝟎</m:t>
                            </m:r>
                          </m:sup>
                        </m:sSubSup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3281" y="5172509"/>
                  <a:ext cx="623825" cy="470000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b="-1299"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8457401" y="5730272"/>
                  <a:ext cx="623825" cy="523092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sSubSup>
                              <m:sSubSupPr>
                                <m:ctrlP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𝒔</m:t>
                                </m:r>
                              </m:sub>
                              <m:sup>
                                <m: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𝟎</m:t>
                                </m:r>
                              </m:sup>
                            </m:sSubSup>
                          </m:e>
                        </m:acc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57401" y="5730272"/>
                  <a:ext cx="623825" cy="523092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9655177" y="5286832"/>
                  <a:ext cx="884153" cy="390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𝑠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∓</m:t>
                                </m:r>
                              </m:sup>
                            </m:sSub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±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55177" y="5286832"/>
                  <a:ext cx="884153" cy="390492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9101206" y="5816824"/>
                  <a:ext cx="429990" cy="349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2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sz="2200" b="1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𝜸</m:t>
                            </m:r>
                          </m:sup>
                        </m:sSup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1206" y="5816824"/>
                  <a:ext cx="429990" cy="349583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l="-7042" t="-3509" r="-70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7668844" y="5597857"/>
                  <a:ext cx="843693" cy="4435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2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sz="22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𝟐</m:t>
                            </m:r>
                            <m:sSub>
                              <m:sSubPr>
                                <m:ctrlPr>
                                  <a:rPr lang="en-US" sz="2200" b="1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1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𝜷</m:t>
                                </m:r>
                              </m:e>
                              <m:sub>
                                <m:r>
                                  <a:rPr lang="en-US" sz="2200" b="1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𝒔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8844" y="5597857"/>
                  <a:ext cx="843693" cy="443583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257365" y="4181701"/>
                <a:ext cx="25816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charset="0"/>
                      </a:rPr>
                      <m:t>(</m:t>
                    </m:r>
                    <m:r>
                      <a:rPr lang="en-US" sz="1600" b="0" i="1" smtClean="0">
                        <a:latin typeface="Cambria Math" charset="0"/>
                      </a:rPr>
                      <m:t>𝑡</m:t>
                    </m:r>
                    <m:r>
                      <a:rPr lang="en-US" sz="1600" b="0" i="1" smtClean="0"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1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sz="16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16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6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mod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charset="0"/>
                      </a:rPr>
                      <m:t>(</m:t>
                    </m:r>
                    <m:f>
                      <m:fPr>
                        <m:type m:val="lin"/>
                        <m:ctrlP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) </m:t>
                        </m:r>
                      </m:den>
                    </m:f>
                  </m:oMath>
                </a14:m>
                <a:r>
                  <a:rPr lang="en-US" sz="16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[ps]</a:t>
                </a:r>
                <a:endParaRPr lang="en-US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365" y="4181701"/>
                <a:ext cx="2581669" cy="338554"/>
              </a:xfrm>
              <a:prstGeom prst="rect">
                <a:avLst/>
              </a:prstGeom>
              <a:blipFill rotWithShape="0">
                <a:blip r:embed="rId23"/>
                <a:stretch>
                  <a:fillRect l="-236" t="-107143" b="-16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9288786" y="6233497"/>
                <a:ext cx="25816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charset="0"/>
                      </a:rPr>
                      <m:t>(</m:t>
                    </m:r>
                    <m:r>
                      <a:rPr lang="en-US" sz="1600" b="0" i="1" smtClean="0">
                        <a:latin typeface="Cambria Math" charset="0"/>
                      </a:rPr>
                      <m:t>𝑡</m:t>
                    </m:r>
                    <m:r>
                      <a:rPr lang="en-US" sz="1600" b="0" i="1" smtClean="0"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1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sz="16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16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6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mod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charset="0"/>
                      </a:rPr>
                      <m:t>(</m:t>
                    </m:r>
                    <m:f>
                      <m:fPr>
                        <m:type m:val="lin"/>
                        <m:ctrlP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) </m:t>
                        </m:r>
                      </m:den>
                    </m:f>
                  </m:oMath>
                </a14:m>
                <a:r>
                  <a:rPr lang="en-US" sz="16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[ps]</a:t>
                </a:r>
                <a:endParaRPr lang="en-US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8786" y="6233497"/>
                <a:ext cx="2581669" cy="338554"/>
              </a:xfrm>
              <a:prstGeom prst="rect">
                <a:avLst/>
              </a:prstGeom>
              <a:blipFill rotWithShape="0">
                <a:blip r:embed="rId23"/>
                <a:stretch>
                  <a:fillRect l="-236" t="-109091" b="-17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32/51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CKM triangle: putting all measurements together</a:t>
            </a:r>
            <a:endParaRPr lang="en-US" dirty="0"/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751415"/>
              </p:ext>
            </p:extLst>
          </p:nvPr>
        </p:nvGraphicFramePr>
        <p:xfrm>
          <a:off x="1528081" y="671734"/>
          <a:ext cx="8729295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35"/>
                <a:gridCol w="1765029"/>
                <a:gridCol w="2619879"/>
                <a:gridCol w="3760552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   </a:t>
                      </a:r>
                      <a:r>
                        <a:rPr lang="en-US" sz="2000" dirty="0" smtClean="0"/>
                        <a:t>Measured  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CKMfitter</a:t>
                      </a:r>
                      <a:r>
                        <a:rPr lang="en-US" sz="2000" dirty="0" smtClean="0"/>
                        <a:t> prediction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       </a:t>
                      </a:r>
                      <a:r>
                        <a:rPr lang="en-US" sz="2000" dirty="0" err="1" smtClean="0"/>
                        <a:t>UTfit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prediction   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β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22.7 ± 0.7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>
                          <a:solidFill>
                            <a:srgbClr val="C00000"/>
                          </a:solidFill>
                        </a:rPr>
                        <a:t>23.7 </a:t>
                      </a:r>
                      <a:r>
                        <a:rPr lang="pt-BR" sz="2000" baseline="30000" dirty="0" smtClean="0">
                          <a:solidFill>
                            <a:srgbClr val="C00000"/>
                          </a:solidFill>
                        </a:rPr>
                        <a:t>+1.1 </a:t>
                      </a:r>
                      <a:r>
                        <a:rPr lang="pt-BR" sz="2000" baseline="-25000" dirty="0" smtClean="0">
                          <a:solidFill>
                            <a:srgbClr val="C00000"/>
                          </a:solidFill>
                        </a:rPr>
                        <a:t>-1.0</a:t>
                      </a:r>
                      <a:endParaRPr lang="en-US" sz="2000" baseline="-25000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23.8 ± 1.4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C00000"/>
                          </a:solidFill>
                        </a:rPr>
                        <a:t>γ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70.0 ± 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>
                          <a:solidFill>
                            <a:srgbClr val="C00000"/>
                          </a:solidFill>
                        </a:rPr>
                        <a:t>65.3</a:t>
                      </a:r>
                      <a:r>
                        <a:rPr lang="pt-BR" sz="2000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pt-BR" sz="2000" baseline="30000" dirty="0" smtClean="0">
                          <a:solidFill>
                            <a:srgbClr val="C00000"/>
                          </a:solidFill>
                        </a:rPr>
                        <a:t>+1.0 </a:t>
                      </a:r>
                      <a:r>
                        <a:rPr lang="pt-BR" sz="2000" baseline="-25000" dirty="0" smtClean="0">
                          <a:solidFill>
                            <a:srgbClr val="C00000"/>
                          </a:solidFill>
                        </a:rPr>
                        <a:t>-2.5</a:t>
                      </a:r>
                      <a:endParaRPr lang="en-US" sz="2000" baseline="-25000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65.8 ± 2.2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α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93.1 ± 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92.1 </a:t>
                      </a:r>
                      <a:r>
                        <a:rPr lang="en-US" sz="2000" baseline="30000" dirty="0" smtClean="0">
                          <a:solidFill>
                            <a:srgbClr val="C00000"/>
                          </a:solidFill>
                        </a:rPr>
                        <a:t>+1.5</a:t>
                      </a:r>
                      <a:r>
                        <a:rPr lang="en-US" sz="2000" baseline="-25000" dirty="0" smtClean="0">
                          <a:solidFill>
                            <a:srgbClr val="C00000"/>
                          </a:solidFill>
                        </a:rPr>
                        <a:t>-1.1</a:t>
                      </a:r>
                      <a:endParaRPr lang="en-US" sz="2000" baseline="-25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90.1 ± 2.2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" t="34563" r="2000" b="31801"/>
          <a:stretch/>
        </p:blipFill>
        <p:spPr>
          <a:xfrm>
            <a:off x="1705968" y="2374709"/>
            <a:ext cx="8374789" cy="433998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33/51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62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392" y="939933"/>
            <a:ext cx="8135019" cy="3829294"/>
          </a:xfr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 smtClean="0"/>
              <a:t>Three generations and the origin of CP violation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The amount of CP violation and the early universe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Measurements of CP violation with </a:t>
            </a:r>
            <a:r>
              <a:rPr lang="en-US" dirty="0" err="1" smtClean="0"/>
              <a:t>LHCb</a:t>
            </a:r>
            <a:r>
              <a:rPr lang="en-US" dirty="0" smtClean="0"/>
              <a:t> 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B-decays and </a:t>
            </a:r>
            <a:r>
              <a:rPr lang="en-US" dirty="0" err="1" smtClean="0"/>
              <a:t>flavour</a:t>
            </a:r>
            <a:r>
              <a:rPr lang="en-US" dirty="0" smtClean="0"/>
              <a:t> anomalies</a:t>
            </a:r>
          </a:p>
          <a:p>
            <a:pPr marL="514350" indent="-514350">
              <a:buFont typeface="+mj-lt"/>
              <a:buAutoNum type="arabicParenR"/>
            </a:pPr>
            <a:endParaRPr lang="en-US" sz="1100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What could it be?</a:t>
            </a:r>
          </a:p>
          <a:p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722108" y="1004050"/>
            <a:ext cx="7955726" cy="20420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Contents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22108" y="3926541"/>
            <a:ext cx="7955726" cy="68131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enguin_chal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083" y="3313713"/>
            <a:ext cx="5642102" cy="3224059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ffectLst/>
        </p:spPr>
      </p:pic>
      <p:sp>
        <p:nvSpPr>
          <p:cNvPr id="10" name="Right Arrow 9"/>
          <p:cNvSpPr/>
          <p:nvPr/>
        </p:nvSpPr>
        <p:spPr>
          <a:xfrm>
            <a:off x="206197" y="3325728"/>
            <a:ext cx="427078" cy="269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34/51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8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S.M.: No </a:t>
            </a:r>
            <a:r>
              <a:rPr lang="en-US" dirty="0" err="1" smtClean="0"/>
              <a:t>Flavour</a:t>
            </a:r>
            <a:r>
              <a:rPr lang="en-US" dirty="0" smtClean="0"/>
              <a:t> Changing Neutral Currents (FCNC)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191" y="783178"/>
            <a:ext cx="1690210" cy="247989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9881" y="775421"/>
            <a:ext cx="2477434" cy="249089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34290" y="953841"/>
            <a:ext cx="3684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Arial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CKM: </a:t>
            </a:r>
            <a:r>
              <a:rPr lang="en-US" sz="2400" dirty="0" err="1" smtClean="0">
                <a:solidFill>
                  <a:srgbClr val="0070C0"/>
                </a:solidFill>
              </a:rPr>
              <a:t>Flavour</a:t>
            </a:r>
            <a:r>
              <a:rPr lang="en-US" sz="2400" dirty="0" smtClean="0">
                <a:solidFill>
                  <a:srgbClr val="0070C0"/>
                </a:solidFill>
              </a:rPr>
              <a:t> changing </a:t>
            </a:r>
            <a:r>
              <a:rPr lang="en-US" sz="2400" i="1" dirty="0" smtClean="0">
                <a:solidFill>
                  <a:srgbClr val="0070C0"/>
                </a:solidFill>
              </a:rPr>
              <a:t>charged</a:t>
            </a:r>
            <a:r>
              <a:rPr lang="en-US" sz="2400" dirty="0" smtClean="0">
                <a:solidFill>
                  <a:srgbClr val="0070C0"/>
                </a:solidFill>
              </a:rPr>
              <a:t> currents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358271" y="2794042"/>
            <a:ext cx="4216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Neutral </a:t>
            </a:r>
            <a:r>
              <a:rPr lang="en-US" sz="2400">
                <a:solidFill>
                  <a:srgbClr val="0070C0"/>
                </a:solidFill>
              </a:rPr>
              <a:t>currents </a:t>
            </a:r>
            <a:r>
              <a:rPr lang="en-US" sz="2400" smtClean="0">
                <a:solidFill>
                  <a:srgbClr val="0070C0"/>
                </a:solidFill>
              </a:rPr>
              <a:t>are possible </a:t>
            </a:r>
            <a:r>
              <a:rPr lang="en-US" sz="2400" dirty="0">
                <a:solidFill>
                  <a:srgbClr val="0070C0"/>
                </a:solidFill>
              </a:rPr>
              <a:t>via higher order </a:t>
            </a:r>
            <a:r>
              <a:rPr lang="en-US" sz="2400" dirty="0" smtClean="0">
                <a:solidFill>
                  <a:srgbClr val="0070C0"/>
                </a:solidFill>
              </a:rPr>
              <a:t>processes: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03" y="4182257"/>
            <a:ext cx="4458921" cy="237538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9"/>
          <a:stretch/>
        </p:blipFill>
        <p:spPr>
          <a:xfrm>
            <a:off x="7804459" y="4812067"/>
            <a:ext cx="3784944" cy="1681897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18553" y="3677886"/>
                <a:ext cx="2457852" cy="110799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200" dirty="0" smtClean="0"/>
                  <a:t>Decay via </a:t>
                </a:r>
              </a:p>
              <a:p>
                <a:r>
                  <a:rPr lang="en-US" sz="2200" dirty="0"/>
                  <a:t>“Penguin diagram”: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charset="0"/>
                          <a:sym typeface="Wingdings"/>
                        </a:rPr>
                        <m:t>𝐵</m:t>
                      </m:r>
                      <m:r>
                        <a:rPr lang="en-US" sz="2200" b="0" i="1" smtClean="0">
                          <a:latin typeface="Cambria Math" charset="0"/>
                          <a:sym typeface="Wingdings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charset="0"/>
                              <a:sym typeface="Wingdings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  <a:sym typeface="Wingdings"/>
                            </a:rPr>
                            <m:t>𝐾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  <a:sym typeface="Wingdings"/>
                            </a:rPr>
                            <m:t>∗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latin typeface="Cambria Math" charset="0"/>
                              <a:sym typeface="Wingdings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  <a:sym typeface="Wingdings"/>
                            </a:rPr>
                            <m:t>𝜇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  <a:sym typeface="Wingding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latin typeface="Cambria Math" charset="0"/>
                              <a:sym typeface="Wingdings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  <a:sym typeface="Wingdings"/>
                            </a:rPr>
                            <m:t>𝜇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  <a:sym typeface="Wingding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553" y="3677886"/>
                <a:ext cx="2457852" cy="1107996"/>
              </a:xfrm>
              <a:prstGeom prst="rect">
                <a:avLst/>
              </a:prstGeom>
              <a:blipFill rotWithShape="0">
                <a:blip r:embed="rId7"/>
                <a:stretch>
                  <a:fillRect l="-2696" t="-2151" b="-538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penguin1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92011" y="3544565"/>
            <a:ext cx="884791" cy="97182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76953" y="3950898"/>
            <a:ext cx="996109" cy="758101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6425248" y="953841"/>
            <a:ext cx="3063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Arial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SM does </a:t>
            </a:r>
            <a:r>
              <a:rPr lang="en-US" sz="2400" i="1" dirty="0" smtClean="0">
                <a:solidFill>
                  <a:srgbClr val="0070C0"/>
                </a:solidFill>
              </a:rPr>
              <a:t>not</a:t>
            </a:r>
            <a:r>
              <a:rPr lang="en-US" sz="2400" dirty="0" smtClean="0">
                <a:solidFill>
                  <a:srgbClr val="0070C0"/>
                </a:solidFill>
              </a:rPr>
              <a:t> have </a:t>
            </a:r>
            <a:r>
              <a:rPr lang="en-US" sz="2400" dirty="0" err="1" smtClean="0">
                <a:solidFill>
                  <a:srgbClr val="0070C0"/>
                </a:solidFill>
              </a:rPr>
              <a:t>Flavour</a:t>
            </a:r>
            <a:r>
              <a:rPr lang="en-US" sz="2400" dirty="0" smtClean="0">
                <a:solidFill>
                  <a:srgbClr val="0070C0"/>
                </a:solidFill>
              </a:rPr>
              <a:t> changing </a:t>
            </a:r>
            <a:r>
              <a:rPr lang="en-US" sz="2400" i="1" dirty="0" smtClean="0">
                <a:solidFill>
                  <a:srgbClr val="0070C0"/>
                </a:solidFill>
              </a:rPr>
              <a:t>neutral</a:t>
            </a:r>
            <a:r>
              <a:rPr lang="en-US" sz="2400" dirty="0" smtClean="0">
                <a:solidFill>
                  <a:srgbClr val="0070C0"/>
                </a:solidFill>
              </a:rPr>
              <a:t> currents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487685" y="3562096"/>
                <a:ext cx="2366545" cy="110799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200" dirty="0" smtClean="0"/>
                  <a:t>Flavour</a:t>
                </a:r>
                <a:r>
                  <a:rPr lang="en-US" sz="2200" dirty="0"/>
                  <a:t> Oscillation </a:t>
                </a:r>
              </a:p>
              <a:p>
                <a:r>
                  <a:rPr lang="en-US" sz="2200" dirty="0"/>
                  <a:t>via “Box diagram”: </a:t>
                </a:r>
                <a:endParaRPr lang="en-US" sz="22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200" i="1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𝑠</m:t>
                              </m:r>
                            </m:sub>
                          </m:sSub>
                        </m:e>
                      </m:acc>
                      <m:r>
                        <a:rPr lang="en-US" sz="2200" b="0" i="1" smtClean="0">
                          <a:latin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7685" y="3562096"/>
                <a:ext cx="2366545" cy="1107996"/>
              </a:xfrm>
              <a:prstGeom prst="rect">
                <a:avLst/>
              </a:prstGeom>
              <a:blipFill rotWithShape="0">
                <a:blip r:embed="rId10"/>
                <a:stretch>
                  <a:fillRect l="-2799" t="-2151" r="-1527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35/51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3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4" r="25295"/>
          <a:stretch/>
        </p:blipFill>
        <p:spPr>
          <a:xfrm>
            <a:off x="7807900" y="3199035"/>
            <a:ext cx="2626218" cy="3341754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13" name="Picture 12" descr="BpipiPenguin.tiff"/>
          <p:cNvPicPr>
            <a:picLocks noChangeAspect="1"/>
          </p:cNvPicPr>
          <p:nvPr/>
        </p:nvPicPr>
        <p:blipFill>
          <a:blip r:embed="rId3"/>
          <a:srcRect l="18543"/>
          <a:stretch>
            <a:fillRect/>
          </a:stretch>
        </p:blipFill>
        <p:spPr>
          <a:xfrm>
            <a:off x="1118140" y="747707"/>
            <a:ext cx="4261274" cy="267390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126048" y="1092219"/>
            <a:ext cx="3812737" cy="1857143"/>
            <a:chOff x="4943579" y="1078249"/>
            <a:chExt cx="2859024" cy="1321101"/>
          </a:xfrm>
        </p:grpSpPr>
        <p:pic>
          <p:nvPicPr>
            <p:cNvPr id="12" name="Picture 11" descr="BsDsK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43579" y="1078249"/>
              <a:ext cx="2859024" cy="1321101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513603" y="1293091"/>
              <a:ext cx="391598" cy="357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Intermezzo: Penguins &amp; Trees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15329" y="2069005"/>
            <a:ext cx="1608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u="sng" dirty="0">
                <a:solidFill>
                  <a:srgbClr val="0070C0"/>
                </a:solidFill>
              </a:rPr>
              <a:t>“Penguins”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55093" y="1341892"/>
            <a:ext cx="1138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u="sng" dirty="0">
                <a:solidFill>
                  <a:srgbClr val="0070C0"/>
                </a:solidFill>
              </a:rPr>
              <a:t>“Trees”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224319" y="5553655"/>
            <a:ext cx="2023631" cy="92333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Trees?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3" name="Picture 22" descr="penguin_chalk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24"/>
          <a:stretch/>
        </p:blipFill>
        <p:spPr>
          <a:xfrm>
            <a:off x="1192477" y="3402837"/>
            <a:ext cx="4009279" cy="3113794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36/51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4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3 Generations of fundamental particles </a:t>
            </a:r>
            <a:r>
              <a:rPr lang="mr-IN" dirty="0" smtClean="0"/>
              <a:t>–</a:t>
            </a:r>
            <a:r>
              <a:rPr lang="en-US" dirty="0" smtClean="0"/>
              <a:t> How do we know?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483" y="4154032"/>
            <a:ext cx="5182967" cy="1937157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b="1" u="sng" dirty="0" smtClean="0">
                <a:solidFill>
                  <a:srgbClr val="C00000"/>
                </a:solidFill>
              </a:rPr>
              <a:t>LEP: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dirty="0" smtClean="0"/>
              <a:t>Z decays into 3 light neutrino generations</a:t>
            </a:r>
            <a:endParaRPr lang="en-US" dirty="0"/>
          </a:p>
          <a:p>
            <a:pPr lvl="1"/>
            <a:r>
              <a:rPr lang="en-US" sz="2600" i="1" dirty="0" smtClean="0"/>
              <a:t>Precisely</a:t>
            </a:r>
            <a:r>
              <a:rPr lang="en-US" sz="2600" dirty="0" smtClean="0"/>
              <a:t> three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70765" y="1172964"/>
            <a:ext cx="6619254" cy="4881472"/>
            <a:chOff x="112295" y="1115984"/>
            <a:chExt cx="5249165" cy="3568311"/>
          </a:xfrm>
        </p:grpSpPr>
        <p:sp>
          <p:nvSpPr>
            <p:cNvPr id="23" name="Rectangle 22"/>
            <p:cNvSpPr/>
            <p:nvPr/>
          </p:nvSpPr>
          <p:spPr>
            <a:xfrm>
              <a:off x="112295" y="1115984"/>
              <a:ext cx="5249165" cy="3568311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1105627">
              <a:off x="232096" y="1558473"/>
              <a:ext cx="1988093" cy="2748933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/>
          </p:spPr>
        </p:pic>
        <p:grpSp>
          <p:nvGrpSpPr>
            <p:cNvPr id="22" name="Group 21"/>
            <p:cNvGrpSpPr/>
            <p:nvPr/>
          </p:nvGrpSpPr>
          <p:grpSpPr>
            <a:xfrm>
              <a:off x="2323337" y="1395663"/>
              <a:ext cx="2761404" cy="3155486"/>
              <a:chOff x="2801596" y="1084263"/>
              <a:chExt cx="3985058" cy="4440188"/>
            </a:xfrm>
          </p:grpSpPr>
          <p:pic>
            <p:nvPicPr>
              <p:cNvPr id="10" name="Picture 6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01596" y="1084263"/>
                <a:ext cx="3898234" cy="4105745"/>
              </a:xfrm>
              <a:prstGeom prst="rect">
                <a:avLst/>
              </a:prstGeom>
              <a:noFill/>
              <a:ln w="76200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" name="Text Box 64"/>
              <p:cNvSpPr txBox="1">
                <a:spLocks noChangeArrowheads="1"/>
              </p:cNvSpPr>
              <p:nvPr/>
            </p:nvSpPr>
            <p:spPr bwMode="auto">
              <a:xfrm>
                <a:off x="5399191" y="2449225"/>
                <a:ext cx="1364314" cy="289436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66FFFF"/>
                    </a:solidFill>
                  </a:rPr>
                  <a:t>2 </a:t>
                </a:r>
                <a:r>
                  <a:rPr lang="en-US" sz="2400" dirty="0" smtClean="0">
                    <a:solidFill>
                      <a:srgbClr val="66FFFF"/>
                    </a:solidFill>
                  </a:rPr>
                  <a:t>neutrinos</a:t>
                </a:r>
                <a:endParaRPr lang="en-US" sz="2400" dirty="0">
                  <a:solidFill>
                    <a:srgbClr val="66FFFF"/>
                  </a:solidFill>
                  <a:sym typeface="Symbol" pitchFamily="18" charset="2"/>
                </a:endParaRPr>
              </a:p>
            </p:txBody>
          </p:sp>
          <p:sp>
            <p:nvSpPr>
              <p:cNvPr id="13" name="Text Box 65"/>
              <p:cNvSpPr txBox="1">
                <a:spLocks noChangeArrowheads="1"/>
              </p:cNvSpPr>
              <p:nvPr/>
            </p:nvSpPr>
            <p:spPr bwMode="auto">
              <a:xfrm>
                <a:off x="5399190" y="2019593"/>
                <a:ext cx="1364314" cy="289436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FFFF00"/>
                    </a:solidFill>
                  </a:rPr>
                  <a:t>3 </a:t>
                </a:r>
                <a:r>
                  <a:rPr lang="en-US" sz="2400" dirty="0" smtClean="0">
                    <a:solidFill>
                      <a:srgbClr val="FFFF00"/>
                    </a:solidFill>
                  </a:rPr>
                  <a:t>neutrinos</a:t>
                </a:r>
                <a:endParaRPr lang="en-US" sz="2400" dirty="0">
                  <a:solidFill>
                    <a:srgbClr val="FFFF00"/>
                  </a:solidFill>
                  <a:sym typeface="Symbol" pitchFamily="18" charset="2"/>
                </a:endParaRPr>
              </a:p>
            </p:txBody>
          </p:sp>
          <p:sp>
            <p:nvSpPr>
              <p:cNvPr id="14" name="Text Box 66"/>
              <p:cNvSpPr txBox="1">
                <a:spLocks noChangeArrowheads="1"/>
              </p:cNvSpPr>
              <p:nvPr/>
            </p:nvSpPr>
            <p:spPr bwMode="auto">
              <a:xfrm>
                <a:off x="5422340" y="1567388"/>
                <a:ext cx="1364314" cy="289436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66FF33"/>
                    </a:solidFill>
                  </a:rPr>
                  <a:t>4 </a:t>
                </a:r>
                <a:r>
                  <a:rPr lang="en-US" sz="2400" dirty="0" smtClean="0">
                    <a:solidFill>
                      <a:srgbClr val="66FF33"/>
                    </a:solidFill>
                  </a:rPr>
                  <a:t>neutrinos</a:t>
                </a:r>
                <a:endParaRPr lang="en-US" sz="2400" dirty="0">
                  <a:solidFill>
                    <a:srgbClr val="66FF33"/>
                  </a:solidFill>
                  <a:sym typeface="Symbol" pitchFamily="18" charset="2"/>
                </a:endParaRPr>
              </a:p>
            </p:txBody>
          </p:sp>
          <p:grpSp>
            <p:nvGrpSpPr>
              <p:cNvPr id="15" name="Group 67"/>
              <p:cNvGrpSpPr>
                <a:grpSpLocks/>
              </p:cNvGrpSpPr>
              <p:nvPr/>
            </p:nvGrpSpPr>
            <p:grpSpPr bwMode="auto">
              <a:xfrm>
                <a:off x="3688385" y="4458934"/>
                <a:ext cx="2921996" cy="485304"/>
                <a:chOff x="3107" y="699"/>
                <a:chExt cx="2176" cy="389"/>
              </a:xfrm>
            </p:grpSpPr>
            <p:grpSp>
              <p:nvGrpSpPr>
                <p:cNvPr id="18" name="Group 68"/>
                <p:cNvGrpSpPr>
                  <a:grpSpLocks/>
                </p:cNvGrpSpPr>
                <p:nvPr/>
              </p:nvGrpSpPr>
              <p:grpSpPr bwMode="auto">
                <a:xfrm>
                  <a:off x="3107" y="700"/>
                  <a:ext cx="81" cy="318"/>
                  <a:chOff x="3107" y="1121"/>
                  <a:chExt cx="81" cy="318"/>
                </a:xfrm>
              </p:grpSpPr>
              <p:sp>
                <p:nvSpPr>
                  <p:cNvPr id="20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3107" y="1222"/>
                    <a:ext cx="81" cy="9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57150">
                    <a:noFill/>
                    <a:round/>
                    <a:headEnd/>
                    <a:tailEnd/>
                  </a:ln>
                  <a:effectLst/>
                </p:spPr>
                <p:txBody>
                  <a:bodyPr wrap="square" lIns="92075" tIns="46038" rIns="92075" bIns="46038" anchor="ctr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</a:endParaRPr>
                  </a:p>
                </p:txBody>
              </p:sp>
              <p:sp>
                <p:nvSpPr>
                  <p:cNvPr id="21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3155" y="1121"/>
                    <a:ext cx="0" cy="318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lIns="92075" tIns="46038" rIns="92075" bIns="46038" anchor="ctr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</a:endParaRPr>
                  </a:p>
                </p:txBody>
              </p:sp>
            </p:grpSp>
            <p:sp>
              <p:nvSpPr>
                <p:cNvPr id="19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3243" y="699"/>
                  <a:ext cx="2040" cy="389"/>
                </a:xfrm>
                <a:prstGeom prst="rect">
                  <a:avLst/>
                </a:prstGeom>
                <a:noFill/>
                <a:ln w="571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spAutoFit/>
                </a:bodyPr>
                <a:lstStyle/>
                <a:p>
                  <a:pPr fontAlgn="base">
                    <a:lnSpc>
                      <a:spcPct val="7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200" dirty="0" smtClean="0">
                      <a:solidFill>
                        <a:srgbClr val="FF0000"/>
                      </a:solidFill>
                    </a:rPr>
                    <a:t>measurements</a:t>
                  </a:r>
                  <a:endParaRPr lang="en-US" sz="22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6" name="Text Box 72"/>
              <p:cNvSpPr txBox="1">
                <a:spLocks noChangeArrowheads="1"/>
              </p:cNvSpPr>
              <p:nvPr/>
            </p:nvSpPr>
            <p:spPr bwMode="auto">
              <a:xfrm>
                <a:off x="3355725" y="5202182"/>
                <a:ext cx="2482928" cy="322269"/>
              </a:xfrm>
              <a:prstGeom prst="rect">
                <a:avLst/>
              </a:prstGeom>
              <a:solidFill>
                <a:schemeClr val="tx1"/>
              </a:solidFill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Collision Energy </a:t>
                </a:r>
                <a:r>
                  <a:rPr lang="en-US" sz="2000" dirty="0">
                    <a:solidFill>
                      <a:schemeClr val="bg1"/>
                    </a:solidFill>
                  </a:rPr>
                  <a:t>(GeV)</a:t>
                </a:r>
              </a:p>
            </p:txBody>
          </p:sp>
          <p:sp>
            <p:nvSpPr>
              <p:cNvPr id="17" name="Text Box 73"/>
              <p:cNvSpPr txBox="1">
                <a:spLocks noChangeArrowheads="1"/>
              </p:cNvSpPr>
              <p:nvPr/>
            </p:nvSpPr>
            <p:spPr bwMode="auto">
              <a:xfrm rot="16200000">
                <a:off x="2177837" y="2558942"/>
                <a:ext cx="2060629" cy="322269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Number of events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3876760" y="1180152"/>
              <a:ext cx="8435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FF0000"/>
                  </a:solidFill>
                </a:rPr>
                <a:t>LEP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05" y="1261391"/>
            <a:ext cx="2798450" cy="2538705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45157" y="324433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438219" y="126111"/>
            <a:ext cx="673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</a:t>
            </a:r>
            <a:r>
              <a:rPr lang="en-US" sz="2000" dirty="0" smtClean="0">
                <a:solidFill>
                  <a:schemeClr val="bg1"/>
                </a:solidFill>
              </a:rPr>
              <a:t>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94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B-decays and lepton universality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21516" y="779930"/>
                <a:ext cx="8286949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26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26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𝑐</m:t>
                    </m:r>
                    <m:r>
                      <a:rPr lang="en-US" sz="26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6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𝑙</m:t>
                    </m:r>
                    <m:r>
                      <a:rPr lang="en-US" sz="26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6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𝜈</m:t>
                    </m:r>
                  </m:oMath>
                </a14:m>
                <a:r>
                  <a:rPr lang="en-US" sz="2600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sz="2600" dirty="0">
                    <a:solidFill>
                      <a:srgbClr val="0070C0"/>
                    </a:solidFill>
                  </a:rPr>
                  <a:t> </a:t>
                </a:r>
                <a:r>
                  <a:rPr lang="en-US" sz="2600" dirty="0" smtClean="0">
                    <a:solidFill>
                      <a:srgbClr val="0070C0"/>
                    </a:solidFill>
                  </a:rPr>
                  <a:t>charged current:  ”Allowed” </a:t>
                </a:r>
                <a:r>
                  <a:rPr lang="en-US" sz="2600" dirty="0" smtClean="0">
                    <a:solidFill>
                      <a:srgbClr val="0070C0"/>
                    </a:solidFill>
                    <a:sym typeface="Wingdings"/>
                  </a:rPr>
                  <a:t> large decay rates</a:t>
                </a:r>
                <a:endParaRPr lang="en-US" sz="2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516" y="779930"/>
                <a:ext cx="8286949" cy="492443"/>
              </a:xfrm>
              <a:prstGeom prst="rect">
                <a:avLst/>
              </a:prstGeom>
              <a:blipFill rotWithShape="0">
                <a:blip r:embed="rId2"/>
                <a:stretch>
                  <a:fillRect t="-13580" r="-1250" b="-30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673" y="855362"/>
            <a:ext cx="1690210" cy="247989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191" y="3940894"/>
            <a:ext cx="2477434" cy="249089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21516" y="3347935"/>
                <a:ext cx="7856894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26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26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𝑠</m:t>
                    </m:r>
                    <m:sSup>
                      <m:sSupPr>
                        <m:ctrlP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600" dirty="0" smtClean="0">
                    <a:solidFill>
                      <a:srgbClr val="0070C0"/>
                    </a:solidFill>
                  </a:rPr>
                  <a:t>  neutral current: “Forbidden” </a:t>
                </a:r>
                <a:r>
                  <a:rPr lang="en-US" sz="2600" dirty="0" smtClean="0">
                    <a:solidFill>
                      <a:srgbClr val="0070C0"/>
                    </a:solidFill>
                    <a:sym typeface="Wingdings"/>
                  </a:rPr>
                  <a:t> rare decays</a:t>
                </a:r>
                <a:endParaRPr lang="en-US" sz="2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516" y="3347935"/>
                <a:ext cx="7856894" cy="492443"/>
              </a:xfrm>
              <a:prstGeom prst="rect">
                <a:avLst/>
              </a:prstGeom>
              <a:blipFill rotWithShape="0">
                <a:blip r:embed="rId5"/>
                <a:stretch>
                  <a:fillRect t="-13580" r="-1319" b="-3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184451" y="2025657"/>
            <a:ext cx="254833" cy="288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91881" y="1983185"/>
            <a:ext cx="254833" cy="288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583955" y="1153337"/>
            <a:ext cx="254833" cy="288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631521" y="2095311"/>
            <a:ext cx="254833" cy="288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616091" y="2865800"/>
            <a:ext cx="254833" cy="288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066976" y="1213301"/>
            <a:ext cx="4369545" cy="2044700"/>
            <a:chOff x="999741" y="1213301"/>
            <a:chExt cx="4369545" cy="2044700"/>
          </a:xfrm>
        </p:grpSpPr>
        <p:grpSp>
          <p:nvGrpSpPr>
            <p:cNvPr id="55" name="Group 54"/>
            <p:cNvGrpSpPr/>
            <p:nvPr/>
          </p:nvGrpSpPr>
          <p:grpSpPr>
            <a:xfrm>
              <a:off x="999741" y="1213301"/>
              <a:ext cx="3915499" cy="2044700"/>
              <a:chOff x="460099" y="1198311"/>
              <a:chExt cx="3915499" cy="2044700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6"/>
              <a:srcRect l="50750"/>
              <a:stretch/>
            </p:blipFill>
            <p:spPr>
              <a:xfrm>
                <a:off x="460099" y="1198311"/>
                <a:ext cx="3915499" cy="2044700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707553" y="2085477"/>
                <a:ext cx="229445" cy="20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3989423" y="1218672"/>
                <a:ext cx="229445" cy="20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4072028" y="2108111"/>
                <a:ext cx="229445" cy="20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044548" y="2920077"/>
                <a:ext cx="229445" cy="20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538985" y="1213962"/>
                  <a:ext cx="21973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𝑐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8985" y="1213962"/>
                  <a:ext cx="219739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9444" r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4592151" y="1983860"/>
                  <a:ext cx="54386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𝜏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/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𝜇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2151" y="1983860"/>
                  <a:ext cx="543867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6667" r="-10000" b="-311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1313601" y="1990952"/>
                  <a:ext cx="2423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3601" y="1990952"/>
                  <a:ext cx="242374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30000" r="-27500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557012" y="2743203"/>
                  <a:ext cx="812274" cy="3990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240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𝜏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𝜇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7012" y="2743203"/>
                  <a:ext cx="812274" cy="399084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30075" t="-155385" r="-78195" b="-22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6" name="Group 65"/>
          <p:cNvGrpSpPr/>
          <p:nvPr/>
        </p:nvGrpSpPr>
        <p:grpSpPr>
          <a:xfrm>
            <a:off x="1148088" y="4263713"/>
            <a:ext cx="4535332" cy="2298115"/>
            <a:chOff x="1080853" y="4023873"/>
            <a:chExt cx="4535332" cy="2298115"/>
          </a:xfrm>
        </p:grpSpPr>
        <p:grpSp>
          <p:nvGrpSpPr>
            <p:cNvPr id="65" name="Group 64"/>
            <p:cNvGrpSpPr/>
            <p:nvPr/>
          </p:nvGrpSpPr>
          <p:grpSpPr>
            <a:xfrm>
              <a:off x="1080853" y="4023873"/>
              <a:ext cx="3969254" cy="2298115"/>
              <a:chOff x="781053" y="4023873"/>
              <a:chExt cx="3969254" cy="2298115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1"/>
              <a:srcRect l="50626"/>
              <a:stretch/>
            </p:blipFill>
            <p:spPr>
              <a:xfrm>
                <a:off x="781053" y="4186602"/>
                <a:ext cx="3969254" cy="2135386"/>
              </a:xfrm>
              <a:prstGeom prst="rect">
                <a:avLst/>
              </a:prstGeom>
            </p:spPr>
          </p:pic>
          <p:sp>
            <p:nvSpPr>
              <p:cNvPr id="60" name="Rectangle 59"/>
              <p:cNvSpPr/>
              <p:nvPr/>
            </p:nvSpPr>
            <p:spPr>
              <a:xfrm>
                <a:off x="4366860" y="5852369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4363696" y="4923768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4339652" y="4023873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1031571" y="5020783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1346081" y="4946504"/>
                  <a:ext cx="2423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6081" y="4946504"/>
                  <a:ext cx="242374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30000" r="-27500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4721370" y="4214483"/>
                  <a:ext cx="21788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𝑠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1370" y="4214483"/>
                  <a:ext cx="217880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20000" r="-1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4673113" y="4961748"/>
                  <a:ext cx="93724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240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3113" y="4961748"/>
                  <a:ext cx="937244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18301" t="-167213" r="-62745" b="-2508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4678941" y="5655162"/>
                  <a:ext cx="93724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240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8941" y="5655162"/>
                  <a:ext cx="937244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18301" t="-167213" r="-62745" b="-2508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4" name="Picture 33" descr="penguin1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75903" y="3899713"/>
            <a:ext cx="959613" cy="10540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5847266" y="1260124"/>
                <a:ext cx="2335126" cy="841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𝐷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𝐵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𝐷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𝜏𝜈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𝐵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𝐷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𝜇𝜈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400" b="0" i="1" dirty="0" smtClean="0">
                  <a:solidFill>
                    <a:srgbClr val="7030A0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7266" y="1260124"/>
                <a:ext cx="2335126" cy="841577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5633513" y="4157028"/>
                <a:ext cx="3047244" cy="844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𝐾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b="0" i="1" dirty="0" smtClean="0">
                  <a:solidFill>
                    <a:srgbClr val="7030A0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513" y="4157028"/>
                <a:ext cx="3047244" cy="844205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 descr="Tree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94396" y="1185522"/>
            <a:ext cx="891508" cy="10098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5788743" y="2250022"/>
                <a:ext cx="2570254" cy="8548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𝐵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𝜏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𝜈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m:t> </m:t>
                          </m:r>
                        </m:num>
                        <m:den>
                          <m:r>
                            <a:rPr lang="en-US" sz="2400" b="0" i="1" dirty="0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𝐵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𝜇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𝜈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400" b="0" i="1" dirty="0" smtClean="0">
                  <a:solidFill>
                    <a:srgbClr val="7030A0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743" y="2250022"/>
                <a:ext cx="2570254" cy="854849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639247" y="5244371"/>
                <a:ext cx="3167213" cy="866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∗0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∗0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b="0" i="1" dirty="0" smtClean="0">
                  <a:solidFill>
                    <a:srgbClr val="7030A0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247" y="5244371"/>
                <a:ext cx="3167213" cy="866199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37/51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06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</a:t>
                </a:r>
                <a:r>
                  <a:rPr lang="en-US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980" y="931107"/>
            <a:ext cx="7483997" cy="5068527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14795" y="2342476"/>
                <a:ext cx="3901517" cy="940899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𝑅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𝐷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∗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𝐵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𝐷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∗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𝜏𝜈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𝐵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𝐷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∗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2400" b="0" i="1" smtClean="0">
                              <a:latin typeface="Cambria Math" charset="0"/>
                            </a:rPr>
                            <m:t>𝜇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𝜈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95" y="2342476"/>
                <a:ext cx="3901517" cy="9408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74755" y="1031955"/>
                <a:ext cx="3272114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0070C0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2600" i="1">
                        <a:solidFill>
                          <a:srgbClr val="0070C0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2600" i="1">
                        <a:solidFill>
                          <a:srgbClr val="0070C0"/>
                        </a:solidFill>
                        <a:latin typeface="Cambria Math" charset="0"/>
                      </a:rPr>
                      <m:t>𝑐</m:t>
                    </m:r>
                    <m:r>
                      <a:rPr lang="en-US" sz="2600" i="1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600" i="1">
                        <a:solidFill>
                          <a:srgbClr val="0070C0"/>
                        </a:solidFill>
                        <a:latin typeface="Cambria Math" charset="0"/>
                      </a:rPr>
                      <m:t>𝑙</m:t>
                    </m:r>
                    <m:r>
                      <a:rPr lang="en-US" sz="2600" i="1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600" i="1">
                        <a:solidFill>
                          <a:srgbClr val="0070C0"/>
                        </a:solidFill>
                        <a:latin typeface="Cambria Math" charset="0"/>
                      </a:rPr>
                      <m:t>𝜈</m:t>
                    </m:r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  </a:t>
                </a:r>
                <a:r>
                  <a:rPr lang="en-US" sz="2600" dirty="0" smtClean="0">
                    <a:solidFill>
                      <a:srgbClr val="0070C0"/>
                    </a:solidFill>
                  </a:rPr>
                  <a:t>allowed </a:t>
                </a:r>
              </a:p>
              <a:p>
                <a:r>
                  <a:rPr lang="en-US" sz="2600" dirty="0">
                    <a:solidFill>
                      <a:srgbClr val="0070C0"/>
                    </a:solidFill>
                  </a:rPr>
                  <a:t> </a:t>
                </a:r>
                <a:r>
                  <a:rPr lang="en-US" sz="2600" dirty="0" smtClean="0">
                    <a:solidFill>
                      <a:srgbClr val="0070C0"/>
                    </a:solidFill>
                  </a:rPr>
                  <a:t>     charged current </a:t>
                </a:r>
                <a:endParaRPr lang="en-US" sz="26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755" y="1031955"/>
                <a:ext cx="3272114" cy="892552"/>
              </a:xfrm>
              <a:prstGeom prst="rect">
                <a:avLst/>
              </a:prstGeom>
              <a:blipFill rotWithShape="0">
                <a:blip r:embed="rId5"/>
                <a:stretch>
                  <a:fillRect t="-5442" r="-2421" b="-17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78750" y="3584623"/>
                <a:ext cx="2279983" cy="492443"/>
              </a:xfrm>
              <a:prstGeom prst="rect">
                <a:avLst/>
              </a:prstGeom>
              <a:ln w="25400">
                <a:solidFill>
                  <a:srgbClr val="C00000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~ 4</m:t>
                    </m:r>
                    <m:r>
                      <m:rPr>
                        <m:sty m:val="p"/>
                      </m:rP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σ</m:t>
                    </m:r>
                  </m:oMath>
                </a14:m>
                <a:r>
                  <a:rPr lang="en-US" sz="2600" b="0" i="1" dirty="0" smtClean="0">
                    <a:solidFill>
                      <a:srgbClr val="C00000"/>
                    </a:solidFill>
                    <a:latin typeface="Cambria Math" charset="0"/>
                  </a:rPr>
                  <a:t> </a:t>
                </a:r>
                <a:r>
                  <a:rPr lang="en-US" sz="2600" b="0" dirty="0" smtClean="0">
                    <a:solidFill>
                      <a:srgbClr val="C00000"/>
                    </a:solidFill>
                    <a:latin typeface="Cambria Math" charset="0"/>
                  </a:rPr>
                  <a:t>deviation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50" y="3584623"/>
                <a:ext cx="2279983" cy="492443"/>
              </a:xfrm>
              <a:prstGeom prst="rect">
                <a:avLst/>
              </a:prstGeom>
              <a:blipFill rotWithShape="0">
                <a:blip r:embed="rId6"/>
                <a:stretch>
                  <a:fillRect t="-8235" r="-2910" b="-27059"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39564" y="6159927"/>
            <a:ext cx="6300882" cy="492443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è"/>
            </a:pPr>
            <a:r>
              <a:rPr lang="en-US" sz="2600" dirty="0" smtClean="0">
                <a:solidFill>
                  <a:srgbClr val="7030A0"/>
                </a:solidFill>
              </a:rPr>
              <a:t>Involves leptons of 2</a:t>
            </a:r>
            <a:r>
              <a:rPr lang="en-US" sz="2600" baseline="30000" dirty="0" smtClean="0">
                <a:solidFill>
                  <a:srgbClr val="7030A0"/>
                </a:solidFill>
              </a:rPr>
              <a:t>nd</a:t>
            </a:r>
            <a:r>
              <a:rPr lang="en-US" sz="2600" dirty="0" smtClean="0">
                <a:solidFill>
                  <a:srgbClr val="7030A0"/>
                </a:solidFill>
              </a:rPr>
              <a:t> and 3</a:t>
            </a:r>
            <a:r>
              <a:rPr lang="en-US" sz="2600" baseline="30000" dirty="0" smtClean="0">
                <a:solidFill>
                  <a:srgbClr val="7030A0"/>
                </a:solidFill>
              </a:rPr>
              <a:t>rd</a:t>
            </a:r>
            <a:r>
              <a:rPr lang="en-US" sz="2600" dirty="0" smtClean="0">
                <a:solidFill>
                  <a:srgbClr val="7030A0"/>
                </a:solidFill>
              </a:rPr>
              <a:t> generation</a:t>
            </a:r>
            <a:endParaRPr lang="en-US" sz="2600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6258" y="4289613"/>
            <a:ext cx="522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SM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38/51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68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55091" y="1364749"/>
                <a:ext cx="3998274" cy="887231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𝑅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𝐾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den>
                      </m:f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91" y="1364749"/>
                <a:ext cx="3998274" cy="8872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730" y="308304"/>
            <a:ext cx="4111358" cy="289933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4730" y="3396612"/>
            <a:ext cx="4138251" cy="322154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40523" y="3464298"/>
                <a:ext cx="4170051" cy="931665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𝑅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523" y="3464298"/>
                <a:ext cx="4170051" cy="93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60443" y="6121075"/>
            <a:ext cx="6077241" cy="492443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è"/>
            </a:pPr>
            <a:r>
              <a:rPr lang="en-US" sz="2600" dirty="0" smtClean="0">
                <a:solidFill>
                  <a:srgbClr val="7030A0"/>
                </a:solidFill>
              </a:rPr>
              <a:t>Involves leptons of 1</a:t>
            </a:r>
            <a:r>
              <a:rPr lang="en-US" sz="2600" baseline="30000" dirty="0" smtClean="0">
                <a:solidFill>
                  <a:srgbClr val="7030A0"/>
                </a:solidFill>
              </a:rPr>
              <a:t>st</a:t>
            </a:r>
            <a:r>
              <a:rPr lang="en-US" sz="2600" dirty="0" smtClean="0">
                <a:solidFill>
                  <a:srgbClr val="7030A0"/>
                </a:solidFill>
              </a:rPr>
              <a:t> and 2</a:t>
            </a:r>
            <a:r>
              <a:rPr lang="en-US" sz="2600" baseline="30000" dirty="0" smtClean="0">
                <a:solidFill>
                  <a:srgbClr val="7030A0"/>
                </a:solidFill>
              </a:rPr>
              <a:t>nd</a:t>
            </a:r>
            <a:r>
              <a:rPr lang="en-US" sz="2600" dirty="0" smtClean="0">
                <a:solidFill>
                  <a:srgbClr val="7030A0"/>
                </a:solidFill>
              </a:rPr>
              <a:t> generation</a:t>
            </a:r>
            <a:endParaRPr lang="en-US" sz="26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74755" y="807105"/>
                <a:ext cx="6170856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260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26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𝑠</m:t>
                    </m:r>
                    <m:r>
                      <a:rPr lang="en-US" sz="2600" i="1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sz="2600" i="1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600" dirty="0" smtClean="0">
                    <a:solidFill>
                      <a:srgbClr val="0070C0"/>
                    </a:solidFill>
                  </a:rPr>
                  <a:t>   suppressed neutral current </a:t>
                </a:r>
                <a:endParaRPr lang="en-US" sz="26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755" y="807105"/>
                <a:ext cx="6170856" cy="492443"/>
              </a:xfrm>
              <a:prstGeom prst="rect">
                <a:avLst/>
              </a:prstGeom>
              <a:blipFill rotWithShape="0">
                <a:blip r:embed="rId7"/>
                <a:stretch>
                  <a:fillRect t="-9877" r="-691" b="-3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90917" y="2367776"/>
                <a:ext cx="5292603" cy="65684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𝑅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=0.745</m:t>
                    </m:r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mr-IN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0.090 </m:t>
                          </m:r>
                        </m:e>
                      </m:mr>
                      <m:m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− 0.074 </m:t>
                          </m:r>
                        </m:e>
                      </m:mr>
                    </m:m>
                    <m:d>
                      <m:d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stat</m:t>
                        </m:r>
                      </m:e>
                    </m:d>
                  </m:oMath>
                </a14:m>
                <a:r>
                  <a:rPr lang="en-US" sz="22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±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0.036 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syst</m:t>
                        </m:r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917" y="2367776"/>
                <a:ext cx="5292603" cy="65684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46573" y="4442075"/>
                <a:ext cx="6230231" cy="138313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𝑅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.66</m:t>
                                </m:r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0.11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−0.07</m:t>
                                      </m:r>
                                    </m:e>
                                  </m:mr>
                                </m:m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22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s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tat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±</m:t>
                                </m:r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0.03 </m:t>
                                </m:r>
                                <m:d>
                                  <m:dPr>
                                    <m:ctrl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22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s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yst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sz="2200" b="0" i="0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i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n</m:t>
                                </m:r>
                                <m:r>
                                  <a:rPr lang="en-US" sz="2200" b="0" i="0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bin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1</m:t>
                                </m:r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 </m:t>
                                </m:r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0.69 </m:t>
                                </m:r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0.11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−0.07</m:t>
                                      </m:r>
                                    </m:e>
                                  </m:mr>
                                </m:m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stat</m:t>
                                    </m:r>
                                  </m:e>
                                </m:d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±0.05 </m:t>
                                </m:r>
                                <m:d>
                                  <m:dPr>
                                    <m:ctrl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syst</m:t>
                                    </m:r>
                                  </m:e>
                                </m:d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in</m:t>
                                </m:r>
                                <m:r>
                                  <a:rPr lang="en-US" sz="2200" b="0" i="0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bin</m:t>
                                </m:r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573" y="4442075"/>
                <a:ext cx="6230231" cy="138313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-254833" y="3291682"/>
            <a:ext cx="12981482" cy="0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004746" y="3060849"/>
                <a:ext cx="1127360" cy="492443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600" dirty="0" smtClean="0">
                    <a:solidFill>
                      <a:srgbClr val="C00000"/>
                    </a:solidFill>
                  </a:rPr>
                  <a:t>~3.5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𝜎</m:t>
                    </m:r>
                  </m:oMath>
                </a14:m>
                <a:r>
                  <a:rPr lang="en-US" sz="2600" dirty="0" smtClean="0">
                    <a:solidFill>
                      <a:srgbClr val="C00000"/>
                    </a:solidFill>
                  </a:rPr>
                  <a:t> </a:t>
                </a:r>
                <a:endParaRPr lang="en-US" sz="2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4746" y="3060849"/>
                <a:ext cx="1127360" cy="492443"/>
              </a:xfrm>
              <a:prstGeom prst="rect">
                <a:avLst/>
              </a:prstGeom>
              <a:blipFill rotWithShape="0">
                <a:blip r:embed="rId10"/>
                <a:stretch>
                  <a:fillRect l="-8466" t="-7059" b="-28235"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 flipV="1">
            <a:off x="8122024" y="4894729"/>
            <a:ext cx="3375211" cy="26895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39/51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21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   Rare Decays: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𝑏</m:t>
                    </m:r>
                    <m:r>
                      <a:rPr lang="en-US" b="0" i="1" smtClean="0">
                        <a:latin typeface="Cambria Math" charset="0"/>
                      </a:rPr>
                      <m:t>→</m:t>
                    </m:r>
                    <m:r>
                      <a:rPr lang="en-US" b="0" i="1" smtClean="0">
                        <a:latin typeface="Cambria Math" charset="0"/>
                      </a:rPr>
                      <m:t>𝑠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B0ksmumu_B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3742" y="353130"/>
            <a:ext cx="2673104" cy="3947005"/>
          </a:xfrm>
          <a:prstGeom prst="rect">
            <a:avLst/>
          </a:prstGeom>
        </p:spPr>
      </p:pic>
      <p:pic>
        <p:nvPicPr>
          <p:cNvPr id="5" name="Picture 4" descr="bukstmumu_B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52854" y="323948"/>
            <a:ext cx="2682028" cy="3960181"/>
          </a:xfrm>
          <a:prstGeom prst="rect">
            <a:avLst/>
          </a:prstGeom>
        </p:spPr>
      </p:pic>
      <p:pic>
        <p:nvPicPr>
          <p:cNvPr id="7" name="Picture 6" descr="Bpluskplusmumu_BF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1134" y="415591"/>
            <a:ext cx="2586346" cy="3818902"/>
          </a:xfrm>
          <a:prstGeom prst="rect">
            <a:avLst/>
          </a:prstGeom>
        </p:spPr>
      </p:pic>
      <p:pic>
        <p:nvPicPr>
          <p:cNvPr id="9" name="Picture 8" descr="cWidthBKstarMuMu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061" y="3235226"/>
            <a:ext cx="2627672" cy="3879922"/>
          </a:xfrm>
          <a:prstGeom prst="rect">
            <a:avLst/>
          </a:prstGeom>
        </p:spPr>
      </p:pic>
      <p:pic>
        <p:nvPicPr>
          <p:cNvPr id="10" name="Picture 9" descr="diffBRBsPhiMuMu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19" y="3973090"/>
            <a:ext cx="4153800" cy="2395577"/>
          </a:xfrm>
          <a:prstGeom prst="rect">
            <a:avLst/>
          </a:prstGeom>
        </p:spPr>
      </p:pic>
      <p:pic>
        <p:nvPicPr>
          <p:cNvPr id="11" name="Picture 10" descr="diggBRLambdaB2Lmumu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43023" y="3229545"/>
            <a:ext cx="2651501" cy="39151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41758" y="701282"/>
            <a:ext cx="1583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</a:rPr>
              <a:t>JHEP 06 (2014) 133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4904" y="700172"/>
            <a:ext cx="1583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</a:rPr>
              <a:t>JHEP 06 (2014) 133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79330" y="715208"/>
            <a:ext cx="1583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</a:rPr>
              <a:t>JHEP 06 (2014) 133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40471" y="3698347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</a:rPr>
              <a:t>JHEP 08 (2013) 131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08980" y="3716750"/>
            <a:ext cx="1593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</a:rPr>
              <a:t>JHEP 09 (2015) 179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240849" y="3633711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</a:rPr>
              <a:t>JHEP 06 (2015) 115</a:t>
            </a: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4" y="592411"/>
            <a:ext cx="2082800" cy="5207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712" y="577421"/>
            <a:ext cx="1968500" cy="5207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408" y="591415"/>
            <a:ext cx="2184400" cy="5207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8" y="3505298"/>
            <a:ext cx="2082800" cy="5207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133" y="3580608"/>
            <a:ext cx="1765300" cy="5207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550" y="3515138"/>
            <a:ext cx="1765300" cy="520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3679" y="6368351"/>
                <a:ext cx="1043407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sz="2200" dirty="0" smtClean="0">
                    <a:solidFill>
                      <a:srgbClr val="C00000"/>
                    </a:solidFill>
                  </a:rPr>
                  <a:t>Branching fractions related to</a:t>
                </a:r>
                <a:r>
                  <a:rPr lang="en-US" sz="2200" dirty="0">
                    <a:solidFill>
                      <a:srgbClr val="C00000"/>
                    </a:solidFill>
                    <a:sym typeface="Wingding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𝑏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→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 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𝜇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𝜇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00" dirty="0" smtClean="0">
                    <a:solidFill>
                      <a:srgbClr val="C00000"/>
                    </a:solidFill>
                    <a:sym typeface="Wingdings"/>
                  </a:rPr>
                  <a:t>transition </a:t>
                </a:r>
                <a:r>
                  <a:rPr lang="en-US" sz="2200" i="1" dirty="0">
                    <a:solidFill>
                      <a:srgbClr val="C00000"/>
                    </a:solidFill>
                    <a:sym typeface="Wingdings"/>
                  </a:rPr>
                  <a:t>consistently lower </a:t>
                </a:r>
                <a:r>
                  <a:rPr lang="en-US" sz="2200" dirty="0">
                    <a:solidFill>
                      <a:srgbClr val="C00000"/>
                    </a:solidFill>
                    <a:sym typeface="Wingdings"/>
                  </a:rPr>
                  <a:t>than predicted.</a:t>
                </a:r>
                <a:r>
                  <a:rPr lang="en-US" sz="22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679" y="6368351"/>
                <a:ext cx="10434075" cy="430887"/>
              </a:xfrm>
              <a:prstGeom prst="rect">
                <a:avLst/>
              </a:prstGeom>
              <a:blipFill rotWithShape="0">
                <a:blip r:embed="rId15"/>
                <a:stretch>
                  <a:fillRect l="-701" t="-102857" b="-1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40/51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1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980" y="3181260"/>
            <a:ext cx="4998005" cy="3410801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   Variable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5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 smtClean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4"/>
                <a:stretch>
                  <a:fillRect t="-14545" b="-2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7288562" y="447503"/>
            <a:ext cx="3609285" cy="2384091"/>
            <a:chOff x="7963120" y="447503"/>
            <a:chExt cx="3609285" cy="2384091"/>
          </a:xfrm>
        </p:grpSpPr>
        <p:sp>
          <p:nvSpPr>
            <p:cNvPr id="4" name="Rectangle 3"/>
            <p:cNvSpPr/>
            <p:nvPr/>
          </p:nvSpPr>
          <p:spPr>
            <a:xfrm>
              <a:off x="7963120" y="447503"/>
              <a:ext cx="3609285" cy="238409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7999432" y="549007"/>
              <a:ext cx="3503235" cy="2195664"/>
              <a:chOff x="7999432" y="549007"/>
              <a:chExt cx="3503235" cy="2195664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8174306" y="549007"/>
                <a:ext cx="3328361" cy="2195664"/>
                <a:chOff x="5474334" y="672090"/>
                <a:chExt cx="2886748" cy="2309399"/>
              </a:xfrm>
              <a:solidFill>
                <a:schemeClr val="bg1"/>
              </a:solidFill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474334" y="672090"/>
                  <a:ext cx="2886748" cy="2309399"/>
                </a:xfrm>
                <a:prstGeom prst="rect">
                  <a:avLst/>
                </a:prstGeom>
                <a:grpFill/>
                <a:ln w="25400">
                  <a:noFill/>
                </a:ln>
              </p:spPr>
            </p:pic>
            <p:sp>
              <p:nvSpPr>
                <p:cNvPr id="21" name="Rectangle 20"/>
                <p:cNvSpPr/>
                <p:nvPr/>
              </p:nvSpPr>
              <p:spPr>
                <a:xfrm>
                  <a:off x="5689299" y="2645093"/>
                  <a:ext cx="2425700" cy="317496"/>
                </a:xfrm>
                <a:prstGeom prst="rect">
                  <a:avLst/>
                </a:prstGeom>
                <a:grpFill/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11094506" y="2354624"/>
                    <a:ext cx="368223" cy="304906"/>
                  </a:xfrm>
                  <a:prstGeom prst="rect">
                    <a:avLst/>
                  </a:prstGeom>
                  <a:solidFill>
                    <a:schemeClr val="bg1"/>
                  </a:solidFill>
                  <a:ln w="25400"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200" b="0" i="1" smtClean="0">
                              <a:latin typeface="Cambria Math" charset="0"/>
                              <a:cs typeface="Symbol" charset="2"/>
                            </a:rPr>
                            <m:t>𝜙</m:t>
                          </m:r>
                        </m:oMath>
                      </m:oMathPara>
                    </a14:m>
                    <a:endParaRPr lang="en-US" dirty="0">
                      <a:latin typeface="Symbol" charset="2"/>
                      <a:cs typeface="Symbol" charset="2"/>
                    </a:endParaRPr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94506" y="2354624"/>
                    <a:ext cx="368223" cy="304906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l="-9836" r="-9836" b="-68000"/>
                    </a:stretch>
                  </a:blipFill>
                  <a:ln w="2540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/>
                  <p:cNvSpPr txBox="1"/>
                  <p:nvPr/>
                </p:nvSpPr>
                <p:spPr>
                  <a:xfrm rot="16200000">
                    <a:off x="7815565" y="921454"/>
                    <a:ext cx="717482" cy="349748"/>
                  </a:xfrm>
                  <a:prstGeom prst="rect">
                    <a:avLst/>
                  </a:prstGeom>
                  <a:solidFill>
                    <a:schemeClr val="bg1"/>
                  </a:solidFill>
                  <a:ln w="25400"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2200" i="1" smtClean="0">
                                  <a:latin typeface="Cambria Math" charset="0"/>
                                  <a:cs typeface="Symbol" charset="2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 i="0" smtClean="0">
                                  <a:latin typeface="Cambria Math" charset="0"/>
                                  <a:cs typeface="Symbol" charset="2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charset="0"/>
                                      <a:cs typeface="Symbol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  <a:cs typeface="Symbol" charset="2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charset="0"/>
                                      <a:cs typeface="Symbol" charset="2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</m:func>
                        </m:oMath>
                      </m:oMathPara>
                    </a14:m>
                    <a:endParaRPr lang="en-US" sz="2200" dirty="0">
                      <a:latin typeface="Symbol" charset="2"/>
                      <a:cs typeface="Symbol" charset="2"/>
                    </a:endParaRPr>
                  </a:p>
                </p:txBody>
              </p:sp>
            </mc:Choice>
            <mc:Fallback xmlns="">
              <p:sp>
                <p:nvSpPr>
                  <p:cNvPr id="19" name="Text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7815565" y="921454"/>
                    <a:ext cx="717482" cy="349748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24576" r="-28070"/>
                    </a:stretch>
                  </a:blipFill>
                  <a:ln w="2540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0" name="Oval 29"/>
          <p:cNvSpPr/>
          <p:nvPr/>
        </p:nvSpPr>
        <p:spPr>
          <a:xfrm>
            <a:off x="7889028" y="4786413"/>
            <a:ext cx="1114081" cy="1546680"/>
          </a:xfrm>
          <a:prstGeom prst="ellipse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1845349" y="830973"/>
            <a:ext cx="4019870" cy="2298115"/>
            <a:chOff x="1080853" y="4023873"/>
            <a:chExt cx="4019870" cy="2298115"/>
          </a:xfrm>
        </p:grpSpPr>
        <p:grpSp>
          <p:nvGrpSpPr>
            <p:cNvPr id="38" name="Group 37"/>
            <p:cNvGrpSpPr/>
            <p:nvPr/>
          </p:nvGrpSpPr>
          <p:grpSpPr>
            <a:xfrm>
              <a:off x="1080853" y="4023873"/>
              <a:ext cx="3969254" cy="2298115"/>
              <a:chOff x="781053" y="4023873"/>
              <a:chExt cx="3969254" cy="2298115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8"/>
              <a:srcRect l="50626"/>
              <a:stretch/>
            </p:blipFill>
            <p:spPr>
              <a:xfrm>
                <a:off x="781053" y="4186602"/>
                <a:ext cx="3969254" cy="2135386"/>
              </a:xfrm>
              <a:prstGeom prst="rect">
                <a:avLst/>
              </a:prstGeom>
            </p:spPr>
          </p:pic>
          <p:sp>
            <p:nvSpPr>
              <p:cNvPr id="44" name="Rectangle 43"/>
              <p:cNvSpPr/>
              <p:nvPr/>
            </p:nvSpPr>
            <p:spPr>
              <a:xfrm>
                <a:off x="4366860" y="5852369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363696" y="4923768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4339652" y="4023873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031571" y="5020783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1346081" y="4946504"/>
                  <a:ext cx="2423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6081" y="4946504"/>
                  <a:ext cx="242374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30000" r="-27500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4721370" y="4214483"/>
                  <a:ext cx="21788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𝑠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1370" y="4214483"/>
                  <a:ext cx="217880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20000" r="-1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4673113" y="4961748"/>
                  <a:ext cx="42178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3113" y="4961748"/>
                  <a:ext cx="421782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15942" r="-5797" b="-213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4678941" y="5655162"/>
                  <a:ext cx="42178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8941" y="5655162"/>
                  <a:ext cx="421782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15942" b="-213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8651" y="3902806"/>
            <a:ext cx="5012746" cy="2734225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</p:pic>
      <p:pic>
        <p:nvPicPr>
          <p:cNvPr id="48" name="Picture 47" descr="penguin1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55644" y="706813"/>
            <a:ext cx="959613" cy="1054001"/>
          </a:xfrm>
          <a:prstGeom prst="rect">
            <a:avLst/>
          </a:prstGeom>
        </p:spPr>
      </p:pic>
      <p:sp>
        <p:nvSpPr>
          <p:cNvPr id="49" name="Content Placeholder 2"/>
          <p:cNvSpPr>
            <a:spLocks noGrp="1"/>
          </p:cNvSpPr>
          <p:nvPr>
            <p:ph idx="1"/>
          </p:nvPr>
        </p:nvSpPr>
        <p:spPr>
          <a:xfrm>
            <a:off x="706279" y="2871325"/>
            <a:ext cx="4748511" cy="937967"/>
          </a:xfrm>
        </p:spPr>
        <p:txBody>
          <a:bodyPr>
            <a:normAutofit/>
          </a:bodyPr>
          <a:lstStyle/>
          <a:p>
            <a:r>
              <a:rPr lang="en-US" sz="2600" dirty="0" smtClean="0"/>
              <a:t>Study angular distribution of final </a:t>
            </a:r>
            <a:r>
              <a:rPr lang="en-US" sz="2600" smtClean="0"/>
              <a:t>state particles</a:t>
            </a:r>
            <a:endParaRPr lang="en-US" sz="2600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7244524" y="6218627"/>
            <a:ext cx="1692195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3</a:t>
            </a:r>
            <a:r>
              <a:rPr lang="en-US" sz="2000" dirty="0" smtClean="0">
                <a:solidFill>
                  <a:srgbClr val="C00000"/>
                </a:solidFill>
              </a:rPr>
              <a:t>-5 </a:t>
            </a:r>
            <a:r>
              <a:rPr lang="en-US" sz="2000" dirty="0" smtClean="0">
                <a:solidFill>
                  <a:srgbClr val="C00000"/>
                </a:solidFill>
                <a:latin typeface="Symbol" charset="2"/>
                <a:cs typeface="Symbol" charset="2"/>
              </a:rPr>
              <a:t>s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from SM</a:t>
            </a:r>
          </a:p>
        </p:txBody>
      </p:sp>
      <p:sp>
        <p:nvSpPr>
          <p:cNvPr id="50" name="Oval 49"/>
          <p:cNvSpPr/>
          <p:nvPr/>
        </p:nvSpPr>
        <p:spPr>
          <a:xfrm>
            <a:off x="7674622" y="4158916"/>
            <a:ext cx="1606091" cy="1899071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427749" y="2582312"/>
                <a:ext cx="2838662" cy="4001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5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000" i="1">
                        <a:solidFill>
                          <a:schemeClr val="tx1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/>
                  <a:t>count </a:t>
                </a:r>
                <a:r>
                  <a:rPr lang="en-US" sz="2000" dirty="0">
                    <a:solidFill>
                      <a:srgbClr val="0432FF"/>
                    </a:solidFill>
                  </a:rPr>
                  <a:t>blue</a:t>
                </a:r>
                <a:r>
                  <a:rPr lang="en-US" sz="2000" dirty="0"/>
                  <a:t> minus 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red</a:t>
                </a:r>
                <a:r>
                  <a:rPr lang="en-US" sz="2000" dirty="0"/>
                  <a:t>: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7749" y="2582312"/>
                <a:ext cx="2838662" cy="400110"/>
              </a:xfrm>
              <a:prstGeom prst="rect">
                <a:avLst/>
              </a:prstGeom>
              <a:blipFill rotWithShape="0">
                <a:blip r:embed="rId18"/>
                <a:stretch>
                  <a:fillRect t="-5797" r="-1064" b="-23188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41/51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46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50626"/>
          <a:stretch/>
        </p:blipFill>
        <p:spPr>
          <a:xfrm>
            <a:off x="7616573" y="3236492"/>
            <a:ext cx="3969254" cy="21353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50750"/>
          <a:stretch/>
        </p:blipFill>
        <p:spPr>
          <a:xfrm>
            <a:off x="7601324" y="957485"/>
            <a:ext cx="3915499" cy="2044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Interpretation: B-decays and effective </a:t>
            </a:r>
            <a:r>
              <a:rPr lang="en-US" dirty="0"/>
              <a:t>c</a:t>
            </a:r>
            <a:r>
              <a:rPr lang="en-US" dirty="0" smtClean="0"/>
              <a:t>ouplings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49530"/>
          <a:stretch/>
        </p:blipFill>
        <p:spPr>
          <a:xfrm>
            <a:off x="1321628" y="957485"/>
            <a:ext cx="4012472" cy="2044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49472"/>
          <a:stretch/>
        </p:blipFill>
        <p:spPr>
          <a:xfrm>
            <a:off x="1182142" y="3267035"/>
            <a:ext cx="4062018" cy="2135386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68" y="1284990"/>
            <a:ext cx="635000" cy="5080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090" y="1494577"/>
            <a:ext cx="393700" cy="444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15" y="2264660"/>
            <a:ext cx="393700" cy="444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516" y="779930"/>
            <a:ext cx="4442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u="sng" dirty="0">
                <a:solidFill>
                  <a:srgbClr val="0070C0"/>
                </a:solidFill>
              </a:rPr>
              <a:t>Beta </a:t>
            </a:r>
            <a:r>
              <a:rPr lang="en-US" sz="2400" u="sng" dirty="0" smtClean="0">
                <a:solidFill>
                  <a:srgbClr val="0070C0"/>
                </a:solidFill>
              </a:rPr>
              <a:t>decay</a:t>
            </a:r>
            <a:r>
              <a:rPr lang="en-US" sz="2400" dirty="0" smtClean="0">
                <a:solidFill>
                  <a:srgbClr val="0070C0"/>
                </a:solidFill>
              </a:rPr>
              <a:t>: </a:t>
            </a:r>
            <a:r>
              <a:rPr lang="en-US" sz="2400" dirty="0">
                <a:solidFill>
                  <a:srgbClr val="0070C0"/>
                </a:solidFill>
              </a:rPr>
              <a:t>“charged current”: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1516" y="2967453"/>
            <a:ext cx="6710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u="sng" dirty="0">
                <a:solidFill>
                  <a:srgbClr val="0070C0"/>
                </a:solidFill>
              </a:rPr>
              <a:t>Rare B </a:t>
            </a:r>
            <a:r>
              <a:rPr lang="en-US" sz="2400" u="sng" dirty="0" smtClean="0">
                <a:solidFill>
                  <a:srgbClr val="0070C0"/>
                </a:solidFill>
              </a:rPr>
              <a:t>decay</a:t>
            </a:r>
            <a:r>
              <a:rPr lang="en-US" sz="2400" dirty="0" smtClean="0">
                <a:solidFill>
                  <a:srgbClr val="0070C0"/>
                </a:solidFill>
              </a:rPr>
              <a:t>: </a:t>
            </a:r>
            <a:r>
              <a:rPr lang="en-US" sz="2400" dirty="0">
                <a:solidFill>
                  <a:srgbClr val="0070C0"/>
                </a:solidFill>
              </a:rPr>
              <a:t>“</a:t>
            </a:r>
            <a:r>
              <a:rPr lang="en-US" sz="2400" dirty="0" err="1">
                <a:solidFill>
                  <a:srgbClr val="0070C0"/>
                </a:solidFill>
              </a:rPr>
              <a:t>Flavour</a:t>
            </a:r>
            <a:r>
              <a:rPr lang="en-US" sz="2400" dirty="0">
                <a:solidFill>
                  <a:srgbClr val="0070C0"/>
                </a:solidFill>
              </a:rPr>
              <a:t> changing neutral current”: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99809" y="6080747"/>
                <a:ext cx="10695300" cy="461665"/>
              </a:xfrm>
              <a:prstGeom prst="rect">
                <a:avLst/>
              </a:prstGeom>
              <a:noFill/>
              <a:ln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7030A0"/>
                    </a:solidFill>
                  </a:rPr>
                  <a:t>Effective Operators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𝑂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  <a:latin typeface="Lucida Handwriting"/>
                    <a:cs typeface="Lucida Handwriting"/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with Wilson </a:t>
                </a:r>
                <a:r>
                  <a:rPr lang="en-US" sz="2400" dirty="0" smtClean="0">
                    <a:solidFill>
                      <a:srgbClr val="7030A0"/>
                    </a:solidFill>
                  </a:rPr>
                  <a:t>coefficients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smtClean="0">
                    <a:solidFill>
                      <a:srgbClr val="7030A0"/>
                    </a:solidFill>
                  </a:rPr>
                  <a:t>predicted </a:t>
                </a:r>
                <a:r>
                  <a:rPr lang="en-US" sz="2400" dirty="0">
                    <a:solidFill>
                      <a:srgbClr val="7030A0"/>
                    </a:solidFill>
                  </a:rPr>
                  <a:t>by the Standard Model.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809" y="6080747"/>
                <a:ext cx="10695300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854" t="-101282" b="-123077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372043" y="4682034"/>
                <a:ext cx="4044249" cy="1130631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ℋ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𝑒𝑓𝑓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=− 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4 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𝐶𝐾𝑀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is-IS" sz="24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10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043" y="4682034"/>
                <a:ext cx="4044249" cy="113063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498537" y="1418494"/>
                <a:ext cx="1615955" cy="854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20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200" b="0" i="1" smtClean="0"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200" b="0" i="1" smtClean="0">
                              <a:latin typeface="Cambria Math" charset="0"/>
                            </a:rPr>
                            <m:t>8</m:t>
                          </m:r>
                          <m:sSubSup>
                            <m:sSubSupPr>
                              <m:ctrlPr>
                                <a:rPr lang="en-US" sz="2200" b="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𝑊</m:t>
                              </m:r>
                            </m:sub>
                            <m:sup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200" b="0" dirty="0" smtClean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537" y="1418494"/>
                <a:ext cx="1615955" cy="85465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5147193" y="4495907"/>
            <a:ext cx="1861663" cy="400110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Eff Hamiltonian: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28861" y="2267283"/>
                <a:ext cx="160928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charset="0"/>
                        </a:rPr>
                        <m:t>𝑛</m:t>
                      </m:r>
                      <m:r>
                        <a:rPr lang="en-US" sz="2200" b="0" i="1" smtClean="0">
                          <a:latin typeface="Cambria Math" charset="0"/>
                        </a:rPr>
                        <m:t>→</m:t>
                      </m:r>
                      <m:r>
                        <a:rPr lang="en-US" sz="2200" b="0" i="1" smtClean="0">
                          <a:latin typeface="Cambria Math" charset="0"/>
                        </a:rPr>
                        <m:t>𝑝</m:t>
                      </m:r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861" y="2267283"/>
                <a:ext cx="1609287" cy="430887"/>
              </a:xfrm>
              <a:prstGeom prst="rect">
                <a:avLst/>
              </a:prstGeom>
              <a:blipFill rotWithShape="0">
                <a:blip r:embed="rId10"/>
                <a:stretch>
                  <a:fillRect t="-101408" r="-20076" b="-1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28861" y="4551091"/>
                <a:ext cx="193578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861" y="4551091"/>
                <a:ext cx="1935786" cy="430887"/>
              </a:xfrm>
              <a:prstGeom prst="rect">
                <a:avLst/>
              </a:prstGeom>
              <a:blipFill rotWithShape="0">
                <a:blip r:embed="rId11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42/51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10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22" grpId="0" animBg="1"/>
      <p:bldP spid="25" grpId="0" animBg="1"/>
      <p:bldP spid="2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   Global Fit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𝑏</m:t>
                    </m:r>
                    <m:r>
                      <a:rPr lang="en-US" i="1">
                        <a:latin typeface="Cambria Math" charset="0"/>
                      </a:rPr>
                      <m:t>→</m:t>
                    </m:r>
                    <m:r>
                      <a:rPr lang="en-US" i="1">
                        <a:latin typeface="Cambria Math" charset="0"/>
                      </a:rPr>
                      <m:t>𝑠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845349" y="4428608"/>
            <a:ext cx="4019870" cy="2298115"/>
            <a:chOff x="1080853" y="4023873"/>
            <a:chExt cx="4019870" cy="2298115"/>
          </a:xfrm>
        </p:grpSpPr>
        <p:grpSp>
          <p:nvGrpSpPr>
            <p:cNvPr id="7" name="Group 6"/>
            <p:cNvGrpSpPr/>
            <p:nvPr/>
          </p:nvGrpSpPr>
          <p:grpSpPr>
            <a:xfrm>
              <a:off x="1080853" y="4023873"/>
              <a:ext cx="3969254" cy="2298115"/>
              <a:chOff x="781053" y="4023873"/>
              <a:chExt cx="3969254" cy="2298115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/>
              <a:srcRect l="50626"/>
              <a:stretch/>
            </p:blipFill>
            <p:spPr>
              <a:xfrm>
                <a:off x="781053" y="4186602"/>
                <a:ext cx="3969254" cy="2135386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4366860" y="5852369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363696" y="4923768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339652" y="4023873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031571" y="5020783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346081" y="4946504"/>
                  <a:ext cx="2423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6081" y="4946504"/>
                  <a:ext cx="242374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30000" r="-27500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4721370" y="4214483"/>
                  <a:ext cx="21788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𝑠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1370" y="4214483"/>
                  <a:ext cx="217880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20000" r="-1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4673113" y="4961748"/>
                  <a:ext cx="42178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3113" y="4961748"/>
                  <a:ext cx="421782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15942" r="-5797" b="-213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678941" y="5655162"/>
                  <a:ext cx="42178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8941" y="5655162"/>
                  <a:ext cx="421782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15942" b="-213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16" descr="penguin1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32916" y="4304449"/>
            <a:ext cx="959613" cy="1054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64830" y="4406599"/>
            <a:ext cx="985554" cy="9669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0176" y="865284"/>
                <a:ext cx="4044249" cy="1130631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ℋ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𝑒𝑓𝑓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=− 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4 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𝐶𝐾𝑀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is-IS" sz="24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10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76" y="865284"/>
                <a:ext cx="4044249" cy="1130631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21387" y="2205165"/>
                <a:ext cx="5299129" cy="1983784"/>
              </a:xfrm>
              <a:ln w="25400">
                <a:solidFill>
                  <a:srgbClr val="0070C0"/>
                </a:solidFill>
              </a:ln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Semileptonic Penguin operators: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9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dirty="0" smtClean="0"/>
                  <a:t>  </a:t>
                </a:r>
              </a:p>
              <a:p>
                <a:r>
                  <a:rPr lang="en-US" dirty="0" smtClean="0"/>
                  <a:t>Good fit for: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9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𝑁𝑃</m:t>
                        </m:r>
                      </m:sup>
                    </m:sSubSup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=−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10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𝑁𝑃</m:t>
                        </m:r>
                      </m:sup>
                    </m:sSubSup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≃−1 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New effective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𝑉</m:t>
                    </m:r>
                    <m:r>
                      <a:rPr lang="en-US" b="0" i="1" smtClean="0">
                        <a:latin typeface="Cambria Math" charset="0"/>
                      </a:rPr>
                      <m:t>−</m:t>
                    </m:r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contribution</a:t>
                </a:r>
              </a:p>
              <a:p>
                <a:pPr lvl="1"/>
                <a:r>
                  <a:rPr lang="en-US" dirty="0" smtClean="0"/>
                  <a:t>Suppressed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𝑏</m:t>
                    </m:r>
                    <m:r>
                      <a:rPr lang="en-US" i="1">
                        <a:latin typeface="Cambria Math" charset="0"/>
                      </a:rPr>
                      <m:t>→</m:t>
                    </m:r>
                    <m:r>
                      <a:rPr lang="en-US" i="1">
                        <a:latin typeface="Cambria Math" charset="0"/>
                      </a:rPr>
                      <m:t>𝑠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/>
                  <a:t> penguin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1387" y="2205165"/>
                <a:ext cx="5299129" cy="1983784"/>
              </a:xfrm>
              <a:blipFill rotWithShape="0">
                <a:blip r:embed="rId19"/>
                <a:stretch>
                  <a:fillRect l="-1604" t="-5775" b="-20365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8064707" y="816168"/>
            <a:ext cx="3850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Altmannshofer</a:t>
            </a:r>
            <a:r>
              <a:rPr lang="en-US" dirty="0" smtClean="0"/>
              <a:t> et al., arXiv:1704.05435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38970" y="5919723"/>
            <a:ext cx="1265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Suppressed</a:t>
            </a:r>
          </a:p>
          <a:p>
            <a:r>
              <a:rPr lang="en-US" dirty="0"/>
              <a:t>penguin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80615" y="5909195"/>
            <a:ext cx="1226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Depressed </a:t>
            </a:r>
          </a:p>
          <a:p>
            <a:r>
              <a:rPr lang="en-US" dirty="0"/>
              <a:t>penguin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8753" y="5929298"/>
            <a:ext cx="70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047338" y="5894091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≠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76388" y="1150486"/>
            <a:ext cx="5854489" cy="493397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544393" y="6127430"/>
                <a:ext cx="24708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C00000"/>
                    </a:solidFill>
                  </a:rPr>
                  <a:t>Significance: 4-6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𝜎</m:t>
                    </m:r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4393" y="6127430"/>
                <a:ext cx="2470805" cy="461665"/>
              </a:xfrm>
              <a:prstGeom prst="rect">
                <a:avLst/>
              </a:prstGeom>
              <a:blipFill rotWithShape="0">
                <a:blip r:embed="rId21"/>
                <a:stretch>
                  <a:fillRect l="-395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43/51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60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392" y="939933"/>
            <a:ext cx="8135019" cy="3829294"/>
          </a:xfr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 smtClean="0"/>
              <a:t>Three generations and the origin of CP Violation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The amount of CP Violation and the early universe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Measurements of CP Violation with </a:t>
            </a:r>
            <a:r>
              <a:rPr lang="en-US" dirty="0" err="1" smtClean="0"/>
              <a:t>LHCb</a:t>
            </a:r>
            <a:r>
              <a:rPr lang="en-US" dirty="0" smtClean="0"/>
              <a:t> 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B-decays and </a:t>
            </a:r>
            <a:r>
              <a:rPr lang="en-US" dirty="0" err="1" smtClean="0"/>
              <a:t>flavour</a:t>
            </a:r>
            <a:r>
              <a:rPr lang="en-US" dirty="0" smtClean="0"/>
              <a:t> anomalies</a:t>
            </a:r>
          </a:p>
          <a:p>
            <a:pPr marL="514350" indent="-514350">
              <a:buFont typeface="+mj-lt"/>
              <a:buAutoNum type="arabicParenR"/>
            </a:pPr>
            <a:endParaRPr lang="en-US" sz="1100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What could it be?</a:t>
            </a:r>
          </a:p>
          <a:p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722108" y="1004050"/>
            <a:ext cx="7955726" cy="286870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185" y="2817873"/>
            <a:ext cx="3564922" cy="361976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9" name="Right Arrow 8"/>
          <p:cNvSpPr/>
          <p:nvPr/>
        </p:nvSpPr>
        <p:spPr>
          <a:xfrm>
            <a:off x="206197" y="4150482"/>
            <a:ext cx="427078" cy="269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44/51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14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Contradicting effects?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591514" y="802994"/>
                <a:ext cx="4670033" cy="170373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𝐷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US" sz="26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600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2600" dirty="0" smtClean="0"/>
                  <a:t> </a:t>
                </a:r>
                <a:endParaRPr lang="en-US" sz="2600" dirty="0">
                  <a:sym typeface="Wingdings"/>
                </a:endParaRPr>
              </a:p>
              <a:p>
                <a:pPr lvl="1"/>
                <a:r>
                  <a:rPr lang="en-US" dirty="0" smtClean="0">
                    <a:sym typeface="Wingdings"/>
                  </a:rPr>
                  <a:t> ~ 25% effect at </a:t>
                </a:r>
                <a:r>
                  <a:rPr lang="en-US" b="1" i="1" dirty="0" smtClean="0">
                    <a:sym typeface="Wingdings"/>
                  </a:rPr>
                  <a:t>tree </a:t>
                </a:r>
                <a:r>
                  <a:rPr lang="en-US" dirty="0" smtClean="0">
                    <a:sym typeface="Wingdings"/>
                  </a:rPr>
                  <a:t>level: </a:t>
                </a:r>
              </a:p>
              <a:p>
                <a:pPr lvl="2"/>
                <a:r>
                  <a:rPr lang="en-US" sz="2200" b="1" i="1" dirty="0" smtClean="0">
                    <a:sym typeface="Wingdings"/>
                  </a:rPr>
                  <a:t>Large</a:t>
                </a:r>
                <a:r>
                  <a:rPr lang="en-US" sz="2200" dirty="0" smtClean="0">
                    <a:sym typeface="Wingdings"/>
                  </a:rPr>
                  <a:t> new physics effect</a:t>
                </a:r>
              </a:p>
              <a:p>
                <a:pPr lvl="2"/>
                <a:r>
                  <a:rPr lang="en-US" sz="2200" dirty="0" smtClean="0">
                    <a:sym typeface="Wingding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  <a:sym typeface="Wingdings"/>
                      </a:rPr>
                      <m:t>𝑀</m:t>
                    </m:r>
                    <m:r>
                      <a:rPr lang="en-US" sz="2200" b="0" i="1" smtClean="0">
                        <a:latin typeface="Cambria Math" charset="0"/>
                        <a:sym typeface="Wingdings"/>
                      </a:rPr>
                      <m:t>~3</m:t>
                    </m:r>
                  </m:oMath>
                </a14:m>
                <a:r>
                  <a:rPr lang="en-US" sz="2200" dirty="0" smtClean="0"/>
                  <a:t> TeV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1514" y="802994"/>
                <a:ext cx="4670033" cy="1703736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8" y="2521720"/>
            <a:ext cx="5381469" cy="3644593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3"/>
              <p:cNvSpPr txBox="1">
                <a:spLocks/>
              </p:cNvSpPr>
              <p:nvPr/>
            </p:nvSpPr>
            <p:spPr>
              <a:xfrm>
                <a:off x="6619283" y="720088"/>
                <a:ext cx="4908154" cy="17866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2600" i="1" smtClean="0">
                            <a:latin typeface="Cambria Math" charset="0"/>
                          </a:rPr>
                          <m:t>𝐾</m:t>
                        </m:r>
                      </m:sub>
                    </m:sSub>
                    <m:r>
                      <a:rPr lang="en-US" sz="2600" i="1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6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US" sz="260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600" i="1" smtClean="0"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60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endParaRPr lang="en-US" sz="2600" dirty="0" smtClean="0"/>
              </a:p>
              <a:p>
                <a:pPr lvl="1"/>
                <a:r>
                  <a:rPr lang="en-US" dirty="0" smtClean="0">
                    <a:sym typeface="Wingdings"/>
                  </a:rPr>
                  <a:t>~ 25% effect at </a:t>
                </a:r>
                <a:r>
                  <a:rPr lang="en-US" b="1" i="1" dirty="0" smtClean="0">
                    <a:sym typeface="Wingdings"/>
                  </a:rPr>
                  <a:t>penguin</a:t>
                </a:r>
                <a:r>
                  <a:rPr lang="en-US" dirty="0" smtClean="0">
                    <a:sym typeface="Wingdings"/>
                  </a:rPr>
                  <a:t> level: </a:t>
                </a:r>
              </a:p>
              <a:p>
                <a:pPr lvl="2"/>
                <a:r>
                  <a:rPr lang="en-US" sz="2200" b="1" i="1" dirty="0">
                    <a:sym typeface="Wingdings"/>
                  </a:rPr>
                  <a:t>S</a:t>
                </a:r>
                <a:r>
                  <a:rPr lang="en-US" sz="2200" b="1" i="1" dirty="0" smtClean="0">
                    <a:sym typeface="Wingdings"/>
                  </a:rPr>
                  <a:t>mall</a:t>
                </a:r>
                <a:r>
                  <a:rPr lang="en-US" sz="2200" dirty="0" smtClean="0">
                    <a:sym typeface="Wingdings"/>
                  </a:rPr>
                  <a:t> new physics effect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2200" i="1" smtClean="0">
                        <a:latin typeface="Cambria Math" charset="0"/>
                        <a:sym typeface="Wingdings"/>
                      </a:rPr>
                      <m:t>𝑀</m:t>
                    </m:r>
                    <m:r>
                      <a:rPr lang="en-US" sz="2200" i="1" smtClean="0">
                        <a:latin typeface="Cambria Math" charset="0"/>
                        <a:sym typeface="Wingdings"/>
                      </a:rPr>
                      <m:t>~30 </m:t>
                    </m:r>
                  </m:oMath>
                </a14:m>
                <a:r>
                  <a:rPr lang="en-US" sz="2200" dirty="0" err="1" smtClean="0">
                    <a:sym typeface="Wingdings"/>
                  </a:rPr>
                  <a:t>TeV</a:t>
                </a:r>
                <a:endParaRPr lang="en-US" sz="2200" dirty="0"/>
              </a:p>
            </p:txBody>
          </p:sp>
        </mc:Choice>
        <mc:Fallback xmlns="">
          <p:sp>
            <p:nvSpPr>
              <p:cNvPr id="12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283" y="720088"/>
                <a:ext cx="4908154" cy="1786642"/>
              </a:xfrm>
              <a:prstGeom prst="rect">
                <a:avLst/>
              </a:prstGeom>
              <a:blipFill rotWithShape="0">
                <a:blip r:embed="rId5"/>
                <a:stretch>
                  <a:fillRect b="-19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5101" y="2329151"/>
            <a:ext cx="4622336" cy="402972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45/51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9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r>
              <a:rPr lang="en-US" dirty="0" err="1" smtClean="0"/>
              <a:t>Flavour</a:t>
            </a:r>
            <a:r>
              <a:rPr lang="en-US" dirty="0" smtClean="0"/>
              <a:t> Physics at high mass: GGL model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67628" y="927644"/>
                <a:ext cx="7208541" cy="5548764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Effective New Physics operators point at </a:t>
                </a:r>
                <a:r>
                  <a:rPr lang="en-US" i="1" dirty="0" smtClean="0"/>
                  <a:t>left-handed vector</a:t>
                </a:r>
                <a:r>
                  <a:rPr lang="en-US" dirty="0" smtClean="0"/>
                  <a:t> coupling</a:t>
                </a:r>
              </a:p>
              <a:p>
                <a:endParaRPr lang="en-US" sz="800" dirty="0" smtClean="0"/>
              </a:p>
              <a:p>
                <a:r>
                  <a:rPr lang="en-US" dirty="0" smtClean="0"/>
                  <a:t>New physics occurs above weak scale (~</a:t>
                </a:r>
                <a:r>
                  <a:rPr lang="en-US" dirty="0" err="1" smtClean="0"/>
                  <a:t>TeV</a:t>
                </a:r>
                <a:r>
                  <a:rPr lang="en-US" dirty="0" smtClean="0"/>
                  <a:t>)</a:t>
                </a:r>
              </a:p>
              <a:p>
                <a:pPr lvl="1"/>
                <a:r>
                  <a:rPr lang="en-US" dirty="0" smtClean="0"/>
                  <a:t>Before EWSB: physics that is invariant under </a:t>
                </a:r>
                <a:endParaRPr lang="en-US" dirty="0"/>
              </a:p>
              <a:p>
                <a:pPr marL="275400" lvl="1" indent="0">
                  <a:buNone/>
                </a:pPr>
                <a:r>
                  <a:rPr lang="en-US" dirty="0" smtClean="0"/>
                  <a:t>    SU(3)</a:t>
                </a:r>
                <a:r>
                  <a:rPr lang="en-US" baseline="-25000" dirty="0" smtClean="0"/>
                  <a:t>C</a:t>
                </a:r>
                <a:r>
                  <a:rPr lang="en-US" dirty="0" smtClean="0"/>
                  <a:t> x SU(2)</a:t>
                </a:r>
                <a:r>
                  <a:rPr lang="en-US" baseline="-25000" dirty="0" smtClean="0"/>
                  <a:t>L</a:t>
                </a:r>
                <a:r>
                  <a:rPr lang="en-US" dirty="0" smtClean="0"/>
                  <a:t> x U(1)</a:t>
                </a:r>
                <a:r>
                  <a:rPr lang="en-US" baseline="-25000" dirty="0" smtClean="0"/>
                  <a:t>Y</a:t>
                </a:r>
              </a:p>
              <a:p>
                <a:pPr lvl="1"/>
                <a:r>
                  <a:rPr lang="en-US" i="1" dirty="0" smtClean="0">
                    <a:solidFill>
                      <a:srgbClr val="C00000"/>
                    </a:solidFill>
                    <a:sym typeface="Wingdings"/>
                  </a:rPr>
                  <a:t>Operates on massless interaction states</a:t>
                </a:r>
              </a:p>
              <a:p>
                <a:endParaRPr lang="en-US" sz="800" i="1" dirty="0" smtClean="0">
                  <a:solidFill>
                    <a:srgbClr val="C00000"/>
                  </a:solidFill>
                  <a:sym typeface="Wingdings"/>
                </a:endParaRPr>
              </a:p>
              <a:p>
                <a:r>
                  <a:rPr lang="en-US" dirty="0" smtClean="0"/>
                  <a:t>3</a:t>
                </a:r>
                <a:r>
                  <a:rPr lang="en-US" baseline="30000" dirty="0" smtClean="0"/>
                  <a:t>rd</a:t>
                </a:r>
                <a:r>
                  <a:rPr lang="en-US" dirty="0"/>
                  <a:t> </a:t>
                </a:r>
                <a:r>
                  <a:rPr lang="en-US" dirty="0" smtClean="0"/>
                  <a:t>generation is special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eg</m:t>
                    </m:r>
                    <m:r>
                      <a:rPr lang="en-US" b="0" i="0" smtClean="0">
                        <a:latin typeface="Cambria Math" charset="0"/>
                      </a:rPr>
                      <m:t>.  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𝑡𝑜𝑝</m:t>
                        </m:r>
                      </m:sub>
                    </m:sSub>
                  </m:oMath>
                </a14:m>
                <a:r>
                  <a:rPr lang="en-US" dirty="0" smtClean="0"/>
                  <a:t> = 1)</a:t>
                </a:r>
              </a:p>
              <a:p>
                <a:endParaRPr lang="en-US" sz="800" dirty="0" smtClean="0"/>
              </a:p>
              <a:p>
                <a:r>
                  <a:rPr lang="en-US" dirty="0" smtClean="0"/>
                  <a:t>Glashow, </a:t>
                </a:r>
                <a:r>
                  <a:rPr lang="en-US" dirty="0" err="1" smtClean="0"/>
                  <a:t>Guagdagnoli</a:t>
                </a:r>
                <a:r>
                  <a:rPr lang="en-US" dirty="0" smtClean="0"/>
                  <a:t>, Lane (GGL) model:  Operator for NP in 3</a:t>
                </a:r>
                <a:r>
                  <a:rPr lang="en-US" baseline="30000" dirty="0" smtClean="0"/>
                  <a:t>rd</a:t>
                </a:r>
                <a:r>
                  <a:rPr lang="en-US" dirty="0" smtClean="0"/>
                  <a:t> generation: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𝐺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𝜏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7628" y="927644"/>
                <a:ext cx="7208541" cy="5548764"/>
              </a:xfrm>
              <a:blipFill rotWithShape="0">
                <a:blip r:embed="rId2"/>
                <a:stretch>
                  <a:fillRect l="-1523" t="-1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𝑣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higgs-potentia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46/51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03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3 Generations of fundamental particles </a:t>
            </a:r>
            <a:r>
              <a:rPr lang="mr-IN" dirty="0" smtClean="0"/>
              <a:t>–</a:t>
            </a:r>
            <a:r>
              <a:rPr lang="en-US" dirty="0" smtClean="0"/>
              <a:t> How do we know?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378" y="4796589"/>
            <a:ext cx="3332371" cy="17641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944" y="1040296"/>
            <a:ext cx="7072383" cy="361374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548717" y="2071480"/>
                <a:ext cx="10575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charset="0"/>
                        </a:rPr>
                        <m:t>→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𝛾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charset="0"/>
                        </a:rPr>
                        <m:t>γ</m:t>
                      </m:r>
                    </m:oMath>
                  </m:oMathPara>
                </a14:m>
                <a:endParaRPr lang="en-US" sz="2000" b="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717" y="2071480"/>
                <a:ext cx="1057597" cy="400110"/>
              </a:xfrm>
              <a:prstGeom prst="rect">
                <a:avLst/>
              </a:prstGeom>
              <a:blipFill rotWithShape="0">
                <a:blip r:embed="rId4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0637285" y="2511645"/>
                <a:ext cx="10836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charset="0"/>
                        </a:rPr>
                        <m:t>→4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𝜇</m:t>
                      </m:r>
                    </m:oMath>
                  </m:oMathPara>
                </a14:m>
                <a:endParaRPr lang="en-US" sz="2000" b="0" dirty="0" smtClean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7285" y="2511645"/>
                <a:ext cx="1083695" cy="400110"/>
              </a:xfrm>
              <a:prstGeom prst="rect">
                <a:avLst/>
              </a:prstGeom>
              <a:blipFill rotWithShape="0">
                <a:blip r:embed="rId5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05" y="1261391"/>
            <a:ext cx="2798450" cy="2538705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Content Placeholder 2"/>
          <p:cNvSpPr txBox="1">
            <a:spLocks/>
          </p:cNvSpPr>
          <p:nvPr/>
        </p:nvSpPr>
        <p:spPr>
          <a:xfrm>
            <a:off x="592483" y="4154032"/>
            <a:ext cx="5182967" cy="1937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Font typeface="Arial"/>
              <a:buNone/>
            </a:pPr>
            <a:r>
              <a:rPr lang="en-US" b="1" u="sng" dirty="0" smtClean="0">
                <a:solidFill>
                  <a:srgbClr val="C00000"/>
                </a:solidFill>
              </a:rPr>
              <a:t>LHC:</a:t>
            </a:r>
          </a:p>
          <a:p>
            <a:pPr marL="0" indent="0">
              <a:buClr>
                <a:schemeClr val="tx1"/>
              </a:buClr>
              <a:buFont typeface="Arial"/>
              <a:buNone/>
            </a:pPr>
            <a:r>
              <a:rPr lang="en-US" dirty="0" smtClean="0"/>
              <a:t>Higgs production:</a:t>
            </a:r>
          </a:p>
          <a:p>
            <a:pPr lvl="1"/>
            <a:r>
              <a:rPr lang="en-US" sz="2600" i="1" dirty="0"/>
              <a:t>L</a:t>
            </a:r>
            <a:r>
              <a:rPr lang="en-US" sz="2600" i="1" dirty="0" smtClean="0"/>
              <a:t>oop</a:t>
            </a:r>
            <a:r>
              <a:rPr lang="en-US" sz="2600" dirty="0" smtClean="0"/>
              <a:t> diagram is proportional to the mass of the heaviest fermion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8219" y="126111"/>
            <a:ext cx="673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</a:t>
            </a:r>
            <a:r>
              <a:rPr lang="en-US" sz="2000" dirty="0" smtClean="0">
                <a:solidFill>
                  <a:schemeClr val="bg1"/>
                </a:solidFill>
              </a:rPr>
              <a:t>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7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Where does GGL operator come from?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0508" y="927644"/>
                <a:ext cx="7104717" cy="5548764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Glashow, </a:t>
                </a:r>
                <a:r>
                  <a:rPr lang="en-US" dirty="0" err="1" smtClean="0"/>
                  <a:t>Guagdagnoli</a:t>
                </a:r>
                <a:r>
                  <a:rPr lang="en-US" dirty="0" smtClean="0"/>
                  <a:t>, Lane (GGL) model:  operator for NP: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𝐺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𝜏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 smtClean="0"/>
                  <a:t>Relate massive particles to massless states: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𝐿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31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𝑑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32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𝑠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33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𝑏</m:t>
                    </m:r>
                  </m:oMath>
                </a14:m>
                <a:r>
                  <a:rPr lang="en-US" dirty="0" smtClean="0"/>
                  <a:t>  and 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𝐿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31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𝑙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𝑒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32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𝑙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𝜇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33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𝑙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𝜏</m:t>
                    </m:r>
                  </m:oMath>
                </a14:m>
                <a:r>
                  <a:rPr lang="en-US" dirty="0"/>
                  <a:t> </a:t>
                </a:r>
                <a:endParaRPr lang="en-US" dirty="0" smtClean="0"/>
              </a:p>
              <a:p>
                <a:r>
                  <a:rPr lang="en-US" dirty="0" smtClean="0"/>
                  <a:t>CKM </a:t>
                </a:r>
                <a:r>
                  <a:rPr lang="en-US" dirty="0"/>
                  <a:t>Hierarchy suggests: 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33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𝑑</m:t>
                        </m:r>
                      </m:sup>
                    </m:sSubSup>
                    <m:r>
                      <a:rPr lang="en-US" i="1">
                        <a:latin typeface="Cambria Math" charset="0"/>
                      </a:rPr>
                      <m:t>≃</m:t>
                    </m:r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33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𝑙</m:t>
                        </m:r>
                      </m:sup>
                    </m:sSubSup>
                    <m:r>
                      <a:rPr lang="en-US" i="1">
                        <a:latin typeface="Cambria Math" charset="0"/>
                      </a:rPr>
                      <m:t>≃1</m:t>
                    </m:r>
                  </m:oMath>
                </a14:m>
                <a:r>
                  <a:rPr lang="en-US" dirty="0"/>
                  <a:t>     and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31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𝑑</m:t>
                        </m:r>
                        <m:r>
                          <a:rPr lang="en-US" i="1"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</a:rPr>
                          <m:t>𝑙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</m:sup>
                    </m:sSubSup>
                    <m:r>
                      <a:rPr lang="en-US" i="1">
                        <a:latin typeface="Cambria Math" charset="0"/>
                      </a:rPr>
                      <m:t>≪</m:t>
                    </m:r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32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𝑑</m:t>
                        </m:r>
                        <m:r>
                          <a:rPr lang="en-US" i="1"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</a:rPr>
                          <m:t>𝑙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</m:sup>
                    </m:sSubSup>
                    <m:r>
                      <a:rPr lang="en-US" i="1">
                        <a:latin typeface="Cambria Math" charset="0"/>
                      </a:rPr>
                      <m:t>≪1</m:t>
                    </m:r>
                  </m:oMath>
                </a14:m>
                <a:endParaRPr lang="en-US" dirty="0"/>
              </a:p>
              <a:p>
                <a:r>
                  <a:rPr lang="en-US" dirty="0"/>
                  <a:t>GGL operator becomes: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𝐺</m:t>
                    </m:r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mr-IN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33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32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∗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hr-HR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mr-IN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𝜇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i="1" dirty="0" smtClean="0"/>
                  <a:t>Large</a:t>
                </a:r>
                <a:r>
                  <a:rPr lang="en-US" dirty="0" smtClean="0"/>
                  <a:t> effect in 3</a:t>
                </a:r>
                <a:r>
                  <a:rPr lang="en-US" baseline="30000" dirty="0" smtClean="0"/>
                  <a:t>rd</a:t>
                </a:r>
                <a:r>
                  <a:rPr lang="en-US" dirty="0" smtClean="0"/>
                  <a:t> generation, </a:t>
                </a:r>
                <a:r>
                  <a:rPr lang="en-US" i="1" dirty="0" smtClean="0"/>
                  <a:t>small </a:t>
                </a:r>
                <a:r>
                  <a:rPr lang="en-US" dirty="0" smtClean="0"/>
                  <a:t>effect in 2</a:t>
                </a:r>
                <a:r>
                  <a:rPr lang="en-US" baseline="30000" dirty="0" smtClean="0"/>
                  <a:t>nd</a:t>
                </a:r>
                <a:r>
                  <a:rPr lang="en-US" dirty="0" smtClean="0"/>
                  <a:t> generation</a:t>
                </a:r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0508" y="927644"/>
                <a:ext cx="7104717" cy="5548764"/>
              </a:xfrm>
              <a:blipFill rotWithShape="0">
                <a:blip r:embed="rId2"/>
                <a:stretch>
                  <a:fillRect l="-1544" t="-1758" b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𝑣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higgs-potentia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rved Right Arrow 10"/>
          <p:cNvSpPr/>
          <p:nvPr/>
        </p:nvSpPr>
        <p:spPr>
          <a:xfrm>
            <a:off x="232068" y="2073850"/>
            <a:ext cx="399943" cy="3009977"/>
          </a:xfrm>
          <a:prstGeom prst="curvedRightArrow">
            <a:avLst>
              <a:gd name="adj1" fmla="val 25000"/>
              <a:gd name="adj2" fmla="val 46488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58136" y="2732571"/>
            <a:ext cx="2033835" cy="8538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439608" y="2747561"/>
                <a:ext cx="2054087" cy="473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𝐶𝐾𝑀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mr-IN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mr-IN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charset="0"/>
                                    </a:rPr>
                                    <m:t>𝑢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charset="0"/>
                                    </a:rPr>
                                    <m:t>𝑑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608" y="2747561"/>
                <a:ext cx="2054087" cy="473912"/>
              </a:xfrm>
              <a:prstGeom prst="rect">
                <a:avLst/>
              </a:prstGeom>
              <a:blipFill rotWithShape="0">
                <a:blip r:embed="rId6"/>
                <a:stretch>
                  <a:fillRect b="-7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458136" y="3127481"/>
                <a:ext cx="1981825" cy="473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𝑀𝑁𝑆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mr-IN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mr-IN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𝜈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𝑙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136" y="3127481"/>
                <a:ext cx="1981825" cy="473912"/>
              </a:xfrm>
              <a:prstGeom prst="rect">
                <a:avLst/>
              </a:prstGeom>
              <a:blipFill rotWithShape="0">
                <a:blip r:embed="rId7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47/51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12190707" cy="672352"/>
          </a:xfrm>
        </p:spPr>
        <p:txBody>
          <a:bodyPr/>
          <a:lstStyle/>
          <a:p>
            <a:r>
              <a:rPr lang="en-US" dirty="0" smtClean="0"/>
              <a:t>   GGL operator </a:t>
            </a:r>
            <a:r>
              <a:rPr lang="mr-IN" dirty="0" smtClean="0"/>
              <a:t>–</a:t>
            </a:r>
            <a:r>
              <a:rPr lang="en-US" dirty="0" smtClean="0"/>
              <a:t> more general</a:t>
            </a:r>
            <a:endParaRPr lang="en-US" dirty="0"/>
          </a:p>
        </p:txBody>
      </p:sp>
      <p:pic>
        <p:nvPicPr>
          <p:cNvPr id="6" name="Picture 5" descr="cp_universe_chronology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𝑣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higgs-potenti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0669" y="767587"/>
                <a:ext cx="7508825" cy="5967399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Allow effective operators that are SU(2) x U(1) invariant:</a:t>
                </a:r>
              </a:p>
              <a:p>
                <a:pPr lvl="1"/>
                <a:r>
                  <a:rPr lang="en-US" sz="2600" dirty="0" smtClean="0"/>
                  <a:t>Singlet neutral current:</a:t>
                </a: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𝑂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𝑆</m:t>
                        </m:r>
                      </m:sub>
                      <m:sup>
                        <m:r>
                          <a:rPr lang="en-US" sz="2400" i="1">
                            <a:latin typeface="Cambria Math" charset="0"/>
                          </a:rPr>
                          <m:t>𝑁𝑃</m:t>
                        </m:r>
                      </m:sup>
                    </m:sSubSup>
                    <m:r>
                      <a:rPr lang="en-US" sz="2400" i="1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𝑆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sz="2400" i="1">
                                <a:latin typeface="Cambria Math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lang="en-US" sz="2400" i="1"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sz="2400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400" i="1"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sz="2400" i="1">
                                <a:latin typeface="Cambria Math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US" sz="2400" dirty="0" smtClean="0"/>
              </a:p>
              <a:p>
                <a:pPr lvl="1"/>
                <a:r>
                  <a:rPr lang="en-US" sz="2600" dirty="0" smtClean="0"/>
                  <a:t>Triplet neutral current + two charged currents:           </a:t>
                </a: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𝑂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𝑇</m:t>
                        </m:r>
                      </m:sub>
                      <m:sup>
                        <m:r>
                          <a:rPr lang="en-US" sz="2400" i="1">
                            <a:latin typeface="Cambria Math" charset="0"/>
                          </a:rPr>
                          <m:t>𝑁𝑃</m:t>
                        </m:r>
                      </m:sup>
                    </m:sSubSup>
                    <m:r>
                      <a:rPr lang="en-US" sz="2400" i="1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𝑇</m:t>
                        </m:r>
                      </m:sub>
                    </m:sSub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𝐼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lang="en-US" sz="2400" i="1"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sz="2400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400" i="1"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400" i="1">
                                <a:latin typeface="Cambria Math" charset="0"/>
                              </a:rPr>
                              <m:t>𝐼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sz="2400" i="1">
                                <a:latin typeface="Cambria Math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US" sz="2400" dirty="0" smtClean="0"/>
              </a:p>
              <a:p>
                <a:endParaRPr lang="en-US" sz="900" dirty="0" smtClean="0"/>
              </a:p>
              <a:p>
                <a:r>
                  <a:rPr lang="en-US" dirty="0" smtClean="0"/>
                  <a:t>These operators </a:t>
                </a:r>
                <a:r>
                  <a:rPr lang="en-US" dirty="0"/>
                  <a:t>with CKM hierarchy “naturally” </a:t>
                </a:r>
                <a:r>
                  <a:rPr lang="en-US" dirty="0" smtClean="0"/>
                  <a:t>give </a:t>
                </a:r>
                <a:r>
                  <a:rPr lang="en-US" dirty="0"/>
                  <a:t>simultaneous explanation of: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2600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US" sz="26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600" i="1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US" sz="2600" i="1" dirty="0">
                        <a:latin typeface="Cambria Math" charset="0"/>
                      </a:rPr>
                      <m:t>,</m:t>
                    </m:r>
                  </m:oMath>
                </a14:m>
                <a:r>
                  <a:rPr lang="en-US" sz="2600" dirty="0"/>
                  <a:t>               </a:t>
                </a:r>
                <a:r>
                  <a:rPr lang="en-US" sz="2600" dirty="0" smtClean="0"/>
                  <a:t>        </a:t>
                </a:r>
                <a:r>
                  <a:rPr lang="en-US" dirty="0" smtClean="0"/>
                  <a:t>charged current</a:t>
                </a:r>
                <a:r>
                  <a:rPr lang="en-US" dirty="0"/>
                  <a:t>, </a:t>
                </a:r>
                <a:r>
                  <a:rPr lang="en-US" dirty="0" smtClean="0"/>
                  <a:t>3</a:t>
                </a:r>
                <a:r>
                  <a:rPr lang="en-US" baseline="30000" dirty="0" smtClean="0"/>
                  <a:t>rd </a:t>
                </a:r>
                <a:r>
                  <a:rPr lang="en-US" dirty="0" smtClean="0"/>
                  <a:t>generation </a:t>
                </a:r>
              </a:p>
              <a:p>
                <a:pPr lvl="2"/>
                <a:r>
                  <a:rPr lang="en-US" sz="2400" dirty="0" smtClean="0">
                    <a:sym typeface="Wingdings"/>
                  </a:rPr>
                  <a:t> </a:t>
                </a:r>
                <a:r>
                  <a:rPr lang="en-US" sz="2400" dirty="0">
                    <a:sym typeface="Wingdings"/>
                  </a:rPr>
                  <a:t>large effect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sz="2600" dirty="0"/>
                  <a:t> 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US" sz="26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600" i="1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2600" dirty="0"/>
                  <a:t> , 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charset="0"/>
                      </a:rPr>
                      <m:t>𝑏</m:t>
                    </m:r>
                    <m:r>
                      <a:rPr lang="en-US" sz="2600" i="1" dirty="0">
                        <a:latin typeface="Cambria Math" charset="0"/>
                      </a:rPr>
                      <m:t>→</m:t>
                    </m:r>
                    <m:r>
                      <a:rPr lang="en-US" sz="2600" i="1" dirty="0">
                        <a:latin typeface="Cambria Math" charset="0"/>
                      </a:rPr>
                      <m:t>𝑠</m:t>
                    </m:r>
                    <m:r>
                      <a:rPr lang="en-US" sz="2600" i="1" dirty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600" i="1" dirty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600" i="1" dirty="0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sz="2600" i="1" dirty="0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600" i="1" dirty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600" i="1" dirty="0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sz="2600" i="1" dirty="0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600" dirty="0"/>
                  <a:t>,</a:t>
                </a:r>
                <a:r>
                  <a:rPr lang="en-US" dirty="0"/>
                  <a:t>neutral current, </a:t>
                </a:r>
                <a:r>
                  <a:rPr lang="en-US" dirty="0" smtClean="0"/>
                  <a:t>2</a:t>
                </a:r>
                <a:r>
                  <a:rPr lang="en-US" baseline="30000" dirty="0" smtClean="0"/>
                  <a:t>nd </a:t>
                </a:r>
                <a:r>
                  <a:rPr lang="en-US" dirty="0" smtClean="0"/>
                  <a:t>generation</a:t>
                </a:r>
              </a:p>
              <a:p>
                <a:pPr lvl="2"/>
                <a:r>
                  <a:rPr lang="en-US" sz="2400" dirty="0" smtClean="0">
                    <a:sym typeface="Wingdings"/>
                  </a:rPr>
                  <a:t> </a:t>
                </a:r>
                <a:r>
                  <a:rPr lang="en-US" sz="2400" dirty="0">
                    <a:sym typeface="Wingdings"/>
                  </a:rPr>
                  <a:t>small </a:t>
                </a:r>
                <a:r>
                  <a:rPr lang="en-US" sz="2400" dirty="0" smtClean="0">
                    <a:sym typeface="Wingdings"/>
                  </a:rPr>
                  <a:t>effect</a:t>
                </a:r>
              </a:p>
              <a:p>
                <a:pPr lvl="2"/>
                <a:endParaRPr lang="en-US" sz="900" dirty="0">
                  <a:sym typeface="Wingdings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0669" y="767587"/>
                <a:ext cx="7508825" cy="5967399"/>
              </a:xfrm>
              <a:blipFill rotWithShape="0">
                <a:blip r:embed="rId5"/>
                <a:stretch>
                  <a:fillRect l="-1461" t="-1736" r="-4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942185" y="1146066"/>
                <a:ext cx="2617961" cy="603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i="1"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i="1"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′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𝑏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′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𝐿</m:t>
                    </m:r>
                    <m:r>
                      <a:rPr lang="en-US" i="1">
                        <a:latin typeface="Cambria Math" charset="0"/>
                      </a:rPr>
                      <m:t>′=</m:t>
                    </m:r>
                    <m:d>
                      <m:dPr>
                        <m:ctrlPr>
                          <a:rPr lang="mr-IN" i="1"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i="1"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𝜏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charset="0"/>
                                </a:rPr>
                                <m:t>′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𝜏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′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185" y="1146066"/>
                <a:ext cx="2617961" cy="60362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48/51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What could it be?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533" y="741962"/>
            <a:ext cx="11791549" cy="547562"/>
          </a:xfrm>
        </p:spPr>
        <p:txBody>
          <a:bodyPr>
            <a:normAutofit fontScale="92500"/>
          </a:bodyPr>
          <a:lstStyle/>
          <a:p>
            <a:r>
              <a:rPr lang="en-US" sz="2600" dirty="0" smtClean="0"/>
              <a:t>LFNU </a:t>
            </a:r>
            <a:r>
              <a:rPr lang="en-US" sz="2600" dirty="0"/>
              <a:t>is currently a hot topic, many theory papers, see </a:t>
            </a:r>
            <a:r>
              <a:rPr lang="en-US" sz="2600" dirty="0" err="1" smtClean="0"/>
              <a:t>eg</a:t>
            </a:r>
            <a:r>
              <a:rPr lang="en-US" sz="2600" dirty="0" smtClean="0"/>
              <a:t>. arXiv:1706.07808 </a:t>
            </a:r>
            <a:r>
              <a:rPr lang="en-US" sz="2600" dirty="0"/>
              <a:t>for overview.</a:t>
            </a:r>
          </a:p>
          <a:p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165" y="1287679"/>
            <a:ext cx="3667420" cy="180634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74" y="1168157"/>
            <a:ext cx="3151340" cy="204736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55543" y="1194324"/>
            <a:ext cx="21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•  New gauge </a:t>
            </a:r>
            <a:r>
              <a:rPr lang="en-US" dirty="0" smtClean="0">
                <a:solidFill>
                  <a:srgbClr val="C00000"/>
                </a:solidFill>
              </a:rPr>
              <a:t>bosons</a:t>
            </a:r>
          </a:p>
          <a:p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    Z</a:t>
            </a:r>
            <a:r>
              <a:rPr lang="en-US" dirty="0">
                <a:solidFill>
                  <a:srgbClr val="C00000"/>
                </a:solidFill>
              </a:rPr>
              <a:t>’, W’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29945" y="1211797"/>
            <a:ext cx="1596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•  </a:t>
            </a:r>
            <a:r>
              <a:rPr lang="en-US" dirty="0" err="1" smtClean="0">
                <a:solidFill>
                  <a:srgbClr val="C00000"/>
                </a:solidFill>
              </a:rPr>
              <a:t>LeptoQuarks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   </a:t>
            </a:r>
            <a:r>
              <a:rPr lang="en-US" dirty="0">
                <a:solidFill>
                  <a:srgbClr val="C00000"/>
                </a:solidFill>
              </a:rPr>
              <a:t>LQ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501" y="4695282"/>
            <a:ext cx="1861772" cy="1861772"/>
          </a:xfrm>
          <a:prstGeom prst="rect">
            <a:avLst/>
          </a:prstGeom>
          <a:ln w="31750">
            <a:solidFill>
              <a:srgbClr val="C00000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263" y="3091204"/>
            <a:ext cx="1864450" cy="1434605"/>
          </a:xfrm>
          <a:prstGeom prst="rect">
            <a:avLst/>
          </a:prstGeom>
          <a:ln w="31750">
            <a:solidFill>
              <a:srgbClr val="C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8979" y="1751541"/>
            <a:ext cx="4681580" cy="431198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891353" y="5584498"/>
                <a:ext cx="606896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1353" y="5584498"/>
                <a:ext cx="606896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 rot="16200000">
                <a:off x="7361978" y="3411554"/>
                <a:ext cx="55592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361978" y="3411554"/>
                <a:ext cx="555921" cy="46166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ontent Placeholder 2"/>
          <p:cNvSpPr txBox="1">
            <a:spLocks/>
          </p:cNvSpPr>
          <p:nvPr/>
        </p:nvSpPr>
        <p:spPr>
          <a:xfrm>
            <a:off x="340358" y="3169902"/>
            <a:ext cx="4486033" cy="3387152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Best Single LQ model:</a:t>
            </a:r>
          </a:p>
          <a:p>
            <a:pPr lvl="1"/>
            <a:r>
              <a:rPr lang="en-US" sz="2200" dirty="0" smtClean="0"/>
              <a:t>Vector LQ U1(3,1,2/3)</a:t>
            </a:r>
          </a:p>
          <a:p>
            <a:pPr lvl="1"/>
            <a:r>
              <a:rPr lang="en-US" sz="2200" dirty="0" smtClean="0"/>
              <a:t>Scale of NP should be ~1.5 </a:t>
            </a:r>
            <a:r>
              <a:rPr lang="en-US" sz="2200" dirty="0" err="1" smtClean="0"/>
              <a:t>TeV</a:t>
            </a:r>
            <a:endParaRPr lang="en-US" sz="2200" dirty="0" smtClean="0"/>
          </a:p>
          <a:p>
            <a:pPr lvl="1"/>
            <a:r>
              <a:rPr lang="en-US" sz="2200" dirty="0" smtClean="0"/>
              <a:t>Possible UV completions:</a:t>
            </a:r>
          </a:p>
          <a:p>
            <a:pPr lvl="2"/>
            <a:r>
              <a:rPr lang="en-US" dirty="0" err="1" smtClean="0"/>
              <a:t>Pati</a:t>
            </a:r>
            <a:r>
              <a:rPr lang="en-US" dirty="0" smtClean="0"/>
              <a:t>-Salam models SU(4)</a:t>
            </a:r>
          </a:p>
          <a:p>
            <a:pPr lvl="3"/>
            <a:r>
              <a:rPr lang="en-US" dirty="0" smtClean="0"/>
              <a:t>Lepton</a:t>
            </a:r>
            <a:r>
              <a:rPr lang="en-US" dirty="0" smtClean="0">
                <a:sym typeface="Wingdings"/>
              </a:rPr>
              <a:t>4-th color</a:t>
            </a:r>
          </a:p>
          <a:p>
            <a:pPr lvl="2"/>
            <a:r>
              <a:rPr lang="en-US" dirty="0" smtClean="0">
                <a:sym typeface="Wingdings"/>
              </a:rPr>
              <a:t>SU(5) GUT</a:t>
            </a:r>
          </a:p>
          <a:p>
            <a:pPr lvl="2"/>
            <a:r>
              <a:rPr lang="en-US" dirty="0" smtClean="0">
                <a:sym typeface="Wingdings"/>
              </a:rPr>
              <a:t>4321 model</a:t>
            </a:r>
          </a:p>
          <a:p>
            <a:pPr lvl="2"/>
            <a:r>
              <a:rPr lang="en-US" dirty="0" smtClean="0">
                <a:sym typeface="Wingdings"/>
              </a:rPr>
              <a:t>S</a:t>
            </a:r>
            <a:r>
              <a:rPr lang="en-US" baseline="-25000" dirty="0" smtClean="0">
                <a:sym typeface="Wingdings"/>
              </a:rPr>
              <a:t>1 </a:t>
            </a:r>
            <a:r>
              <a:rPr lang="en-US" dirty="0" smtClean="0">
                <a:sym typeface="Wingdings"/>
              </a:rPr>
              <a:t>&amp; S</a:t>
            </a:r>
            <a:r>
              <a:rPr lang="en-US" baseline="-25000" dirty="0" smtClean="0">
                <a:sym typeface="Wingdings"/>
              </a:rPr>
              <a:t>3,</a:t>
            </a:r>
            <a:r>
              <a:rPr lang="en-US" dirty="0" smtClean="0">
                <a:sym typeface="Wingdings"/>
              </a:rPr>
              <a:t>  etc</a:t>
            </a:r>
            <a:r>
              <a:rPr lang="en-US" smtClean="0">
                <a:sym typeface="Wingdings"/>
              </a:rPr>
              <a:t>., etc.</a:t>
            </a:r>
            <a:endParaRPr lang="en-US" baseline="-25000" dirty="0">
              <a:sym typeface="Wingdings"/>
            </a:endParaRPr>
          </a:p>
          <a:p>
            <a:pPr lvl="1"/>
            <a:r>
              <a:rPr lang="en-US" dirty="0" smtClean="0"/>
              <a:t>Shine light on </a:t>
            </a:r>
            <a:r>
              <a:rPr lang="en-US" dirty="0" err="1" smtClean="0"/>
              <a:t>flavour</a:t>
            </a:r>
            <a:r>
              <a:rPr lang="en-US" dirty="0" smtClean="0"/>
              <a:t> puzzles?!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49/51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4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8" descr="http://rc003.k12.sd.us/calvin_hobbes_thes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7947" y="1357298"/>
            <a:ext cx="7415400" cy="4605354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50/51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83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b="1" i="1" dirty="0" smtClean="0"/>
              <a:t>  </a:t>
            </a:r>
            <a:r>
              <a:rPr lang="en-US" b="1" i="1" dirty="0" smtClean="0">
                <a:solidFill>
                  <a:srgbClr val="FFFF00"/>
                </a:solidFill>
              </a:rPr>
              <a:t> Conclusions </a:t>
            </a:r>
            <a:r>
              <a:rPr lang="en-US" b="1" i="1" dirty="0" smtClean="0"/>
              <a:t>&amp; Outlook</a:t>
            </a:r>
            <a:endParaRPr lang="en-US" b="1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175" y="77720"/>
            <a:ext cx="1585475" cy="7134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7532" t="18432" r="26714" b="17843"/>
          <a:stretch/>
        </p:blipFill>
        <p:spPr>
          <a:xfrm>
            <a:off x="11013141" y="59168"/>
            <a:ext cx="1109303" cy="11324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3" y="564867"/>
            <a:ext cx="7681072" cy="4038170"/>
          </a:xfrm>
          <a:prstGeom prst="rect">
            <a:avLst/>
          </a:prstGeom>
        </p:spPr>
      </p:pic>
      <p:pic>
        <p:nvPicPr>
          <p:cNvPr id="12" name="Picture 11" descr="Rich2_view.jpg"/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19510817">
            <a:off x="3874660" y="2630247"/>
            <a:ext cx="7919701" cy="5581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9" y="3841125"/>
            <a:ext cx="2798450" cy="253870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839856" y="736830"/>
            <a:ext cx="4167265" cy="2677656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FF00"/>
                </a:solidFill>
              </a:rPr>
              <a:t>• Why 3? </a:t>
            </a:r>
            <a:r>
              <a:rPr lang="en-US" sz="2400" b="1" i="1" dirty="0" smtClean="0">
                <a:solidFill>
                  <a:srgbClr val="FFFF00"/>
                </a:solidFill>
                <a:sym typeface="Wingdings"/>
              </a:rPr>
              <a:t> no antimatter?</a:t>
            </a:r>
          </a:p>
          <a:p>
            <a:r>
              <a:rPr lang="en-US" sz="2400" b="1" i="1" dirty="0">
                <a:solidFill>
                  <a:srgbClr val="FFFF00"/>
                </a:solidFill>
                <a:sym typeface="Wingdings"/>
              </a:rPr>
              <a:t>• Non </a:t>
            </a:r>
            <a:r>
              <a:rPr lang="en-US" sz="2400" b="1" i="1" dirty="0" smtClean="0">
                <a:solidFill>
                  <a:srgbClr val="FFFF00"/>
                </a:solidFill>
                <a:sym typeface="Wingdings"/>
              </a:rPr>
              <a:t>Universality  why 3?</a:t>
            </a:r>
          </a:p>
          <a:p>
            <a:r>
              <a:rPr lang="en-US" sz="2400" b="1" i="1" dirty="0" smtClean="0">
                <a:solidFill>
                  <a:srgbClr val="FFFF00"/>
                </a:solidFill>
                <a:sym typeface="Wingdings"/>
              </a:rPr>
              <a:t>• EWSB super interesting</a:t>
            </a:r>
          </a:p>
          <a:p>
            <a:r>
              <a:rPr lang="en-US" sz="2400" b="1" i="1" dirty="0" smtClean="0">
                <a:solidFill>
                  <a:srgbClr val="FFFF00"/>
                </a:solidFill>
                <a:sym typeface="Wingdings"/>
              </a:rPr>
              <a:t>• </a:t>
            </a:r>
            <a:r>
              <a:rPr lang="en-US" sz="2400" b="1" i="1" dirty="0" err="1" smtClean="0">
                <a:solidFill>
                  <a:srgbClr val="FFFF00"/>
                </a:solidFill>
                <a:sym typeface="Wingdings"/>
              </a:rPr>
              <a:t>LHCb</a:t>
            </a:r>
            <a:r>
              <a:rPr lang="en-US" sz="2400" b="1" i="1" dirty="0" smtClean="0">
                <a:solidFill>
                  <a:srgbClr val="FFFF00"/>
                </a:solidFill>
                <a:sym typeface="Wingdings"/>
              </a:rPr>
              <a:t> probes deeply into</a:t>
            </a:r>
          </a:p>
          <a:p>
            <a:r>
              <a:rPr lang="en-US" sz="2400" b="1" i="1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b="1" i="1" dirty="0" smtClean="0">
                <a:solidFill>
                  <a:srgbClr val="FFFF00"/>
                </a:solidFill>
                <a:sym typeface="Wingdings"/>
              </a:rPr>
              <a:t>  quantum (CP, rare decays)</a:t>
            </a:r>
          </a:p>
          <a:p>
            <a:r>
              <a:rPr lang="en-US" sz="2400" b="1" i="1" dirty="0" smtClean="0">
                <a:solidFill>
                  <a:schemeClr val="bg1"/>
                </a:solidFill>
                <a:sym typeface="Wingdings"/>
              </a:rPr>
              <a:t>• LHCbUpgrade1Upgrade2</a:t>
            </a:r>
          </a:p>
          <a:p>
            <a:r>
              <a:rPr lang="en-US" sz="2400" b="1" i="1" dirty="0" smtClean="0">
                <a:solidFill>
                  <a:schemeClr val="bg1"/>
                </a:solidFill>
                <a:sym typeface="Wingdings"/>
              </a:rPr>
              <a:t>• Belle2, Higgs factory, </a:t>
            </a:r>
            <a:r>
              <a:rPr lang="mr-IN" sz="2400" b="1" i="1" dirty="0" smtClean="0">
                <a:solidFill>
                  <a:schemeClr val="bg1"/>
                </a:solidFill>
                <a:sym typeface="Wingdings"/>
              </a:rPr>
              <a:t>…</a:t>
            </a:r>
            <a:endParaRPr lang="en-US" sz="21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94729" y="2958353"/>
            <a:ext cx="1607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Extra Slides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44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5" descr="brainfu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1625" y="672353"/>
            <a:ext cx="4114800" cy="601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081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Universality</a:t>
            </a:r>
            <a:endParaRPr lang="en-US" dirty="0"/>
          </a:p>
        </p:txBody>
      </p:sp>
      <p:pic>
        <p:nvPicPr>
          <p:cNvPr id="4" name="Picture 2" descr="C:\Users\Marcel\Documents\Fun\Pictures\Indian Yog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144" y="859758"/>
            <a:ext cx="5300187" cy="3308831"/>
          </a:xfrm>
          <a:prstGeom prst="rect">
            <a:avLst/>
          </a:prstGeom>
          <a:noFill/>
        </p:spPr>
      </p:pic>
      <p:pic>
        <p:nvPicPr>
          <p:cNvPr id="5" name="Picture 2" descr="C:\Users\Marcel\Documents\Fun\Pictures\Russian Yog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23800" y="3092824"/>
            <a:ext cx="4288566" cy="359626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912295" y="859758"/>
            <a:ext cx="1841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400">
                <a:solidFill>
                  <a:srgbClr val="0070C0"/>
                </a:solidFill>
              </a:rPr>
              <a:t>…</a:t>
            </a:r>
            <a:r>
              <a:rPr lang="en-US" sz="2400" dirty="0">
                <a:solidFill>
                  <a:srgbClr val="0070C0"/>
                </a:solidFill>
              </a:rPr>
              <a:t>Indian Yoga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90760" y="6132160"/>
            <a:ext cx="2009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Russian Yoga</a:t>
            </a:r>
            <a:r>
              <a:rPr lang="mr-IN" sz="2400" dirty="0">
                <a:solidFill>
                  <a:srgbClr val="0070C0"/>
                </a:solidFill>
              </a:rPr>
              <a:t>…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90412" y="2279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1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 </a:t>
            </a:r>
            <a:r>
              <a:rPr lang="en-US" dirty="0" err="1" smtClean="0"/>
              <a:t>LHCb</a:t>
            </a:r>
            <a:r>
              <a:rPr lang="en-US" dirty="0" smtClean="0"/>
              <a:t>: Future sensitivity for CP violation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68" y="1318684"/>
            <a:ext cx="5216469" cy="5064360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903"/>
          <a:stretch/>
        </p:blipFill>
        <p:spPr>
          <a:xfrm>
            <a:off x="6748208" y="1318683"/>
            <a:ext cx="5216471" cy="506436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54838" y="1019610"/>
            <a:ext cx="915635" cy="52322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2013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5369" y="1019610"/>
            <a:ext cx="915635" cy="52322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2030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" name="Striped Right Arrow 7"/>
          <p:cNvSpPr/>
          <p:nvPr/>
        </p:nvSpPr>
        <p:spPr>
          <a:xfrm>
            <a:off x="5481126" y="3006399"/>
            <a:ext cx="1228451" cy="1278376"/>
          </a:xfrm>
          <a:prstGeom prst="stripedRightArrow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669498" y="15459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36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21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F</a:t>
            </a:r>
            <a:r>
              <a:rPr lang="en-US" dirty="0" smtClean="0"/>
              <a:t>uture </a:t>
            </a:r>
            <a:r>
              <a:rPr lang="en-US" dirty="0" err="1" smtClean="0"/>
              <a:t>sensitivty</a:t>
            </a:r>
            <a:r>
              <a:rPr lang="en-US" dirty="0" smtClean="0"/>
              <a:t> B-B Mixing and CP </a:t>
            </a:r>
            <a:r>
              <a:rPr lang="en-US" dirty="0"/>
              <a:t>v</a:t>
            </a:r>
            <a:r>
              <a:rPr lang="en-US" dirty="0" smtClean="0"/>
              <a:t>iolation phase</a:t>
            </a:r>
            <a:endParaRPr lang="en-US" dirty="0"/>
          </a:p>
        </p:txBody>
      </p:sp>
      <p:pic>
        <p:nvPicPr>
          <p:cNvPr id="6" name="Picture 5" descr="latex-image-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825" y="1281528"/>
            <a:ext cx="3708400" cy="3302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96624" y="5704546"/>
            <a:ext cx="3780693" cy="8890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176179" y="122110"/>
            <a:ext cx="29428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091749" y="5173795"/>
            <a:ext cx="2680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After Upgrade (50 fb</a:t>
            </a:r>
            <a:r>
              <a:rPr lang="en-US" sz="2000" baseline="30000" dirty="0"/>
              <a:t>-1</a:t>
            </a:r>
            <a:r>
              <a:rPr lang="en-US" sz="2000" dirty="0"/>
              <a:t>):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29300" y="785320"/>
            <a:ext cx="2509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Phase space for  NP: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822" y="5130419"/>
            <a:ext cx="1231900" cy="5461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546008" y="826786"/>
            <a:ext cx="2380012" cy="1044520"/>
            <a:chOff x="116631" y="671269"/>
            <a:chExt cx="2380012" cy="1044520"/>
          </a:xfrm>
        </p:grpSpPr>
        <p:sp>
          <p:nvSpPr>
            <p:cNvPr id="12" name="Rectangle 11"/>
            <p:cNvSpPr/>
            <p:nvPr/>
          </p:nvSpPr>
          <p:spPr>
            <a:xfrm>
              <a:off x="116631" y="728568"/>
              <a:ext cx="2355767" cy="921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876" y="671269"/>
              <a:ext cx="2355767" cy="1044520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0721" y="1715789"/>
            <a:ext cx="3729076" cy="329413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580" y="5704546"/>
            <a:ext cx="3898900" cy="9525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053433" y="918312"/>
            <a:ext cx="4118654" cy="4154904"/>
            <a:chOff x="5144905" y="1491711"/>
            <a:chExt cx="4118654" cy="415490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44905" y="1855177"/>
              <a:ext cx="4118654" cy="3791438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144905" y="1491711"/>
              <a:ext cx="41186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/>
                <a:t>LHCb</a:t>
              </a:r>
              <a:r>
                <a:rPr lang="en-US" b="1" dirty="0"/>
                <a:t> 50 fb</a:t>
              </a:r>
              <a:r>
                <a:rPr lang="en-US" b="1" baseline="30000" dirty="0"/>
                <a:t>-1 </a:t>
              </a:r>
              <a:r>
                <a:rPr lang="en-US" b="1" dirty="0"/>
                <a:t>&amp; Belle 50 ab</a:t>
              </a:r>
              <a:r>
                <a:rPr lang="en-US" b="1" baseline="30000" dirty="0"/>
                <a:t>-1 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053433" y="931068"/>
            <a:ext cx="4118654" cy="4142149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1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smtClean="0"/>
              <a:t> Weak interaction in three </a:t>
            </a:r>
            <a:r>
              <a:rPr lang="en-US" dirty="0" err="1" smtClean="0"/>
              <a:t>Flavour</a:t>
            </a:r>
            <a:r>
              <a:rPr lang="en-US" dirty="0" smtClean="0"/>
              <a:t> </a:t>
            </a:r>
            <a:r>
              <a:rPr lang="en-US" dirty="0"/>
              <a:t>G</a:t>
            </a:r>
            <a:r>
              <a:rPr lang="en-US" dirty="0" smtClean="0"/>
              <a:t>enerations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32153" y="2416283"/>
                <a:ext cx="5624681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 smtClean="0"/>
                  <a:t>               x3 !</a:t>
                </a:r>
                <a:endParaRPr lang="en-US" sz="2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153" y="2416283"/>
                <a:ext cx="5624681" cy="735842"/>
              </a:xfrm>
              <a:prstGeom prst="rect">
                <a:avLst/>
              </a:prstGeom>
              <a:blipFill rotWithShape="0">
                <a:blip r:embed="rId2"/>
                <a:stretch>
                  <a:fillRect b="-3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986181" y="4128043"/>
            <a:ext cx="2899634" cy="1337965"/>
            <a:chOff x="5146819" y="1260767"/>
            <a:chExt cx="2899634" cy="13379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146820" y="2137067"/>
                  <a:ext cx="40716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407163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146819" y="1260767"/>
                  <a:ext cx="408765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408765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4792231" y="4157667"/>
            <a:ext cx="2899634" cy="1337965"/>
            <a:chOff x="5146819" y="1260767"/>
            <a:chExt cx="2899634" cy="133796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146820" y="2137067"/>
                  <a:ext cx="36227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𝑐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362279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5146819" y="1260767"/>
                  <a:ext cx="363882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63882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502309" y="807181"/>
            <a:ext cx="8942124" cy="1059234"/>
          </a:xfrm>
        </p:spPr>
        <p:txBody>
          <a:bodyPr/>
          <a:lstStyle/>
          <a:p>
            <a:r>
              <a:rPr lang="en-US" sz="2600" dirty="0" smtClean="0"/>
              <a:t>Weak Interaction is 100% parity violating.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Wolfgang Pauli: </a:t>
            </a:r>
            <a:r>
              <a:rPr lang="en-US" i="1" dirty="0">
                <a:solidFill>
                  <a:srgbClr val="7030A0"/>
                </a:solidFill>
              </a:rPr>
              <a:t>“I cannot believe God is a weak </a:t>
            </a:r>
            <a:r>
              <a:rPr lang="en-US" i="1" dirty="0" smtClean="0">
                <a:solidFill>
                  <a:srgbClr val="7030A0"/>
                </a:solidFill>
              </a:rPr>
              <a:t>left-hander.”</a:t>
            </a: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502309" y="1981097"/>
            <a:ext cx="8942124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rgbClr val="0070C0"/>
                </a:solidFill>
              </a:rPr>
              <a:t>Implement an SU(2)</a:t>
            </a:r>
            <a:r>
              <a:rPr lang="en-US" sz="2600" baseline="-25000" dirty="0" smtClean="0">
                <a:solidFill>
                  <a:srgbClr val="0070C0"/>
                </a:solidFill>
              </a:rPr>
              <a:t>L</a:t>
            </a:r>
            <a:r>
              <a:rPr lang="en-US" sz="2600" dirty="0" smtClean="0">
                <a:solidFill>
                  <a:srgbClr val="0070C0"/>
                </a:solidFill>
              </a:rPr>
              <a:t> symmetry for </a:t>
            </a:r>
            <a:r>
              <a:rPr lang="en-US" sz="2600" i="1" dirty="0" smtClean="0">
                <a:solidFill>
                  <a:srgbClr val="0070C0"/>
                </a:solidFill>
              </a:rPr>
              <a:t>massless</a:t>
            </a:r>
            <a:r>
              <a:rPr lang="en-US" sz="2600" dirty="0" smtClean="0">
                <a:solidFill>
                  <a:srgbClr val="0070C0"/>
                </a:solidFill>
              </a:rPr>
              <a:t> particles: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/>
              <p:cNvSpPr txBox="1">
                <a:spLocks/>
              </p:cNvSpPr>
              <p:nvPr/>
            </p:nvSpPr>
            <p:spPr>
              <a:xfrm>
                <a:off x="502309" y="3410579"/>
                <a:ext cx="11525107" cy="11026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600" dirty="0" smtClean="0">
                    <a:solidFill>
                      <a:srgbClr val="0070C0"/>
                    </a:solidFill>
                  </a:rPr>
                  <a:t>Flavour</a:t>
                </a:r>
                <a:r>
                  <a:rPr lang="en-US" sz="2600" dirty="0">
                    <a:solidFill>
                      <a:srgbClr val="0070C0"/>
                    </a:solidFill>
                  </a:rPr>
                  <a:t> universality: </a:t>
                </a:r>
                <a:r>
                  <a:rPr lang="en-US" sz="2600" i="1" dirty="0" smtClean="0">
                    <a:solidFill>
                      <a:srgbClr val="0070C0"/>
                    </a:solidFill>
                  </a:rPr>
                  <a:t>identical interactions </a:t>
                </a:r>
                <a:r>
                  <a:rPr lang="en-US" sz="2600" dirty="0">
                    <a:solidFill>
                      <a:srgbClr val="0070C0"/>
                    </a:solidFill>
                  </a:rPr>
                  <a:t>in three </a:t>
                </a:r>
                <a:r>
                  <a:rPr lang="en-US" sz="2600" dirty="0" smtClean="0">
                    <a:solidFill>
                      <a:srgbClr val="0070C0"/>
                    </a:solidFill>
                  </a:rPr>
                  <a:t>generations</a:t>
                </a:r>
                <a:r>
                  <a:rPr lang="en-US" sz="2600" dirty="0">
                    <a:solidFill>
                      <a:srgbClr val="0070C0"/>
                    </a:solidFill>
                  </a:rPr>
                  <a:t>.</a:t>
                </a:r>
              </a:p>
              <a:p>
                <a:pPr lvl="1"/>
                <a:r>
                  <a:rPr lang="en-US" dirty="0" smtClean="0">
                    <a:solidFill>
                      <a:srgbClr val="7030A0"/>
                    </a:solidFill>
                  </a:rPr>
                  <a:t>In fact: </a:t>
                </a:r>
                <a:r>
                  <a:rPr lang="en-US" i="1" dirty="0" smtClean="0">
                    <a:solidFill>
                      <a:srgbClr val="7030A0"/>
                    </a:solidFill>
                  </a:rPr>
                  <a:t>how to distinguish a massless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i="1" dirty="0" smtClean="0">
                    <a:solidFill>
                      <a:srgbClr val="7030A0"/>
                    </a:solidFill>
                  </a:rPr>
                  <a:t>quark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i="1" dirty="0" smtClean="0">
                    <a:solidFill>
                      <a:srgbClr val="7030A0"/>
                    </a:solidFill>
                  </a:rPr>
                  <a:t>quark? </a:t>
                </a:r>
              </a:p>
            </p:txBody>
          </p:sp>
        </mc:Choice>
        <mc:Fallback xmlns="">
          <p:sp>
            <p:nvSpPr>
              <p:cNvPr id="3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09" y="3410579"/>
                <a:ext cx="11525107" cy="1102647"/>
              </a:xfrm>
              <a:prstGeom prst="rect">
                <a:avLst/>
              </a:prstGeom>
              <a:blipFill rotWithShape="0">
                <a:blip r:embed="rId10"/>
                <a:stretch>
                  <a:fillRect l="-793" t="-8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Content Placeholder 2"/>
          <p:cNvSpPr txBox="1">
            <a:spLocks/>
          </p:cNvSpPr>
          <p:nvPr/>
        </p:nvSpPr>
        <p:spPr>
          <a:xfrm>
            <a:off x="533487" y="5681445"/>
            <a:ext cx="8942124" cy="878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rgbClr val="0070C0"/>
                </a:solidFill>
              </a:rPr>
              <a:t>There is </a:t>
            </a:r>
            <a:r>
              <a:rPr lang="en-US" sz="2600" i="1" dirty="0" smtClean="0">
                <a:solidFill>
                  <a:srgbClr val="0070C0"/>
                </a:solidFill>
              </a:rPr>
              <a:t>no CP violation </a:t>
            </a:r>
            <a:r>
              <a:rPr lang="en-US" sz="2600" dirty="0" smtClean="0">
                <a:solidFill>
                  <a:srgbClr val="0070C0"/>
                </a:solidFill>
              </a:rPr>
              <a:t>in these massless interactions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What happens when particles acquire mass?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780" y="209050"/>
            <a:ext cx="2073024" cy="293050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574308" y="2766581"/>
            <a:ext cx="1570110" cy="36933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Wolfgang Pauli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734518" y="4249066"/>
            <a:ext cx="2899634" cy="1337965"/>
            <a:chOff x="5146819" y="1260767"/>
            <a:chExt cx="2899634" cy="13379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5146820" y="2137067"/>
                  <a:ext cx="33823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𝑡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338233" cy="461665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5146819" y="1260767"/>
                  <a:ext cx="392736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92736" cy="46166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TextBox 35"/>
          <p:cNvSpPr txBox="1"/>
          <p:nvPr/>
        </p:nvSpPr>
        <p:spPr>
          <a:xfrm>
            <a:off x="11438219" y="126111"/>
            <a:ext cx="673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</a:t>
            </a:r>
            <a:r>
              <a:rPr lang="en-US" sz="2000" dirty="0" smtClean="0">
                <a:solidFill>
                  <a:schemeClr val="bg1"/>
                </a:solidFill>
              </a:rPr>
              <a:t>/51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4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30" grpId="0"/>
      <p:bldP spid="3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 S. </a:t>
            </a:r>
            <a:r>
              <a:rPr lang="en-US" dirty="0" err="1" smtClean="0"/>
              <a:t>Fajfer</a:t>
            </a:r>
            <a:r>
              <a:rPr lang="en-US" dirty="0" smtClean="0"/>
              <a:t>, ICHEP2018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9937"/>
          <a:stretch/>
        </p:blipFill>
        <p:spPr>
          <a:xfrm>
            <a:off x="1036070" y="720461"/>
            <a:ext cx="9856045" cy="599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5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dirty="0" smtClean="0"/>
              <a:t>  S</a:t>
            </a:r>
            <a:r>
              <a:rPr lang="en-US" dirty="0"/>
              <a:t>. </a:t>
            </a:r>
            <a:r>
              <a:rPr lang="en-US" dirty="0" err="1"/>
              <a:t>Fajfer</a:t>
            </a:r>
            <a:r>
              <a:rPr lang="en-US" dirty="0"/>
              <a:t>, ICHEP2018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897" y="753279"/>
            <a:ext cx="8879915" cy="609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1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2"/>
          <p:cNvSpPr txBox="1">
            <a:spLocks/>
          </p:cNvSpPr>
          <p:nvPr/>
        </p:nvSpPr>
        <p:spPr bwMode="auto">
          <a:xfrm>
            <a:off x="485703" y="697378"/>
            <a:ext cx="528566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800" dirty="0">
                <a:solidFill>
                  <a:srgbClr val="0070C0"/>
                </a:solidFill>
              </a:rPr>
              <a:t>K</a:t>
            </a:r>
            <a:r>
              <a:rPr lang="en-US" sz="1800" baseline="30000" dirty="0">
                <a:solidFill>
                  <a:srgbClr val="0070C0"/>
                </a:solidFill>
              </a:rPr>
              <a:t>0</a:t>
            </a:r>
            <a:r>
              <a:rPr lang="en-US" sz="1800" dirty="0">
                <a:solidFill>
                  <a:srgbClr val="0070C0"/>
                </a:solidFill>
                <a:latin typeface="Times New Roman" charset="0"/>
              </a:rPr>
              <a:t> →</a:t>
            </a:r>
            <a:r>
              <a:rPr lang="el-GR" sz="1800" dirty="0" err="1">
                <a:solidFill>
                  <a:srgbClr val="0070C0"/>
                </a:solidFill>
                <a:latin typeface="Times New Roman" charset="0"/>
              </a:rPr>
              <a:t>μμ</a:t>
            </a:r>
            <a:r>
              <a:rPr lang="en-US" sz="1800" dirty="0">
                <a:solidFill>
                  <a:srgbClr val="0070C0"/>
                </a:solidFill>
              </a:rPr>
              <a:t> pointed to the </a:t>
            </a:r>
            <a:r>
              <a:rPr lang="en-US" sz="1800" dirty="0">
                <a:solidFill>
                  <a:srgbClr val="C00000"/>
                </a:solidFill>
              </a:rPr>
              <a:t>charm</a:t>
            </a:r>
            <a:r>
              <a:rPr lang="en-US" sz="1800" dirty="0">
                <a:solidFill>
                  <a:srgbClr val="0070C0"/>
                </a:solidFill>
              </a:rPr>
              <a:t> quark:</a:t>
            </a:r>
          </a:p>
        </p:txBody>
      </p:sp>
      <p:pic>
        <p:nvPicPr>
          <p:cNvPr id="9" name="Picture 3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83"/>
          <a:stretch/>
        </p:blipFill>
        <p:spPr bwMode="auto">
          <a:xfrm>
            <a:off x="6678614" y="1134621"/>
            <a:ext cx="4237036" cy="7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</p:pic>
      <p:grpSp>
        <p:nvGrpSpPr>
          <p:cNvPr id="32" name="Group 60"/>
          <p:cNvGrpSpPr>
            <a:grpSpLocks/>
          </p:cNvGrpSpPr>
          <p:nvPr/>
        </p:nvGrpSpPr>
        <p:grpSpPr bwMode="auto">
          <a:xfrm>
            <a:off x="499992" y="1416519"/>
            <a:ext cx="5285661" cy="3988594"/>
            <a:chOff x="4876799" y="1543408"/>
            <a:chExt cx="3793854" cy="2708916"/>
          </a:xfrm>
        </p:grpSpPr>
        <p:pic>
          <p:nvPicPr>
            <p:cNvPr id="37" name="Picture 3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9" t="22214" r="15649"/>
            <a:stretch>
              <a:fillRect/>
            </a:stretch>
          </p:blipFill>
          <p:spPr bwMode="auto">
            <a:xfrm>
              <a:off x="4876799" y="1543408"/>
              <a:ext cx="3733796" cy="1170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pic>
          <p:nvPicPr>
            <p:cNvPr id="38" name="Picture 3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443" y="2675301"/>
              <a:ext cx="3732856" cy="49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pic>
          <p:nvPicPr>
            <p:cNvPr id="39" name="Picture 3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442" y="3252812"/>
              <a:ext cx="3755211" cy="677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pic>
          <p:nvPicPr>
            <p:cNvPr id="41" name="Picture 3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4056697"/>
              <a:ext cx="1015696" cy="189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4063307"/>
              <a:ext cx="1430558" cy="189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sp>
          <p:nvSpPr>
            <p:cNvPr id="43" name="TextBox 60"/>
            <p:cNvSpPr txBox="1">
              <a:spLocks noChangeArrowheads="1"/>
            </p:cNvSpPr>
            <p:nvPr/>
          </p:nvSpPr>
          <p:spPr bwMode="auto">
            <a:xfrm>
              <a:off x="6580202" y="2286000"/>
              <a:ext cx="37221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…</a:t>
              </a:r>
            </a:p>
          </p:txBody>
        </p:sp>
        <p:sp>
          <p:nvSpPr>
            <p:cNvPr id="44" name="TextBox 61"/>
            <p:cNvSpPr txBox="1">
              <a:spLocks noChangeArrowheads="1"/>
            </p:cNvSpPr>
            <p:nvPr/>
          </p:nvSpPr>
          <p:spPr bwMode="auto">
            <a:xfrm>
              <a:off x="6553200" y="3001817"/>
              <a:ext cx="37221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…</a:t>
              </a:r>
            </a:p>
          </p:txBody>
        </p:sp>
        <p:sp>
          <p:nvSpPr>
            <p:cNvPr id="45" name="TextBox 62"/>
            <p:cNvSpPr txBox="1">
              <a:spLocks noChangeArrowheads="1"/>
            </p:cNvSpPr>
            <p:nvPr/>
          </p:nvSpPr>
          <p:spPr bwMode="auto">
            <a:xfrm>
              <a:off x="6553200" y="3886200"/>
              <a:ext cx="37221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…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   Indirect searches for new particles?</a:t>
            </a:r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6476999" y="719136"/>
            <a:ext cx="5277271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sz="1800" b="1" i="1" dirty="0">
                <a:latin typeface="Verdana" charset="0"/>
              </a:rPr>
              <a:t>B</a:t>
            </a:r>
            <a:r>
              <a:rPr lang="en-US" sz="1800" b="1" i="1" baseline="30000" dirty="0">
                <a:latin typeface="Verdana" charset="0"/>
              </a:rPr>
              <a:t>0</a:t>
            </a:r>
            <a:r>
              <a:rPr lang="en-US" sz="1800" b="1" i="1" dirty="0">
                <a:latin typeface="Verdana" charset="0"/>
              </a:rPr>
              <a:t> mixing pointed to heavy </a:t>
            </a:r>
            <a:r>
              <a:rPr lang="en-US" sz="1800" b="1" i="1" dirty="0">
                <a:solidFill>
                  <a:srgbClr val="FF0000"/>
                </a:solidFill>
                <a:latin typeface="Verdana" charset="0"/>
              </a:rPr>
              <a:t>top</a:t>
            </a:r>
            <a:r>
              <a:rPr lang="en-US" sz="1800" b="1" i="1" dirty="0">
                <a:latin typeface="Verdana" charset="0"/>
              </a:rPr>
              <a:t> quark:</a:t>
            </a:r>
          </a:p>
        </p:txBody>
      </p:sp>
      <p:sp>
        <p:nvSpPr>
          <p:cNvPr id="5" name="Text Box 34"/>
          <p:cNvSpPr txBox="1">
            <a:spLocks noChangeArrowheads="1"/>
          </p:cNvSpPr>
          <p:nvPr/>
        </p:nvSpPr>
        <p:spPr bwMode="auto">
          <a:xfrm>
            <a:off x="7017888" y="1057845"/>
            <a:ext cx="4440693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7030A0"/>
                </a:solidFill>
              </a:rPr>
              <a:t>(ARGUS </a:t>
            </a:r>
            <a:r>
              <a:rPr lang="en-US" dirty="0" err="1">
                <a:solidFill>
                  <a:srgbClr val="7030A0"/>
                </a:solidFill>
              </a:rPr>
              <a:t>Coll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smtClean="0">
                <a:solidFill>
                  <a:srgbClr val="7030A0"/>
                </a:solidFill>
              </a:rPr>
              <a:t>Phys.Lett.B192:245,1987)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8" name="Picture 3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096" y="2048186"/>
            <a:ext cx="5038175" cy="8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</p:pic>
      <p:pic>
        <p:nvPicPr>
          <p:cNvPr id="10" name="Picture 3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t="7518" r="8383" b="27330"/>
          <a:stretch>
            <a:fillRect/>
          </a:stretch>
        </p:blipFill>
        <p:spPr bwMode="auto">
          <a:xfrm>
            <a:off x="6817857" y="2820457"/>
            <a:ext cx="4585691" cy="265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</p:pic>
      <p:sp>
        <p:nvSpPr>
          <p:cNvPr id="46" name="AutoShape 25"/>
          <p:cNvSpPr>
            <a:spLocks noChangeAspect="1" noChangeArrowheads="1" noTextEdit="1"/>
          </p:cNvSpPr>
          <p:nvPr/>
        </p:nvSpPr>
        <p:spPr bwMode="auto">
          <a:xfrm>
            <a:off x="1974847" y="5562601"/>
            <a:ext cx="1705919" cy="95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1323999" y="1041598"/>
            <a:ext cx="3648051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7030A0"/>
                </a:solidFill>
              </a:rPr>
              <a:t>(GIM</a:t>
            </a:r>
            <a:r>
              <a:rPr lang="en-US">
                <a:solidFill>
                  <a:srgbClr val="7030A0"/>
                </a:solidFill>
              </a:rPr>
              <a:t>, </a:t>
            </a:r>
            <a:r>
              <a:rPr lang="en-US" smtClean="0">
                <a:solidFill>
                  <a:srgbClr val="7030A0"/>
                </a:solidFill>
              </a:rPr>
              <a:t>Phys.Rev.D2,1285,1970)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4164015" y="4271112"/>
            <a:ext cx="1723399" cy="522418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35" name="Oval 33"/>
          <p:cNvSpPr>
            <a:spLocks noChangeArrowheads="1"/>
          </p:cNvSpPr>
          <p:nvPr/>
        </p:nvSpPr>
        <p:spPr bwMode="auto">
          <a:xfrm>
            <a:off x="3957638" y="4977549"/>
            <a:ext cx="764858" cy="522418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3" name="TextBox 2"/>
          <p:cNvSpPr txBox="1"/>
          <p:nvPr/>
        </p:nvSpPr>
        <p:spPr>
          <a:xfrm>
            <a:off x="1779977" y="2434313"/>
            <a:ext cx="7949811" cy="52322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</a:rPr>
              <a:t>    Discovery </a:t>
            </a:r>
            <a:r>
              <a:rPr lang="en-US" sz="2800" dirty="0">
                <a:solidFill>
                  <a:srgbClr val="0070C0"/>
                </a:solidFill>
              </a:rPr>
              <a:t>of new particles through virtual effects</a:t>
            </a:r>
          </a:p>
        </p:txBody>
      </p:sp>
      <p:pic>
        <p:nvPicPr>
          <p:cNvPr id="64" name="Picture 63" descr="box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471298" y="5566611"/>
            <a:ext cx="3051928" cy="1085555"/>
          </a:xfrm>
          <a:prstGeom prst="rect">
            <a:avLst/>
          </a:prstGeom>
          <a:noFill/>
        </p:spPr>
      </p:pic>
      <p:sp>
        <p:nvSpPr>
          <p:cNvPr id="71" name="TextBox 70"/>
          <p:cNvSpPr txBox="1"/>
          <p:nvPr/>
        </p:nvSpPr>
        <p:spPr>
          <a:xfrm>
            <a:off x="7152027" y="593456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0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0402559" y="59265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0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7262574" y="5991728"/>
            <a:ext cx="131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" t="3466" r="5877" b="49054"/>
          <a:stretch/>
        </p:blipFill>
        <p:spPr>
          <a:xfrm>
            <a:off x="675251" y="5414948"/>
            <a:ext cx="2214026" cy="118023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50946" r="5011" b="5733"/>
          <a:stretch/>
        </p:blipFill>
        <p:spPr>
          <a:xfrm>
            <a:off x="2869085" y="5491042"/>
            <a:ext cx="2290279" cy="1113949"/>
          </a:xfrm>
          <a:prstGeom prst="rect">
            <a:avLst/>
          </a:prstGeom>
        </p:spPr>
      </p:pic>
      <p:sp>
        <p:nvSpPr>
          <p:cNvPr id="28" name="Oval 33"/>
          <p:cNvSpPr>
            <a:spLocks noChangeArrowheads="1"/>
          </p:cNvSpPr>
          <p:nvPr/>
        </p:nvSpPr>
        <p:spPr bwMode="auto">
          <a:xfrm rot="188072">
            <a:off x="6813894" y="5085458"/>
            <a:ext cx="1150413" cy="522418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879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Interaction causes trouble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5882" y="927673"/>
            <a:ext cx="4844871" cy="1772388"/>
          </a:xfrm>
        </p:spPr>
        <p:txBody>
          <a:bodyPr/>
          <a:lstStyle/>
          <a:p>
            <a:r>
              <a:rPr lang="en-US" dirty="0" err="1" smtClean="0"/>
              <a:t>Semileptonic</a:t>
            </a:r>
            <a:r>
              <a:rPr lang="en-US" dirty="0" smtClean="0"/>
              <a:t> decays</a:t>
            </a:r>
          </a:p>
          <a:p>
            <a:pPr lvl="1"/>
            <a:r>
              <a:rPr lang="en-US" dirty="0" smtClean="0"/>
              <a:t>Factorization!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015" y="783087"/>
            <a:ext cx="2127746" cy="178136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048" y="815283"/>
            <a:ext cx="1826007" cy="107900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695" y="3266694"/>
            <a:ext cx="2086067" cy="171355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557" y="3355581"/>
            <a:ext cx="1777497" cy="100724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974541" y="3449145"/>
            <a:ext cx="4844871" cy="1772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Hadronic decays</a:t>
            </a:r>
          </a:p>
          <a:p>
            <a:pPr lvl="1"/>
            <a:r>
              <a:rPr lang="en-US" dirty="0"/>
              <a:t>Factorization?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2107" y="5034038"/>
            <a:ext cx="2126661" cy="151603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016" y="5277642"/>
            <a:ext cx="2112239" cy="127243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6295958" y="5298543"/>
            <a:ext cx="1774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Non-</a:t>
            </a:r>
            <a:r>
              <a:rPr lang="en-US" i="1" dirty="0" err="1"/>
              <a:t>Factorizable</a:t>
            </a:r>
            <a:endParaRPr lang="en-US" i="1" dirty="0"/>
          </a:p>
          <a:p>
            <a:pPr algn="r"/>
            <a:r>
              <a:rPr lang="en-US" dirty="0"/>
              <a:t>QCD: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9816" y="1969757"/>
            <a:ext cx="6059575" cy="10668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1" name="Straight Connector 20"/>
          <p:cNvCxnSpPr/>
          <p:nvPr/>
        </p:nvCxnSpPr>
        <p:spPr>
          <a:xfrm flipV="1">
            <a:off x="1524000" y="3125165"/>
            <a:ext cx="9144000" cy="800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86812" y="5298543"/>
            <a:ext cx="1363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err="1"/>
              <a:t>Factorizable</a:t>
            </a:r>
            <a:r>
              <a:rPr lang="en-US" i="1" dirty="0"/>
              <a:t> </a:t>
            </a:r>
          </a:p>
          <a:p>
            <a:pPr algn="r"/>
            <a:r>
              <a:rPr lang="en-US" dirty="0"/>
              <a:t>QCD:</a:t>
            </a:r>
          </a:p>
        </p:txBody>
      </p:sp>
    </p:spTree>
    <p:extLst>
      <p:ext uri="{BB962C8B-B14F-4D97-AF65-F5344CB8AC3E}">
        <p14:creationId xmlns:p14="http://schemas.microsoft.com/office/powerpoint/2010/main" val="5544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9" y="4219915"/>
            <a:ext cx="6199187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Effective couplings</a:t>
            </a:r>
            <a:endParaRPr lang="en-US" dirty="0"/>
          </a:p>
        </p:txBody>
      </p:sp>
      <p:pic>
        <p:nvPicPr>
          <p:cNvPr id="10650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1814098"/>
            <a:ext cx="67754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2" name="Right Arrow 6"/>
          <p:cNvSpPr>
            <a:spLocks noChangeArrowheads="1"/>
          </p:cNvSpPr>
          <p:nvPr/>
        </p:nvSpPr>
        <p:spPr bwMode="auto">
          <a:xfrm>
            <a:off x="6249989" y="2882353"/>
            <a:ext cx="268287" cy="8826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6503" name="Right Arrow 7"/>
          <p:cNvSpPr>
            <a:spLocks noChangeArrowheads="1"/>
          </p:cNvSpPr>
          <p:nvPr/>
        </p:nvSpPr>
        <p:spPr bwMode="auto">
          <a:xfrm>
            <a:off x="6249989" y="4681725"/>
            <a:ext cx="268287" cy="8826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858" y="5811806"/>
            <a:ext cx="4762500" cy="9271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231771" y="755197"/>
            <a:ext cx="6481482" cy="1772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Operator Product Expansion:</a:t>
            </a:r>
          </a:p>
          <a:p>
            <a:pPr lvl="1"/>
            <a:r>
              <a:rPr lang="en-US" dirty="0"/>
              <a:t>Integrate out heavy fields</a:t>
            </a:r>
          </a:p>
          <a:p>
            <a:pPr lvl="1"/>
            <a:r>
              <a:rPr lang="en-US" dirty="0"/>
              <a:t>Separate </a:t>
            </a:r>
            <a:r>
              <a:rPr lang="en-US" i="1" dirty="0"/>
              <a:t>perturbative</a:t>
            </a:r>
            <a:r>
              <a:rPr lang="en-US" dirty="0"/>
              <a:t> </a:t>
            </a:r>
            <a:r>
              <a:rPr lang="en-US" dirty="0">
                <a:solidFill>
                  <a:srgbClr val="004CFF"/>
                </a:solidFill>
              </a:rPr>
              <a:t>Wilson coefficients </a:t>
            </a:r>
            <a:r>
              <a:rPr lang="en-US" b="1" dirty="0">
                <a:solidFill>
                  <a:srgbClr val="004CFF"/>
                </a:solidFill>
                <a:latin typeface="Lucida Calligraphy" charset="0"/>
                <a:ea typeface="Lucida Calligraphy" charset="0"/>
                <a:cs typeface="Lucida Calligraphy" charset="0"/>
              </a:rPr>
              <a:t>C</a:t>
            </a:r>
            <a:r>
              <a:rPr lang="en-US" b="1" baseline="-25000" dirty="0">
                <a:solidFill>
                  <a:srgbClr val="004CFF"/>
                </a:solidFill>
                <a:latin typeface="Lucida Calligraphy" charset="0"/>
                <a:ea typeface="Lucida Calligraphy" charset="0"/>
                <a:cs typeface="Lucida Calligraphy" charset="0"/>
              </a:rPr>
              <a:t>i</a:t>
            </a:r>
            <a:r>
              <a:rPr lang="en-US" dirty="0"/>
              <a:t> from</a:t>
            </a:r>
            <a:r>
              <a:rPr lang="en-US" i="1" dirty="0"/>
              <a:t> non-perturbative</a:t>
            </a:r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local operators </a:t>
            </a:r>
            <a:r>
              <a:rPr lang="en-US" b="1" dirty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O</a:t>
            </a:r>
            <a:r>
              <a:rPr lang="en-US" b="1" baseline="-25000" dirty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i</a:t>
            </a:r>
            <a:r>
              <a:rPr lang="en-US" dirty="0">
                <a:latin typeface="Lucida Calligraphy" charset="0"/>
                <a:ea typeface="Lucida Calligraphy" charset="0"/>
                <a:cs typeface="Lucida Calligraphy" charset="0"/>
              </a:rPr>
              <a:t> </a:t>
            </a:r>
            <a:r>
              <a:rPr lang="en-US" dirty="0"/>
              <a:t> 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6821" y="2456520"/>
            <a:ext cx="838200" cy="431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9725" y="2456520"/>
            <a:ext cx="825500" cy="431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6821" y="4220096"/>
            <a:ext cx="838200" cy="431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9725" y="4220096"/>
            <a:ext cx="825500" cy="43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9983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7521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   B-decays and effective couplings: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𝑏</m:t>
                    </m:r>
                    <m:r>
                      <a:rPr lang="en-US" b="0" i="1" smtClean="0">
                        <a:latin typeface="Cambria Math" charset="0"/>
                      </a:rPr>
                      <m:t>→</m:t>
                    </m:r>
                    <m:r>
                      <a:rPr lang="en-US" b="0" i="1" smtClean="0">
                        <a:latin typeface="Cambria Math" charset="0"/>
                      </a:rPr>
                      <m:t>𝑠𝑞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𝑞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7521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1500"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524" name="Right Arrow 7"/>
          <p:cNvSpPr>
            <a:spLocks noChangeArrowheads="1"/>
          </p:cNvSpPr>
          <p:nvPr/>
        </p:nvSpPr>
        <p:spPr bwMode="auto">
          <a:xfrm>
            <a:off x="6054721" y="4928339"/>
            <a:ext cx="1119645" cy="106079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0752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1"/>
          <a:stretch>
            <a:fillRect/>
          </a:stretch>
        </p:blipFill>
        <p:spPr bwMode="auto">
          <a:xfrm>
            <a:off x="8043087" y="874060"/>
            <a:ext cx="2555431" cy="18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7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8" r="34666"/>
          <a:stretch>
            <a:fillRect/>
          </a:stretch>
        </p:blipFill>
        <p:spPr bwMode="auto">
          <a:xfrm>
            <a:off x="8255894" y="2627783"/>
            <a:ext cx="2303932" cy="18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8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3"/>
          <a:stretch>
            <a:fillRect/>
          </a:stretch>
        </p:blipFill>
        <p:spPr bwMode="auto">
          <a:xfrm>
            <a:off x="8342071" y="4510484"/>
            <a:ext cx="2509704" cy="18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9" name="Right Arrow 7"/>
          <p:cNvSpPr>
            <a:spLocks noChangeArrowheads="1"/>
          </p:cNvSpPr>
          <p:nvPr/>
        </p:nvSpPr>
        <p:spPr bwMode="auto">
          <a:xfrm>
            <a:off x="6054721" y="3035707"/>
            <a:ext cx="1119645" cy="106079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7530" name="Right Arrow 7"/>
          <p:cNvSpPr>
            <a:spLocks noChangeArrowheads="1"/>
          </p:cNvSpPr>
          <p:nvPr/>
        </p:nvSpPr>
        <p:spPr bwMode="auto">
          <a:xfrm>
            <a:off x="6054721" y="1234653"/>
            <a:ext cx="1119645" cy="106079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941580" y="844769"/>
            <a:ext cx="4472442" cy="5783139"/>
            <a:chOff x="941580" y="844769"/>
            <a:chExt cx="4472442" cy="5783139"/>
          </a:xfrm>
        </p:grpSpPr>
        <p:pic>
          <p:nvPicPr>
            <p:cNvPr id="107525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580" y="858431"/>
              <a:ext cx="4472442" cy="5769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012585" y="844769"/>
              <a:ext cx="50045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FF0000"/>
                  </a:solidFill>
                  <a:latin typeface="Lucida Calligraphy" charset="0"/>
                  <a:ea typeface="Lucida Calligraphy" charset="0"/>
                  <a:cs typeface="Lucida Calligraphy" charset="0"/>
                </a:rPr>
                <a:t>O</a:t>
              </a:r>
              <a:r>
                <a:rPr lang="en-US" sz="2200" baseline="-250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64509" y="881995"/>
              <a:ext cx="50045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FF0000"/>
                  </a:solidFill>
                  <a:latin typeface="Lucida Calligraphy" charset="0"/>
                  <a:ea typeface="Lucida Calligraphy" charset="0"/>
                  <a:cs typeface="Lucida Calligraphy" charset="0"/>
                </a:rPr>
                <a:t>O</a:t>
              </a:r>
              <a:r>
                <a:rPr lang="en-US" sz="2200" baseline="-250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82279" y="3419489"/>
              <a:ext cx="1075765" cy="636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FF0000"/>
                  </a:solidFill>
                  <a:latin typeface="Lucida Calligraphy" charset="0"/>
                  <a:ea typeface="Lucida Calligraphy" charset="0"/>
                  <a:cs typeface="Lucida Calligraphy" charset="0"/>
                </a:rPr>
                <a:t>O</a:t>
              </a:r>
              <a:r>
                <a:rPr lang="en-US" sz="2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2200" dirty="0">
                  <a:solidFill>
                    <a:srgbClr val="FF0000"/>
                  </a:solidFill>
                </a:rPr>
                <a:t> </a:t>
              </a:r>
              <a:r>
                <a:rPr lang="mr-IN" sz="2200" dirty="0">
                  <a:solidFill>
                    <a:srgbClr val="FF0000"/>
                  </a:solidFill>
                </a:rPr>
                <a:t>–</a:t>
              </a:r>
              <a:r>
                <a:rPr lang="en-US" sz="2200" dirty="0">
                  <a:solidFill>
                    <a:srgbClr val="FF0000"/>
                  </a:solidFill>
                </a:rPr>
                <a:t> </a:t>
              </a:r>
              <a:r>
                <a:rPr lang="en-US" sz="2200" dirty="0">
                  <a:solidFill>
                    <a:srgbClr val="FF0000"/>
                  </a:solidFill>
                  <a:latin typeface="Lucida Calligraphy" charset="0"/>
                  <a:ea typeface="Lucida Calligraphy" charset="0"/>
                  <a:cs typeface="Lucida Calligraphy" charset="0"/>
                </a:rPr>
                <a:t>O</a:t>
              </a:r>
              <a:r>
                <a:rPr lang="en-US" sz="2200" baseline="-25000" dirty="0">
                  <a:solidFill>
                    <a:srgbClr val="FF0000"/>
                  </a:solidFill>
                </a:rPr>
                <a:t>6</a:t>
              </a:r>
            </a:p>
            <a:p>
              <a:endParaRPr lang="en-US" sz="20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16314" y="5360348"/>
              <a:ext cx="1246094" cy="636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FF0000"/>
                  </a:solidFill>
                  <a:latin typeface="Lucida Calligraphy" charset="0"/>
                  <a:ea typeface="Lucida Calligraphy" charset="0"/>
                  <a:cs typeface="Lucida Calligraphy" charset="0"/>
                </a:rPr>
                <a:t>O</a:t>
              </a:r>
              <a:r>
                <a:rPr lang="en-US" sz="2200" baseline="-25000" dirty="0">
                  <a:solidFill>
                    <a:srgbClr val="FF0000"/>
                  </a:solidFill>
                </a:rPr>
                <a:t>7</a:t>
              </a:r>
              <a:r>
                <a:rPr lang="en-US" sz="2200" dirty="0">
                  <a:solidFill>
                    <a:srgbClr val="FF0000"/>
                  </a:solidFill>
                </a:rPr>
                <a:t> </a:t>
              </a:r>
              <a:r>
                <a:rPr lang="mr-IN" sz="2200" dirty="0">
                  <a:solidFill>
                    <a:srgbClr val="FF0000"/>
                  </a:solidFill>
                </a:rPr>
                <a:t>–</a:t>
              </a:r>
              <a:r>
                <a:rPr lang="en-US" sz="2200" dirty="0">
                  <a:solidFill>
                    <a:srgbClr val="FF0000"/>
                  </a:solidFill>
                </a:rPr>
                <a:t> </a:t>
              </a:r>
              <a:r>
                <a:rPr lang="en-US" sz="2200" dirty="0">
                  <a:solidFill>
                    <a:srgbClr val="FF0000"/>
                  </a:solidFill>
                  <a:latin typeface="Lucida Calligraphy" charset="0"/>
                  <a:ea typeface="Lucida Calligraphy" charset="0"/>
                  <a:cs typeface="Lucida Calligraphy" charset="0"/>
                </a:rPr>
                <a:t>O</a:t>
              </a:r>
              <a:r>
                <a:rPr lang="en-US" sz="2200" baseline="-25000" dirty="0">
                  <a:solidFill>
                    <a:srgbClr val="FF0000"/>
                  </a:solidFill>
                </a:rPr>
                <a:t>10</a:t>
              </a:r>
            </a:p>
            <a:p>
              <a:endParaRPr lang="en-US" sz="2000" baseline="-25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827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8545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   B-decays and effective couplings: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𝑏</m:t>
                    </m:r>
                    <m:r>
                      <a:rPr lang="en-US" i="1">
                        <a:latin typeface="Cambria Math" charset="0"/>
                      </a:rPr>
                      <m:t>→</m:t>
                    </m:r>
                    <m:r>
                      <a:rPr lang="en-US" i="1">
                        <a:latin typeface="Cambria Math" charset="0"/>
                      </a:rPr>
                      <m:t>𝑠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8545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854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/>
          <a:stretch>
            <a:fillRect/>
          </a:stretch>
        </p:blipFill>
        <p:spPr bwMode="auto">
          <a:xfrm>
            <a:off x="962399" y="1627096"/>
            <a:ext cx="4473575" cy="454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" r="33882"/>
          <a:stretch>
            <a:fillRect/>
          </a:stretch>
        </p:blipFill>
        <p:spPr bwMode="auto">
          <a:xfrm>
            <a:off x="7449385" y="1734975"/>
            <a:ext cx="4352925" cy="17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3"/>
          <a:stretch>
            <a:fillRect/>
          </a:stretch>
        </p:blipFill>
        <p:spPr bwMode="auto">
          <a:xfrm>
            <a:off x="8370695" y="4071346"/>
            <a:ext cx="2379662" cy="167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58469" y="1154270"/>
            <a:ext cx="1246094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O</a:t>
            </a:r>
            <a:r>
              <a:rPr lang="en-US" sz="2400" baseline="-25000" dirty="0">
                <a:solidFill>
                  <a:srgbClr val="FF0000"/>
                </a:solidFill>
              </a:rPr>
              <a:t>7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endParaRPr lang="en-US" sz="2400" baseline="-25000" dirty="0">
              <a:solidFill>
                <a:srgbClr val="FF0000"/>
              </a:solidFill>
            </a:endParaRPr>
          </a:p>
          <a:p>
            <a:endParaRPr lang="en-US" sz="2000" baseline="-25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2399" y="4388039"/>
            <a:ext cx="1888377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O</a:t>
            </a:r>
            <a:r>
              <a:rPr lang="en-US" sz="2400" baseline="-25000" dirty="0">
                <a:solidFill>
                  <a:srgbClr val="FF0000"/>
                </a:solidFill>
              </a:rPr>
              <a:t>9V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mr-IN" sz="2400" dirty="0">
                <a:solidFill>
                  <a:srgbClr val="FF0000"/>
                </a:solidFill>
              </a:rPr>
              <a:t>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O</a:t>
            </a:r>
            <a:r>
              <a:rPr lang="en-US" sz="2400" baseline="-25000" dirty="0">
                <a:solidFill>
                  <a:srgbClr val="FF0000"/>
                </a:solidFill>
              </a:rPr>
              <a:t>10A</a:t>
            </a:r>
          </a:p>
          <a:p>
            <a:endParaRPr lang="en-US" sz="2000" baseline="-25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91509" y="1209059"/>
            <a:ext cx="1246094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O</a:t>
            </a:r>
            <a:r>
              <a:rPr lang="en-US" sz="2400" baseline="-25000" dirty="0">
                <a:solidFill>
                  <a:srgbClr val="FF0000"/>
                </a:solidFill>
              </a:rPr>
              <a:t>8G</a:t>
            </a:r>
          </a:p>
          <a:p>
            <a:endParaRPr lang="en-US" sz="2000" baseline="-25000" dirty="0">
              <a:solidFill>
                <a:srgbClr val="FF0000"/>
              </a:solidFill>
            </a:endParaRPr>
          </a:p>
        </p:txBody>
      </p:sp>
      <p:sp>
        <p:nvSpPr>
          <p:cNvPr id="12" name="Right Arrow 7"/>
          <p:cNvSpPr>
            <a:spLocks noChangeArrowheads="1"/>
          </p:cNvSpPr>
          <p:nvPr/>
        </p:nvSpPr>
        <p:spPr bwMode="auto">
          <a:xfrm>
            <a:off x="6054721" y="4129398"/>
            <a:ext cx="1119645" cy="106079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3" name="Right Arrow 7"/>
          <p:cNvSpPr>
            <a:spLocks noChangeArrowheads="1"/>
          </p:cNvSpPr>
          <p:nvPr/>
        </p:nvSpPr>
        <p:spPr bwMode="auto">
          <a:xfrm>
            <a:off x="6054721" y="1862174"/>
            <a:ext cx="1119645" cy="106079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6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GGL Model </a:t>
            </a:r>
            <a:r>
              <a:rPr lang="mr-IN" dirty="0" smtClean="0"/>
              <a:t>–</a:t>
            </a:r>
            <a:r>
              <a:rPr lang="en-US" dirty="0" smtClean="0"/>
              <a:t> more general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859" y="811056"/>
            <a:ext cx="3594100" cy="76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906" y="930446"/>
            <a:ext cx="2163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The operator 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930446"/>
            <a:ext cx="5837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Originates from physics that is invariant under SU(3)</a:t>
            </a:r>
            <a:r>
              <a:rPr lang="en-US" sz="2800" baseline="-25000" dirty="0" smtClean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x SU(2)</a:t>
            </a:r>
            <a:r>
              <a:rPr lang="en-US" sz="2800" baseline="-25000" dirty="0" smtClean="0">
                <a:solidFill>
                  <a:schemeClr val="accent1">
                    <a:lumMod val="75000"/>
                  </a:schemeClr>
                </a:solidFill>
              </a:rPr>
              <a:t>L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x U(1)</a:t>
            </a:r>
            <a:r>
              <a:rPr lang="en-US" sz="2800" baseline="-25000" dirty="0" smtClean="0">
                <a:solidFill>
                  <a:schemeClr val="accent1">
                    <a:lumMod val="75000"/>
                  </a:schemeClr>
                </a:solidFill>
              </a:rPr>
              <a:t>Y</a:t>
            </a:r>
            <a:endParaRPr lang="en-US" sz="28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906" y="1837075"/>
            <a:ext cx="9702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Considering EW interactions: SU(2)</a:t>
            </a:r>
            <a:r>
              <a:rPr lang="en-US" sz="2800" baseline="-25000" dirty="0" smtClean="0">
                <a:solidFill>
                  <a:schemeClr val="accent1">
                    <a:lumMod val="75000"/>
                  </a:schemeClr>
                </a:solidFill>
              </a:rPr>
              <a:t>L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x U(1)</a:t>
            </a:r>
            <a:r>
              <a:rPr lang="en-US" sz="2800" baseline="-25000" dirty="0" smtClean="0">
                <a:solidFill>
                  <a:schemeClr val="accent1">
                    <a:lumMod val="75000"/>
                  </a:schemeClr>
                </a:solidFill>
              </a:rPr>
              <a:t>Y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work again with the doublets to see that there are two NP operators:</a:t>
            </a:r>
            <a:endParaRPr lang="en-US" sz="28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59" y="2924143"/>
            <a:ext cx="5118100" cy="76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04517" y="3316811"/>
            <a:ext cx="3196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 sigma are </a:t>
            </a:r>
            <a:r>
              <a:rPr lang="en-US" smtClean="0"/>
              <a:t>Paula matrices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846" y="3725786"/>
            <a:ext cx="3098800" cy="571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859" y="3605136"/>
            <a:ext cx="9652000" cy="13843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31909" y="5074866"/>
            <a:ext cx="179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Charged currents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385940" y="5046730"/>
            <a:ext cx="1628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Neutral current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97501" y="5444198"/>
            <a:ext cx="9702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Potential for simultaneous explanation of RK(*) and RD(*) puzzles</a:t>
            </a:r>
          </a:p>
        </p:txBody>
      </p:sp>
    </p:spTree>
    <p:extLst>
      <p:ext uri="{BB962C8B-B14F-4D97-AF65-F5344CB8AC3E}">
        <p14:creationId xmlns:p14="http://schemas.microsoft.com/office/powerpoint/2010/main" val="199633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435244" y="1208868"/>
                <a:ext cx="11351944" cy="3049233"/>
              </a:xfrm>
            </p:spPr>
            <p:txBody>
              <a:bodyPr/>
              <a:lstStyle/>
              <a:p>
                <a:r>
                  <a:rPr lang="en-US" dirty="0" smtClean="0"/>
                  <a:t>Full expression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𝑁𝑃</m:t>
                        </m:r>
                      </m:sup>
                    </m:sSub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𝜏𝜏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𝜏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𝜏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𝑏𝑏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𝜏𝜏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𝑡𝑡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𝜏𝜏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𝑏𝑏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𝜏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𝜏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𝑡𝑏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𝜏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𝜏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 smtClean="0"/>
                  <a:t>  with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𝜏𝜏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𝜏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𝜏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mr-IN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b="0" i="1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sSubSup>
                          <m:sSub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𝜏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𝐿</m:t>
                                </m:r>
                              </m:sub>
                            </m:sSub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𝑏𝑏</m:t>
                        </m:r>
                        <m:r>
                          <a:rPr lang="en-US" i="1">
                            <a:latin typeface="Cambria Math" charset="0"/>
                          </a:rPr>
                          <m:t>𝜏𝜏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mr-IN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𝜏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𝑡𝑡</m:t>
                        </m:r>
                        <m:r>
                          <a:rPr lang="en-US" i="1">
                            <a:latin typeface="Cambria Math" charset="0"/>
                          </a:rPr>
                          <m:t>𝜏𝜏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i="1"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mr-IN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𝜏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𝑏𝑏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𝜏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𝜏</m:t>
                            </m:r>
                          </m:sub>
                        </m:sSub>
                      </m:sub>
                    </m:sSub>
                    <m:r>
                      <a:rPr lang="en-US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i="1"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mr-IN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𝜏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𝐿</m:t>
                                </m:r>
                              </m:sub>
                            </m:sSub>
                          </m:sub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  <m:r>
                          <a:rPr lang="en-US" i="1">
                            <a:latin typeface="Cambria Math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𝜏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𝜏</m:t>
                            </m:r>
                          </m:sub>
                        </m:sSub>
                      </m:sub>
                    </m:sSub>
                    <m:r>
                      <a:rPr lang="en-US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  <m:r>
                          <a:rPr lang="en-US" i="1"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mr-IN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𝜏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′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𝐿</m:t>
                                </m:r>
                              </m:sub>
                            </m:sSub>
                          </m:sub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9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244" y="1208868"/>
                <a:ext cx="11351944" cy="3049233"/>
              </a:xfrm>
              <a:blipFill rotWithShape="0">
                <a:blip r:embed="rId2"/>
                <a:stretch>
                  <a:fillRect l="-966" t="-2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 In fact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32690" y="2246663"/>
            <a:ext cx="28108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Includes GGL operator:</a:t>
            </a:r>
            <a:endParaRPr lang="en-US" sz="2200" dirty="0"/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6446376" y="2417262"/>
            <a:ext cx="1547446" cy="14067"/>
          </a:xfrm>
          <a:prstGeom prst="line">
            <a:avLst/>
          </a:prstGeom>
          <a:ln w="41275"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5244" y="4509548"/>
            <a:ext cx="929940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600" dirty="0" smtClean="0">
                <a:solidFill>
                  <a:srgbClr val="0070C0"/>
                </a:solidFill>
              </a:rPr>
              <a:t>The </a:t>
            </a:r>
            <a:r>
              <a:rPr lang="en-US" sz="2600" dirty="0" err="1" smtClean="0">
                <a:solidFill>
                  <a:srgbClr val="0070C0"/>
                </a:solidFill>
              </a:rPr>
              <a:t>O</a:t>
            </a:r>
            <a:r>
              <a:rPr lang="en-US" sz="2600" baseline="-25000" dirty="0" err="1" smtClean="0">
                <a:solidFill>
                  <a:srgbClr val="0070C0"/>
                </a:solidFill>
              </a:rPr>
              <a:t>bb</a:t>
            </a:r>
            <a:r>
              <a:rPr lang="en-US" sz="2600" baseline="-25000" dirty="0" err="1" smtClean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tt</a:t>
            </a:r>
            <a:r>
              <a:rPr lang="en-US" sz="2600" dirty="0" smtClean="0">
                <a:solidFill>
                  <a:srgbClr val="0070C0"/>
                </a:solidFill>
              </a:rPr>
              <a:t> operator is responsible for NP in the </a:t>
            </a:r>
            <a:r>
              <a:rPr lang="en-US" sz="2600" dirty="0" err="1" smtClean="0">
                <a:solidFill>
                  <a:srgbClr val="0070C0"/>
                </a:solidFill>
                <a:sym typeface="Wingdings"/>
              </a:rPr>
              <a:t>bs</a:t>
            </a:r>
            <a:r>
              <a:rPr lang="en-US" sz="2600" dirty="0" smtClean="0">
                <a:solidFill>
                  <a:srgbClr val="0070C0"/>
                </a:solidFill>
                <a:sym typeface="Wingdings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sym typeface="Wingdings"/>
              </a:rPr>
              <a:t>l+l</a:t>
            </a:r>
            <a:r>
              <a:rPr lang="en-US" sz="2600" dirty="0" smtClean="0">
                <a:solidFill>
                  <a:srgbClr val="0070C0"/>
                </a:solidFill>
                <a:sym typeface="Wingdings"/>
              </a:rPr>
              <a:t>- transition</a:t>
            </a:r>
          </a:p>
          <a:p>
            <a:r>
              <a:rPr lang="en-US" sz="2600" dirty="0" smtClean="0">
                <a:solidFill>
                  <a:srgbClr val="0070C0"/>
                </a:solidFill>
                <a:sym typeface="Wingdings"/>
              </a:rPr>
              <a:t>     When going to the mass eigenstates: </a:t>
            </a:r>
            <a:r>
              <a:rPr lang="en-US" sz="2600" dirty="0" smtClean="0">
                <a:solidFill>
                  <a:srgbClr val="0070C0"/>
                </a:solidFill>
              </a:rPr>
              <a:t> </a:t>
            </a:r>
            <a:endParaRPr lang="en-US" sz="2600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484" y="4953409"/>
            <a:ext cx="3644900" cy="1079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332690" y="2741115"/>
                <a:ext cx="2870016" cy="4823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i="1">
                        <a:latin typeface="Cambria Math" charset="0"/>
                      </a:rPr>
                      <m:t>𝐺</m:t>
                    </m:r>
                    <m:r>
                      <a:rPr lang="en-US" sz="2200" i="1"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200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sz="22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i="1">
                                    <a:latin typeface="Cambria Math" charset="0"/>
                                  </a:rPr>
                                  <m:t>𝑠</m:t>
                                </m:r>
                              </m:e>
                            </m:acc>
                          </m:e>
                          <m:sub>
                            <m:r>
                              <a:rPr lang="en-US" sz="2200" i="1"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200" i="1">
                                <a:latin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200" i="1"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200" i="1"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2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</m:e>
                    </m:d>
                    <m:r>
                      <a:rPr lang="en-US" sz="2200" i="1"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200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mr-IN" sz="22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i="1">
                                    <a:latin typeface="Cambria Math" charset="0"/>
                                  </a:rPr>
                                  <m:t>𝑙</m:t>
                                </m:r>
                              </m:e>
                            </m:acc>
                          </m:e>
                          <m:sub>
                            <m:r>
                              <a:rPr lang="en-US" sz="2200" i="1"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2200" i="1">
                            <a:latin typeface="Cambria Math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2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200" i="1"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sz="2200" i="1"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2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2200" i="1"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/>
                  <a:t> 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2690" y="2741115"/>
                <a:ext cx="2870016" cy="482376"/>
              </a:xfrm>
              <a:prstGeom prst="rect">
                <a:avLst/>
              </a:prstGeom>
              <a:blipFill rotWithShape="0">
                <a:blip r:embed="rId4"/>
                <a:stretch>
                  <a:fillRect l="-212" t="-86076" b="-10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350737" y="3421611"/>
                <a:ext cx="1920910" cy="411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0737" y="3421611"/>
                <a:ext cx="1920910" cy="411395"/>
              </a:xfrm>
              <a:prstGeom prst="rect">
                <a:avLst/>
              </a:prstGeom>
              <a:blipFill rotWithShape="0">
                <a:blip r:embed="rId5"/>
                <a:stretch>
                  <a:fillRect l="-4127" t="-125000" b="-148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407442" y="3926768"/>
                <a:ext cx="1948739" cy="508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7442" y="3926768"/>
                <a:ext cx="1948739" cy="50872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16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How could we probe the EW phase transition?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 t="20267" r="4842" b="18357"/>
          <a:stretch/>
        </p:blipFill>
        <p:spPr>
          <a:xfrm>
            <a:off x="284811" y="1727354"/>
            <a:ext cx="6575071" cy="2979553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5314" t="34287" r="386" b="19260"/>
          <a:stretch/>
        </p:blipFill>
        <p:spPr>
          <a:xfrm>
            <a:off x="7182785" y="1593382"/>
            <a:ext cx="4749386" cy="3113525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706859" y="4925599"/>
            <a:ext cx="1989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rgbClr val="0070C0"/>
                </a:solidFill>
              </a:rPr>
              <a:t>Circles!</a:t>
            </a:r>
            <a:endParaRPr lang="en-US" sz="48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25546" y="4954020"/>
            <a:ext cx="2629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rgbClr val="C00000"/>
                </a:solidFill>
              </a:rPr>
              <a:t>Triangles!</a:t>
            </a:r>
            <a:endParaRPr lang="en-US" sz="48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09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Spontaneous Symmetry Breaking</a:t>
            </a:r>
            <a:r>
              <a:rPr lang="en-US" dirty="0" smtClean="0">
                <a:sym typeface="Wingdings"/>
              </a:rPr>
              <a:t> Origin of Mass</a:t>
            </a:r>
            <a:endParaRPr lang="en-US" dirty="0"/>
          </a:p>
        </p:txBody>
      </p:sp>
      <p:pic>
        <p:nvPicPr>
          <p:cNvPr id="17" name="Picture 16" descr="higgs-potenti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51" y="4272499"/>
            <a:ext cx="1309235" cy="196385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242" y="4283247"/>
            <a:ext cx="1381841" cy="195431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/>
          <a:stretch/>
        </p:blipFill>
        <p:spPr>
          <a:xfrm>
            <a:off x="715331" y="4259082"/>
            <a:ext cx="1269036" cy="195431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93173" y="5873928"/>
            <a:ext cx="1289648" cy="33855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Robert </a:t>
            </a:r>
            <a:r>
              <a:rPr lang="en-US" sz="1600" dirty="0" err="1" smtClean="0">
                <a:solidFill>
                  <a:schemeClr val="bg1"/>
                </a:solidFill>
              </a:rPr>
              <a:t>Brout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0993" y="5878741"/>
            <a:ext cx="1514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Francois </a:t>
            </a:r>
            <a:r>
              <a:rPr lang="en-US" sz="1600" dirty="0" err="1" smtClean="0">
                <a:solidFill>
                  <a:schemeClr val="bg1"/>
                </a:solidFill>
              </a:rPr>
              <a:t>Englert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16434" y="5902048"/>
            <a:ext cx="1125116" cy="33855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Peter Higgs</a:t>
            </a:r>
            <a:endParaRPr lang="en-US" sz="1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973620" y="4481143"/>
                <a:ext cx="2939264" cy="92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mr-IN" sz="24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mr-IN" sz="24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+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mr-IN" sz="24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→ </m:t>
                      </m:r>
                      <m:d>
                        <m:d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4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𝑣</m:t>
                                </m:r>
                                <m:r>
                                  <a:rPr lang="en-US" sz="2400" i="1">
                                    <a:latin typeface="Cambria Math" charset="0"/>
                                  </a:rPr>
                                  <m:t>/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400" i="1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620" y="4481143"/>
                <a:ext cx="2939264" cy="92217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2"/>
          <p:cNvSpPr txBox="1">
            <a:spLocks/>
          </p:cNvSpPr>
          <p:nvPr/>
        </p:nvSpPr>
        <p:spPr>
          <a:xfrm>
            <a:off x="202321" y="798419"/>
            <a:ext cx="7327192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rgbClr val="0070C0"/>
                </a:solidFill>
              </a:rPr>
              <a:t>Yukawa couplings to massless particles:</a:t>
            </a:r>
            <a:endParaRPr lang="en-US" sz="26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24142" y="1260024"/>
                <a:ext cx="7533322" cy="661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  </m:t>
                        </m:r>
                        <m:f>
                          <m:fPr>
                            <m:type m:val="noBar"/>
                            <m:ctrlPr>
                              <a:rPr lang="mr-IN" sz="24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mr-IN" sz="24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mr-IN" sz="24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den>
                        </m:f>
                        <m: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</m:e>
                    </m:d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p>
                    </m:sSubSup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  <m:f>
                          <m:fPr>
                            <m:type m:val="noBar"/>
                            <m:ctrlPr>
                              <a:rPr lang="mr-IN" sz="2400" i="1"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mr-IN" sz="2400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mr-IN" sz="2400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den>
                        </m:f>
                        <m: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42" y="1260024"/>
                <a:ext cx="7533322" cy="66159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ontent Placeholder 2"/>
          <p:cNvSpPr txBox="1">
            <a:spLocks/>
          </p:cNvSpPr>
          <p:nvPr/>
        </p:nvSpPr>
        <p:spPr>
          <a:xfrm>
            <a:off x="319931" y="3816134"/>
            <a:ext cx="6763251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rgbClr val="0070C0"/>
                </a:solidFill>
              </a:rPr>
              <a:t>SSB</a:t>
            </a:r>
            <a:r>
              <a:rPr lang="en-US" sz="2600" dirty="0">
                <a:solidFill>
                  <a:srgbClr val="0070C0"/>
                </a:solidFill>
              </a:rPr>
              <a:t>:   B-E-H </a:t>
            </a:r>
            <a:r>
              <a:rPr lang="en-US" sz="2600" dirty="0" smtClean="0">
                <a:solidFill>
                  <a:srgbClr val="0070C0"/>
                </a:solidFill>
              </a:rPr>
              <a:t>Mechanism: </a:t>
            </a:r>
            <a:endParaRPr lang="en-US" sz="26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42237" y="5586535"/>
            <a:ext cx="1957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è"/>
            </a:pPr>
            <a:r>
              <a:rPr lang="en-US" dirty="0" smtClean="0"/>
              <a:t>Massive W- and</a:t>
            </a:r>
          </a:p>
          <a:p>
            <a:r>
              <a:rPr lang="en-US" dirty="0" smtClean="0"/>
              <a:t>      Z- bosons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1438219" y="126111"/>
            <a:ext cx="673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6</a:t>
            </a:r>
            <a:r>
              <a:rPr lang="en-US" sz="2000" dirty="0" smtClean="0">
                <a:solidFill>
                  <a:schemeClr val="bg1"/>
                </a:solidFill>
              </a:rPr>
              <a:t>/51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07964" y="2103770"/>
            <a:ext cx="5807079" cy="1522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7030A0"/>
                </a:solidFill>
                <a:sym typeface="Wingdings"/>
              </a:rPr>
              <a:t>•  </a:t>
            </a:r>
            <a:r>
              <a:rPr lang="en-US" sz="2400" dirty="0" smtClean="0">
                <a:solidFill>
                  <a:srgbClr val="7030A0"/>
                </a:solidFill>
              </a:rPr>
              <a:t>Yukawa interaction is </a:t>
            </a:r>
            <a:r>
              <a:rPr lang="en-US" sz="2400" i="1" dirty="0" smtClean="0">
                <a:solidFill>
                  <a:srgbClr val="7030A0"/>
                </a:solidFill>
              </a:rPr>
              <a:t>not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flavour</a:t>
            </a:r>
            <a:r>
              <a:rPr lang="en-US" sz="2400" dirty="0" smtClean="0">
                <a:solidFill>
                  <a:srgbClr val="7030A0"/>
                </a:solidFill>
              </a:rPr>
              <a:t> universal!</a:t>
            </a:r>
          </a:p>
          <a:p>
            <a:pPr>
              <a:buFont typeface="Wingdings" charset="2"/>
              <a:buChar char="à"/>
            </a:pPr>
            <a:r>
              <a:rPr lang="en-US" sz="2400" i="1" dirty="0" smtClean="0">
                <a:solidFill>
                  <a:srgbClr val="C00000"/>
                </a:solidFill>
              </a:rPr>
              <a:t>Unknown origin of Yukawa matrix  acting on generations “</a:t>
            </a:r>
            <a:r>
              <a:rPr lang="en-US" sz="2400" i="1" dirty="0" err="1" smtClean="0">
                <a:solidFill>
                  <a:srgbClr val="C00000"/>
                </a:solidFill>
              </a:rPr>
              <a:t>i</a:t>
            </a:r>
            <a:r>
              <a:rPr lang="en-US" sz="2400" i="1" dirty="0" smtClean="0">
                <a:solidFill>
                  <a:srgbClr val="C00000"/>
                </a:solidFill>
              </a:rPr>
              <a:t>” and “j”</a:t>
            </a:r>
            <a:endParaRPr lang="en-US" sz="2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42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4" grpId="0" animBg="1"/>
      <p:bldP spid="15" grpId="0"/>
      <p:bldP spid="16" grpId="0" animBg="1"/>
      <p:bldP spid="19" grpId="0"/>
      <p:bldP spid="23" grpId="0"/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Three types of observable CP Violation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14366" y="1049242"/>
                <a:ext cx="6460522" cy="5670000"/>
              </a:xfrm>
              <a:ln w="25400">
                <a:solidFill>
                  <a:srgbClr val="0070C0"/>
                </a:solidFill>
              </a:ln>
            </p:spPr>
            <p:txBody>
              <a:bodyPr>
                <a:normAutofit/>
              </a:bodyPr>
              <a:lstStyle/>
              <a:p>
                <a:pPr marL="914400" lvl="1" indent="-457200">
                  <a:buFont typeface="+mj-lt"/>
                  <a:buAutoNum type="alphaLcParenR"/>
                </a:pPr>
                <a:r>
                  <a:rPr lang="en-US" b="1" i="1" dirty="0" smtClean="0">
                    <a:solidFill>
                      <a:srgbClr val="0070C0"/>
                    </a:solidFill>
                  </a:rPr>
                  <a:t>“indirect” </a:t>
                </a:r>
                <a:r>
                  <a:rPr lang="en-US" i="1" dirty="0" smtClean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 Violation:  1964 (CCFT)</a:t>
                </a:r>
              </a:p>
              <a:p>
                <a:pPr lvl="2"/>
                <a:r>
                  <a:rPr lang="en-US" dirty="0" err="1" smtClean="0">
                    <a:solidFill>
                      <a:srgbClr val="7030A0"/>
                    </a:solidFill>
                  </a:rPr>
                  <a:t>Prob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e>
                    </m:acc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) ≠</m:t>
                    </m:r>
                  </m:oMath>
                </a14:m>
                <a:r>
                  <a:rPr lang="en-US" b="0" dirty="0" smtClean="0">
                    <a:solidFill>
                      <a:srgbClr val="7030A0"/>
                    </a:solidFill>
                  </a:rPr>
                  <a:t> Prob</a:t>
                </a:r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e>
                    </m:acc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) </m:t>
                    </m:r>
                  </m:oMath>
                </a14:m>
                <a:r>
                  <a:rPr lang="en-US" dirty="0" smtClean="0">
                    <a:solidFill>
                      <a:srgbClr val="7030A0"/>
                    </a:solidFill>
                    <a:sym typeface="Wingdings"/>
                  </a:rPr>
                  <a:t>       </a:t>
                </a:r>
              </a:p>
              <a:p>
                <a:pPr lvl="2">
                  <a:buNone/>
                </a:pPr>
                <a:r>
                  <a:rPr lang="en-US" dirty="0" smtClean="0">
                    <a:solidFill>
                      <a:srgbClr val="C00000"/>
                    </a:solidFill>
                    <a:sym typeface="Wingdings"/>
                  </a:rPr>
                  <a:t>	</a:t>
                </a:r>
                <a:r>
                  <a:rPr lang="en-US" sz="2300" dirty="0">
                    <a:solidFill>
                      <a:srgbClr val="C00000"/>
                    </a:solidFill>
                    <a:sym typeface="Wingdings"/>
                  </a:rPr>
                  <a:t>|</a:t>
                </a:r>
                <a:r>
                  <a:rPr lang="en-US" sz="2300" dirty="0" err="1">
                    <a:solidFill>
                      <a:srgbClr val="C00000"/>
                    </a:solidFill>
                    <a:sym typeface="Wingdings"/>
                  </a:rPr>
                  <a:t>ε</a:t>
                </a:r>
                <a:r>
                  <a:rPr lang="en-US" sz="2300" dirty="0">
                    <a:solidFill>
                      <a:srgbClr val="C00000"/>
                    </a:solidFill>
                    <a:sym typeface="Wingdings"/>
                  </a:rPr>
                  <a:t>|</a:t>
                </a:r>
                <a:r>
                  <a:rPr lang="en-US" dirty="0" smtClean="0">
                    <a:solidFill>
                      <a:srgbClr val="C00000"/>
                    </a:solidFill>
                    <a:sym typeface="Wingdings"/>
                  </a:rPr>
                  <a:t>= (2.228 ± 0.011 ) x 10</a:t>
                </a:r>
                <a:r>
                  <a:rPr lang="en-US" baseline="30000" dirty="0" smtClean="0">
                    <a:solidFill>
                      <a:srgbClr val="C00000"/>
                    </a:solidFill>
                    <a:sym typeface="Wingdings"/>
                  </a:rPr>
                  <a:t>-3</a:t>
                </a:r>
                <a:r>
                  <a:rPr lang="en-US" dirty="0" smtClean="0">
                    <a:solidFill>
                      <a:srgbClr val="C00000"/>
                    </a:solidFill>
                    <a:sym typeface="Wingdings"/>
                  </a:rPr>
                  <a:t>	      (PDG 2014)</a:t>
                </a:r>
              </a:p>
              <a:p>
                <a:pPr lvl="2"/>
                <a:r>
                  <a:rPr lang="en-US" dirty="0" smtClean="0">
                    <a:solidFill>
                      <a:srgbClr val="7030A0"/>
                    </a:solidFill>
                  </a:rPr>
                  <a:t>Also called: </a:t>
                </a:r>
                <a:r>
                  <a:rPr lang="en-US" b="1" i="1" dirty="0" smtClean="0">
                    <a:solidFill>
                      <a:schemeClr val="tx1"/>
                    </a:solidFill>
                  </a:rPr>
                  <a:t>CPV in mixing</a:t>
                </a:r>
              </a:p>
              <a:p>
                <a:pPr lvl="2">
                  <a:buNone/>
                </a:pPr>
                <a:endParaRPr lang="en-US" dirty="0" smtClean="0">
                  <a:solidFill>
                    <a:srgbClr val="000090"/>
                  </a:solidFill>
                  <a:sym typeface="Wingdings"/>
                </a:endParaRPr>
              </a:p>
              <a:p>
                <a:pPr marL="914400" lvl="1" indent="-457200">
                  <a:buFont typeface="+mj-lt"/>
                  <a:buAutoNum type="alphaLcParenR"/>
                </a:pPr>
                <a:r>
                  <a:rPr lang="en-US" b="1" i="1" dirty="0" smtClean="0">
                    <a:solidFill>
                      <a:srgbClr val="0070C0"/>
                    </a:solidFill>
                  </a:rPr>
                  <a:t>“direct” </a:t>
                </a:r>
                <a:r>
                  <a:rPr lang="en-US" i="1" dirty="0" smtClean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 violation: 1999 (NA48 &amp; </a:t>
                </a:r>
                <a:r>
                  <a:rPr lang="en-US" dirty="0" err="1" smtClean="0">
                    <a:solidFill>
                      <a:srgbClr val="0070C0"/>
                    </a:solidFill>
                  </a:rPr>
                  <a:t>KTeV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): </a:t>
                </a:r>
              </a:p>
              <a:p>
                <a:pPr lvl="2"/>
                <a:r>
                  <a:rPr lang="en-US" dirty="0" smtClean="0">
                    <a:solidFill>
                      <a:srgbClr val="7030A0"/>
                    </a:solidFill>
                  </a:rPr>
                  <a:t>Decay rates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Γ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Γ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acc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 smtClean="0">
                    <a:ea typeface="Webdings"/>
                    <a:cs typeface="Webdings"/>
                    <a:sym typeface="Wingdings"/>
                  </a:rPr>
                  <a:t> </a:t>
                </a:r>
                <a:r>
                  <a:rPr lang="en-US" sz="2500" dirty="0" smtClean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Re(ε</a:t>
                </a:r>
                <a:r>
                  <a:rPr lang="en-US" sz="2500" dirty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’/</a:t>
                </a:r>
                <a:r>
                  <a:rPr lang="en-US" sz="2500" dirty="0" err="1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ε</a:t>
                </a:r>
                <a:r>
                  <a:rPr lang="en-US" sz="2500" dirty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) </a:t>
                </a:r>
                <a:r>
                  <a:rPr lang="en-US" dirty="0" smtClean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= (1.65 </a:t>
                </a:r>
                <a:r>
                  <a:rPr lang="en-US" dirty="0" smtClean="0">
                    <a:solidFill>
                      <a:srgbClr val="C00000"/>
                    </a:solidFill>
                    <a:sym typeface="Wingdings"/>
                  </a:rPr>
                  <a:t>±</a:t>
                </a:r>
                <a:r>
                  <a:rPr lang="en-US" dirty="0" smtClean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 0.26) x 10</a:t>
                </a:r>
                <a:r>
                  <a:rPr lang="en-US" baseline="30000" dirty="0" smtClean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-3  </a:t>
                </a:r>
                <a:r>
                  <a:rPr lang="en-US" dirty="0" smtClean="0">
                    <a:solidFill>
                      <a:srgbClr val="C00000"/>
                    </a:solidFill>
                    <a:sym typeface="Wingdings"/>
                  </a:rPr>
                  <a:t>(PDG 2014)</a:t>
                </a:r>
                <a:r>
                  <a:rPr lang="en-US" baseline="30000" dirty="0" smtClean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 </a:t>
                </a:r>
              </a:p>
              <a:p>
                <a:pPr lvl="2"/>
                <a:r>
                  <a:rPr lang="en-US" dirty="0" smtClean="0">
                    <a:solidFill>
                      <a:srgbClr val="7030A0"/>
                    </a:solidFill>
                  </a:rPr>
                  <a:t>Also called: </a:t>
                </a:r>
                <a:r>
                  <a:rPr lang="en-US" b="1" i="1" dirty="0" smtClean="0">
                    <a:solidFill>
                      <a:schemeClr val="tx1"/>
                    </a:solidFill>
                  </a:rPr>
                  <a:t>CPV in decay</a:t>
                </a:r>
              </a:p>
              <a:p>
                <a:pPr lvl="2">
                  <a:buNone/>
                </a:pPr>
                <a:endParaRPr lang="en-US" baseline="30000" dirty="0" smtClean="0">
                  <a:solidFill>
                    <a:srgbClr val="FF0000"/>
                  </a:solidFill>
                  <a:ea typeface="Webdings"/>
                  <a:cs typeface="Webdings"/>
                  <a:sym typeface="Wingdings"/>
                </a:endParaRPr>
              </a:p>
              <a:p>
                <a:pPr marL="914400" lvl="1" indent="-457200">
                  <a:buFont typeface="+mj-lt"/>
                  <a:buAutoNum type="alphaLcParenR"/>
                </a:pPr>
                <a:r>
                  <a:rPr lang="en-US" b="1" dirty="0" smtClean="0">
                    <a:solidFill>
                      <a:srgbClr val="0070C0"/>
                    </a:solidFill>
                    <a:ea typeface="Webdings"/>
                    <a:cs typeface="Webdings"/>
                    <a:sym typeface="Wingdings"/>
                  </a:rPr>
                  <a:t>“mixing induced” </a:t>
                </a:r>
                <a:r>
                  <a:rPr lang="en-US" i="1" dirty="0" smtClean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Wingdings"/>
                  </a:rPr>
                  <a:t>CP</a:t>
                </a:r>
                <a:r>
                  <a:rPr lang="en-US" dirty="0" smtClean="0">
                    <a:solidFill>
                      <a:srgbClr val="0070C0"/>
                    </a:solidFill>
                    <a:ea typeface="Webdings"/>
                    <a:cs typeface="Webdings"/>
                    <a:sym typeface="Wingdings"/>
                  </a:rPr>
                  <a:t> violation: 2001  (Belle &amp; Babar): </a:t>
                </a:r>
              </a:p>
              <a:p>
                <a:pPr lvl="2"/>
                <a:r>
                  <a:rPr lang="en-US" dirty="0" smtClean="0">
                    <a:solidFill>
                      <a:srgbClr val="7030A0"/>
                    </a:solidFill>
                    <a:ea typeface="Webdings"/>
                    <a:cs typeface="Webdings"/>
                    <a:sym typeface="Wingdings"/>
                  </a:rPr>
                  <a:t>Also: </a:t>
                </a:r>
                <a:r>
                  <a:rPr lang="en-US" b="1" i="1" dirty="0" smtClean="0">
                    <a:solidFill>
                      <a:schemeClr val="tx1"/>
                    </a:solidFill>
                    <a:ea typeface="Webdings"/>
                    <a:cs typeface="Webdings"/>
                    <a:sym typeface="Wingdings"/>
                  </a:rPr>
                  <a:t>CPV in interference of mixing and decay</a:t>
                </a:r>
              </a:p>
              <a:p>
                <a:pPr lvl="2">
                  <a:buNone/>
                </a:pPr>
                <a:r>
                  <a:rPr lang="en-US" dirty="0" smtClean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	</a:t>
                </a:r>
                <a:r>
                  <a:rPr lang="en-US" sz="2300" dirty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sin 2β</a:t>
                </a:r>
                <a:r>
                  <a:rPr lang="en-US" dirty="0" smtClean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 = 0.682 </a:t>
                </a:r>
                <a:r>
                  <a:rPr lang="en-US" dirty="0" smtClean="0">
                    <a:solidFill>
                      <a:srgbClr val="C00000"/>
                    </a:solidFill>
                    <a:sym typeface="Wingdings"/>
                  </a:rPr>
                  <a:t>±</a:t>
                </a:r>
                <a:r>
                  <a:rPr lang="en-US" dirty="0" smtClean="0">
                    <a:solidFill>
                      <a:srgbClr val="C00000"/>
                    </a:solidFill>
                    <a:ea typeface="Webdings"/>
                    <a:cs typeface="Webdings"/>
                    <a:sym typeface="Wingdings"/>
                  </a:rPr>
                  <a:t> 0.019  	       </a:t>
                </a:r>
                <a:r>
                  <a:rPr lang="en-US" dirty="0" smtClean="0">
                    <a:solidFill>
                      <a:srgbClr val="C00000"/>
                    </a:solidFill>
                    <a:sym typeface="Wingdings"/>
                  </a:rPr>
                  <a:t>(PDG 2014)</a:t>
                </a:r>
                <a:endParaRPr lang="en-US" dirty="0" smtClean="0">
                  <a:solidFill>
                    <a:srgbClr val="C00000"/>
                  </a:solidFill>
                  <a:ea typeface="Webdings"/>
                  <a:cs typeface="Webdings"/>
                  <a:sym typeface="Wingdings"/>
                </a:endParaRPr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4366" y="1049242"/>
                <a:ext cx="6460522" cy="5670000"/>
              </a:xfrm>
              <a:blipFill rotWithShape="0">
                <a:blip r:embed="rId2"/>
                <a:stretch>
                  <a:fillRect t="-1392" r="-1598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429750" y="6619876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80</a:t>
            </a:fld>
            <a:endParaRPr lang="nl-NL" dirty="0"/>
          </a:p>
        </p:txBody>
      </p:sp>
      <p:grpSp>
        <p:nvGrpSpPr>
          <p:cNvPr id="12" name="Group 11"/>
          <p:cNvGrpSpPr/>
          <p:nvPr/>
        </p:nvGrpSpPr>
        <p:grpSpPr>
          <a:xfrm>
            <a:off x="7738314" y="1035086"/>
            <a:ext cx="3510641" cy="1608516"/>
            <a:chOff x="7738314" y="1035086"/>
            <a:chExt cx="3510641" cy="1608516"/>
          </a:xfrm>
        </p:grpSpPr>
        <p:sp>
          <p:nvSpPr>
            <p:cNvPr id="13" name="Rectangle 12"/>
            <p:cNvSpPr/>
            <p:nvPr/>
          </p:nvSpPr>
          <p:spPr>
            <a:xfrm>
              <a:off x="7808634" y="1035086"/>
              <a:ext cx="3342902" cy="160851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738314" y="1139089"/>
              <a:ext cx="3510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Interfere </a:t>
              </a:r>
              <a:r>
                <a:rPr lang="en-US" i="1" u="sng" dirty="0"/>
                <a:t>dispersive</a:t>
              </a:r>
              <a:r>
                <a:rPr lang="en-US" u="sng" dirty="0"/>
                <a:t> </a:t>
              </a:r>
              <a:r>
                <a:rPr lang="en-US" dirty="0"/>
                <a:t>and </a:t>
              </a:r>
              <a:r>
                <a:rPr lang="en-US" i="1" u="sng" dirty="0"/>
                <a:t>absorptive</a:t>
              </a:r>
              <a:r>
                <a:rPr lang="en-US" dirty="0"/>
                <a:t>: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943923" y="1436759"/>
              <a:ext cx="3150750" cy="1206843"/>
              <a:chOff x="508111" y="1396407"/>
              <a:chExt cx="3150750" cy="1206843"/>
            </a:xfrm>
          </p:grpSpPr>
          <p:sp>
            <p:nvSpPr>
              <p:cNvPr id="18" name="Freeform 17"/>
              <p:cNvSpPr/>
              <p:nvPr/>
            </p:nvSpPr>
            <p:spPr>
              <a:xfrm>
                <a:off x="2277952" y="1594022"/>
                <a:ext cx="823591" cy="210064"/>
              </a:xfrm>
              <a:custGeom>
                <a:avLst/>
                <a:gdLst>
                  <a:gd name="connsiteX0" fmla="*/ 0 w 2792627"/>
                  <a:gd name="connsiteY0" fmla="*/ 0 h 580768"/>
                  <a:gd name="connsiteX1" fmla="*/ 1668162 w 2792627"/>
                  <a:gd name="connsiteY1" fmla="*/ 98854 h 580768"/>
                  <a:gd name="connsiteX2" fmla="*/ 2792627 w 2792627"/>
                  <a:gd name="connsiteY2" fmla="*/ 580768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2627" h="580768">
                    <a:moveTo>
                      <a:pt x="0" y="0"/>
                    </a:moveTo>
                    <a:cubicBezTo>
                      <a:pt x="601362" y="1029"/>
                      <a:pt x="1202724" y="2059"/>
                      <a:pt x="1668162" y="98854"/>
                    </a:cubicBezTo>
                    <a:cubicBezTo>
                      <a:pt x="2133600" y="195649"/>
                      <a:pt x="2463113" y="388208"/>
                      <a:pt x="2792627" y="580768"/>
                    </a:cubicBezTo>
                  </a:path>
                </a:pathLst>
              </a:custGeom>
              <a:noFill/>
              <a:ln w="25400"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/>
              <p:cNvSpPr/>
              <p:nvPr/>
            </p:nvSpPr>
            <p:spPr>
              <a:xfrm flipV="1">
                <a:off x="2368304" y="1977083"/>
                <a:ext cx="733239" cy="210064"/>
              </a:xfrm>
              <a:custGeom>
                <a:avLst/>
                <a:gdLst>
                  <a:gd name="connsiteX0" fmla="*/ 0 w 2792627"/>
                  <a:gd name="connsiteY0" fmla="*/ 0 h 580768"/>
                  <a:gd name="connsiteX1" fmla="*/ 1668162 w 2792627"/>
                  <a:gd name="connsiteY1" fmla="*/ 98854 h 580768"/>
                  <a:gd name="connsiteX2" fmla="*/ 2792627 w 2792627"/>
                  <a:gd name="connsiteY2" fmla="*/ 580768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2627" h="580768">
                    <a:moveTo>
                      <a:pt x="0" y="0"/>
                    </a:moveTo>
                    <a:cubicBezTo>
                      <a:pt x="601362" y="1029"/>
                      <a:pt x="1202724" y="2059"/>
                      <a:pt x="1668162" y="98854"/>
                    </a:cubicBezTo>
                    <a:cubicBezTo>
                      <a:pt x="2133600" y="195649"/>
                      <a:pt x="2463113" y="388208"/>
                      <a:pt x="2792627" y="580768"/>
                    </a:cubicBezTo>
                  </a:path>
                </a:pathLst>
              </a:custGeom>
              <a:noFill/>
              <a:ln w="25400"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 flipH="1">
                <a:off x="1000896" y="1594022"/>
                <a:ext cx="852617" cy="210064"/>
              </a:xfrm>
              <a:custGeom>
                <a:avLst/>
                <a:gdLst>
                  <a:gd name="connsiteX0" fmla="*/ 0 w 2792627"/>
                  <a:gd name="connsiteY0" fmla="*/ 0 h 580768"/>
                  <a:gd name="connsiteX1" fmla="*/ 1668162 w 2792627"/>
                  <a:gd name="connsiteY1" fmla="*/ 98854 h 580768"/>
                  <a:gd name="connsiteX2" fmla="*/ 2792627 w 2792627"/>
                  <a:gd name="connsiteY2" fmla="*/ 580768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2627" h="580768">
                    <a:moveTo>
                      <a:pt x="0" y="0"/>
                    </a:moveTo>
                    <a:cubicBezTo>
                      <a:pt x="601362" y="1029"/>
                      <a:pt x="1202724" y="2059"/>
                      <a:pt x="1668162" y="98854"/>
                    </a:cubicBezTo>
                    <a:cubicBezTo>
                      <a:pt x="2133600" y="195649"/>
                      <a:pt x="2463113" y="388208"/>
                      <a:pt x="2792627" y="580768"/>
                    </a:cubicBezTo>
                  </a:path>
                </a:pathLst>
              </a:cu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 flipH="1" flipV="1">
                <a:off x="1000894" y="1977083"/>
                <a:ext cx="734389" cy="210064"/>
              </a:xfrm>
              <a:custGeom>
                <a:avLst/>
                <a:gdLst>
                  <a:gd name="connsiteX0" fmla="*/ 0 w 2792627"/>
                  <a:gd name="connsiteY0" fmla="*/ 0 h 580768"/>
                  <a:gd name="connsiteX1" fmla="*/ 1668162 w 2792627"/>
                  <a:gd name="connsiteY1" fmla="*/ 98854 h 580768"/>
                  <a:gd name="connsiteX2" fmla="*/ 2792627 w 2792627"/>
                  <a:gd name="connsiteY2" fmla="*/ 580768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2627" h="580768">
                    <a:moveTo>
                      <a:pt x="0" y="0"/>
                    </a:moveTo>
                    <a:cubicBezTo>
                      <a:pt x="601362" y="1029"/>
                      <a:pt x="1202724" y="2059"/>
                      <a:pt x="1668162" y="98854"/>
                    </a:cubicBezTo>
                    <a:cubicBezTo>
                      <a:pt x="2133600" y="195649"/>
                      <a:pt x="2463113" y="388208"/>
                      <a:pt x="2792627" y="580768"/>
                    </a:cubicBezTo>
                  </a:path>
                </a:pathLst>
              </a:cu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508111" y="1680008"/>
                    <a:ext cx="604589" cy="4605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</m:oMath>
                      </m:oMathPara>
                    </a14:m>
                    <a:endParaRPr lang="en-US" sz="2400" baseline="300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TextBox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8111" y="1680008"/>
                    <a:ext cx="604589" cy="460575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3054272" y="1638986"/>
                    <a:ext cx="604589" cy="4893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sz="24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acc>
                        </m:oMath>
                      </m:oMathPara>
                    </a14:m>
                    <a:endParaRPr lang="en-US" sz="2400" baseline="300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Text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54272" y="1638986"/>
                    <a:ext cx="604589" cy="489365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33361" y="1841250"/>
                <a:ext cx="990600" cy="76200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10050" y="1396407"/>
                <a:ext cx="711200" cy="457200"/>
              </a:xfrm>
              <a:prstGeom prst="rect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7875870" y="4954618"/>
            <a:ext cx="3349288" cy="1526311"/>
            <a:chOff x="7875870" y="4954618"/>
            <a:chExt cx="3349288" cy="1526311"/>
          </a:xfrm>
        </p:grpSpPr>
        <p:sp>
          <p:nvSpPr>
            <p:cNvPr id="27" name="Rectangle 26"/>
            <p:cNvSpPr/>
            <p:nvPr/>
          </p:nvSpPr>
          <p:spPr>
            <a:xfrm>
              <a:off x="7875870" y="4954618"/>
              <a:ext cx="3349288" cy="152631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48"/>
            <p:cNvGrpSpPr/>
            <p:nvPr/>
          </p:nvGrpSpPr>
          <p:grpSpPr>
            <a:xfrm>
              <a:off x="8251868" y="5369224"/>
              <a:ext cx="2943130" cy="1052206"/>
              <a:chOff x="1214414" y="1214422"/>
              <a:chExt cx="3370702" cy="1117214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>
                <a:off x="1714480" y="1428736"/>
                <a:ext cx="150019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rot="16200000" flipH="1">
                <a:off x="1678761" y="1607331"/>
                <a:ext cx="428628" cy="35719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1214414" y="1214422"/>
                    <a:ext cx="540410" cy="4901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cs typeface="Times New Roman" pitchFamily="18" charset="0"/>
                            </a:rPr>
                            <m:t>𝐵</m:t>
                          </m:r>
                        </m:oMath>
                      </m:oMathPara>
                    </a14:m>
                    <a:endParaRPr lang="nl-NL" sz="2400" dirty="0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2" name="TextBox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14414" y="1214422"/>
                    <a:ext cx="540410" cy="490188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2020168" y="1841448"/>
                    <a:ext cx="540410" cy="4901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nl-NL" sz="24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acc>
                        </m:oMath>
                      </m:oMathPara>
                    </a14:m>
                    <a:endParaRPr lang="nl-NL" sz="2400" dirty="0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3" name="TextBox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20168" y="1841448"/>
                    <a:ext cx="540410" cy="490188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r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5" name="Straight Arrow Connector 34"/>
              <p:cNvCxnSpPr/>
              <p:nvPr/>
            </p:nvCxnSpPr>
            <p:spPr>
              <a:xfrm flipV="1">
                <a:off x="2500298" y="1582724"/>
                <a:ext cx="723904" cy="41751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3286118" y="1214422"/>
                    <a:ext cx="1298998" cy="4811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lin"/>
                              <m:ctrlPr>
                                <a:rPr lang="nl-NL" sz="2400" i="1" smtClean="0">
                                  <a:latin typeface="Cambria Math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charset="0"/>
                                  <a:cs typeface="Times New Roman" pitchFamily="18" charset="0"/>
                                </a:rPr>
                                <m:t>𝐽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charset="0"/>
                                  <a:cs typeface="Times New Roman" pitchFamily="18" charset="0"/>
                                </a:rPr>
                                <m:t>𝜓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cs typeface="Times New Roman" pitchFamily="18" charset="0"/>
                                    </a:rPr>
                                    <m:t> </m:t>
                                  </m:r>
                                  <m:r>
                                    <a:rPr lang="en-US" sz="2400" b="0" i="1" smtClean="0">
                                      <a:latin typeface="Cambria Math" charset="0"/>
                                      <a:cs typeface="Times New Roman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  <a:cs typeface="Times New Roman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nl-NL" sz="2400" baseline="-250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6" name="TextBox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86118" y="1214422"/>
                    <a:ext cx="1298998" cy="481133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26882" t="-127027" r="-22043" b="-20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9" name="TextBox 28"/>
            <p:cNvSpPr txBox="1"/>
            <p:nvPr/>
          </p:nvSpPr>
          <p:spPr>
            <a:xfrm>
              <a:off x="8278714" y="5031793"/>
              <a:ext cx="26906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Interfere </a:t>
              </a:r>
              <a:r>
                <a:rPr lang="en-US" i="1" u="sng" dirty="0"/>
                <a:t>direct</a:t>
              </a:r>
              <a:r>
                <a:rPr lang="en-US" i="1" dirty="0"/>
                <a:t> and </a:t>
              </a:r>
              <a:r>
                <a:rPr lang="en-US" i="1" u="sng" dirty="0"/>
                <a:t>mixed</a:t>
              </a:r>
              <a:r>
                <a:rPr lang="en-US" dirty="0"/>
                <a:t>:</a:t>
              </a:r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6212540" y="1923306"/>
            <a:ext cx="1429011" cy="0"/>
          </a:xfrm>
          <a:prstGeom prst="line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232730" y="3725836"/>
            <a:ext cx="1429011" cy="0"/>
          </a:xfrm>
          <a:prstGeom prst="line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309303" y="5428019"/>
            <a:ext cx="1429011" cy="0"/>
          </a:xfrm>
          <a:prstGeom prst="line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1669498" y="15459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26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808634" y="3011043"/>
            <a:ext cx="3342902" cy="1795057"/>
            <a:chOff x="7808634" y="3011043"/>
            <a:chExt cx="3342902" cy="1795057"/>
          </a:xfrm>
        </p:grpSpPr>
        <p:sp>
          <p:nvSpPr>
            <p:cNvPr id="41" name="Rectangle 40"/>
            <p:cNvSpPr/>
            <p:nvPr/>
          </p:nvSpPr>
          <p:spPr>
            <a:xfrm>
              <a:off x="7808634" y="3011043"/>
              <a:ext cx="3342902" cy="17183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893455" y="3030708"/>
              <a:ext cx="2803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Interfere </a:t>
              </a:r>
              <a:r>
                <a:rPr lang="en-US" i="1" u="sng" dirty="0"/>
                <a:t>tree</a:t>
              </a:r>
              <a:r>
                <a:rPr lang="en-US" dirty="0"/>
                <a:t> and </a:t>
              </a:r>
              <a:r>
                <a:rPr lang="en-US" i="1" u="sng" dirty="0" smtClean="0"/>
                <a:t>penguins</a:t>
              </a:r>
              <a:r>
                <a:rPr lang="en-US" dirty="0" smtClean="0"/>
                <a:t>:</a:t>
              </a:r>
              <a:endParaRPr lang="en-US" dirty="0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86054" y="4310800"/>
              <a:ext cx="3022600" cy="495300"/>
            </a:xfrm>
            <a:prstGeom prst="rect">
              <a:avLst/>
            </a:prstGeom>
          </p:spPr>
        </p:pic>
        <p:pic>
          <p:nvPicPr>
            <p:cNvPr id="44" name="Picture 43" descr="Tree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252031" y="3360955"/>
              <a:ext cx="949791" cy="1075830"/>
            </a:xfrm>
            <a:prstGeom prst="rect">
              <a:avLst/>
            </a:prstGeom>
          </p:spPr>
        </p:pic>
        <p:pic>
          <p:nvPicPr>
            <p:cNvPr id="45" name="Picture 44" descr="penguin1.gif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802650" y="3359933"/>
              <a:ext cx="988079" cy="10852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795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Spontaneous Symmetry Breaking</a:t>
            </a:r>
            <a:r>
              <a:rPr lang="en-US" dirty="0" smtClean="0">
                <a:sym typeface="Wingdings"/>
              </a:rPr>
              <a:t> Origin of Mass</a:t>
            </a:r>
            <a:endParaRPr lang="en-US" dirty="0"/>
          </a:p>
        </p:txBody>
      </p:sp>
      <p:pic>
        <p:nvPicPr>
          <p:cNvPr id="17" name="Picture 16" descr="higgs-potenti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51" y="4272499"/>
            <a:ext cx="1309235" cy="196385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242" y="4283247"/>
            <a:ext cx="1381841" cy="195431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/>
          <a:stretch/>
        </p:blipFill>
        <p:spPr>
          <a:xfrm>
            <a:off x="715331" y="4259082"/>
            <a:ext cx="1269036" cy="195431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93173" y="5847034"/>
            <a:ext cx="1289648" cy="33855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Robert </a:t>
            </a:r>
            <a:r>
              <a:rPr lang="en-US" sz="1600" dirty="0" err="1" smtClean="0">
                <a:solidFill>
                  <a:schemeClr val="bg1"/>
                </a:solidFill>
              </a:rPr>
              <a:t>Brout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0993" y="5878741"/>
            <a:ext cx="1514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Francois </a:t>
            </a:r>
            <a:r>
              <a:rPr lang="en-US" sz="1600" dirty="0" err="1" smtClean="0">
                <a:solidFill>
                  <a:schemeClr val="bg1"/>
                </a:solidFill>
              </a:rPr>
              <a:t>Englert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16434" y="5875154"/>
            <a:ext cx="1125116" cy="33855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Peter Higgs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02321" y="798419"/>
            <a:ext cx="7327192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rgbClr val="0070C0"/>
                </a:solidFill>
              </a:rPr>
              <a:t>Yukawa couplings to massless particles (Weinberg):</a:t>
            </a:r>
            <a:endParaRPr lang="en-US" sz="2600" dirty="0">
              <a:solidFill>
                <a:srgbClr val="0070C0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319931" y="3816134"/>
            <a:ext cx="6763251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rgbClr val="0070C0"/>
                </a:solidFill>
              </a:rPr>
              <a:t>SSB</a:t>
            </a:r>
            <a:r>
              <a:rPr lang="en-US" sz="2600" dirty="0">
                <a:solidFill>
                  <a:srgbClr val="0070C0"/>
                </a:solidFill>
              </a:rPr>
              <a:t>:   B-E-H </a:t>
            </a:r>
            <a:r>
              <a:rPr lang="en-US" sz="2600" dirty="0" smtClean="0">
                <a:solidFill>
                  <a:srgbClr val="0070C0"/>
                </a:solidFill>
              </a:rPr>
              <a:t>Mechanism: </a:t>
            </a:r>
            <a:endParaRPr lang="en-US" sz="26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b="0" i="1" smtClean="0"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i="1"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3" b="30888"/>
          <a:stretch/>
        </p:blipFill>
        <p:spPr>
          <a:xfrm>
            <a:off x="6090623" y="2036001"/>
            <a:ext cx="1579632" cy="1741055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307964" y="2103770"/>
            <a:ext cx="5807079" cy="1522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7030A0"/>
                </a:solidFill>
                <a:sym typeface="Wingdings"/>
              </a:rPr>
              <a:t>•  </a:t>
            </a:r>
            <a:r>
              <a:rPr lang="en-US" sz="2400" dirty="0" smtClean="0">
                <a:solidFill>
                  <a:srgbClr val="7030A0"/>
                </a:solidFill>
              </a:rPr>
              <a:t>Yukawa interaction is </a:t>
            </a:r>
            <a:r>
              <a:rPr lang="en-US" sz="2400" i="1" dirty="0" smtClean="0">
                <a:solidFill>
                  <a:srgbClr val="7030A0"/>
                </a:solidFill>
              </a:rPr>
              <a:t>not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flavour</a:t>
            </a:r>
            <a:r>
              <a:rPr lang="en-US" sz="2400" dirty="0" smtClean="0">
                <a:solidFill>
                  <a:srgbClr val="7030A0"/>
                </a:solidFill>
              </a:rPr>
              <a:t> universal!</a:t>
            </a:r>
          </a:p>
          <a:p>
            <a:pPr>
              <a:buFont typeface="Wingdings" charset="2"/>
              <a:buChar char="à"/>
            </a:pPr>
            <a:r>
              <a:rPr lang="en-US" sz="2400" i="1" dirty="0" smtClean="0">
                <a:solidFill>
                  <a:srgbClr val="C00000"/>
                </a:solidFill>
              </a:rPr>
              <a:t>Unknown origin of Yukawa matrix  acting on generations “</a:t>
            </a:r>
            <a:r>
              <a:rPr lang="en-US" sz="2400" i="1" dirty="0" err="1" smtClean="0">
                <a:solidFill>
                  <a:srgbClr val="C00000"/>
                </a:solidFill>
              </a:rPr>
              <a:t>i</a:t>
            </a:r>
            <a:r>
              <a:rPr lang="en-US" sz="2400" i="1" dirty="0" smtClean="0">
                <a:solidFill>
                  <a:srgbClr val="C00000"/>
                </a:solidFill>
              </a:rPr>
              <a:t>” and “j”</a:t>
            </a:r>
            <a:endParaRPr lang="en-US" sz="2400" i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973620" y="4481143"/>
                <a:ext cx="2939264" cy="92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mr-IN" sz="24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mr-IN" sz="24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+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mr-IN" sz="24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→ </m:t>
                      </m:r>
                      <m:d>
                        <m:d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4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𝑣</m:t>
                                </m:r>
                                <m:r>
                                  <a:rPr lang="en-US" sz="2400" i="1">
                                    <a:latin typeface="Cambria Math" charset="0"/>
                                  </a:rPr>
                                  <m:t>/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400" i="1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620" y="4481143"/>
                <a:ext cx="2939264" cy="922176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5442237" y="5586535"/>
            <a:ext cx="1957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è"/>
            </a:pPr>
            <a:r>
              <a:rPr lang="en-US" dirty="0" smtClean="0"/>
              <a:t>Massive W- and</a:t>
            </a:r>
          </a:p>
          <a:p>
            <a:r>
              <a:rPr lang="en-US" dirty="0" smtClean="0"/>
              <a:t>      Z- bosons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1438219" y="126111"/>
            <a:ext cx="673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6</a:t>
            </a:r>
            <a:r>
              <a:rPr lang="en-US" sz="2000" dirty="0" smtClean="0">
                <a:solidFill>
                  <a:schemeClr val="bg1"/>
                </a:solidFill>
              </a:rPr>
              <a:t>/51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4673" y="3248830"/>
            <a:ext cx="1280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</a:t>
            </a:r>
            <a:r>
              <a:rPr lang="en-US" dirty="0" smtClean="0"/>
              <a:t>Massive </a:t>
            </a:r>
          </a:p>
          <a:p>
            <a:r>
              <a:rPr lang="en-US" dirty="0"/>
              <a:t> </a:t>
            </a:r>
            <a:r>
              <a:rPr lang="en-US" dirty="0" smtClean="0"/>
              <a:t>    fermions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3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6996</TotalTime>
  <Words>8339</Words>
  <Application>Microsoft Macintosh PowerPoint</Application>
  <PresentationFormat>Widescreen</PresentationFormat>
  <Paragraphs>994</Paragraphs>
  <Slides>80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101" baseType="lpstr">
      <vt:lpstr>.AppleSystemUIFont</vt:lpstr>
      <vt:lpstr>Arial</vt:lpstr>
      <vt:lpstr>Calibri</vt:lpstr>
      <vt:lpstr>Calibri Light</vt:lpstr>
      <vt:lpstr>Cambria Math</vt:lpstr>
      <vt:lpstr>Comic Sans MS</vt:lpstr>
      <vt:lpstr>Lucida Calligraphy</vt:lpstr>
      <vt:lpstr>Lucida Handwriting</vt:lpstr>
      <vt:lpstr>Mangal</vt:lpstr>
      <vt:lpstr>ＭＳ Ｐゴシック</vt:lpstr>
      <vt:lpstr>Symbol</vt:lpstr>
      <vt:lpstr>Tahoma</vt:lpstr>
      <vt:lpstr>Times New Roman</vt:lpstr>
      <vt:lpstr>Verdana</vt:lpstr>
      <vt:lpstr>Webdings</vt:lpstr>
      <vt:lpstr>Wingdings</vt:lpstr>
      <vt:lpstr>Zapf Dingbats</vt:lpstr>
      <vt:lpstr>ZapfDingbatsITC</vt:lpstr>
      <vt:lpstr>Office Theme</vt:lpstr>
      <vt:lpstr>1_Office Theme</vt:lpstr>
      <vt:lpstr>Equation</vt:lpstr>
      <vt:lpstr>   Flavour Puzzles and the LHCb Experiment</vt:lpstr>
      <vt:lpstr>   Flavour Puzzles and the LHCb Experiment</vt:lpstr>
      <vt:lpstr>   Contents</vt:lpstr>
      <vt:lpstr>   Contents</vt:lpstr>
      <vt:lpstr>   3 Generations of fundamental particles – How do we know?</vt:lpstr>
      <vt:lpstr>   3 Generations of fundamental particles – How do we know?</vt:lpstr>
      <vt:lpstr>  Weak interaction in three Flavour Generations</vt:lpstr>
      <vt:lpstr>  Spontaneous Symmetry Breaking Origin of Mass</vt:lpstr>
      <vt:lpstr>  Spontaneous Symmetry Breaking Origin of Mass</vt:lpstr>
      <vt:lpstr>  Spontaneous Symmetry Breaking Origin of Mass</vt:lpstr>
      <vt:lpstr>   Flavour Puzzle: particle masses? Origin Yukawa couplings?</vt:lpstr>
      <vt:lpstr>  The Weak Interaction  Flavour Mixing</vt:lpstr>
      <vt:lpstr>  The Weak Interaction  Flavour Mixing</vt:lpstr>
      <vt:lpstr>   Flavour Changing Quark Interactions</vt:lpstr>
      <vt:lpstr>   Flavour Changing Quark Interactions</vt:lpstr>
      <vt:lpstr>   Flavour Changing Quark Interactions</vt:lpstr>
      <vt:lpstr>   Flavour Changing Quark Interactions</vt:lpstr>
      <vt:lpstr>   Flavour Changing Quark Interactions – CP Violation</vt:lpstr>
      <vt:lpstr>   The CKM matrix V_CKM - 3 Generations</vt:lpstr>
      <vt:lpstr>   The CKM matrix V_CKM - 3 vs 2 Generations</vt:lpstr>
      <vt:lpstr>   The CKM matrix V_CKM - 3 Generations</vt:lpstr>
      <vt:lpstr>   Contents</vt:lpstr>
      <vt:lpstr>   How large is CP violation?</vt:lpstr>
      <vt:lpstr>  SU(2)</vt:lpstr>
      <vt:lpstr>  SU(2)  Higgs vev </vt:lpstr>
      <vt:lpstr>  SU(2)  Higgs vev  Origin of Mass</vt:lpstr>
      <vt:lpstr>  SU(2)  Higgs vev  Origin of Mass  Origin of CP violation?</vt:lpstr>
      <vt:lpstr>   The Baryogenesis Puzzle – Electroweak Baryogenesis?</vt:lpstr>
      <vt:lpstr>   The Baryogenesis Puzzle – Electroweak Baryogenesis?</vt:lpstr>
      <vt:lpstr>   The Baryogenesis Puzzle – Electroweak Baryogenesis?</vt:lpstr>
      <vt:lpstr>   Contents</vt:lpstr>
      <vt:lpstr>   CP violation: a quantum interference experiment</vt:lpstr>
      <vt:lpstr>   CP violation: a quantum interference experiment</vt:lpstr>
      <vt:lpstr>   Intermezzo: CP violation and Interference</vt:lpstr>
      <vt:lpstr>   The LHCb experiment</vt:lpstr>
      <vt:lpstr>   Meson mixing: does the experiment work?</vt:lpstr>
      <vt:lpstr>   Meson mixing: does the experiment work?</vt:lpstr>
      <vt:lpstr>   Three types of observable CP violation</vt:lpstr>
      <vt:lpstr>   Three types of observable CP violation</vt:lpstr>
      <vt:lpstr>   Type-1:  CP violation in mixing: a_SL (B_d ) en a_SL (B_s )</vt:lpstr>
      <vt:lpstr>   Type-2: Direct CP violation: B_d^0→Kπ and B_s^0→Kπ </vt:lpstr>
      <vt:lpstr>   Type-2: Direct CP violation: B→DK </vt:lpstr>
      <vt:lpstr>   Type-3: CP violation in interference of mixing and decay</vt:lpstr>
      <vt:lpstr>   Type-3: CP violation in interference of mixing and decay</vt:lpstr>
      <vt:lpstr>   Type-3: CP violation in interference of mixing and decay</vt:lpstr>
      <vt:lpstr>   CKM triangle: putting all measurements together</vt:lpstr>
      <vt:lpstr>   Contents</vt:lpstr>
      <vt:lpstr>   S.M.: No Flavour Changing Neutral Currents (FCNC)</vt:lpstr>
      <vt:lpstr>   Intermezzo: Penguins &amp; Trees</vt:lpstr>
      <vt:lpstr>   B-decays and lepton universality</vt:lpstr>
      <vt:lpstr>   R_D and R_(D^∗ )</vt:lpstr>
      <vt:lpstr>   R_K and R_(K^∗ )</vt:lpstr>
      <vt:lpstr>   Rare Decays: b→s μ^+ μ^-</vt:lpstr>
      <vt:lpstr>   Variable  P_5^′ in B^0→K^(∗0) μ^+ μ^-</vt:lpstr>
      <vt:lpstr>   Interpretation: B-decays and effective couplings</vt:lpstr>
      <vt:lpstr>   Global Fit of b→s μ^+ μ^-</vt:lpstr>
      <vt:lpstr>   Contents</vt:lpstr>
      <vt:lpstr>   Contradicting effects?</vt:lpstr>
      <vt:lpstr>   Flavour Physics at high mass: GGL model </vt:lpstr>
      <vt:lpstr>   Where does GGL operator come from? </vt:lpstr>
      <vt:lpstr>   GGL operator – more general</vt:lpstr>
      <vt:lpstr>   What could it be?</vt:lpstr>
      <vt:lpstr>PowerPoint Presentation</vt:lpstr>
      <vt:lpstr>   Conclusions &amp; Outlook</vt:lpstr>
      <vt:lpstr>PowerPoint Presentation</vt:lpstr>
      <vt:lpstr>PowerPoint Presentation</vt:lpstr>
      <vt:lpstr>   Universality</vt:lpstr>
      <vt:lpstr>   LHCb: Future sensitivity for CP violation</vt:lpstr>
      <vt:lpstr>  Future sensitivty B-B Mixing and CP violation phase</vt:lpstr>
      <vt:lpstr>   S. Fajfer, ICHEP2018</vt:lpstr>
      <vt:lpstr>   S. Fajfer, ICHEP2018</vt:lpstr>
      <vt:lpstr>   Indirect searches for new particles?</vt:lpstr>
      <vt:lpstr>Strong Interaction causes trouble</vt:lpstr>
      <vt:lpstr>Solution: Effective couplings</vt:lpstr>
      <vt:lpstr>   B-decays and effective couplings: b→sqq ̅</vt:lpstr>
      <vt:lpstr>   B-decays and effective couplings: b→sl^+ l^-</vt:lpstr>
      <vt:lpstr>   GGL Model – more general</vt:lpstr>
      <vt:lpstr>   In fact… </vt:lpstr>
      <vt:lpstr>   How could we probe the EW phase transition?</vt:lpstr>
      <vt:lpstr>   Three types of observable CP Violation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480</cp:revision>
  <dcterms:created xsi:type="dcterms:W3CDTF">2018-08-16T13:53:51Z</dcterms:created>
  <dcterms:modified xsi:type="dcterms:W3CDTF">2018-11-07T08:31:17Z</dcterms:modified>
</cp:coreProperties>
</file>