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notesSlides/notesSlide57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Default Extension="wav" ContentType="audio/wav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139.xml" ContentType="application/vnd.openxmlformats-officedocument.presentationml.slide+xml"/>
  <Override PartName="/ppt/notesSlides/notesSlide11.xml" ContentType="application/vnd.openxmlformats-officedocument.presentationml.notesSlide+xml"/>
  <Default Extension="tiff" ContentType="image/tiff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744" r:id="rId3"/>
    <p:sldMasterId id="2147483771" r:id="rId4"/>
    <p:sldMasterId id="2147483774" r:id="rId5"/>
    <p:sldMasterId id="2147483778" r:id="rId6"/>
  </p:sldMasterIdLst>
  <p:notesMasterIdLst>
    <p:notesMasterId r:id="rId150"/>
  </p:notesMasterIdLst>
  <p:handoutMasterIdLst>
    <p:handoutMasterId r:id="rId151"/>
  </p:handoutMasterIdLst>
  <p:sldIdLst>
    <p:sldId id="276" r:id="rId7"/>
    <p:sldId id="1237" r:id="rId8"/>
    <p:sldId id="1225" r:id="rId9"/>
    <p:sldId id="1240" r:id="rId10"/>
    <p:sldId id="1222" r:id="rId11"/>
    <p:sldId id="1235" r:id="rId12"/>
    <p:sldId id="1227" r:id="rId13"/>
    <p:sldId id="1103" r:id="rId14"/>
    <p:sldId id="526" r:id="rId15"/>
    <p:sldId id="598" r:id="rId16"/>
    <p:sldId id="774" r:id="rId17"/>
    <p:sldId id="751" r:id="rId18"/>
    <p:sldId id="770" r:id="rId19"/>
    <p:sldId id="964" r:id="rId20"/>
    <p:sldId id="965" r:id="rId21"/>
    <p:sldId id="966" r:id="rId22"/>
    <p:sldId id="967" r:id="rId23"/>
    <p:sldId id="968" r:id="rId24"/>
    <p:sldId id="969" r:id="rId25"/>
    <p:sldId id="970" r:id="rId26"/>
    <p:sldId id="971" r:id="rId27"/>
    <p:sldId id="1018" r:id="rId28"/>
    <p:sldId id="1015" r:id="rId29"/>
    <p:sldId id="1020" r:id="rId30"/>
    <p:sldId id="1192" r:id="rId31"/>
    <p:sldId id="1022" r:id="rId32"/>
    <p:sldId id="1023" r:id="rId33"/>
    <p:sldId id="1024" r:id="rId34"/>
    <p:sldId id="1027" r:id="rId35"/>
    <p:sldId id="1247" r:id="rId36"/>
    <p:sldId id="1248" r:id="rId37"/>
    <p:sldId id="1033" r:id="rId38"/>
    <p:sldId id="1035" r:id="rId39"/>
    <p:sldId id="1104" r:id="rId40"/>
    <p:sldId id="1170" r:id="rId41"/>
    <p:sldId id="1194" r:id="rId42"/>
    <p:sldId id="1171" r:id="rId43"/>
    <p:sldId id="1172" r:id="rId44"/>
    <p:sldId id="1182" r:id="rId45"/>
    <p:sldId id="1036" r:id="rId46"/>
    <p:sldId id="1105" r:id="rId47"/>
    <p:sldId id="1038" r:id="rId48"/>
    <p:sldId id="1039" r:id="rId49"/>
    <p:sldId id="1040" r:id="rId50"/>
    <p:sldId id="1041" r:id="rId51"/>
    <p:sldId id="1042" r:id="rId52"/>
    <p:sldId id="1043" r:id="rId53"/>
    <p:sldId id="1044" r:id="rId54"/>
    <p:sldId id="1045" r:id="rId55"/>
    <p:sldId id="1195" r:id="rId56"/>
    <p:sldId id="1200" r:id="rId57"/>
    <p:sldId id="1132" r:id="rId58"/>
    <p:sldId id="945" r:id="rId59"/>
    <p:sldId id="1139" r:id="rId60"/>
    <p:sldId id="1201" r:id="rId61"/>
    <p:sldId id="1140" r:id="rId62"/>
    <p:sldId id="1141" r:id="rId63"/>
    <p:sldId id="918" r:id="rId64"/>
    <p:sldId id="920" r:id="rId65"/>
    <p:sldId id="1142" r:id="rId66"/>
    <p:sldId id="1238" r:id="rId67"/>
    <p:sldId id="1183" r:id="rId68"/>
    <p:sldId id="1184" r:id="rId69"/>
    <p:sldId id="1185" r:id="rId70"/>
    <p:sldId id="1186" r:id="rId71"/>
    <p:sldId id="1187" r:id="rId72"/>
    <p:sldId id="1188" r:id="rId73"/>
    <p:sldId id="1253" r:id="rId74"/>
    <p:sldId id="1254" r:id="rId75"/>
    <p:sldId id="1189" r:id="rId76"/>
    <p:sldId id="1190" r:id="rId77"/>
    <p:sldId id="1154" r:id="rId78"/>
    <p:sldId id="1155" r:id="rId79"/>
    <p:sldId id="1255" r:id="rId80"/>
    <p:sldId id="1256" r:id="rId81"/>
    <p:sldId id="1191" r:id="rId82"/>
    <p:sldId id="1257" r:id="rId83"/>
    <p:sldId id="1158" r:id="rId84"/>
    <p:sldId id="1160" r:id="rId85"/>
    <p:sldId id="1123" r:id="rId86"/>
    <p:sldId id="1117" r:id="rId87"/>
    <p:sldId id="1051" r:id="rId88"/>
    <p:sldId id="1052" r:id="rId89"/>
    <p:sldId id="1053" r:id="rId90"/>
    <p:sldId id="1054" r:id="rId91"/>
    <p:sldId id="1055" r:id="rId92"/>
    <p:sldId id="1241" r:id="rId93"/>
    <p:sldId id="1246" r:id="rId94"/>
    <p:sldId id="1058" r:id="rId95"/>
    <p:sldId id="1059" r:id="rId96"/>
    <p:sldId id="1060" r:id="rId97"/>
    <p:sldId id="1249" r:id="rId98"/>
    <p:sldId id="1061" r:id="rId99"/>
    <p:sldId id="1064" r:id="rId100"/>
    <p:sldId id="1065" r:id="rId101"/>
    <p:sldId id="1066" r:id="rId102"/>
    <p:sldId id="1076" r:id="rId103"/>
    <p:sldId id="1068" r:id="rId104"/>
    <p:sldId id="1204" r:id="rId105"/>
    <p:sldId id="1205" r:id="rId106"/>
    <p:sldId id="1077" r:id="rId107"/>
    <p:sldId id="1081" r:id="rId108"/>
    <p:sldId id="1239" r:id="rId109"/>
    <p:sldId id="1250" r:id="rId110"/>
    <p:sldId id="1234" r:id="rId111"/>
    <p:sldId id="1082" r:id="rId112"/>
    <p:sldId id="905" r:id="rId113"/>
    <p:sldId id="1164" r:id="rId114"/>
    <p:sldId id="933" r:id="rId115"/>
    <p:sldId id="934" r:id="rId116"/>
    <p:sldId id="1165" r:id="rId117"/>
    <p:sldId id="1166" r:id="rId118"/>
    <p:sldId id="1101" r:id="rId119"/>
    <p:sldId id="1168" r:id="rId120"/>
    <p:sldId id="1169" r:id="rId121"/>
    <p:sldId id="1138" r:id="rId122"/>
    <p:sldId id="1251" r:id="rId123"/>
    <p:sldId id="1218" r:id="rId124"/>
    <p:sldId id="1208" r:id="rId125"/>
    <p:sldId id="1209" r:id="rId126"/>
    <p:sldId id="1210" r:id="rId127"/>
    <p:sldId id="1211" r:id="rId128"/>
    <p:sldId id="1212" r:id="rId129"/>
    <p:sldId id="1213" r:id="rId130"/>
    <p:sldId id="1214" r:id="rId131"/>
    <p:sldId id="1215" r:id="rId132"/>
    <p:sldId id="1216" r:id="rId133"/>
    <p:sldId id="1217" r:id="rId134"/>
    <p:sldId id="1252" r:id="rId135"/>
    <p:sldId id="859" r:id="rId136"/>
    <p:sldId id="809" r:id="rId137"/>
    <p:sldId id="810" r:id="rId138"/>
    <p:sldId id="811" r:id="rId139"/>
    <p:sldId id="812" r:id="rId140"/>
    <p:sldId id="813" r:id="rId141"/>
    <p:sldId id="814" r:id="rId142"/>
    <p:sldId id="815" r:id="rId143"/>
    <p:sldId id="558" r:id="rId144"/>
    <p:sldId id="412" r:id="rId145"/>
    <p:sldId id="446" r:id="rId146"/>
    <p:sldId id="497" r:id="rId147"/>
    <p:sldId id="1230" r:id="rId148"/>
    <p:sldId id="1231" r:id="rId149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CCECFF"/>
    <a:srgbClr val="FFFCCE"/>
    <a:srgbClr val="7F0000"/>
    <a:srgbClr val="D6FFFC"/>
    <a:srgbClr val="00CC00"/>
    <a:srgbClr val="66FFFF"/>
    <a:srgbClr val="99CCFF"/>
    <a:srgbClr val="0066FF"/>
    <a:srgbClr val="66FF33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37" autoAdjust="0"/>
    <p:restoredTop sz="95721" autoAdjust="0"/>
  </p:normalViewPr>
  <p:slideViewPr>
    <p:cSldViewPr snapToGrid="0">
      <p:cViewPr>
        <p:scale>
          <a:sx n="100" d="100"/>
          <a:sy n="100" d="100"/>
        </p:scale>
        <p:origin x="-1434" y="-4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38" Type="http://schemas.openxmlformats.org/officeDocument/2006/relationships/slide" Target="slides/slide132.xml"/><Relationship Id="rId154" Type="http://schemas.openxmlformats.org/officeDocument/2006/relationships/theme" Target="theme/theme1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28" Type="http://schemas.openxmlformats.org/officeDocument/2006/relationships/slide" Target="slides/slide122.xml"/><Relationship Id="rId144" Type="http://schemas.openxmlformats.org/officeDocument/2006/relationships/slide" Target="slides/slide138.xml"/><Relationship Id="rId149" Type="http://schemas.openxmlformats.org/officeDocument/2006/relationships/slide" Target="slides/slide14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34" Type="http://schemas.openxmlformats.org/officeDocument/2006/relationships/slide" Target="slides/slide128.xml"/><Relationship Id="rId139" Type="http://schemas.openxmlformats.org/officeDocument/2006/relationships/slide" Target="slides/slide13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50" Type="http://schemas.openxmlformats.org/officeDocument/2006/relationships/notesMaster" Target="notesMasters/notesMaster1.xml"/><Relationship Id="rId155" Type="http://schemas.openxmlformats.org/officeDocument/2006/relationships/tableStyles" Target="tableStyles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16" Type="http://schemas.openxmlformats.org/officeDocument/2006/relationships/slide" Target="slides/slide110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137" Type="http://schemas.openxmlformats.org/officeDocument/2006/relationships/slide" Target="slides/slide13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40" Type="http://schemas.openxmlformats.org/officeDocument/2006/relationships/slide" Target="slides/slide134.xml"/><Relationship Id="rId145" Type="http://schemas.openxmlformats.org/officeDocument/2006/relationships/slide" Target="slides/slide139.xml"/><Relationship Id="rId15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43" Type="http://schemas.openxmlformats.org/officeDocument/2006/relationships/slide" Target="slides/slide137.xml"/><Relationship Id="rId148" Type="http://schemas.openxmlformats.org/officeDocument/2006/relationships/slide" Target="slides/slide142.xml"/><Relationship Id="rId15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slide" Target="slides/slide135.xml"/><Relationship Id="rId146" Type="http://schemas.openxmlformats.org/officeDocument/2006/relationships/slide" Target="slides/slide14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52" Type="http://schemas.openxmlformats.org/officeDocument/2006/relationships/presProps" Target="pres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slide" Target="slides/slide14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slide" Target="slides/slide136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fld id="{DC1152BE-4DCB-4308-AF30-A5059CC0D33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1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6938"/>
            <a:ext cx="5435600" cy="44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1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C37F9AFE-375D-4590-93B4-2253F0A7515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7B1D57-96F0-4FA2-B89D-F36596B5093B}" type="slidenum">
              <a:rPr lang="en-US"/>
              <a:pPr/>
              <a:t>1</a:t>
            </a:fld>
            <a:endParaRPr lang="en-US"/>
          </a:p>
        </p:txBody>
      </p:sp>
      <p:sp>
        <p:nvSpPr>
          <p:cNvPr id="37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D3E033-FA37-474C-938C-EC2496474914}" type="slidenum">
              <a:rPr lang="en-US"/>
              <a:pPr/>
              <a:t>13</a:t>
            </a:fld>
            <a:endParaRPr lang="en-US"/>
          </a:p>
        </p:txBody>
      </p:sp>
      <p:sp>
        <p:nvSpPr>
          <p:cNvPr id="87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Muonen</a:t>
            </a:r>
            <a:r>
              <a:rPr lang="en-US" dirty="0"/>
              <a:t> van </a:t>
            </a:r>
            <a:r>
              <a:rPr lang="en-US" dirty="0" err="1"/>
              <a:t>kosmische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zichtbaar</a:t>
            </a:r>
            <a:r>
              <a:rPr lang="en-US" dirty="0"/>
              <a:t> </a:t>
            </a:r>
            <a:r>
              <a:rPr lang="en-US" dirty="0" err="1"/>
              <a:t>gemaakt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vonken</a:t>
            </a:r>
            <a:r>
              <a:rPr lang="en-US" dirty="0"/>
              <a:t> </a:t>
            </a:r>
            <a:r>
              <a:rPr lang="en-US" dirty="0" err="1"/>
              <a:t>kamer</a:t>
            </a:r>
            <a:r>
              <a:rPr lang="en-US" dirty="0"/>
              <a:t>.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voorbeeld</a:t>
            </a:r>
            <a:r>
              <a:rPr lang="en-US" dirty="0"/>
              <a:t> </a:t>
            </a:r>
            <a:r>
              <a:rPr lang="en-US" dirty="0" err="1"/>
              <a:t>kunt</a:t>
            </a:r>
            <a:r>
              <a:rPr lang="en-US" dirty="0"/>
              <a:t> U </a:t>
            </a:r>
            <a:r>
              <a:rPr lang="en-US" dirty="0" err="1"/>
              <a:t>zien</a:t>
            </a:r>
            <a:r>
              <a:rPr lang="en-US" dirty="0"/>
              <a:t> in de </a:t>
            </a:r>
            <a:r>
              <a:rPr lang="en-US" dirty="0" err="1" smtClean="0"/>
              <a:t>hal</a:t>
            </a:r>
            <a:r>
              <a:rPr lang="en-US" dirty="0" smtClean="0"/>
              <a:t> van het Nikhef </a:t>
            </a:r>
            <a:r>
              <a:rPr lang="en-US" dirty="0" err="1" smtClean="0"/>
              <a:t>instituut</a:t>
            </a:r>
            <a:r>
              <a:rPr lang="en-US" dirty="0" smtClean="0"/>
              <a:t>. </a:t>
            </a:r>
            <a:r>
              <a:rPr lang="en-US" dirty="0" err="1"/>
              <a:t>Als</a:t>
            </a:r>
            <a:r>
              <a:rPr lang="en-US" dirty="0"/>
              <a:t> U </a:t>
            </a:r>
            <a:r>
              <a:rPr lang="en-US" dirty="0" err="1"/>
              <a:t>vannacht</a:t>
            </a:r>
            <a:r>
              <a:rPr lang="en-US" dirty="0"/>
              <a:t> in bed </a:t>
            </a:r>
            <a:r>
              <a:rPr lang="en-US" dirty="0" err="1"/>
              <a:t>ligt</a:t>
            </a:r>
            <a:r>
              <a:rPr lang="en-US" dirty="0"/>
              <a:t> </a:t>
            </a:r>
            <a:r>
              <a:rPr lang="en-US" dirty="0" err="1"/>
              <a:t>gaan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schatting</a:t>
            </a:r>
            <a:r>
              <a:rPr lang="en-US" dirty="0"/>
              <a:t> </a:t>
            </a:r>
            <a:r>
              <a:rPr lang="en-US" dirty="0" err="1"/>
              <a:t>zo’n</a:t>
            </a:r>
            <a:r>
              <a:rPr lang="en-US" dirty="0"/>
              <a:t> </a:t>
            </a:r>
            <a:r>
              <a:rPr lang="en-US" dirty="0" err="1"/>
              <a:t>miljoen</a:t>
            </a:r>
            <a:r>
              <a:rPr lang="en-US" dirty="0"/>
              <a:t> </a:t>
            </a:r>
            <a:r>
              <a:rPr lang="en-US" dirty="0" err="1"/>
              <a:t>muonen</a:t>
            </a:r>
            <a:r>
              <a:rPr lang="en-US" dirty="0"/>
              <a:t> door U </a:t>
            </a:r>
            <a:r>
              <a:rPr lang="en-US" dirty="0" err="1"/>
              <a:t>heen</a:t>
            </a:r>
            <a:r>
              <a:rPr lang="en-US" dirty="0"/>
              <a:t>. </a:t>
            </a:r>
            <a:r>
              <a:rPr lang="en-US" dirty="0" err="1"/>
              <a:t>Misschien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U </a:t>
            </a:r>
            <a:r>
              <a:rPr lang="en-US" dirty="0" err="1"/>
              <a:t>daarom</a:t>
            </a:r>
            <a:r>
              <a:rPr lang="en-US" dirty="0"/>
              <a:t> </a:t>
            </a:r>
            <a:r>
              <a:rPr lang="en-US" dirty="0" err="1"/>
              <a:t>s</a:t>
            </a:r>
            <a:r>
              <a:rPr lang="en-US" dirty="0"/>
              <a:t>‘ </a:t>
            </a:r>
            <a:r>
              <a:rPr lang="en-US" dirty="0" err="1"/>
              <a:t>ochtens</a:t>
            </a:r>
            <a:r>
              <a:rPr lang="en-US" dirty="0"/>
              <a:t> </a:t>
            </a:r>
            <a:r>
              <a:rPr lang="en-US" dirty="0" err="1"/>
              <a:t>zo</a:t>
            </a:r>
            <a:r>
              <a:rPr lang="en-US" dirty="0"/>
              <a:t> fit bent!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4A4DD4-EDDB-4E6F-889D-656F971882D4}" type="slidenum">
              <a:rPr lang="en-US"/>
              <a:pPr/>
              <a:t>14</a:t>
            </a:fld>
            <a:endParaRPr lang="en-US"/>
          </a:p>
        </p:txBody>
      </p:sp>
      <p:sp>
        <p:nvSpPr>
          <p:cNvPr id="86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19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20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Een bekende natuurwet zegt dat in een botsing alle soorten deeltjes die geproduceerd kunnen worden ook daadwerkelijk geproduceerd worden.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08CDE-0051-4444-B88A-CEDA6CF5DDA9}" type="slidenum">
              <a:rPr lang="en-US"/>
              <a:pPr/>
              <a:t>21</a:t>
            </a:fld>
            <a:endParaRPr lang="en-US"/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 smtClean="0"/>
              <a:t>wordt</a:t>
            </a:r>
            <a:r>
              <a:rPr lang="en-US" baseline="0" dirty="0" smtClean="0"/>
              <a:t> e</a:t>
            </a:r>
            <a:r>
              <a:rPr lang="en-US" dirty="0" smtClean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 smtClean="0"/>
              <a:t>vanaf</a:t>
            </a:r>
            <a:r>
              <a:rPr lang="en-US" dirty="0" smtClean="0"/>
              <a:t> </a:t>
            </a:r>
            <a:r>
              <a:rPr lang="en-US" dirty="0"/>
              <a:t>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 smtClean="0"/>
              <a:t>. </a:t>
            </a:r>
            <a:r>
              <a:rPr lang="en-US" dirty="0" err="1" smtClean="0"/>
              <a:t>Rechts</a:t>
            </a:r>
            <a:r>
              <a:rPr lang="en-US" dirty="0" smtClean="0"/>
              <a:t> </a:t>
            </a:r>
            <a:r>
              <a:rPr lang="en-US" dirty="0" err="1" smtClean="0"/>
              <a:t>ziet</a:t>
            </a:r>
            <a:r>
              <a:rPr lang="en-US" dirty="0" smtClean="0"/>
              <a:t> U </a:t>
            </a:r>
            <a:r>
              <a:rPr lang="en-US" dirty="0" err="1" smtClean="0"/>
              <a:t>weer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voorbeeld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weergave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gebeurtenis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experiment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de 90-er </a:t>
            </a:r>
            <a:r>
              <a:rPr lang="en-US" baseline="0" dirty="0" err="1" smtClean="0"/>
              <a:t>jaren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vorige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eeuw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D55A8C-811A-4890-9D49-31E5FF4A01AA}" type="slidenum">
              <a:rPr lang="en-US"/>
              <a:pPr/>
              <a:t>23</a:t>
            </a:fld>
            <a:endParaRPr lang="en-US"/>
          </a:p>
        </p:txBody>
      </p:sp>
      <p:sp>
        <p:nvSpPr>
          <p:cNvPr id="87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vraag</a:t>
            </a:r>
            <a:r>
              <a:rPr lang="en-US" dirty="0"/>
              <a:t> is nu of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alles</a:t>
            </a:r>
            <a:r>
              <a:rPr lang="en-US" dirty="0"/>
              <a:t> is </a:t>
            </a:r>
            <a:r>
              <a:rPr lang="en-US" dirty="0" err="1"/>
              <a:t>wat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in 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voorkomt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Hendrik</a:t>
            </a:r>
            <a:r>
              <a:rPr lang="en-US" dirty="0" smtClean="0"/>
              <a:t> </a:t>
            </a:r>
            <a:r>
              <a:rPr lang="en-US" dirty="0" err="1" smtClean="0"/>
              <a:t>Antoon</a:t>
            </a:r>
            <a:r>
              <a:rPr lang="en-US" dirty="0" smtClean="0"/>
              <a:t> Lorentz</a:t>
            </a:r>
            <a:r>
              <a:rPr lang="en-US" baseline="0" dirty="0" smtClean="0"/>
              <a:t> had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leerstoel</a:t>
            </a:r>
            <a:r>
              <a:rPr lang="en-US" baseline="0" dirty="0" smtClean="0"/>
              <a:t> in Leiden. Einstein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70AA83-0691-413C-8CAD-725A69615736}" type="slidenum">
              <a:rPr lang="en-US"/>
              <a:pPr/>
              <a:t>25</a:t>
            </a:fld>
            <a:endParaRPr lang="en-US"/>
          </a:p>
        </p:txBody>
      </p:sp>
      <p:sp>
        <p:nvSpPr>
          <p:cNvPr id="87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gaan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elem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De </a:t>
            </a:r>
            <a:r>
              <a:rPr lang="en-US" dirty="0" err="1"/>
              <a:t>briljante</a:t>
            </a:r>
            <a:r>
              <a:rPr lang="en-US" dirty="0"/>
              <a:t> </a:t>
            </a:r>
            <a:r>
              <a:rPr lang="en-US" dirty="0" err="1"/>
              <a:t>theoretische</a:t>
            </a:r>
            <a:r>
              <a:rPr lang="en-US" dirty="0"/>
              <a:t> </a:t>
            </a:r>
            <a:r>
              <a:rPr lang="en-US" dirty="0" err="1"/>
              <a:t>natuurkundige</a:t>
            </a:r>
            <a:r>
              <a:rPr lang="en-US" dirty="0"/>
              <a:t> Paul Dirac </a:t>
            </a:r>
            <a:r>
              <a:rPr lang="en-US" dirty="0" err="1"/>
              <a:t>heeft</a:t>
            </a:r>
            <a:r>
              <a:rPr lang="en-US" dirty="0"/>
              <a:t> in het begin van de </a:t>
            </a:r>
            <a:r>
              <a:rPr lang="en-US" dirty="0" err="1"/>
              <a:t>vorige</a:t>
            </a:r>
            <a:r>
              <a:rPr lang="en-US" dirty="0"/>
              <a:t> </a:t>
            </a:r>
            <a:r>
              <a:rPr lang="en-US" dirty="0" err="1"/>
              <a:t>eeuw</a:t>
            </a:r>
            <a:r>
              <a:rPr lang="en-US" dirty="0"/>
              <a:t> de </a:t>
            </a:r>
            <a:r>
              <a:rPr lang="en-US" dirty="0" err="1"/>
              <a:t>relativiteits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 van Einstein en de quantum </a:t>
            </a:r>
            <a:r>
              <a:rPr lang="en-US" dirty="0" err="1"/>
              <a:t>mechanica</a:t>
            </a:r>
            <a:r>
              <a:rPr lang="en-US" dirty="0"/>
              <a:t> </a:t>
            </a:r>
            <a:r>
              <a:rPr lang="en-US" dirty="0" err="1" smtClean="0"/>
              <a:t>gekombineed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. Het </a:t>
            </a:r>
            <a:r>
              <a:rPr lang="en-US" dirty="0" err="1"/>
              <a:t>bijzondere</a:t>
            </a:r>
            <a:r>
              <a:rPr lang="en-US" dirty="0"/>
              <a:t> was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hij</a:t>
            </a:r>
            <a:r>
              <a:rPr lang="en-US" dirty="0"/>
              <a:t> </a:t>
            </a:r>
            <a:r>
              <a:rPr lang="en-US" dirty="0" err="1"/>
              <a:t>daarbij</a:t>
            </a:r>
            <a:r>
              <a:rPr lang="en-US" dirty="0"/>
              <a:t> </a:t>
            </a:r>
            <a:r>
              <a:rPr lang="en-US" dirty="0" err="1"/>
              <a:t>voorspelde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alk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anti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dirty="0" err="1"/>
              <a:t>zou</a:t>
            </a:r>
            <a:r>
              <a:rPr lang="en-US" dirty="0"/>
              <a:t> </a:t>
            </a:r>
            <a:r>
              <a:rPr lang="en-US" dirty="0" err="1"/>
              <a:t>moeten</a:t>
            </a:r>
            <a:r>
              <a:rPr lang="en-US" dirty="0"/>
              <a:t> </a:t>
            </a:r>
            <a:r>
              <a:rPr lang="en-US" dirty="0" err="1"/>
              <a:t>bestaan</a:t>
            </a:r>
            <a:r>
              <a:rPr lang="en-US" dirty="0"/>
              <a:t>.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beroemde</a:t>
            </a:r>
            <a:r>
              <a:rPr lang="en-US" dirty="0"/>
              <a:t> </a:t>
            </a:r>
            <a:r>
              <a:rPr lang="en-US" dirty="0" err="1"/>
              <a:t>formule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op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graf</a:t>
            </a:r>
            <a:r>
              <a:rPr lang="en-US" dirty="0"/>
              <a:t> in </a:t>
            </a:r>
            <a:r>
              <a:rPr lang="en-US" dirty="0" smtClean="0"/>
              <a:t>Westminster </a:t>
            </a:r>
            <a:r>
              <a:rPr lang="en-US" dirty="0"/>
              <a:t>abbey in London.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761B37-26CC-46F1-B734-DD25940A9170}" type="slidenum">
              <a:rPr lang="en-US"/>
              <a:pPr/>
              <a:t>26</a:t>
            </a:fld>
            <a:endParaRPr lang="en-US"/>
          </a:p>
        </p:txBody>
      </p:sp>
      <p:sp>
        <p:nvSpPr>
          <p:cNvPr id="87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Hoewel</a:t>
            </a:r>
            <a:r>
              <a:rPr lang="en-US" dirty="0"/>
              <a:t> de </a:t>
            </a:r>
            <a:r>
              <a:rPr lang="en-US" dirty="0" err="1"/>
              <a:t>theorie</a:t>
            </a:r>
            <a:r>
              <a:rPr lang="en-US" dirty="0"/>
              <a:t> van Dirac </a:t>
            </a:r>
            <a:r>
              <a:rPr lang="en-US" dirty="0" err="1"/>
              <a:t>eerst</a:t>
            </a:r>
            <a:r>
              <a:rPr lang="en-US" dirty="0"/>
              <a:t> erg </a:t>
            </a:r>
            <a:r>
              <a:rPr lang="en-US" dirty="0" err="1"/>
              <a:t>skeptisch</a:t>
            </a:r>
            <a:r>
              <a:rPr lang="en-US" dirty="0"/>
              <a:t> </a:t>
            </a:r>
            <a:r>
              <a:rPr lang="en-US" dirty="0" err="1"/>
              <a:t>ontvangen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, </a:t>
            </a:r>
            <a:r>
              <a:rPr lang="en-US" dirty="0" err="1"/>
              <a:t>niemand</a:t>
            </a:r>
            <a:r>
              <a:rPr lang="en-US" dirty="0"/>
              <a:t> </a:t>
            </a:r>
            <a:r>
              <a:rPr lang="en-US" dirty="0" err="1"/>
              <a:t>geloofde</a:t>
            </a:r>
            <a:r>
              <a:rPr lang="en-US" dirty="0"/>
              <a:t> in de anti </a:t>
            </a:r>
            <a:r>
              <a:rPr lang="en-US" dirty="0" err="1"/>
              <a:t>materie</a:t>
            </a:r>
            <a:r>
              <a:rPr lang="en-US" dirty="0"/>
              <a:t>, </a:t>
            </a:r>
            <a:r>
              <a:rPr lang="en-US" dirty="0" err="1"/>
              <a:t>veranderde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toen</a:t>
            </a:r>
            <a:r>
              <a:rPr lang="en-US" dirty="0"/>
              <a:t> </a:t>
            </a:r>
            <a:r>
              <a:rPr lang="en-US" dirty="0" err="1"/>
              <a:t>meneer</a:t>
            </a:r>
            <a:r>
              <a:rPr lang="en-US" dirty="0"/>
              <a:t> Anderson in 1932 het anti </a:t>
            </a:r>
            <a:r>
              <a:rPr lang="en-US" dirty="0" err="1"/>
              <a:t>deeltje</a:t>
            </a:r>
            <a:r>
              <a:rPr lang="en-US" dirty="0"/>
              <a:t> van het electron </a:t>
            </a:r>
            <a:r>
              <a:rPr lang="en-US" dirty="0" err="1"/>
              <a:t>ontdekte</a:t>
            </a:r>
            <a:r>
              <a:rPr lang="en-US" dirty="0"/>
              <a:t>. U </a:t>
            </a:r>
            <a:r>
              <a:rPr lang="en-US" dirty="0" err="1"/>
              <a:t>ziet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 smtClean="0"/>
              <a:t>opnames</a:t>
            </a:r>
            <a:r>
              <a:rPr lang="en-US" dirty="0" smtClean="0"/>
              <a:t> van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zogenaamd</a:t>
            </a:r>
            <a:r>
              <a:rPr lang="en-US" dirty="0" smtClean="0"/>
              <a:t> </a:t>
            </a:r>
            <a:r>
              <a:rPr lang="en-US" dirty="0" err="1" smtClean="0"/>
              <a:t>nevelvat</a:t>
            </a:r>
            <a:r>
              <a:rPr lang="en-US" dirty="0" smtClean="0"/>
              <a:t> </a:t>
            </a:r>
            <a:r>
              <a:rPr lang="en-US" dirty="0" err="1" smtClean="0"/>
              <a:t>waarmee</a:t>
            </a:r>
            <a:r>
              <a:rPr lang="en-US" dirty="0" smtClean="0"/>
              <a:t> je </a:t>
            </a:r>
            <a:r>
              <a:rPr lang="en-US" dirty="0" err="1" smtClean="0"/>
              <a:t>passerende</a:t>
            </a:r>
            <a:r>
              <a:rPr lang="en-US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 </a:t>
            </a:r>
            <a:r>
              <a:rPr lang="en-US" dirty="0" err="1" smtClean="0"/>
              <a:t>zichtbaar</a:t>
            </a:r>
            <a:r>
              <a:rPr lang="en-US" dirty="0" smtClean="0"/>
              <a:t> </a:t>
            </a:r>
            <a:r>
              <a:rPr lang="en-US" dirty="0" err="1" smtClean="0"/>
              <a:t>kunt</a:t>
            </a:r>
            <a:r>
              <a:rPr lang="en-US" dirty="0" smtClean="0"/>
              <a:t> </a:t>
            </a:r>
            <a:r>
              <a:rPr lang="en-US" dirty="0" err="1" smtClean="0"/>
              <a:t>maken</a:t>
            </a:r>
            <a:r>
              <a:rPr lang="en-US" dirty="0" smtClean="0"/>
              <a:t>,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vergelijkbare</a:t>
            </a:r>
            <a:r>
              <a:rPr lang="en-US" dirty="0"/>
              <a:t> </a:t>
            </a:r>
            <a:r>
              <a:rPr lang="en-US" dirty="0" err="1"/>
              <a:t>techniek</a:t>
            </a:r>
            <a:r>
              <a:rPr lang="en-US" dirty="0"/>
              <a:t> die U </a:t>
            </a:r>
            <a:r>
              <a:rPr lang="en-US" dirty="0" err="1"/>
              <a:t>ook</a:t>
            </a:r>
            <a:r>
              <a:rPr lang="en-US" dirty="0"/>
              <a:t> in de Nikhef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kunt</a:t>
            </a:r>
            <a:r>
              <a:rPr lang="en-US" dirty="0"/>
              <a:t> </a:t>
            </a:r>
            <a:r>
              <a:rPr lang="en-US" dirty="0" err="1" smtClean="0"/>
              <a:t>zien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FFC30B-6AB8-4E03-AA57-2100FEB5CBAB}" type="slidenum">
              <a:rPr lang="en-US"/>
              <a:pPr/>
              <a:t>27</a:t>
            </a:fld>
            <a:endParaRPr lang="en-US"/>
          </a:p>
        </p:txBody>
      </p:sp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Centaurus</a:t>
            </a:r>
            <a:r>
              <a:rPr lang="en-US" baseline="0" dirty="0" smtClean="0"/>
              <a:t> A, NGC 5128, 10-16 </a:t>
            </a:r>
            <a:r>
              <a:rPr lang="en-US" baseline="0" dirty="0" err="1" smtClean="0"/>
              <a:t>miljoen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lichtjaar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meest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nabije</a:t>
            </a:r>
            <a:r>
              <a:rPr lang="en-US" baseline="0" dirty="0" smtClean="0"/>
              <a:t> radio </a:t>
            </a:r>
            <a:r>
              <a:rPr lang="en-US" baseline="0" dirty="0" err="1" smtClean="0"/>
              <a:t>sterrestelsels</a:t>
            </a:r>
            <a:r>
              <a:rPr lang="en-US" baseline="0" dirty="0" smtClean="0"/>
              <a:t>. Active Galactic Nucleus (AGN).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F5FB06-0091-466E-ADE9-C8C12A0297F4}" type="slidenum">
              <a:rPr lang="en-US"/>
              <a:pPr/>
              <a:t>28</a:t>
            </a:fld>
            <a:endParaRPr lang="en-US"/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 smtClean="0"/>
              <a:t>. </a:t>
            </a:r>
            <a:r>
              <a:rPr lang="en-US" dirty="0" err="1" smtClean="0"/>
              <a:t>Gelijke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massa</a:t>
            </a:r>
            <a:r>
              <a:rPr lang="en-US" baseline="0" dirty="0" smtClean="0"/>
              <a:t>!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B8FCF6-C628-40E9-9ED1-CC5BBD00A7B5}" type="slidenum">
              <a:rPr lang="en-US"/>
              <a:pPr/>
              <a:t>33</a:t>
            </a:fld>
            <a:endParaRPr lang="en-US"/>
          </a:p>
        </p:txBody>
      </p:sp>
      <p:sp>
        <p:nvSpPr>
          <p:cNvPr id="88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hoe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dergelijk</a:t>
            </a:r>
            <a:r>
              <a:rPr lang="en-US" dirty="0"/>
              <a:t> experiment in CERN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plaatsvind</a:t>
            </a:r>
            <a:r>
              <a:rPr lang="en-US" dirty="0"/>
              <a:t>… </a:t>
            </a:r>
            <a:r>
              <a:rPr lang="en-US" dirty="0" smtClean="0"/>
              <a:t>(</a:t>
            </a:r>
            <a:r>
              <a:rPr lang="en-US" dirty="0" err="1" smtClean="0"/>
              <a:t>misschien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geheel</a:t>
            </a:r>
            <a:r>
              <a:rPr lang="en-US" dirty="0" smtClean="0"/>
              <a:t> </a:t>
            </a:r>
            <a:r>
              <a:rPr lang="en-US" dirty="0" err="1" smtClean="0"/>
              <a:t>volgens</a:t>
            </a:r>
            <a:r>
              <a:rPr lang="en-US" dirty="0" smtClean="0"/>
              <a:t> de </a:t>
            </a:r>
            <a:r>
              <a:rPr lang="en-US" dirty="0" err="1" smtClean="0"/>
              <a:t>huidige</a:t>
            </a:r>
            <a:r>
              <a:rPr lang="en-US" dirty="0" smtClean="0"/>
              <a:t> </a:t>
            </a:r>
            <a:r>
              <a:rPr lang="en-US" dirty="0" err="1" smtClean="0"/>
              <a:t>arbo</a:t>
            </a:r>
            <a:r>
              <a:rPr lang="en-US" dirty="0" smtClean="0"/>
              <a:t> </a:t>
            </a:r>
            <a:r>
              <a:rPr lang="en-US" dirty="0" err="1" smtClean="0"/>
              <a:t>richtlijnen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werkomstandigheden</a:t>
            </a:r>
            <a:r>
              <a:rPr lang="en-US" dirty="0" smtClean="0"/>
              <a:t>). </a:t>
            </a:r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/>
              <a:t>het </a:t>
            </a:r>
            <a:r>
              <a:rPr lang="en-US" dirty="0" err="1"/>
              <a:t>analyseren</a:t>
            </a:r>
            <a:r>
              <a:rPr lang="en-US" dirty="0"/>
              <a:t> van de </a:t>
            </a:r>
            <a:r>
              <a:rPr lang="en-US" dirty="0" err="1"/>
              <a:t>meetresultaten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discussie</a:t>
            </a:r>
            <a:r>
              <a:rPr lang="en-US" dirty="0"/>
              <a:t> </a:t>
            </a:r>
            <a:r>
              <a:rPr lang="en-US" dirty="0" err="1"/>
              <a:t>voordat</a:t>
            </a:r>
            <a:r>
              <a:rPr lang="en-US" dirty="0"/>
              <a:t> men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realiseerde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anti-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. </a:t>
            </a:r>
            <a:r>
              <a:rPr lang="en-US" dirty="0" err="1"/>
              <a:t>Uiteindelijk</a:t>
            </a:r>
            <a:r>
              <a:rPr lang="en-US" dirty="0"/>
              <a:t> </a:t>
            </a:r>
            <a:r>
              <a:rPr lang="en-US" dirty="0" err="1"/>
              <a:t>leidt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de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meestal</a:t>
            </a:r>
            <a:r>
              <a:rPr lang="en-US" dirty="0"/>
              <a:t> tot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feestje</a:t>
            </a:r>
            <a:r>
              <a:rPr lang="en-US" dirty="0"/>
              <a:t>!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lijken</a:t>
            </a:r>
            <a:r>
              <a:rPr lang="en-US" dirty="0"/>
              <a:t> </a:t>
            </a:r>
            <a:r>
              <a:rPr lang="en-US" dirty="0" err="1"/>
              <a:t>soms</a:t>
            </a:r>
            <a:r>
              <a:rPr lang="en-US" dirty="0"/>
              <a:t> net </a:t>
            </a:r>
            <a:r>
              <a:rPr lang="en-US" dirty="0" err="1"/>
              <a:t>mensen</a:t>
            </a:r>
            <a:r>
              <a:rPr lang="en-US" dirty="0" smtClean="0"/>
              <a:t>!</a:t>
            </a:r>
          </a:p>
          <a:p>
            <a:r>
              <a:rPr lang="en-US" dirty="0" err="1" smtClean="0"/>
              <a:t>p</a:t>
            </a:r>
            <a:r>
              <a:rPr lang="en-US" dirty="0" smtClean="0"/>
              <a:t>+ </a:t>
            </a:r>
            <a:r>
              <a:rPr lang="en-US" dirty="0" err="1" smtClean="0"/>
              <a:t>p</a:t>
            </a:r>
            <a:r>
              <a:rPr lang="en-US" dirty="0" smtClean="0"/>
              <a:t>-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pi+pi-pi+pi</a:t>
            </a:r>
            <a:r>
              <a:rPr lang="en-US" dirty="0" smtClean="0">
                <a:sym typeface="Wingdings"/>
              </a:rPr>
              <a:t>- (</a:t>
            </a:r>
            <a:r>
              <a:rPr lang="en-US" dirty="0" err="1" smtClean="0">
                <a:sym typeface="Wingdings"/>
              </a:rPr>
              <a:t>geel</a:t>
            </a:r>
            <a:r>
              <a:rPr lang="en-US" dirty="0" smtClean="0">
                <a:sym typeface="Wingdings"/>
              </a:rPr>
              <a:t>)  en </a:t>
            </a:r>
            <a:r>
              <a:rPr lang="en-US" dirty="0" err="1" smtClean="0">
                <a:sym typeface="Wingdings"/>
              </a:rPr>
              <a:t>e+e</a:t>
            </a:r>
            <a:r>
              <a:rPr lang="en-US" dirty="0" smtClean="0">
                <a:sym typeface="Wingdings"/>
              </a:rPr>
              <a:t>- </a:t>
            </a:r>
            <a:r>
              <a:rPr lang="en-US" dirty="0" err="1" smtClean="0">
                <a:sym typeface="Wingdings"/>
              </a:rPr>
              <a:t>gamma</a:t>
            </a:r>
            <a:r>
              <a:rPr lang="en-US" dirty="0" smtClean="0">
                <a:sym typeface="Wingdings"/>
              </a:rPr>
              <a:t> gamma (rood)</a:t>
            </a: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Willem de Sitter: </a:t>
            </a:r>
            <a:r>
              <a:rPr lang="en-US" dirty="0" err="1" smtClean="0"/>
              <a:t>cosmologie</a:t>
            </a:r>
            <a:r>
              <a:rPr lang="en-US" baseline="0" dirty="0" smtClean="0"/>
              <a:t> Leiden. De Sitter </a:t>
            </a:r>
            <a:r>
              <a:rPr lang="en-US" baseline="0" dirty="0" err="1" smtClean="0"/>
              <a:t>ruimte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oplossing</a:t>
            </a:r>
            <a:r>
              <a:rPr lang="en-US" baseline="0" dirty="0" smtClean="0"/>
              <a:t> van Einstein </a:t>
            </a:r>
            <a:r>
              <a:rPr lang="en-US" baseline="0" dirty="0" err="1" smtClean="0"/>
              <a:t>vergelijking</a:t>
            </a:r>
            <a:r>
              <a:rPr lang="en-US" baseline="0" dirty="0" smtClean="0"/>
              <a:t> met positive </a:t>
            </a:r>
            <a:r>
              <a:rPr lang="en-US" baseline="0" dirty="0" err="1" smtClean="0"/>
              <a:t>cosmologische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constante</a:t>
            </a:r>
            <a:r>
              <a:rPr lang="en-US" baseline="0" dirty="0" smtClean="0"/>
              <a:t> (“dark energy”). </a:t>
            </a:r>
            <a:r>
              <a:rPr lang="en-US" baseline="0" dirty="0" err="1" smtClean="0"/>
              <a:t>Schreef</a:t>
            </a:r>
            <a:r>
              <a:rPr lang="en-US" baseline="0" dirty="0" smtClean="0"/>
              <a:t> in 1932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paper </a:t>
            </a:r>
            <a:r>
              <a:rPr lang="en-US" baseline="0" dirty="0" err="1" smtClean="0"/>
              <a:t>samen</a:t>
            </a:r>
            <a:r>
              <a:rPr lang="en-US" baseline="0" dirty="0" smtClean="0"/>
              <a:t> met Einstein </a:t>
            </a:r>
            <a:r>
              <a:rPr lang="en-US" baseline="0" dirty="0" err="1" smtClean="0"/>
              <a:t>waarin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gerefereeerd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materie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geen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straling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uitzendt</a:t>
            </a:r>
            <a:r>
              <a:rPr lang="en-US" baseline="0" dirty="0" smtClean="0"/>
              <a:t>, nu “dark matter”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F56511-B4D9-4148-8645-940A34CA559F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everyday world left and right are clearly different. People are not symmetric: e.g. our hearts are on the left side.</a:t>
            </a:r>
          </a:p>
          <a:p>
            <a:r>
              <a:rPr lang="en-US"/>
              <a:t>These differences are attributed either to accidental or initial conditions, but not related to fnudamental physics laws.</a:t>
            </a:r>
          </a:p>
          <a:p>
            <a:r>
              <a:rPr lang="en-US"/>
              <a:t>Parity violation was first suggested theoretically by Lee and Yang in 1956 in connection with the theta-tau puzzle.</a:t>
            </a:r>
          </a:p>
          <a:p>
            <a:r>
              <a:rPr lang="en-US"/>
              <a:t>Parity violation was discovered experimentally in 1957 in beta decay by Wu et al and in pi and mu decays: Garwin et al and Telegdi et al.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2F01B2-E714-4546-801F-87329F1F62C7}" type="slidenum">
              <a:rPr lang="en-US"/>
              <a:pPr/>
              <a:t>40</a:t>
            </a:fld>
            <a:endParaRPr lang="en-US"/>
          </a:p>
        </p:txBody>
      </p:sp>
      <p:sp>
        <p:nvSpPr>
          <p:cNvPr id="88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Dus we hebben gezien dat de wereld opgebouwd is uit electronen en quarks..maar…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04DCF7-8829-4468-8DD7-9B3B89CBB90D}" type="slidenum">
              <a:rPr lang="en-US"/>
              <a:pPr/>
              <a:t>41</a:t>
            </a:fld>
            <a:endParaRPr lang="en-US"/>
          </a:p>
        </p:txBody>
      </p:sp>
      <p:sp>
        <p:nvSpPr>
          <p:cNvPr id="88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…. Op </a:t>
            </a:r>
            <a:r>
              <a:rPr lang="en-US" dirty="0" err="1"/>
              <a:t>dezelfde</a:t>
            </a:r>
            <a:r>
              <a:rPr lang="en-US" dirty="0"/>
              <a:t> </a:t>
            </a:r>
            <a:r>
              <a:rPr lang="en-US" dirty="0" err="1"/>
              <a:t>manier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met anti-quarks en anti-</a:t>
            </a:r>
            <a:r>
              <a:rPr lang="en-US" dirty="0" err="1"/>
              <a:t>electronen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anti-</a:t>
            </a:r>
            <a:r>
              <a:rPr lang="en-US" dirty="0" err="1"/>
              <a:t>atomen</a:t>
            </a:r>
            <a:r>
              <a:rPr lang="en-US" dirty="0"/>
              <a:t> </a:t>
            </a:r>
            <a:r>
              <a:rPr lang="en-US" dirty="0" err="1"/>
              <a:t>gemaakt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(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gebeurde</a:t>
            </a:r>
            <a:r>
              <a:rPr lang="en-US" dirty="0"/>
              <a:t> in het Athena experiment op CERN). Met </a:t>
            </a:r>
            <a:r>
              <a:rPr lang="en-US" dirty="0" err="1"/>
              <a:t>deze</a:t>
            </a:r>
            <a:r>
              <a:rPr lang="en-US" dirty="0"/>
              <a:t> anti-</a:t>
            </a:r>
            <a:r>
              <a:rPr lang="en-US" dirty="0" err="1"/>
              <a:t>atomen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in </a:t>
            </a:r>
            <a:r>
              <a:rPr lang="en-US" dirty="0" err="1" smtClean="0"/>
              <a:t>principe</a:t>
            </a:r>
            <a:r>
              <a:rPr lang="en-US" dirty="0" smtClean="0"/>
              <a:t> </a:t>
            </a:r>
            <a:r>
              <a:rPr lang="en-US" dirty="0" err="1"/>
              <a:t>ook</a:t>
            </a:r>
            <a:r>
              <a:rPr lang="en-US" dirty="0"/>
              <a:t> anti-</a:t>
            </a:r>
            <a:r>
              <a:rPr lang="en-US" dirty="0" err="1"/>
              <a:t>molekulen</a:t>
            </a:r>
            <a:r>
              <a:rPr lang="en-US" dirty="0"/>
              <a:t> </a:t>
            </a:r>
            <a:r>
              <a:rPr lang="en-US" dirty="0" err="1"/>
              <a:t>gemaakt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en </a:t>
            </a:r>
            <a:r>
              <a:rPr lang="en-US" dirty="0" err="1"/>
              <a:t>uiteindelijk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bv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anti-plant. Op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dergelijke</a:t>
            </a:r>
            <a:r>
              <a:rPr lang="en-US" dirty="0"/>
              <a:t> </a:t>
            </a:r>
            <a:r>
              <a:rPr lang="en-US" dirty="0" err="1"/>
              <a:t>manier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hele</a:t>
            </a:r>
            <a:r>
              <a:rPr lang="en-US" dirty="0"/>
              <a:t> anti-</a:t>
            </a:r>
            <a:r>
              <a:rPr lang="en-US" dirty="0" err="1"/>
              <a:t>wereld</a:t>
            </a:r>
            <a:r>
              <a:rPr lang="en-US" dirty="0"/>
              <a:t> </a:t>
            </a:r>
            <a:r>
              <a:rPr lang="en-US" dirty="0" err="1"/>
              <a:t>bestaan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39149C-A61D-4F80-BE82-CE214C689DFA}" type="slidenum">
              <a:rPr lang="en-US"/>
              <a:pPr/>
              <a:t>42</a:t>
            </a:fld>
            <a:endParaRPr lang="en-US"/>
          </a:p>
        </p:txBody>
      </p:sp>
      <p:sp>
        <p:nvSpPr>
          <p:cNvPr id="88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9BE115-9811-45FC-8F82-82A29B3ADEA7}" type="slidenum">
              <a:rPr lang="en-US"/>
              <a:pPr/>
              <a:t>43</a:t>
            </a:fld>
            <a:endParaRPr lang="en-US"/>
          </a:p>
        </p:txBody>
      </p:sp>
      <p:sp>
        <p:nvSpPr>
          <p:cNvPr id="88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March 2013 Sam Ting reported</a:t>
            </a:r>
            <a:r>
              <a:rPr lang="en-US" baseline="0" dirty="0" smtClean="0"/>
              <a:t> 400 000 positrons by AMS with a positron over electron ratio increasing between 10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 and 250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, consistent with dark matter annihilation.</a:t>
            </a:r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0B7FC3-EE4A-4FE3-83D6-013B1E69131F}" type="slidenum">
              <a:rPr lang="en-US"/>
              <a:pPr/>
              <a:t>44</a:t>
            </a:fld>
            <a:endParaRPr lang="en-US"/>
          </a:p>
        </p:txBody>
      </p:sp>
      <p:sp>
        <p:nvSpPr>
          <p:cNvPr id="88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204DB6-5E26-4254-8482-097E7CC1F587}" type="slidenum">
              <a:rPr lang="en-US"/>
              <a:pPr/>
              <a:t>45</a:t>
            </a:fld>
            <a:endParaRPr lang="en-US"/>
          </a:p>
        </p:txBody>
      </p:sp>
      <p:sp>
        <p:nvSpPr>
          <p:cNvPr id="88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Eise</a:t>
            </a:r>
            <a:r>
              <a:rPr lang="en-US" dirty="0" smtClean="0"/>
              <a:t> </a:t>
            </a:r>
            <a:r>
              <a:rPr lang="en-US" dirty="0" err="1" smtClean="0"/>
              <a:t>Eisinga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E1A2E-3F23-4227-9201-E1BA8B5B8222}" type="slidenum">
              <a:rPr lang="en-US"/>
              <a:pPr/>
              <a:t>46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321E77-E273-4262-A7AB-E9AB87BFD512}" type="slidenum">
              <a:rPr lang="en-US"/>
              <a:pPr/>
              <a:t>47</a:t>
            </a:fld>
            <a:endParaRPr lang="en-US"/>
          </a:p>
        </p:txBody>
      </p:sp>
      <p:sp>
        <p:nvSpPr>
          <p:cNvPr id="88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58BAA2-5065-4378-BAAF-343A43841A5D}" type="slidenum">
              <a:rPr lang="en-US"/>
              <a:pPr/>
              <a:t>48</a:t>
            </a:fld>
            <a:endParaRPr lang="en-US"/>
          </a:p>
        </p:txBody>
      </p:sp>
      <p:sp>
        <p:nvSpPr>
          <p:cNvPr id="86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Penzias en Wilson </a:t>
            </a:r>
            <a:r>
              <a:rPr lang="en-US" dirty="0" err="1" smtClean="0"/>
              <a:t>zochten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zwakke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radiosignalen</a:t>
            </a:r>
            <a:r>
              <a:rPr lang="en-US" baseline="0" dirty="0" smtClean="0"/>
              <a:t> in de </a:t>
            </a:r>
            <a:r>
              <a:rPr lang="en-US" baseline="0" dirty="0" err="1" smtClean="0"/>
              <a:t>interstellaire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ruimte</a:t>
            </a:r>
            <a:r>
              <a:rPr lang="en-US" baseline="0" dirty="0" smtClean="0"/>
              <a:t>. (</a:t>
            </a:r>
            <a:r>
              <a:rPr lang="en-US" baseline="0" dirty="0" err="1" smtClean="0"/>
              <a:t>Doel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communicatie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satellieten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Echter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zien</a:t>
            </a:r>
            <a:r>
              <a:rPr lang="en-US" baseline="0" dirty="0" smtClean="0"/>
              <a:t> heel </a:t>
            </a:r>
            <a:r>
              <a:rPr lang="en-US" baseline="0" dirty="0" err="1" smtClean="0"/>
              <a:t>sterk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signaal</a:t>
            </a:r>
            <a:r>
              <a:rPr lang="en-US" baseline="0" dirty="0" smtClean="0"/>
              <a:t>: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licht</a:t>
            </a:r>
            <a:r>
              <a:rPr lang="en-US" dirty="0" smtClean="0"/>
              <a:t> van big bang!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Geen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ruis</a:t>
            </a:r>
            <a:r>
              <a:rPr lang="en-US" baseline="0" dirty="0" smtClean="0"/>
              <a:t> door </a:t>
            </a:r>
            <a:r>
              <a:rPr lang="en-US" baseline="0" dirty="0" err="1" smtClean="0"/>
              <a:t>duivenstront</a:t>
            </a:r>
            <a:r>
              <a:rPr lang="en-US" baseline="0" dirty="0" smtClean="0"/>
              <a:t>!)</a:t>
            </a:r>
            <a:r>
              <a:rPr lang="en-US" dirty="0" smtClean="0"/>
              <a:t> </a:t>
            </a:r>
            <a:r>
              <a:rPr lang="en-US" dirty="0" err="1"/>
              <a:t>Dit</a:t>
            </a:r>
            <a:r>
              <a:rPr lang="en-US" dirty="0"/>
              <a:t> is </a:t>
            </a:r>
            <a:r>
              <a:rPr lang="en-US" dirty="0" err="1"/>
              <a:t>infrarood</a:t>
            </a:r>
            <a:r>
              <a:rPr lang="en-US" dirty="0"/>
              <a:t> </a:t>
            </a:r>
            <a:r>
              <a:rPr lang="en-US" dirty="0" err="1"/>
              <a:t>licht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zichtbaar</a:t>
            </a:r>
            <a:r>
              <a:rPr lang="en-US" dirty="0"/>
              <a:t> is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blote</a:t>
            </a:r>
            <a:r>
              <a:rPr lang="en-US" dirty="0"/>
              <a:t> </a:t>
            </a:r>
            <a:r>
              <a:rPr lang="en-US" dirty="0" err="1" smtClean="0"/>
              <a:t>oog</a:t>
            </a:r>
            <a:r>
              <a:rPr lang="en-US" dirty="0" smtClean="0"/>
              <a:t>. </a:t>
            </a:r>
            <a:r>
              <a:rPr lang="en-US" dirty="0"/>
              <a:t>Te </a:t>
            </a:r>
            <a:r>
              <a:rPr lang="en-US" dirty="0" err="1"/>
              <a:t>vergelijken</a:t>
            </a:r>
            <a:r>
              <a:rPr lang="en-US" dirty="0"/>
              <a:t> met de </a:t>
            </a:r>
            <a:r>
              <a:rPr lang="en-US" dirty="0" err="1"/>
              <a:t>straling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magnetron. U </a:t>
            </a:r>
            <a:r>
              <a:rPr lang="en-US" dirty="0" err="1"/>
              <a:t>ziet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de </a:t>
            </a:r>
            <a:r>
              <a:rPr lang="en-US" dirty="0" err="1"/>
              <a:t>schotelantenne</a:t>
            </a:r>
            <a:r>
              <a:rPr lang="en-US" dirty="0"/>
              <a:t> </a:t>
            </a:r>
            <a:r>
              <a:rPr lang="en-US" dirty="0" err="1"/>
              <a:t>waarmee</a:t>
            </a:r>
            <a:r>
              <a:rPr lang="en-US" dirty="0"/>
              <a:t> de </a:t>
            </a:r>
            <a:r>
              <a:rPr lang="en-US" dirty="0" err="1"/>
              <a:t>signalen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: 1 mm.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belangrijkste</a:t>
            </a:r>
            <a:r>
              <a:rPr lang="en-US" dirty="0"/>
              <a:t> </a:t>
            </a:r>
            <a:r>
              <a:rPr lang="en-US" dirty="0" err="1"/>
              <a:t>kosmologische</a:t>
            </a:r>
            <a:r>
              <a:rPr lang="en-US" dirty="0"/>
              <a:t> </a:t>
            </a:r>
            <a:r>
              <a:rPr lang="en-US" dirty="0" err="1"/>
              <a:t>ontdekkingen</a:t>
            </a:r>
            <a:r>
              <a:rPr lang="en-US" dirty="0"/>
              <a:t>. Het is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/>
              <a:t>soort</a:t>
            </a:r>
            <a:r>
              <a:rPr lang="en-US" dirty="0"/>
              <a:t> van </a:t>
            </a:r>
            <a:r>
              <a:rPr lang="en-US" dirty="0" err="1"/>
              <a:t>temperatuur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en-US" dirty="0" err="1"/>
              <a:t>vergelijking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temperatuurkaart</a:t>
            </a:r>
            <a:r>
              <a:rPr lang="en-US" dirty="0"/>
              <a:t> van de </a:t>
            </a:r>
            <a:r>
              <a:rPr lang="en-US" dirty="0" err="1"/>
              <a:t>aarde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recentelijk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temperatuurkaart</a:t>
            </a:r>
            <a:r>
              <a:rPr lang="en-US" dirty="0"/>
              <a:t>  </a:t>
            </a:r>
            <a:r>
              <a:rPr lang="en-US" dirty="0" err="1"/>
              <a:t>gemaakt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Nobelprijs</a:t>
            </a:r>
            <a:r>
              <a:rPr lang="en-US" dirty="0"/>
              <a:t> 1978. Mather en Smoot </a:t>
            </a:r>
            <a:r>
              <a:rPr lang="en-US" dirty="0" err="1"/>
              <a:t>hebben</a:t>
            </a:r>
            <a:r>
              <a:rPr lang="en-US" dirty="0"/>
              <a:t> de </a:t>
            </a:r>
            <a:r>
              <a:rPr lang="en-US" dirty="0" err="1"/>
              <a:t>nobelprijs</a:t>
            </a:r>
            <a:r>
              <a:rPr lang="en-US" dirty="0"/>
              <a:t> 2006 </a:t>
            </a:r>
            <a:r>
              <a:rPr lang="en-US" dirty="0" err="1"/>
              <a:t>Cobe</a:t>
            </a:r>
            <a:r>
              <a:rPr lang="en-US" dirty="0"/>
              <a:t> </a:t>
            </a:r>
            <a:r>
              <a:rPr lang="en-US" dirty="0" err="1"/>
              <a:t>satelliet</a:t>
            </a:r>
            <a:r>
              <a:rPr lang="en-US" dirty="0"/>
              <a:t>. </a:t>
            </a:r>
            <a:r>
              <a:rPr lang="en-US" dirty="0" err="1"/>
              <a:t>Hoekverdeling</a:t>
            </a:r>
            <a:r>
              <a:rPr lang="en-US" dirty="0"/>
              <a:t>. Het </a:t>
            </a:r>
            <a:r>
              <a:rPr lang="en-US" dirty="0" err="1"/>
              <a:t>verbazingwekkende</a:t>
            </a:r>
            <a:r>
              <a:rPr lang="en-US" dirty="0"/>
              <a:t> is nu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miljard</a:t>
            </a:r>
            <a:r>
              <a:rPr lang="en-US" dirty="0"/>
              <a:t> </a:t>
            </a:r>
            <a:r>
              <a:rPr lang="en-US" dirty="0" err="1"/>
              <a:t>maal</a:t>
            </a:r>
            <a:r>
              <a:rPr lang="en-US" dirty="0"/>
              <a:t> </a:t>
            </a:r>
            <a:r>
              <a:rPr lang="en-US" dirty="0" err="1"/>
              <a:t>zoveel</a:t>
            </a:r>
            <a:r>
              <a:rPr lang="en-US" dirty="0"/>
              <a:t> </a:t>
            </a:r>
            <a:r>
              <a:rPr lang="en-US" dirty="0" err="1"/>
              <a:t>lichtdeeltjes</a:t>
            </a:r>
            <a:r>
              <a:rPr lang="en-US" dirty="0"/>
              <a:t> (</a:t>
            </a:r>
            <a:r>
              <a:rPr lang="en-US" dirty="0" err="1"/>
              <a:t>fotonen</a:t>
            </a:r>
            <a:r>
              <a:rPr lang="en-US" dirty="0"/>
              <a:t>) in 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voorkomen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De </a:t>
            </a:r>
            <a:r>
              <a:rPr lang="en-US" dirty="0" err="1"/>
              <a:t>vraag</a:t>
            </a:r>
            <a:r>
              <a:rPr lang="en-US" dirty="0"/>
              <a:t> is </a:t>
            </a:r>
            <a:r>
              <a:rPr lang="en-US" dirty="0" err="1"/>
              <a:t>waar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 </a:t>
            </a:r>
            <a:r>
              <a:rPr lang="en-US" dirty="0" err="1"/>
              <a:t>vandaan</a:t>
            </a:r>
            <a:r>
              <a:rPr lang="en-US" dirty="0"/>
              <a:t> </a:t>
            </a:r>
            <a:r>
              <a:rPr lang="en-US" dirty="0" err="1"/>
              <a:t>komt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C4EE72-16C0-4615-84A1-E0FF512AB7A2}" type="slidenum">
              <a:rPr lang="en-US"/>
              <a:pPr/>
              <a:t>49</a:t>
            </a:fld>
            <a:endParaRPr lang="en-US"/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waargenomen</a:t>
            </a:r>
            <a:r>
              <a:rPr lang="en-US" dirty="0"/>
              <a:t> </a:t>
            </a:r>
            <a:r>
              <a:rPr lang="en-US" dirty="0" err="1"/>
              <a:t>nagloeilicht</a:t>
            </a:r>
            <a:r>
              <a:rPr lang="en-US" dirty="0"/>
              <a:t> van </a:t>
            </a:r>
            <a:r>
              <a:rPr lang="en-US" dirty="0" smtClean="0"/>
              <a:t>Penzias </a:t>
            </a:r>
            <a:r>
              <a:rPr lang="en-US" dirty="0"/>
              <a:t>en Wilson (heel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fotonen</a:t>
            </a:r>
            <a:r>
              <a:rPr lang="en-US" dirty="0"/>
              <a:t>) en de </a:t>
            </a:r>
            <a:r>
              <a:rPr lang="en-US" dirty="0" err="1"/>
              <a:t>resterende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vormen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sterrenstelsels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B8F3DA-54F8-48C4-978D-8A56124C6AC9}" type="slidenum">
              <a:rPr lang="en-US"/>
              <a:pPr/>
              <a:t>51</a:t>
            </a:fld>
            <a:endParaRPr lang="en-US"/>
          </a:p>
        </p:txBody>
      </p:sp>
      <p:sp>
        <p:nvSpPr>
          <p:cNvPr id="78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 slot </a:t>
            </a:r>
            <a:r>
              <a:rPr lang="en-US" dirty="0" err="1"/>
              <a:t>wil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eindigen</a:t>
            </a:r>
            <a:r>
              <a:rPr lang="en-US" dirty="0"/>
              <a:t> met </a:t>
            </a:r>
            <a:r>
              <a:rPr lang="en-US" dirty="0" err="1"/>
              <a:t>dezelfde</a:t>
            </a:r>
            <a:r>
              <a:rPr lang="en-US" dirty="0"/>
              <a:t> </a:t>
            </a:r>
            <a:r>
              <a:rPr lang="en-US" dirty="0" err="1"/>
              <a:t>transparant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waarmee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begon</a:t>
            </a:r>
            <a:r>
              <a:rPr lang="en-US" dirty="0"/>
              <a:t>: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van Escher. </a:t>
            </a:r>
            <a:r>
              <a:rPr lang="en-US" dirty="0" err="1"/>
              <a:t>Als</a:t>
            </a:r>
            <a:r>
              <a:rPr lang="en-US" dirty="0"/>
              <a:t> U </a:t>
            </a:r>
            <a:r>
              <a:rPr lang="en-US" dirty="0" err="1"/>
              <a:t>linksboven</a:t>
            </a:r>
            <a:r>
              <a:rPr lang="en-US" dirty="0"/>
              <a:t> de </a:t>
            </a:r>
            <a:r>
              <a:rPr lang="en-US" dirty="0" err="1"/>
              <a:t>kleuren</a:t>
            </a:r>
            <a:r>
              <a:rPr lang="en-US" dirty="0"/>
              <a:t> </a:t>
            </a:r>
            <a:r>
              <a:rPr lang="en-US" dirty="0" err="1"/>
              <a:t>zwart</a:t>
            </a:r>
            <a:r>
              <a:rPr lang="en-US" dirty="0"/>
              <a:t> en wit </a:t>
            </a:r>
            <a:r>
              <a:rPr lang="en-US" dirty="0" err="1"/>
              <a:t>verwisseld</a:t>
            </a:r>
            <a:r>
              <a:rPr lang="en-US" dirty="0"/>
              <a:t> </a:t>
            </a:r>
            <a:r>
              <a:rPr lang="en-US" dirty="0" err="1"/>
              <a:t>krijgt</a:t>
            </a:r>
            <a:r>
              <a:rPr lang="en-US" dirty="0"/>
              <a:t> U het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linksonder</a:t>
            </a:r>
            <a:r>
              <a:rPr lang="en-US" dirty="0"/>
              <a:t>. </a:t>
            </a:r>
            <a:r>
              <a:rPr lang="en-US" dirty="0" err="1"/>
              <a:t>Als</a:t>
            </a:r>
            <a:r>
              <a:rPr lang="en-US" dirty="0"/>
              <a:t> U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spiegelt</a:t>
            </a:r>
            <a:r>
              <a:rPr lang="en-US" dirty="0"/>
              <a:t> door </a:t>
            </a:r>
            <a:r>
              <a:rPr lang="en-US" dirty="0" err="1"/>
              <a:t>linke</a:t>
            </a:r>
            <a:r>
              <a:rPr lang="en-US" dirty="0"/>
              <a:t> en </a:t>
            </a:r>
            <a:r>
              <a:rPr lang="en-US" dirty="0" err="1"/>
              <a:t>rechts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verwisselen</a:t>
            </a:r>
            <a:r>
              <a:rPr lang="en-US" dirty="0"/>
              <a:t> </a:t>
            </a:r>
            <a:r>
              <a:rPr lang="en-US" dirty="0" err="1"/>
              <a:t>krijgt</a:t>
            </a:r>
            <a:r>
              <a:rPr lang="en-US" dirty="0"/>
              <a:t> U het </a:t>
            </a:r>
            <a:r>
              <a:rPr lang="en-US" dirty="0" err="1"/>
              <a:t>zelfde</a:t>
            </a:r>
            <a:r>
              <a:rPr lang="en-US" dirty="0"/>
              <a:t>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.</a:t>
            </a:r>
          </a:p>
          <a:p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kunt</a:t>
            </a:r>
            <a:r>
              <a:rPr lang="en-US" dirty="0"/>
              <a:t> U </a:t>
            </a:r>
            <a:r>
              <a:rPr lang="en-US" dirty="0" err="1"/>
              <a:t>beschouwen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de anti-</a:t>
            </a:r>
            <a:r>
              <a:rPr lang="en-US" dirty="0" err="1"/>
              <a:t>versie</a:t>
            </a:r>
            <a:r>
              <a:rPr lang="en-US" dirty="0"/>
              <a:t> van </a:t>
            </a:r>
            <a:r>
              <a:rPr lang="en-US" dirty="0" err="1"/>
              <a:t>linksboven</a:t>
            </a:r>
            <a:r>
              <a:rPr lang="en-US" dirty="0"/>
              <a:t>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U nu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kijkt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helemaal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Blauw</a:t>
            </a:r>
            <a:r>
              <a:rPr lang="en-US" dirty="0"/>
              <a:t>: </a:t>
            </a:r>
            <a:r>
              <a:rPr lang="en-US" dirty="0" err="1" smtClean="0"/>
              <a:t>bootje</a:t>
            </a:r>
            <a:r>
              <a:rPr lang="en-US" dirty="0" smtClean="0"/>
              <a:t> </a:t>
            </a:r>
            <a:r>
              <a:rPr lang="en-US" dirty="0" err="1"/>
              <a:t>ontbreekt</a:t>
            </a:r>
            <a:endParaRPr lang="en-US" dirty="0"/>
          </a:p>
          <a:p>
            <a:r>
              <a:rPr lang="en-US" dirty="0"/>
              <a:t>In </a:t>
            </a:r>
            <a:r>
              <a:rPr lang="en-US" dirty="0" err="1"/>
              <a:t>Groen</a:t>
            </a:r>
            <a:r>
              <a:rPr lang="en-US" dirty="0"/>
              <a:t> </a:t>
            </a:r>
            <a:r>
              <a:rPr lang="en-US" dirty="0" err="1"/>
              <a:t>staart</a:t>
            </a:r>
            <a:r>
              <a:rPr lang="en-US" dirty="0"/>
              <a:t> </a:t>
            </a:r>
            <a:r>
              <a:rPr lang="en-US" dirty="0" err="1"/>
              <a:t>omhoog</a:t>
            </a:r>
            <a:r>
              <a:rPr lang="en-US" dirty="0"/>
              <a:t>/</a:t>
            </a:r>
            <a:r>
              <a:rPr lang="en-US" dirty="0" err="1"/>
              <a:t>omlaag</a:t>
            </a:r>
            <a:r>
              <a:rPr lang="en-US" dirty="0"/>
              <a:t>. De </a:t>
            </a:r>
            <a:r>
              <a:rPr lang="en-US" dirty="0" err="1"/>
              <a:t>symmetrie</a:t>
            </a:r>
            <a:r>
              <a:rPr lang="en-US" dirty="0"/>
              <a:t> is </a:t>
            </a:r>
            <a:r>
              <a:rPr lang="en-US" dirty="0" err="1"/>
              <a:t>gebroken</a:t>
            </a:r>
            <a:r>
              <a:rPr lang="en-US" dirty="0"/>
              <a:t>! Het </a:t>
            </a:r>
            <a:r>
              <a:rPr lang="en-US" dirty="0" err="1"/>
              <a:t>feit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wereld</a:t>
            </a:r>
            <a:r>
              <a:rPr lang="en-US" dirty="0"/>
              <a:t> van </a:t>
            </a:r>
            <a:r>
              <a:rPr lang="en-US" dirty="0" err="1"/>
              <a:t>matere</a:t>
            </a:r>
            <a:r>
              <a:rPr lang="en-US" dirty="0"/>
              <a:t> en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wereld</a:t>
            </a:r>
            <a:r>
              <a:rPr lang="en-US" dirty="0"/>
              <a:t> van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anders</a:t>
            </a:r>
            <a:r>
              <a:rPr lang="en-US" dirty="0"/>
              <a:t> </a:t>
            </a:r>
            <a:r>
              <a:rPr lang="en-US" dirty="0" err="1"/>
              <a:t>zouden</a:t>
            </a:r>
            <a:r>
              <a:rPr lang="en-US" dirty="0"/>
              <a:t> </a:t>
            </a:r>
            <a:r>
              <a:rPr lang="en-US" dirty="0" err="1"/>
              <a:t>uitzien</a:t>
            </a:r>
            <a:r>
              <a:rPr lang="en-US" dirty="0"/>
              <a:t> is </a:t>
            </a:r>
            <a:r>
              <a:rPr lang="en-US" dirty="0" err="1"/>
              <a:t>essentieel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onderzoek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/>
              <a:t>miljardste</a:t>
            </a:r>
            <a:r>
              <a:rPr lang="en-US" dirty="0"/>
              <a:t> </a:t>
            </a:r>
            <a:r>
              <a:rPr lang="en-US" dirty="0" err="1"/>
              <a:t>seconde</a:t>
            </a:r>
            <a:r>
              <a:rPr lang="en-US" dirty="0"/>
              <a:t> in het </a:t>
            </a:r>
            <a:r>
              <a:rPr lang="en-US" dirty="0" err="1"/>
              <a:t>heelal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Pieter Zeeman, </a:t>
            </a:r>
            <a:r>
              <a:rPr lang="en-US" dirty="0" err="1" smtClean="0"/>
              <a:t>natuurkundige</a:t>
            </a:r>
            <a:r>
              <a:rPr lang="en-US" dirty="0" smtClean="0"/>
              <a:t> die de </a:t>
            </a:r>
            <a:r>
              <a:rPr lang="en-US" dirty="0" err="1" smtClean="0"/>
              <a:t>nobel</a:t>
            </a:r>
            <a:r>
              <a:rPr lang="en-US" dirty="0" smtClean="0"/>
              <a:t> </a:t>
            </a:r>
            <a:r>
              <a:rPr lang="en-US" dirty="0" err="1" smtClean="0"/>
              <a:t>prijs</a:t>
            </a:r>
            <a:r>
              <a:rPr lang="en-US" dirty="0" smtClean="0"/>
              <a:t> </a:t>
            </a:r>
            <a:r>
              <a:rPr lang="en-US" dirty="0" err="1" smtClean="0"/>
              <a:t>deelde</a:t>
            </a:r>
            <a:r>
              <a:rPr lang="en-US" dirty="0" smtClean="0"/>
              <a:t> met </a:t>
            </a:r>
            <a:r>
              <a:rPr lang="en-US" dirty="0" err="1" smtClean="0"/>
              <a:t>Hendrik</a:t>
            </a:r>
            <a:r>
              <a:rPr lang="en-US" dirty="0" smtClean="0"/>
              <a:t> Lorentz in1902 </a:t>
            </a:r>
            <a:r>
              <a:rPr lang="en-US" dirty="0" err="1" smtClean="0"/>
              <a:t>voor</a:t>
            </a:r>
            <a:r>
              <a:rPr lang="en-US" dirty="0" smtClean="0"/>
              <a:t> het Zeeman effect: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splitsing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spectraal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lijnen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aanwezigheid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magneetveld</a:t>
            </a:r>
            <a:r>
              <a:rPr lang="en-US" baseline="0" dirty="0" smtClean="0"/>
              <a:t>. (MRI </a:t>
            </a:r>
            <a:r>
              <a:rPr lang="en-US" baseline="0" dirty="0" err="1" smtClean="0"/>
              <a:t>techniek</a:t>
            </a:r>
            <a:r>
              <a:rPr lang="en-US" baseline="0" dirty="0" smtClean="0"/>
              <a:t>). PhD Thesis in Leiden, </a:t>
            </a:r>
            <a:r>
              <a:rPr lang="en-US" baseline="0" dirty="0" err="1" smtClean="0"/>
              <a:t>daarna</a:t>
            </a:r>
            <a:r>
              <a:rPr lang="en-US" baseline="0" dirty="0" smtClean="0"/>
              <a:t> professor in </a:t>
            </a:r>
            <a:r>
              <a:rPr lang="en-US" baseline="0" dirty="0" err="1" smtClean="0"/>
              <a:t>A’dam</a:t>
            </a:r>
            <a:r>
              <a:rPr lang="en-US" baseline="0" dirty="0" smtClean="0"/>
              <a:t> in het Van </a:t>
            </a:r>
            <a:r>
              <a:rPr lang="en-US" baseline="0" dirty="0" err="1" smtClean="0"/>
              <a:t>der</a:t>
            </a:r>
            <a:r>
              <a:rPr lang="en-US" baseline="0" dirty="0" smtClean="0"/>
              <a:t> Waals </a:t>
            </a:r>
            <a:r>
              <a:rPr lang="en-US" baseline="0" dirty="0" err="1" smtClean="0"/>
              <a:t>instituut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Pijltjes</a:t>
            </a:r>
            <a:r>
              <a:rPr lang="en-US" dirty="0" smtClean="0"/>
              <a:t> </a:t>
            </a:r>
            <a:r>
              <a:rPr lang="en-US" dirty="0" err="1" smtClean="0"/>
              <a:t>verkeerd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om</a:t>
            </a:r>
            <a:r>
              <a:rPr lang="en-US" baseline="0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59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62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ESO (European Southern</a:t>
            </a:r>
            <a:r>
              <a:rPr lang="en-US" baseline="0" dirty="0" smtClean="0"/>
              <a:t> Observatory) Li </a:t>
            </a:r>
            <a:r>
              <a:rPr lang="en-US" baseline="0" dirty="0" err="1" smtClean="0"/>
              <a:t>Silla</a:t>
            </a:r>
            <a:r>
              <a:rPr lang="en-US" baseline="0" dirty="0" smtClean="0"/>
              <a:t>, Chile (taken 1998). </a:t>
            </a:r>
            <a:r>
              <a:rPr lang="en-US" baseline="0" dirty="0" err="1" smtClean="0"/>
              <a:t>Krabnevel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Paardekopnevel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Bubble chamber: superheated liquid (piston reduces pressure) </a:t>
            </a:r>
            <a:r>
              <a:rPr lang="en-US" baseline="0" dirty="0" err="1" smtClean="0"/>
              <a:t>vaporates</a:t>
            </a:r>
            <a:r>
              <a:rPr lang="en-US" baseline="0" dirty="0" smtClean="0"/>
              <a:t> around particle track. Bubbles grow and become visible.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63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64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65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67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71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noordpool</a:t>
            </a:r>
            <a:r>
              <a:rPr lang="en-US" dirty="0" smtClean="0"/>
              <a:t> van de </a:t>
            </a:r>
            <a:r>
              <a:rPr lang="en-US" dirty="0" err="1" smtClean="0"/>
              <a:t>aarde</a:t>
            </a:r>
            <a:r>
              <a:rPr lang="en-US" dirty="0" smtClean="0"/>
              <a:t> is in </a:t>
            </a:r>
            <a:r>
              <a:rPr lang="en-US" dirty="0" err="1" smtClean="0"/>
              <a:t>feite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magnetische</a:t>
            </a:r>
            <a:r>
              <a:rPr lang="en-US" dirty="0" smtClean="0"/>
              <a:t> </a:t>
            </a:r>
            <a:r>
              <a:rPr lang="en-US" dirty="0" err="1" smtClean="0"/>
              <a:t>zuidpool</a:t>
            </a:r>
            <a:r>
              <a:rPr lang="en-US" smtClean="0"/>
              <a:t>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76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D55A8C-811A-4890-9D49-31E5FF4A01AA}" type="slidenum">
              <a:rPr lang="en-US">
                <a:solidFill>
                  <a:prstClr val="black"/>
                </a:solidFill>
              </a:rPr>
              <a:pPr/>
              <a:t>77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Heike </a:t>
            </a:r>
            <a:r>
              <a:rPr lang="en-US" dirty="0" err="1" smtClean="0"/>
              <a:t>Kamerlingh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Onnes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Prog</a:t>
            </a:r>
            <a:r>
              <a:rPr lang="en-US" baseline="0" dirty="0" smtClean="0"/>
              <a:t> in Leiden. </a:t>
            </a:r>
            <a:r>
              <a:rPr lang="en-US" baseline="0" dirty="0" err="1" smtClean="0"/>
              <a:t>Laboratorium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cryogene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koeling</a:t>
            </a:r>
            <a:r>
              <a:rPr lang="en-US" baseline="0" dirty="0" smtClean="0"/>
              <a:t> tot </a:t>
            </a:r>
            <a:r>
              <a:rPr lang="en-US" baseline="0" dirty="0" err="1" smtClean="0"/>
              <a:t>vlak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boven</a:t>
            </a:r>
            <a:r>
              <a:rPr lang="en-US" baseline="0" dirty="0" smtClean="0"/>
              <a:t> absolute </a:t>
            </a:r>
            <a:r>
              <a:rPr lang="en-US" baseline="0" dirty="0" err="1" smtClean="0"/>
              <a:t>nulpunt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Kamerlingh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Onnes</a:t>
            </a:r>
            <a:r>
              <a:rPr lang="en-US" baseline="0" dirty="0" smtClean="0"/>
              <a:t> lab). </a:t>
            </a:r>
            <a:r>
              <a:rPr lang="en-US" baseline="0" dirty="0" err="1" smtClean="0"/>
              <a:t>Vloeibare</a:t>
            </a:r>
            <a:r>
              <a:rPr lang="en-US" baseline="0" dirty="0" smtClean="0"/>
              <a:t> helium, </a:t>
            </a:r>
            <a:r>
              <a:rPr lang="en-US" baseline="0" dirty="0" err="1" smtClean="0"/>
              <a:t>leidde</a:t>
            </a:r>
            <a:r>
              <a:rPr lang="en-US" baseline="0" dirty="0" smtClean="0"/>
              <a:t> tot </a:t>
            </a:r>
            <a:r>
              <a:rPr lang="en-US" baseline="0" dirty="0" err="1" smtClean="0"/>
              <a:t>ontdekking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supergeleiding</a:t>
            </a:r>
            <a:r>
              <a:rPr lang="en-US" baseline="0" dirty="0" smtClean="0"/>
              <a:t> 1911.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4F5B06-5755-436A-A6AC-F0997C593ED1}" type="slidenum">
              <a:rPr lang="en-US"/>
              <a:pPr/>
              <a:t>82</a:t>
            </a:fld>
            <a:endParaRPr lang="en-US"/>
          </a:p>
        </p:txBody>
      </p:sp>
      <p:sp>
        <p:nvSpPr>
          <p:cNvPr id="86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Willebrord</a:t>
            </a:r>
            <a:r>
              <a:rPr lang="en-US" dirty="0" smtClean="0"/>
              <a:t> </a:t>
            </a:r>
            <a:r>
              <a:rPr lang="en-US" dirty="0" err="1" smtClean="0"/>
              <a:t>Snellius</a:t>
            </a:r>
            <a:r>
              <a:rPr lang="en-US" dirty="0" smtClean="0"/>
              <a:t>: </a:t>
            </a:r>
            <a:r>
              <a:rPr lang="en-US" dirty="0" err="1" smtClean="0"/>
              <a:t>Astronoom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wiskundige</a:t>
            </a:r>
            <a:r>
              <a:rPr lang="en-US" baseline="0" dirty="0" smtClean="0"/>
              <a:t> op de </a:t>
            </a:r>
            <a:r>
              <a:rPr lang="en-US" baseline="0" dirty="0" err="1" smtClean="0"/>
              <a:t>universiteit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leiden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Straal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aarde</a:t>
            </a:r>
            <a:r>
              <a:rPr lang="en-US" baseline="0" dirty="0" smtClean="0"/>
              <a:t>: “de </a:t>
            </a:r>
            <a:r>
              <a:rPr lang="en-US" baseline="0" dirty="0" err="1" smtClean="0"/>
              <a:t>Bataafse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Erathostenes</a:t>
            </a:r>
            <a:r>
              <a:rPr lang="en-US" baseline="0" dirty="0" smtClean="0"/>
              <a:t>”. </a:t>
            </a:r>
            <a:r>
              <a:rPr lang="en-US" baseline="0" dirty="0" err="1" smtClean="0"/>
              <a:t>Berekening</a:t>
            </a:r>
            <a:r>
              <a:rPr lang="en-US" baseline="0" dirty="0" smtClean="0"/>
              <a:t> pi, wet van </a:t>
            </a:r>
            <a:r>
              <a:rPr lang="en-US" baseline="0" dirty="0" err="1" smtClean="0"/>
              <a:t>brekingsindex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err="1" smtClean="0"/>
              <a:t>Schematisch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overzicht</a:t>
            </a:r>
            <a:r>
              <a:rPr lang="en-US" baseline="0" dirty="0" smtClean="0"/>
              <a:t> van de LHC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 van 27 km </a:t>
            </a:r>
            <a:r>
              <a:rPr lang="en-US" baseline="0" dirty="0" err="1" smtClean="0"/>
              <a:t>lengte</a:t>
            </a:r>
            <a:r>
              <a:rPr lang="en-US" baseline="0" dirty="0" smtClean="0"/>
              <a:t> , 100 </a:t>
            </a:r>
            <a:r>
              <a:rPr lang="en-US" baseline="0" dirty="0" err="1" smtClean="0"/>
              <a:t>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grond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tunnel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in het </a:t>
            </a:r>
            <a:r>
              <a:rPr lang="en-US" baseline="0" dirty="0" err="1" smtClean="0"/>
              <a:t>verleden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gedaan</a:t>
            </a:r>
            <a:r>
              <a:rPr lang="en-US" baseline="0" dirty="0" smtClean="0"/>
              <a:t> (de LEP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) en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momenteel</a:t>
            </a:r>
            <a:r>
              <a:rPr lang="en-US" baseline="0" dirty="0" smtClean="0"/>
              <a:t> de LHC in </a:t>
            </a:r>
            <a:r>
              <a:rPr lang="en-US" baseline="0" dirty="0" err="1" smtClean="0"/>
              <a:t>bedrijf</a:t>
            </a:r>
            <a:r>
              <a:rPr lang="en-US" baseline="0" dirty="0" smtClean="0"/>
              <a:t>. Op </a:t>
            </a:r>
            <a:r>
              <a:rPr lang="en-US" baseline="0" dirty="0" err="1" smtClean="0"/>
              <a:t>vier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plekken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elkaar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botsing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gebracht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Atlas, CMS,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 en Alice.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versneller</a:t>
            </a:r>
            <a:r>
              <a:rPr lang="en-US" dirty="0" smtClean="0"/>
              <a:t> </a:t>
            </a:r>
            <a:r>
              <a:rPr lang="en-US" dirty="0" err="1" smtClean="0"/>
              <a:t>loopt</a:t>
            </a:r>
            <a:r>
              <a:rPr lang="en-US" baseline="0" dirty="0" smtClean="0"/>
              <a:t> 100m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landschap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Zwitserland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Frankrijk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precies</a:t>
            </a:r>
            <a:r>
              <a:rPr lang="en-US" baseline="0" dirty="0" smtClean="0"/>
              <a:t> op de </a:t>
            </a:r>
            <a:r>
              <a:rPr lang="en-US" baseline="0" dirty="0" err="1" smtClean="0"/>
              <a:t>grens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ondergrondse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hallen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grote</a:t>
            </a:r>
            <a:r>
              <a:rPr lang="en-US" baseline="0" dirty="0" smtClean="0"/>
              <a:t> detector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geinstalleerd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waarin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botsen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voorbeeld</a:t>
            </a:r>
            <a:r>
              <a:rPr lang="en-US" baseline="0" dirty="0" smtClean="0"/>
              <a:t> van Atlas.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Jos</a:t>
            </a:r>
            <a:r>
              <a:rPr lang="en-US" dirty="0" smtClean="0"/>
              <a:t> </a:t>
            </a:r>
            <a:r>
              <a:rPr lang="en-US" dirty="0" err="1" smtClean="0"/>
              <a:t>Engelen</a:t>
            </a:r>
            <a:r>
              <a:rPr lang="en-US" dirty="0" smtClean="0"/>
              <a:t>: </a:t>
            </a:r>
            <a:r>
              <a:rPr lang="en-US" dirty="0" err="1" smtClean="0"/>
              <a:t>Wetenschappelijk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directeur</a:t>
            </a:r>
            <a:r>
              <a:rPr lang="en-US" baseline="0" dirty="0" smtClean="0"/>
              <a:t> CERN. </a:t>
            </a:r>
            <a:r>
              <a:rPr lang="en-US" baseline="0" dirty="0" err="1" smtClean="0"/>
              <a:t>Jos</a:t>
            </a:r>
            <a:r>
              <a:rPr lang="en-US" baseline="0" dirty="0" smtClean="0"/>
              <a:t>-&gt;Nijmegen student.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738227-4338-4023-885C-12FAEC82A4A2}" type="slidenum">
              <a:rPr lang="en-US"/>
              <a:pPr/>
              <a:t>95</a:t>
            </a:fld>
            <a:endParaRPr lang="en-US"/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96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Hendrik</a:t>
            </a:r>
            <a:r>
              <a:rPr lang="en-US" dirty="0" smtClean="0"/>
              <a:t> </a:t>
            </a:r>
            <a:r>
              <a:rPr lang="en-US" dirty="0" err="1" smtClean="0"/>
              <a:t>Brugt</a:t>
            </a:r>
            <a:r>
              <a:rPr lang="en-US" dirty="0" smtClean="0"/>
              <a:t> Gerhard </a:t>
            </a:r>
            <a:r>
              <a:rPr lang="en-US" dirty="0" err="1" smtClean="0"/>
              <a:t>Casimir</a:t>
            </a:r>
            <a:r>
              <a:rPr lang="en-US" dirty="0" smtClean="0"/>
              <a:t>. </a:t>
            </a:r>
            <a:r>
              <a:rPr lang="en-US" dirty="0" err="1" smtClean="0"/>
              <a:t>Casimir</a:t>
            </a:r>
            <a:r>
              <a:rPr lang="en-US" dirty="0" smtClean="0"/>
              <a:t> studied physics under Paul </a:t>
            </a:r>
            <a:r>
              <a:rPr lang="en-US" dirty="0" err="1" smtClean="0"/>
              <a:t>Ehrenfest</a:t>
            </a:r>
            <a:r>
              <a:rPr lang="en-US" baseline="0" dirty="0" smtClean="0"/>
              <a:t>. Went to Copenhagen under </a:t>
            </a:r>
            <a:r>
              <a:rPr lang="en-US" baseline="0" dirty="0" err="1" smtClean="0"/>
              <a:t>Niels</a:t>
            </a:r>
            <a:r>
              <a:rPr lang="en-US" baseline="0" dirty="0" smtClean="0"/>
              <a:t> Bohr. Professor in Leiden in 1938. To Philips </a:t>
            </a:r>
            <a:r>
              <a:rPr lang="en-US" baseline="0" dirty="0" err="1" smtClean="0"/>
              <a:t>Natlab</a:t>
            </a:r>
            <a:r>
              <a:rPr lang="en-US" baseline="0" dirty="0" smtClean="0"/>
              <a:t> in 1942 (co-director). 1948: </a:t>
            </a:r>
            <a:r>
              <a:rPr lang="en-US" baseline="0" dirty="0" err="1" smtClean="0"/>
              <a:t>Casimir</a:t>
            </a:r>
            <a:r>
              <a:rPr lang="en-US" baseline="0" dirty="0" smtClean="0"/>
              <a:t> Effect. Quantum mechanical attraction between conducting plates. Vacuum polarization of virtual particles.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107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109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FAF02-BE61-421B-AB96-9C351693673B}" type="slidenum">
              <a:rPr lang="en-US">
                <a:solidFill>
                  <a:prstClr val="black"/>
                </a:solidFill>
              </a:rPr>
              <a:pPr/>
              <a:t>110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E1A2E-3F23-4227-9201-E1BA8B5B8222}" type="slidenum">
              <a:rPr lang="en-US"/>
              <a:pPr/>
              <a:t>114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55726C-87C8-4349-98DE-E806F6166C6B}" type="slidenum">
              <a:rPr lang="en-US"/>
              <a:pPr/>
              <a:t>9</a:t>
            </a:fld>
            <a:endParaRPr lang="en-US"/>
          </a:p>
        </p:txBody>
      </p:sp>
      <p:sp>
        <p:nvSpPr>
          <p:cNvPr id="84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Plant. Met </a:t>
            </a:r>
            <a:r>
              <a:rPr lang="en-US" dirty="0" err="1"/>
              <a:t>microscoop</a:t>
            </a:r>
            <a:r>
              <a:rPr lang="en-US" dirty="0"/>
              <a:t> </a:t>
            </a:r>
            <a:r>
              <a:rPr lang="en-US" dirty="0" err="1"/>
              <a:t>zien</a:t>
            </a:r>
            <a:r>
              <a:rPr lang="en-US" dirty="0"/>
              <a:t> we </a:t>
            </a:r>
            <a:r>
              <a:rPr lang="en-US" dirty="0" err="1" smtClean="0"/>
              <a:t>cellen</a:t>
            </a:r>
            <a:r>
              <a:rPr lang="en-US" dirty="0" smtClean="0"/>
              <a:t> (</a:t>
            </a:r>
            <a:r>
              <a:rPr lang="en-US" dirty="0" err="1" smtClean="0"/>
              <a:t>biologie</a:t>
            </a:r>
            <a:r>
              <a:rPr lang="en-US" dirty="0" smtClean="0"/>
              <a:t>). De </a:t>
            </a:r>
            <a:r>
              <a:rPr lang="en-US" dirty="0" err="1" smtClean="0"/>
              <a:t>cel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opgebouwd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moleculen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Moleculen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kleinste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onderdelen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materiaal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alle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chemische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eigenschappen</a:t>
            </a:r>
            <a:r>
              <a:rPr lang="en-US" baseline="0" dirty="0" smtClean="0"/>
              <a:t> van het </a:t>
            </a:r>
            <a:r>
              <a:rPr lang="en-US" baseline="0" dirty="0" err="1" smtClean="0"/>
              <a:t>materiaal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bevat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scheikunde</a:t>
            </a:r>
            <a:r>
              <a:rPr lang="en-US" baseline="0" dirty="0" smtClean="0"/>
              <a:t>). </a:t>
            </a:r>
            <a:r>
              <a:rPr lang="en-US" dirty="0" err="1" smtClean="0"/>
              <a:t>Moleculen</a:t>
            </a:r>
            <a:r>
              <a:rPr lang="en-US" dirty="0" smtClean="0"/>
              <a:t> </a:t>
            </a:r>
            <a:r>
              <a:rPr lang="en-US" dirty="0" err="1"/>
              <a:t>bestaan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atomen</a:t>
            </a:r>
            <a:r>
              <a:rPr lang="en-US" dirty="0"/>
              <a:t>. </a:t>
            </a:r>
            <a:r>
              <a:rPr lang="en-US" dirty="0" err="1"/>
              <a:t>Atoomkernen</a:t>
            </a:r>
            <a:r>
              <a:rPr lang="en-US" dirty="0"/>
              <a:t> en </a:t>
            </a:r>
            <a:r>
              <a:rPr lang="en-US" dirty="0" err="1"/>
              <a:t>electronen</a:t>
            </a:r>
            <a:r>
              <a:rPr lang="en-US" dirty="0"/>
              <a:t> in </a:t>
            </a:r>
            <a:r>
              <a:rPr lang="en-US" dirty="0" err="1"/>
              <a:t>baan</a:t>
            </a:r>
            <a:r>
              <a:rPr lang="en-US" dirty="0"/>
              <a:t> </a:t>
            </a:r>
            <a:r>
              <a:rPr lang="en-US" dirty="0" err="1" smtClean="0"/>
              <a:t>eromheen</a:t>
            </a:r>
            <a:r>
              <a:rPr lang="en-US" dirty="0" smtClean="0"/>
              <a:t> (</a:t>
            </a:r>
            <a:r>
              <a:rPr lang="en-US" dirty="0" err="1" smtClean="0"/>
              <a:t>natuurkunde</a:t>
            </a:r>
            <a:r>
              <a:rPr lang="en-US" dirty="0" smtClean="0"/>
              <a:t>). </a:t>
            </a:r>
            <a:r>
              <a:rPr lang="en-US" dirty="0"/>
              <a:t>Kern </a:t>
            </a:r>
            <a:r>
              <a:rPr lang="en-US" dirty="0" err="1"/>
              <a:t>bestaat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protonen</a:t>
            </a:r>
            <a:r>
              <a:rPr lang="en-US" dirty="0"/>
              <a:t> en </a:t>
            </a:r>
            <a:r>
              <a:rPr lang="en-US" dirty="0" err="1"/>
              <a:t>neutronen</a:t>
            </a:r>
            <a:r>
              <a:rPr lang="en-US" dirty="0"/>
              <a:t>. Lang </a:t>
            </a:r>
            <a:r>
              <a:rPr lang="en-US" dirty="0" err="1"/>
              <a:t>gedacht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die </a:t>
            </a:r>
            <a:r>
              <a:rPr lang="en-US" dirty="0" err="1"/>
              <a:t>elementair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sinds</a:t>
            </a:r>
            <a:r>
              <a:rPr lang="en-US" dirty="0"/>
              <a:t> 1970 </a:t>
            </a:r>
            <a:r>
              <a:rPr lang="en-US" dirty="0" err="1"/>
              <a:t>weten</a:t>
            </a:r>
            <a:r>
              <a:rPr lang="en-US" dirty="0"/>
              <a:t> we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quarks </a:t>
            </a:r>
            <a:r>
              <a:rPr lang="en-US" dirty="0" err="1"/>
              <a:t>bestaan</a:t>
            </a:r>
            <a:r>
              <a:rPr lang="en-US" dirty="0"/>
              <a:t>. Up, down, electron is </a:t>
            </a:r>
            <a:r>
              <a:rPr lang="en-US" dirty="0" err="1"/>
              <a:t>elementair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E1A2E-3F23-4227-9201-E1BA8B5B8222}" type="slidenum">
              <a:rPr lang="en-US"/>
              <a:pPr/>
              <a:t>115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Ejnar</a:t>
            </a:r>
            <a:r>
              <a:rPr lang="en-US" dirty="0" smtClean="0"/>
              <a:t> </a:t>
            </a:r>
            <a:r>
              <a:rPr lang="en-US" dirty="0" err="1" smtClean="0"/>
              <a:t>Hertzsprung</a:t>
            </a:r>
            <a:r>
              <a:rPr lang="en-US" dirty="0" smtClean="0"/>
              <a:t>: </a:t>
            </a:r>
            <a:r>
              <a:rPr lang="en-US" dirty="0" err="1" smtClean="0"/>
              <a:t>Hertzsprung</a:t>
            </a:r>
            <a:r>
              <a:rPr lang="en-US" dirty="0" smtClean="0"/>
              <a:t> </a:t>
            </a:r>
            <a:r>
              <a:rPr lang="en-US" dirty="0" err="1" smtClean="0"/>
              <a:t>Russel</a:t>
            </a:r>
            <a:r>
              <a:rPr lang="en-US" dirty="0" smtClean="0"/>
              <a:t> </a:t>
            </a:r>
            <a:r>
              <a:rPr lang="en-US" dirty="0" err="1" smtClean="0"/>
              <a:t>classificatie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sterren</a:t>
            </a:r>
            <a:r>
              <a:rPr lang="en-US" baseline="0" dirty="0" smtClean="0"/>
              <a:t>. </a:t>
            </a:r>
            <a:r>
              <a:rPr lang="en-US" dirty="0" smtClean="0"/>
              <a:t>Jan </a:t>
            </a:r>
            <a:r>
              <a:rPr lang="en-US" dirty="0" err="1" smtClean="0"/>
              <a:t>Hendrik</a:t>
            </a:r>
            <a:r>
              <a:rPr lang="en-US" dirty="0" smtClean="0"/>
              <a:t> </a:t>
            </a:r>
            <a:r>
              <a:rPr lang="en-US" dirty="0" err="1" smtClean="0"/>
              <a:t>Oort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astronoom</a:t>
            </a:r>
            <a:r>
              <a:rPr lang="en-US" baseline="0" dirty="0" smtClean="0"/>
              <a:t>, in </a:t>
            </a:r>
            <a:r>
              <a:rPr lang="en-US" baseline="0" dirty="0" err="1" smtClean="0"/>
              <a:t>bijzonder</a:t>
            </a:r>
            <a:r>
              <a:rPr lang="en-US" baseline="0" dirty="0" smtClean="0"/>
              <a:t> radio-</a:t>
            </a:r>
            <a:r>
              <a:rPr lang="en-US" baseline="0" dirty="0" err="1" smtClean="0"/>
              <a:t>astronoom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Eerste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aanwijzing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dark matter (Fritz </a:t>
            </a:r>
            <a:r>
              <a:rPr lang="en-US" baseline="0" dirty="0" err="1" smtClean="0"/>
              <a:t>Zwicky</a:t>
            </a:r>
            <a:r>
              <a:rPr lang="en-US" baseline="0" dirty="0" smtClean="0"/>
              <a:t> 1930). </a:t>
            </a:r>
            <a:r>
              <a:rPr lang="en-US" baseline="0" dirty="0" err="1" smtClean="0"/>
              <a:t>Dichtheid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nabij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zon</a:t>
            </a:r>
            <a:r>
              <a:rPr lang="en-US" baseline="0" dirty="0" smtClean="0"/>
              <a:t> twee </a:t>
            </a:r>
            <a:r>
              <a:rPr lang="en-US" baseline="0" dirty="0" err="1" smtClean="0"/>
              <a:t>keer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verwacht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op basis van </a:t>
            </a:r>
            <a:r>
              <a:rPr lang="en-US" baseline="0" dirty="0" err="1" smtClean="0"/>
              <a:t>sterren</a:t>
            </a:r>
            <a:r>
              <a:rPr lang="en-US" baseline="0" dirty="0" smtClean="0"/>
              <a:t> en gas. Was professor op Leiden </a:t>
            </a:r>
            <a:r>
              <a:rPr lang="en-US" baseline="0" dirty="0" err="1" smtClean="0"/>
              <a:t>observatorium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Ejnar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Herzsprung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Oort</a:t>
            </a:r>
            <a:r>
              <a:rPr lang="en-US" baseline="0" dirty="0" smtClean="0"/>
              <a:t> was </a:t>
            </a:r>
            <a:r>
              <a:rPr lang="en-US" baseline="0" dirty="0" err="1" smtClean="0"/>
              <a:t>ontdekker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galactische</a:t>
            </a:r>
            <a:r>
              <a:rPr lang="en-US" baseline="0" dirty="0" smtClean="0"/>
              <a:t> halo. </a:t>
            </a:r>
            <a:r>
              <a:rPr lang="en-US" baseline="0" dirty="0" err="1" smtClean="0"/>
              <a:t>Hij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poneerde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kometen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gebied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komen</a:t>
            </a:r>
            <a:r>
              <a:rPr lang="en-US" baseline="0" dirty="0" smtClean="0"/>
              <a:t>: de “</a:t>
            </a:r>
            <a:r>
              <a:rPr lang="en-US" baseline="0" dirty="0" err="1" smtClean="0"/>
              <a:t>Oort</a:t>
            </a:r>
            <a:r>
              <a:rPr lang="en-US" baseline="0" dirty="0" smtClean="0"/>
              <a:t> cloud”.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118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128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8A9DCB-ED78-4319-9BB1-AA7BC8C52FEF}" type="slidenum">
              <a:rPr lang="en-US"/>
              <a:pPr/>
              <a:t>129</a:t>
            </a:fld>
            <a:endParaRPr lang="en-US"/>
          </a:p>
        </p:txBody>
      </p:sp>
      <p:sp>
        <p:nvSpPr>
          <p:cNvPr id="86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Demokritos</a:t>
            </a:r>
            <a:r>
              <a:rPr lang="en-US" dirty="0" smtClean="0">
                <a:latin typeface="Times New Roman" charset="0"/>
              </a:rPr>
              <a:t>: </a:t>
            </a:r>
            <a:r>
              <a:rPr lang="en-US" dirty="0" err="1" smtClean="0">
                <a:latin typeface="Times New Roman" charset="0"/>
              </a:rPr>
              <a:t>Vuur</a:t>
            </a:r>
            <a:r>
              <a:rPr lang="en-US" dirty="0" smtClean="0">
                <a:latin typeface="Times New Roman" charset="0"/>
              </a:rPr>
              <a:t>, </a:t>
            </a:r>
            <a:r>
              <a:rPr lang="en-US" dirty="0" err="1" smtClean="0">
                <a:latin typeface="Times New Roman" charset="0"/>
              </a:rPr>
              <a:t>Aarde</a:t>
            </a:r>
            <a:r>
              <a:rPr lang="en-US" dirty="0" smtClean="0">
                <a:latin typeface="Times New Roman" charset="0"/>
              </a:rPr>
              <a:t>, Water en </a:t>
            </a:r>
            <a:r>
              <a:rPr lang="en-US" dirty="0" err="1" smtClean="0">
                <a:latin typeface="Times New Roman" charset="0"/>
              </a:rPr>
              <a:t>Lucht</a:t>
            </a:r>
            <a:endParaRPr lang="en-US" dirty="0" smtClean="0">
              <a:latin typeface="Times New Roman" charset="0"/>
            </a:endParaRPr>
          </a:p>
          <a:p>
            <a:r>
              <a:rPr lang="en-US" dirty="0" smtClean="0">
                <a:latin typeface="Times New Roman" charset="0"/>
              </a:rPr>
              <a:t>Newton: </a:t>
            </a:r>
            <a:r>
              <a:rPr lang="en-US" dirty="0" err="1" smtClean="0">
                <a:latin typeface="Times New Roman" charset="0"/>
              </a:rPr>
              <a:t>wiskundige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beschrijving</a:t>
            </a:r>
            <a:r>
              <a:rPr lang="en-US" baseline="0" dirty="0" smtClean="0">
                <a:latin typeface="Times New Roman" charset="0"/>
              </a:rPr>
              <a:t> van </a:t>
            </a:r>
            <a:r>
              <a:rPr lang="en-US" baseline="0" dirty="0" err="1" smtClean="0">
                <a:latin typeface="Times New Roman" charset="0"/>
              </a:rPr>
              <a:t>krachten</a:t>
            </a:r>
            <a:r>
              <a:rPr lang="en-US" baseline="0" dirty="0" smtClean="0">
                <a:latin typeface="Times New Roman" charset="0"/>
              </a:rPr>
              <a:t> in Principia</a:t>
            </a:r>
          </a:p>
          <a:p>
            <a:r>
              <a:rPr lang="en-US" baseline="0" dirty="0" smtClean="0">
                <a:latin typeface="Times New Roman" charset="0"/>
              </a:rPr>
              <a:t>Maxwell; </a:t>
            </a:r>
            <a:r>
              <a:rPr lang="en-US" baseline="0" dirty="0" err="1" smtClean="0">
                <a:latin typeface="Times New Roman" charset="0"/>
              </a:rPr>
              <a:t>Wetten</a:t>
            </a:r>
            <a:r>
              <a:rPr lang="en-US" baseline="0" dirty="0" smtClean="0">
                <a:latin typeface="Times New Roman" charset="0"/>
              </a:rPr>
              <a:t> van </a:t>
            </a:r>
            <a:r>
              <a:rPr lang="en-US" baseline="0" dirty="0" err="1" smtClean="0">
                <a:latin typeface="Times New Roman" charset="0"/>
              </a:rPr>
              <a:t>electromagnetisme</a:t>
            </a:r>
            <a:endParaRPr lang="en-US" baseline="0" dirty="0" smtClean="0">
              <a:latin typeface="Times New Roman" charset="0"/>
            </a:endParaRPr>
          </a:p>
          <a:p>
            <a:r>
              <a:rPr lang="en-US" baseline="0" dirty="0" smtClean="0">
                <a:latin typeface="Times New Roman" charset="0"/>
              </a:rPr>
              <a:t>Einstein: </a:t>
            </a:r>
            <a:r>
              <a:rPr lang="en-US" baseline="0" dirty="0" err="1" smtClean="0">
                <a:latin typeface="Times New Roman" charset="0"/>
              </a:rPr>
              <a:t>Relativiteits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theorie</a:t>
            </a:r>
            <a:r>
              <a:rPr lang="en-US" baseline="0" dirty="0" smtClean="0">
                <a:latin typeface="Times New Roman" charset="0"/>
              </a:rPr>
              <a:t>, </a:t>
            </a:r>
            <a:r>
              <a:rPr lang="en-US" baseline="0" dirty="0" err="1" smtClean="0">
                <a:latin typeface="Times New Roman" charset="0"/>
              </a:rPr>
              <a:t>fotoelectrisch</a:t>
            </a:r>
            <a:r>
              <a:rPr lang="en-US" baseline="0" dirty="0" smtClean="0">
                <a:latin typeface="Times New Roman" charset="0"/>
              </a:rPr>
              <a:t> effect, ….</a:t>
            </a:r>
            <a:endParaRPr lang="en-US" dirty="0">
              <a:latin typeface="Times New Roman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B4BC12-3607-5A44-BE61-F1B36E4504A5}" type="slidenum">
              <a:rPr lang="en-US">
                <a:latin typeface="Times New Roman" charset="0"/>
              </a:rPr>
              <a:pPr/>
              <a:t>131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Spelen</a:t>
            </a:r>
            <a:r>
              <a:rPr lang="en-US" dirty="0" smtClean="0">
                <a:latin typeface="Times New Roman" charset="0"/>
              </a:rPr>
              <a:t> met </a:t>
            </a:r>
            <a:r>
              <a:rPr lang="en-US" dirty="0" err="1" smtClean="0">
                <a:latin typeface="Times New Roman" charset="0"/>
              </a:rPr>
              <a:t>gloeidraadjes</a:t>
            </a:r>
            <a:endParaRPr lang="en-US" dirty="0">
              <a:latin typeface="Times New Roman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6A89C5-C04A-134B-AF5B-CE530730B730}" type="slidenum">
              <a:rPr lang="en-US">
                <a:latin typeface="Times New Roman" charset="0"/>
              </a:rPr>
              <a:pPr/>
              <a:t>132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Een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ander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voorbeeld</a:t>
            </a:r>
            <a:r>
              <a:rPr lang="en-US" dirty="0" smtClean="0">
                <a:latin typeface="Times New Roman" charset="0"/>
              </a:rPr>
              <a:t> is de </a:t>
            </a:r>
            <a:r>
              <a:rPr lang="en-US" dirty="0" err="1" smtClean="0">
                <a:latin typeface="Times New Roman" charset="0"/>
              </a:rPr>
              <a:t>ontwikkeling</a:t>
            </a:r>
            <a:r>
              <a:rPr lang="en-US" dirty="0" smtClean="0">
                <a:latin typeface="Times New Roman" charset="0"/>
              </a:rPr>
              <a:t> van de quantum </a:t>
            </a:r>
            <a:r>
              <a:rPr lang="en-US" dirty="0" err="1" smtClean="0">
                <a:latin typeface="Times New Roman" charset="0"/>
              </a:rPr>
              <a:t>mechanica</a:t>
            </a:r>
            <a:r>
              <a:rPr lang="en-US" dirty="0" smtClean="0">
                <a:latin typeface="Times New Roman" charset="0"/>
              </a:rPr>
              <a:t>,</a:t>
            </a:r>
            <a:r>
              <a:rPr lang="en-US" baseline="0" dirty="0" smtClean="0">
                <a:latin typeface="Times New Roman" charset="0"/>
              </a:rPr>
              <a:t> die nu </a:t>
            </a:r>
            <a:r>
              <a:rPr lang="en-US" baseline="0" dirty="0" err="1" smtClean="0">
                <a:latin typeface="Times New Roman" charset="0"/>
              </a:rPr>
              <a:t>een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rol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speelt</a:t>
            </a:r>
            <a:r>
              <a:rPr lang="en-US" baseline="0" dirty="0" smtClean="0">
                <a:latin typeface="Times New Roman" charset="0"/>
              </a:rPr>
              <a:t> in de </a:t>
            </a:r>
            <a:r>
              <a:rPr lang="en-US" baseline="0" dirty="0" err="1" smtClean="0">
                <a:latin typeface="Times New Roman" charset="0"/>
              </a:rPr>
              <a:t>kleinste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transistoren</a:t>
            </a:r>
            <a:r>
              <a:rPr lang="en-US" baseline="0" dirty="0" smtClean="0">
                <a:latin typeface="Times New Roman" charset="0"/>
              </a:rPr>
              <a:t>.</a:t>
            </a:r>
            <a:endParaRPr lang="en-US" dirty="0">
              <a:latin typeface="Times New Roman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855362-4696-384D-BBDA-80D3C277643A}" type="slidenum">
              <a:rPr lang="en-US">
                <a:latin typeface="Times New Roman" charset="0"/>
              </a:rPr>
              <a:pPr/>
              <a:t>133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En </a:t>
            </a:r>
            <a:r>
              <a:rPr lang="en-US" dirty="0" err="1" smtClean="0">
                <a:latin typeface="Times New Roman" charset="0"/>
              </a:rPr>
              <a:t>er</a:t>
            </a:r>
            <a:r>
              <a:rPr lang="en-US" dirty="0" smtClean="0">
                <a:latin typeface="Times New Roman" charset="0"/>
              </a:rPr>
              <a:t> is het </a:t>
            </a:r>
            <a:r>
              <a:rPr lang="en-US" dirty="0" err="1" smtClean="0">
                <a:latin typeface="Times New Roman" charset="0"/>
              </a:rPr>
              <a:t>voorbeeld</a:t>
            </a:r>
            <a:r>
              <a:rPr lang="en-US" dirty="0" smtClean="0">
                <a:latin typeface="Times New Roman" charset="0"/>
              </a:rPr>
              <a:t> van</a:t>
            </a:r>
            <a:r>
              <a:rPr lang="en-US" baseline="0" dirty="0" smtClean="0">
                <a:latin typeface="Times New Roman" charset="0"/>
              </a:rPr>
              <a:t> GPS, </a:t>
            </a:r>
            <a:r>
              <a:rPr lang="en-US" baseline="0" dirty="0" err="1" smtClean="0">
                <a:latin typeface="Times New Roman" charset="0"/>
              </a:rPr>
              <a:t>waar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correcties</a:t>
            </a:r>
            <a:r>
              <a:rPr lang="en-US" baseline="0" dirty="0" smtClean="0">
                <a:latin typeface="Times New Roman" charset="0"/>
              </a:rPr>
              <a:t> van de </a:t>
            </a:r>
            <a:r>
              <a:rPr lang="en-US" baseline="0" dirty="0" err="1" smtClean="0">
                <a:latin typeface="Times New Roman" charset="0"/>
              </a:rPr>
              <a:t>relativiteitstheorie</a:t>
            </a:r>
            <a:r>
              <a:rPr lang="en-US" baseline="0" dirty="0" smtClean="0">
                <a:latin typeface="Times New Roman" charset="0"/>
              </a:rPr>
              <a:t> van Einstein </a:t>
            </a:r>
            <a:r>
              <a:rPr lang="en-US" baseline="0" dirty="0" err="1" smtClean="0">
                <a:latin typeface="Times New Roman" charset="0"/>
              </a:rPr>
              <a:t>worden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toegepast</a:t>
            </a:r>
            <a:r>
              <a:rPr lang="en-US" baseline="0" dirty="0" smtClean="0">
                <a:latin typeface="Times New Roman" charset="0"/>
              </a:rPr>
              <a:t>.</a:t>
            </a:r>
            <a:endParaRPr lang="en-US" dirty="0">
              <a:latin typeface="Times New Roman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F8DF6C-6AD0-6240-8674-DD37F2128517}" type="slidenum">
              <a:rPr lang="en-US">
                <a:latin typeface="Times New Roman" charset="0"/>
              </a:rPr>
              <a:pPr/>
              <a:t>134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Ook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zijn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er</a:t>
            </a:r>
            <a:r>
              <a:rPr lang="en-US" dirty="0" smtClean="0">
                <a:latin typeface="Times New Roman" charset="0"/>
              </a:rPr>
              <a:t> de,</a:t>
            </a:r>
            <a:r>
              <a:rPr lang="en-US" baseline="0" dirty="0" smtClean="0">
                <a:latin typeface="Times New Roman" charset="0"/>
              </a:rPr>
              <a:t> al </a:t>
            </a:r>
            <a:r>
              <a:rPr lang="en-US" baseline="0" dirty="0" err="1" smtClean="0">
                <a:latin typeface="Times New Roman" charset="0"/>
              </a:rPr>
              <a:t>genoemde</a:t>
            </a:r>
            <a:r>
              <a:rPr lang="en-US" baseline="0" dirty="0" smtClean="0">
                <a:latin typeface="Times New Roman" charset="0"/>
              </a:rPr>
              <a:t>, </a:t>
            </a:r>
            <a:r>
              <a:rPr lang="en-US" baseline="0" dirty="0" err="1" smtClean="0">
                <a:latin typeface="Times New Roman" charset="0"/>
              </a:rPr>
              <a:t>medische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toepassingen,en</a:t>
            </a:r>
            <a:r>
              <a:rPr lang="en-US" baseline="0" dirty="0" smtClean="0">
                <a:latin typeface="Times New Roman" charset="0"/>
              </a:rPr>
              <a:t> is </a:t>
            </a:r>
            <a:r>
              <a:rPr lang="en-US" baseline="0" dirty="0" err="1" smtClean="0">
                <a:latin typeface="Times New Roman" charset="0"/>
              </a:rPr>
              <a:t>er</a:t>
            </a:r>
            <a:r>
              <a:rPr lang="en-US" baseline="0" dirty="0" smtClean="0">
                <a:latin typeface="Times New Roman" charset="0"/>
              </a:rPr>
              <a:t> op CERN door Tim </a:t>
            </a:r>
            <a:r>
              <a:rPr lang="en-US" baseline="0" dirty="0" err="1" smtClean="0">
                <a:latin typeface="Times New Roman" charset="0"/>
              </a:rPr>
              <a:t>Berners</a:t>
            </a:r>
            <a:r>
              <a:rPr lang="en-US" baseline="0" dirty="0" smtClean="0">
                <a:latin typeface="Times New Roman" charset="0"/>
              </a:rPr>
              <a:t> Lee het WWW </a:t>
            </a:r>
            <a:r>
              <a:rPr lang="en-US" baseline="0" dirty="0" err="1" smtClean="0">
                <a:latin typeface="Times New Roman" charset="0"/>
              </a:rPr>
              <a:t>uitgevonden</a:t>
            </a:r>
            <a:r>
              <a:rPr lang="en-US" baseline="0" dirty="0" smtClean="0">
                <a:latin typeface="Times New Roman" charset="0"/>
              </a:rPr>
              <a:t>.</a:t>
            </a:r>
            <a:endParaRPr lang="en-US" dirty="0">
              <a:latin typeface="Times New Roman" charset="0"/>
            </a:endParaRPr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8A3BD-4C8A-B841-89E3-940228136FF7}" type="slidenum">
              <a:rPr lang="en-US">
                <a:latin typeface="Times New Roman" charset="0"/>
              </a:rPr>
              <a:pPr/>
              <a:t>135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60E063-B9DA-0A4C-A9C7-B323CA59F9A9}" type="slidenum">
              <a:rPr lang="en-US">
                <a:latin typeface="Times New Roman" charset="0"/>
              </a:rPr>
              <a:pPr/>
              <a:t>136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007433-4233-46F6-A663-63F6647220E3}" type="slidenum">
              <a:rPr lang="en-US"/>
              <a:pPr/>
              <a:t>10</a:t>
            </a:fld>
            <a:endParaRPr lang="en-US"/>
          </a:p>
        </p:txBody>
      </p:sp>
      <p:sp>
        <p:nvSpPr>
          <p:cNvPr id="84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Mendeleev </a:t>
            </a:r>
            <a:r>
              <a:rPr lang="en-US" dirty="0" smtClean="0"/>
              <a:t>1869  </a:t>
            </a:r>
            <a:r>
              <a:rPr lang="en-US" dirty="0" err="1" smtClean="0"/>
              <a:t>zag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overeenkomst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tussen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materialen</a:t>
            </a:r>
            <a:r>
              <a:rPr lang="en-US" baseline="0" dirty="0" smtClean="0"/>
              <a:t>. Nu </a:t>
            </a:r>
            <a:r>
              <a:rPr lang="en-US" baseline="0" dirty="0" err="1" smtClean="0"/>
              <a:t>weten</a:t>
            </a:r>
            <a:r>
              <a:rPr lang="en-US" baseline="0" dirty="0" smtClean="0"/>
              <a:t> we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gevolg</a:t>
            </a:r>
            <a:r>
              <a:rPr lang="en-US" baseline="0" dirty="0" smtClean="0"/>
              <a:t> is van het </a:t>
            </a:r>
            <a:r>
              <a:rPr lang="en-US" baseline="0" dirty="0" err="1" smtClean="0"/>
              <a:t>feit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atomen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kernen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electronen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bestaan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Chemische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eigenschappen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bepaald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door het </a:t>
            </a:r>
            <a:r>
              <a:rPr lang="en-US" baseline="0" dirty="0" err="1" smtClean="0"/>
              <a:t>aatntal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electronen</a:t>
            </a:r>
            <a:r>
              <a:rPr lang="en-US" baseline="0" dirty="0" smtClean="0"/>
              <a:t> in de </a:t>
            </a:r>
            <a:r>
              <a:rPr lang="en-US" baseline="0" dirty="0" err="1" smtClean="0"/>
              <a:t>buitenste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schil</a:t>
            </a:r>
            <a:r>
              <a:rPr lang="en-US" baseline="0" dirty="0" smtClean="0"/>
              <a:t> van het </a:t>
            </a:r>
            <a:r>
              <a:rPr lang="en-US" baseline="0" dirty="0" err="1" smtClean="0"/>
              <a:t>atoom</a:t>
            </a:r>
            <a:r>
              <a:rPr lang="en-US" baseline="0" dirty="0" smtClean="0"/>
              <a:t>.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/>
              <a:t>materie</a:t>
            </a:r>
            <a:r>
              <a:rPr lang="en-US" dirty="0"/>
              <a:t> op </a:t>
            </a:r>
            <a:r>
              <a:rPr lang="en-US" dirty="0" err="1"/>
              <a:t>aarde</a:t>
            </a:r>
            <a:r>
              <a:rPr lang="en-US" dirty="0"/>
              <a:t> </a:t>
            </a:r>
            <a:r>
              <a:rPr lang="en-US" dirty="0" err="1"/>
              <a:t>bestaat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het “up” en “down” quark in </a:t>
            </a:r>
            <a:r>
              <a:rPr lang="en-US" dirty="0" err="1"/>
              <a:t>atoomkernen</a:t>
            </a:r>
            <a:r>
              <a:rPr lang="en-US" dirty="0"/>
              <a:t> en het electron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baan</a:t>
            </a:r>
            <a:r>
              <a:rPr lang="en-US" dirty="0"/>
              <a:t> </a:t>
            </a:r>
            <a:r>
              <a:rPr lang="en-US" dirty="0" err="1"/>
              <a:t>eromheen</a:t>
            </a:r>
            <a:r>
              <a:rPr lang="en-US" dirty="0"/>
              <a:t>. We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 smtClean="0"/>
              <a:t>scheikundige</a:t>
            </a:r>
            <a:r>
              <a:rPr lang="en-US" dirty="0" smtClean="0"/>
              <a:t> </a:t>
            </a:r>
            <a:r>
              <a:rPr lang="en-US" dirty="0" err="1"/>
              <a:t>processen</a:t>
            </a:r>
            <a:r>
              <a:rPr lang="en-US" dirty="0"/>
              <a:t> op </a:t>
            </a:r>
            <a:r>
              <a:rPr lang="en-US" dirty="0" err="1"/>
              <a:t>aarde</a:t>
            </a:r>
            <a:r>
              <a:rPr lang="en-US" dirty="0" smtClean="0"/>
              <a:t> </a:t>
            </a:r>
            <a:r>
              <a:rPr lang="en-US" dirty="0" err="1" smtClean="0"/>
              <a:t>verklaren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behulp</a:t>
            </a:r>
            <a:r>
              <a:rPr lang="en-US" baseline="0" dirty="0" smtClean="0"/>
              <a:t> van het model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bestaat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: up, down, electron.</a:t>
            </a:r>
            <a:endParaRPr lang="en-US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Stichting</a:t>
            </a:r>
            <a:r>
              <a:rPr lang="en-US" dirty="0" smtClean="0">
                <a:latin typeface="Times New Roman" charset="0"/>
              </a:rPr>
              <a:t> AAP: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Europese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stichting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voor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opvang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uitheemse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dieren</a:t>
            </a:r>
            <a:endParaRPr lang="en-US" baseline="0" dirty="0" smtClean="0">
              <a:latin typeface="Times New Roman" charset="0"/>
            </a:endParaRPr>
          </a:p>
          <a:p>
            <a:r>
              <a:rPr lang="en-US" baseline="0" dirty="0" smtClean="0">
                <a:latin typeface="Times New Roman" charset="0"/>
              </a:rPr>
              <a:t>TNO: </a:t>
            </a:r>
            <a:r>
              <a:rPr lang="en-US" baseline="0" dirty="0" err="1" smtClean="0">
                <a:latin typeface="Times New Roman" charset="0"/>
              </a:rPr>
              <a:t>Toegespast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Natuurwetenschappelijk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Onderzoek</a:t>
            </a:r>
            <a:r>
              <a:rPr lang="en-US" baseline="0" dirty="0" smtClean="0">
                <a:latin typeface="Times New Roman" charset="0"/>
              </a:rPr>
              <a:t>.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31EC58-FD55-104A-9D9A-166D7E8AD0AD}" type="slidenum">
              <a:rPr lang="en-US">
                <a:latin typeface="Times New Roman" charset="0"/>
              </a:rPr>
              <a:pPr/>
              <a:t>137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7CF15E-F0BB-4352-ADF3-A4DE7BDC446B}" type="slidenum">
              <a:rPr lang="en-US"/>
              <a:pPr/>
              <a:t>11</a:t>
            </a:fld>
            <a:endParaRPr lang="en-US"/>
          </a:p>
        </p:txBody>
      </p:sp>
      <p:sp>
        <p:nvSpPr>
          <p:cNvPr id="85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Cosmische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 in 1909 </a:t>
            </a:r>
            <a:r>
              <a:rPr lang="en-US" dirty="0" err="1" smtClean="0"/>
              <a:t>gezien</a:t>
            </a:r>
            <a:r>
              <a:rPr lang="en-US" dirty="0" smtClean="0"/>
              <a:t> </a:t>
            </a:r>
            <a:r>
              <a:rPr lang="en-US" dirty="0"/>
              <a:t>door Theodor </a:t>
            </a:r>
            <a:r>
              <a:rPr lang="en-US" dirty="0" err="1"/>
              <a:t>Wulf</a:t>
            </a:r>
            <a:r>
              <a:rPr lang="en-US" dirty="0"/>
              <a:t>,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nederlandse</a:t>
            </a:r>
            <a:r>
              <a:rPr lang="en-US" dirty="0"/>
              <a:t> </a:t>
            </a:r>
            <a:r>
              <a:rPr lang="en-US" dirty="0" err="1"/>
              <a:t>priester</a:t>
            </a:r>
            <a:r>
              <a:rPr lang="en-US" dirty="0"/>
              <a:t> die </a:t>
            </a:r>
            <a:r>
              <a:rPr lang="en-US" dirty="0" err="1"/>
              <a:t>dacht</a:t>
            </a:r>
            <a:r>
              <a:rPr lang="en-US" dirty="0"/>
              <a:t> </a:t>
            </a:r>
            <a:r>
              <a:rPr lang="en-US" dirty="0" err="1"/>
              <a:t>natuurlijke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zien</a:t>
            </a:r>
            <a:r>
              <a:rPr lang="en-US" dirty="0"/>
              <a:t> </a:t>
            </a:r>
            <a:r>
              <a:rPr lang="en-US" dirty="0" err="1"/>
              <a:t>vanuit</a:t>
            </a:r>
            <a:r>
              <a:rPr lang="en-US" dirty="0"/>
              <a:t> de </a:t>
            </a:r>
            <a:r>
              <a:rPr lang="en-US" dirty="0" err="1" smtClean="0"/>
              <a:t>aarde</a:t>
            </a:r>
            <a:r>
              <a:rPr lang="en-US" dirty="0" smtClean="0"/>
              <a:t>: </a:t>
            </a:r>
            <a:r>
              <a:rPr lang="en-US" dirty="0" err="1" smtClean="0"/>
              <a:t>ioniserende</a:t>
            </a:r>
            <a:r>
              <a:rPr lang="en-US" dirty="0" smtClean="0"/>
              <a:t> </a:t>
            </a:r>
            <a:r>
              <a:rPr lang="en-US" dirty="0" err="1" smtClean="0"/>
              <a:t>straling</a:t>
            </a:r>
            <a:r>
              <a:rPr lang="en-US" dirty="0" smtClean="0"/>
              <a:t> die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electroscoop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ontlaadde</a:t>
            </a:r>
            <a:r>
              <a:rPr lang="en-US" dirty="0" smtClean="0"/>
              <a:t>. </a:t>
            </a:r>
            <a:r>
              <a:rPr lang="en-US" dirty="0"/>
              <a:t>Om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verifieren</a:t>
            </a:r>
            <a:r>
              <a:rPr lang="en-US" dirty="0"/>
              <a:t> </a:t>
            </a:r>
            <a:r>
              <a:rPr lang="en-US" dirty="0" err="1"/>
              <a:t>beklom</a:t>
            </a:r>
            <a:r>
              <a:rPr lang="en-US" dirty="0"/>
              <a:t> </a:t>
            </a:r>
            <a:r>
              <a:rPr lang="en-US" dirty="0" err="1"/>
              <a:t>hij</a:t>
            </a:r>
            <a:r>
              <a:rPr lang="en-US" dirty="0"/>
              <a:t> de </a:t>
            </a:r>
            <a:r>
              <a:rPr lang="en-US" dirty="0" err="1"/>
              <a:t>eiffeltoren</a:t>
            </a:r>
            <a:r>
              <a:rPr lang="en-US" dirty="0"/>
              <a:t> en </a:t>
            </a:r>
            <a:r>
              <a:rPr lang="en-US" dirty="0" err="1"/>
              <a:t>zag</a:t>
            </a:r>
            <a:r>
              <a:rPr lang="en-US" dirty="0"/>
              <a:t> tot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verbazing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de </a:t>
            </a:r>
            <a:r>
              <a:rPr lang="en-US" dirty="0" err="1"/>
              <a:t>stralingsachtergrond</a:t>
            </a:r>
            <a:r>
              <a:rPr lang="en-US" dirty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afnam</a:t>
            </a:r>
            <a:r>
              <a:rPr lang="en-US" dirty="0" smtClean="0"/>
              <a:t>. Victor Franz Hess </a:t>
            </a:r>
            <a:r>
              <a:rPr lang="en-US" dirty="0" err="1" smtClean="0"/>
              <a:t>toonde</a:t>
            </a:r>
            <a:r>
              <a:rPr lang="en-US" dirty="0" smtClean="0"/>
              <a:t> </a:t>
            </a:r>
            <a:r>
              <a:rPr lang="en-US" dirty="0" err="1" smtClean="0"/>
              <a:t>daarna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ballonexperiment</a:t>
            </a:r>
            <a:r>
              <a:rPr lang="en-US" baseline="0" dirty="0" smtClean="0"/>
              <a:t> op 5 km </a:t>
            </a:r>
            <a:r>
              <a:rPr lang="en-US" baseline="0" dirty="0" err="1" smtClean="0"/>
              <a:t>hoogte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straling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de cosmos </a:t>
            </a:r>
            <a:r>
              <a:rPr lang="en-US" baseline="0" dirty="0" err="1" smtClean="0"/>
              <a:t>betreft</a:t>
            </a:r>
            <a:r>
              <a:rPr lang="en-US" baseline="0" dirty="0" smtClean="0"/>
              <a:t>. </a:t>
            </a:r>
            <a:r>
              <a:rPr lang="en-US" dirty="0" err="1" smtClean="0"/>
              <a:t>Dit</a:t>
            </a:r>
            <a:r>
              <a:rPr lang="en-US" dirty="0" smtClean="0"/>
              <a:t> </a:t>
            </a:r>
            <a:r>
              <a:rPr lang="en-US" dirty="0"/>
              <a:t>was het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/>
              <a:t>signaal</a:t>
            </a:r>
            <a:r>
              <a:rPr lang="en-US" dirty="0"/>
              <a:t> van </a:t>
            </a:r>
            <a:r>
              <a:rPr lang="en-US" dirty="0" err="1"/>
              <a:t>cosmische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Cosmische</a:t>
            </a:r>
            <a:r>
              <a:rPr lang="en-US" dirty="0"/>
              <a:t> </a:t>
            </a:r>
            <a:r>
              <a:rPr lang="en-US" dirty="0" err="1"/>
              <a:t>stralen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meestal</a:t>
            </a:r>
            <a:r>
              <a:rPr lang="en-US" dirty="0"/>
              <a:t> </a:t>
            </a:r>
            <a:r>
              <a:rPr lang="en-US" dirty="0" err="1"/>
              <a:t>protonen</a:t>
            </a:r>
            <a:r>
              <a:rPr lang="en-US" dirty="0"/>
              <a:t> (87%) of Helium </a:t>
            </a:r>
            <a:r>
              <a:rPr lang="en-US" dirty="0" err="1"/>
              <a:t>kernen</a:t>
            </a:r>
            <a:r>
              <a:rPr lang="en-US" dirty="0"/>
              <a:t> (12%) die </a:t>
            </a:r>
            <a:r>
              <a:rPr lang="en-US" dirty="0" err="1"/>
              <a:t>ergens</a:t>
            </a:r>
            <a:r>
              <a:rPr lang="en-US" dirty="0"/>
              <a:t> in 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versneld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en </a:t>
            </a:r>
            <a:r>
              <a:rPr lang="en-US" dirty="0" err="1"/>
              <a:t>botsen</a:t>
            </a:r>
            <a:r>
              <a:rPr lang="en-US" dirty="0"/>
              <a:t> met </a:t>
            </a:r>
            <a:r>
              <a:rPr lang="en-US" dirty="0" err="1"/>
              <a:t>atomen</a:t>
            </a:r>
            <a:r>
              <a:rPr lang="en-US" dirty="0"/>
              <a:t> in de </a:t>
            </a:r>
            <a:r>
              <a:rPr lang="en-US" dirty="0" err="1"/>
              <a:t>atmosfeer</a:t>
            </a:r>
            <a:r>
              <a:rPr lang="en-US" dirty="0"/>
              <a:t>, </a:t>
            </a:r>
            <a:r>
              <a:rPr lang="en-US" dirty="0" err="1"/>
              <a:t>zoals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is </a:t>
            </a:r>
            <a:r>
              <a:rPr lang="en-US" dirty="0" err="1"/>
              <a:t>weergegeven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allemaal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. De </a:t>
            </a:r>
            <a:r>
              <a:rPr lang="en-US" dirty="0" err="1"/>
              <a:t>meeste</a:t>
            </a:r>
            <a:r>
              <a:rPr lang="en-US" dirty="0"/>
              <a:t> </a:t>
            </a:r>
            <a:r>
              <a:rPr lang="en-US" dirty="0" err="1"/>
              <a:t>bereiken</a:t>
            </a:r>
            <a:r>
              <a:rPr lang="en-US" dirty="0"/>
              <a:t> het </a:t>
            </a:r>
            <a:r>
              <a:rPr lang="en-US" dirty="0" err="1"/>
              <a:t>aardoppervlak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, </a:t>
            </a:r>
            <a:r>
              <a:rPr lang="en-US" dirty="0" err="1"/>
              <a:t>echter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dirty="0" err="1"/>
              <a:t>wel</a:t>
            </a:r>
            <a:r>
              <a:rPr lang="en-US" dirty="0"/>
              <a:t>: het </a:t>
            </a:r>
            <a:r>
              <a:rPr lang="en-US" dirty="0" err="1"/>
              <a:t>zogenaamde</a:t>
            </a:r>
            <a:r>
              <a:rPr lang="en-US" dirty="0"/>
              <a:t> </a:t>
            </a:r>
            <a:r>
              <a:rPr lang="en-US" dirty="0" err="1"/>
              <a:t>muon</a:t>
            </a:r>
            <a:r>
              <a:rPr lang="en-US" dirty="0"/>
              <a:t>.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nieuw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in het </a:t>
            </a:r>
            <a:r>
              <a:rPr lang="en-US" dirty="0" err="1"/>
              <a:t>spel</a:t>
            </a:r>
            <a:r>
              <a:rPr lang="en-US" dirty="0"/>
              <a:t>!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64760D-3A85-44AB-8EF5-6F470CC28D55}" type="slidenum">
              <a:rPr lang="en-US"/>
              <a:pPr/>
              <a:t>12</a:t>
            </a:fld>
            <a:endParaRPr lang="en-US"/>
          </a:p>
        </p:txBody>
      </p:sp>
      <p:sp>
        <p:nvSpPr>
          <p:cNvPr id="86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muon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is het </a:t>
            </a:r>
            <a:r>
              <a:rPr lang="en-US" dirty="0" err="1"/>
              <a:t>belangrijkste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cosmische</a:t>
            </a:r>
            <a:r>
              <a:rPr lang="en-US" dirty="0"/>
              <a:t> douche </a:t>
            </a:r>
            <a:r>
              <a:rPr lang="en-US" dirty="0" err="1"/>
              <a:t>dat</a:t>
            </a:r>
            <a:r>
              <a:rPr lang="en-US" dirty="0"/>
              <a:t> tot op het </a:t>
            </a:r>
            <a:r>
              <a:rPr lang="en-US" dirty="0" err="1"/>
              <a:t>aardoppervlak</a:t>
            </a:r>
            <a:r>
              <a:rPr lang="en-US" dirty="0"/>
              <a:t> </a:t>
            </a:r>
            <a:r>
              <a:rPr lang="en-US" dirty="0" err="1"/>
              <a:t>komt</a:t>
            </a:r>
            <a:r>
              <a:rPr lang="en-US" dirty="0"/>
              <a:t>. Het is in 1937 </a:t>
            </a:r>
            <a:r>
              <a:rPr lang="en-US" dirty="0" err="1"/>
              <a:t>geidentificeerd</a:t>
            </a:r>
            <a:r>
              <a:rPr lang="en-US" dirty="0"/>
              <a:t>. Het 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versie</a:t>
            </a:r>
            <a:r>
              <a:rPr lang="en-US" dirty="0"/>
              <a:t> van het electron en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door </a:t>
            </a:r>
            <a:r>
              <a:rPr lang="en-US" dirty="0" err="1"/>
              <a:t>muren</a:t>
            </a:r>
            <a:r>
              <a:rPr lang="en-US" dirty="0"/>
              <a:t> </a:t>
            </a:r>
            <a:r>
              <a:rPr lang="en-US" dirty="0" err="1"/>
              <a:t>heen</a:t>
            </a:r>
            <a:r>
              <a:rPr lang="en-US" dirty="0"/>
              <a:t>. Op </a:t>
            </a:r>
            <a:r>
              <a:rPr lang="en-US" dirty="0" err="1"/>
              <a:t>dit</a:t>
            </a:r>
            <a:r>
              <a:rPr lang="en-US" dirty="0"/>
              <a:t> moment regent het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in de </a:t>
            </a:r>
            <a:r>
              <a:rPr lang="en-US" dirty="0" err="1"/>
              <a:t>zaal</a:t>
            </a:r>
            <a:r>
              <a:rPr lang="en-US" dirty="0"/>
              <a:t> </a:t>
            </a:r>
            <a:r>
              <a:rPr lang="en-US" dirty="0" err="1"/>
              <a:t>muonen</a:t>
            </a:r>
            <a:r>
              <a:rPr lang="en-US" dirty="0"/>
              <a:t>. </a:t>
            </a:r>
            <a:r>
              <a:rPr lang="en-US" dirty="0" err="1"/>
              <a:t>Vonkenkamer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fld id="{B3C61E08-4C1C-B54D-AD00-45E3707D8201}" type="datetimeFigureOut">
              <a:rPr lang="en-US"/>
              <a:pPr/>
              <a:t>2/6/2014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fld id="{59FEB96C-0B57-BF49-AEFB-86E4F80EBF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april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19 </a:t>
            </a:r>
            <a:r>
              <a:rPr lang="en-US" dirty="0" err="1" smtClean="0"/>
              <a:t>Maart</a:t>
            </a:r>
            <a:r>
              <a:rPr lang="en-US" dirty="0" smtClean="0"/>
              <a:t> 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99" r:id="rId13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11 </a:t>
            </a:r>
            <a:r>
              <a:rPr lang="en-US" dirty="0" err="1" smtClean="0"/>
              <a:t>oktober</a:t>
            </a:r>
            <a:r>
              <a:rPr lang="en-US" dirty="0" smtClean="0"/>
              <a:t> 2012	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 dirty="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11 </a:t>
            </a:r>
            <a:r>
              <a:rPr lang="en-US" dirty="0" err="1" smtClean="0"/>
              <a:t>oktober</a:t>
            </a:r>
            <a:r>
              <a:rPr lang="en-US" dirty="0" smtClean="0"/>
              <a:t> 2012	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 dirty="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image" Target="../media/image31.wmf"/><Relationship Id="rId3" Type="http://schemas.openxmlformats.org/officeDocument/2006/relationships/image" Target="../media/image40.jpeg"/><Relationship Id="rId7" Type="http://schemas.openxmlformats.org/officeDocument/2006/relationships/image" Target="../media/image34.wmf"/><Relationship Id="rId12" Type="http://schemas.openxmlformats.org/officeDocument/2006/relationships/image" Target="../media/image3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wmf"/><Relationship Id="rId11" Type="http://schemas.openxmlformats.org/officeDocument/2006/relationships/image" Target="../media/image32.wmf"/><Relationship Id="rId5" Type="http://schemas.openxmlformats.org/officeDocument/2006/relationships/image" Target="../media/image38.wmf"/><Relationship Id="rId15" Type="http://schemas.openxmlformats.org/officeDocument/2006/relationships/image" Target="../media/image43.png"/><Relationship Id="rId10" Type="http://schemas.openxmlformats.org/officeDocument/2006/relationships/image" Target="../media/image37.wmf"/><Relationship Id="rId4" Type="http://schemas.openxmlformats.org/officeDocument/2006/relationships/image" Target="../media/image41.jpeg"/><Relationship Id="rId9" Type="http://schemas.openxmlformats.org/officeDocument/2006/relationships/image" Target="../media/image36.wmf"/><Relationship Id="rId14" Type="http://schemas.openxmlformats.org/officeDocument/2006/relationships/image" Target="../media/image4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tif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4.jpeg"/><Relationship Id="rId4" Type="http://schemas.openxmlformats.org/officeDocument/2006/relationships/image" Target="../media/image2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7" Type="http://schemas.openxmlformats.org/officeDocument/2006/relationships/image" Target="../media/image19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196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6.jpeg"/><Relationship Id="rId5" Type="http://schemas.openxmlformats.org/officeDocument/2006/relationships/image" Target="../media/image205.jpeg"/><Relationship Id="rId4" Type="http://schemas.openxmlformats.org/officeDocument/2006/relationships/image" Target="../media/image26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8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image" Target="../media/image34.wmf"/><Relationship Id="rId7" Type="http://schemas.openxmlformats.org/officeDocument/2006/relationships/image" Target="../media/image33.wmf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10" Type="http://schemas.openxmlformats.org/officeDocument/2006/relationships/image" Target="../media/image31.wmf"/><Relationship Id="rId4" Type="http://schemas.openxmlformats.org/officeDocument/2006/relationships/image" Target="../media/image35.wmf"/><Relationship Id="rId9" Type="http://schemas.openxmlformats.org/officeDocument/2006/relationships/image" Target="../media/image28.wmf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8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8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8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tiff"/><Relationship Id="rId1" Type="http://schemas.openxmlformats.org/officeDocument/2006/relationships/slideLayout" Target="../slideLayouts/slideLayout28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marcel\Presentations\Merk\2013\Nijmegen_24_4_2013\vonken-1.WMV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jpeg"/><Relationship Id="rId5" Type="http://schemas.openxmlformats.org/officeDocument/2006/relationships/image" Target="../media/image219.png"/><Relationship Id="rId4" Type="http://schemas.openxmlformats.org/officeDocument/2006/relationships/image" Target="../media/image218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2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jpeg"/><Relationship Id="rId5" Type="http://schemas.openxmlformats.org/officeDocument/2006/relationships/image" Target="../media/image225.jpeg"/><Relationship Id="rId4" Type="http://schemas.openxmlformats.org/officeDocument/2006/relationships/image" Target="../media/image224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29.jpeg"/><Relationship Id="rId4" Type="http://schemas.openxmlformats.org/officeDocument/2006/relationships/image" Target="../media/image228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3.png"/><Relationship Id="rId4" Type="http://schemas.openxmlformats.org/officeDocument/2006/relationships/image" Target="../media/image232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6.jpeg"/><Relationship Id="rId4" Type="http://schemas.openxmlformats.org/officeDocument/2006/relationships/image" Target="../media/image235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28.wmf"/><Relationship Id="rId7" Type="http://schemas.openxmlformats.org/officeDocument/2006/relationships/image" Target="../media/image37.wmf"/><Relationship Id="rId12" Type="http://schemas.openxmlformats.org/officeDocument/2006/relationships/image" Target="../media/image43.png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wmf"/><Relationship Id="rId11" Type="http://schemas.openxmlformats.org/officeDocument/2006/relationships/image" Target="../media/image42.png"/><Relationship Id="rId5" Type="http://schemas.openxmlformats.org/officeDocument/2006/relationships/image" Target="../media/image35.wmf"/><Relationship Id="rId10" Type="http://schemas.openxmlformats.org/officeDocument/2006/relationships/image" Target="../media/image31.wmf"/><Relationship Id="rId4" Type="http://schemas.openxmlformats.org/officeDocument/2006/relationships/image" Target="../media/image34.wmf"/><Relationship Id="rId9" Type="http://schemas.openxmlformats.org/officeDocument/2006/relationships/image" Target="../media/image33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7" Type="http://schemas.openxmlformats.org/officeDocument/2006/relationships/image" Target="../media/image244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png"/><Relationship Id="rId5" Type="http://schemas.openxmlformats.org/officeDocument/2006/relationships/image" Target="../media/image242.jpeg"/><Relationship Id="rId4" Type="http://schemas.openxmlformats.org/officeDocument/2006/relationships/image" Target="../media/image241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gif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\\localhost\Users\marcel\Presentations\Merk\2013\Nijmegen_24_4_2013\HiggsGRID.avi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5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26.png"/><Relationship Id="rId9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marcel\Lectures\RQW\2013\Images\PET-MIPS-anim.gif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jpe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7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3.png"/><Relationship Id="rId4" Type="http://schemas.openxmlformats.org/officeDocument/2006/relationships/image" Target="../media/image9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image" Target="../media/image38.wmf"/><Relationship Id="rId3" Type="http://schemas.openxmlformats.org/officeDocument/2006/relationships/image" Target="../media/image28.wmf"/><Relationship Id="rId7" Type="http://schemas.openxmlformats.org/officeDocument/2006/relationships/image" Target="../media/image32.wmf"/><Relationship Id="rId12" Type="http://schemas.openxmlformats.org/officeDocument/2006/relationships/image" Target="../media/image37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wmf"/><Relationship Id="rId11" Type="http://schemas.openxmlformats.org/officeDocument/2006/relationships/image" Target="../media/image36.wmf"/><Relationship Id="rId5" Type="http://schemas.openxmlformats.org/officeDocument/2006/relationships/image" Target="../media/image30.wmf"/><Relationship Id="rId10" Type="http://schemas.openxmlformats.org/officeDocument/2006/relationships/image" Target="../media/image35.wmf"/><Relationship Id="rId4" Type="http://schemas.openxmlformats.org/officeDocument/2006/relationships/image" Target="../media/image29.wmf"/><Relationship Id="rId9" Type="http://schemas.openxmlformats.org/officeDocument/2006/relationships/image" Target="../media/image34.wmf"/><Relationship Id="rId14" Type="http://schemas.openxmlformats.org/officeDocument/2006/relationships/image" Target="../media/image39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image" Target="../media/image32.wmf"/><Relationship Id="rId3" Type="http://schemas.openxmlformats.org/officeDocument/2006/relationships/image" Target="../media/image31.wmf"/><Relationship Id="rId7" Type="http://schemas.openxmlformats.org/officeDocument/2006/relationships/image" Target="../media/image34.wmf"/><Relationship Id="rId12" Type="http://schemas.openxmlformats.org/officeDocument/2006/relationships/image" Target="../media/image39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wmf"/><Relationship Id="rId11" Type="http://schemas.openxmlformats.org/officeDocument/2006/relationships/image" Target="../media/image38.wmf"/><Relationship Id="rId5" Type="http://schemas.openxmlformats.org/officeDocument/2006/relationships/image" Target="../media/image29.wmf"/><Relationship Id="rId10" Type="http://schemas.openxmlformats.org/officeDocument/2006/relationships/image" Target="../media/image37.wmf"/><Relationship Id="rId4" Type="http://schemas.openxmlformats.org/officeDocument/2006/relationships/image" Target="../media/image28.wmf"/><Relationship Id="rId9" Type="http://schemas.openxmlformats.org/officeDocument/2006/relationships/image" Target="../media/image36.wmf"/><Relationship Id="rId14" Type="http://schemas.openxmlformats.org/officeDocument/2006/relationships/image" Target="../media/image33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44.jpeg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jpeg"/><Relationship Id="rId4" Type="http://schemas.openxmlformats.org/officeDocument/2006/relationships/image" Target="../media/image13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4.jpeg"/><Relationship Id="rId4" Type="http://schemas.openxmlformats.org/officeDocument/2006/relationships/image" Target="../media/image13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4.jpeg"/><Relationship Id="rId4" Type="http://schemas.openxmlformats.org/officeDocument/2006/relationships/image" Target="../media/image13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25.jpeg"/><Relationship Id="rId7" Type="http://schemas.openxmlformats.org/officeDocument/2006/relationships/image" Target="../media/image13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2.jpeg"/><Relationship Id="rId4" Type="http://schemas.openxmlformats.org/officeDocument/2006/relationships/image" Target="../media/image137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png"/><Relationship Id="rId4" Type="http://schemas.openxmlformats.org/officeDocument/2006/relationships/image" Target="../media/image14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5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gif"/><Relationship Id="rId4" Type="http://schemas.openxmlformats.org/officeDocument/2006/relationships/image" Target="../media/image14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tif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tiff"/><Relationship Id="rId4" Type="http://schemas.openxmlformats.org/officeDocument/2006/relationships/image" Target="../media/image154.tif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tif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tiff"/><Relationship Id="rId4" Type="http://schemas.openxmlformats.org/officeDocument/2006/relationships/image" Target="../media/image156.tif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3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2.jpeg"/><Relationship Id="rId4" Type="http://schemas.openxmlformats.org/officeDocument/2006/relationships/image" Target="../media/image13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2.jpeg"/><Relationship Id="rId4" Type="http://schemas.openxmlformats.org/officeDocument/2006/relationships/image" Target="../media/image26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image" Target="../media/image38.wmf"/><Relationship Id="rId3" Type="http://schemas.openxmlformats.org/officeDocument/2006/relationships/image" Target="../media/image28.wmf"/><Relationship Id="rId7" Type="http://schemas.openxmlformats.org/officeDocument/2006/relationships/image" Target="../media/image32.wmf"/><Relationship Id="rId12" Type="http://schemas.openxmlformats.org/officeDocument/2006/relationships/image" Target="../media/image37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wmf"/><Relationship Id="rId11" Type="http://schemas.openxmlformats.org/officeDocument/2006/relationships/image" Target="../media/image36.wmf"/><Relationship Id="rId5" Type="http://schemas.openxmlformats.org/officeDocument/2006/relationships/image" Target="../media/image30.wmf"/><Relationship Id="rId10" Type="http://schemas.openxmlformats.org/officeDocument/2006/relationships/image" Target="../media/image35.wmf"/><Relationship Id="rId4" Type="http://schemas.openxmlformats.org/officeDocument/2006/relationships/image" Target="../media/image29.wmf"/><Relationship Id="rId9" Type="http://schemas.openxmlformats.org/officeDocument/2006/relationships/image" Target="../media/image34.wmf"/><Relationship Id="rId14" Type="http://schemas.openxmlformats.org/officeDocument/2006/relationships/image" Target="../media/image39.wmf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marcel\Presentations\Merk\2013\Nijmegen_24_4_2013\particle_event_full_ns.avi" TargetMode="External"/><Relationship Id="rId4" Type="http://schemas.openxmlformats.org/officeDocument/2006/relationships/image" Target="../media/image17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marcel\Presentations\Merk\2013\Nijmegen_24_4_2013\HiggsGRID.avi" TargetMode="External"/><Relationship Id="rId4" Type="http://schemas.openxmlformats.org/officeDocument/2006/relationships/image" Target="../media/image18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tiff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9641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 dirty="0" smtClean="0"/>
              <a:t>Het </a:t>
            </a:r>
            <a:r>
              <a:rPr lang="en-US" sz="4000" dirty="0" err="1" smtClean="0"/>
              <a:t>Antimaterie</a:t>
            </a:r>
            <a:r>
              <a:rPr lang="en-US" sz="4000" dirty="0" smtClean="0"/>
              <a:t> </a:t>
            </a:r>
            <a:r>
              <a:rPr lang="en-US" sz="4000" dirty="0" err="1" smtClean="0"/>
              <a:t>Mysterie</a:t>
            </a:r>
            <a:endParaRPr lang="en-US" sz="4000" dirty="0"/>
          </a:p>
        </p:txBody>
      </p:sp>
      <p:grpSp>
        <p:nvGrpSpPr>
          <p:cNvPr id="22561" name="Group 33"/>
          <p:cNvGrpSpPr>
            <a:grpSpLocks/>
          </p:cNvGrpSpPr>
          <p:nvPr/>
        </p:nvGrpSpPr>
        <p:grpSpPr bwMode="auto">
          <a:xfrm>
            <a:off x="1425575" y="1164857"/>
            <a:ext cx="6410325" cy="4094163"/>
            <a:chOff x="994" y="1026"/>
            <a:chExt cx="3822" cy="2553"/>
          </a:xfrm>
        </p:grpSpPr>
        <p:pic>
          <p:nvPicPr>
            <p:cNvPr id="22554" name="Picture 2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03" y="1035"/>
              <a:ext cx="1768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22555" name="Picture 2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94" y="2444"/>
              <a:ext cx="1763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22556" name="Picture 2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2" y="2440"/>
              <a:ext cx="1768" cy="113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22557" name="Picture 2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9" y="1026"/>
              <a:ext cx="1767" cy="11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</p:grpSp>
      <p:sp>
        <p:nvSpPr>
          <p:cNvPr id="22563" name="Text Box 35"/>
          <p:cNvSpPr txBox="1">
            <a:spLocks noChangeArrowheads="1"/>
          </p:cNvSpPr>
          <p:nvPr/>
        </p:nvSpPr>
        <p:spPr bwMode="auto">
          <a:xfrm>
            <a:off x="1587795" y="5490635"/>
            <a:ext cx="6209753" cy="120032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FFFFCC"/>
                </a:solidFill>
              </a:rPr>
              <a:t>Marcel Merk, </a:t>
            </a:r>
            <a:r>
              <a:rPr lang="en-US" sz="2400" dirty="0" err="1" smtClean="0">
                <a:solidFill>
                  <a:srgbClr val="FFFFCC"/>
                </a:solidFill>
              </a:rPr>
              <a:t>Nikhef</a:t>
            </a:r>
            <a:r>
              <a:rPr lang="en-US" sz="2400" dirty="0" smtClean="0">
                <a:solidFill>
                  <a:srgbClr val="FFFFCC"/>
                </a:solidFill>
              </a:rPr>
              <a:t> en VU</a:t>
            </a:r>
          </a:p>
          <a:p>
            <a:pPr algn="ctr"/>
            <a:r>
              <a:rPr lang="en-US" sz="2400" dirty="0" err="1" smtClean="0">
                <a:solidFill>
                  <a:srgbClr val="FFFFCC"/>
                </a:solidFill>
              </a:rPr>
              <a:t>Leidse</a:t>
            </a:r>
            <a:r>
              <a:rPr lang="en-US" sz="2400" dirty="0" smtClean="0">
                <a:solidFill>
                  <a:srgbClr val="FFFFCC"/>
                </a:solidFill>
              </a:rPr>
              <a:t> </a:t>
            </a:r>
            <a:r>
              <a:rPr lang="en-US" sz="2400" dirty="0" err="1" smtClean="0">
                <a:solidFill>
                  <a:srgbClr val="FFFFCC"/>
                </a:solidFill>
              </a:rPr>
              <a:t>Weer</a:t>
            </a:r>
            <a:r>
              <a:rPr lang="en-US" sz="2400" dirty="0" smtClean="0">
                <a:solidFill>
                  <a:srgbClr val="FFFFCC"/>
                </a:solidFill>
              </a:rPr>
              <a:t>- en </a:t>
            </a:r>
            <a:r>
              <a:rPr lang="en-US" sz="2400" dirty="0" err="1" smtClean="0">
                <a:solidFill>
                  <a:srgbClr val="FFFFCC"/>
                </a:solidFill>
              </a:rPr>
              <a:t>Sterrekundige</a:t>
            </a:r>
            <a:r>
              <a:rPr lang="en-US" sz="2400" dirty="0" smtClean="0">
                <a:solidFill>
                  <a:srgbClr val="FFFFCC"/>
                </a:solidFill>
              </a:rPr>
              <a:t> </a:t>
            </a:r>
            <a:r>
              <a:rPr lang="en-US" sz="2400" dirty="0" err="1" smtClean="0">
                <a:solidFill>
                  <a:srgbClr val="FFFFCC"/>
                </a:solidFill>
              </a:rPr>
              <a:t>Kring</a:t>
            </a:r>
            <a:r>
              <a:rPr lang="en-US" sz="2400" dirty="0" smtClean="0">
                <a:solidFill>
                  <a:srgbClr val="FFFFCC"/>
                </a:solidFill>
              </a:rPr>
              <a:t>, Leiden</a:t>
            </a:r>
          </a:p>
          <a:p>
            <a:pPr algn="ctr"/>
            <a:r>
              <a:rPr lang="en-US" sz="2400" dirty="0" smtClean="0">
                <a:solidFill>
                  <a:srgbClr val="FFFFCC"/>
                </a:solidFill>
              </a:rPr>
              <a:t>29 </a:t>
            </a:r>
            <a:r>
              <a:rPr lang="en-US" sz="2400" dirty="0" err="1" smtClean="0">
                <a:solidFill>
                  <a:srgbClr val="FFFFCC"/>
                </a:solidFill>
              </a:rPr>
              <a:t>oktober</a:t>
            </a:r>
            <a:r>
              <a:rPr lang="en-US" sz="2400" dirty="0" smtClean="0">
                <a:solidFill>
                  <a:srgbClr val="FFFFCC"/>
                </a:solidFill>
              </a:rPr>
              <a:t> 2013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 bwMode="auto">
          <a:xfrm>
            <a:off x="-109646" y="3179462"/>
            <a:ext cx="4988882" cy="3809873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4623396" y="5527514"/>
            <a:ext cx="4520604" cy="1330486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pic>
        <p:nvPicPr>
          <p:cNvPr id="616501" name="Picture 53" descr="1869_pta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3" y="3249939"/>
            <a:ext cx="4643437" cy="3482975"/>
          </a:xfrm>
          <a:prstGeom prst="rect">
            <a:avLst/>
          </a:prstGeom>
          <a:noFill/>
        </p:spPr>
      </p:pic>
      <p:sp>
        <p:nvSpPr>
          <p:cNvPr id="5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5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6450" name="Picture 2" descr="apo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6888" y="731838"/>
            <a:ext cx="4837112" cy="4837112"/>
          </a:xfrm>
          <a:prstGeom prst="rect">
            <a:avLst/>
          </a:prstGeom>
          <a:noFill/>
        </p:spPr>
      </p:pic>
      <p:sp>
        <p:nvSpPr>
          <p:cNvPr id="6164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 aardse materie</a:t>
            </a:r>
          </a:p>
        </p:txBody>
      </p:sp>
      <p:grpSp>
        <p:nvGrpSpPr>
          <p:cNvPr id="616452" name="Group 4"/>
          <p:cNvGrpSpPr>
            <a:grpSpLocks/>
          </p:cNvGrpSpPr>
          <p:nvPr/>
        </p:nvGrpSpPr>
        <p:grpSpPr bwMode="auto">
          <a:xfrm>
            <a:off x="0" y="277813"/>
            <a:ext cx="4213225" cy="2486025"/>
            <a:chOff x="0" y="175"/>
            <a:chExt cx="2654" cy="1566"/>
          </a:xfrm>
        </p:grpSpPr>
        <p:pic>
          <p:nvPicPr>
            <p:cNvPr id="616453" name="Picture 5" descr="atoom_3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75"/>
              <a:ext cx="726" cy="775"/>
            </a:xfrm>
            <a:prstGeom prst="rect">
              <a:avLst/>
            </a:prstGeom>
            <a:noFill/>
          </p:spPr>
        </p:pic>
        <p:grpSp>
          <p:nvGrpSpPr>
            <p:cNvPr id="616454" name="Group 6"/>
            <p:cNvGrpSpPr>
              <a:grpSpLocks/>
            </p:cNvGrpSpPr>
            <p:nvPr/>
          </p:nvGrpSpPr>
          <p:grpSpPr bwMode="auto">
            <a:xfrm>
              <a:off x="264" y="427"/>
              <a:ext cx="1152" cy="781"/>
              <a:chOff x="264" y="427"/>
              <a:chExt cx="1152" cy="781"/>
            </a:xfrm>
          </p:grpSpPr>
          <p:sp>
            <p:nvSpPr>
              <p:cNvPr id="616455" name="Oval 7"/>
              <p:cNvSpPr>
                <a:spLocks noChangeArrowheads="1"/>
              </p:cNvSpPr>
              <p:nvPr/>
            </p:nvSpPr>
            <p:spPr bwMode="auto">
              <a:xfrm rot="11755492" flipH="1">
                <a:off x="320" y="51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56" name="Oval 8"/>
              <p:cNvSpPr>
                <a:spLocks noChangeArrowheads="1"/>
              </p:cNvSpPr>
              <p:nvPr/>
            </p:nvSpPr>
            <p:spPr bwMode="auto">
              <a:xfrm rot="11755492" flipH="1">
                <a:off x="716" y="522"/>
                <a:ext cx="700" cy="68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57" name="Line 9"/>
              <p:cNvSpPr>
                <a:spLocks noChangeShapeType="1"/>
              </p:cNvSpPr>
              <p:nvPr/>
            </p:nvSpPr>
            <p:spPr bwMode="auto">
              <a:xfrm rot="11755492" flipH="1">
                <a:off x="368" y="427"/>
                <a:ext cx="655" cy="18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58" name="Line 10"/>
              <p:cNvSpPr>
                <a:spLocks noChangeShapeType="1"/>
              </p:cNvSpPr>
              <p:nvPr/>
            </p:nvSpPr>
            <p:spPr bwMode="auto">
              <a:xfrm rot="11755492" flipH="1" flipV="1">
                <a:off x="264" y="651"/>
                <a:ext cx="636" cy="3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pic>
          <p:nvPicPr>
            <p:cNvPr id="616459" name="Picture 11" descr="atoomkern_3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0" y="607"/>
              <a:ext cx="522" cy="502"/>
            </a:xfrm>
            <a:prstGeom prst="rect">
              <a:avLst/>
            </a:prstGeom>
            <a:noFill/>
          </p:spPr>
        </p:pic>
        <p:grpSp>
          <p:nvGrpSpPr>
            <p:cNvPr id="616460" name="Group 12"/>
            <p:cNvGrpSpPr>
              <a:grpSpLocks/>
            </p:cNvGrpSpPr>
            <p:nvPr/>
          </p:nvGrpSpPr>
          <p:grpSpPr bwMode="auto">
            <a:xfrm>
              <a:off x="899" y="909"/>
              <a:ext cx="834" cy="584"/>
              <a:chOff x="899" y="909"/>
              <a:chExt cx="834" cy="584"/>
            </a:xfrm>
          </p:grpSpPr>
          <p:sp>
            <p:nvSpPr>
              <p:cNvPr id="616461" name="Oval 13"/>
              <p:cNvSpPr>
                <a:spLocks noChangeArrowheads="1"/>
              </p:cNvSpPr>
              <p:nvPr/>
            </p:nvSpPr>
            <p:spPr bwMode="auto">
              <a:xfrm rot="1678034">
                <a:off x="963" y="909"/>
                <a:ext cx="119" cy="12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62" name="Oval 14"/>
              <p:cNvSpPr>
                <a:spLocks noChangeArrowheads="1"/>
              </p:cNvSpPr>
              <p:nvPr/>
            </p:nvSpPr>
            <p:spPr bwMode="auto">
              <a:xfrm rot="1678034">
                <a:off x="1332" y="1088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63" name="Line 15"/>
              <p:cNvSpPr>
                <a:spLocks noChangeShapeType="1"/>
              </p:cNvSpPr>
              <p:nvPr/>
            </p:nvSpPr>
            <p:spPr bwMode="auto">
              <a:xfrm rot="1678034">
                <a:off x="899" y="1141"/>
                <a:ext cx="584" cy="1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64" name="Line 16"/>
              <p:cNvSpPr>
                <a:spLocks noChangeShapeType="1"/>
              </p:cNvSpPr>
              <p:nvPr/>
            </p:nvSpPr>
            <p:spPr bwMode="auto">
              <a:xfrm rot="1678034" flipV="1">
                <a:off x="1037" y="958"/>
                <a:ext cx="585" cy="9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65" name="Group 17"/>
            <p:cNvGrpSpPr>
              <a:grpSpLocks/>
            </p:cNvGrpSpPr>
            <p:nvPr/>
          </p:nvGrpSpPr>
          <p:grpSpPr bwMode="auto">
            <a:xfrm>
              <a:off x="1027" y="531"/>
              <a:ext cx="996" cy="414"/>
              <a:chOff x="1027" y="531"/>
              <a:chExt cx="996" cy="414"/>
            </a:xfrm>
          </p:grpSpPr>
          <p:sp>
            <p:nvSpPr>
              <p:cNvPr id="616466" name="Oval 18"/>
              <p:cNvSpPr>
                <a:spLocks noChangeArrowheads="1"/>
              </p:cNvSpPr>
              <p:nvPr/>
            </p:nvSpPr>
            <p:spPr bwMode="auto">
              <a:xfrm rot="128902">
                <a:off x="1622" y="540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67" name="Oval 19"/>
              <p:cNvSpPr>
                <a:spLocks noChangeArrowheads="1"/>
              </p:cNvSpPr>
              <p:nvPr/>
            </p:nvSpPr>
            <p:spPr bwMode="auto">
              <a:xfrm rot="128902">
                <a:off x="1027" y="661"/>
                <a:ext cx="116" cy="12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68" name="Line 20"/>
              <p:cNvSpPr>
                <a:spLocks noChangeShapeType="1"/>
              </p:cNvSpPr>
              <p:nvPr/>
            </p:nvSpPr>
            <p:spPr bwMode="auto">
              <a:xfrm rot="128902">
                <a:off x="1070" y="793"/>
                <a:ext cx="711" cy="1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69" name="Line 21"/>
              <p:cNvSpPr>
                <a:spLocks noChangeShapeType="1"/>
              </p:cNvSpPr>
              <p:nvPr/>
            </p:nvSpPr>
            <p:spPr bwMode="auto">
              <a:xfrm rot="128902" flipV="1">
                <a:off x="1074" y="531"/>
                <a:ext cx="716" cy="14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70" name="Group 22"/>
            <p:cNvGrpSpPr>
              <a:grpSpLocks/>
            </p:cNvGrpSpPr>
            <p:nvPr/>
          </p:nvGrpSpPr>
          <p:grpSpPr bwMode="auto">
            <a:xfrm>
              <a:off x="1667" y="581"/>
              <a:ext cx="317" cy="324"/>
              <a:chOff x="1667" y="581"/>
              <a:chExt cx="317" cy="324"/>
            </a:xfrm>
          </p:grpSpPr>
          <p:pic>
            <p:nvPicPr>
              <p:cNvPr id="616471" name="Picture 23" descr="bolletje_3D_rood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667" y="581"/>
                <a:ext cx="317" cy="324"/>
              </a:xfrm>
              <a:prstGeom prst="rect">
                <a:avLst/>
              </a:prstGeom>
              <a:noFill/>
            </p:spPr>
          </p:pic>
          <p:pic>
            <p:nvPicPr>
              <p:cNvPr id="616472" name="Picture 24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786" y="772"/>
                <a:ext cx="94" cy="97"/>
              </a:xfrm>
              <a:prstGeom prst="rect">
                <a:avLst/>
              </a:prstGeom>
              <a:noFill/>
            </p:spPr>
          </p:pic>
          <p:pic>
            <p:nvPicPr>
              <p:cNvPr id="616473" name="Picture 25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14" y="639"/>
                <a:ext cx="95" cy="96"/>
              </a:xfrm>
              <a:prstGeom prst="rect">
                <a:avLst/>
              </a:prstGeom>
              <a:noFill/>
            </p:spPr>
          </p:pic>
          <p:pic>
            <p:nvPicPr>
              <p:cNvPr id="616474" name="Picture 26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4" y="657"/>
                <a:ext cx="94" cy="97"/>
              </a:xfrm>
              <a:prstGeom prst="rect">
                <a:avLst/>
              </a:prstGeom>
              <a:noFill/>
            </p:spPr>
          </p:pic>
        </p:grpSp>
        <p:grpSp>
          <p:nvGrpSpPr>
            <p:cNvPr id="616475" name="Group 27"/>
            <p:cNvGrpSpPr>
              <a:grpSpLocks/>
            </p:cNvGrpSpPr>
            <p:nvPr/>
          </p:nvGrpSpPr>
          <p:grpSpPr bwMode="auto">
            <a:xfrm>
              <a:off x="1380" y="1134"/>
              <a:ext cx="305" cy="312"/>
              <a:chOff x="1380" y="1134"/>
              <a:chExt cx="305" cy="312"/>
            </a:xfrm>
          </p:grpSpPr>
          <p:pic>
            <p:nvPicPr>
              <p:cNvPr id="616476" name="Picture 28" descr="bolletje_3D_blauw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80" y="1134"/>
                <a:ext cx="305" cy="312"/>
              </a:xfrm>
              <a:prstGeom prst="rect">
                <a:avLst/>
              </a:prstGeom>
              <a:noFill/>
            </p:spPr>
          </p:pic>
          <p:pic>
            <p:nvPicPr>
              <p:cNvPr id="616477" name="Picture 29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552" y="1210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8" name="Picture 30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33" y="1179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9" name="Picture 31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78" y="1307"/>
                <a:ext cx="94" cy="97"/>
              </a:xfrm>
              <a:prstGeom prst="rect">
                <a:avLst/>
              </a:prstGeom>
              <a:noFill/>
            </p:spPr>
          </p:pic>
        </p:grpSp>
        <p:pic>
          <p:nvPicPr>
            <p:cNvPr id="616480" name="Picture 32" descr="bolletje_3D_groen_d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34" y="744"/>
              <a:ext cx="255" cy="261"/>
            </a:xfrm>
            <a:prstGeom prst="rect">
              <a:avLst/>
            </a:prstGeom>
            <a:noFill/>
          </p:spPr>
        </p:pic>
        <p:pic>
          <p:nvPicPr>
            <p:cNvPr id="616481" name="Picture 33" descr="bolletje_3D_geel_u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994" y="1415"/>
              <a:ext cx="262" cy="268"/>
            </a:xfrm>
            <a:prstGeom prst="rect">
              <a:avLst/>
            </a:prstGeom>
            <a:noFill/>
          </p:spPr>
        </p:pic>
        <p:grpSp>
          <p:nvGrpSpPr>
            <p:cNvPr id="616482" name="Group 34"/>
            <p:cNvGrpSpPr>
              <a:grpSpLocks/>
            </p:cNvGrpSpPr>
            <p:nvPr/>
          </p:nvGrpSpPr>
          <p:grpSpPr bwMode="auto">
            <a:xfrm>
              <a:off x="1500" y="1207"/>
              <a:ext cx="812" cy="534"/>
              <a:chOff x="1500" y="1207"/>
              <a:chExt cx="812" cy="534"/>
            </a:xfrm>
          </p:grpSpPr>
          <p:sp>
            <p:nvSpPr>
              <p:cNvPr id="616483" name="Oval 35"/>
              <p:cNvSpPr>
                <a:spLocks noChangeArrowheads="1"/>
              </p:cNvSpPr>
              <p:nvPr/>
            </p:nvSpPr>
            <p:spPr bwMode="auto">
              <a:xfrm rot="1517843">
                <a:off x="1553" y="1207"/>
                <a:ext cx="94" cy="1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84" name="Oval 36"/>
              <p:cNvSpPr>
                <a:spLocks noChangeArrowheads="1"/>
              </p:cNvSpPr>
              <p:nvPr/>
            </p:nvSpPr>
            <p:spPr bwMode="auto">
              <a:xfrm rot="1517843">
                <a:off x="1924" y="1350"/>
                <a:ext cx="388" cy="39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85" name="Line 37"/>
              <p:cNvSpPr>
                <a:spLocks noChangeShapeType="1"/>
              </p:cNvSpPr>
              <p:nvPr/>
            </p:nvSpPr>
            <p:spPr bwMode="auto">
              <a:xfrm rot="1517843">
                <a:off x="1500" y="1406"/>
                <a:ext cx="554" cy="17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86" name="Line 38"/>
              <p:cNvSpPr>
                <a:spLocks noChangeShapeType="1"/>
              </p:cNvSpPr>
              <p:nvPr/>
            </p:nvSpPr>
            <p:spPr bwMode="auto">
              <a:xfrm rot="1517843" flipV="1">
                <a:off x="1609" y="1230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87" name="Group 39"/>
            <p:cNvGrpSpPr>
              <a:grpSpLocks/>
            </p:cNvGrpSpPr>
            <p:nvPr/>
          </p:nvGrpSpPr>
          <p:grpSpPr bwMode="auto">
            <a:xfrm>
              <a:off x="1839" y="612"/>
              <a:ext cx="815" cy="461"/>
              <a:chOff x="1839" y="612"/>
              <a:chExt cx="815" cy="461"/>
            </a:xfrm>
          </p:grpSpPr>
          <p:sp>
            <p:nvSpPr>
              <p:cNvPr id="616488" name="Oval 40"/>
              <p:cNvSpPr>
                <a:spLocks noChangeArrowheads="1"/>
              </p:cNvSpPr>
              <p:nvPr/>
            </p:nvSpPr>
            <p:spPr bwMode="auto">
              <a:xfrm rot="823087">
                <a:off x="1847" y="650"/>
                <a:ext cx="94" cy="99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89" name="Oval 41"/>
              <p:cNvSpPr>
                <a:spLocks noChangeArrowheads="1"/>
              </p:cNvSpPr>
              <p:nvPr/>
            </p:nvSpPr>
            <p:spPr bwMode="auto">
              <a:xfrm rot="823087">
                <a:off x="2266" y="683"/>
                <a:ext cx="388" cy="39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90" name="Line 42"/>
              <p:cNvSpPr>
                <a:spLocks noChangeShapeType="1"/>
              </p:cNvSpPr>
              <p:nvPr/>
            </p:nvSpPr>
            <p:spPr bwMode="auto">
              <a:xfrm rot="823087">
                <a:off x="1839" y="808"/>
                <a:ext cx="554" cy="17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91" name="Line 43"/>
              <p:cNvSpPr>
                <a:spLocks noChangeShapeType="1"/>
              </p:cNvSpPr>
              <p:nvPr/>
            </p:nvSpPr>
            <p:spPr bwMode="auto">
              <a:xfrm rot="823087" flipV="1">
                <a:off x="1903" y="612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92" name="Group 44"/>
            <p:cNvGrpSpPr>
              <a:grpSpLocks/>
            </p:cNvGrpSpPr>
            <p:nvPr/>
          </p:nvGrpSpPr>
          <p:grpSpPr bwMode="auto">
            <a:xfrm>
              <a:off x="138" y="879"/>
              <a:ext cx="465" cy="808"/>
              <a:chOff x="138" y="879"/>
              <a:chExt cx="465" cy="808"/>
            </a:xfrm>
          </p:grpSpPr>
          <p:sp>
            <p:nvSpPr>
              <p:cNvPr id="616493" name="Oval 45"/>
              <p:cNvSpPr>
                <a:spLocks noChangeArrowheads="1"/>
              </p:cNvSpPr>
              <p:nvPr/>
            </p:nvSpPr>
            <p:spPr bwMode="auto">
              <a:xfrm rot="15885661" flipH="1">
                <a:off x="398" y="880"/>
                <a:ext cx="55" cy="5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94" name="Oval 46"/>
              <p:cNvSpPr>
                <a:spLocks noChangeArrowheads="1"/>
              </p:cNvSpPr>
              <p:nvPr/>
            </p:nvSpPr>
            <p:spPr bwMode="auto">
              <a:xfrm rot="15885661" flipH="1">
                <a:off x="132" y="1216"/>
                <a:ext cx="479" cy="46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95" name="Line 47"/>
              <p:cNvSpPr>
                <a:spLocks noChangeShapeType="1"/>
              </p:cNvSpPr>
              <p:nvPr/>
            </p:nvSpPr>
            <p:spPr bwMode="auto">
              <a:xfrm rot="15885661" flipH="1">
                <a:off x="291" y="1079"/>
                <a:ext cx="448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96" name="Line 48"/>
              <p:cNvSpPr>
                <a:spLocks noChangeShapeType="1"/>
              </p:cNvSpPr>
              <p:nvPr/>
            </p:nvSpPr>
            <p:spPr bwMode="auto">
              <a:xfrm rot="-5714339" flipH="1" flipV="1">
                <a:off x="60" y="985"/>
                <a:ext cx="442" cy="28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pic>
          <p:nvPicPr>
            <p:cNvPr id="616497" name="Picture 49" descr="bolletje_3D_bruin_e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3" y="1288"/>
              <a:ext cx="302" cy="308"/>
            </a:xfrm>
            <a:prstGeom prst="rect">
              <a:avLst/>
            </a:prstGeom>
            <a:noFill/>
          </p:spPr>
        </p:pic>
        <p:grpSp>
          <p:nvGrpSpPr>
            <p:cNvPr id="616498" name="Group 50"/>
            <p:cNvGrpSpPr>
              <a:grpSpLocks/>
            </p:cNvGrpSpPr>
            <p:nvPr/>
          </p:nvGrpSpPr>
          <p:grpSpPr bwMode="auto">
            <a:xfrm>
              <a:off x="1384" y="582"/>
              <a:ext cx="612" cy="864"/>
              <a:chOff x="1384" y="582"/>
              <a:chExt cx="612" cy="864"/>
            </a:xfrm>
          </p:grpSpPr>
          <p:pic>
            <p:nvPicPr>
              <p:cNvPr id="616499" name="Picture 51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658" y="582"/>
                <a:ext cx="338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16500" name="Picture 52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384" y="1130"/>
                <a:ext cx="316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616502" name="AutoShape 54"/>
          <p:cNvSpPr>
            <a:spLocks noChangeArrowheads="1"/>
          </p:cNvSpPr>
          <p:nvPr/>
        </p:nvSpPr>
        <p:spPr bwMode="auto">
          <a:xfrm>
            <a:off x="1403350" y="2527300"/>
            <a:ext cx="295275" cy="857250"/>
          </a:xfrm>
          <a:prstGeom prst="downArrow">
            <a:avLst>
              <a:gd name="adj1" fmla="val 50000"/>
              <a:gd name="adj2" fmla="val 72581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16503" name="Freeform 55"/>
          <p:cNvSpPr>
            <a:spLocks/>
          </p:cNvSpPr>
          <p:nvPr/>
        </p:nvSpPr>
        <p:spPr bwMode="auto">
          <a:xfrm>
            <a:off x="4527550" y="5221288"/>
            <a:ext cx="1017588" cy="619125"/>
          </a:xfrm>
          <a:custGeom>
            <a:avLst/>
            <a:gdLst/>
            <a:ahLst/>
            <a:cxnLst>
              <a:cxn ang="0">
                <a:pos x="0" y="390"/>
              </a:cxn>
              <a:cxn ang="0">
                <a:pos x="641" y="0"/>
              </a:cxn>
            </a:cxnLst>
            <a:rect l="0" t="0" r="r" b="b"/>
            <a:pathLst>
              <a:path w="641" h="390">
                <a:moveTo>
                  <a:pt x="0" y="390"/>
                </a:moveTo>
                <a:cubicBezTo>
                  <a:pt x="267" y="227"/>
                  <a:pt x="534" y="65"/>
                  <a:pt x="641" y="0"/>
                </a:cubicBezTo>
              </a:path>
            </a:pathLst>
          </a:custGeom>
          <a:noFill/>
          <a:ln w="63500" cap="flat" cmpd="sng">
            <a:solidFill>
              <a:srgbClr val="FFFF99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16504" name="Text Box 56"/>
          <p:cNvSpPr txBox="1">
            <a:spLocks noChangeArrowheads="1"/>
          </p:cNvSpPr>
          <p:nvPr/>
        </p:nvSpPr>
        <p:spPr bwMode="auto">
          <a:xfrm>
            <a:off x="739775" y="3541713"/>
            <a:ext cx="2366963" cy="7016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/>
              <a:t>periodiek systeem</a:t>
            </a:r>
          </a:p>
          <a:p>
            <a:r>
              <a:rPr lang="en-US" sz="2000"/>
              <a:t>Van Mendeleev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02829" y="1376983"/>
            <a:ext cx="1121020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CMS:</a:t>
            </a:r>
            <a:endParaRPr lang="en-US" sz="3200" dirty="0"/>
          </a:p>
        </p:txBody>
      </p:sp>
      <p:pic>
        <p:nvPicPr>
          <p:cNvPr id="12" name="Picture 11" descr="HiggsZZCMS2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571" y="2281436"/>
            <a:ext cx="4287685" cy="3908629"/>
          </a:xfrm>
          <a:prstGeom prst="rect">
            <a:avLst/>
          </a:prstGeom>
        </p:spPr>
      </p:pic>
      <p:pic>
        <p:nvPicPr>
          <p:cNvPr id="14" name="Picture 13" descr="Untitled.png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057" y="2249717"/>
            <a:ext cx="4091225" cy="394500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Oval 14"/>
          <p:cNvSpPr/>
          <p:nvPr/>
        </p:nvSpPr>
        <p:spPr bwMode="auto">
          <a:xfrm>
            <a:off x="753763" y="3983030"/>
            <a:ext cx="795231" cy="1864387"/>
          </a:xfrm>
          <a:prstGeom prst="ellipse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78424" y="1390852"/>
            <a:ext cx="1202573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Atlas:</a:t>
            </a:r>
            <a:endParaRPr lang="en-US" sz="3200" dirty="0"/>
          </a:p>
        </p:txBody>
      </p:sp>
      <p:sp>
        <p:nvSpPr>
          <p:cNvPr id="17" name="Oval 16"/>
          <p:cNvSpPr/>
          <p:nvPr/>
        </p:nvSpPr>
        <p:spPr bwMode="auto">
          <a:xfrm>
            <a:off x="5959803" y="3315456"/>
            <a:ext cx="885404" cy="1967334"/>
          </a:xfrm>
          <a:prstGeom prst="ellipse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-152400" y="-76200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Higgs</a:t>
            </a: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ZZ</a:t>
            </a:r>
            <a:r>
              <a:rPr kumimoji="0" lang="en-US" sz="64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?</a:t>
            </a:r>
            <a:endParaRPr kumimoji="0" lang="en-US" sz="6400" b="1" i="1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j-lt"/>
              <a:ea typeface="+mj-ea"/>
              <a:cs typeface="+mj-cs"/>
              <a:sym typeface="Symbol" pitchFamily="-104" charset="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cientistBlink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3690" y="163287"/>
            <a:ext cx="4462274" cy="652235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5928" y="-1"/>
            <a:ext cx="3438071" cy="1324429"/>
          </a:xfrm>
        </p:spPr>
        <p:txBody>
          <a:bodyPr/>
          <a:lstStyle/>
          <a:p>
            <a:r>
              <a:rPr lang="en-US" dirty="0" smtClean="0"/>
              <a:t>CERN Auditorium</a:t>
            </a:r>
            <a:br>
              <a:rPr lang="en-US" dirty="0" smtClean="0"/>
            </a:br>
            <a:r>
              <a:rPr lang="en-US" dirty="0" smtClean="0"/>
              <a:t>4 </a:t>
            </a:r>
            <a:r>
              <a:rPr lang="en-US" dirty="0" err="1" smtClean="0"/>
              <a:t>juli</a:t>
            </a:r>
            <a:r>
              <a:rPr lang="en-US" dirty="0" smtClean="0"/>
              <a:t> 2012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HiggsTra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27719" y="3419932"/>
            <a:ext cx="5415548" cy="3365499"/>
          </a:xfrm>
          <a:prstGeom prst="rect">
            <a:avLst/>
          </a:prstGeom>
        </p:spPr>
      </p:pic>
      <p:grpSp>
        <p:nvGrpSpPr>
          <p:cNvPr id="3" name="Group 6"/>
          <p:cNvGrpSpPr/>
          <p:nvPr/>
        </p:nvGrpSpPr>
        <p:grpSpPr>
          <a:xfrm>
            <a:off x="0" y="-2231567"/>
            <a:ext cx="5724071" cy="5533571"/>
            <a:chOff x="1814286" y="798286"/>
            <a:chExt cx="5461000" cy="5177003"/>
          </a:xfrm>
        </p:grpSpPr>
        <p:pic>
          <p:nvPicPr>
            <p:cNvPr id="8" name="Picture 7" descr="CERNjuichen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5000" y="831790"/>
              <a:ext cx="5334000" cy="514349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1814286" y="798286"/>
              <a:ext cx="5461000" cy="220435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Nobel prize in Physics 2013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0041" y="5814303"/>
            <a:ext cx="181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FF"/>
                </a:solidFill>
              </a:rPr>
              <a:t>Francois </a:t>
            </a:r>
            <a:r>
              <a:rPr lang="en-US" dirty="0" err="1" smtClean="0">
                <a:solidFill>
                  <a:srgbClr val="66FFFF"/>
                </a:solidFill>
              </a:rPr>
              <a:t>Englert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6187" y="5822826"/>
            <a:ext cx="134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FF"/>
                </a:solidFill>
              </a:rPr>
              <a:t>Peter Higgs</a:t>
            </a:r>
            <a:endParaRPr lang="en-US" dirty="0">
              <a:solidFill>
                <a:srgbClr val="66FFFF"/>
              </a:solidFill>
            </a:endParaRPr>
          </a:p>
        </p:txBody>
      </p:sp>
      <p:pic>
        <p:nvPicPr>
          <p:cNvPr id="10" name="Picture 9" descr="EnglertHiggsHand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0800" y="999625"/>
            <a:ext cx="7297720" cy="437863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Dus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BigBoson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5931" y="716276"/>
            <a:ext cx="7810500" cy="562356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“God </a:t>
            </a:r>
            <a:r>
              <a:rPr lang="en-US" dirty="0" err="1" smtClean="0"/>
              <a:t>Deeltje</a:t>
            </a:r>
            <a:r>
              <a:rPr lang="en-US" dirty="0" smtClean="0"/>
              <a:t>”?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2857" y="734777"/>
            <a:ext cx="8490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FFFF"/>
                </a:solidFill>
              </a:rPr>
              <a:t>Leon Lederman’s </a:t>
            </a:r>
            <a:r>
              <a:rPr lang="en-US" sz="2000" dirty="0" err="1" smtClean="0">
                <a:solidFill>
                  <a:srgbClr val="00FFFF"/>
                </a:solidFill>
              </a:rPr>
              <a:t>boek</a:t>
            </a:r>
            <a:r>
              <a:rPr lang="en-US" sz="2000" dirty="0" smtClean="0">
                <a:solidFill>
                  <a:srgbClr val="00FFFF"/>
                </a:solidFill>
              </a:rPr>
              <a:t>: </a:t>
            </a:r>
          </a:p>
          <a:p>
            <a:r>
              <a:rPr lang="en-US" sz="2000" dirty="0" smtClean="0">
                <a:solidFill>
                  <a:srgbClr val="00FFFF"/>
                </a:solidFill>
              </a:rPr>
              <a:t>“The God Particle: If the universe Is the Answer, What Is the Question?”</a:t>
            </a:r>
          </a:p>
          <a:p>
            <a:r>
              <a:rPr lang="en-US" sz="2000" dirty="0" smtClean="0">
                <a:solidFill>
                  <a:srgbClr val="FF6600"/>
                </a:solidFill>
              </a:rPr>
              <a:t>(De </a:t>
            </a:r>
            <a:r>
              <a:rPr lang="en-US" sz="2000" dirty="0" err="1" smtClean="0">
                <a:solidFill>
                  <a:srgbClr val="FF6600"/>
                </a:solidFill>
              </a:rPr>
              <a:t>uitgever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err="1" smtClean="0">
                <a:solidFill>
                  <a:srgbClr val="FF6600"/>
                </a:solidFill>
              </a:rPr>
              <a:t>verbood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smtClean="0">
                <a:solidFill>
                  <a:srgbClr val="FF6600"/>
                </a:solidFill>
              </a:rPr>
              <a:t>de </a:t>
            </a:r>
            <a:r>
              <a:rPr lang="en-US" sz="2000" dirty="0" err="1" smtClean="0">
                <a:solidFill>
                  <a:srgbClr val="FF6600"/>
                </a:solidFill>
              </a:rPr>
              <a:t>titel</a:t>
            </a:r>
            <a:r>
              <a:rPr lang="en-US" sz="2000" dirty="0" smtClean="0">
                <a:solidFill>
                  <a:srgbClr val="FF6600"/>
                </a:solidFill>
              </a:rPr>
              <a:t> “The </a:t>
            </a:r>
            <a:r>
              <a:rPr lang="en-US" sz="2000" i="1" dirty="0" smtClean="0">
                <a:solidFill>
                  <a:srgbClr val="FF6600"/>
                </a:solidFill>
              </a:rPr>
              <a:t>goddamn</a:t>
            </a:r>
            <a:r>
              <a:rPr lang="en-US" sz="2000" dirty="0" smtClean="0">
                <a:solidFill>
                  <a:srgbClr val="FF6600"/>
                </a:solidFill>
              </a:rPr>
              <a:t> particle:…”)</a:t>
            </a:r>
            <a:endParaRPr lang="en-US" sz="2000" dirty="0">
              <a:solidFill>
                <a:srgbClr val="FF6600"/>
              </a:solidFill>
            </a:endParaRPr>
          </a:p>
        </p:txBody>
      </p:sp>
      <p:pic>
        <p:nvPicPr>
          <p:cNvPr id="8" name="Picture 7" descr="TheologyPhysic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2857" y="2148114"/>
            <a:ext cx="6086929" cy="42608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Perspecti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4795" y="443576"/>
            <a:ext cx="7645400" cy="58801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400513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Het </a:t>
            </a:r>
            <a:r>
              <a:rPr lang="en-US" sz="4000" dirty="0" err="1" smtClean="0"/>
              <a:t>Antimaterie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</a:t>
            </a:r>
            <a:r>
              <a:rPr lang="en-US" sz="4000" dirty="0" err="1" smtClean="0"/>
              <a:t>onderzoek</a:t>
            </a:r>
            <a:r>
              <a:rPr lang="en-US" sz="4000" dirty="0" smtClean="0"/>
              <a:t> met de LHC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Het </a:t>
            </a:r>
            <a:r>
              <a:rPr lang="en-US" sz="3200" i="1" dirty="0" err="1" smtClean="0">
                <a:solidFill>
                  <a:srgbClr val="00FFFF"/>
                </a:solidFill>
              </a:rPr>
              <a:t>LHCb</a:t>
            </a:r>
            <a:r>
              <a:rPr lang="en-US" sz="3200" i="1" dirty="0" smtClean="0">
                <a:solidFill>
                  <a:srgbClr val="00FFFF"/>
                </a:solidFill>
              </a:rPr>
              <a:t> Experiment:</a:t>
            </a:r>
          </a:p>
          <a:p>
            <a:pPr algn="r" eaLnBrk="1" hangingPunct="1"/>
            <a:r>
              <a:rPr lang="en-US" sz="3200" i="1" dirty="0" err="1" smtClean="0">
                <a:solidFill>
                  <a:srgbClr val="00FFFF"/>
                </a:solidFill>
              </a:rPr>
              <a:t>Verval</a:t>
            </a:r>
            <a:r>
              <a:rPr lang="en-US" sz="3200" i="1" dirty="0" smtClean="0">
                <a:solidFill>
                  <a:srgbClr val="00FFFF"/>
                </a:solidFill>
              </a:rPr>
              <a:t> van B-</a:t>
            </a:r>
            <a:r>
              <a:rPr lang="en-US" sz="3200" i="1" dirty="0" err="1" smtClean="0">
                <a:solidFill>
                  <a:srgbClr val="00FFFF"/>
                </a:solidFill>
              </a:rPr>
              <a:t>mesonen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Casimi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76771" y="114716"/>
            <a:ext cx="2037675" cy="22614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60506" y="1909103"/>
            <a:ext cx="1626304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0090"/>
                </a:solidFill>
              </a:rPr>
              <a:t>Hendrik</a:t>
            </a:r>
            <a:r>
              <a:rPr lang="en-US" sz="1400" b="1" dirty="0" smtClean="0">
                <a:solidFill>
                  <a:srgbClr val="000090"/>
                </a:solidFill>
              </a:rPr>
              <a:t> </a:t>
            </a:r>
            <a:r>
              <a:rPr lang="en-US" sz="1400" b="1" dirty="0" err="1" smtClean="0">
                <a:solidFill>
                  <a:srgbClr val="000090"/>
                </a:solidFill>
              </a:rPr>
              <a:t>Casimir</a:t>
            </a:r>
            <a:endParaRPr lang="en-US" sz="1400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 </a:t>
            </a:r>
            <a:r>
              <a:rPr lang="en-US" dirty="0" err="1" smtClean="0"/>
              <a:t>deeltjes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B-</a:t>
            </a:r>
            <a:r>
              <a:rPr lang="en-US" dirty="0" err="1" smtClean="0"/>
              <a:t>deeltjes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93" y="1049901"/>
            <a:ext cx="3800806" cy="1418123"/>
          </a:xfrm>
        </p:spPr>
        <p:txBody>
          <a:bodyPr/>
          <a:lstStyle/>
          <a:p>
            <a:r>
              <a:rPr lang="en-US" sz="2400" dirty="0" smtClean="0"/>
              <a:t>CP </a:t>
            </a:r>
            <a:r>
              <a:rPr lang="en-US" sz="2400" dirty="0" err="1" smtClean="0"/>
              <a:t>schending</a:t>
            </a:r>
            <a:r>
              <a:rPr lang="en-US" sz="2400" dirty="0" smtClean="0"/>
              <a:t> </a:t>
            </a:r>
            <a:r>
              <a:rPr lang="en-US" sz="2400" dirty="0" err="1" smtClean="0"/>
              <a:t>ontekt</a:t>
            </a:r>
            <a:r>
              <a:rPr lang="en-US" sz="2400" dirty="0" smtClean="0"/>
              <a:t> </a:t>
            </a:r>
            <a:r>
              <a:rPr lang="en-US" sz="2400" dirty="0" err="1" smtClean="0"/>
              <a:t>bij</a:t>
            </a:r>
            <a:r>
              <a:rPr lang="en-US" sz="2400" dirty="0" smtClean="0"/>
              <a:t> K </a:t>
            </a:r>
            <a:r>
              <a:rPr lang="en-US" sz="2400" dirty="0" err="1" smtClean="0"/>
              <a:t>deeltjes</a:t>
            </a:r>
            <a:r>
              <a:rPr lang="en-US" sz="2400" dirty="0" smtClean="0"/>
              <a:t> (</a:t>
            </a:r>
            <a:r>
              <a:rPr lang="en-US" sz="2400" dirty="0" err="1" smtClean="0"/>
              <a:t>s</a:t>
            </a:r>
            <a:r>
              <a:rPr lang="en-US" sz="2400" dirty="0" smtClean="0"/>
              <a:t>-quark): </a:t>
            </a:r>
            <a:r>
              <a:rPr lang="en-US" sz="2400" dirty="0" smtClean="0">
                <a:solidFill>
                  <a:srgbClr val="FF9900"/>
                </a:solidFill>
              </a:rPr>
              <a:t>“epsilon” ~ 1%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april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print"/>
          <a:srcRect l="5714" t="19693" r="8571"/>
          <a:stretch>
            <a:fillRect/>
          </a:stretch>
        </p:blipFill>
        <p:spPr bwMode="auto">
          <a:xfrm>
            <a:off x="3750278" y="688960"/>
            <a:ext cx="4986172" cy="2318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Arrow Connector 8"/>
          <p:cNvCxnSpPr/>
          <p:nvPr/>
        </p:nvCxnSpPr>
        <p:spPr bwMode="auto">
          <a:xfrm rot="10800000">
            <a:off x="8549559" y="1810482"/>
            <a:ext cx="594441" cy="9007"/>
          </a:xfrm>
          <a:prstGeom prst="straightConnector1">
            <a:avLst/>
          </a:prstGeom>
          <a:solidFill>
            <a:srgbClr val="FFFF99"/>
          </a:solidFill>
          <a:ln w="50800" cap="flat" cmpd="sng" algn="ctr">
            <a:solidFill>
              <a:srgbClr val="FF99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" name="Picture 3" descr="05-0440-01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201" y="3356014"/>
            <a:ext cx="4302661" cy="3237989"/>
          </a:xfrm>
          <a:prstGeom prst="rect">
            <a:avLst/>
          </a:prstGeom>
          <a:noFill/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942936" y="4273816"/>
            <a:ext cx="3851613" cy="15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err="1" smtClean="0">
                <a:latin typeface="+mn-lt"/>
              </a:rPr>
              <a:t>Bekijk</a:t>
            </a:r>
            <a:r>
              <a:rPr lang="en-US" sz="2400" kern="0" dirty="0" smtClean="0">
                <a:latin typeface="+mn-lt"/>
              </a:rPr>
              <a:t> de 3e </a:t>
            </a:r>
            <a:r>
              <a:rPr lang="en-US" sz="2400" kern="0" dirty="0" err="1" smtClean="0">
                <a:latin typeface="+mn-lt"/>
              </a:rPr>
              <a:t>generatie</a:t>
            </a:r>
            <a:r>
              <a:rPr lang="en-US" sz="2400" kern="0" dirty="0" smtClean="0">
                <a:latin typeface="+mn-lt"/>
              </a:rPr>
              <a:t>: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§"/>
              <a:defRPr/>
            </a:pP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B-</a:t>
            </a:r>
            <a:r>
              <a:rPr lang="en-US" sz="2400" kern="0" dirty="0" err="1" smtClean="0">
                <a:solidFill>
                  <a:srgbClr val="66FFFF"/>
                </a:solidFill>
                <a:latin typeface="+mn-lt"/>
              </a:rPr>
              <a:t>mesonen</a:t>
            </a: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: </a:t>
            </a:r>
            <a:r>
              <a:rPr lang="en-US" sz="2400" kern="0" dirty="0" err="1" smtClean="0">
                <a:solidFill>
                  <a:srgbClr val="66FFFF"/>
                </a:solidFill>
                <a:latin typeface="+mn-lt"/>
              </a:rPr>
              <a:t>d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eeltjes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met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een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-quark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" y="566467"/>
            <a:ext cx="9132331" cy="591427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2974" y="-220620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Het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LHCb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Experiment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256643" y="3964214"/>
            <a:ext cx="1088572" cy="82550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850946" name="Picture 2" descr="showers_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13550"/>
          </a:xfrm>
          <a:prstGeom prst="rect">
            <a:avLst/>
          </a:prstGeom>
          <a:noFill/>
        </p:spPr>
      </p:pic>
      <p:sp>
        <p:nvSpPr>
          <p:cNvPr id="8509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Kosmische straling (1909)</a:t>
            </a:r>
          </a:p>
        </p:txBody>
      </p:sp>
      <p:pic>
        <p:nvPicPr>
          <p:cNvPr id="8" name="Picture 6" descr="eiffeltur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6325" y="219948"/>
            <a:ext cx="1525588" cy="263525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68367" y="3627129"/>
            <a:ext cx="2003073" cy="26707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08700" y="5929331"/>
            <a:ext cx="189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1912 Victor Hess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6910875" y="288418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1909 Theodor </a:t>
            </a:r>
            <a:r>
              <a:rPr lang="en-US" sz="1800" dirty="0" err="1" smtClean="0"/>
              <a:t>Wulf</a:t>
            </a:r>
            <a:endParaRPr lang="en-US" sz="1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8024_14-A4-at-144-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Ulrich Uwer\My Documents\LHCb\EventDisplay\PanoramixEventDisplay_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327150"/>
            <a:ext cx="9144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67400" y="5402263"/>
            <a:ext cx="3276600" cy="498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23 sep 2010                  19:49:24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Run 79646        Event 143858637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6788" y="1600200"/>
            <a:ext cx="8634412" cy="387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5405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The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LHCb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 Detector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-105" charset="0"/>
            </a:endParaRPr>
          </a:p>
        </p:txBody>
      </p:sp>
      <p:sp>
        <p:nvSpPr>
          <p:cNvPr id="22536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-105" charset="-128"/>
            </a:endParaRPr>
          </a:p>
        </p:txBody>
      </p:sp>
      <p:sp>
        <p:nvSpPr>
          <p:cNvPr id="2253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81E6CB-202A-4BAC-BA0D-8C5A4AC88E80}" type="slidenum">
              <a:rPr lang="nl-NL">
                <a:solidFill>
                  <a:srgbClr val="000000"/>
                </a:solidFill>
              </a:rPr>
              <a:pPr/>
              <a:t>110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7162800" y="6645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9CF77-C6F4-4416-9C26-FC553AC55B9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Content Placeholder 5" descr="PrimaryVertexTwoSensorsOblique.pn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l="-4256" r="-4256"/>
          <a:stretch>
            <a:fillRect/>
          </a:stretch>
        </p:blipFill>
        <p:spPr>
          <a:xfrm rot="19833073">
            <a:off x="36286" y="1543302"/>
            <a:ext cx="7338786" cy="4036049"/>
          </a:xfrm>
        </p:spPr>
      </p:pic>
      <p:cxnSp>
        <p:nvCxnSpPr>
          <p:cNvPr id="17" name="Straight Connector 16"/>
          <p:cNvCxnSpPr>
            <a:endCxn id="20" idx="5"/>
          </p:cNvCxnSpPr>
          <p:nvPr/>
        </p:nvCxnSpPr>
        <p:spPr bwMode="auto">
          <a:xfrm flipV="1">
            <a:off x="1778000" y="3901060"/>
            <a:ext cx="7232089" cy="2539654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Oval 19"/>
          <p:cNvSpPr/>
          <p:nvPr/>
        </p:nvSpPr>
        <p:spPr bwMode="auto">
          <a:xfrm>
            <a:off x="8229600" y="3120571"/>
            <a:ext cx="914400" cy="9144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6" name="Straight Connector 15"/>
          <p:cNvCxnSpPr>
            <a:endCxn id="20" idx="7"/>
          </p:cNvCxnSpPr>
          <p:nvPr/>
        </p:nvCxnSpPr>
        <p:spPr bwMode="auto">
          <a:xfrm>
            <a:off x="5660571" y="172357"/>
            <a:ext cx="3349518" cy="3082125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Picture 24" descr="Assembly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5219716" y="618673"/>
            <a:ext cx="2819400" cy="193622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22" name="Title 1"/>
          <p:cNvSpPr txBox="1">
            <a:spLocks/>
          </p:cNvSpPr>
          <p:nvPr/>
        </p:nvSpPr>
        <p:spPr bwMode="auto">
          <a:xfrm>
            <a:off x="-1802" y="5749472"/>
            <a:ext cx="9144000" cy="762000"/>
          </a:xfrm>
          <a:prstGeom prst="rect">
            <a:avLst/>
          </a:prstGeom>
          <a:solidFill>
            <a:schemeClr val="tx1">
              <a:alpha val="67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Vergelijk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miljoenen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materie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en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antimaterie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deeltjes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vervallen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latin typeface="+mj-lt"/>
                <a:ea typeface="+mj-ea"/>
                <a:cs typeface="+mj-cs"/>
              </a:rPr>
              <a:t>…en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zoek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naar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verschillen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tussen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materie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en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antimaterie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!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2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26"/>
            <a:ext cx="9144000" cy="762000"/>
          </a:xfrm>
        </p:spPr>
        <p:txBody>
          <a:bodyPr/>
          <a:lstStyle/>
          <a:p>
            <a:r>
              <a:rPr lang="en-US" dirty="0" smtClean="0"/>
              <a:t>Beauty </a:t>
            </a:r>
            <a:r>
              <a:rPr lang="en-US" dirty="0" err="1" smtClean="0"/>
              <a:t>deeltjes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err="1" smtClean="0"/>
              <a:t>verschil</a:t>
            </a:r>
            <a:r>
              <a:rPr lang="en-US" dirty="0" smtClean="0"/>
              <a:t> </a:t>
            </a:r>
            <a:r>
              <a:rPr lang="en-US" dirty="0" err="1" smtClean="0"/>
              <a:t>tussen</a:t>
            </a:r>
            <a:r>
              <a:rPr lang="en-US" dirty="0" smtClean="0"/>
              <a:t> </a:t>
            </a:r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786" y="5016500"/>
            <a:ext cx="7928428" cy="1090509"/>
          </a:xfrm>
        </p:spPr>
        <p:txBody>
          <a:bodyPr/>
          <a:lstStyle/>
          <a:p>
            <a:r>
              <a:rPr lang="en-US" sz="2200" dirty="0" err="1" smtClean="0"/>
              <a:t>Maar</a:t>
            </a:r>
            <a:r>
              <a:rPr lang="en-US" sz="2200" dirty="0" smtClean="0"/>
              <a:t> links en </a:t>
            </a:r>
            <a:r>
              <a:rPr lang="en-US" sz="2200" dirty="0" err="1" smtClean="0"/>
              <a:t>rechts</a:t>
            </a:r>
            <a:r>
              <a:rPr lang="en-US" sz="2200" dirty="0" smtClean="0"/>
              <a:t> </a:t>
            </a:r>
            <a:r>
              <a:rPr lang="en-US" sz="2200" dirty="0" err="1" smtClean="0"/>
              <a:t>niet</a:t>
            </a:r>
            <a:r>
              <a:rPr lang="en-US" sz="2200" dirty="0" smtClean="0"/>
              <a:t> even </a:t>
            </a:r>
            <a:r>
              <a:rPr lang="en-US" sz="2200" dirty="0" err="1" smtClean="0"/>
              <a:t>snel</a:t>
            </a:r>
            <a:r>
              <a:rPr lang="en-US" sz="2200" dirty="0" smtClean="0"/>
              <a:t>!</a:t>
            </a:r>
          </a:p>
          <a:p>
            <a:r>
              <a:rPr lang="en-US" sz="2200" dirty="0" err="1" smtClean="0"/>
              <a:t>Bij</a:t>
            </a:r>
            <a:r>
              <a:rPr lang="en-US" sz="2200" dirty="0" smtClean="0"/>
              <a:t> B-</a:t>
            </a:r>
            <a:r>
              <a:rPr lang="en-US" sz="2200" dirty="0" err="1" smtClean="0"/>
              <a:t>mesonen</a:t>
            </a:r>
            <a:r>
              <a:rPr lang="en-US" sz="2200" dirty="0" smtClean="0"/>
              <a:t> is het </a:t>
            </a:r>
            <a:r>
              <a:rPr lang="en-US" sz="2200" dirty="0" err="1" smtClean="0"/>
              <a:t>een</a:t>
            </a:r>
            <a:r>
              <a:rPr lang="en-US" sz="2200" dirty="0" smtClean="0"/>
              <a:t> </a:t>
            </a:r>
            <a:r>
              <a:rPr lang="en-US" sz="2200" dirty="0" err="1" smtClean="0"/>
              <a:t>relatief</a:t>
            </a:r>
            <a:r>
              <a:rPr lang="en-US" sz="2200" dirty="0" smtClean="0"/>
              <a:t> </a:t>
            </a:r>
            <a:r>
              <a:rPr lang="en-US" sz="2200" dirty="0" err="1" smtClean="0"/>
              <a:t>groot</a:t>
            </a:r>
            <a:r>
              <a:rPr lang="en-US" sz="2200" dirty="0" smtClean="0"/>
              <a:t> </a:t>
            </a:r>
            <a:r>
              <a:rPr lang="en-US" sz="2200" dirty="0" err="1" smtClean="0"/>
              <a:t>verschil</a:t>
            </a:r>
            <a:r>
              <a:rPr lang="en-US" sz="2200" dirty="0" smtClean="0"/>
              <a:t>!</a:t>
            </a:r>
          </a:p>
          <a:p>
            <a:pPr lvl="1"/>
            <a:r>
              <a:rPr lang="en-US" sz="1800" dirty="0" err="1" smtClean="0">
                <a:solidFill>
                  <a:srgbClr val="66FFFF"/>
                </a:solidFill>
              </a:rPr>
              <a:t>Vergelijk</a:t>
            </a:r>
            <a:r>
              <a:rPr lang="en-US" sz="1800" dirty="0" smtClean="0">
                <a:solidFill>
                  <a:srgbClr val="66FFFF"/>
                </a:solidFill>
              </a:rPr>
              <a:t> met K </a:t>
            </a:r>
            <a:r>
              <a:rPr lang="en-US" sz="1800" dirty="0" err="1" smtClean="0">
                <a:solidFill>
                  <a:srgbClr val="66FFFF"/>
                </a:solidFill>
              </a:rPr>
              <a:t>mesonen</a:t>
            </a:r>
            <a:r>
              <a:rPr lang="en-US" sz="1800" dirty="0" smtClean="0">
                <a:solidFill>
                  <a:srgbClr val="66FFFF"/>
                </a:solidFill>
              </a:rPr>
              <a:t>: “epsilon” ~ 1%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10"/>
          <p:cNvGrpSpPr/>
          <p:nvPr/>
        </p:nvGrpSpPr>
        <p:grpSpPr>
          <a:xfrm>
            <a:off x="1270001" y="1813387"/>
            <a:ext cx="6262914" cy="2868386"/>
            <a:chOff x="1002547" y="2060848"/>
            <a:chExt cx="6886106" cy="233997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2547" y="2060848"/>
              <a:ext cx="3402013" cy="230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31078" y="2060848"/>
              <a:ext cx="34575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2339752" y="2924944"/>
              <a:ext cx="3456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36915" y="2467750"/>
              <a:ext cx="1410719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GB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27451" y="2467750"/>
              <a:ext cx="1440160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GB" sz="1600" dirty="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5915698" y="2393049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149348" y="996051"/>
            <a:ext cx="2923724" cy="8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00FFFF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00FFFF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372429" y="1003308"/>
            <a:ext cx="3501572" cy="8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i="1" kern="0" dirty="0" smtClean="0">
                <a:solidFill>
                  <a:srgbClr val="FF6600"/>
                </a:solidFill>
                <a:latin typeface="+mn-lt"/>
              </a:rPr>
              <a:t>a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nti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-B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FF6600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FF6600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26"/>
            <a:ext cx="9144000" cy="762000"/>
          </a:xfrm>
        </p:spPr>
        <p:txBody>
          <a:bodyPr/>
          <a:lstStyle/>
          <a:p>
            <a:r>
              <a:rPr lang="en-US" dirty="0" smtClean="0"/>
              <a:t>Beauty </a:t>
            </a:r>
            <a:r>
              <a:rPr lang="en-US" dirty="0" err="1" smtClean="0"/>
              <a:t>deeltjes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err="1" smtClean="0"/>
              <a:t>verschil</a:t>
            </a:r>
            <a:r>
              <a:rPr lang="en-US" dirty="0" smtClean="0"/>
              <a:t> </a:t>
            </a:r>
            <a:r>
              <a:rPr lang="en-US" dirty="0" err="1" smtClean="0"/>
              <a:t>tussen</a:t>
            </a:r>
            <a:r>
              <a:rPr lang="en-US" dirty="0" smtClean="0"/>
              <a:t> </a:t>
            </a:r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10"/>
          <p:cNvGrpSpPr/>
          <p:nvPr/>
        </p:nvGrpSpPr>
        <p:grpSpPr>
          <a:xfrm>
            <a:off x="1270001" y="1813387"/>
            <a:ext cx="6262914" cy="2868386"/>
            <a:chOff x="1002547" y="2060848"/>
            <a:chExt cx="6886106" cy="233997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2547" y="2060848"/>
              <a:ext cx="3402013" cy="230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31078" y="2060848"/>
              <a:ext cx="34575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2339752" y="2924944"/>
              <a:ext cx="3456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36915" y="2467750"/>
              <a:ext cx="1410719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GB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27451" y="2467750"/>
              <a:ext cx="1440160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GB" sz="1600" dirty="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5915698" y="2393049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149348" y="996051"/>
            <a:ext cx="2923724" cy="8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00FFFF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00FFFF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372429" y="1003308"/>
            <a:ext cx="3501572" cy="8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i="1" kern="0" dirty="0" smtClean="0">
                <a:solidFill>
                  <a:srgbClr val="FF6600"/>
                </a:solidFill>
                <a:latin typeface="+mn-lt"/>
              </a:rPr>
              <a:t>a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nti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-B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FF6600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FF6600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1" descr="CartoonC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2418" y="1413556"/>
            <a:ext cx="3716338" cy="3622675"/>
          </a:xfrm>
          <a:prstGeom prst="rect">
            <a:avLst/>
          </a:prstGeom>
          <a:noFill/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699860" y="5354411"/>
            <a:ext cx="7744279" cy="886732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natuurwetten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voor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materie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antimaterie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blijken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+mn-lt"/>
              </a:rPr>
              <a:t>duidelijk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niet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100%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spiegel-symmetrisch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!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Standaardmodel</a:t>
            </a:r>
            <a:r>
              <a:rPr lang="en-US" dirty="0" smtClean="0"/>
              <a:t> </a:t>
            </a:r>
            <a:r>
              <a:rPr lang="en-US" dirty="0" err="1" smtClean="0"/>
              <a:t>Voorspelling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7274" y="788844"/>
            <a:ext cx="82886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mogelijke</a:t>
            </a:r>
            <a:r>
              <a:rPr lang="en-US" dirty="0" smtClean="0"/>
              <a:t> </a:t>
            </a:r>
            <a:r>
              <a:rPr lang="en-US" dirty="0" err="1" smtClean="0"/>
              <a:t>manifestaties</a:t>
            </a:r>
            <a:r>
              <a:rPr lang="en-US" dirty="0" smtClean="0"/>
              <a:t> van CP </a:t>
            </a:r>
            <a:r>
              <a:rPr lang="en-US" dirty="0" err="1" smtClean="0"/>
              <a:t>schending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</a:p>
          <a:p>
            <a:r>
              <a:rPr lang="en-US" dirty="0" smtClean="0"/>
              <a:t>het </a:t>
            </a:r>
            <a:r>
              <a:rPr lang="en-US" dirty="0" err="1" smtClean="0"/>
              <a:t>gevolg</a:t>
            </a:r>
            <a:r>
              <a:rPr lang="en-US" dirty="0" smtClean="0"/>
              <a:t> van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enkele</a:t>
            </a:r>
            <a:r>
              <a:rPr lang="en-US" dirty="0" smtClean="0"/>
              <a:t> parameter in het model.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061" y="2084026"/>
            <a:ext cx="2302105" cy="289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615" y="2129354"/>
            <a:ext cx="2141030" cy="2890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standaardmodel_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8351" y="2290467"/>
            <a:ext cx="2350873" cy="2729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1165" y="5543692"/>
            <a:ext cx="6713885" cy="892552"/>
          </a:xfrm>
          <a:prstGeom prst="rect">
            <a:avLst/>
          </a:prstGeom>
          <a:noFill/>
          <a:ln>
            <a:solidFill>
              <a:srgbClr val="FFFCCE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FFFCCE"/>
                </a:solidFill>
              </a:rPr>
              <a:t>Het </a:t>
            </a:r>
            <a:r>
              <a:rPr lang="en-US" sz="2600" dirty="0" err="1" smtClean="0">
                <a:solidFill>
                  <a:srgbClr val="FFFCCE"/>
                </a:solidFill>
              </a:rPr>
              <a:t>Standaard</a:t>
            </a:r>
            <a:r>
              <a:rPr lang="en-US" sz="2600" dirty="0" smtClean="0">
                <a:solidFill>
                  <a:srgbClr val="FFFCCE"/>
                </a:solidFill>
              </a:rPr>
              <a:t> Model </a:t>
            </a:r>
            <a:r>
              <a:rPr lang="en-US" sz="2600" dirty="0" err="1" smtClean="0">
                <a:solidFill>
                  <a:srgbClr val="FFFCCE"/>
                </a:solidFill>
              </a:rPr>
              <a:t>kan</a:t>
            </a:r>
            <a:r>
              <a:rPr lang="en-US" sz="2600" dirty="0" smtClean="0">
                <a:solidFill>
                  <a:srgbClr val="FFFCCE"/>
                </a:solidFill>
              </a:rPr>
              <a:t> </a:t>
            </a:r>
            <a:r>
              <a:rPr lang="en-US" sz="2600" dirty="0" err="1" smtClean="0">
                <a:solidFill>
                  <a:srgbClr val="FFFCCE"/>
                </a:solidFill>
              </a:rPr>
              <a:t>vooralsnog</a:t>
            </a:r>
            <a:r>
              <a:rPr lang="en-US" sz="2600" dirty="0" smtClean="0">
                <a:solidFill>
                  <a:srgbClr val="FFFCCE"/>
                </a:solidFill>
              </a:rPr>
              <a:t> </a:t>
            </a:r>
            <a:r>
              <a:rPr lang="en-US" sz="2600" dirty="0" err="1" smtClean="0">
                <a:solidFill>
                  <a:srgbClr val="FFFCCE"/>
                </a:solidFill>
              </a:rPr>
              <a:t>alle</a:t>
            </a:r>
            <a:r>
              <a:rPr lang="en-US" sz="2600" dirty="0" smtClean="0">
                <a:solidFill>
                  <a:srgbClr val="FFFCCE"/>
                </a:solidFill>
              </a:rPr>
              <a:t> </a:t>
            </a:r>
            <a:r>
              <a:rPr lang="en-US" sz="2600" dirty="0" err="1" smtClean="0">
                <a:solidFill>
                  <a:srgbClr val="FFFCCE"/>
                </a:solidFill>
              </a:rPr>
              <a:t>waarnemingen</a:t>
            </a:r>
            <a:r>
              <a:rPr lang="en-US" sz="2600" dirty="0" smtClean="0">
                <a:solidFill>
                  <a:srgbClr val="FFFCCE"/>
                </a:solidFill>
              </a:rPr>
              <a:t> </a:t>
            </a:r>
            <a:r>
              <a:rPr lang="en-US" sz="2600" dirty="0" err="1" smtClean="0">
                <a:solidFill>
                  <a:srgbClr val="FFFCCE"/>
                </a:solidFill>
              </a:rPr>
              <a:t>beschrijven</a:t>
            </a:r>
            <a:r>
              <a:rPr lang="en-US" sz="2600" dirty="0" smtClean="0">
                <a:solidFill>
                  <a:srgbClr val="FFFCCE"/>
                </a:solidFill>
              </a:rPr>
              <a:t> …. Op </a:t>
            </a:r>
            <a:r>
              <a:rPr lang="en-US" sz="2600" b="1" i="1" dirty="0" err="1" smtClean="0">
                <a:solidFill>
                  <a:srgbClr val="FFFCCE"/>
                </a:solidFill>
              </a:rPr>
              <a:t>één</a:t>
            </a:r>
            <a:r>
              <a:rPr lang="en-US" sz="2600" dirty="0" smtClean="0">
                <a:solidFill>
                  <a:srgbClr val="FFFCCE"/>
                </a:solidFill>
              </a:rPr>
              <a:t> </a:t>
            </a:r>
            <a:r>
              <a:rPr lang="en-US" sz="2600" dirty="0" err="1" smtClean="0">
                <a:solidFill>
                  <a:srgbClr val="FFFCCE"/>
                </a:solidFill>
              </a:rPr>
              <a:t>na</a:t>
            </a:r>
            <a:r>
              <a:rPr lang="en-US" sz="2600" dirty="0" smtClean="0">
                <a:solidFill>
                  <a:srgbClr val="FFFCCE"/>
                </a:solidFill>
              </a:rPr>
              <a:t>…</a:t>
            </a:r>
            <a:endParaRPr lang="en-US" sz="2600" dirty="0">
              <a:solidFill>
                <a:srgbClr val="FFFCCE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vroege</a:t>
            </a:r>
            <a:r>
              <a:rPr lang="en-US" dirty="0"/>
              <a:t> </a:t>
            </a:r>
            <a:r>
              <a:rPr lang="en-US" dirty="0" err="1"/>
              <a:t>hete</a:t>
            </a:r>
            <a:r>
              <a:rPr lang="en-US" dirty="0"/>
              <a:t> </a:t>
            </a:r>
            <a:r>
              <a:rPr lang="en-US" dirty="0" err="1"/>
              <a:t>heelal</a:t>
            </a:r>
            <a:endParaRPr lang="en-US" dirty="0"/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3660775" y="20240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4483100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3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3578225" y="28829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4384675" y="2908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5156200" y="30019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5160963" y="34194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4973638" y="39258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4094163" y="3694113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5499100" y="23272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6108700" y="40290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5407025" y="42545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4246563" y="43942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3144838" y="33797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5864225" y="19986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4260850" y="15462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5683250" y="47815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3165475" y="38131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6000750" y="24749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5508625" y="15716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3941763" y="25685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3090863" y="220503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3552825" y="35385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4030663" y="31146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4064000" y="3489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4987925" y="50752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3857625" y="46831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5765800" y="2017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4546600" y="33210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5362575" y="27654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4778375" y="25781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4089400" y="4176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2855913" y="29718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3763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4241800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4291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3440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3711575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5029200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5106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4951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3790950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3308350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4949825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4454525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3557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5022850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4703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3013075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5275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4129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3929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6483350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6283325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6243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2959100" y="32639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5824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6611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5981700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1301750" y="5578475"/>
            <a:ext cx="6672263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Dus</a:t>
            </a:r>
            <a:r>
              <a:rPr lang="en-US" dirty="0"/>
              <a:t>: “</a:t>
            </a:r>
            <a:r>
              <a:rPr lang="en-US" dirty="0" err="1"/>
              <a:t>ietsiepietsie</a:t>
            </a:r>
            <a:r>
              <a:rPr lang="en-US" dirty="0"/>
              <a:t>”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deeltjes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anti-</a:t>
            </a:r>
            <a:r>
              <a:rPr lang="en-US" dirty="0" err="1">
                <a:solidFill>
                  <a:srgbClr val="FF0000"/>
                </a:solidFill>
              </a:rPr>
              <a:t>materie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deeltjes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6996113" y="1441450"/>
            <a:ext cx="2119312" cy="3368675"/>
            <a:chOff x="4461" y="278"/>
            <a:chExt cx="1335" cy="2122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25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materie:</a:t>
              </a:r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211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anti-materie:</a:t>
              </a:r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licht</a:t>
              </a:r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564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Stel:</a:t>
              </a:r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56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100000000</a:t>
              </a:r>
              <a:r>
                <a:rPr lang="en-US" sz="2400">
                  <a:solidFill>
                    <a:srgbClr val="66FFFF"/>
                  </a:solidFill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9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2314575" y="588963"/>
            <a:ext cx="4857750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Tijd</a:t>
            </a:r>
            <a:r>
              <a:rPr lang="en-US" dirty="0"/>
              <a:t>=0.00000000001 </a:t>
            </a:r>
            <a:r>
              <a:rPr lang="en-US" dirty="0" err="1"/>
              <a:t>seconde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vroege</a:t>
            </a:r>
            <a:r>
              <a:rPr lang="en-US" dirty="0"/>
              <a:t> </a:t>
            </a:r>
            <a:r>
              <a:rPr lang="en-US" dirty="0" err="1"/>
              <a:t>hete</a:t>
            </a:r>
            <a:r>
              <a:rPr lang="en-US" dirty="0"/>
              <a:t> </a:t>
            </a:r>
            <a:r>
              <a:rPr lang="en-US" dirty="0" err="1"/>
              <a:t>heelal</a:t>
            </a:r>
            <a:endParaRPr lang="en-US" dirty="0"/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3660775" y="20240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4483100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3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3578225" y="28829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4384675" y="2908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5156200" y="30019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5160963" y="34194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4973638" y="39258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4094163" y="3694113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5499100" y="23272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6108700" y="40290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5407025" y="42545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4246563" y="43942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3144838" y="33797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5864225" y="19986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4260850" y="15462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5683250" y="47815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3165475" y="38131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6000750" y="24749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5508625" y="15716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3941763" y="25685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3090863" y="220503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3552825" y="35385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4030663" y="31146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4064000" y="3489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4987925" y="50752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3857625" y="46831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5765800" y="2017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4546600" y="33210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5362575" y="27654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4778375" y="25781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4089400" y="4176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2855913" y="29718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3763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4241800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4291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3440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3711575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5029200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5106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4951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3790950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3308350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4949825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4454525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3557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5022850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4703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3013075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5275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4129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3929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6483350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6283325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6243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2959100" y="32639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5824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6611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5981700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1301750" y="5578475"/>
            <a:ext cx="6672263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Dus</a:t>
            </a:r>
            <a:r>
              <a:rPr lang="en-US" dirty="0"/>
              <a:t>: “</a:t>
            </a:r>
            <a:r>
              <a:rPr lang="en-US" dirty="0" err="1"/>
              <a:t>ietsiepietsie</a:t>
            </a:r>
            <a:r>
              <a:rPr lang="en-US" dirty="0"/>
              <a:t>”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deeltjes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anti-</a:t>
            </a:r>
            <a:r>
              <a:rPr lang="en-US" dirty="0" err="1">
                <a:solidFill>
                  <a:srgbClr val="FF0000"/>
                </a:solidFill>
              </a:rPr>
              <a:t>materie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deeltjes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6996113" y="1441450"/>
            <a:ext cx="2119312" cy="3368675"/>
            <a:chOff x="4461" y="278"/>
            <a:chExt cx="1335" cy="2122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25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materie:</a:t>
              </a:r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211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anti-materie:</a:t>
              </a:r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licht</a:t>
              </a:r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564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Stel:</a:t>
              </a:r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56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100000000</a:t>
              </a:r>
              <a:r>
                <a:rPr lang="en-US" sz="2400">
                  <a:solidFill>
                    <a:srgbClr val="66FFFF"/>
                  </a:solidFill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9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2314575" y="588963"/>
            <a:ext cx="4857750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Tijd</a:t>
            </a:r>
            <a:r>
              <a:rPr lang="en-US" dirty="0"/>
              <a:t>=0.00000000001 </a:t>
            </a:r>
            <a:r>
              <a:rPr lang="en-US" dirty="0" err="1"/>
              <a:t>seconde</a:t>
            </a:r>
            <a:endParaRPr lang="en-US" dirty="0"/>
          </a:p>
        </p:txBody>
      </p:sp>
      <p:sp>
        <p:nvSpPr>
          <p:cNvPr id="117" name="Oval 116"/>
          <p:cNvSpPr/>
          <p:nvPr/>
        </p:nvSpPr>
        <p:spPr bwMode="auto">
          <a:xfrm>
            <a:off x="2747006" y="1351117"/>
            <a:ext cx="4188092" cy="3837147"/>
          </a:xfrm>
          <a:prstGeom prst="ellipse">
            <a:avLst/>
          </a:prstGeom>
          <a:solidFill>
            <a:schemeClr val="tx1">
              <a:alpha val="7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747433" y="2549091"/>
            <a:ext cx="40435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9900"/>
                </a:solidFill>
              </a:rPr>
              <a:t>Het </a:t>
            </a:r>
            <a:r>
              <a:rPr lang="en-US" b="1" dirty="0" err="1" smtClean="0">
                <a:solidFill>
                  <a:srgbClr val="FF9900"/>
                </a:solidFill>
              </a:rPr>
              <a:t>Standaardmodel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komt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een</a:t>
            </a:r>
            <a:r>
              <a:rPr lang="en-US" b="1" dirty="0" smtClean="0">
                <a:solidFill>
                  <a:srgbClr val="FF9900"/>
                </a:solidFill>
              </a:rPr>
              <a:t> factor </a:t>
            </a:r>
            <a:r>
              <a:rPr lang="en-US" b="1" u="sng" dirty="0" err="1" smtClean="0">
                <a:solidFill>
                  <a:srgbClr val="FF9900"/>
                </a:solidFill>
              </a:rPr>
              <a:t>miljard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te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kort</a:t>
            </a:r>
            <a:r>
              <a:rPr lang="en-US" b="1" dirty="0" smtClean="0">
                <a:solidFill>
                  <a:srgbClr val="FF9900"/>
                </a:solidFill>
              </a:rPr>
              <a:t>!</a:t>
            </a:r>
            <a:endParaRPr lang="en-US" b="1" dirty="0"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Hoe nu </a:t>
            </a:r>
            <a:r>
              <a:rPr lang="en-US" dirty="0" err="1" smtClean="0"/>
              <a:t>verder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172" y="762436"/>
            <a:ext cx="8493271" cy="3227837"/>
          </a:xfrm>
        </p:spPr>
        <p:txBody>
          <a:bodyPr/>
          <a:lstStyle/>
          <a:p>
            <a:r>
              <a:rPr lang="en-US" sz="2400" dirty="0" err="1" smtClean="0"/>
              <a:t>Wat</a:t>
            </a:r>
            <a:r>
              <a:rPr lang="en-US" sz="2400" dirty="0" smtClean="0"/>
              <a:t> is </a:t>
            </a:r>
            <a:r>
              <a:rPr lang="en-US" sz="2400" dirty="0" err="1" smtClean="0"/>
              <a:t>Donkere</a:t>
            </a:r>
            <a:r>
              <a:rPr lang="en-US" sz="2400" dirty="0" smtClean="0"/>
              <a:t> </a:t>
            </a:r>
            <a:r>
              <a:rPr lang="en-US" sz="2400" dirty="0" err="1" smtClean="0"/>
              <a:t>Materie</a:t>
            </a:r>
            <a:r>
              <a:rPr lang="en-US" sz="2400" dirty="0" smtClean="0"/>
              <a:t>?</a:t>
            </a:r>
          </a:p>
          <a:p>
            <a:pPr lvl="1"/>
            <a:r>
              <a:rPr lang="en-US" sz="2000" dirty="0" err="1" smtClean="0">
                <a:solidFill>
                  <a:srgbClr val="66FFFF"/>
                </a:solidFill>
              </a:rPr>
              <a:t>Nieuwe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deeltjes</a:t>
            </a:r>
            <a:r>
              <a:rPr lang="en-US" sz="2000" dirty="0" smtClean="0">
                <a:solidFill>
                  <a:srgbClr val="66FFFF"/>
                </a:solidFill>
              </a:rPr>
              <a:t>? </a:t>
            </a:r>
            <a:r>
              <a:rPr lang="en-US" sz="2000" dirty="0" err="1" smtClean="0">
                <a:solidFill>
                  <a:srgbClr val="66FFFF"/>
                </a:solidFill>
              </a:rPr>
              <a:t>Standaardmodel</a:t>
            </a:r>
            <a:r>
              <a:rPr lang="en-US" sz="2000" dirty="0" err="1" smtClean="0">
                <a:solidFill>
                  <a:srgbClr val="66FFFF"/>
                </a:solidFill>
                <a:sym typeface="Wingdings"/>
              </a:rPr>
              <a:t></a:t>
            </a:r>
            <a:r>
              <a:rPr lang="en-US" sz="2000" dirty="0" err="1" smtClean="0">
                <a:solidFill>
                  <a:srgbClr val="66FFFF"/>
                </a:solidFill>
              </a:rPr>
              <a:t>Supersymmetrie</a:t>
            </a:r>
            <a:r>
              <a:rPr lang="en-US" sz="2000" dirty="0" smtClean="0">
                <a:solidFill>
                  <a:srgbClr val="66FFFF"/>
                </a:solidFill>
              </a:rPr>
              <a:t>?</a:t>
            </a:r>
          </a:p>
          <a:p>
            <a:pPr lvl="1"/>
            <a:r>
              <a:rPr lang="en-US" sz="2000" dirty="0" smtClean="0">
                <a:solidFill>
                  <a:srgbClr val="66FFFF"/>
                </a:solidFill>
              </a:rPr>
              <a:t>De LHC </a:t>
            </a:r>
            <a:r>
              <a:rPr lang="en-US" sz="2000" dirty="0" err="1" smtClean="0">
                <a:solidFill>
                  <a:srgbClr val="66FFFF"/>
                </a:solidFill>
              </a:rPr>
              <a:t>speurt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naar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nieuwe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deeltjs</a:t>
            </a:r>
            <a:r>
              <a:rPr lang="en-US" sz="2000" dirty="0" smtClean="0">
                <a:solidFill>
                  <a:srgbClr val="66FFFF"/>
                </a:solidFill>
              </a:rPr>
              <a:t>…</a:t>
            </a:r>
          </a:p>
          <a:p>
            <a:r>
              <a:rPr lang="en-US" sz="2400" dirty="0" err="1" smtClean="0"/>
              <a:t>Ligt</a:t>
            </a:r>
            <a:r>
              <a:rPr lang="en-US" sz="2400" dirty="0" smtClean="0"/>
              <a:t> </a:t>
            </a:r>
            <a:r>
              <a:rPr lang="en-US" sz="2400" dirty="0" err="1" smtClean="0"/>
              <a:t>een</a:t>
            </a:r>
            <a:r>
              <a:rPr lang="en-US" sz="2400" dirty="0" smtClean="0"/>
              <a:t> </a:t>
            </a:r>
            <a:r>
              <a:rPr lang="en-US" sz="2400" dirty="0" err="1" smtClean="0"/>
              <a:t>antwoord</a:t>
            </a:r>
            <a:r>
              <a:rPr lang="en-US" sz="2400" dirty="0" smtClean="0"/>
              <a:t> </a:t>
            </a:r>
            <a:r>
              <a:rPr lang="en-US" sz="2400" dirty="0" err="1" smtClean="0"/>
              <a:t>bij</a:t>
            </a:r>
            <a:r>
              <a:rPr lang="en-US" sz="2400" dirty="0" smtClean="0"/>
              <a:t> </a:t>
            </a:r>
            <a:r>
              <a:rPr lang="en-US" sz="2400" dirty="0" err="1" smtClean="0"/>
              <a:t>leptonen</a:t>
            </a:r>
            <a:r>
              <a:rPr lang="en-US" sz="2400" dirty="0" smtClean="0"/>
              <a:t>?!</a:t>
            </a:r>
          </a:p>
          <a:p>
            <a:pPr lvl="1"/>
            <a:r>
              <a:rPr lang="en-US" sz="2000" dirty="0" err="1" smtClean="0">
                <a:solidFill>
                  <a:srgbClr val="66FFFF"/>
                </a:solidFill>
              </a:rPr>
              <a:t>Misschien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ontstond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eerst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een</a:t>
            </a:r>
            <a:r>
              <a:rPr lang="en-US" sz="2000" dirty="0" smtClean="0">
                <a:solidFill>
                  <a:srgbClr val="66FFFF"/>
                </a:solidFill>
              </a:rPr>
              <a:t> lepton </a:t>
            </a:r>
            <a:r>
              <a:rPr lang="en-US" sz="2000" dirty="0" err="1" smtClean="0">
                <a:solidFill>
                  <a:srgbClr val="66FFFF"/>
                </a:solidFill>
              </a:rPr>
              <a:t>asymmetrie</a:t>
            </a:r>
            <a:r>
              <a:rPr lang="en-US" sz="2000" dirty="0" smtClean="0">
                <a:solidFill>
                  <a:srgbClr val="66FFFF"/>
                </a:solidFill>
              </a:rPr>
              <a:t> die </a:t>
            </a:r>
            <a:r>
              <a:rPr lang="en-US" sz="2000" dirty="0" err="1" smtClean="0">
                <a:solidFill>
                  <a:srgbClr val="66FFFF"/>
                </a:solidFill>
              </a:rPr>
              <a:t>omgezet</a:t>
            </a:r>
            <a:r>
              <a:rPr lang="en-US" sz="2000" dirty="0" smtClean="0">
                <a:solidFill>
                  <a:srgbClr val="66FFFF"/>
                </a:solidFill>
              </a:rPr>
              <a:t> is </a:t>
            </a:r>
            <a:r>
              <a:rPr lang="en-US" sz="2000" dirty="0" err="1" smtClean="0">
                <a:solidFill>
                  <a:srgbClr val="66FFFF"/>
                </a:solidFill>
              </a:rPr>
              <a:t>naar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een</a:t>
            </a:r>
            <a:r>
              <a:rPr lang="en-US" sz="2000" dirty="0" smtClean="0">
                <a:solidFill>
                  <a:srgbClr val="66FFFF"/>
                </a:solidFill>
              </a:rPr>
              <a:t> baryon </a:t>
            </a:r>
            <a:r>
              <a:rPr lang="en-US" sz="2000" dirty="0" err="1" smtClean="0">
                <a:solidFill>
                  <a:srgbClr val="66FFFF"/>
                </a:solidFill>
              </a:rPr>
              <a:t>asymmetrie</a:t>
            </a:r>
            <a:r>
              <a:rPr lang="en-US" sz="2000" dirty="0" smtClean="0">
                <a:solidFill>
                  <a:srgbClr val="66FFFF"/>
                </a:solidFill>
              </a:rPr>
              <a:t>?</a:t>
            </a:r>
          </a:p>
          <a:p>
            <a:pPr lvl="1"/>
            <a:r>
              <a:rPr lang="en-US" sz="2000" dirty="0" err="1" smtClean="0">
                <a:solidFill>
                  <a:srgbClr val="66FFFF"/>
                </a:solidFill>
              </a:rPr>
              <a:t>Urgente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vraag</a:t>
            </a:r>
            <a:r>
              <a:rPr lang="en-US" sz="2000" dirty="0" smtClean="0">
                <a:solidFill>
                  <a:srgbClr val="66FFFF"/>
                </a:solidFill>
              </a:rPr>
              <a:t>: </a:t>
            </a:r>
            <a:r>
              <a:rPr lang="en-US" sz="2000" dirty="0" err="1" smtClean="0">
                <a:solidFill>
                  <a:srgbClr val="66FFFF"/>
                </a:solidFill>
              </a:rPr>
              <a:t>zijn</a:t>
            </a:r>
            <a:r>
              <a:rPr lang="en-US" sz="2000" dirty="0" smtClean="0">
                <a:solidFill>
                  <a:srgbClr val="66FFFF"/>
                </a:solidFill>
              </a:rPr>
              <a:t> neutrino’s </a:t>
            </a:r>
            <a:r>
              <a:rPr lang="en-US" sz="2000" dirty="0" err="1" smtClean="0">
                <a:solidFill>
                  <a:srgbClr val="66FFFF"/>
                </a:solidFill>
              </a:rPr>
              <a:t>hun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eigen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antideeltjes</a:t>
            </a:r>
            <a:r>
              <a:rPr lang="en-US" sz="2000" dirty="0" smtClean="0">
                <a:solidFill>
                  <a:srgbClr val="66FFFF"/>
                </a:solidFill>
              </a:rPr>
              <a:t> (</a:t>
            </a:r>
            <a:r>
              <a:rPr lang="en-US" sz="2000" dirty="0" err="1" smtClean="0">
                <a:solidFill>
                  <a:srgbClr val="66FFFF"/>
                </a:solidFill>
              </a:rPr>
              <a:t>Majorana</a:t>
            </a:r>
            <a:r>
              <a:rPr lang="en-US" sz="2000" dirty="0" smtClean="0">
                <a:solidFill>
                  <a:srgbClr val="66FFFF"/>
                </a:solidFill>
              </a:rPr>
              <a:t>)?</a:t>
            </a:r>
          </a:p>
          <a:p>
            <a:pPr lvl="1"/>
            <a:r>
              <a:rPr lang="en-US" sz="2000" dirty="0" smtClean="0">
                <a:solidFill>
                  <a:srgbClr val="66FFFF"/>
                </a:solidFill>
              </a:rPr>
              <a:t>De </a:t>
            </a:r>
            <a:r>
              <a:rPr lang="en-US" sz="2000" dirty="0" err="1" smtClean="0">
                <a:solidFill>
                  <a:srgbClr val="66FFFF"/>
                </a:solidFill>
              </a:rPr>
              <a:t>jacht</a:t>
            </a:r>
            <a:r>
              <a:rPr lang="en-US" sz="2000" dirty="0" smtClean="0">
                <a:solidFill>
                  <a:srgbClr val="66FFFF"/>
                </a:solidFill>
              </a:rPr>
              <a:t> op CP </a:t>
            </a:r>
            <a:r>
              <a:rPr lang="en-US" sz="2000" dirty="0" err="1" smtClean="0">
                <a:solidFill>
                  <a:srgbClr val="66FFFF"/>
                </a:solidFill>
              </a:rPr>
              <a:t>schending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bij</a:t>
            </a:r>
            <a:r>
              <a:rPr lang="en-US" sz="2000" dirty="0" smtClean="0">
                <a:solidFill>
                  <a:srgbClr val="66FFFF"/>
                </a:solidFill>
              </a:rPr>
              <a:t> neutrino’s is open…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Standard_Model_of_Elementary_Particl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8935" y="3478269"/>
            <a:ext cx="3253652" cy="311851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42468" y="4863990"/>
            <a:ext cx="5008407" cy="1360116"/>
          </a:xfrm>
          <a:prstGeom prst="rect">
            <a:avLst/>
          </a:prstGeom>
          <a:noFill/>
          <a:ln w="19050">
            <a:solidFill>
              <a:srgbClr val="FFFCC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Mijn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persoonlijke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fascinatie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Waarom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zijn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er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1" u="sng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drie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generaties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fundamentele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deeltjes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april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DoesntMatt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0254" y="104082"/>
            <a:ext cx="4763492" cy="664983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220245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/>
              <a:t>Donkere</a:t>
            </a:r>
            <a:r>
              <a:rPr lang="en-US" sz="4000" dirty="0" smtClean="0"/>
              <a:t> </a:t>
            </a:r>
            <a:r>
              <a:rPr lang="en-US" sz="4000" dirty="0" err="1" smtClean="0"/>
              <a:t>Materie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err="1" smtClean="0">
                <a:solidFill>
                  <a:srgbClr val="00FFFF"/>
                </a:solidFill>
              </a:rPr>
              <a:t>Supersymmetrische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Deeltjes</a:t>
            </a:r>
            <a:r>
              <a:rPr lang="en-US" sz="3200" i="1" dirty="0" smtClean="0">
                <a:solidFill>
                  <a:srgbClr val="00FFFF"/>
                </a:solidFill>
              </a:rPr>
              <a:t>?</a:t>
            </a:r>
          </a:p>
          <a:p>
            <a:pPr algn="r" eaLnBrk="1" hangingPunct="1"/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JanHendrikOor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30066" y="155677"/>
            <a:ext cx="1406234" cy="21413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15320" y="2032000"/>
            <a:ext cx="1715546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</a:rPr>
              <a:t>Jan </a:t>
            </a:r>
            <a:r>
              <a:rPr lang="en-US" sz="1400" b="1" dirty="0" err="1" smtClean="0">
                <a:solidFill>
                  <a:srgbClr val="000090"/>
                </a:solidFill>
              </a:rPr>
              <a:t>Hendrik</a:t>
            </a:r>
            <a:r>
              <a:rPr lang="en-US" sz="1400" b="1" dirty="0" smtClean="0">
                <a:solidFill>
                  <a:srgbClr val="000090"/>
                </a:solidFill>
              </a:rPr>
              <a:t> </a:t>
            </a:r>
            <a:r>
              <a:rPr lang="en-US" sz="1400" b="1" dirty="0" err="1" smtClean="0">
                <a:solidFill>
                  <a:srgbClr val="000090"/>
                </a:solidFill>
              </a:rPr>
              <a:t>Oort</a:t>
            </a:r>
            <a:endParaRPr lang="en-US" sz="1400" b="1" dirty="0" smtClean="0">
              <a:solidFill>
                <a:srgbClr val="000090"/>
              </a:solidFill>
            </a:endParaRPr>
          </a:p>
          <a:p>
            <a:pPr algn="ctr"/>
            <a:r>
              <a:rPr lang="en-US" sz="1400" b="1" dirty="0" smtClean="0">
                <a:solidFill>
                  <a:srgbClr val="000090"/>
                </a:solidFill>
              </a:rPr>
              <a:t>1900 – 1992 </a:t>
            </a:r>
            <a:endParaRPr lang="en-US" sz="1400" b="1" dirty="0">
              <a:solidFill>
                <a:srgbClr val="000090"/>
              </a:solidFill>
            </a:endParaRPr>
          </a:p>
        </p:txBody>
      </p:sp>
      <p:pic>
        <p:nvPicPr>
          <p:cNvPr id="10" name="Picture 9" descr="hertzsprun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94710" y="122903"/>
            <a:ext cx="1519696" cy="22046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35917" y="2036925"/>
            <a:ext cx="1829860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000090"/>
                </a:solidFill>
              </a:rPr>
              <a:t>Ejnar</a:t>
            </a:r>
            <a:r>
              <a:rPr lang="en-US" sz="1400" b="1" dirty="0" smtClean="0">
                <a:solidFill>
                  <a:srgbClr val="000090"/>
                </a:solidFill>
              </a:rPr>
              <a:t> </a:t>
            </a:r>
            <a:r>
              <a:rPr lang="en-US" sz="1400" b="1" dirty="0" err="1" smtClean="0">
                <a:solidFill>
                  <a:srgbClr val="000090"/>
                </a:solidFill>
              </a:rPr>
              <a:t>Hertzsprung</a:t>
            </a:r>
            <a:endParaRPr lang="en-US" sz="1400" b="1" dirty="0" smtClean="0">
              <a:solidFill>
                <a:srgbClr val="000090"/>
              </a:solidFill>
            </a:endParaRPr>
          </a:p>
          <a:p>
            <a:pPr algn="ctr"/>
            <a:r>
              <a:rPr lang="en-US" sz="1400" b="1" dirty="0" smtClean="0">
                <a:solidFill>
                  <a:srgbClr val="000090"/>
                </a:solidFill>
              </a:rPr>
              <a:t>1873 – 1967 </a:t>
            </a:r>
            <a:endParaRPr lang="en-US" sz="1400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ubble_achtergro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Bouwstenen</a:t>
            </a:r>
            <a:r>
              <a:rPr lang="en-US" dirty="0" smtClean="0"/>
              <a:t> van het </a:t>
            </a:r>
            <a:r>
              <a:rPr lang="en-US" dirty="0" err="1" smtClean="0"/>
              <a:t>universum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817154" name="Picture 2" descr="ju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0"/>
            <a:ext cx="6156325" cy="6858000"/>
          </a:xfrm>
          <a:prstGeom prst="rect">
            <a:avLst/>
          </a:prstGeom>
          <a:noFill/>
        </p:spPr>
      </p:pic>
      <p:pic>
        <p:nvPicPr>
          <p:cNvPr id="817155" name="Picture 3" descr="vonkenkam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675" y="0"/>
            <a:ext cx="6156325" cy="6858000"/>
          </a:xfrm>
          <a:prstGeom prst="rect">
            <a:avLst/>
          </a:prstGeom>
          <a:noFill/>
        </p:spPr>
      </p:pic>
      <p:sp>
        <p:nvSpPr>
          <p:cNvPr id="817156" name="Text Box 4"/>
          <p:cNvSpPr txBox="1">
            <a:spLocks noChangeArrowheads="1"/>
          </p:cNvSpPr>
          <p:nvPr/>
        </p:nvSpPr>
        <p:spPr bwMode="auto">
          <a:xfrm>
            <a:off x="69850" y="196850"/>
            <a:ext cx="291996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err="1"/>
              <a:t>Kopie</a:t>
            </a:r>
            <a:r>
              <a:rPr lang="en-US" b="1" dirty="0"/>
              <a:t> electron:</a:t>
            </a:r>
          </a:p>
          <a:p>
            <a:r>
              <a:rPr lang="en-US" b="1" dirty="0" err="1"/>
              <a:t>Muon</a:t>
            </a:r>
            <a:r>
              <a:rPr lang="en-US" b="1" dirty="0"/>
              <a:t> (</a:t>
            </a:r>
            <a:r>
              <a:rPr lang="en-US" b="1" dirty="0" smtClean="0"/>
              <a:t>1936)</a:t>
            </a:r>
            <a:endParaRPr lang="en-GB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Hubble_H-H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0"/>
            <a:ext cx="9153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19" name="Text Box 3"/>
          <p:cNvSpPr txBox="1">
            <a:spLocks noChangeArrowheads="1"/>
          </p:cNvSpPr>
          <p:nvPr/>
        </p:nvSpPr>
        <p:spPr bwMode="auto">
          <a:xfrm rot="244221">
            <a:off x="4687888" y="3044825"/>
            <a:ext cx="25034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latin typeface="Verdana" pitchFamily="-105" charset="0"/>
                <a:ea typeface="Arial" pitchFamily="-105" charset="0"/>
                <a:cs typeface="Arial" pitchFamily="-105" charset="0"/>
              </a:rPr>
              <a:t>helium </a:t>
            </a:r>
            <a:r>
              <a:rPr lang="nl-NL" sz="2800">
                <a:latin typeface="Verdana" pitchFamily="-105" charset="0"/>
                <a:ea typeface="Arial" pitchFamily="-105" charset="0"/>
                <a:cs typeface="Arial" pitchFamily="-105" charset="0"/>
              </a:rPr>
              <a:t>(He)</a:t>
            </a:r>
          </a:p>
        </p:txBody>
      </p:sp>
      <p:sp>
        <p:nvSpPr>
          <p:cNvPr id="188420" name="Text Box 4"/>
          <p:cNvSpPr txBox="1">
            <a:spLocks noChangeArrowheads="1"/>
          </p:cNvSpPr>
          <p:nvPr/>
        </p:nvSpPr>
        <p:spPr bwMode="auto">
          <a:xfrm rot="244618">
            <a:off x="1366838" y="3090863"/>
            <a:ext cx="28321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 dirty="0">
                <a:latin typeface="Verdana" pitchFamily="-105" charset="0"/>
                <a:ea typeface="Arial" pitchFamily="-105" charset="0"/>
                <a:cs typeface="Arial" pitchFamily="-105" charset="0"/>
              </a:rPr>
              <a:t>waterstof </a:t>
            </a:r>
            <a:r>
              <a:rPr lang="nl-NL" sz="2800" dirty="0">
                <a:latin typeface="Verdana" pitchFamily="-105" charset="0"/>
                <a:ea typeface="Arial" pitchFamily="-105" charset="0"/>
                <a:cs typeface="Arial" pitchFamily="-105" charset="0"/>
              </a:rPr>
              <a:t>(H)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Bouwstenen</a:t>
            </a:r>
            <a:r>
              <a:rPr lang="en-US" dirty="0" smtClean="0"/>
              <a:t> van het </a:t>
            </a:r>
            <a:r>
              <a:rPr lang="en-US" dirty="0" err="1" smtClean="0"/>
              <a:t>universum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37634" name="Picture 2" descr="ngc1232all_vl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1750" y="30163"/>
            <a:ext cx="4103688" cy="6858000"/>
          </a:xfrm>
          <a:prstGeom prst="rect">
            <a:avLst/>
          </a:prstGeom>
          <a:noFill/>
        </p:spPr>
      </p:pic>
      <p:sp>
        <p:nvSpPr>
          <p:cNvPr id="837635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44450"/>
            <a:ext cx="8604250" cy="790575"/>
          </a:xfrm>
        </p:spPr>
        <p:txBody>
          <a:bodyPr/>
          <a:lstStyle/>
          <a:p>
            <a:r>
              <a:rPr lang="en-US" sz="2400" dirty="0" err="1"/>
              <a:t>Deeltjesfysica</a:t>
            </a:r>
            <a:r>
              <a:rPr lang="en-US" sz="2400" dirty="0"/>
              <a:t>       </a:t>
            </a:r>
            <a:r>
              <a:rPr lang="en-US" sz="2400" dirty="0" err="1"/>
              <a:t>Astronomie</a:t>
            </a:r>
            <a:endParaRPr lang="en-US" sz="240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949825" y="2219325"/>
            <a:ext cx="4192588" cy="4594225"/>
            <a:chOff x="-78" y="1035"/>
            <a:chExt cx="2641" cy="289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-78" y="1035"/>
              <a:ext cx="2641" cy="2894"/>
              <a:chOff x="-78" y="1035"/>
              <a:chExt cx="2641" cy="2894"/>
            </a:xfrm>
          </p:grpSpPr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-78" y="1035"/>
                <a:ext cx="2641" cy="2894"/>
                <a:chOff x="-78" y="1035"/>
                <a:chExt cx="2641" cy="2894"/>
              </a:xfrm>
            </p:grpSpPr>
            <p:grpSp>
              <p:nvGrpSpPr>
                <p:cNvPr id="5" name="Group 7"/>
                <p:cNvGrpSpPr>
                  <a:grpSpLocks/>
                </p:cNvGrpSpPr>
                <p:nvPr/>
              </p:nvGrpSpPr>
              <p:grpSpPr bwMode="auto">
                <a:xfrm>
                  <a:off x="660" y="3620"/>
                  <a:ext cx="1903" cy="309"/>
                  <a:chOff x="660" y="3620"/>
                  <a:chExt cx="1903" cy="309"/>
                </a:xfrm>
              </p:grpSpPr>
              <p:sp>
                <p:nvSpPr>
                  <p:cNvPr id="837640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0" y="3621"/>
                    <a:ext cx="248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5</a:t>
                    </a:r>
                  </a:p>
                </p:txBody>
              </p:sp>
              <p:sp>
                <p:nvSpPr>
                  <p:cNvPr id="837641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33" y="3621"/>
                    <a:ext cx="380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10</a:t>
                    </a:r>
                  </a:p>
                </p:txBody>
              </p:sp>
              <p:sp>
                <p:nvSpPr>
                  <p:cNvPr id="837642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02" y="3620"/>
                    <a:ext cx="1161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  <a:sym typeface="Symbol" pitchFamily="18" charset="2"/>
                      </a:rPr>
                      <a:t> </a:t>
                    </a: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R (kpc)</a:t>
                    </a:r>
                  </a:p>
                </p:txBody>
              </p:sp>
            </p:grpSp>
            <p:grpSp>
              <p:nvGrpSpPr>
                <p:cNvPr id="6" name="Group 11"/>
                <p:cNvGrpSpPr>
                  <a:grpSpLocks/>
                </p:cNvGrpSpPr>
                <p:nvPr/>
              </p:nvGrpSpPr>
              <p:grpSpPr bwMode="auto">
                <a:xfrm>
                  <a:off x="-78" y="1080"/>
                  <a:ext cx="512" cy="2123"/>
                  <a:chOff x="-78" y="1080"/>
                  <a:chExt cx="512" cy="2123"/>
                </a:xfrm>
              </p:grpSpPr>
              <p:sp>
                <p:nvSpPr>
                  <p:cNvPr id="837644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2" y="2895"/>
                    <a:ext cx="380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50</a:t>
                    </a:r>
                  </a:p>
                </p:txBody>
              </p:sp>
              <p:sp>
                <p:nvSpPr>
                  <p:cNvPr id="837645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78" y="2365"/>
                    <a:ext cx="512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100</a:t>
                    </a:r>
                  </a:p>
                </p:txBody>
              </p:sp>
              <p:sp>
                <p:nvSpPr>
                  <p:cNvPr id="837646" name="Text Box 14"/>
                  <p:cNvSpPr txBox="1">
                    <a:spLocks noChangeArrowheads="1"/>
                  </p:cNvSpPr>
                  <p:nvPr/>
                </p:nvSpPr>
                <p:spPr bwMode="auto">
                  <a:xfrm rot="-5400000">
                    <a:off x="-475" y="1579"/>
                    <a:ext cx="1305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  <a:sym typeface="Symbol" pitchFamily="18" charset="2"/>
                      </a:rPr>
                      <a:t> </a:t>
                    </a: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v (km/s)</a:t>
                    </a:r>
                  </a:p>
                </p:txBody>
              </p:sp>
            </p:grpSp>
            <p:sp>
              <p:nvSpPr>
                <p:cNvPr id="837647" name="Line 15"/>
                <p:cNvSpPr>
                  <a:spLocks noChangeShapeType="1"/>
                </p:cNvSpPr>
                <p:nvPr/>
              </p:nvSpPr>
              <p:spPr bwMode="auto">
                <a:xfrm flipH="1" flipV="1">
                  <a:off x="388" y="1035"/>
                  <a:ext cx="32" cy="2526"/>
                </a:xfrm>
                <a:prstGeom prst="line">
                  <a:avLst/>
                </a:prstGeom>
                <a:noFill/>
                <a:ln w="57150">
                  <a:solidFill>
                    <a:srgbClr val="00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837648" name="Line 16"/>
                <p:cNvSpPr>
                  <a:spLocks noChangeShapeType="1"/>
                </p:cNvSpPr>
                <p:nvPr/>
              </p:nvSpPr>
              <p:spPr bwMode="auto">
                <a:xfrm>
                  <a:off x="420" y="3561"/>
                  <a:ext cx="2006" cy="5"/>
                </a:xfrm>
                <a:prstGeom prst="line">
                  <a:avLst/>
                </a:prstGeom>
                <a:noFill/>
                <a:ln w="57150">
                  <a:solidFill>
                    <a:srgbClr val="00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7" name="Group 17"/>
              <p:cNvGrpSpPr>
                <a:grpSpLocks/>
              </p:cNvGrpSpPr>
              <p:nvPr/>
            </p:nvGrpSpPr>
            <p:grpSpPr bwMode="auto">
              <a:xfrm>
                <a:off x="420" y="1930"/>
                <a:ext cx="2020" cy="1605"/>
                <a:chOff x="420" y="1930"/>
                <a:chExt cx="2020" cy="1605"/>
              </a:xfrm>
            </p:grpSpPr>
            <p:sp>
              <p:nvSpPr>
                <p:cNvPr id="837650" name="Freeform 18"/>
                <p:cNvSpPr>
                  <a:spLocks/>
                </p:cNvSpPr>
                <p:nvPr/>
              </p:nvSpPr>
              <p:spPr bwMode="auto">
                <a:xfrm>
                  <a:off x="420" y="2806"/>
                  <a:ext cx="2020" cy="729"/>
                </a:xfrm>
                <a:custGeom>
                  <a:avLst/>
                  <a:gdLst/>
                  <a:ahLst/>
                  <a:cxnLst>
                    <a:cxn ang="0">
                      <a:pos x="0" y="1277"/>
                    </a:cxn>
                    <a:cxn ang="0">
                      <a:pos x="182" y="642"/>
                    </a:cxn>
                    <a:cxn ang="0">
                      <a:pos x="318" y="188"/>
                    </a:cxn>
                    <a:cxn ang="0">
                      <a:pos x="545" y="7"/>
                    </a:cxn>
                    <a:cxn ang="0">
                      <a:pos x="953" y="143"/>
                    </a:cxn>
                    <a:cxn ang="0">
                      <a:pos x="1497" y="370"/>
                    </a:cxn>
                    <a:cxn ang="0">
                      <a:pos x="2087" y="551"/>
                    </a:cxn>
                    <a:cxn ang="0">
                      <a:pos x="2677" y="642"/>
                    </a:cxn>
                    <a:cxn ang="0">
                      <a:pos x="3538" y="733"/>
                    </a:cxn>
                  </a:cxnLst>
                  <a:rect l="0" t="0" r="r" b="b"/>
                  <a:pathLst>
                    <a:path w="3538" h="1277">
                      <a:moveTo>
                        <a:pt x="0" y="1277"/>
                      </a:moveTo>
                      <a:cubicBezTo>
                        <a:pt x="64" y="1050"/>
                        <a:pt x="129" y="824"/>
                        <a:pt x="182" y="642"/>
                      </a:cubicBezTo>
                      <a:cubicBezTo>
                        <a:pt x="235" y="460"/>
                        <a:pt x="257" y="294"/>
                        <a:pt x="318" y="188"/>
                      </a:cubicBezTo>
                      <a:cubicBezTo>
                        <a:pt x="379" y="82"/>
                        <a:pt x="439" y="14"/>
                        <a:pt x="545" y="7"/>
                      </a:cubicBezTo>
                      <a:cubicBezTo>
                        <a:pt x="651" y="0"/>
                        <a:pt x="794" y="83"/>
                        <a:pt x="953" y="143"/>
                      </a:cubicBezTo>
                      <a:cubicBezTo>
                        <a:pt x="1112" y="203"/>
                        <a:pt x="1308" y="302"/>
                        <a:pt x="1497" y="370"/>
                      </a:cubicBezTo>
                      <a:cubicBezTo>
                        <a:pt x="1686" y="438"/>
                        <a:pt x="1890" y="506"/>
                        <a:pt x="2087" y="551"/>
                      </a:cubicBezTo>
                      <a:cubicBezTo>
                        <a:pt x="2284" y="596"/>
                        <a:pt x="2435" y="612"/>
                        <a:pt x="2677" y="642"/>
                      </a:cubicBezTo>
                      <a:cubicBezTo>
                        <a:pt x="2919" y="672"/>
                        <a:pt x="3228" y="702"/>
                        <a:pt x="3538" y="733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837651" name="Freeform 19"/>
                <p:cNvSpPr>
                  <a:spLocks/>
                </p:cNvSpPr>
                <p:nvPr/>
              </p:nvSpPr>
              <p:spPr bwMode="auto">
                <a:xfrm>
                  <a:off x="420" y="2007"/>
                  <a:ext cx="2020" cy="1528"/>
                </a:xfrm>
                <a:custGeom>
                  <a:avLst/>
                  <a:gdLst/>
                  <a:ahLst/>
                  <a:cxnLst>
                    <a:cxn ang="0">
                      <a:pos x="0" y="2676"/>
                    </a:cxn>
                    <a:cxn ang="0">
                      <a:pos x="227" y="1497"/>
                    </a:cxn>
                    <a:cxn ang="0">
                      <a:pos x="499" y="952"/>
                    </a:cxn>
                    <a:cxn ang="0">
                      <a:pos x="953" y="680"/>
                    </a:cxn>
                    <a:cxn ang="0">
                      <a:pos x="1633" y="453"/>
                    </a:cxn>
                    <a:cxn ang="0">
                      <a:pos x="2813" y="181"/>
                    </a:cxn>
                    <a:cxn ang="0">
                      <a:pos x="3538" y="0"/>
                    </a:cxn>
                  </a:cxnLst>
                  <a:rect l="0" t="0" r="r" b="b"/>
                  <a:pathLst>
                    <a:path w="3538" h="2676">
                      <a:moveTo>
                        <a:pt x="0" y="2676"/>
                      </a:moveTo>
                      <a:cubicBezTo>
                        <a:pt x="72" y="2230"/>
                        <a:pt x="144" y="1784"/>
                        <a:pt x="227" y="1497"/>
                      </a:cubicBezTo>
                      <a:cubicBezTo>
                        <a:pt x="310" y="1210"/>
                        <a:pt x="378" y="1088"/>
                        <a:pt x="499" y="952"/>
                      </a:cubicBezTo>
                      <a:cubicBezTo>
                        <a:pt x="620" y="816"/>
                        <a:pt x="764" y="763"/>
                        <a:pt x="953" y="680"/>
                      </a:cubicBezTo>
                      <a:cubicBezTo>
                        <a:pt x="1142" y="597"/>
                        <a:pt x="1323" y="536"/>
                        <a:pt x="1633" y="453"/>
                      </a:cubicBezTo>
                      <a:cubicBezTo>
                        <a:pt x="1943" y="370"/>
                        <a:pt x="2496" y="256"/>
                        <a:pt x="2813" y="181"/>
                      </a:cubicBezTo>
                      <a:cubicBezTo>
                        <a:pt x="3130" y="106"/>
                        <a:pt x="3334" y="53"/>
                        <a:pt x="3538" y="0"/>
                      </a:cubicBezTo>
                    </a:path>
                  </a:pathLst>
                </a:custGeom>
                <a:noFill/>
                <a:ln w="7620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grpSp>
              <p:nvGrpSpPr>
                <p:cNvPr id="8" name="Group 20"/>
                <p:cNvGrpSpPr>
                  <a:grpSpLocks/>
                </p:cNvGrpSpPr>
                <p:nvPr/>
              </p:nvGrpSpPr>
              <p:grpSpPr bwMode="auto">
                <a:xfrm>
                  <a:off x="2059" y="1981"/>
                  <a:ext cx="44" cy="207"/>
                  <a:chOff x="4799" y="935"/>
                  <a:chExt cx="77" cy="363"/>
                </a:xfrm>
              </p:grpSpPr>
              <p:sp>
                <p:nvSpPr>
                  <p:cNvPr id="837653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4799" y="107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54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4838" y="935"/>
                    <a:ext cx="0" cy="363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9" name="Group 23"/>
                <p:cNvGrpSpPr>
                  <a:grpSpLocks/>
                </p:cNvGrpSpPr>
                <p:nvPr/>
              </p:nvGrpSpPr>
              <p:grpSpPr bwMode="auto">
                <a:xfrm>
                  <a:off x="2189" y="1930"/>
                  <a:ext cx="44" cy="207"/>
                  <a:chOff x="4799" y="935"/>
                  <a:chExt cx="77" cy="363"/>
                </a:xfrm>
              </p:grpSpPr>
              <p:sp>
                <p:nvSpPr>
                  <p:cNvPr id="837656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4799" y="107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57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4838" y="935"/>
                    <a:ext cx="0" cy="363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0" name="Group 26"/>
                <p:cNvGrpSpPr>
                  <a:grpSpLocks/>
                </p:cNvGrpSpPr>
                <p:nvPr/>
              </p:nvGrpSpPr>
              <p:grpSpPr bwMode="auto">
                <a:xfrm>
                  <a:off x="886" y="2370"/>
                  <a:ext cx="44" cy="77"/>
                  <a:chOff x="2744" y="2024"/>
                  <a:chExt cx="77" cy="136"/>
                </a:xfrm>
              </p:grpSpPr>
              <p:sp>
                <p:nvSpPr>
                  <p:cNvPr id="837659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60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1" name="Group 29"/>
                <p:cNvGrpSpPr>
                  <a:grpSpLocks/>
                </p:cNvGrpSpPr>
                <p:nvPr/>
              </p:nvGrpSpPr>
              <p:grpSpPr bwMode="auto">
                <a:xfrm>
                  <a:off x="834" y="2395"/>
                  <a:ext cx="44" cy="78"/>
                  <a:chOff x="2744" y="2024"/>
                  <a:chExt cx="77" cy="136"/>
                </a:xfrm>
              </p:grpSpPr>
              <p:sp>
                <p:nvSpPr>
                  <p:cNvPr id="837662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63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2" name="Group 32"/>
                <p:cNvGrpSpPr>
                  <a:grpSpLocks/>
                </p:cNvGrpSpPr>
                <p:nvPr/>
              </p:nvGrpSpPr>
              <p:grpSpPr bwMode="auto">
                <a:xfrm>
                  <a:off x="782" y="2421"/>
                  <a:ext cx="44" cy="78"/>
                  <a:chOff x="2744" y="2024"/>
                  <a:chExt cx="77" cy="136"/>
                </a:xfrm>
              </p:grpSpPr>
              <p:sp>
                <p:nvSpPr>
                  <p:cNvPr id="837665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66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3" name="Group 35"/>
                <p:cNvGrpSpPr>
                  <a:grpSpLocks/>
                </p:cNvGrpSpPr>
                <p:nvPr/>
              </p:nvGrpSpPr>
              <p:grpSpPr bwMode="auto">
                <a:xfrm>
                  <a:off x="731" y="2473"/>
                  <a:ext cx="44" cy="78"/>
                  <a:chOff x="2744" y="2024"/>
                  <a:chExt cx="77" cy="136"/>
                </a:xfrm>
              </p:grpSpPr>
              <p:sp>
                <p:nvSpPr>
                  <p:cNvPr id="837668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69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4" name="Group 38"/>
                <p:cNvGrpSpPr>
                  <a:grpSpLocks/>
                </p:cNvGrpSpPr>
                <p:nvPr/>
              </p:nvGrpSpPr>
              <p:grpSpPr bwMode="auto">
                <a:xfrm>
                  <a:off x="705" y="2525"/>
                  <a:ext cx="44" cy="78"/>
                  <a:chOff x="2744" y="2024"/>
                  <a:chExt cx="77" cy="136"/>
                </a:xfrm>
              </p:grpSpPr>
              <p:sp>
                <p:nvSpPr>
                  <p:cNvPr id="837671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72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5" name="Group 41"/>
                <p:cNvGrpSpPr>
                  <a:grpSpLocks/>
                </p:cNvGrpSpPr>
                <p:nvPr/>
              </p:nvGrpSpPr>
              <p:grpSpPr bwMode="auto">
                <a:xfrm>
                  <a:off x="653" y="2551"/>
                  <a:ext cx="44" cy="77"/>
                  <a:chOff x="2744" y="2024"/>
                  <a:chExt cx="77" cy="136"/>
                </a:xfrm>
              </p:grpSpPr>
              <p:sp>
                <p:nvSpPr>
                  <p:cNvPr id="837674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75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6" name="Group 44"/>
                <p:cNvGrpSpPr>
                  <a:grpSpLocks/>
                </p:cNvGrpSpPr>
                <p:nvPr/>
              </p:nvGrpSpPr>
              <p:grpSpPr bwMode="auto">
                <a:xfrm>
                  <a:off x="601" y="2628"/>
                  <a:ext cx="44" cy="78"/>
                  <a:chOff x="2744" y="2024"/>
                  <a:chExt cx="77" cy="136"/>
                </a:xfrm>
              </p:grpSpPr>
              <p:sp>
                <p:nvSpPr>
                  <p:cNvPr id="837677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78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7" name="Group 47"/>
                <p:cNvGrpSpPr>
                  <a:grpSpLocks/>
                </p:cNvGrpSpPr>
                <p:nvPr/>
              </p:nvGrpSpPr>
              <p:grpSpPr bwMode="auto">
                <a:xfrm>
                  <a:off x="557" y="2758"/>
                  <a:ext cx="44" cy="78"/>
                  <a:chOff x="2744" y="2024"/>
                  <a:chExt cx="77" cy="136"/>
                </a:xfrm>
              </p:grpSpPr>
              <p:sp>
                <p:nvSpPr>
                  <p:cNvPr id="837680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81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8" name="Group 50"/>
                <p:cNvGrpSpPr>
                  <a:grpSpLocks/>
                </p:cNvGrpSpPr>
                <p:nvPr/>
              </p:nvGrpSpPr>
              <p:grpSpPr bwMode="auto">
                <a:xfrm>
                  <a:off x="506" y="2888"/>
                  <a:ext cx="43" cy="77"/>
                  <a:chOff x="2744" y="2024"/>
                  <a:chExt cx="77" cy="136"/>
                </a:xfrm>
              </p:grpSpPr>
              <p:sp>
                <p:nvSpPr>
                  <p:cNvPr id="837683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84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9" name="Group 53"/>
                <p:cNvGrpSpPr>
                  <a:grpSpLocks/>
                </p:cNvGrpSpPr>
                <p:nvPr/>
              </p:nvGrpSpPr>
              <p:grpSpPr bwMode="auto">
                <a:xfrm>
                  <a:off x="472" y="3095"/>
                  <a:ext cx="44" cy="77"/>
                  <a:chOff x="2744" y="2024"/>
                  <a:chExt cx="77" cy="136"/>
                </a:xfrm>
              </p:grpSpPr>
              <p:sp>
                <p:nvSpPr>
                  <p:cNvPr id="837686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87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0" name="Group 56"/>
                <p:cNvGrpSpPr>
                  <a:grpSpLocks/>
                </p:cNvGrpSpPr>
                <p:nvPr/>
              </p:nvGrpSpPr>
              <p:grpSpPr bwMode="auto">
                <a:xfrm>
                  <a:off x="938" y="2370"/>
                  <a:ext cx="44" cy="77"/>
                  <a:chOff x="2744" y="2024"/>
                  <a:chExt cx="77" cy="136"/>
                </a:xfrm>
              </p:grpSpPr>
              <p:sp>
                <p:nvSpPr>
                  <p:cNvPr id="837689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90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1" name="Group 59"/>
                <p:cNvGrpSpPr>
                  <a:grpSpLocks/>
                </p:cNvGrpSpPr>
                <p:nvPr/>
              </p:nvGrpSpPr>
              <p:grpSpPr bwMode="auto">
                <a:xfrm>
                  <a:off x="1075" y="2343"/>
                  <a:ext cx="44" cy="78"/>
                  <a:chOff x="2744" y="2024"/>
                  <a:chExt cx="77" cy="136"/>
                </a:xfrm>
              </p:grpSpPr>
              <p:sp>
                <p:nvSpPr>
                  <p:cNvPr id="837692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93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2" name="Group 62"/>
                <p:cNvGrpSpPr>
                  <a:grpSpLocks/>
                </p:cNvGrpSpPr>
                <p:nvPr/>
              </p:nvGrpSpPr>
              <p:grpSpPr bwMode="auto">
                <a:xfrm>
                  <a:off x="1205" y="2292"/>
                  <a:ext cx="44" cy="78"/>
                  <a:chOff x="2744" y="2024"/>
                  <a:chExt cx="77" cy="136"/>
                </a:xfrm>
              </p:grpSpPr>
              <p:sp>
                <p:nvSpPr>
                  <p:cNvPr id="837695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96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3" name="Group 65"/>
                <p:cNvGrpSpPr>
                  <a:grpSpLocks/>
                </p:cNvGrpSpPr>
                <p:nvPr/>
              </p:nvGrpSpPr>
              <p:grpSpPr bwMode="auto">
                <a:xfrm>
                  <a:off x="1352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837698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99" name="Line 67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4" name="Group 68"/>
                <p:cNvGrpSpPr>
                  <a:grpSpLocks/>
                </p:cNvGrpSpPr>
                <p:nvPr/>
              </p:nvGrpSpPr>
              <p:grpSpPr bwMode="auto">
                <a:xfrm>
                  <a:off x="1490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837701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702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5" name="Group 71"/>
                <p:cNvGrpSpPr>
                  <a:grpSpLocks/>
                </p:cNvGrpSpPr>
                <p:nvPr/>
              </p:nvGrpSpPr>
              <p:grpSpPr bwMode="auto">
                <a:xfrm>
                  <a:off x="1637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837704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705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6" name="Group 74"/>
                <p:cNvGrpSpPr>
                  <a:grpSpLocks/>
                </p:cNvGrpSpPr>
                <p:nvPr/>
              </p:nvGrpSpPr>
              <p:grpSpPr bwMode="auto">
                <a:xfrm>
                  <a:off x="1767" y="2136"/>
                  <a:ext cx="44" cy="130"/>
                  <a:chOff x="4322" y="1253"/>
                  <a:chExt cx="77" cy="227"/>
                </a:xfrm>
              </p:grpSpPr>
              <p:sp>
                <p:nvSpPr>
                  <p:cNvPr id="837707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32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708" name="Line 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8" y="1253"/>
                    <a:ext cx="6" cy="227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7" name="Group 77"/>
                <p:cNvGrpSpPr>
                  <a:grpSpLocks/>
                </p:cNvGrpSpPr>
                <p:nvPr/>
              </p:nvGrpSpPr>
              <p:grpSpPr bwMode="auto">
                <a:xfrm>
                  <a:off x="1904" y="2111"/>
                  <a:ext cx="44" cy="129"/>
                  <a:chOff x="4322" y="1253"/>
                  <a:chExt cx="77" cy="227"/>
                </a:xfrm>
              </p:grpSpPr>
              <p:sp>
                <p:nvSpPr>
                  <p:cNvPr id="837710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32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711" name="Line 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8" y="1253"/>
                    <a:ext cx="6" cy="227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</p:grpSp>
        </p:grpSp>
        <p:sp>
          <p:nvSpPr>
            <p:cNvPr id="837712" name="Text Box 80"/>
            <p:cNvSpPr txBox="1">
              <a:spLocks noChangeArrowheads="1"/>
            </p:cNvSpPr>
            <p:nvPr/>
          </p:nvSpPr>
          <p:spPr bwMode="auto">
            <a:xfrm>
              <a:off x="1060" y="2637"/>
              <a:ext cx="129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Verdana" pitchFamily="34" charset="0"/>
                </a:rPr>
                <a:t>verwacht</a:t>
              </a:r>
            </a:p>
          </p:txBody>
        </p:sp>
        <p:sp>
          <p:nvSpPr>
            <p:cNvPr id="837713" name="Text Box 81"/>
            <p:cNvSpPr txBox="1">
              <a:spLocks noChangeArrowheads="1"/>
            </p:cNvSpPr>
            <p:nvPr/>
          </p:nvSpPr>
          <p:spPr bwMode="auto">
            <a:xfrm>
              <a:off x="873" y="1775"/>
              <a:ext cx="124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Verdana" pitchFamily="34" charset="0"/>
                </a:rPr>
                <a:t>gemeten</a:t>
              </a:r>
            </a:p>
          </p:txBody>
        </p:sp>
      </p:grpSp>
      <p:grpSp>
        <p:nvGrpSpPr>
          <p:cNvPr id="28" name="Group 82"/>
          <p:cNvGrpSpPr>
            <a:grpSpLocks/>
          </p:cNvGrpSpPr>
          <p:nvPr/>
        </p:nvGrpSpPr>
        <p:grpSpPr bwMode="auto">
          <a:xfrm>
            <a:off x="-82550" y="238125"/>
            <a:ext cx="5265738" cy="3527425"/>
            <a:chOff x="2382" y="119"/>
            <a:chExt cx="3364" cy="2259"/>
          </a:xfrm>
        </p:grpSpPr>
        <p:sp>
          <p:nvSpPr>
            <p:cNvPr id="837715" name="Oval 83"/>
            <p:cNvSpPr>
              <a:spLocks noChangeArrowheads="1"/>
            </p:cNvSpPr>
            <p:nvPr/>
          </p:nvSpPr>
          <p:spPr bwMode="auto">
            <a:xfrm>
              <a:off x="2382" y="119"/>
              <a:ext cx="1360" cy="136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grpSp>
          <p:nvGrpSpPr>
            <p:cNvPr id="29" name="Group 84"/>
            <p:cNvGrpSpPr>
              <a:grpSpLocks/>
            </p:cNvGrpSpPr>
            <p:nvPr/>
          </p:nvGrpSpPr>
          <p:grpSpPr bwMode="auto">
            <a:xfrm>
              <a:off x="4303" y="763"/>
              <a:ext cx="822" cy="1199"/>
              <a:chOff x="4028" y="763"/>
              <a:chExt cx="822" cy="1199"/>
            </a:xfrm>
          </p:grpSpPr>
          <p:grpSp>
            <p:nvGrpSpPr>
              <p:cNvPr id="30" name="Group 85"/>
              <p:cNvGrpSpPr>
                <a:grpSpLocks/>
              </p:cNvGrpSpPr>
              <p:nvPr/>
            </p:nvGrpSpPr>
            <p:grpSpPr bwMode="auto">
              <a:xfrm>
                <a:off x="4418" y="763"/>
                <a:ext cx="432" cy="449"/>
                <a:chOff x="2217" y="2601"/>
                <a:chExt cx="642" cy="642"/>
              </a:xfrm>
            </p:grpSpPr>
            <p:pic>
              <p:nvPicPr>
                <p:cNvPr id="837718" name="Picture 86" descr="bolletje_3D_rood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217" y="2601"/>
                  <a:ext cx="642" cy="642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7719" name="Picture 87" descr="bolletje_3D_geel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457" y="2979"/>
                  <a:ext cx="192" cy="192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7720" name="Picture 88" descr="bolletje_3D_groen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313" y="2715"/>
                  <a:ext cx="192" cy="192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7721" name="Picture 89" descr="bolletje_3D_groen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595" y="2751"/>
                  <a:ext cx="192" cy="192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31" name="Group 90"/>
              <p:cNvGrpSpPr>
                <a:grpSpLocks/>
              </p:cNvGrpSpPr>
              <p:nvPr/>
            </p:nvGrpSpPr>
            <p:grpSpPr bwMode="auto">
              <a:xfrm>
                <a:off x="4028" y="1529"/>
                <a:ext cx="414" cy="433"/>
                <a:chOff x="2343" y="3495"/>
                <a:chExt cx="618" cy="618"/>
              </a:xfrm>
            </p:grpSpPr>
            <p:pic>
              <p:nvPicPr>
                <p:cNvPr id="837723" name="Picture 91" descr="bolletje_3D_blauw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2343" y="3495"/>
                  <a:ext cx="618" cy="618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7724" name="Picture 92" descr="bolletje_3D_geel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691" y="3645"/>
                  <a:ext cx="192" cy="192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7725" name="Picture 93" descr="bolletje_3D_geel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451" y="3585"/>
                  <a:ext cx="192" cy="192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7726" name="Picture 94" descr="bolletje_3D_groen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541" y="3837"/>
                  <a:ext cx="192" cy="192"/>
                </a:xfrm>
                <a:prstGeom prst="rect">
                  <a:avLst/>
                </a:prstGeom>
                <a:noFill/>
              </p:spPr>
            </p:pic>
          </p:grpSp>
        </p:grpSp>
        <p:pic>
          <p:nvPicPr>
            <p:cNvPr id="837727" name="Picture 95" descr="bolletje_3D_geel_u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46" y="1925"/>
              <a:ext cx="356" cy="371"/>
            </a:xfrm>
            <a:prstGeom prst="rect">
              <a:avLst/>
            </a:prstGeom>
            <a:noFill/>
          </p:spPr>
        </p:pic>
        <p:sp>
          <p:nvSpPr>
            <p:cNvPr id="837728" name="Oval 96"/>
            <p:cNvSpPr>
              <a:spLocks noChangeArrowheads="1"/>
            </p:cNvSpPr>
            <p:nvPr/>
          </p:nvSpPr>
          <p:spPr bwMode="auto">
            <a:xfrm rot="1517843">
              <a:off x="4540" y="1644"/>
              <a:ext cx="127" cy="138"/>
            </a:xfrm>
            <a:prstGeom prst="ellips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837729" name="Oval 97"/>
            <p:cNvSpPr>
              <a:spLocks noChangeArrowheads="1"/>
            </p:cNvSpPr>
            <p:nvPr/>
          </p:nvSpPr>
          <p:spPr bwMode="auto">
            <a:xfrm rot="1517843">
              <a:off x="5045" y="1836"/>
              <a:ext cx="526" cy="542"/>
            </a:xfrm>
            <a:prstGeom prst="ellips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37730" name="Line 98"/>
            <p:cNvSpPr>
              <a:spLocks noChangeShapeType="1"/>
            </p:cNvSpPr>
            <p:nvPr/>
          </p:nvSpPr>
          <p:spPr bwMode="auto">
            <a:xfrm rot="1517843">
              <a:off x="4467" y="1916"/>
              <a:ext cx="752" cy="246"/>
            </a:xfrm>
            <a:prstGeom prst="lin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837731" name="Line 99"/>
            <p:cNvSpPr>
              <a:spLocks noChangeShapeType="1"/>
            </p:cNvSpPr>
            <p:nvPr/>
          </p:nvSpPr>
          <p:spPr bwMode="auto">
            <a:xfrm rot="1517843" flipV="1">
              <a:off x="4616" y="1673"/>
              <a:ext cx="786" cy="150"/>
            </a:xfrm>
            <a:prstGeom prst="lin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837732" name="Oval 100"/>
            <p:cNvSpPr>
              <a:spLocks noChangeArrowheads="1"/>
            </p:cNvSpPr>
            <p:nvPr/>
          </p:nvSpPr>
          <p:spPr bwMode="auto">
            <a:xfrm rot="1646173">
              <a:off x="4749" y="843"/>
              <a:ext cx="127" cy="138"/>
            </a:xfrm>
            <a:prstGeom prst="ellips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837733" name="Oval 101"/>
            <p:cNvSpPr>
              <a:spLocks noChangeArrowheads="1"/>
            </p:cNvSpPr>
            <p:nvPr/>
          </p:nvSpPr>
          <p:spPr bwMode="auto">
            <a:xfrm rot="1646173">
              <a:off x="5219" y="1030"/>
              <a:ext cx="527" cy="541"/>
            </a:xfrm>
            <a:prstGeom prst="ellips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37734" name="Line 102"/>
            <p:cNvSpPr>
              <a:spLocks noChangeShapeType="1"/>
            </p:cNvSpPr>
            <p:nvPr/>
          </p:nvSpPr>
          <p:spPr bwMode="auto">
            <a:xfrm rot="1646173">
              <a:off x="4644" y="1093"/>
              <a:ext cx="753" cy="246"/>
            </a:xfrm>
            <a:prstGeom prst="lin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837735" name="Line 103"/>
            <p:cNvSpPr>
              <a:spLocks noChangeShapeType="1"/>
            </p:cNvSpPr>
            <p:nvPr/>
          </p:nvSpPr>
          <p:spPr bwMode="auto">
            <a:xfrm rot="1646173" flipV="1">
              <a:off x="4823" y="860"/>
              <a:ext cx="761" cy="170"/>
            </a:xfrm>
            <a:prstGeom prst="lin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grpSp>
          <p:nvGrpSpPr>
            <p:cNvPr id="837760" name="Group 104"/>
            <p:cNvGrpSpPr>
              <a:grpSpLocks/>
            </p:cNvGrpSpPr>
            <p:nvPr/>
          </p:nvGrpSpPr>
          <p:grpSpPr bwMode="auto">
            <a:xfrm>
              <a:off x="2429" y="164"/>
              <a:ext cx="2748" cy="2079"/>
              <a:chOff x="2154" y="164"/>
              <a:chExt cx="2748" cy="2079"/>
            </a:xfrm>
          </p:grpSpPr>
          <p:pic>
            <p:nvPicPr>
              <p:cNvPr id="837737" name="Picture 105" descr="atoom_3D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154" y="201"/>
                <a:ext cx="987" cy="1074"/>
              </a:xfrm>
              <a:prstGeom prst="rect">
                <a:avLst/>
              </a:prstGeom>
              <a:noFill/>
            </p:spPr>
          </p:pic>
          <p:grpSp>
            <p:nvGrpSpPr>
              <p:cNvPr id="837814" name="Group 106"/>
              <p:cNvGrpSpPr>
                <a:grpSpLocks/>
              </p:cNvGrpSpPr>
              <p:nvPr/>
            </p:nvGrpSpPr>
            <p:grpSpPr bwMode="auto">
              <a:xfrm rot="14264680">
                <a:off x="2482" y="339"/>
                <a:ext cx="1619" cy="1269"/>
                <a:chOff x="3312" y="2443"/>
                <a:chExt cx="2064" cy="1663"/>
              </a:xfrm>
            </p:grpSpPr>
            <p:sp>
              <p:nvSpPr>
                <p:cNvPr id="837739" name="Oval 107"/>
                <p:cNvSpPr>
                  <a:spLocks noChangeArrowheads="1"/>
                </p:cNvSpPr>
                <p:nvPr/>
              </p:nvSpPr>
              <p:spPr bwMode="auto">
                <a:xfrm rot="19090811" flipH="1">
                  <a:off x="5015" y="2661"/>
                  <a:ext cx="120" cy="120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rot="10800000" wrap="none" anchor="ctr"/>
                <a:lstStyle/>
                <a:p>
                  <a:pPr algn="ctr"/>
                  <a:endParaRPr lang="nl-NL" sz="2400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37740" name="Oval 108"/>
                <p:cNvSpPr>
                  <a:spLocks noChangeArrowheads="1"/>
                </p:cNvSpPr>
                <p:nvPr/>
              </p:nvSpPr>
              <p:spPr bwMode="auto">
                <a:xfrm rot="19090811" flipH="1">
                  <a:off x="3312" y="2884"/>
                  <a:ext cx="1237" cy="1222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837741" name="Line 109"/>
                <p:cNvSpPr>
                  <a:spLocks noChangeShapeType="1"/>
                </p:cNvSpPr>
                <p:nvPr/>
              </p:nvSpPr>
              <p:spPr bwMode="auto">
                <a:xfrm rot="19090811" flipH="1">
                  <a:off x="4218" y="3104"/>
                  <a:ext cx="1158" cy="323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  <p:sp>
              <p:nvSpPr>
                <p:cNvPr id="837742" name="Line 110"/>
                <p:cNvSpPr>
                  <a:spLocks noChangeShapeType="1"/>
                </p:cNvSpPr>
                <p:nvPr/>
              </p:nvSpPr>
              <p:spPr bwMode="auto">
                <a:xfrm rot="-2509189" flipH="1" flipV="1">
                  <a:off x="3858" y="2443"/>
                  <a:ext cx="1124" cy="682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</p:grpSp>
          <p:pic>
            <p:nvPicPr>
              <p:cNvPr id="837743" name="Picture 111" descr="atoomkern_3D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227" y="799"/>
                <a:ext cx="709" cy="696"/>
              </a:xfrm>
              <a:prstGeom prst="rect">
                <a:avLst/>
              </a:prstGeom>
              <a:noFill/>
            </p:spPr>
          </p:pic>
          <p:grpSp>
            <p:nvGrpSpPr>
              <p:cNvPr id="837815" name="Group 112"/>
              <p:cNvGrpSpPr>
                <a:grpSpLocks/>
              </p:cNvGrpSpPr>
              <p:nvPr/>
            </p:nvGrpSpPr>
            <p:grpSpPr bwMode="auto">
              <a:xfrm rot="1678034" flipH="1">
                <a:off x="3377" y="1315"/>
                <a:ext cx="1168" cy="563"/>
                <a:chOff x="2245" y="3399"/>
                <a:chExt cx="1740" cy="805"/>
              </a:xfrm>
            </p:grpSpPr>
            <p:sp>
              <p:nvSpPr>
                <p:cNvPr id="837745" name="Oval 113"/>
                <p:cNvSpPr>
                  <a:spLocks noChangeArrowheads="1"/>
                </p:cNvSpPr>
                <p:nvPr/>
              </p:nvSpPr>
              <p:spPr bwMode="auto">
                <a:xfrm flipH="1">
                  <a:off x="3744" y="3595"/>
                  <a:ext cx="241" cy="249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nl-NL" sz="2400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37746" name="Oval 114"/>
                <p:cNvSpPr>
                  <a:spLocks noChangeArrowheads="1"/>
                </p:cNvSpPr>
                <p:nvPr/>
              </p:nvSpPr>
              <p:spPr bwMode="auto">
                <a:xfrm flipH="1">
                  <a:off x="2245" y="3403"/>
                  <a:ext cx="811" cy="801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837747" name="Line 115"/>
                <p:cNvSpPr>
                  <a:spLocks noChangeShapeType="1"/>
                </p:cNvSpPr>
                <p:nvPr/>
              </p:nvSpPr>
              <p:spPr bwMode="auto">
                <a:xfrm flipH="1">
                  <a:off x="2726" y="3838"/>
                  <a:ext cx="1183" cy="360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  <p:sp>
              <p:nvSpPr>
                <p:cNvPr id="837748" name="Line 116"/>
                <p:cNvSpPr>
                  <a:spLocks noChangeShapeType="1"/>
                </p:cNvSpPr>
                <p:nvPr/>
              </p:nvSpPr>
              <p:spPr bwMode="auto">
                <a:xfrm flipH="1" flipV="1">
                  <a:off x="2690" y="3399"/>
                  <a:ext cx="1184" cy="195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</p:grpSp>
          <p:grpSp>
            <p:nvGrpSpPr>
              <p:cNvPr id="837816" name="Group 117"/>
              <p:cNvGrpSpPr>
                <a:grpSpLocks/>
              </p:cNvGrpSpPr>
              <p:nvPr/>
            </p:nvGrpSpPr>
            <p:grpSpPr bwMode="auto">
              <a:xfrm rot="806917" flipH="1">
                <a:off x="3571" y="612"/>
                <a:ext cx="1331" cy="663"/>
                <a:chOff x="2120" y="2526"/>
                <a:chExt cx="1984" cy="946"/>
              </a:xfrm>
            </p:grpSpPr>
            <p:sp>
              <p:nvSpPr>
                <p:cNvPr id="837750" name="Oval 118"/>
                <p:cNvSpPr>
                  <a:spLocks noChangeArrowheads="1"/>
                </p:cNvSpPr>
                <p:nvPr/>
              </p:nvSpPr>
              <p:spPr bwMode="auto">
                <a:xfrm rot="678015" flipH="1">
                  <a:off x="2120" y="2526"/>
                  <a:ext cx="811" cy="801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837751" name="Oval 119"/>
                <p:cNvSpPr>
                  <a:spLocks noChangeArrowheads="1"/>
                </p:cNvSpPr>
                <p:nvPr/>
              </p:nvSpPr>
              <p:spPr bwMode="auto">
                <a:xfrm rot="678015" flipH="1">
                  <a:off x="3869" y="3106"/>
                  <a:ext cx="235" cy="243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nl-NL" sz="2400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37752" name="Line 120"/>
                <p:cNvSpPr>
                  <a:spLocks noChangeShapeType="1"/>
                </p:cNvSpPr>
                <p:nvPr/>
              </p:nvSpPr>
              <p:spPr bwMode="auto">
                <a:xfrm rot="678015" flipH="1">
                  <a:off x="2533" y="3203"/>
                  <a:ext cx="1440" cy="269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  <p:sp>
              <p:nvSpPr>
                <p:cNvPr id="837753" name="Line 121"/>
                <p:cNvSpPr>
                  <a:spLocks noChangeShapeType="1"/>
                </p:cNvSpPr>
                <p:nvPr/>
              </p:nvSpPr>
              <p:spPr bwMode="auto">
                <a:xfrm rot="678015" flipH="1" flipV="1">
                  <a:off x="2637" y="2696"/>
                  <a:ext cx="1448" cy="281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</p:grpSp>
          <p:grpSp>
            <p:nvGrpSpPr>
              <p:cNvPr id="837817" name="Group 122"/>
              <p:cNvGrpSpPr>
                <a:grpSpLocks/>
              </p:cNvGrpSpPr>
              <p:nvPr/>
            </p:nvGrpSpPr>
            <p:grpSpPr bwMode="auto">
              <a:xfrm rot="-1260221">
                <a:off x="2601" y="1117"/>
                <a:ext cx="733" cy="1126"/>
                <a:chOff x="4832" y="3116"/>
                <a:chExt cx="760" cy="1118"/>
              </a:xfrm>
            </p:grpSpPr>
            <p:sp>
              <p:nvSpPr>
                <p:cNvPr id="837755" name="Oval 123"/>
                <p:cNvSpPr>
                  <a:spLocks noChangeArrowheads="1"/>
                </p:cNvSpPr>
                <p:nvPr/>
              </p:nvSpPr>
              <p:spPr bwMode="auto">
                <a:xfrm rot="15040437" flipH="1">
                  <a:off x="5118" y="3125"/>
                  <a:ext cx="76" cy="76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pPr algn="ctr"/>
                  <a:endParaRPr lang="nl-NL" sz="2400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37756" name="Oval 124"/>
                <p:cNvSpPr>
                  <a:spLocks noChangeArrowheads="1"/>
                </p:cNvSpPr>
                <p:nvPr/>
              </p:nvSpPr>
              <p:spPr bwMode="auto">
                <a:xfrm rot="15040437" flipH="1">
                  <a:off x="4937" y="3579"/>
                  <a:ext cx="659" cy="651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837757" name="Line 125"/>
                <p:cNvSpPr>
                  <a:spLocks noChangeShapeType="1"/>
                </p:cNvSpPr>
                <p:nvPr/>
              </p:nvSpPr>
              <p:spPr bwMode="auto">
                <a:xfrm rot="15040437" flipH="1">
                  <a:off x="5043" y="3361"/>
                  <a:ext cx="617" cy="127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  <p:sp>
              <p:nvSpPr>
                <p:cNvPr id="837758" name="Line 126"/>
                <p:cNvSpPr>
                  <a:spLocks noChangeShapeType="1"/>
                </p:cNvSpPr>
                <p:nvPr/>
              </p:nvSpPr>
              <p:spPr bwMode="auto">
                <a:xfrm rot="-6559563" flipH="1" flipV="1">
                  <a:off x="4729" y="3307"/>
                  <a:ext cx="608" cy="401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</p:grpSp>
          <p:pic>
            <p:nvPicPr>
              <p:cNvPr id="837759" name="Picture 127" descr="bolletje_3D_bruin_e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2880" y="1661"/>
                <a:ext cx="411" cy="428"/>
              </a:xfrm>
              <a:prstGeom prst="rect">
                <a:avLst/>
              </a:prstGeom>
              <a:noFill/>
            </p:spPr>
          </p:pic>
        </p:grpSp>
        <p:grpSp>
          <p:nvGrpSpPr>
            <p:cNvPr id="837818" name="Group 128"/>
            <p:cNvGrpSpPr>
              <a:grpSpLocks noChangeAspect="1"/>
            </p:cNvGrpSpPr>
            <p:nvPr/>
          </p:nvGrpSpPr>
          <p:grpSpPr bwMode="auto">
            <a:xfrm>
              <a:off x="5301" y="1119"/>
              <a:ext cx="346" cy="361"/>
              <a:chOff x="5301" y="1119"/>
              <a:chExt cx="346" cy="361"/>
            </a:xfrm>
          </p:grpSpPr>
          <p:sp>
            <p:nvSpPr>
              <p:cNvPr id="837761" name="AutoShape 129"/>
              <p:cNvSpPr>
                <a:spLocks noChangeAspect="1" noChangeArrowheads="1" noTextEdit="1"/>
              </p:cNvSpPr>
              <p:nvPr/>
            </p:nvSpPr>
            <p:spPr bwMode="auto">
              <a:xfrm>
                <a:off x="5301" y="1119"/>
                <a:ext cx="346" cy="3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2" name="Freeform 130"/>
              <p:cNvSpPr>
                <a:spLocks/>
              </p:cNvSpPr>
              <p:nvPr/>
            </p:nvSpPr>
            <p:spPr bwMode="auto">
              <a:xfrm>
                <a:off x="5301" y="1119"/>
                <a:ext cx="346" cy="361"/>
              </a:xfrm>
              <a:custGeom>
                <a:avLst/>
                <a:gdLst/>
                <a:ahLst/>
                <a:cxnLst>
                  <a:cxn ang="0">
                    <a:pos x="8959" y="16203"/>
                  </a:cxn>
                  <a:cxn ang="0">
                    <a:pos x="10158" y="15989"/>
                  </a:cxn>
                  <a:cxn ang="0">
                    <a:pos x="11291" y="15605"/>
                  </a:cxn>
                  <a:cxn ang="0">
                    <a:pos x="12341" y="15067"/>
                  </a:cxn>
                  <a:cxn ang="0">
                    <a:pos x="13297" y="14387"/>
                  </a:cxn>
                  <a:cxn ang="0">
                    <a:pos x="14145" y="13580"/>
                  </a:cxn>
                  <a:cxn ang="0">
                    <a:pos x="14870" y="12659"/>
                  </a:cxn>
                  <a:cxn ang="0">
                    <a:pos x="15457" y="11640"/>
                  </a:cxn>
                  <a:cxn ang="0">
                    <a:pos x="15895" y="10534"/>
                  </a:cxn>
                  <a:cxn ang="0">
                    <a:pos x="16167" y="9357"/>
                  </a:cxn>
                  <a:cxn ang="0">
                    <a:pos x="16262" y="8123"/>
                  </a:cxn>
                  <a:cxn ang="0">
                    <a:pos x="16167" y="6889"/>
                  </a:cxn>
                  <a:cxn ang="0">
                    <a:pos x="15895" y="5712"/>
                  </a:cxn>
                  <a:cxn ang="0">
                    <a:pos x="15457" y="4607"/>
                  </a:cxn>
                  <a:cxn ang="0">
                    <a:pos x="14870" y="3587"/>
                  </a:cxn>
                  <a:cxn ang="0">
                    <a:pos x="14145" y="2666"/>
                  </a:cxn>
                  <a:cxn ang="0">
                    <a:pos x="13297" y="1859"/>
                  </a:cxn>
                  <a:cxn ang="0">
                    <a:pos x="12341" y="1180"/>
                  </a:cxn>
                  <a:cxn ang="0">
                    <a:pos x="11291" y="641"/>
                  </a:cxn>
                  <a:cxn ang="0">
                    <a:pos x="10158" y="257"/>
                  </a:cxn>
                  <a:cxn ang="0">
                    <a:pos x="8959" y="43"/>
                  </a:cxn>
                  <a:cxn ang="0">
                    <a:pos x="7713" y="11"/>
                  </a:cxn>
                  <a:cxn ang="0">
                    <a:pos x="6496" y="165"/>
                  </a:cxn>
                  <a:cxn ang="0">
                    <a:pos x="5339" y="495"/>
                  </a:cxn>
                  <a:cxn ang="0">
                    <a:pos x="4260" y="984"/>
                  </a:cxn>
                  <a:cxn ang="0">
                    <a:pos x="3271" y="1618"/>
                  </a:cxn>
                  <a:cxn ang="0">
                    <a:pos x="2386" y="2384"/>
                  </a:cxn>
                  <a:cxn ang="0">
                    <a:pos x="1618" y="3269"/>
                  </a:cxn>
                  <a:cxn ang="0">
                    <a:pos x="983" y="4257"/>
                  </a:cxn>
                  <a:cxn ang="0">
                    <a:pos x="494" y="5335"/>
                  </a:cxn>
                  <a:cxn ang="0">
                    <a:pos x="166" y="6490"/>
                  </a:cxn>
                  <a:cxn ang="0">
                    <a:pos x="10" y="7706"/>
                  </a:cxn>
                  <a:cxn ang="0">
                    <a:pos x="42" y="8951"/>
                  </a:cxn>
                  <a:cxn ang="0">
                    <a:pos x="256" y="10149"/>
                  </a:cxn>
                  <a:cxn ang="0">
                    <a:pos x="640" y="11279"/>
                  </a:cxn>
                  <a:cxn ang="0">
                    <a:pos x="1179" y="12330"/>
                  </a:cxn>
                  <a:cxn ang="0">
                    <a:pos x="1860" y="13284"/>
                  </a:cxn>
                  <a:cxn ang="0">
                    <a:pos x="2668" y="14131"/>
                  </a:cxn>
                  <a:cxn ang="0">
                    <a:pos x="3590" y="14855"/>
                  </a:cxn>
                  <a:cxn ang="0">
                    <a:pos x="4610" y="15443"/>
                  </a:cxn>
                  <a:cxn ang="0">
                    <a:pos x="5717" y="15879"/>
                  </a:cxn>
                  <a:cxn ang="0">
                    <a:pos x="6895" y="16152"/>
                  </a:cxn>
                  <a:cxn ang="0">
                    <a:pos x="8131" y="16245"/>
                  </a:cxn>
                </a:cxnLst>
                <a:rect l="0" t="0" r="r" b="b"/>
                <a:pathLst>
                  <a:path w="16262" h="16245">
                    <a:moveTo>
                      <a:pt x="8131" y="16245"/>
                    </a:moveTo>
                    <a:lnTo>
                      <a:pt x="8548" y="16235"/>
                    </a:lnTo>
                    <a:lnTo>
                      <a:pt x="8959" y="16203"/>
                    </a:lnTo>
                    <a:lnTo>
                      <a:pt x="9366" y="16152"/>
                    </a:lnTo>
                    <a:lnTo>
                      <a:pt x="9765" y="16080"/>
                    </a:lnTo>
                    <a:lnTo>
                      <a:pt x="10158" y="15989"/>
                    </a:lnTo>
                    <a:lnTo>
                      <a:pt x="10544" y="15879"/>
                    </a:lnTo>
                    <a:lnTo>
                      <a:pt x="10921" y="15752"/>
                    </a:lnTo>
                    <a:lnTo>
                      <a:pt x="11291" y="15605"/>
                    </a:lnTo>
                    <a:lnTo>
                      <a:pt x="11650" y="15443"/>
                    </a:lnTo>
                    <a:lnTo>
                      <a:pt x="12000" y="15263"/>
                    </a:lnTo>
                    <a:lnTo>
                      <a:pt x="12341" y="15067"/>
                    </a:lnTo>
                    <a:lnTo>
                      <a:pt x="12671" y="14855"/>
                    </a:lnTo>
                    <a:lnTo>
                      <a:pt x="12989" y="14629"/>
                    </a:lnTo>
                    <a:lnTo>
                      <a:pt x="13297" y="14387"/>
                    </a:lnTo>
                    <a:lnTo>
                      <a:pt x="13593" y="14131"/>
                    </a:lnTo>
                    <a:lnTo>
                      <a:pt x="13876" y="13861"/>
                    </a:lnTo>
                    <a:lnTo>
                      <a:pt x="14145" y="13580"/>
                    </a:lnTo>
                    <a:lnTo>
                      <a:pt x="14401" y="13284"/>
                    </a:lnTo>
                    <a:lnTo>
                      <a:pt x="14642" y="12978"/>
                    </a:lnTo>
                    <a:lnTo>
                      <a:pt x="14870" y="12659"/>
                    </a:lnTo>
                    <a:lnTo>
                      <a:pt x="15081" y="12330"/>
                    </a:lnTo>
                    <a:lnTo>
                      <a:pt x="15277" y="11990"/>
                    </a:lnTo>
                    <a:lnTo>
                      <a:pt x="15457" y="11640"/>
                    </a:lnTo>
                    <a:lnTo>
                      <a:pt x="15621" y="11279"/>
                    </a:lnTo>
                    <a:lnTo>
                      <a:pt x="15766" y="10912"/>
                    </a:lnTo>
                    <a:lnTo>
                      <a:pt x="15895" y="10534"/>
                    </a:lnTo>
                    <a:lnTo>
                      <a:pt x="16005" y="10149"/>
                    </a:lnTo>
                    <a:lnTo>
                      <a:pt x="16096" y="9756"/>
                    </a:lnTo>
                    <a:lnTo>
                      <a:pt x="16167" y="9357"/>
                    </a:lnTo>
                    <a:lnTo>
                      <a:pt x="16219" y="8951"/>
                    </a:lnTo>
                    <a:lnTo>
                      <a:pt x="16251" y="8540"/>
                    </a:lnTo>
                    <a:lnTo>
                      <a:pt x="16262" y="8123"/>
                    </a:lnTo>
                    <a:lnTo>
                      <a:pt x="16251" y="7706"/>
                    </a:lnTo>
                    <a:lnTo>
                      <a:pt x="16219" y="7295"/>
                    </a:lnTo>
                    <a:lnTo>
                      <a:pt x="16167" y="6889"/>
                    </a:lnTo>
                    <a:lnTo>
                      <a:pt x="16096" y="6490"/>
                    </a:lnTo>
                    <a:lnTo>
                      <a:pt x="16005" y="6098"/>
                    </a:lnTo>
                    <a:lnTo>
                      <a:pt x="15895" y="5712"/>
                    </a:lnTo>
                    <a:lnTo>
                      <a:pt x="15766" y="5335"/>
                    </a:lnTo>
                    <a:lnTo>
                      <a:pt x="15621" y="4966"/>
                    </a:lnTo>
                    <a:lnTo>
                      <a:pt x="15457" y="4607"/>
                    </a:lnTo>
                    <a:lnTo>
                      <a:pt x="15277" y="4257"/>
                    </a:lnTo>
                    <a:lnTo>
                      <a:pt x="15081" y="3917"/>
                    </a:lnTo>
                    <a:lnTo>
                      <a:pt x="14870" y="3587"/>
                    </a:lnTo>
                    <a:lnTo>
                      <a:pt x="14642" y="3269"/>
                    </a:lnTo>
                    <a:lnTo>
                      <a:pt x="14401" y="2962"/>
                    </a:lnTo>
                    <a:lnTo>
                      <a:pt x="14145" y="2666"/>
                    </a:lnTo>
                    <a:lnTo>
                      <a:pt x="13876" y="2384"/>
                    </a:lnTo>
                    <a:lnTo>
                      <a:pt x="13593" y="2115"/>
                    </a:lnTo>
                    <a:lnTo>
                      <a:pt x="13297" y="1859"/>
                    </a:lnTo>
                    <a:lnTo>
                      <a:pt x="12989" y="1618"/>
                    </a:lnTo>
                    <a:lnTo>
                      <a:pt x="12671" y="1391"/>
                    </a:lnTo>
                    <a:lnTo>
                      <a:pt x="12341" y="1180"/>
                    </a:lnTo>
                    <a:lnTo>
                      <a:pt x="12000" y="984"/>
                    </a:lnTo>
                    <a:lnTo>
                      <a:pt x="11650" y="804"/>
                    </a:lnTo>
                    <a:lnTo>
                      <a:pt x="11291" y="641"/>
                    </a:lnTo>
                    <a:lnTo>
                      <a:pt x="10921" y="495"/>
                    </a:lnTo>
                    <a:lnTo>
                      <a:pt x="10544" y="367"/>
                    </a:lnTo>
                    <a:lnTo>
                      <a:pt x="10158" y="257"/>
                    </a:lnTo>
                    <a:lnTo>
                      <a:pt x="9765" y="165"/>
                    </a:lnTo>
                    <a:lnTo>
                      <a:pt x="9366" y="94"/>
                    </a:lnTo>
                    <a:lnTo>
                      <a:pt x="8959" y="43"/>
                    </a:lnTo>
                    <a:lnTo>
                      <a:pt x="8548" y="11"/>
                    </a:lnTo>
                    <a:lnTo>
                      <a:pt x="8131" y="0"/>
                    </a:lnTo>
                    <a:lnTo>
                      <a:pt x="7713" y="11"/>
                    </a:lnTo>
                    <a:lnTo>
                      <a:pt x="7302" y="43"/>
                    </a:lnTo>
                    <a:lnTo>
                      <a:pt x="6895" y="94"/>
                    </a:lnTo>
                    <a:lnTo>
                      <a:pt x="6496" y="165"/>
                    </a:lnTo>
                    <a:lnTo>
                      <a:pt x="6102" y="257"/>
                    </a:lnTo>
                    <a:lnTo>
                      <a:pt x="5717" y="367"/>
                    </a:lnTo>
                    <a:lnTo>
                      <a:pt x="5339" y="495"/>
                    </a:lnTo>
                    <a:lnTo>
                      <a:pt x="4971" y="641"/>
                    </a:lnTo>
                    <a:lnTo>
                      <a:pt x="4610" y="804"/>
                    </a:lnTo>
                    <a:lnTo>
                      <a:pt x="4260" y="984"/>
                    </a:lnTo>
                    <a:lnTo>
                      <a:pt x="3919" y="1180"/>
                    </a:lnTo>
                    <a:lnTo>
                      <a:pt x="3590" y="1391"/>
                    </a:lnTo>
                    <a:lnTo>
                      <a:pt x="3271" y="1618"/>
                    </a:lnTo>
                    <a:lnTo>
                      <a:pt x="2964" y="1859"/>
                    </a:lnTo>
                    <a:lnTo>
                      <a:pt x="2668" y="2115"/>
                    </a:lnTo>
                    <a:lnTo>
                      <a:pt x="2386" y="2384"/>
                    </a:lnTo>
                    <a:lnTo>
                      <a:pt x="2116" y="2666"/>
                    </a:lnTo>
                    <a:lnTo>
                      <a:pt x="1860" y="2962"/>
                    </a:lnTo>
                    <a:lnTo>
                      <a:pt x="1618" y="3269"/>
                    </a:lnTo>
                    <a:lnTo>
                      <a:pt x="1391" y="3587"/>
                    </a:lnTo>
                    <a:lnTo>
                      <a:pt x="1179" y="3917"/>
                    </a:lnTo>
                    <a:lnTo>
                      <a:pt x="983" y="4257"/>
                    </a:lnTo>
                    <a:lnTo>
                      <a:pt x="803" y="4607"/>
                    </a:lnTo>
                    <a:lnTo>
                      <a:pt x="640" y="4966"/>
                    </a:lnTo>
                    <a:lnTo>
                      <a:pt x="494" y="5335"/>
                    </a:lnTo>
                    <a:lnTo>
                      <a:pt x="366" y="5712"/>
                    </a:lnTo>
                    <a:lnTo>
                      <a:pt x="256" y="6098"/>
                    </a:lnTo>
                    <a:lnTo>
                      <a:pt x="166" y="6490"/>
                    </a:lnTo>
                    <a:lnTo>
                      <a:pt x="94" y="6889"/>
                    </a:lnTo>
                    <a:lnTo>
                      <a:pt x="42" y="7295"/>
                    </a:lnTo>
                    <a:lnTo>
                      <a:pt x="10" y="7706"/>
                    </a:lnTo>
                    <a:lnTo>
                      <a:pt x="0" y="8123"/>
                    </a:lnTo>
                    <a:lnTo>
                      <a:pt x="10" y="8540"/>
                    </a:lnTo>
                    <a:lnTo>
                      <a:pt x="42" y="8951"/>
                    </a:lnTo>
                    <a:lnTo>
                      <a:pt x="94" y="9357"/>
                    </a:lnTo>
                    <a:lnTo>
                      <a:pt x="166" y="9756"/>
                    </a:lnTo>
                    <a:lnTo>
                      <a:pt x="256" y="10149"/>
                    </a:lnTo>
                    <a:lnTo>
                      <a:pt x="366" y="10534"/>
                    </a:lnTo>
                    <a:lnTo>
                      <a:pt x="494" y="10912"/>
                    </a:lnTo>
                    <a:lnTo>
                      <a:pt x="640" y="11279"/>
                    </a:lnTo>
                    <a:lnTo>
                      <a:pt x="803" y="11640"/>
                    </a:lnTo>
                    <a:lnTo>
                      <a:pt x="983" y="11990"/>
                    </a:lnTo>
                    <a:lnTo>
                      <a:pt x="1179" y="12330"/>
                    </a:lnTo>
                    <a:lnTo>
                      <a:pt x="1391" y="12659"/>
                    </a:lnTo>
                    <a:lnTo>
                      <a:pt x="1618" y="12978"/>
                    </a:lnTo>
                    <a:lnTo>
                      <a:pt x="1860" y="13284"/>
                    </a:lnTo>
                    <a:lnTo>
                      <a:pt x="2116" y="13580"/>
                    </a:lnTo>
                    <a:lnTo>
                      <a:pt x="2386" y="13861"/>
                    </a:lnTo>
                    <a:lnTo>
                      <a:pt x="2668" y="14131"/>
                    </a:lnTo>
                    <a:lnTo>
                      <a:pt x="2964" y="14387"/>
                    </a:lnTo>
                    <a:lnTo>
                      <a:pt x="3271" y="14629"/>
                    </a:lnTo>
                    <a:lnTo>
                      <a:pt x="3590" y="14855"/>
                    </a:lnTo>
                    <a:lnTo>
                      <a:pt x="3919" y="15067"/>
                    </a:lnTo>
                    <a:lnTo>
                      <a:pt x="4260" y="15263"/>
                    </a:lnTo>
                    <a:lnTo>
                      <a:pt x="4610" y="15443"/>
                    </a:lnTo>
                    <a:lnTo>
                      <a:pt x="4971" y="15605"/>
                    </a:lnTo>
                    <a:lnTo>
                      <a:pt x="5339" y="15752"/>
                    </a:lnTo>
                    <a:lnTo>
                      <a:pt x="5717" y="15879"/>
                    </a:lnTo>
                    <a:lnTo>
                      <a:pt x="6102" y="15989"/>
                    </a:lnTo>
                    <a:lnTo>
                      <a:pt x="6496" y="16080"/>
                    </a:lnTo>
                    <a:lnTo>
                      <a:pt x="6895" y="16152"/>
                    </a:lnTo>
                    <a:lnTo>
                      <a:pt x="7302" y="16203"/>
                    </a:lnTo>
                    <a:lnTo>
                      <a:pt x="7713" y="16235"/>
                    </a:lnTo>
                    <a:lnTo>
                      <a:pt x="8131" y="16245"/>
                    </a:lnTo>
                    <a:close/>
                  </a:path>
                </a:pathLst>
              </a:custGeom>
              <a:solidFill>
                <a:srgbClr val="0092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3" name="Freeform 131"/>
              <p:cNvSpPr>
                <a:spLocks/>
              </p:cNvSpPr>
              <p:nvPr/>
            </p:nvSpPr>
            <p:spPr bwMode="auto">
              <a:xfrm>
                <a:off x="5313" y="1135"/>
                <a:ext cx="271" cy="275"/>
              </a:xfrm>
              <a:custGeom>
                <a:avLst/>
                <a:gdLst/>
                <a:ahLst/>
                <a:cxnLst>
                  <a:cxn ang="0">
                    <a:pos x="12716" y="4040"/>
                  </a:cxn>
                  <a:cxn ang="0">
                    <a:pos x="12665" y="3480"/>
                  </a:cxn>
                  <a:cxn ang="0">
                    <a:pos x="12576" y="2931"/>
                  </a:cxn>
                  <a:cxn ang="0">
                    <a:pos x="12451" y="2396"/>
                  </a:cxn>
                  <a:cxn ang="0">
                    <a:pos x="12291" y="1876"/>
                  </a:cxn>
                  <a:cxn ang="0">
                    <a:pos x="12095" y="1372"/>
                  </a:cxn>
                  <a:cxn ang="0">
                    <a:pos x="11867" y="884"/>
                  </a:cxn>
                  <a:cxn ang="0">
                    <a:pos x="11608" y="415"/>
                  </a:cxn>
                  <a:cxn ang="0">
                    <a:pos x="11319" y="183"/>
                  </a:cxn>
                  <a:cxn ang="0">
                    <a:pos x="11021" y="36"/>
                  </a:cxn>
                  <a:cxn ang="0">
                    <a:pos x="11193" y="360"/>
                  </a:cxn>
                  <a:cxn ang="0">
                    <a:pos x="11492" y="863"/>
                  </a:cxn>
                  <a:cxn ang="0">
                    <a:pos x="11751" y="1389"/>
                  </a:cxn>
                  <a:cxn ang="0">
                    <a:pos x="11971" y="1937"/>
                  </a:cxn>
                  <a:cxn ang="0">
                    <a:pos x="12148" y="2506"/>
                  </a:cxn>
                  <a:cxn ang="0">
                    <a:pos x="12280" y="3092"/>
                  </a:cxn>
                  <a:cxn ang="0">
                    <a:pos x="12365" y="3694"/>
                  </a:cxn>
                  <a:cxn ang="0">
                    <a:pos x="12404" y="4310"/>
                  </a:cxn>
                  <a:cxn ang="0">
                    <a:pos x="12317" y="5621"/>
                  </a:cxn>
                  <a:cxn ang="0">
                    <a:pos x="11944" y="7073"/>
                  </a:cxn>
                  <a:cxn ang="0">
                    <a:pos x="11306" y="8398"/>
                  </a:cxn>
                  <a:cxn ang="0">
                    <a:pos x="10433" y="9564"/>
                  </a:cxn>
                  <a:cxn ang="0">
                    <a:pos x="9356" y="10541"/>
                  </a:cxn>
                  <a:cxn ang="0">
                    <a:pos x="8105" y="11299"/>
                  </a:cxn>
                  <a:cxn ang="0">
                    <a:pos x="6712" y="11808"/>
                  </a:cxn>
                  <a:cxn ang="0">
                    <a:pos x="5207" y="12038"/>
                  </a:cxn>
                  <a:cxn ang="0">
                    <a:pos x="4305" y="12030"/>
                  </a:cxn>
                  <a:cxn ang="0">
                    <a:pos x="3639" y="11957"/>
                  </a:cxn>
                  <a:cxn ang="0">
                    <a:pos x="2992" y="11827"/>
                  </a:cxn>
                  <a:cxn ang="0">
                    <a:pos x="2366" y="11644"/>
                  </a:cxn>
                  <a:cxn ang="0">
                    <a:pos x="1763" y="11409"/>
                  </a:cxn>
                  <a:cxn ang="0">
                    <a:pos x="1187" y="11127"/>
                  </a:cxn>
                  <a:cxn ang="0">
                    <a:pos x="639" y="10797"/>
                  </a:cxn>
                  <a:cxn ang="0">
                    <a:pos x="123" y="10424"/>
                  </a:cxn>
                  <a:cxn ang="0">
                    <a:pos x="93" y="10555"/>
                  </a:cxn>
                  <a:cxn ang="0">
                    <a:pos x="230" y="10857"/>
                  </a:cxn>
                  <a:cxn ang="0">
                    <a:pos x="634" y="11177"/>
                  </a:cxn>
                  <a:cxn ang="0">
                    <a:pos x="1148" y="11471"/>
                  </a:cxn>
                  <a:cxn ang="0">
                    <a:pos x="1685" y="11727"/>
                  </a:cxn>
                  <a:cxn ang="0">
                    <a:pos x="2244" y="11943"/>
                  </a:cxn>
                  <a:cxn ang="0">
                    <a:pos x="2822" y="12117"/>
                  </a:cxn>
                  <a:cxn ang="0">
                    <a:pos x="3420" y="12248"/>
                  </a:cxn>
                  <a:cxn ang="0">
                    <a:pos x="4032" y="12331"/>
                  </a:cxn>
                  <a:cxn ang="0">
                    <a:pos x="4658" y="12368"/>
                  </a:cxn>
                  <a:cxn ang="0">
                    <a:pos x="6021" y="12278"/>
                  </a:cxn>
                  <a:cxn ang="0">
                    <a:pos x="7536" y="11890"/>
                  </a:cxn>
                  <a:cxn ang="0">
                    <a:pos x="8918" y="11225"/>
                  </a:cxn>
                  <a:cxn ang="0">
                    <a:pos x="10135" y="10317"/>
                  </a:cxn>
                  <a:cxn ang="0">
                    <a:pos x="11156" y="9195"/>
                  </a:cxn>
                  <a:cxn ang="0">
                    <a:pos x="11946" y="7893"/>
                  </a:cxn>
                  <a:cxn ang="0">
                    <a:pos x="12478" y="6442"/>
                  </a:cxn>
                  <a:cxn ang="0">
                    <a:pos x="12717" y="4874"/>
                  </a:cxn>
                </a:cxnLst>
                <a:rect l="0" t="0" r="r" b="b"/>
                <a:pathLst>
                  <a:path w="12728" h="12370">
                    <a:moveTo>
                      <a:pt x="12728" y="4466"/>
                    </a:moveTo>
                    <a:lnTo>
                      <a:pt x="12726" y="4324"/>
                    </a:lnTo>
                    <a:lnTo>
                      <a:pt x="12722" y="4181"/>
                    </a:lnTo>
                    <a:lnTo>
                      <a:pt x="12716" y="4040"/>
                    </a:lnTo>
                    <a:lnTo>
                      <a:pt x="12708" y="3899"/>
                    </a:lnTo>
                    <a:lnTo>
                      <a:pt x="12695" y="3759"/>
                    </a:lnTo>
                    <a:lnTo>
                      <a:pt x="12682" y="3619"/>
                    </a:lnTo>
                    <a:lnTo>
                      <a:pt x="12665" y="3480"/>
                    </a:lnTo>
                    <a:lnTo>
                      <a:pt x="12648" y="3341"/>
                    </a:lnTo>
                    <a:lnTo>
                      <a:pt x="12626" y="3204"/>
                    </a:lnTo>
                    <a:lnTo>
                      <a:pt x="12603" y="3067"/>
                    </a:lnTo>
                    <a:lnTo>
                      <a:pt x="12576" y="2931"/>
                    </a:lnTo>
                    <a:lnTo>
                      <a:pt x="12549" y="2796"/>
                    </a:lnTo>
                    <a:lnTo>
                      <a:pt x="12519" y="2662"/>
                    </a:lnTo>
                    <a:lnTo>
                      <a:pt x="12486" y="2529"/>
                    </a:lnTo>
                    <a:lnTo>
                      <a:pt x="12451" y="2396"/>
                    </a:lnTo>
                    <a:lnTo>
                      <a:pt x="12415" y="2264"/>
                    </a:lnTo>
                    <a:lnTo>
                      <a:pt x="12375" y="2134"/>
                    </a:lnTo>
                    <a:lnTo>
                      <a:pt x="12335" y="2004"/>
                    </a:lnTo>
                    <a:lnTo>
                      <a:pt x="12291" y="1876"/>
                    </a:lnTo>
                    <a:lnTo>
                      <a:pt x="12245" y="1748"/>
                    </a:lnTo>
                    <a:lnTo>
                      <a:pt x="12197" y="1621"/>
                    </a:lnTo>
                    <a:lnTo>
                      <a:pt x="12148" y="1496"/>
                    </a:lnTo>
                    <a:lnTo>
                      <a:pt x="12095" y="1372"/>
                    </a:lnTo>
                    <a:lnTo>
                      <a:pt x="12042" y="1248"/>
                    </a:lnTo>
                    <a:lnTo>
                      <a:pt x="11985" y="1125"/>
                    </a:lnTo>
                    <a:lnTo>
                      <a:pt x="11927" y="1004"/>
                    </a:lnTo>
                    <a:lnTo>
                      <a:pt x="11867" y="884"/>
                    </a:lnTo>
                    <a:lnTo>
                      <a:pt x="11806" y="765"/>
                    </a:lnTo>
                    <a:lnTo>
                      <a:pt x="11741" y="647"/>
                    </a:lnTo>
                    <a:lnTo>
                      <a:pt x="11676" y="530"/>
                    </a:lnTo>
                    <a:lnTo>
                      <a:pt x="11608" y="415"/>
                    </a:lnTo>
                    <a:lnTo>
                      <a:pt x="11539" y="302"/>
                    </a:lnTo>
                    <a:lnTo>
                      <a:pt x="11466" y="261"/>
                    </a:lnTo>
                    <a:lnTo>
                      <a:pt x="11393" y="221"/>
                    </a:lnTo>
                    <a:lnTo>
                      <a:pt x="11319" y="183"/>
                    </a:lnTo>
                    <a:lnTo>
                      <a:pt x="11246" y="145"/>
                    </a:lnTo>
                    <a:lnTo>
                      <a:pt x="11171" y="108"/>
                    </a:lnTo>
                    <a:lnTo>
                      <a:pt x="11097" y="71"/>
                    </a:lnTo>
                    <a:lnTo>
                      <a:pt x="11021" y="36"/>
                    </a:lnTo>
                    <a:lnTo>
                      <a:pt x="10946" y="0"/>
                    </a:lnTo>
                    <a:lnTo>
                      <a:pt x="11031" y="119"/>
                    </a:lnTo>
                    <a:lnTo>
                      <a:pt x="11113" y="239"/>
                    </a:lnTo>
                    <a:lnTo>
                      <a:pt x="11193" y="360"/>
                    </a:lnTo>
                    <a:lnTo>
                      <a:pt x="11271" y="483"/>
                    </a:lnTo>
                    <a:lnTo>
                      <a:pt x="11347" y="609"/>
                    </a:lnTo>
                    <a:lnTo>
                      <a:pt x="11421" y="735"/>
                    </a:lnTo>
                    <a:lnTo>
                      <a:pt x="11492" y="863"/>
                    </a:lnTo>
                    <a:lnTo>
                      <a:pt x="11561" y="992"/>
                    </a:lnTo>
                    <a:lnTo>
                      <a:pt x="11626" y="1123"/>
                    </a:lnTo>
                    <a:lnTo>
                      <a:pt x="11690" y="1256"/>
                    </a:lnTo>
                    <a:lnTo>
                      <a:pt x="11751" y="1389"/>
                    </a:lnTo>
                    <a:lnTo>
                      <a:pt x="11810" y="1524"/>
                    </a:lnTo>
                    <a:lnTo>
                      <a:pt x="11866" y="1661"/>
                    </a:lnTo>
                    <a:lnTo>
                      <a:pt x="11920" y="1798"/>
                    </a:lnTo>
                    <a:lnTo>
                      <a:pt x="11971" y="1937"/>
                    </a:lnTo>
                    <a:lnTo>
                      <a:pt x="12020" y="2077"/>
                    </a:lnTo>
                    <a:lnTo>
                      <a:pt x="12064" y="2218"/>
                    </a:lnTo>
                    <a:lnTo>
                      <a:pt x="12107" y="2362"/>
                    </a:lnTo>
                    <a:lnTo>
                      <a:pt x="12148" y="2506"/>
                    </a:lnTo>
                    <a:lnTo>
                      <a:pt x="12185" y="2650"/>
                    </a:lnTo>
                    <a:lnTo>
                      <a:pt x="12219" y="2796"/>
                    </a:lnTo>
                    <a:lnTo>
                      <a:pt x="12251" y="2943"/>
                    </a:lnTo>
                    <a:lnTo>
                      <a:pt x="12280" y="3092"/>
                    </a:lnTo>
                    <a:lnTo>
                      <a:pt x="12306" y="3240"/>
                    </a:lnTo>
                    <a:lnTo>
                      <a:pt x="12328" y="3391"/>
                    </a:lnTo>
                    <a:lnTo>
                      <a:pt x="12349" y="3541"/>
                    </a:lnTo>
                    <a:lnTo>
                      <a:pt x="12365" y="3694"/>
                    </a:lnTo>
                    <a:lnTo>
                      <a:pt x="12380" y="3847"/>
                    </a:lnTo>
                    <a:lnTo>
                      <a:pt x="12390" y="4000"/>
                    </a:lnTo>
                    <a:lnTo>
                      <a:pt x="12399" y="4155"/>
                    </a:lnTo>
                    <a:lnTo>
                      <a:pt x="12404" y="4310"/>
                    </a:lnTo>
                    <a:lnTo>
                      <a:pt x="12405" y="4466"/>
                    </a:lnTo>
                    <a:lnTo>
                      <a:pt x="12395" y="4857"/>
                    </a:lnTo>
                    <a:lnTo>
                      <a:pt x="12365" y="5242"/>
                    </a:lnTo>
                    <a:lnTo>
                      <a:pt x="12317" y="5621"/>
                    </a:lnTo>
                    <a:lnTo>
                      <a:pt x="12250" y="5994"/>
                    </a:lnTo>
                    <a:lnTo>
                      <a:pt x="12165" y="6361"/>
                    </a:lnTo>
                    <a:lnTo>
                      <a:pt x="12063" y="6720"/>
                    </a:lnTo>
                    <a:lnTo>
                      <a:pt x="11944" y="7073"/>
                    </a:lnTo>
                    <a:lnTo>
                      <a:pt x="11808" y="7417"/>
                    </a:lnTo>
                    <a:lnTo>
                      <a:pt x="11656" y="7753"/>
                    </a:lnTo>
                    <a:lnTo>
                      <a:pt x="11489" y="8080"/>
                    </a:lnTo>
                    <a:lnTo>
                      <a:pt x="11306" y="8398"/>
                    </a:lnTo>
                    <a:lnTo>
                      <a:pt x="11109" y="8704"/>
                    </a:lnTo>
                    <a:lnTo>
                      <a:pt x="10896" y="9002"/>
                    </a:lnTo>
                    <a:lnTo>
                      <a:pt x="10672" y="9288"/>
                    </a:lnTo>
                    <a:lnTo>
                      <a:pt x="10433" y="9564"/>
                    </a:lnTo>
                    <a:lnTo>
                      <a:pt x="10182" y="9826"/>
                    </a:lnTo>
                    <a:lnTo>
                      <a:pt x="9919" y="10078"/>
                    </a:lnTo>
                    <a:lnTo>
                      <a:pt x="9643" y="10316"/>
                    </a:lnTo>
                    <a:lnTo>
                      <a:pt x="9356" y="10541"/>
                    </a:lnTo>
                    <a:lnTo>
                      <a:pt x="9059" y="10752"/>
                    </a:lnTo>
                    <a:lnTo>
                      <a:pt x="8751" y="10950"/>
                    </a:lnTo>
                    <a:lnTo>
                      <a:pt x="8433" y="11132"/>
                    </a:lnTo>
                    <a:lnTo>
                      <a:pt x="8105" y="11299"/>
                    </a:lnTo>
                    <a:lnTo>
                      <a:pt x="7770" y="11452"/>
                    </a:lnTo>
                    <a:lnTo>
                      <a:pt x="7424" y="11588"/>
                    </a:lnTo>
                    <a:lnTo>
                      <a:pt x="7073" y="11707"/>
                    </a:lnTo>
                    <a:lnTo>
                      <a:pt x="6712" y="11808"/>
                    </a:lnTo>
                    <a:lnTo>
                      <a:pt x="6345" y="11893"/>
                    </a:lnTo>
                    <a:lnTo>
                      <a:pt x="5972" y="11959"/>
                    </a:lnTo>
                    <a:lnTo>
                      <a:pt x="5592" y="12008"/>
                    </a:lnTo>
                    <a:lnTo>
                      <a:pt x="5207" y="12038"/>
                    </a:lnTo>
                    <a:lnTo>
                      <a:pt x="4816" y="12047"/>
                    </a:lnTo>
                    <a:lnTo>
                      <a:pt x="4645" y="12045"/>
                    </a:lnTo>
                    <a:lnTo>
                      <a:pt x="4475" y="12040"/>
                    </a:lnTo>
                    <a:lnTo>
                      <a:pt x="4305" y="12030"/>
                    </a:lnTo>
                    <a:lnTo>
                      <a:pt x="4138" y="12017"/>
                    </a:lnTo>
                    <a:lnTo>
                      <a:pt x="3971" y="12001"/>
                    </a:lnTo>
                    <a:lnTo>
                      <a:pt x="3804" y="11981"/>
                    </a:lnTo>
                    <a:lnTo>
                      <a:pt x="3639" y="11957"/>
                    </a:lnTo>
                    <a:lnTo>
                      <a:pt x="3476" y="11929"/>
                    </a:lnTo>
                    <a:lnTo>
                      <a:pt x="3313" y="11898"/>
                    </a:lnTo>
                    <a:lnTo>
                      <a:pt x="3152" y="11865"/>
                    </a:lnTo>
                    <a:lnTo>
                      <a:pt x="2992" y="11827"/>
                    </a:lnTo>
                    <a:lnTo>
                      <a:pt x="2834" y="11786"/>
                    </a:lnTo>
                    <a:lnTo>
                      <a:pt x="2676" y="11742"/>
                    </a:lnTo>
                    <a:lnTo>
                      <a:pt x="2520" y="11694"/>
                    </a:lnTo>
                    <a:lnTo>
                      <a:pt x="2366" y="11644"/>
                    </a:lnTo>
                    <a:lnTo>
                      <a:pt x="2214" y="11590"/>
                    </a:lnTo>
                    <a:lnTo>
                      <a:pt x="2061" y="11533"/>
                    </a:lnTo>
                    <a:lnTo>
                      <a:pt x="1912" y="11472"/>
                    </a:lnTo>
                    <a:lnTo>
                      <a:pt x="1763" y="11409"/>
                    </a:lnTo>
                    <a:lnTo>
                      <a:pt x="1617" y="11343"/>
                    </a:lnTo>
                    <a:lnTo>
                      <a:pt x="1471" y="11274"/>
                    </a:lnTo>
                    <a:lnTo>
                      <a:pt x="1328" y="11201"/>
                    </a:lnTo>
                    <a:lnTo>
                      <a:pt x="1187" y="11127"/>
                    </a:lnTo>
                    <a:lnTo>
                      <a:pt x="1048" y="11048"/>
                    </a:lnTo>
                    <a:lnTo>
                      <a:pt x="910" y="10967"/>
                    </a:lnTo>
                    <a:lnTo>
                      <a:pt x="773" y="10883"/>
                    </a:lnTo>
                    <a:lnTo>
                      <a:pt x="639" y="10797"/>
                    </a:lnTo>
                    <a:lnTo>
                      <a:pt x="507" y="10708"/>
                    </a:lnTo>
                    <a:lnTo>
                      <a:pt x="377" y="10616"/>
                    </a:lnTo>
                    <a:lnTo>
                      <a:pt x="249" y="10522"/>
                    </a:lnTo>
                    <a:lnTo>
                      <a:pt x="123" y="10424"/>
                    </a:lnTo>
                    <a:lnTo>
                      <a:pt x="0" y="10324"/>
                    </a:lnTo>
                    <a:lnTo>
                      <a:pt x="29" y="10402"/>
                    </a:lnTo>
                    <a:lnTo>
                      <a:pt x="61" y="10479"/>
                    </a:lnTo>
                    <a:lnTo>
                      <a:pt x="93" y="10555"/>
                    </a:lnTo>
                    <a:lnTo>
                      <a:pt x="126" y="10631"/>
                    </a:lnTo>
                    <a:lnTo>
                      <a:pt x="159" y="10708"/>
                    </a:lnTo>
                    <a:lnTo>
                      <a:pt x="194" y="10783"/>
                    </a:lnTo>
                    <a:lnTo>
                      <a:pt x="230" y="10857"/>
                    </a:lnTo>
                    <a:lnTo>
                      <a:pt x="265" y="10932"/>
                    </a:lnTo>
                    <a:lnTo>
                      <a:pt x="386" y="11015"/>
                    </a:lnTo>
                    <a:lnTo>
                      <a:pt x="509" y="11097"/>
                    </a:lnTo>
                    <a:lnTo>
                      <a:pt x="634" y="11177"/>
                    </a:lnTo>
                    <a:lnTo>
                      <a:pt x="760" y="11254"/>
                    </a:lnTo>
                    <a:lnTo>
                      <a:pt x="888" y="11329"/>
                    </a:lnTo>
                    <a:lnTo>
                      <a:pt x="1017" y="11401"/>
                    </a:lnTo>
                    <a:lnTo>
                      <a:pt x="1148" y="11471"/>
                    </a:lnTo>
                    <a:lnTo>
                      <a:pt x="1280" y="11539"/>
                    </a:lnTo>
                    <a:lnTo>
                      <a:pt x="1414" y="11604"/>
                    </a:lnTo>
                    <a:lnTo>
                      <a:pt x="1549" y="11667"/>
                    </a:lnTo>
                    <a:lnTo>
                      <a:pt x="1685" y="11727"/>
                    </a:lnTo>
                    <a:lnTo>
                      <a:pt x="1823" y="11785"/>
                    </a:lnTo>
                    <a:lnTo>
                      <a:pt x="1962" y="11841"/>
                    </a:lnTo>
                    <a:lnTo>
                      <a:pt x="2103" y="11893"/>
                    </a:lnTo>
                    <a:lnTo>
                      <a:pt x="2244" y="11943"/>
                    </a:lnTo>
                    <a:lnTo>
                      <a:pt x="2388" y="11990"/>
                    </a:lnTo>
                    <a:lnTo>
                      <a:pt x="2532" y="12036"/>
                    </a:lnTo>
                    <a:lnTo>
                      <a:pt x="2677" y="12077"/>
                    </a:lnTo>
                    <a:lnTo>
                      <a:pt x="2822" y="12117"/>
                    </a:lnTo>
                    <a:lnTo>
                      <a:pt x="2971" y="12153"/>
                    </a:lnTo>
                    <a:lnTo>
                      <a:pt x="3119" y="12188"/>
                    </a:lnTo>
                    <a:lnTo>
                      <a:pt x="3269" y="12218"/>
                    </a:lnTo>
                    <a:lnTo>
                      <a:pt x="3420" y="12248"/>
                    </a:lnTo>
                    <a:lnTo>
                      <a:pt x="3571" y="12272"/>
                    </a:lnTo>
                    <a:lnTo>
                      <a:pt x="3724" y="12295"/>
                    </a:lnTo>
                    <a:lnTo>
                      <a:pt x="3877" y="12315"/>
                    </a:lnTo>
                    <a:lnTo>
                      <a:pt x="4032" y="12331"/>
                    </a:lnTo>
                    <a:lnTo>
                      <a:pt x="4187" y="12345"/>
                    </a:lnTo>
                    <a:lnTo>
                      <a:pt x="4343" y="12356"/>
                    </a:lnTo>
                    <a:lnTo>
                      <a:pt x="4499" y="12364"/>
                    </a:lnTo>
                    <a:lnTo>
                      <a:pt x="4658" y="12368"/>
                    </a:lnTo>
                    <a:lnTo>
                      <a:pt x="4816" y="12370"/>
                    </a:lnTo>
                    <a:lnTo>
                      <a:pt x="5223" y="12359"/>
                    </a:lnTo>
                    <a:lnTo>
                      <a:pt x="5624" y="12329"/>
                    </a:lnTo>
                    <a:lnTo>
                      <a:pt x="6021" y="12278"/>
                    </a:lnTo>
                    <a:lnTo>
                      <a:pt x="6410" y="12209"/>
                    </a:lnTo>
                    <a:lnTo>
                      <a:pt x="6793" y="12121"/>
                    </a:lnTo>
                    <a:lnTo>
                      <a:pt x="7168" y="12014"/>
                    </a:lnTo>
                    <a:lnTo>
                      <a:pt x="7536" y="11890"/>
                    </a:lnTo>
                    <a:lnTo>
                      <a:pt x="7895" y="11748"/>
                    </a:lnTo>
                    <a:lnTo>
                      <a:pt x="8246" y="11590"/>
                    </a:lnTo>
                    <a:lnTo>
                      <a:pt x="8586" y="11415"/>
                    </a:lnTo>
                    <a:lnTo>
                      <a:pt x="8918" y="11225"/>
                    </a:lnTo>
                    <a:lnTo>
                      <a:pt x="9239" y="11019"/>
                    </a:lnTo>
                    <a:lnTo>
                      <a:pt x="9549" y="10800"/>
                    </a:lnTo>
                    <a:lnTo>
                      <a:pt x="9849" y="10564"/>
                    </a:lnTo>
                    <a:lnTo>
                      <a:pt x="10135" y="10317"/>
                    </a:lnTo>
                    <a:lnTo>
                      <a:pt x="10411" y="10055"/>
                    </a:lnTo>
                    <a:lnTo>
                      <a:pt x="10672" y="9781"/>
                    </a:lnTo>
                    <a:lnTo>
                      <a:pt x="10921" y="9494"/>
                    </a:lnTo>
                    <a:lnTo>
                      <a:pt x="11156" y="9195"/>
                    </a:lnTo>
                    <a:lnTo>
                      <a:pt x="11376" y="8885"/>
                    </a:lnTo>
                    <a:lnTo>
                      <a:pt x="11581" y="8564"/>
                    </a:lnTo>
                    <a:lnTo>
                      <a:pt x="11772" y="8233"/>
                    </a:lnTo>
                    <a:lnTo>
                      <a:pt x="11946" y="7893"/>
                    </a:lnTo>
                    <a:lnTo>
                      <a:pt x="12106" y="7543"/>
                    </a:lnTo>
                    <a:lnTo>
                      <a:pt x="12247" y="7184"/>
                    </a:lnTo>
                    <a:lnTo>
                      <a:pt x="12371" y="6817"/>
                    </a:lnTo>
                    <a:lnTo>
                      <a:pt x="12478" y="6442"/>
                    </a:lnTo>
                    <a:lnTo>
                      <a:pt x="12566" y="6059"/>
                    </a:lnTo>
                    <a:lnTo>
                      <a:pt x="12635" y="5671"/>
                    </a:lnTo>
                    <a:lnTo>
                      <a:pt x="12686" y="5275"/>
                    </a:lnTo>
                    <a:lnTo>
                      <a:pt x="12717" y="4874"/>
                    </a:lnTo>
                    <a:lnTo>
                      <a:pt x="12728" y="4466"/>
                    </a:lnTo>
                    <a:close/>
                  </a:path>
                </a:pathLst>
              </a:custGeom>
              <a:solidFill>
                <a:srgbClr val="0094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4" name="Freeform 132"/>
              <p:cNvSpPr>
                <a:spLocks/>
              </p:cNvSpPr>
              <p:nvPr/>
            </p:nvSpPr>
            <p:spPr bwMode="auto">
              <a:xfrm>
                <a:off x="5310" y="1132"/>
                <a:ext cx="270" cy="275"/>
              </a:xfrm>
              <a:custGeom>
                <a:avLst/>
                <a:gdLst/>
                <a:ahLst/>
                <a:cxnLst>
                  <a:cxn ang="0">
                    <a:pos x="12667" y="4151"/>
                  </a:cxn>
                  <a:cxn ang="0">
                    <a:pos x="12611" y="3566"/>
                  </a:cxn>
                  <a:cxn ang="0">
                    <a:pos x="12513" y="2994"/>
                  </a:cxn>
                  <a:cxn ang="0">
                    <a:pos x="12373" y="2437"/>
                  </a:cxn>
                  <a:cxn ang="0">
                    <a:pos x="12193" y="1897"/>
                  </a:cxn>
                  <a:cxn ang="0">
                    <a:pos x="11977" y="1375"/>
                  </a:cxn>
                  <a:cxn ang="0">
                    <a:pos x="11724" y="873"/>
                  </a:cxn>
                  <a:cxn ang="0">
                    <a:pos x="11437" y="393"/>
                  </a:cxn>
                  <a:cxn ang="0">
                    <a:pos x="11137" y="168"/>
                  </a:cxn>
                  <a:cxn ang="0">
                    <a:pos x="10835" y="33"/>
                  </a:cxn>
                  <a:cxn ang="0">
                    <a:pos x="11028" y="366"/>
                  </a:cxn>
                  <a:cxn ang="0">
                    <a:pos x="11354" y="876"/>
                  </a:cxn>
                  <a:cxn ang="0">
                    <a:pos x="11639" y="1414"/>
                  </a:cxn>
                  <a:cxn ang="0">
                    <a:pos x="11879" y="1978"/>
                  </a:cxn>
                  <a:cxn ang="0">
                    <a:pos x="12074" y="2564"/>
                  </a:cxn>
                  <a:cxn ang="0">
                    <a:pos x="12219" y="3171"/>
                  </a:cxn>
                  <a:cxn ang="0">
                    <a:pos x="12313" y="3795"/>
                  </a:cxn>
                  <a:cxn ang="0">
                    <a:pos x="12355" y="4435"/>
                  </a:cxn>
                  <a:cxn ang="0">
                    <a:pos x="12271" y="5727"/>
                  </a:cxn>
                  <a:cxn ang="0">
                    <a:pos x="11906" y="7149"/>
                  </a:cxn>
                  <a:cxn ang="0">
                    <a:pos x="11281" y="8444"/>
                  </a:cxn>
                  <a:cxn ang="0">
                    <a:pos x="10427" y="9586"/>
                  </a:cxn>
                  <a:cxn ang="0">
                    <a:pos x="9373" y="10543"/>
                  </a:cxn>
                  <a:cxn ang="0">
                    <a:pos x="8149" y="11285"/>
                  </a:cxn>
                  <a:cxn ang="0">
                    <a:pos x="6786" y="11783"/>
                  </a:cxn>
                  <a:cxn ang="0">
                    <a:pos x="5313" y="12007"/>
                  </a:cxn>
                  <a:cxn ang="0">
                    <a:pos x="4402" y="11998"/>
                  </a:cxn>
                  <a:cxn ang="0">
                    <a:pos x="3715" y="11918"/>
                  </a:cxn>
                  <a:cxn ang="0">
                    <a:pos x="3047" y="11776"/>
                  </a:cxn>
                  <a:cxn ang="0">
                    <a:pos x="2404" y="11577"/>
                  </a:cxn>
                  <a:cxn ang="0">
                    <a:pos x="1787" y="11322"/>
                  </a:cxn>
                  <a:cxn ang="0">
                    <a:pos x="1198" y="11014"/>
                  </a:cxn>
                  <a:cxn ang="0">
                    <a:pos x="643" y="10657"/>
                  </a:cxn>
                  <a:cxn ang="0">
                    <a:pos x="124" y="10254"/>
                  </a:cxn>
                  <a:cxn ang="0">
                    <a:pos x="41" y="10264"/>
                  </a:cxn>
                  <a:cxn ang="0">
                    <a:pos x="99" y="10418"/>
                  </a:cxn>
                  <a:cxn ang="0">
                    <a:pos x="161" y="10573"/>
                  </a:cxn>
                  <a:cxn ang="0">
                    <a:pos x="225" y="10724"/>
                  </a:cxn>
                  <a:cxn ang="0">
                    <a:pos x="615" y="11030"/>
                  </a:cxn>
                  <a:cxn ang="0">
                    <a:pos x="1139" y="11352"/>
                  </a:cxn>
                  <a:cxn ang="0">
                    <a:pos x="1690" y="11634"/>
                  </a:cxn>
                  <a:cxn ang="0">
                    <a:pos x="2266" y="11870"/>
                  </a:cxn>
                  <a:cxn ang="0">
                    <a:pos x="2862" y="12061"/>
                  </a:cxn>
                  <a:cxn ang="0">
                    <a:pos x="3480" y="12204"/>
                  </a:cxn>
                  <a:cxn ang="0">
                    <a:pos x="4114" y="12298"/>
                  </a:cxn>
                  <a:cxn ang="0">
                    <a:pos x="4766" y="12338"/>
                  </a:cxn>
                  <a:cxn ang="0">
                    <a:pos x="6110" y="12250"/>
                  </a:cxn>
                  <a:cxn ang="0">
                    <a:pos x="7594" y="11870"/>
                  </a:cxn>
                  <a:cxn ang="0">
                    <a:pos x="8948" y="11219"/>
                  </a:cxn>
                  <a:cxn ang="0">
                    <a:pos x="10140" y="10328"/>
                  </a:cxn>
                  <a:cxn ang="0">
                    <a:pos x="11139" y="9230"/>
                  </a:cxn>
                  <a:cxn ang="0">
                    <a:pos x="11915" y="7954"/>
                  </a:cxn>
                  <a:cxn ang="0">
                    <a:pos x="12435" y="6533"/>
                  </a:cxn>
                  <a:cxn ang="0">
                    <a:pos x="12670" y="4996"/>
                  </a:cxn>
                </a:cxnLst>
                <a:rect l="0" t="0" r="r" b="b"/>
                <a:pathLst>
                  <a:path w="12680" h="12339">
                    <a:moveTo>
                      <a:pt x="12680" y="4597"/>
                    </a:moveTo>
                    <a:lnTo>
                      <a:pt x="12678" y="4448"/>
                    </a:lnTo>
                    <a:lnTo>
                      <a:pt x="12674" y="4299"/>
                    </a:lnTo>
                    <a:lnTo>
                      <a:pt x="12667" y="4151"/>
                    </a:lnTo>
                    <a:lnTo>
                      <a:pt x="12657" y="4003"/>
                    </a:lnTo>
                    <a:lnTo>
                      <a:pt x="12645" y="3856"/>
                    </a:lnTo>
                    <a:lnTo>
                      <a:pt x="12630" y="3711"/>
                    </a:lnTo>
                    <a:lnTo>
                      <a:pt x="12611" y="3566"/>
                    </a:lnTo>
                    <a:lnTo>
                      <a:pt x="12591" y="3421"/>
                    </a:lnTo>
                    <a:lnTo>
                      <a:pt x="12566" y="3277"/>
                    </a:lnTo>
                    <a:lnTo>
                      <a:pt x="12541" y="3135"/>
                    </a:lnTo>
                    <a:lnTo>
                      <a:pt x="12513" y="2994"/>
                    </a:lnTo>
                    <a:lnTo>
                      <a:pt x="12481" y="2853"/>
                    </a:lnTo>
                    <a:lnTo>
                      <a:pt x="12448" y="2713"/>
                    </a:lnTo>
                    <a:lnTo>
                      <a:pt x="12412" y="2575"/>
                    </a:lnTo>
                    <a:lnTo>
                      <a:pt x="12373" y="2437"/>
                    </a:lnTo>
                    <a:lnTo>
                      <a:pt x="12333" y="2300"/>
                    </a:lnTo>
                    <a:lnTo>
                      <a:pt x="12288" y="2165"/>
                    </a:lnTo>
                    <a:lnTo>
                      <a:pt x="12242" y="2030"/>
                    </a:lnTo>
                    <a:lnTo>
                      <a:pt x="12193" y="1897"/>
                    </a:lnTo>
                    <a:lnTo>
                      <a:pt x="12144" y="1765"/>
                    </a:lnTo>
                    <a:lnTo>
                      <a:pt x="12090" y="1634"/>
                    </a:lnTo>
                    <a:lnTo>
                      <a:pt x="12035" y="1504"/>
                    </a:lnTo>
                    <a:lnTo>
                      <a:pt x="11977" y="1375"/>
                    </a:lnTo>
                    <a:lnTo>
                      <a:pt x="11918" y="1248"/>
                    </a:lnTo>
                    <a:lnTo>
                      <a:pt x="11855" y="1122"/>
                    </a:lnTo>
                    <a:lnTo>
                      <a:pt x="11791" y="997"/>
                    </a:lnTo>
                    <a:lnTo>
                      <a:pt x="11724" y="873"/>
                    </a:lnTo>
                    <a:lnTo>
                      <a:pt x="11656" y="751"/>
                    </a:lnTo>
                    <a:lnTo>
                      <a:pt x="11585" y="631"/>
                    </a:lnTo>
                    <a:lnTo>
                      <a:pt x="11511" y="511"/>
                    </a:lnTo>
                    <a:lnTo>
                      <a:pt x="11437" y="393"/>
                    </a:lnTo>
                    <a:lnTo>
                      <a:pt x="11360" y="276"/>
                    </a:lnTo>
                    <a:lnTo>
                      <a:pt x="11286" y="240"/>
                    </a:lnTo>
                    <a:lnTo>
                      <a:pt x="11212" y="203"/>
                    </a:lnTo>
                    <a:lnTo>
                      <a:pt x="11137" y="168"/>
                    </a:lnTo>
                    <a:lnTo>
                      <a:pt x="11062" y="133"/>
                    </a:lnTo>
                    <a:lnTo>
                      <a:pt x="10986" y="99"/>
                    </a:lnTo>
                    <a:lnTo>
                      <a:pt x="10911" y="65"/>
                    </a:lnTo>
                    <a:lnTo>
                      <a:pt x="10835" y="33"/>
                    </a:lnTo>
                    <a:lnTo>
                      <a:pt x="10758" y="0"/>
                    </a:lnTo>
                    <a:lnTo>
                      <a:pt x="10851" y="120"/>
                    </a:lnTo>
                    <a:lnTo>
                      <a:pt x="10940" y="242"/>
                    </a:lnTo>
                    <a:lnTo>
                      <a:pt x="11028" y="366"/>
                    </a:lnTo>
                    <a:lnTo>
                      <a:pt x="11114" y="489"/>
                    </a:lnTo>
                    <a:lnTo>
                      <a:pt x="11196" y="616"/>
                    </a:lnTo>
                    <a:lnTo>
                      <a:pt x="11277" y="745"/>
                    </a:lnTo>
                    <a:lnTo>
                      <a:pt x="11354" y="876"/>
                    </a:lnTo>
                    <a:lnTo>
                      <a:pt x="11430" y="1008"/>
                    </a:lnTo>
                    <a:lnTo>
                      <a:pt x="11502" y="1142"/>
                    </a:lnTo>
                    <a:lnTo>
                      <a:pt x="11571" y="1277"/>
                    </a:lnTo>
                    <a:lnTo>
                      <a:pt x="11639" y="1414"/>
                    </a:lnTo>
                    <a:lnTo>
                      <a:pt x="11704" y="1553"/>
                    </a:lnTo>
                    <a:lnTo>
                      <a:pt x="11765" y="1694"/>
                    </a:lnTo>
                    <a:lnTo>
                      <a:pt x="11824" y="1835"/>
                    </a:lnTo>
                    <a:lnTo>
                      <a:pt x="11879" y="1978"/>
                    </a:lnTo>
                    <a:lnTo>
                      <a:pt x="11932" y="2122"/>
                    </a:lnTo>
                    <a:lnTo>
                      <a:pt x="11982" y="2268"/>
                    </a:lnTo>
                    <a:lnTo>
                      <a:pt x="12030" y="2415"/>
                    </a:lnTo>
                    <a:lnTo>
                      <a:pt x="12074" y="2564"/>
                    </a:lnTo>
                    <a:lnTo>
                      <a:pt x="12115" y="2714"/>
                    </a:lnTo>
                    <a:lnTo>
                      <a:pt x="12153" y="2865"/>
                    </a:lnTo>
                    <a:lnTo>
                      <a:pt x="12187" y="3017"/>
                    </a:lnTo>
                    <a:lnTo>
                      <a:pt x="12219" y="3171"/>
                    </a:lnTo>
                    <a:lnTo>
                      <a:pt x="12247" y="3324"/>
                    </a:lnTo>
                    <a:lnTo>
                      <a:pt x="12273" y="3481"/>
                    </a:lnTo>
                    <a:lnTo>
                      <a:pt x="12295" y="3637"/>
                    </a:lnTo>
                    <a:lnTo>
                      <a:pt x="12313" y="3795"/>
                    </a:lnTo>
                    <a:lnTo>
                      <a:pt x="12330" y="3954"/>
                    </a:lnTo>
                    <a:lnTo>
                      <a:pt x="12341" y="4113"/>
                    </a:lnTo>
                    <a:lnTo>
                      <a:pt x="12350" y="4274"/>
                    </a:lnTo>
                    <a:lnTo>
                      <a:pt x="12355" y="4435"/>
                    </a:lnTo>
                    <a:lnTo>
                      <a:pt x="12357" y="4597"/>
                    </a:lnTo>
                    <a:lnTo>
                      <a:pt x="12347" y="4980"/>
                    </a:lnTo>
                    <a:lnTo>
                      <a:pt x="12318" y="5357"/>
                    </a:lnTo>
                    <a:lnTo>
                      <a:pt x="12271" y="5727"/>
                    </a:lnTo>
                    <a:lnTo>
                      <a:pt x="12206" y="6093"/>
                    </a:lnTo>
                    <a:lnTo>
                      <a:pt x="12122" y="6452"/>
                    </a:lnTo>
                    <a:lnTo>
                      <a:pt x="12023" y="6804"/>
                    </a:lnTo>
                    <a:lnTo>
                      <a:pt x="11906" y="7149"/>
                    </a:lnTo>
                    <a:lnTo>
                      <a:pt x="11774" y="7485"/>
                    </a:lnTo>
                    <a:lnTo>
                      <a:pt x="11624" y="7814"/>
                    </a:lnTo>
                    <a:lnTo>
                      <a:pt x="11461" y="8134"/>
                    </a:lnTo>
                    <a:lnTo>
                      <a:pt x="11281" y="8444"/>
                    </a:lnTo>
                    <a:lnTo>
                      <a:pt x="11089" y="8746"/>
                    </a:lnTo>
                    <a:lnTo>
                      <a:pt x="10881" y="9036"/>
                    </a:lnTo>
                    <a:lnTo>
                      <a:pt x="10661" y="9317"/>
                    </a:lnTo>
                    <a:lnTo>
                      <a:pt x="10427" y="9586"/>
                    </a:lnTo>
                    <a:lnTo>
                      <a:pt x="10181" y="9844"/>
                    </a:lnTo>
                    <a:lnTo>
                      <a:pt x="9923" y="10089"/>
                    </a:lnTo>
                    <a:lnTo>
                      <a:pt x="9654" y="10323"/>
                    </a:lnTo>
                    <a:lnTo>
                      <a:pt x="9373" y="10543"/>
                    </a:lnTo>
                    <a:lnTo>
                      <a:pt x="9082" y="10749"/>
                    </a:lnTo>
                    <a:lnTo>
                      <a:pt x="8780" y="10943"/>
                    </a:lnTo>
                    <a:lnTo>
                      <a:pt x="8469" y="11121"/>
                    </a:lnTo>
                    <a:lnTo>
                      <a:pt x="8149" y="11285"/>
                    </a:lnTo>
                    <a:lnTo>
                      <a:pt x="7821" y="11433"/>
                    </a:lnTo>
                    <a:lnTo>
                      <a:pt x="7484" y="11567"/>
                    </a:lnTo>
                    <a:lnTo>
                      <a:pt x="7138" y="11683"/>
                    </a:lnTo>
                    <a:lnTo>
                      <a:pt x="6786" y="11783"/>
                    </a:lnTo>
                    <a:lnTo>
                      <a:pt x="6427" y="11866"/>
                    </a:lnTo>
                    <a:lnTo>
                      <a:pt x="6061" y="11931"/>
                    </a:lnTo>
                    <a:lnTo>
                      <a:pt x="5690" y="11978"/>
                    </a:lnTo>
                    <a:lnTo>
                      <a:pt x="5313" y="12007"/>
                    </a:lnTo>
                    <a:lnTo>
                      <a:pt x="4930" y="12016"/>
                    </a:lnTo>
                    <a:lnTo>
                      <a:pt x="4754" y="12014"/>
                    </a:lnTo>
                    <a:lnTo>
                      <a:pt x="4578" y="12008"/>
                    </a:lnTo>
                    <a:lnTo>
                      <a:pt x="4402" y="11998"/>
                    </a:lnTo>
                    <a:lnTo>
                      <a:pt x="4229" y="11984"/>
                    </a:lnTo>
                    <a:lnTo>
                      <a:pt x="4056" y="11966"/>
                    </a:lnTo>
                    <a:lnTo>
                      <a:pt x="3885" y="11944"/>
                    </a:lnTo>
                    <a:lnTo>
                      <a:pt x="3715" y="11918"/>
                    </a:lnTo>
                    <a:lnTo>
                      <a:pt x="3546" y="11887"/>
                    </a:lnTo>
                    <a:lnTo>
                      <a:pt x="3378" y="11855"/>
                    </a:lnTo>
                    <a:lnTo>
                      <a:pt x="3212" y="11817"/>
                    </a:lnTo>
                    <a:lnTo>
                      <a:pt x="3047" y="11776"/>
                    </a:lnTo>
                    <a:lnTo>
                      <a:pt x="2884" y="11731"/>
                    </a:lnTo>
                    <a:lnTo>
                      <a:pt x="2722" y="11683"/>
                    </a:lnTo>
                    <a:lnTo>
                      <a:pt x="2562" y="11631"/>
                    </a:lnTo>
                    <a:lnTo>
                      <a:pt x="2404" y="11577"/>
                    </a:lnTo>
                    <a:lnTo>
                      <a:pt x="2247" y="11518"/>
                    </a:lnTo>
                    <a:lnTo>
                      <a:pt x="2092" y="11456"/>
                    </a:lnTo>
                    <a:lnTo>
                      <a:pt x="1938" y="11390"/>
                    </a:lnTo>
                    <a:lnTo>
                      <a:pt x="1787" y="11322"/>
                    </a:lnTo>
                    <a:lnTo>
                      <a:pt x="1636" y="11250"/>
                    </a:lnTo>
                    <a:lnTo>
                      <a:pt x="1489" y="11175"/>
                    </a:lnTo>
                    <a:lnTo>
                      <a:pt x="1343" y="11095"/>
                    </a:lnTo>
                    <a:lnTo>
                      <a:pt x="1198" y="11014"/>
                    </a:lnTo>
                    <a:lnTo>
                      <a:pt x="1057" y="10929"/>
                    </a:lnTo>
                    <a:lnTo>
                      <a:pt x="917" y="10842"/>
                    </a:lnTo>
                    <a:lnTo>
                      <a:pt x="779" y="10750"/>
                    </a:lnTo>
                    <a:lnTo>
                      <a:pt x="643" y="10657"/>
                    </a:lnTo>
                    <a:lnTo>
                      <a:pt x="510" y="10560"/>
                    </a:lnTo>
                    <a:lnTo>
                      <a:pt x="379" y="10461"/>
                    </a:lnTo>
                    <a:lnTo>
                      <a:pt x="250" y="10358"/>
                    </a:lnTo>
                    <a:lnTo>
                      <a:pt x="124" y="10254"/>
                    </a:lnTo>
                    <a:lnTo>
                      <a:pt x="0" y="10145"/>
                    </a:lnTo>
                    <a:lnTo>
                      <a:pt x="13" y="10185"/>
                    </a:lnTo>
                    <a:lnTo>
                      <a:pt x="26" y="10224"/>
                    </a:lnTo>
                    <a:lnTo>
                      <a:pt x="41" y="10264"/>
                    </a:lnTo>
                    <a:lnTo>
                      <a:pt x="55" y="10302"/>
                    </a:lnTo>
                    <a:lnTo>
                      <a:pt x="69" y="10341"/>
                    </a:lnTo>
                    <a:lnTo>
                      <a:pt x="84" y="10380"/>
                    </a:lnTo>
                    <a:lnTo>
                      <a:pt x="99" y="10418"/>
                    </a:lnTo>
                    <a:lnTo>
                      <a:pt x="114" y="10457"/>
                    </a:lnTo>
                    <a:lnTo>
                      <a:pt x="129" y="10495"/>
                    </a:lnTo>
                    <a:lnTo>
                      <a:pt x="144" y="10534"/>
                    </a:lnTo>
                    <a:lnTo>
                      <a:pt x="161" y="10573"/>
                    </a:lnTo>
                    <a:lnTo>
                      <a:pt x="176" y="10610"/>
                    </a:lnTo>
                    <a:lnTo>
                      <a:pt x="192" y="10649"/>
                    </a:lnTo>
                    <a:lnTo>
                      <a:pt x="208" y="10686"/>
                    </a:lnTo>
                    <a:lnTo>
                      <a:pt x="225" y="10724"/>
                    </a:lnTo>
                    <a:lnTo>
                      <a:pt x="241" y="10761"/>
                    </a:lnTo>
                    <a:lnTo>
                      <a:pt x="364" y="10854"/>
                    </a:lnTo>
                    <a:lnTo>
                      <a:pt x="489" y="10943"/>
                    </a:lnTo>
                    <a:lnTo>
                      <a:pt x="615" y="11030"/>
                    </a:lnTo>
                    <a:lnTo>
                      <a:pt x="744" y="11114"/>
                    </a:lnTo>
                    <a:lnTo>
                      <a:pt x="874" y="11196"/>
                    </a:lnTo>
                    <a:lnTo>
                      <a:pt x="1006" y="11275"/>
                    </a:lnTo>
                    <a:lnTo>
                      <a:pt x="1139" y="11352"/>
                    </a:lnTo>
                    <a:lnTo>
                      <a:pt x="1276" y="11426"/>
                    </a:lnTo>
                    <a:lnTo>
                      <a:pt x="1412" y="11498"/>
                    </a:lnTo>
                    <a:lnTo>
                      <a:pt x="1550" y="11567"/>
                    </a:lnTo>
                    <a:lnTo>
                      <a:pt x="1690" y="11634"/>
                    </a:lnTo>
                    <a:lnTo>
                      <a:pt x="1832" y="11696"/>
                    </a:lnTo>
                    <a:lnTo>
                      <a:pt x="1975" y="11757"/>
                    </a:lnTo>
                    <a:lnTo>
                      <a:pt x="2119" y="11815"/>
                    </a:lnTo>
                    <a:lnTo>
                      <a:pt x="2266" y="11870"/>
                    </a:lnTo>
                    <a:lnTo>
                      <a:pt x="2413" y="11922"/>
                    </a:lnTo>
                    <a:lnTo>
                      <a:pt x="2561" y="11972"/>
                    </a:lnTo>
                    <a:lnTo>
                      <a:pt x="2711" y="12018"/>
                    </a:lnTo>
                    <a:lnTo>
                      <a:pt x="2862" y="12061"/>
                    </a:lnTo>
                    <a:lnTo>
                      <a:pt x="3016" y="12102"/>
                    </a:lnTo>
                    <a:lnTo>
                      <a:pt x="3168" y="12139"/>
                    </a:lnTo>
                    <a:lnTo>
                      <a:pt x="3324" y="12173"/>
                    </a:lnTo>
                    <a:lnTo>
                      <a:pt x="3480" y="12204"/>
                    </a:lnTo>
                    <a:lnTo>
                      <a:pt x="3638" y="12233"/>
                    </a:lnTo>
                    <a:lnTo>
                      <a:pt x="3795" y="12258"/>
                    </a:lnTo>
                    <a:lnTo>
                      <a:pt x="3955" y="12279"/>
                    </a:lnTo>
                    <a:lnTo>
                      <a:pt x="4114" y="12298"/>
                    </a:lnTo>
                    <a:lnTo>
                      <a:pt x="4276" y="12312"/>
                    </a:lnTo>
                    <a:lnTo>
                      <a:pt x="4438" y="12324"/>
                    </a:lnTo>
                    <a:lnTo>
                      <a:pt x="4601" y="12332"/>
                    </a:lnTo>
                    <a:lnTo>
                      <a:pt x="4766" y="12338"/>
                    </a:lnTo>
                    <a:lnTo>
                      <a:pt x="4930" y="12339"/>
                    </a:lnTo>
                    <a:lnTo>
                      <a:pt x="5329" y="12329"/>
                    </a:lnTo>
                    <a:lnTo>
                      <a:pt x="5722" y="12300"/>
                    </a:lnTo>
                    <a:lnTo>
                      <a:pt x="6110" y="12250"/>
                    </a:lnTo>
                    <a:lnTo>
                      <a:pt x="6492" y="12182"/>
                    </a:lnTo>
                    <a:lnTo>
                      <a:pt x="6867" y="12095"/>
                    </a:lnTo>
                    <a:lnTo>
                      <a:pt x="7235" y="11992"/>
                    </a:lnTo>
                    <a:lnTo>
                      <a:pt x="7594" y="11870"/>
                    </a:lnTo>
                    <a:lnTo>
                      <a:pt x="7947" y="11731"/>
                    </a:lnTo>
                    <a:lnTo>
                      <a:pt x="8290" y="11577"/>
                    </a:lnTo>
                    <a:lnTo>
                      <a:pt x="8624" y="11405"/>
                    </a:lnTo>
                    <a:lnTo>
                      <a:pt x="8948" y="11219"/>
                    </a:lnTo>
                    <a:lnTo>
                      <a:pt x="9262" y="11017"/>
                    </a:lnTo>
                    <a:lnTo>
                      <a:pt x="9566" y="10802"/>
                    </a:lnTo>
                    <a:lnTo>
                      <a:pt x="9859" y="10571"/>
                    </a:lnTo>
                    <a:lnTo>
                      <a:pt x="10140" y="10328"/>
                    </a:lnTo>
                    <a:lnTo>
                      <a:pt x="10410" y="10072"/>
                    </a:lnTo>
                    <a:lnTo>
                      <a:pt x="10666" y="9803"/>
                    </a:lnTo>
                    <a:lnTo>
                      <a:pt x="10910" y="9522"/>
                    </a:lnTo>
                    <a:lnTo>
                      <a:pt x="11139" y="9230"/>
                    </a:lnTo>
                    <a:lnTo>
                      <a:pt x="11356" y="8927"/>
                    </a:lnTo>
                    <a:lnTo>
                      <a:pt x="11557" y="8612"/>
                    </a:lnTo>
                    <a:lnTo>
                      <a:pt x="11744" y="8288"/>
                    </a:lnTo>
                    <a:lnTo>
                      <a:pt x="11915" y="7954"/>
                    </a:lnTo>
                    <a:lnTo>
                      <a:pt x="12070" y="7611"/>
                    </a:lnTo>
                    <a:lnTo>
                      <a:pt x="12210" y="7260"/>
                    </a:lnTo>
                    <a:lnTo>
                      <a:pt x="12332" y="6900"/>
                    </a:lnTo>
                    <a:lnTo>
                      <a:pt x="12435" y="6533"/>
                    </a:lnTo>
                    <a:lnTo>
                      <a:pt x="12523" y="6158"/>
                    </a:lnTo>
                    <a:lnTo>
                      <a:pt x="12591" y="5777"/>
                    </a:lnTo>
                    <a:lnTo>
                      <a:pt x="12640" y="5389"/>
                    </a:lnTo>
                    <a:lnTo>
                      <a:pt x="12670" y="4996"/>
                    </a:lnTo>
                    <a:lnTo>
                      <a:pt x="12680" y="4597"/>
                    </a:lnTo>
                    <a:close/>
                  </a:path>
                </a:pathLst>
              </a:custGeom>
              <a:solidFill>
                <a:srgbClr val="00954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5" name="Freeform 133"/>
              <p:cNvSpPr>
                <a:spLocks/>
              </p:cNvSpPr>
              <p:nvPr/>
            </p:nvSpPr>
            <p:spPr bwMode="auto">
              <a:xfrm>
                <a:off x="5308" y="1130"/>
                <a:ext cx="269" cy="273"/>
              </a:xfrm>
              <a:custGeom>
                <a:avLst/>
                <a:gdLst/>
                <a:ahLst/>
                <a:cxnLst>
                  <a:cxn ang="0">
                    <a:pos x="12603" y="4249"/>
                  </a:cxn>
                  <a:cxn ang="0">
                    <a:pos x="12541" y="3640"/>
                  </a:cxn>
                  <a:cxn ang="0">
                    <a:pos x="12432" y="3045"/>
                  </a:cxn>
                  <a:cxn ang="0">
                    <a:pos x="12277" y="2467"/>
                  </a:cxn>
                  <a:cxn ang="0">
                    <a:pos x="12078" y="1909"/>
                  </a:cxn>
                  <a:cxn ang="0">
                    <a:pos x="11839" y="1372"/>
                  </a:cxn>
                  <a:cxn ang="0">
                    <a:pos x="11560" y="857"/>
                  </a:cxn>
                  <a:cxn ang="0">
                    <a:pos x="11243" y="368"/>
                  </a:cxn>
                  <a:cxn ang="0">
                    <a:pos x="10933" y="151"/>
                  </a:cxn>
                  <a:cxn ang="0">
                    <a:pos x="10628" y="30"/>
                  </a:cxn>
                  <a:cxn ang="0">
                    <a:pos x="10844" y="368"/>
                  </a:cxn>
                  <a:cxn ang="0">
                    <a:pos x="11199" y="886"/>
                  </a:cxn>
                  <a:cxn ang="0">
                    <a:pos x="11509" y="1434"/>
                  </a:cxn>
                  <a:cxn ang="0">
                    <a:pos x="11772" y="2011"/>
                  </a:cxn>
                  <a:cxn ang="0">
                    <a:pos x="11985" y="2613"/>
                  </a:cxn>
                  <a:cxn ang="0">
                    <a:pos x="12143" y="3238"/>
                  </a:cxn>
                  <a:cxn ang="0">
                    <a:pos x="12247" y="3884"/>
                  </a:cxn>
                  <a:cxn ang="0">
                    <a:pos x="12292" y="4548"/>
                  </a:cxn>
                  <a:cxn ang="0">
                    <a:pos x="12211" y="5821"/>
                  </a:cxn>
                  <a:cxn ang="0">
                    <a:pos x="11853" y="7211"/>
                  </a:cxn>
                  <a:cxn ang="0">
                    <a:pos x="11243" y="8479"/>
                  </a:cxn>
                  <a:cxn ang="0">
                    <a:pos x="10407" y="9596"/>
                  </a:cxn>
                  <a:cxn ang="0">
                    <a:pos x="9375" y="10532"/>
                  </a:cxn>
                  <a:cxn ang="0">
                    <a:pos x="8178" y="11258"/>
                  </a:cxn>
                  <a:cxn ang="0">
                    <a:pos x="6845" y="11745"/>
                  </a:cxn>
                  <a:cxn ang="0">
                    <a:pos x="5403" y="11964"/>
                  </a:cxn>
                  <a:cxn ang="0">
                    <a:pos x="4486" y="11954"/>
                  </a:cxn>
                  <a:cxn ang="0">
                    <a:pos x="3777" y="11866"/>
                  </a:cxn>
                  <a:cxn ang="0">
                    <a:pos x="3091" y="11713"/>
                  </a:cxn>
                  <a:cxn ang="0">
                    <a:pos x="2433" y="11497"/>
                  </a:cxn>
                  <a:cxn ang="0">
                    <a:pos x="1802" y="11221"/>
                  </a:cxn>
                  <a:cxn ang="0">
                    <a:pos x="1205" y="10890"/>
                  </a:cxn>
                  <a:cxn ang="0">
                    <a:pos x="644" y="10505"/>
                  </a:cxn>
                  <a:cxn ang="0">
                    <a:pos x="123" y="10070"/>
                  </a:cxn>
                  <a:cxn ang="0">
                    <a:pos x="36" y="10072"/>
                  </a:cxn>
                  <a:cxn ang="0">
                    <a:pos x="87" y="10228"/>
                  </a:cxn>
                  <a:cxn ang="0">
                    <a:pos x="141" y="10382"/>
                  </a:cxn>
                  <a:cxn ang="0">
                    <a:pos x="198" y="10535"/>
                  </a:cxn>
                  <a:cxn ang="0">
                    <a:pos x="590" y="10864"/>
                  </a:cxn>
                  <a:cxn ang="0">
                    <a:pos x="1121" y="11215"/>
                  </a:cxn>
                  <a:cxn ang="0">
                    <a:pos x="1684" y="11522"/>
                  </a:cxn>
                  <a:cxn ang="0">
                    <a:pos x="2274" y="11781"/>
                  </a:cxn>
                  <a:cxn ang="0">
                    <a:pos x="2889" y="11991"/>
                  </a:cxn>
                  <a:cxn ang="0">
                    <a:pos x="3526" y="12147"/>
                  </a:cxn>
                  <a:cxn ang="0">
                    <a:pos x="4184" y="12249"/>
                  </a:cxn>
                  <a:cxn ang="0">
                    <a:pos x="4858" y="12294"/>
                  </a:cxn>
                  <a:cxn ang="0">
                    <a:pos x="6184" y="12208"/>
                  </a:cxn>
                  <a:cxn ang="0">
                    <a:pos x="7637" y="11836"/>
                  </a:cxn>
                  <a:cxn ang="0">
                    <a:pos x="8963" y="11198"/>
                  </a:cxn>
                  <a:cxn ang="0">
                    <a:pos x="10131" y="10327"/>
                  </a:cxn>
                  <a:cxn ang="0">
                    <a:pos x="11109" y="9251"/>
                  </a:cxn>
                  <a:cxn ang="0">
                    <a:pos x="11869" y="8002"/>
                  </a:cxn>
                  <a:cxn ang="0">
                    <a:pos x="12378" y="6610"/>
                  </a:cxn>
                  <a:cxn ang="0">
                    <a:pos x="12608" y="5106"/>
                  </a:cxn>
                </a:cxnLst>
                <a:rect l="0" t="0" r="r" b="b"/>
                <a:pathLst>
                  <a:path w="12618" h="12296">
                    <a:moveTo>
                      <a:pt x="12618" y="4715"/>
                    </a:moveTo>
                    <a:lnTo>
                      <a:pt x="12616" y="4559"/>
                    </a:lnTo>
                    <a:lnTo>
                      <a:pt x="12611" y="4404"/>
                    </a:lnTo>
                    <a:lnTo>
                      <a:pt x="12603" y="4249"/>
                    </a:lnTo>
                    <a:lnTo>
                      <a:pt x="12592" y="4096"/>
                    </a:lnTo>
                    <a:lnTo>
                      <a:pt x="12578" y="3943"/>
                    </a:lnTo>
                    <a:lnTo>
                      <a:pt x="12561" y="3790"/>
                    </a:lnTo>
                    <a:lnTo>
                      <a:pt x="12541" y="3640"/>
                    </a:lnTo>
                    <a:lnTo>
                      <a:pt x="12518" y="3489"/>
                    </a:lnTo>
                    <a:lnTo>
                      <a:pt x="12492" y="3341"/>
                    </a:lnTo>
                    <a:lnTo>
                      <a:pt x="12463" y="3192"/>
                    </a:lnTo>
                    <a:lnTo>
                      <a:pt x="12432" y="3045"/>
                    </a:lnTo>
                    <a:lnTo>
                      <a:pt x="12397" y="2899"/>
                    </a:lnTo>
                    <a:lnTo>
                      <a:pt x="12360" y="2754"/>
                    </a:lnTo>
                    <a:lnTo>
                      <a:pt x="12320" y="2611"/>
                    </a:lnTo>
                    <a:lnTo>
                      <a:pt x="12277" y="2467"/>
                    </a:lnTo>
                    <a:lnTo>
                      <a:pt x="12231" y="2325"/>
                    </a:lnTo>
                    <a:lnTo>
                      <a:pt x="12183" y="2186"/>
                    </a:lnTo>
                    <a:lnTo>
                      <a:pt x="12132" y="2047"/>
                    </a:lnTo>
                    <a:lnTo>
                      <a:pt x="12078" y="1909"/>
                    </a:lnTo>
                    <a:lnTo>
                      <a:pt x="12023" y="1773"/>
                    </a:lnTo>
                    <a:lnTo>
                      <a:pt x="11963" y="1638"/>
                    </a:lnTo>
                    <a:lnTo>
                      <a:pt x="11902" y="1504"/>
                    </a:lnTo>
                    <a:lnTo>
                      <a:pt x="11839" y="1372"/>
                    </a:lnTo>
                    <a:lnTo>
                      <a:pt x="11773" y="1241"/>
                    </a:lnTo>
                    <a:lnTo>
                      <a:pt x="11704" y="1112"/>
                    </a:lnTo>
                    <a:lnTo>
                      <a:pt x="11633" y="984"/>
                    </a:lnTo>
                    <a:lnTo>
                      <a:pt x="11560" y="857"/>
                    </a:lnTo>
                    <a:lnTo>
                      <a:pt x="11484" y="732"/>
                    </a:lnTo>
                    <a:lnTo>
                      <a:pt x="11406" y="609"/>
                    </a:lnTo>
                    <a:lnTo>
                      <a:pt x="11326" y="488"/>
                    </a:lnTo>
                    <a:lnTo>
                      <a:pt x="11243" y="368"/>
                    </a:lnTo>
                    <a:lnTo>
                      <a:pt x="11158" y="249"/>
                    </a:lnTo>
                    <a:lnTo>
                      <a:pt x="11084" y="216"/>
                    </a:lnTo>
                    <a:lnTo>
                      <a:pt x="11009" y="183"/>
                    </a:lnTo>
                    <a:lnTo>
                      <a:pt x="10933" y="151"/>
                    </a:lnTo>
                    <a:lnTo>
                      <a:pt x="10857" y="119"/>
                    </a:lnTo>
                    <a:lnTo>
                      <a:pt x="10781" y="89"/>
                    </a:lnTo>
                    <a:lnTo>
                      <a:pt x="10705" y="58"/>
                    </a:lnTo>
                    <a:lnTo>
                      <a:pt x="10628" y="30"/>
                    </a:lnTo>
                    <a:lnTo>
                      <a:pt x="10550" y="0"/>
                    </a:lnTo>
                    <a:lnTo>
                      <a:pt x="10651" y="121"/>
                    </a:lnTo>
                    <a:lnTo>
                      <a:pt x="10749" y="243"/>
                    </a:lnTo>
                    <a:lnTo>
                      <a:pt x="10844" y="368"/>
                    </a:lnTo>
                    <a:lnTo>
                      <a:pt x="10938" y="494"/>
                    </a:lnTo>
                    <a:lnTo>
                      <a:pt x="11027" y="623"/>
                    </a:lnTo>
                    <a:lnTo>
                      <a:pt x="11114" y="753"/>
                    </a:lnTo>
                    <a:lnTo>
                      <a:pt x="11199" y="886"/>
                    </a:lnTo>
                    <a:lnTo>
                      <a:pt x="11281" y="1020"/>
                    </a:lnTo>
                    <a:lnTo>
                      <a:pt x="11359" y="1156"/>
                    </a:lnTo>
                    <a:lnTo>
                      <a:pt x="11437" y="1294"/>
                    </a:lnTo>
                    <a:lnTo>
                      <a:pt x="11509" y="1434"/>
                    </a:lnTo>
                    <a:lnTo>
                      <a:pt x="11580" y="1575"/>
                    </a:lnTo>
                    <a:lnTo>
                      <a:pt x="11647" y="1719"/>
                    </a:lnTo>
                    <a:lnTo>
                      <a:pt x="11711" y="1863"/>
                    </a:lnTo>
                    <a:lnTo>
                      <a:pt x="11772" y="2011"/>
                    </a:lnTo>
                    <a:lnTo>
                      <a:pt x="11830" y="2159"/>
                    </a:lnTo>
                    <a:lnTo>
                      <a:pt x="11885" y="2308"/>
                    </a:lnTo>
                    <a:lnTo>
                      <a:pt x="11936" y="2460"/>
                    </a:lnTo>
                    <a:lnTo>
                      <a:pt x="11985" y="2613"/>
                    </a:lnTo>
                    <a:lnTo>
                      <a:pt x="12029" y="2767"/>
                    </a:lnTo>
                    <a:lnTo>
                      <a:pt x="12070" y="2923"/>
                    </a:lnTo>
                    <a:lnTo>
                      <a:pt x="12109" y="3080"/>
                    </a:lnTo>
                    <a:lnTo>
                      <a:pt x="12143" y="3238"/>
                    </a:lnTo>
                    <a:lnTo>
                      <a:pt x="12175" y="3398"/>
                    </a:lnTo>
                    <a:lnTo>
                      <a:pt x="12202" y="3559"/>
                    </a:lnTo>
                    <a:lnTo>
                      <a:pt x="12226" y="3720"/>
                    </a:lnTo>
                    <a:lnTo>
                      <a:pt x="12247" y="3884"/>
                    </a:lnTo>
                    <a:lnTo>
                      <a:pt x="12264" y="4048"/>
                    </a:lnTo>
                    <a:lnTo>
                      <a:pt x="12277" y="4214"/>
                    </a:lnTo>
                    <a:lnTo>
                      <a:pt x="12287" y="4380"/>
                    </a:lnTo>
                    <a:lnTo>
                      <a:pt x="12292" y="4548"/>
                    </a:lnTo>
                    <a:lnTo>
                      <a:pt x="12296" y="4715"/>
                    </a:lnTo>
                    <a:lnTo>
                      <a:pt x="12285" y="5089"/>
                    </a:lnTo>
                    <a:lnTo>
                      <a:pt x="12257" y="5458"/>
                    </a:lnTo>
                    <a:lnTo>
                      <a:pt x="12211" y="5821"/>
                    </a:lnTo>
                    <a:lnTo>
                      <a:pt x="12147" y="6178"/>
                    </a:lnTo>
                    <a:lnTo>
                      <a:pt x="12066" y="6530"/>
                    </a:lnTo>
                    <a:lnTo>
                      <a:pt x="11968" y="6874"/>
                    </a:lnTo>
                    <a:lnTo>
                      <a:pt x="11853" y="7211"/>
                    </a:lnTo>
                    <a:lnTo>
                      <a:pt x="11723" y="7541"/>
                    </a:lnTo>
                    <a:lnTo>
                      <a:pt x="11578" y="7863"/>
                    </a:lnTo>
                    <a:lnTo>
                      <a:pt x="11417" y="8176"/>
                    </a:lnTo>
                    <a:lnTo>
                      <a:pt x="11243" y="8479"/>
                    </a:lnTo>
                    <a:lnTo>
                      <a:pt x="11054" y="8774"/>
                    </a:lnTo>
                    <a:lnTo>
                      <a:pt x="10851" y="9058"/>
                    </a:lnTo>
                    <a:lnTo>
                      <a:pt x="10635" y="9332"/>
                    </a:lnTo>
                    <a:lnTo>
                      <a:pt x="10407" y="9596"/>
                    </a:lnTo>
                    <a:lnTo>
                      <a:pt x="10166" y="9848"/>
                    </a:lnTo>
                    <a:lnTo>
                      <a:pt x="9914" y="10088"/>
                    </a:lnTo>
                    <a:lnTo>
                      <a:pt x="9650" y="10316"/>
                    </a:lnTo>
                    <a:lnTo>
                      <a:pt x="9375" y="10532"/>
                    </a:lnTo>
                    <a:lnTo>
                      <a:pt x="9091" y="10734"/>
                    </a:lnTo>
                    <a:lnTo>
                      <a:pt x="8796" y="10923"/>
                    </a:lnTo>
                    <a:lnTo>
                      <a:pt x="8492" y="11098"/>
                    </a:lnTo>
                    <a:lnTo>
                      <a:pt x="8178" y="11258"/>
                    </a:lnTo>
                    <a:lnTo>
                      <a:pt x="7857" y="11403"/>
                    </a:lnTo>
                    <a:lnTo>
                      <a:pt x="7527" y="11533"/>
                    </a:lnTo>
                    <a:lnTo>
                      <a:pt x="7189" y="11648"/>
                    </a:lnTo>
                    <a:lnTo>
                      <a:pt x="6845" y="11745"/>
                    </a:lnTo>
                    <a:lnTo>
                      <a:pt x="6493" y="11826"/>
                    </a:lnTo>
                    <a:lnTo>
                      <a:pt x="6135" y="11890"/>
                    </a:lnTo>
                    <a:lnTo>
                      <a:pt x="5771" y="11936"/>
                    </a:lnTo>
                    <a:lnTo>
                      <a:pt x="5403" y="11964"/>
                    </a:lnTo>
                    <a:lnTo>
                      <a:pt x="5029" y="11973"/>
                    </a:lnTo>
                    <a:lnTo>
                      <a:pt x="4847" y="11971"/>
                    </a:lnTo>
                    <a:lnTo>
                      <a:pt x="4666" y="11965"/>
                    </a:lnTo>
                    <a:lnTo>
                      <a:pt x="4486" y="11954"/>
                    </a:lnTo>
                    <a:lnTo>
                      <a:pt x="4307" y="11938"/>
                    </a:lnTo>
                    <a:lnTo>
                      <a:pt x="4128" y="11919"/>
                    </a:lnTo>
                    <a:lnTo>
                      <a:pt x="3952" y="11895"/>
                    </a:lnTo>
                    <a:lnTo>
                      <a:pt x="3777" y="11866"/>
                    </a:lnTo>
                    <a:lnTo>
                      <a:pt x="3603" y="11834"/>
                    </a:lnTo>
                    <a:lnTo>
                      <a:pt x="3431" y="11798"/>
                    </a:lnTo>
                    <a:lnTo>
                      <a:pt x="3261" y="11758"/>
                    </a:lnTo>
                    <a:lnTo>
                      <a:pt x="3091" y="11713"/>
                    </a:lnTo>
                    <a:lnTo>
                      <a:pt x="2925" y="11664"/>
                    </a:lnTo>
                    <a:lnTo>
                      <a:pt x="2759" y="11612"/>
                    </a:lnTo>
                    <a:lnTo>
                      <a:pt x="2594" y="11557"/>
                    </a:lnTo>
                    <a:lnTo>
                      <a:pt x="2433" y="11497"/>
                    </a:lnTo>
                    <a:lnTo>
                      <a:pt x="2272" y="11433"/>
                    </a:lnTo>
                    <a:lnTo>
                      <a:pt x="2113" y="11367"/>
                    </a:lnTo>
                    <a:lnTo>
                      <a:pt x="1957" y="11296"/>
                    </a:lnTo>
                    <a:lnTo>
                      <a:pt x="1802" y="11221"/>
                    </a:lnTo>
                    <a:lnTo>
                      <a:pt x="1650" y="11143"/>
                    </a:lnTo>
                    <a:lnTo>
                      <a:pt x="1500" y="11062"/>
                    </a:lnTo>
                    <a:lnTo>
                      <a:pt x="1351" y="10977"/>
                    </a:lnTo>
                    <a:lnTo>
                      <a:pt x="1205" y="10890"/>
                    </a:lnTo>
                    <a:lnTo>
                      <a:pt x="1062" y="10797"/>
                    </a:lnTo>
                    <a:lnTo>
                      <a:pt x="920" y="10703"/>
                    </a:lnTo>
                    <a:lnTo>
                      <a:pt x="781" y="10605"/>
                    </a:lnTo>
                    <a:lnTo>
                      <a:pt x="644" y="10505"/>
                    </a:lnTo>
                    <a:lnTo>
                      <a:pt x="511" y="10400"/>
                    </a:lnTo>
                    <a:lnTo>
                      <a:pt x="379" y="10294"/>
                    </a:lnTo>
                    <a:lnTo>
                      <a:pt x="249" y="10183"/>
                    </a:lnTo>
                    <a:lnTo>
                      <a:pt x="123" y="10070"/>
                    </a:lnTo>
                    <a:lnTo>
                      <a:pt x="0" y="9953"/>
                    </a:lnTo>
                    <a:lnTo>
                      <a:pt x="12" y="9993"/>
                    </a:lnTo>
                    <a:lnTo>
                      <a:pt x="24" y="10033"/>
                    </a:lnTo>
                    <a:lnTo>
                      <a:pt x="36" y="10072"/>
                    </a:lnTo>
                    <a:lnTo>
                      <a:pt x="48" y="10111"/>
                    </a:lnTo>
                    <a:lnTo>
                      <a:pt x="60" y="10150"/>
                    </a:lnTo>
                    <a:lnTo>
                      <a:pt x="74" y="10189"/>
                    </a:lnTo>
                    <a:lnTo>
                      <a:pt x="87" y="10228"/>
                    </a:lnTo>
                    <a:lnTo>
                      <a:pt x="100" y="10266"/>
                    </a:lnTo>
                    <a:lnTo>
                      <a:pt x="113" y="10305"/>
                    </a:lnTo>
                    <a:lnTo>
                      <a:pt x="126" y="10343"/>
                    </a:lnTo>
                    <a:lnTo>
                      <a:pt x="141" y="10382"/>
                    </a:lnTo>
                    <a:lnTo>
                      <a:pt x="154" y="10420"/>
                    </a:lnTo>
                    <a:lnTo>
                      <a:pt x="168" y="10458"/>
                    </a:lnTo>
                    <a:lnTo>
                      <a:pt x="182" y="10497"/>
                    </a:lnTo>
                    <a:lnTo>
                      <a:pt x="198" y="10535"/>
                    </a:lnTo>
                    <a:lnTo>
                      <a:pt x="212" y="10573"/>
                    </a:lnTo>
                    <a:lnTo>
                      <a:pt x="336" y="10672"/>
                    </a:lnTo>
                    <a:lnTo>
                      <a:pt x="462" y="10770"/>
                    </a:lnTo>
                    <a:lnTo>
                      <a:pt x="590" y="10864"/>
                    </a:lnTo>
                    <a:lnTo>
                      <a:pt x="720" y="10956"/>
                    </a:lnTo>
                    <a:lnTo>
                      <a:pt x="852" y="11046"/>
                    </a:lnTo>
                    <a:lnTo>
                      <a:pt x="986" y="11132"/>
                    </a:lnTo>
                    <a:lnTo>
                      <a:pt x="1121" y="11215"/>
                    </a:lnTo>
                    <a:lnTo>
                      <a:pt x="1261" y="11297"/>
                    </a:lnTo>
                    <a:lnTo>
                      <a:pt x="1400" y="11375"/>
                    </a:lnTo>
                    <a:lnTo>
                      <a:pt x="1541" y="11450"/>
                    </a:lnTo>
                    <a:lnTo>
                      <a:pt x="1684" y="11522"/>
                    </a:lnTo>
                    <a:lnTo>
                      <a:pt x="1830" y="11591"/>
                    </a:lnTo>
                    <a:lnTo>
                      <a:pt x="1976" y="11658"/>
                    </a:lnTo>
                    <a:lnTo>
                      <a:pt x="2125" y="11721"/>
                    </a:lnTo>
                    <a:lnTo>
                      <a:pt x="2274" y="11781"/>
                    </a:lnTo>
                    <a:lnTo>
                      <a:pt x="2427" y="11838"/>
                    </a:lnTo>
                    <a:lnTo>
                      <a:pt x="2579" y="11893"/>
                    </a:lnTo>
                    <a:lnTo>
                      <a:pt x="2733" y="11943"/>
                    </a:lnTo>
                    <a:lnTo>
                      <a:pt x="2889" y="11991"/>
                    </a:lnTo>
                    <a:lnTo>
                      <a:pt x="3047" y="12035"/>
                    </a:lnTo>
                    <a:lnTo>
                      <a:pt x="3205" y="12076"/>
                    </a:lnTo>
                    <a:lnTo>
                      <a:pt x="3365" y="12113"/>
                    </a:lnTo>
                    <a:lnTo>
                      <a:pt x="3526" y="12147"/>
                    </a:lnTo>
                    <a:lnTo>
                      <a:pt x="3689" y="12178"/>
                    </a:lnTo>
                    <a:lnTo>
                      <a:pt x="3852" y="12205"/>
                    </a:lnTo>
                    <a:lnTo>
                      <a:pt x="4017" y="12230"/>
                    </a:lnTo>
                    <a:lnTo>
                      <a:pt x="4184" y="12249"/>
                    </a:lnTo>
                    <a:lnTo>
                      <a:pt x="4351" y="12266"/>
                    </a:lnTo>
                    <a:lnTo>
                      <a:pt x="4518" y="12279"/>
                    </a:lnTo>
                    <a:lnTo>
                      <a:pt x="4688" y="12289"/>
                    </a:lnTo>
                    <a:lnTo>
                      <a:pt x="4858" y="12294"/>
                    </a:lnTo>
                    <a:lnTo>
                      <a:pt x="5029" y="12296"/>
                    </a:lnTo>
                    <a:lnTo>
                      <a:pt x="5420" y="12286"/>
                    </a:lnTo>
                    <a:lnTo>
                      <a:pt x="5805" y="12257"/>
                    </a:lnTo>
                    <a:lnTo>
                      <a:pt x="6184" y="12208"/>
                    </a:lnTo>
                    <a:lnTo>
                      <a:pt x="6558" y="12141"/>
                    </a:lnTo>
                    <a:lnTo>
                      <a:pt x="6925" y="12057"/>
                    </a:lnTo>
                    <a:lnTo>
                      <a:pt x="7285" y="11956"/>
                    </a:lnTo>
                    <a:lnTo>
                      <a:pt x="7637" y="11836"/>
                    </a:lnTo>
                    <a:lnTo>
                      <a:pt x="7982" y="11700"/>
                    </a:lnTo>
                    <a:lnTo>
                      <a:pt x="8318" y="11548"/>
                    </a:lnTo>
                    <a:lnTo>
                      <a:pt x="8646" y="11381"/>
                    </a:lnTo>
                    <a:lnTo>
                      <a:pt x="8963" y="11198"/>
                    </a:lnTo>
                    <a:lnTo>
                      <a:pt x="9272" y="11001"/>
                    </a:lnTo>
                    <a:lnTo>
                      <a:pt x="9569" y="10790"/>
                    </a:lnTo>
                    <a:lnTo>
                      <a:pt x="9855" y="10565"/>
                    </a:lnTo>
                    <a:lnTo>
                      <a:pt x="10131" y="10327"/>
                    </a:lnTo>
                    <a:lnTo>
                      <a:pt x="10395" y="10075"/>
                    </a:lnTo>
                    <a:lnTo>
                      <a:pt x="10646" y="9812"/>
                    </a:lnTo>
                    <a:lnTo>
                      <a:pt x="10884" y="9537"/>
                    </a:lnTo>
                    <a:lnTo>
                      <a:pt x="11109" y="9251"/>
                    </a:lnTo>
                    <a:lnTo>
                      <a:pt x="11321" y="8953"/>
                    </a:lnTo>
                    <a:lnTo>
                      <a:pt x="11518" y="8647"/>
                    </a:lnTo>
                    <a:lnTo>
                      <a:pt x="11701" y="8329"/>
                    </a:lnTo>
                    <a:lnTo>
                      <a:pt x="11869" y="8002"/>
                    </a:lnTo>
                    <a:lnTo>
                      <a:pt x="12021" y="7666"/>
                    </a:lnTo>
                    <a:lnTo>
                      <a:pt x="12156" y="7322"/>
                    </a:lnTo>
                    <a:lnTo>
                      <a:pt x="12276" y="6969"/>
                    </a:lnTo>
                    <a:lnTo>
                      <a:pt x="12378" y="6610"/>
                    </a:lnTo>
                    <a:lnTo>
                      <a:pt x="12463" y="6243"/>
                    </a:lnTo>
                    <a:lnTo>
                      <a:pt x="12529" y="5870"/>
                    </a:lnTo>
                    <a:lnTo>
                      <a:pt x="12578" y="5491"/>
                    </a:lnTo>
                    <a:lnTo>
                      <a:pt x="12608" y="5106"/>
                    </a:lnTo>
                    <a:lnTo>
                      <a:pt x="12618" y="4715"/>
                    </a:lnTo>
                    <a:close/>
                  </a:path>
                </a:pathLst>
              </a:custGeom>
              <a:solidFill>
                <a:srgbClr val="00974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6" name="Freeform 134"/>
              <p:cNvSpPr>
                <a:spLocks/>
              </p:cNvSpPr>
              <p:nvPr/>
            </p:nvSpPr>
            <p:spPr bwMode="auto">
              <a:xfrm>
                <a:off x="5306" y="1127"/>
                <a:ext cx="267" cy="272"/>
              </a:xfrm>
              <a:custGeom>
                <a:avLst/>
                <a:gdLst/>
                <a:ahLst/>
                <a:cxnLst>
                  <a:cxn ang="0">
                    <a:pos x="12529" y="4336"/>
                  </a:cxn>
                  <a:cxn ang="0">
                    <a:pos x="12460" y="3704"/>
                  </a:cxn>
                  <a:cxn ang="0">
                    <a:pos x="12340" y="3088"/>
                  </a:cxn>
                  <a:cxn ang="0">
                    <a:pos x="12170" y="2491"/>
                  </a:cxn>
                  <a:cxn ang="0">
                    <a:pos x="11952" y="1917"/>
                  </a:cxn>
                  <a:cxn ang="0">
                    <a:pos x="11689" y="1365"/>
                  </a:cxn>
                  <a:cxn ang="0">
                    <a:pos x="11383" y="840"/>
                  </a:cxn>
                  <a:cxn ang="0">
                    <a:pos x="11038" y="344"/>
                  </a:cxn>
                  <a:cxn ang="0">
                    <a:pos x="10831" y="178"/>
                  </a:cxn>
                  <a:cxn ang="0">
                    <a:pos x="10677" y="121"/>
                  </a:cxn>
                  <a:cxn ang="0">
                    <a:pos x="10523" y="65"/>
                  </a:cxn>
                  <a:cxn ang="0">
                    <a:pos x="10367" y="13"/>
                  </a:cxn>
                  <a:cxn ang="0">
                    <a:pos x="10646" y="367"/>
                  </a:cxn>
                  <a:cxn ang="0">
                    <a:pos x="11030" y="890"/>
                  </a:cxn>
                  <a:cxn ang="0">
                    <a:pos x="11366" y="1448"/>
                  </a:cxn>
                  <a:cxn ang="0">
                    <a:pos x="11652" y="2035"/>
                  </a:cxn>
                  <a:cxn ang="0">
                    <a:pos x="11882" y="2653"/>
                  </a:cxn>
                  <a:cxn ang="0">
                    <a:pos x="12056" y="3296"/>
                  </a:cxn>
                  <a:cxn ang="0">
                    <a:pos x="12169" y="3961"/>
                  </a:cxn>
                  <a:cxn ang="0">
                    <a:pos x="12219" y="4647"/>
                  </a:cxn>
                  <a:cxn ang="0">
                    <a:pos x="12139" y="5902"/>
                  </a:cxn>
                  <a:cxn ang="0">
                    <a:pos x="11789" y="7261"/>
                  </a:cxn>
                  <a:cxn ang="0">
                    <a:pos x="11192" y="8501"/>
                  </a:cxn>
                  <a:cxn ang="0">
                    <a:pos x="10375" y="9592"/>
                  </a:cxn>
                  <a:cxn ang="0">
                    <a:pos x="9367" y="10507"/>
                  </a:cxn>
                  <a:cxn ang="0">
                    <a:pos x="8197" y="11217"/>
                  </a:cxn>
                  <a:cxn ang="0">
                    <a:pos x="6892" y="11693"/>
                  </a:cxn>
                  <a:cxn ang="0">
                    <a:pos x="5483" y="11907"/>
                  </a:cxn>
                  <a:cxn ang="0">
                    <a:pos x="4557" y="11895"/>
                  </a:cxn>
                  <a:cxn ang="0">
                    <a:pos x="3830" y="11801"/>
                  </a:cxn>
                  <a:cxn ang="0">
                    <a:pos x="3126" y="11635"/>
                  </a:cxn>
                  <a:cxn ang="0">
                    <a:pos x="2453" y="11402"/>
                  </a:cxn>
                  <a:cxn ang="0">
                    <a:pos x="1811" y="11104"/>
                  </a:cxn>
                  <a:cxn ang="0">
                    <a:pos x="1206" y="10747"/>
                  </a:cxn>
                  <a:cxn ang="0">
                    <a:pos x="642" y="10334"/>
                  </a:cxn>
                  <a:cxn ang="0">
                    <a:pos x="122" y="9868"/>
                  </a:cxn>
                  <a:cxn ang="0">
                    <a:pos x="31" y="9862"/>
                  </a:cxn>
                  <a:cxn ang="0">
                    <a:pos x="75" y="10020"/>
                  </a:cxn>
                  <a:cxn ang="0">
                    <a:pos x="123" y="10176"/>
                  </a:cxn>
                  <a:cxn ang="0">
                    <a:pos x="174" y="10331"/>
                  </a:cxn>
                  <a:cxn ang="0">
                    <a:pos x="566" y="10685"/>
                  </a:cxn>
                  <a:cxn ang="0">
                    <a:pos x="1104" y="11066"/>
                  </a:cxn>
                  <a:cxn ang="0">
                    <a:pos x="1676" y="11398"/>
                  </a:cxn>
                  <a:cxn ang="0">
                    <a:pos x="2279" y="11679"/>
                  </a:cxn>
                  <a:cxn ang="0">
                    <a:pos x="2909" y="11906"/>
                  </a:cxn>
                  <a:cxn ang="0">
                    <a:pos x="3565" y="12078"/>
                  </a:cxn>
                  <a:cxn ang="0">
                    <a:pos x="4243" y="12189"/>
                  </a:cxn>
                  <a:cxn ang="0">
                    <a:pos x="4941" y="12237"/>
                  </a:cxn>
                  <a:cxn ang="0">
                    <a:pos x="6248" y="12154"/>
                  </a:cxn>
                  <a:cxn ang="0">
                    <a:pos x="7671" y="11790"/>
                  </a:cxn>
                  <a:cxn ang="0">
                    <a:pos x="8967" y="11166"/>
                  </a:cxn>
                  <a:cxn ang="0">
                    <a:pos x="10111" y="10312"/>
                  </a:cxn>
                  <a:cxn ang="0">
                    <a:pos x="11068" y="9259"/>
                  </a:cxn>
                  <a:cxn ang="0">
                    <a:pos x="11811" y="8038"/>
                  </a:cxn>
                  <a:cxn ang="0">
                    <a:pos x="12310" y="6675"/>
                  </a:cxn>
                  <a:cxn ang="0">
                    <a:pos x="12534" y="5203"/>
                  </a:cxn>
                </a:cxnLst>
                <a:rect l="0" t="0" r="r" b="b"/>
                <a:pathLst>
                  <a:path w="12544" h="12239">
                    <a:moveTo>
                      <a:pt x="12544" y="4820"/>
                    </a:moveTo>
                    <a:lnTo>
                      <a:pt x="12543" y="4658"/>
                    </a:lnTo>
                    <a:lnTo>
                      <a:pt x="12537" y="4497"/>
                    </a:lnTo>
                    <a:lnTo>
                      <a:pt x="12529" y="4336"/>
                    </a:lnTo>
                    <a:lnTo>
                      <a:pt x="12517" y="4177"/>
                    </a:lnTo>
                    <a:lnTo>
                      <a:pt x="12500" y="4018"/>
                    </a:lnTo>
                    <a:lnTo>
                      <a:pt x="12482" y="3860"/>
                    </a:lnTo>
                    <a:lnTo>
                      <a:pt x="12460" y="3704"/>
                    </a:lnTo>
                    <a:lnTo>
                      <a:pt x="12435" y="3547"/>
                    </a:lnTo>
                    <a:lnTo>
                      <a:pt x="12406" y="3394"/>
                    </a:lnTo>
                    <a:lnTo>
                      <a:pt x="12374" y="3240"/>
                    </a:lnTo>
                    <a:lnTo>
                      <a:pt x="12340" y="3088"/>
                    </a:lnTo>
                    <a:lnTo>
                      <a:pt x="12302" y="2937"/>
                    </a:lnTo>
                    <a:lnTo>
                      <a:pt x="12261" y="2787"/>
                    </a:lnTo>
                    <a:lnTo>
                      <a:pt x="12217" y="2638"/>
                    </a:lnTo>
                    <a:lnTo>
                      <a:pt x="12170" y="2491"/>
                    </a:lnTo>
                    <a:lnTo>
                      <a:pt x="12120" y="2345"/>
                    </a:lnTo>
                    <a:lnTo>
                      <a:pt x="12066" y="2201"/>
                    </a:lnTo>
                    <a:lnTo>
                      <a:pt x="12012" y="2058"/>
                    </a:lnTo>
                    <a:lnTo>
                      <a:pt x="11952" y="1917"/>
                    </a:lnTo>
                    <a:lnTo>
                      <a:pt x="11891" y="1776"/>
                    </a:lnTo>
                    <a:lnTo>
                      <a:pt x="11827" y="1637"/>
                    </a:lnTo>
                    <a:lnTo>
                      <a:pt x="11759" y="1500"/>
                    </a:lnTo>
                    <a:lnTo>
                      <a:pt x="11689" y="1365"/>
                    </a:lnTo>
                    <a:lnTo>
                      <a:pt x="11617" y="1231"/>
                    </a:lnTo>
                    <a:lnTo>
                      <a:pt x="11542" y="1099"/>
                    </a:lnTo>
                    <a:lnTo>
                      <a:pt x="11464" y="969"/>
                    </a:lnTo>
                    <a:lnTo>
                      <a:pt x="11383" y="840"/>
                    </a:lnTo>
                    <a:lnTo>
                      <a:pt x="11301" y="713"/>
                    </a:lnTo>
                    <a:lnTo>
                      <a:pt x="11216" y="589"/>
                    </a:lnTo>
                    <a:lnTo>
                      <a:pt x="11128" y="465"/>
                    </a:lnTo>
                    <a:lnTo>
                      <a:pt x="11038" y="344"/>
                    </a:lnTo>
                    <a:lnTo>
                      <a:pt x="10945" y="224"/>
                    </a:lnTo>
                    <a:lnTo>
                      <a:pt x="10907" y="209"/>
                    </a:lnTo>
                    <a:lnTo>
                      <a:pt x="10869" y="194"/>
                    </a:lnTo>
                    <a:lnTo>
                      <a:pt x="10831" y="178"/>
                    </a:lnTo>
                    <a:lnTo>
                      <a:pt x="10793" y="163"/>
                    </a:lnTo>
                    <a:lnTo>
                      <a:pt x="10754" y="149"/>
                    </a:lnTo>
                    <a:lnTo>
                      <a:pt x="10716" y="135"/>
                    </a:lnTo>
                    <a:lnTo>
                      <a:pt x="10677" y="121"/>
                    </a:lnTo>
                    <a:lnTo>
                      <a:pt x="10639" y="105"/>
                    </a:lnTo>
                    <a:lnTo>
                      <a:pt x="10600" y="92"/>
                    </a:lnTo>
                    <a:lnTo>
                      <a:pt x="10561" y="78"/>
                    </a:lnTo>
                    <a:lnTo>
                      <a:pt x="10523" y="65"/>
                    </a:lnTo>
                    <a:lnTo>
                      <a:pt x="10484" y="51"/>
                    </a:lnTo>
                    <a:lnTo>
                      <a:pt x="10444" y="38"/>
                    </a:lnTo>
                    <a:lnTo>
                      <a:pt x="10407" y="25"/>
                    </a:lnTo>
                    <a:lnTo>
                      <a:pt x="10367" y="13"/>
                    </a:lnTo>
                    <a:lnTo>
                      <a:pt x="10328" y="0"/>
                    </a:lnTo>
                    <a:lnTo>
                      <a:pt x="10436" y="120"/>
                    </a:lnTo>
                    <a:lnTo>
                      <a:pt x="10543" y="242"/>
                    </a:lnTo>
                    <a:lnTo>
                      <a:pt x="10646" y="367"/>
                    </a:lnTo>
                    <a:lnTo>
                      <a:pt x="10746" y="494"/>
                    </a:lnTo>
                    <a:lnTo>
                      <a:pt x="10844" y="624"/>
                    </a:lnTo>
                    <a:lnTo>
                      <a:pt x="10938" y="756"/>
                    </a:lnTo>
                    <a:lnTo>
                      <a:pt x="11030" y="890"/>
                    </a:lnTo>
                    <a:lnTo>
                      <a:pt x="11119" y="1025"/>
                    </a:lnTo>
                    <a:lnTo>
                      <a:pt x="11205" y="1164"/>
                    </a:lnTo>
                    <a:lnTo>
                      <a:pt x="11287" y="1304"/>
                    </a:lnTo>
                    <a:lnTo>
                      <a:pt x="11366" y="1448"/>
                    </a:lnTo>
                    <a:lnTo>
                      <a:pt x="11442" y="1591"/>
                    </a:lnTo>
                    <a:lnTo>
                      <a:pt x="11516" y="1738"/>
                    </a:lnTo>
                    <a:lnTo>
                      <a:pt x="11585" y="1886"/>
                    </a:lnTo>
                    <a:lnTo>
                      <a:pt x="11652" y="2035"/>
                    </a:lnTo>
                    <a:lnTo>
                      <a:pt x="11715" y="2187"/>
                    </a:lnTo>
                    <a:lnTo>
                      <a:pt x="11774" y="2341"/>
                    </a:lnTo>
                    <a:lnTo>
                      <a:pt x="11830" y="2496"/>
                    </a:lnTo>
                    <a:lnTo>
                      <a:pt x="11882" y="2653"/>
                    </a:lnTo>
                    <a:lnTo>
                      <a:pt x="11931" y="2811"/>
                    </a:lnTo>
                    <a:lnTo>
                      <a:pt x="11976" y="2972"/>
                    </a:lnTo>
                    <a:lnTo>
                      <a:pt x="12018" y="3133"/>
                    </a:lnTo>
                    <a:lnTo>
                      <a:pt x="12056" y="3296"/>
                    </a:lnTo>
                    <a:lnTo>
                      <a:pt x="12090" y="3460"/>
                    </a:lnTo>
                    <a:lnTo>
                      <a:pt x="12120" y="3626"/>
                    </a:lnTo>
                    <a:lnTo>
                      <a:pt x="12147" y="3793"/>
                    </a:lnTo>
                    <a:lnTo>
                      <a:pt x="12169" y="3961"/>
                    </a:lnTo>
                    <a:lnTo>
                      <a:pt x="12187" y="4131"/>
                    </a:lnTo>
                    <a:lnTo>
                      <a:pt x="12202" y="4302"/>
                    </a:lnTo>
                    <a:lnTo>
                      <a:pt x="12213" y="4473"/>
                    </a:lnTo>
                    <a:lnTo>
                      <a:pt x="12219" y="4647"/>
                    </a:lnTo>
                    <a:lnTo>
                      <a:pt x="12221" y="4820"/>
                    </a:lnTo>
                    <a:lnTo>
                      <a:pt x="12212" y="5186"/>
                    </a:lnTo>
                    <a:lnTo>
                      <a:pt x="12184" y="5546"/>
                    </a:lnTo>
                    <a:lnTo>
                      <a:pt x="12139" y="5902"/>
                    </a:lnTo>
                    <a:lnTo>
                      <a:pt x="12077" y="6251"/>
                    </a:lnTo>
                    <a:lnTo>
                      <a:pt x="11996" y="6594"/>
                    </a:lnTo>
                    <a:lnTo>
                      <a:pt x="11901" y="6931"/>
                    </a:lnTo>
                    <a:lnTo>
                      <a:pt x="11789" y="7261"/>
                    </a:lnTo>
                    <a:lnTo>
                      <a:pt x="11663" y="7583"/>
                    </a:lnTo>
                    <a:lnTo>
                      <a:pt x="11520" y="7898"/>
                    </a:lnTo>
                    <a:lnTo>
                      <a:pt x="11363" y="8203"/>
                    </a:lnTo>
                    <a:lnTo>
                      <a:pt x="11192" y="8501"/>
                    </a:lnTo>
                    <a:lnTo>
                      <a:pt x="11007" y="8788"/>
                    </a:lnTo>
                    <a:lnTo>
                      <a:pt x="10809" y="9066"/>
                    </a:lnTo>
                    <a:lnTo>
                      <a:pt x="10598" y="9334"/>
                    </a:lnTo>
                    <a:lnTo>
                      <a:pt x="10375" y="9592"/>
                    </a:lnTo>
                    <a:lnTo>
                      <a:pt x="10140" y="9838"/>
                    </a:lnTo>
                    <a:lnTo>
                      <a:pt x="9893" y="10074"/>
                    </a:lnTo>
                    <a:lnTo>
                      <a:pt x="9635" y="10296"/>
                    </a:lnTo>
                    <a:lnTo>
                      <a:pt x="9367" y="10507"/>
                    </a:lnTo>
                    <a:lnTo>
                      <a:pt x="9088" y="10705"/>
                    </a:lnTo>
                    <a:lnTo>
                      <a:pt x="8800" y="10890"/>
                    </a:lnTo>
                    <a:lnTo>
                      <a:pt x="8503" y="11061"/>
                    </a:lnTo>
                    <a:lnTo>
                      <a:pt x="8197" y="11217"/>
                    </a:lnTo>
                    <a:lnTo>
                      <a:pt x="7882" y="11359"/>
                    </a:lnTo>
                    <a:lnTo>
                      <a:pt x="7560" y="11487"/>
                    </a:lnTo>
                    <a:lnTo>
                      <a:pt x="7229" y="11598"/>
                    </a:lnTo>
                    <a:lnTo>
                      <a:pt x="6892" y="11693"/>
                    </a:lnTo>
                    <a:lnTo>
                      <a:pt x="6549" y="11772"/>
                    </a:lnTo>
                    <a:lnTo>
                      <a:pt x="6199" y="11835"/>
                    </a:lnTo>
                    <a:lnTo>
                      <a:pt x="5844" y="11880"/>
                    </a:lnTo>
                    <a:lnTo>
                      <a:pt x="5483" y="11907"/>
                    </a:lnTo>
                    <a:lnTo>
                      <a:pt x="5117" y="11916"/>
                    </a:lnTo>
                    <a:lnTo>
                      <a:pt x="4929" y="11914"/>
                    </a:lnTo>
                    <a:lnTo>
                      <a:pt x="4742" y="11907"/>
                    </a:lnTo>
                    <a:lnTo>
                      <a:pt x="4557" y="11895"/>
                    </a:lnTo>
                    <a:lnTo>
                      <a:pt x="4373" y="11878"/>
                    </a:lnTo>
                    <a:lnTo>
                      <a:pt x="4191" y="11858"/>
                    </a:lnTo>
                    <a:lnTo>
                      <a:pt x="4010" y="11831"/>
                    </a:lnTo>
                    <a:lnTo>
                      <a:pt x="3830" y="11801"/>
                    </a:lnTo>
                    <a:lnTo>
                      <a:pt x="3652" y="11765"/>
                    </a:lnTo>
                    <a:lnTo>
                      <a:pt x="3474" y="11727"/>
                    </a:lnTo>
                    <a:lnTo>
                      <a:pt x="3300" y="11683"/>
                    </a:lnTo>
                    <a:lnTo>
                      <a:pt x="3126" y="11635"/>
                    </a:lnTo>
                    <a:lnTo>
                      <a:pt x="2956" y="11582"/>
                    </a:lnTo>
                    <a:lnTo>
                      <a:pt x="2786" y="11527"/>
                    </a:lnTo>
                    <a:lnTo>
                      <a:pt x="2618" y="11466"/>
                    </a:lnTo>
                    <a:lnTo>
                      <a:pt x="2453" y="11402"/>
                    </a:lnTo>
                    <a:lnTo>
                      <a:pt x="2290" y="11333"/>
                    </a:lnTo>
                    <a:lnTo>
                      <a:pt x="2128" y="11261"/>
                    </a:lnTo>
                    <a:lnTo>
                      <a:pt x="1969" y="11184"/>
                    </a:lnTo>
                    <a:lnTo>
                      <a:pt x="1811" y="11104"/>
                    </a:lnTo>
                    <a:lnTo>
                      <a:pt x="1657" y="11020"/>
                    </a:lnTo>
                    <a:lnTo>
                      <a:pt x="1504" y="10933"/>
                    </a:lnTo>
                    <a:lnTo>
                      <a:pt x="1354" y="10841"/>
                    </a:lnTo>
                    <a:lnTo>
                      <a:pt x="1206" y="10747"/>
                    </a:lnTo>
                    <a:lnTo>
                      <a:pt x="1062" y="10648"/>
                    </a:lnTo>
                    <a:lnTo>
                      <a:pt x="919" y="10547"/>
                    </a:lnTo>
                    <a:lnTo>
                      <a:pt x="780" y="10441"/>
                    </a:lnTo>
                    <a:lnTo>
                      <a:pt x="642" y="10334"/>
                    </a:lnTo>
                    <a:lnTo>
                      <a:pt x="508" y="10221"/>
                    </a:lnTo>
                    <a:lnTo>
                      <a:pt x="376" y="10106"/>
                    </a:lnTo>
                    <a:lnTo>
                      <a:pt x="248" y="9988"/>
                    </a:lnTo>
                    <a:lnTo>
                      <a:pt x="122" y="9868"/>
                    </a:lnTo>
                    <a:lnTo>
                      <a:pt x="0" y="9743"/>
                    </a:lnTo>
                    <a:lnTo>
                      <a:pt x="10" y="9782"/>
                    </a:lnTo>
                    <a:lnTo>
                      <a:pt x="20" y="9822"/>
                    </a:lnTo>
                    <a:lnTo>
                      <a:pt x="31" y="9862"/>
                    </a:lnTo>
                    <a:lnTo>
                      <a:pt x="42" y="9901"/>
                    </a:lnTo>
                    <a:lnTo>
                      <a:pt x="53" y="9941"/>
                    </a:lnTo>
                    <a:lnTo>
                      <a:pt x="64" y="9980"/>
                    </a:lnTo>
                    <a:lnTo>
                      <a:pt x="75" y="10020"/>
                    </a:lnTo>
                    <a:lnTo>
                      <a:pt x="87" y="10058"/>
                    </a:lnTo>
                    <a:lnTo>
                      <a:pt x="99" y="10098"/>
                    </a:lnTo>
                    <a:lnTo>
                      <a:pt x="111" y="10137"/>
                    </a:lnTo>
                    <a:lnTo>
                      <a:pt x="123" y="10176"/>
                    </a:lnTo>
                    <a:lnTo>
                      <a:pt x="135" y="10215"/>
                    </a:lnTo>
                    <a:lnTo>
                      <a:pt x="147" y="10253"/>
                    </a:lnTo>
                    <a:lnTo>
                      <a:pt x="161" y="10292"/>
                    </a:lnTo>
                    <a:lnTo>
                      <a:pt x="174" y="10331"/>
                    </a:lnTo>
                    <a:lnTo>
                      <a:pt x="187" y="10369"/>
                    </a:lnTo>
                    <a:lnTo>
                      <a:pt x="311" y="10478"/>
                    </a:lnTo>
                    <a:lnTo>
                      <a:pt x="437" y="10582"/>
                    </a:lnTo>
                    <a:lnTo>
                      <a:pt x="566" y="10685"/>
                    </a:lnTo>
                    <a:lnTo>
                      <a:pt x="697" y="10784"/>
                    </a:lnTo>
                    <a:lnTo>
                      <a:pt x="830" y="10881"/>
                    </a:lnTo>
                    <a:lnTo>
                      <a:pt x="967" y="10974"/>
                    </a:lnTo>
                    <a:lnTo>
                      <a:pt x="1104" y="11066"/>
                    </a:lnTo>
                    <a:lnTo>
                      <a:pt x="1244" y="11153"/>
                    </a:lnTo>
                    <a:lnTo>
                      <a:pt x="1386" y="11237"/>
                    </a:lnTo>
                    <a:lnTo>
                      <a:pt x="1530" y="11319"/>
                    </a:lnTo>
                    <a:lnTo>
                      <a:pt x="1676" y="11398"/>
                    </a:lnTo>
                    <a:lnTo>
                      <a:pt x="1824" y="11473"/>
                    </a:lnTo>
                    <a:lnTo>
                      <a:pt x="1974" y="11545"/>
                    </a:lnTo>
                    <a:lnTo>
                      <a:pt x="2125" y="11614"/>
                    </a:lnTo>
                    <a:lnTo>
                      <a:pt x="2279" y="11679"/>
                    </a:lnTo>
                    <a:lnTo>
                      <a:pt x="2434" y="11741"/>
                    </a:lnTo>
                    <a:lnTo>
                      <a:pt x="2591" y="11800"/>
                    </a:lnTo>
                    <a:lnTo>
                      <a:pt x="2749" y="11854"/>
                    </a:lnTo>
                    <a:lnTo>
                      <a:pt x="2909" y="11906"/>
                    </a:lnTo>
                    <a:lnTo>
                      <a:pt x="3071" y="11955"/>
                    </a:lnTo>
                    <a:lnTo>
                      <a:pt x="3234" y="12000"/>
                    </a:lnTo>
                    <a:lnTo>
                      <a:pt x="3400" y="12040"/>
                    </a:lnTo>
                    <a:lnTo>
                      <a:pt x="3565" y="12078"/>
                    </a:lnTo>
                    <a:lnTo>
                      <a:pt x="3733" y="12111"/>
                    </a:lnTo>
                    <a:lnTo>
                      <a:pt x="3902" y="12141"/>
                    </a:lnTo>
                    <a:lnTo>
                      <a:pt x="4072" y="12167"/>
                    </a:lnTo>
                    <a:lnTo>
                      <a:pt x="4243" y="12189"/>
                    </a:lnTo>
                    <a:lnTo>
                      <a:pt x="4416" y="12207"/>
                    </a:lnTo>
                    <a:lnTo>
                      <a:pt x="4589" y="12221"/>
                    </a:lnTo>
                    <a:lnTo>
                      <a:pt x="4765" y="12231"/>
                    </a:lnTo>
                    <a:lnTo>
                      <a:pt x="4941" y="12237"/>
                    </a:lnTo>
                    <a:lnTo>
                      <a:pt x="5117" y="12239"/>
                    </a:lnTo>
                    <a:lnTo>
                      <a:pt x="5500" y="12230"/>
                    </a:lnTo>
                    <a:lnTo>
                      <a:pt x="5877" y="12202"/>
                    </a:lnTo>
                    <a:lnTo>
                      <a:pt x="6248" y="12154"/>
                    </a:lnTo>
                    <a:lnTo>
                      <a:pt x="6614" y="12089"/>
                    </a:lnTo>
                    <a:lnTo>
                      <a:pt x="6973" y="12007"/>
                    </a:lnTo>
                    <a:lnTo>
                      <a:pt x="7326" y="11906"/>
                    </a:lnTo>
                    <a:lnTo>
                      <a:pt x="7671" y="11790"/>
                    </a:lnTo>
                    <a:lnTo>
                      <a:pt x="8008" y="11656"/>
                    </a:lnTo>
                    <a:lnTo>
                      <a:pt x="8336" y="11508"/>
                    </a:lnTo>
                    <a:lnTo>
                      <a:pt x="8656" y="11345"/>
                    </a:lnTo>
                    <a:lnTo>
                      <a:pt x="8967" y="11166"/>
                    </a:lnTo>
                    <a:lnTo>
                      <a:pt x="9269" y="10973"/>
                    </a:lnTo>
                    <a:lnTo>
                      <a:pt x="9560" y="10766"/>
                    </a:lnTo>
                    <a:lnTo>
                      <a:pt x="9841" y="10546"/>
                    </a:lnTo>
                    <a:lnTo>
                      <a:pt x="10111" y="10312"/>
                    </a:lnTo>
                    <a:lnTo>
                      <a:pt x="10369" y="10067"/>
                    </a:lnTo>
                    <a:lnTo>
                      <a:pt x="10614" y="9810"/>
                    </a:lnTo>
                    <a:lnTo>
                      <a:pt x="10848" y="9540"/>
                    </a:lnTo>
                    <a:lnTo>
                      <a:pt x="11068" y="9259"/>
                    </a:lnTo>
                    <a:lnTo>
                      <a:pt x="11276" y="8969"/>
                    </a:lnTo>
                    <a:lnTo>
                      <a:pt x="11469" y="8668"/>
                    </a:lnTo>
                    <a:lnTo>
                      <a:pt x="11648" y="8357"/>
                    </a:lnTo>
                    <a:lnTo>
                      <a:pt x="11811" y="8038"/>
                    </a:lnTo>
                    <a:lnTo>
                      <a:pt x="11961" y="7708"/>
                    </a:lnTo>
                    <a:lnTo>
                      <a:pt x="12093" y="7372"/>
                    </a:lnTo>
                    <a:lnTo>
                      <a:pt x="12210" y="7027"/>
                    </a:lnTo>
                    <a:lnTo>
                      <a:pt x="12310" y="6675"/>
                    </a:lnTo>
                    <a:lnTo>
                      <a:pt x="12394" y="6316"/>
                    </a:lnTo>
                    <a:lnTo>
                      <a:pt x="12458" y="5950"/>
                    </a:lnTo>
                    <a:lnTo>
                      <a:pt x="12505" y="5580"/>
                    </a:lnTo>
                    <a:lnTo>
                      <a:pt x="12534" y="5203"/>
                    </a:lnTo>
                    <a:lnTo>
                      <a:pt x="12544" y="4820"/>
                    </a:lnTo>
                    <a:close/>
                  </a:path>
                </a:pathLst>
              </a:custGeom>
              <a:solidFill>
                <a:srgbClr val="00984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7" name="Freeform 135"/>
              <p:cNvSpPr>
                <a:spLocks/>
              </p:cNvSpPr>
              <p:nvPr/>
            </p:nvSpPr>
            <p:spPr bwMode="auto">
              <a:xfrm>
                <a:off x="5305" y="1125"/>
                <a:ext cx="265" cy="271"/>
              </a:xfrm>
              <a:custGeom>
                <a:avLst/>
                <a:gdLst/>
                <a:ahLst/>
                <a:cxnLst>
                  <a:cxn ang="0">
                    <a:pos x="12438" y="4411"/>
                  </a:cxn>
                  <a:cxn ang="0">
                    <a:pos x="12363" y="3756"/>
                  </a:cxn>
                  <a:cxn ang="0">
                    <a:pos x="12231" y="3120"/>
                  </a:cxn>
                  <a:cxn ang="0">
                    <a:pos x="12045" y="2505"/>
                  </a:cxn>
                  <a:cxn ang="0">
                    <a:pos x="11808" y="1916"/>
                  </a:cxn>
                  <a:cxn ang="0">
                    <a:pos x="11520" y="1353"/>
                  </a:cxn>
                  <a:cxn ang="0">
                    <a:pos x="11188" y="820"/>
                  </a:cxn>
                  <a:cxn ang="0">
                    <a:pos x="10811" y="318"/>
                  </a:cxn>
                  <a:cxn ang="0">
                    <a:pos x="10596" y="157"/>
                  </a:cxn>
                  <a:cxn ang="0">
                    <a:pos x="10442" y="106"/>
                  </a:cxn>
                  <a:cxn ang="0">
                    <a:pos x="10286" y="57"/>
                  </a:cxn>
                  <a:cxn ang="0">
                    <a:pos x="10129" y="13"/>
                  </a:cxn>
                  <a:cxn ang="0">
                    <a:pos x="10433" y="367"/>
                  </a:cxn>
                  <a:cxn ang="0">
                    <a:pos x="10846" y="892"/>
                  </a:cxn>
                  <a:cxn ang="0">
                    <a:pos x="11208" y="1454"/>
                  </a:cxn>
                  <a:cxn ang="0">
                    <a:pos x="11516" y="2053"/>
                  </a:cxn>
                  <a:cxn ang="0">
                    <a:pos x="11766" y="2685"/>
                  </a:cxn>
                  <a:cxn ang="0">
                    <a:pos x="11954" y="3344"/>
                  </a:cxn>
                  <a:cxn ang="0">
                    <a:pos x="12076" y="4028"/>
                  </a:cxn>
                  <a:cxn ang="0">
                    <a:pos x="12130" y="4734"/>
                  </a:cxn>
                  <a:cxn ang="0">
                    <a:pos x="12052" y="5969"/>
                  </a:cxn>
                  <a:cxn ang="0">
                    <a:pos x="11712" y="7297"/>
                  </a:cxn>
                  <a:cxn ang="0">
                    <a:pos x="11127" y="8509"/>
                  </a:cxn>
                  <a:cxn ang="0">
                    <a:pos x="10329" y="9576"/>
                  </a:cxn>
                  <a:cxn ang="0">
                    <a:pos x="9343" y="10470"/>
                  </a:cxn>
                  <a:cxn ang="0">
                    <a:pos x="8200" y="11165"/>
                  </a:cxn>
                  <a:cxn ang="0">
                    <a:pos x="6925" y="11630"/>
                  </a:cxn>
                  <a:cxn ang="0">
                    <a:pos x="5547" y="11839"/>
                  </a:cxn>
                  <a:cxn ang="0">
                    <a:pos x="4615" y="11825"/>
                  </a:cxn>
                  <a:cxn ang="0">
                    <a:pos x="3869" y="11723"/>
                  </a:cxn>
                  <a:cxn ang="0">
                    <a:pos x="3151" y="11544"/>
                  </a:cxn>
                  <a:cxn ang="0">
                    <a:pos x="2464" y="11294"/>
                  </a:cxn>
                  <a:cxn ang="0">
                    <a:pos x="1813" y="10975"/>
                  </a:cxn>
                  <a:cxn ang="0">
                    <a:pos x="1202" y="10591"/>
                  </a:cxn>
                  <a:cxn ang="0">
                    <a:pos x="637" y="10149"/>
                  </a:cxn>
                  <a:cxn ang="0">
                    <a:pos x="121" y="9652"/>
                  </a:cxn>
                  <a:cxn ang="0">
                    <a:pos x="25" y="9640"/>
                  </a:cxn>
                  <a:cxn ang="0">
                    <a:pos x="64" y="9798"/>
                  </a:cxn>
                  <a:cxn ang="0">
                    <a:pos x="105" y="9955"/>
                  </a:cxn>
                  <a:cxn ang="0">
                    <a:pos x="149" y="10112"/>
                  </a:cxn>
                  <a:cxn ang="0">
                    <a:pos x="540" y="10490"/>
                  </a:cxn>
                  <a:cxn ang="0">
                    <a:pos x="1081" y="10900"/>
                  </a:cxn>
                  <a:cxn ang="0">
                    <a:pos x="1661" y="11258"/>
                  </a:cxn>
                  <a:cxn ang="0">
                    <a:pos x="2274" y="11563"/>
                  </a:cxn>
                  <a:cxn ang="0">
                    <a:pos x="2920" y="11809"/>
                  </a:cxn>
                  <a:cxn ang="0">
                    <a:pos x="3592" y="11994"/>
                  </a:cxn>
                  <a:cxn ang="0">
                    <a:pos x="4289" y="12115"/>
                  </a:cxn>
                  <a:cxn ang="0">
                    <a:pos x="5008" y="12168"/>
                  </a:cxn>
                  <a:cxn ang="0">
                    <a:pos x="6296" y="12087"/>
                  </a:cxn>
                  <a:cxn ang="0">
                    <a:pos x="7688" y="11730"/>
                  </a:cxn>
                  <a:cxn ang="0">
                    <a:pos x="8957" y="11120"/>
                  </a:cxn>
                  <a:cxn ang="0">
                    <a:pos x="10074" y="10285"/>
                  </a:cxn>
                  <a:cxn ang="0">
                    <a:pos x="11011" y="9255"/>
                  </a:cxn>
                  <a:cxn ang="0">
                    <a:pos x="11739" y="8060"/>
                  </a:cxn>
                  <a:cxn ang="0">
                    <a:pos x="12227" y="6727"/>
                  </a:cxn>
                  <a:cxn ang="0">
                    <a:pos x="12446" y="5286"/>
                  </a:cxn>
                </a:cxnLst>
                <a:rect l="0" t="0" r="r" b="b"/>
                <a:pathLst>
                  <a:path w="12456" h="12170">
                    <a:moveTo>
                      <a:pt x="12456" y="4912"/>
                    </a:moveTo>
                    <a:lnTo>
                      <a:pt x="12453" y="4745"/>
                    </a:lnTo>
                    <a:lnTo>
                      <a:pt x="12447" y="4577"/>
                    </a:lnTo>
                    <a:lnTo>
                      <a:pt x="12438" y="4411"/>
                    </a:lnTo>
                    <a:lnTo>
                      <a:pt x="12425" y="4245"/>
                    </a:lnTo>
                    <a:lnTo>
                      <a:pt x="12408" y="4081"/>
                    </a:lnTo>
                    <a:lnTo>
                      <a:pt x="12387" y="3917"/>
                    </a:lnTo>
                    <a:lnTo>
                      <a:pt x="12363" y="3756"/>
                    </a:lnTo>
                    <a:lnTo>
                      <a:pt x="12336" y="3595"/>
                    </a:lnTo>
                    <a:lnTo>
                      <a:pt x="12304" y="3435"/>
                    </a:lnTo>
                    <a:lnTo>
                      <a:pt x="12270" y="3277"/>
                    </a:lnTo>
                    <a:lnTo>
                      <a:pt x="12231" y="3120"/>
                    </a:lnTo>
                    <a:lnTo>
                      <a:pt x="12190" y="2964"/>
                    </a:lnTo>
                    <a:lnTo>
                      <a:pt x="12144" y="2810"/>
                    </a:lnTo>
                    <a:lnTo>
                      <a:pt x="12097" y="2657"/>
                    </a:lnTo>
                    <a:lnTo>
                      <a:pt x="12045" y="2505"/>
                    </a:lnTo>
                    <a:lnTo>
                      <a:pt x="11991" y="2356"/>
                    </a:lnTo>
                    <a:lnTo>
                      <a:pt x="11933" y="2208"/>
                    </a:lnTo>
                    <a:lnTo>
                      <a:pt x="11872" y="2060"/>
                    </a:lnTo>
                    <a:lnTo>
                      <a:pt x="11808" y="1916"/>
                    </a:lnTo>
                    <a:lnTo>
                      <a:pt x="11740" y="1772"/>
                    </a:lnTo>
                    <a:lnTo>
                      <a:pt x="11670" y="1631"/>
                    </a:lnTo>
                    <a:lnTo>
                      <a:pt x="11597" y="1491"/>
                    </a:lnTo>
                    <a:lnTo>
                      <a:pt x="11520" y="1353"/>
                    </a:lnTo>
                    <a:lnTo>
                      <a:pt x="11442" y="1217"/>
                    </a:lnTo>
                    <a:lnTo>
                      <a:pt x="11360" y="1083"/>
                    </a:lnTo>
                    <a:lnTo>
                      <a:pt x="11275" y="950"/>
                    </a:lnTo>
                    <a:lnTo>
                      <a:pt x="11188" y="820"/>
                    </a:lnTo>
                    <a:lnTo>
                      <a:pt x="11098" y="691"/>
                    </a:lnTo>
                    <a:lnTo>
                      <a:pt x="11004" y="565"/>
                    </a:lnTo>
                    <a:lnTo>
                      <a:pt x="10910" y="440"/>
                    </a:lnTo>
                    <a:lnTo>
                      <a:pt x="10811" y="318"/>
                    </a:lnTo>
                    <a:lnTo>
                      <a:pt x="10711" y="197"/>
                    </a:lnTo>
                    <a:lnTo>
                      <a:pt x="10673" y="184"/>
                    </a:lnTo>
                    <a:lnTo>
                      <a:pt x="10634" y="170"/>
                    </a:lnTo>
                    <a:lnTo>
                      <a:pt x="10596" y="157"/>
                    </a:lnTo>
                    <a:lnTo>
                      <a:pt x="10558" y="143"/>
                    </a:lnTo>
                    <a:lnTo>
                      <a:pt x="10519" y="131"/>
                    </a:lnTo>
                    <a:lnTo>
                      <a:pt x="10481" y="118"/>
                    </a:lnTo>
                    <a:lnTo>
                      <a:pt x="10442" y="106"/>
                    </a:lnTo>
                    <a:lnTo>
                      <a:pt x="10403" y="93"/>
                    </a:lnTo>
                    <a:lnTo>
                      <a:pt x="10364" y="82"/>
                    </a:lnTo>
                    <a:lnTo>
                      <a:pt x="10325" y="69"/>
                    </a:lnTo>
                    <a:lnTo>
                      <a:pt x="10286" y="57"/>
                    </a:lnTo>
                    <a:lnTo>
                      <a:pt x="10248" y="46"/>
                    </a:lnTo>
                    <a:lnTo>
                      <a:pt x="10208" y="35"/>
                    </a:lnTo>
                    <a:lnTo>
                      <a:pt x="10169" y="23"/>
                    </a:lnTo>
                    <a:lnTo>
                      <a:pt x="10129" y="13"/>
                    </a:lnTo>
                    <a:lnTo>
                      <a:pt x="10090" y="0"/>
                    </a:lnTo>
                    <a:lnTo>
                      <a:pt x="10207" y="120"/>
                    </a:lnTo>
                    <a:lnTo>
                      <a:pt x="10321" y="242"/>
                    </a:lnTo>
                    <a:lnTo>
                      <a:pt x="10433" y="367"/>
                    </a:lnTo>
                    <a:lnTo>
                      <a:pt x="10541" y="494"/>
                    </a:lnTo>
                    <a:lnTo>
                      <a:pt x="10645" y="624"/>
                    </a:lnTo>
                    <a:lnTo>
                      <a:pt x="10747" y="757"/>
                    </a:lnTo>
                    <a:lnTo>
                      <a:pt x="10846" y="892"/>
                    </a:lnTo>
                    <a:lnTo>
                      <a:pt x="10942" y="1029"/>
                    </a:lnTo>
                    <a:lnTo>
                      <a:pt x="11034" y="1169"/>
                    </a:lnTo>
                    <a:lnTo>
                      <a:pt x="11123" y="1310"/>
                    </a:lnTo>
                    <a:lnTo>
                      <a:pt x="11208" y="1454"/>
                    </a:lnTo>
                    <a:lnTo>
                      <a:pt x="11291" y="1600"/>
                    </a:lnTo>
                    <a:lnTo>
                      <a:pt x="11370" y="1750"/>
                    </a:lnTo>
                    <a:lnTo>
                      <a:pt x="11445" y="1900"/>
                    </a:lnTo>
                    <a:lnTo>
                      <a:pt x="11516" y="2053"/>
                    </a:lnTo>
                    <a:lnTo>
                      <a:pt x="11584" y="2208"/>
                    </a:lnTo>
                    <a:lnTo>
                      <a:pt x="11649" y="2365"/>
                    </a:lnTo>
                    <a:lnTo>
                      <a:pt x="11709" y="2523"/>
                    </a:lnTo>
                    <a:lnTo>
                      <a:pt x="11766" y="2685"/>
                    </a:lnTo>
                    <a:lnTo>
                      <a:pt x="11819" y="2846"/>
                    </a:lnTo>
                    <a:lnTo>
                      <a:pt x="11868" y="3011"/>
                    </a:lnTo>
                    <a:lnTo>
                      <a:pt x="11913" y="3176"/>
                    </a:lnTo>
                    <a:lnTo>
                      <a:pt x="11954" y="3344"/>
                    </a:lnTo>
                    <a:lnTo>
                      <a:pt x="11991" y="3512"/>
                    </a:lnTo>
                    <a:lnTo>
                      <a:pt x="12024" y="3683"/>
                    </a:lnTo>
                    <a:lnTo>
                      <a:pt x="12052" y="3854"/>
                    </a:lnTo>
                    <a:lnTo>
                      <a:pt x="12076" y="4028"/>
                    </a:lnTo>
                    <a:lnTo>
                      <a:pt x="12097" y="4202"/>
                    </a:lnTo>
                    <a:lnTo>
                      <a:pt x="12112" y="4378"/>
                    </a:lnTo>
                    <a:lnTo>
                      <a:pt x="12124" y="4555"/>
                    </a:lnTo>
                    <a:lnTo>
                      <a:pt x="12130" y="4734"/>
                    </a:lnTo>
                    <a:lnTo>
                      <a:pt x="12133" y="4912"/>
                    </a:lnTo>
                    <a:lnTo>
                      <a:pt x="12124" y="5270"/>
                    </a:lnTo>
                    <a:lnTo>
                      <a:pt x="12097" y="5622"/>
                    </a:lnTo>
                    <a:lnTo>
                      <a:pt x="12052" y="5969"/>
                    </a:lnTo>
                    <a:lnTo>
                      <a:pt x="11992" y="6310"/>
                    </a:lnTo>
                    <a:lnTo>
                      <a:pt x="11914" y="6647"/>
                    </a:lnTo>
                    <a:lnTo>
                      <a:pt x="11820" y="6976"/>
                    </a:lnTo>
                    <a:lnTo>
                      <a:pt x="11712" y="7297"/>
                    </a:lnTo>
                    <a:lnTo>
                      <a:pt x="11588" y="7612"/>
                    </a:lnTo>
                    <a:lnTo>
                      <a:pt x="11448" y="7920"/>
                    </a:lnTo>
                    <a:lnTo>
                      <a:pt x="11295" y="8218"/>
                    </a:lnTo>
                    <a:lnTo>
                      <a:pt x="11127" y="8509"/>
                    </a:lnTo>
                    <a:lnTo>
                      <a:pt x="10947" y="8790"/>
                    </a:lnTo>
                    <a:lnTo>
                      <a:pt x="10753" y="9063"/>
                    </a:lnTo>
                    <a:lnTo>
                      <a:pt x="10548" y="9324"/>
                    </a:lnTo>
                    <a:lnTo>
                      <a:pt x="10329" y="9576"/>
                    </a:lnTo>
                    <a:lnTo>
                      <a:pt x="10100" y="9816"/>
                    </a:lnTo>
                    <a:lnTo>
                      <a:pt x="9858" y="10047"/>
                    </a:lnTo>
                    <a:lnTo>
                      <a:pt x="9606" y="10265"/>
                    </a:lnTo>
                    <a:lnTo>
                      <a:pt x="9343" y="10470"/>
                    </a:lnTo>
                    <a:lnTo>
                      <a:pt x="9072" y="10664"/>
                    </a:lnTo>
                    <a:lnTo>
                      <a:pt x="8789" y="10845"/>
                    </a:lnTo>
                    <a:lnTo>
                      <a:pt x="8499" y="11011"/>
                    </a:lnTo>
                    <a:lnTo>
                      <a:pt x="8200" y="11165"/>
                    </a:lnTo>
                    <a:lnTo>
                      <a:pt x="7892" y="11303"/>
                    </a:lnTo>
                    <a:lnTo>
                      <a:pt x="7577" y="11428"/>
                    </a:lnTo>
                    <a:lnTo>
                      <a:pt x="7255" y="11536"/>
                    </a:lnTo>
                    <a:lnTo>
                      <a:pt x="6925" y="11630"/>
                    </a:lnTo>
                    <a:lnTo>
                      <a:pt x="6589" y="11707"/>
                    </a:lnTo>
                    <a:lnTo>
                      <a:pt x="6247" y="11768"/>
                    </a:lnTo>
                    <a:lnTo>
                      <a:pt x="5900" y="11812"/>
                    </a:lnTo>
                    <a:lnTo>
                      <a:pt x="5547" y="11839"/>
                    </a:lnTo>
                    <a:lnTo>
                      <a:pt x="5190" y="11848"/>
                    </a:lnTo>
                    <a:lnTo>
                      <a:pt x="4997" y="11845"/>
                    </a:lnTo>
                    <a:lnTo>
                      <a:pt x="4805" y="11838"/>
                    </a:lnTo>
                    <a:lnTo>
                      <a:pt x="4615" y="11825"/>
                    </a:lnTo>
                    <a:lnTo>
                      <a:pt x="4427" y="11806"/>
                    </a:lnTo>
                    <a:lnTo>
                      <a:pt x="4239" y="11784"/>
                    </a:lnTo>
                    <a:lnTo>
                      <a:pt x="4053" y="11756"/>
                    </a:lnTo>
                    <a:lnTo>
                      <a:pt x="3869" y="11723"/>
                    </a:lnTo>
                    <a:lnTo>
                      <a:pt x="3687" y="11686"/>
                    </a:lnTo>
                    <a:lnTo>
                      <a:pt x="3506" y="11643"/>
                    </a:lnTo>
                    <a:lnTo>
                      <a:pt x="3327" y="11596"/>
                    </a:lnTo>
                    <a:lnTo>
                      <a:pt x="3151" y="11544"/>
                    </a:lnTo>
                    <a:lnTo>
                      <a:pt x="2976" y="11488"/>
                    </a:lnTo>
                    <a:lnTo>
                      <a:pt x="2803" y="11428"/>
                    </a:lnTo>
                    <a:lnTo>
                      <a:pt x="2632" y="11363"/>
                    </a:lnTo>
                    <a:lnTo>
                      <a:pt x="2464" y="11294"/>
                    </a:lnTo>
                    <a:lnTo>
                      <a:pt x="2298" y="11220"/>
                    </a:lnTo>
                    <a:lnTo>
                      <a:pt x="2133" y="11142"/>
                    </a:lnTo>
                    <a:lnTo>
                      <a:pt x="1972" y="11060"/>
                    </a:lnTo>
                    <a:lnTo>
                      <a:pt x="1813" y="10975"/>
                    </a:lnTo>
                    <a:lnTo>
                      <a:pt x="1657" y="10884"/>
                    </a:lnTo>
                    <a:lnTo>
                      <a:pt x="1502" y="10791"/>
                    </a:lnTo>
                    <a:lnTo>
                      <a:pt x="1352" y="10693"/>
                    </a:lnTo>
                    <a:lnTo>
                      <a:pt x="1202" y="10591"/>
                    </a:lnTo>
                    <a:lnTo>
                      <a:pt x="1057" y="10485"/>
                    </a:lnTo>
                    <a:lnTo>
                      <a:pt x="914" y="10377"/>
                    </a:lnTo>
                    <a:lnTo>
                      <a:pt x="773" y="10265"/>
                    </a:lnTo>
                    <a:lnTo>
                      <a:pt x="637" y="10149"/>
                    </a:lnTo>
                    <a:lnTo>
                      <a:pt x="503" y="10030"/>
                    </a:lnTo>
                    <a:lnTo>
                      <a:pt x="372" y="9907"/>
                    </a:lnTo>
                    <a:lnTo>
                      <a:pt x="245" y="9781"/>
                    </a:lnTo>
                    <a:lnTo>
                      <a:pt x="121" y="9652"/>
                    </a:lnTo>
                    <a:lnTo>
                      <a:pt x="0" y="9519"/>
                    </a:lnTo>
                    <a:lnTo>
                      <a:pt x="8" y="9559"/>
                    </a:lnTo>
                    <a:lnTo>
                      <a:pt x="17" y="9599"/>
                    </a:lnTo>
                    <a:lnTo>
                      <a:pt x="25" y="9640"/>
                    </a:lnTo>
                    <a:lnTo>
                      <a:pt x="35" y="9678"/>
                    </a:lnTo>
                    <a:lnTo>
                      <a:pt x="45" y="9719"/>
                    </a:lnTo>
                    <a:lnTo>
                      <a:pt x="54" y="9758"/>
                    </a:lnTo>
                    <a:lnTo>
                      <a:pt x="64" y="9798"/>
                    </a:lnTo>
                    <a:lnTo>
                      <a:pt x="74" y="9838"/>
                    </a:lnTo>
                    <a:lnTo>
                      <a:pt x="83" y="9876"/>
                    </a:lnTo>
                    <a:lnTo>
                      <a:pt x="94" y="9916"/>
                    </a:lnTo>
                    <a:lnTo>
                      <a:pt x="105" y="9955"/>
                    </a:lnTo>
                    <a:lnTo>
                      <a:pt x="116" y="9995"/>
                    </a:lnTo>
                    <a:lnTo>
                      <a:pt x="126" y="10034"/>
                    </a:lnTo>
                    <a:lnTo>
                      <a:pt x="137" y="10072"/>
                    </a:lnTo>
                    <a:lnTo>
                      <a:pt x="149" y="10112"/>
                    </a:lnTo>
                    <a:lnTo>
                      <a:pt x="160" y="10150"/>
                    </a:lnTo>
                    <a:lnTo>
                      <a:pt x="284" y="10266"/>
                    </a:lnTo>
                    <a:lnTo>
                      <a:pt x="410" y="10380"/>
                    </a:lnTo>
                    <a:lnTo>
                      <a:pt x="540" y="10490"/>
                    </a:lnTo>
                    <a:lnTo>
                      <a:pt x="671" y="10596"/>
                    </a:lnTo>
                    <a:lnTo>
                      <a:pt x="805" y="10701"/>
                    </a:lnTo>
                    <a:lnTo>
                      <a:pt x="942" y="10801"/>
                    </a:lnTo>
                    <a:lnTo>
                      <a:pt x="1081" y="10900"/>
                    </a:lnTo>
                    <a:lnTo>
                      <a:pt x="1223" y="10994"/>
                    </a:lnTo>
                    <a:lnTo>
                      <a:pt x="1366" y="11086"/>
                    </a:lnTo>
                    <a:lnTo>
                      <a:pt x="1512" y="11174"/>
                    </a:lnTo>
                    <a:lnTo>
                      <a:pt x="1661" y="11258"/>
                    </a:lnTo>
                    <a:lnTo>
                      <a:pt x="1811" y="11339"/>
                    </a:lnTo>
                    <a:lnTo>
                      <a:pt x="1963" y="11418"/>
                    </a:lnTo>
                    <a:lnTo>
                      <a:pt x="2118" y="11492"/>
                    </a:lnTo>
                    <a:lnTo>
                      <a:pt x="2274" y="11563"/>
                    </a:lnTo>
                    <a:lnTo>
                      <a:pt x="2433" y="11630"/>
                    </a:lnTo>
                    <a:lnTo>
                      <a:pt x="2594" y="11694"/>
                    </a:lnTo>
                    <a:lnTo>
                      <a:pt x="2755" y="11754"/>
                    </a:lnTo>
                    <a:lnTo>
                      <a:pt x="2920" y="11809"/>
                    </a:lnTo>
                    <a:lnTo>
                      <a:pt x="3086" y="11861"/>
                    </a:lnTo>
                    <a:lnTo>
                      <a:pt x="3252" y="11910"/>
                    </a:lnTo>
                    <a:lnTo>
                      <a:pt x="3422" y="11954"/>
                    </a:lnTo>
                    <a:lnTo>
                      <a:pt x="3592" y="11994"/>
                    </a:lnTo>
                    <a:lnTo>
                      <a:pt x="3764" y="12031"/>
                    </a:lnTo>
                    <a:lnTo>
                      <a:pt x="3938" y="12063"/>
                    </a:lnTo>
                    <a:lnTo>
                      <a:pt x="4113" y="12091"/>
                    </a:lnTo>
                    <a:lnTo>
                      <a:pt x="4289" y="12115"/>
                    </a:lnTo>
                    <a:lnTo>
                      <a:pt x="4468" y="12134"/>
                    </a:lnTo>
                    <a:lnTo>
                      <a:pt x="4647" y="12151"/>
                    </a:lnTo>
                    <a:lnTo>
                      <a:pt x="4827" y="12161"/>
                    </a:lnTo>
                    <a:lnTo>
                      <a:pt x="5008" y="12168"/>
                    </a:lnTo>
                    <a:lnTo>
                      <a:pt x="5190" y="12170"/>
                    </a:lnTo>
                    <a:lnTo>
                      <a:pt x="5564" y="12161"/>
                    </a:lnTo>
                    <a:lnTo>
                      <a:pt x="5932" y="12133"/>
                    </a:lnTo>
                    <a:lnTo>
                      <a:pt x="6296" y="12087"/>
                    </a:lnTo>
                    <a:lnTo>
                      <a:pt x="6654" y="12023"/>
                    </a:lnTo>
                    <a:lnTo>
                      <a:pt x="7006" y="11942"/>
                    </a:lnTo>
                    <a:lnTo>
                      <a:pt x="7350" y="11844"/>
                    </a:lnTo>
                    <a:lnTo>
                      <a:pt x="7688" y="11730"/>
                    </a:lnTo>
                    <a:lnTo>
                      <a:pt x="8018" y="11600"/>
                    </a:lnTo>
                    <a:lnTo>
                      <a:pt x="8339" y="11455"/>
                    </a:lnTo>
                    <a:lnTo>
                      <a:pt x="8652" y="11295"/>
                    </a:lnTo>
                    <a:lnTo>
                      <a:pt x="8957" y="11120"/>
                    </a:lnTo>
                    <a:lnTo>
                      <a:pt x="9252" y="10931"/>
                    </a:lnTo>
                    <a:lnTo>
                      <a:pt x="9536" y="10728"/>
                    </a:lnTo>
                    <a:lnTo>
                      <a:pt x="9811" y="10513"/>
                    </a:lnTo>
                    <a:lnTo>
                      <a:pt x="10074" y="10285"/>
                    </a:lnTo>
                    <a:lnTo>
                      <a:pt x="10327" y="10044"/>
                    </a:lnTo>
                    <a:lnTo>
                      <a:pt x="10567" y="9793"/>
                    </a:lnTo>
                    <a:lnTo>
                      <a:pt x="10796" y="9529"/>
                    </a:lnTo>
                    <a:lnTo>
                      <a:pt x="11011" y="9255"/>
                    </a:lnTo>
                    <a:lnTo>
                      <a:pt x="11215" y="8971"/>
                    </a:lnTo>
                    <a:lnTo>
                      <a:pt x="11404" y="8676"/>
                    </a:lnTo>
                    <a:lnTo>
                      <a:pt x="11578" y="8373"/>
                    </a:lnTo>
                    <a:lnTo>
                      <a:pt x="11739" y="8060"/>
                    </a:lnTo>
                    <a:lnTo>
                      <a:pt x="11884" y="7738"/>
                    </a:lnTo>
                    <a:lnTo>
                      <a:pt x="12014" y="7408"/>
                    </a:lnTo>
                    <a:lnTo>
                      <a:pt x="12128" y="7071"/>
                    </a:lnTo>
                    <a:lnTo>
                      <a:pt x="12227" y="6727"/>
                    </a:lnTo>
                    <a:lnTo>
                      <a:pt x="12308" y="6375"/>
                    </a:lnTo>
                    <a:lnTo>
                      <a:pt x="12371" y="6018"/>
                    </a:lnTo>
                    <a:lnTo>
                      <a:pt x="12418" y="5655"/>
                    </a:lnTo>
                    <a:lnTo>
                      <a:pt x="12446" y="5286"/>
                    </a:lnTo>
                    <a:lnTo>
                      <a:pt x="12456" y="4912"/>
                    </a:lnTo>
                    <a:close/>
                  </a:path>
                </a:pathLst>
              </a:custGeom>
              <a:solidFill>
                <a:srgbClr val="009A5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8" name="Freeform 136"/>
              <p:cNvSpPr>
                <a:spLocks/>
              </p:cNvSpPr>
              <p:nvPr/>
            </p:nvSpPr>
            <p:spPr bwMode="auto">
              <a:xfrm>
                <a:off x="5303" y="1124"/>
                <a:ext cx="263" cy="268"/>
              </a:xfrm>
              <a:custGeom>
                <a:avLst/>
                <a:gdLst/>
                <a:ahLst/>
                <a:cxnLst>
                  <a:cxn ang="0">
                    <a:pos x="12338" y="4475"/>
                  </a:cxn>
                  <a:cxn ang="0">
                    <a:pos x="12255" y="3799"/>
                  </a:cxn>
                  <a:cxn ang="0">
                    <a:pos x="12111" y="3145"/>
                  </a:cxn>
                  <a:cxn ang="0">
                    <a:pos x="11909" y="2514"/>
                  </a:cxn>
                  <a:cxn ang="0">
                    <a:pos x="11651" y="1911"/>
                  </a:cxn>
                  <a:cxn ang="0">
                    <a:pos x="11341" y="1337"/>
                  </a:cxn>
                  <a:cxn ang="0">
                    <a:pos x="10979" y="797"/>
                  </a:cxn>
                  <a:cxn ang="0">
                    <a:pos x="10572" y="293"/>
                  </a:cxn>
                  <a:cxn ang="0">
                    <a:pos x="10347" y="137"/>
                  </a:cxn>
                  <a:cxn ang="0">
                    <a:pos x="10189" y="92"/>
                  </a:cxn>
                  <a:cxn ang="0">
                    <a:pos x="10031" y="50"/>
                  </a:cxn>
                  <a:cxn ang="0">
                    <a:pos x="9872" y="10"/>
                  </a:cxn>
                  <a:cxn ang="0">
                    <a:pos x="10199" y="363"/>
                  </a:cxn>
                  <a:cxn ang="0">
                    <a:pos x="10643" y="887"/>
                  </a:cxn>
                  <a:cxn ang="0">
                    <a:pos x="11034" y="1456"/>
                  </a:cxn>
                  <a:cxn ang="0">
                    <a:pos x="11366" y="2063"/>
                  </a:cxn>
                  <a:cxn ang="0">
                    <a:pos x="11635" y="2707"/>
                  </a:cxn>
                  <a:cxn ang="0">
                    <a:pos x="11839" y="3381"/>
                  </a:cxn>
                  <a:cxn ang="0">
                    <a:pos x="11972" y="4084"/>
                  </a:cxn>
                  <a:cxn ang="0">
                    <a:pos x="12031" y="4809"/>
                  </a:cxn>
                  <a:cxn ang="0">
                    <a:pos x="11954" y="6025"/>
                  </a:cxn>
                  <a:cxn ang="0">
                    <a:pos x="11621" y="7323"/>
                  </a:cxn>
                  <a:cxn ang="0">
                    <a:pos x="11051" y="8506"/>
                  </a:cxn>
                  <a:cxn ang="0">
                    <a:pos x="10271" y="9548"/>
                  </a:cxn>
                  <a:cxn ang="0">
                    <a:pos x="9309" y="10422"/>
                  </a:cxn>
                  <a:cxn ang="0">
                    <a:pos x="8192" y="11099"/>
                  </a:cxn>
                  <a:cxn ang="0">
                    <a:pos x="6947" y="11554"/>
                  </a:cxn>
                  <a:cxn ang="0">
                    <a:pos x="5601" y="11758"/>
                  </a:cxn>
                  <a:cxn ang="0">
                    <a:pos x="4663" y="11742"/>
                  </a:cxn>
                  <a:cxn ang="0">
                    <a:pos x="3899" y="11633"/>
                  </a:cxn>
                  <a:cxn ang="0">
                    <a:pos x="3165" y="11442"/>
                  </a:cxn>
                  <a:cxn ang="0">
                    <a:pos x="2467" y="11172"/>
                  </a:cxn>
                  <a:cxn ang="0">
                    <a:pos x="1807" y="10829"/>
                  </a:cxn>
                  <a:cxn ang="0">
                    <a:pos x="1193" y="10420"/>
                  </a:cxn>
                  <a:cxn ang="0">
                    <a:pos x="628" y="9949"/>
                  </a:cxn>
                  <a:cxn ang="0">
                    <a:pos x="119" y="9419"/>
                  </a:cxn>
                  <a:cxn ang="0">
                    <a:pos x="21" y="9399"/>
                  </a:cxn>
                  <a:cxn ang="0">
                    <a:pos x="53" y="9560"/>
                  </a:cxn>
                  <a:cxn ang="0">
                    <a:pos x="87" y="9719"/>
                  </a:cxn>
                  <a:cxn ang="0">
                    <a:pos x="125" y="9877"/>
                  </a:cxn>
                  <a:cxn ang="0">
                    <a:pos x="511" y="10280"/>
                  </a:cxn>
                  <a:cxn ang="0">
                    <a:pos x="1054" y="10720"/>
                  </a:cxn>
                  <a:cxn ang="0">
                    <a:pos x="1639" y="11106"/>
                  </a:cxn>
                  <a:cxn ang="0">
                    <a:pos x="2263" y="11434"/>
                  </a:cxn>
                  <a:cxn ang="0">
                    <a:pos x="2921" y="11700"/>
                  </a:cxn>
                  <a:cxn ang="0">
                    <a:pos x="3609" y="11901"/>
                  </a:cxn>
                  <a:cxn ang="0">
                    <a:pos x="4326" y="12031"/>
                  </a:cxn>
                  <a:cxn ang="0">
                    <a:pos x="5064" y="12087"/>
                  </a:cxn>
                  <a:cxn ang="0">
                    <a:pos x="6334" y="12008"/>
                  </a:cxn>
                  <a:cxn ang="0">
                    <a:pos x="7695" y="11660"/>
                  </a:cxn>
                  <a:cxn ang="0">
                    <a:pos x="8935" y="11063"/>
                  </a:cxn>
                  <a:cxn ang="0">
                    <a:pos x="10028" y="10247"/>
                  </a:cxn>
                  <a:cxn ang="0">
                    <a:pos x="10944" y="9239"/>
                  </a:cxn>
                  <a:cxn ang="0">
                    <a:pos x="11656" y="8071"/>
                  </a:cxn>
                  <a:cxn ang="0">
                    <a:pos x="12132" y="6767"/>
                  </a:cxn>
                  <a:cxn ang="0">
                    <a:pos x="12347" y="5359"/>
                  </a:cxn>
                </a:cxnLst>
                <a:rect l="0" t="0" r="r" b="b"/>
                <a:pathLst>
                  <a:path w="12357" h="12089">
                    <a:moveTo>
                      <a:pt x="12357" y="4993"/>
                    </a:moveTo>
                    <a:lnTo>
                      <a:pt x="12354" y="4820"/>
                    </a:lnTo>
                    <a:lnTo>
                      <a:pt x="12348" y="4646"/>
                    </a:lnTo>
                    <a:lnTo>
                      <a:pt x="12338" y="4475"/>
                    </a:lnTo>
                    <a:lnTo>
                      <a:pt x="12323" y="4304"/>
                    </a:lnTo>
                    <a:lnTo>
                      <a:pt x="12304" y="4134"/>
                    </a:lnTo>
                    <a:lnTo>
                      <a:pt x="12282" y="3966"/>
                    </a:lnTo>
                    <a:lnTo>
                      <a:pt x="12255" y="3799"/>
                    </a:lnTo>
                    <a:lnTo>
                      <a:pt x="12226" y="3633"/>
                    </a:lnTo>
                    <a:lnTo>
                      <a:pt x="12191" y="3469"/>
                    </a:lnTo>
                    <a:lnTo>
                      <a:pt x="12154" y="3306"/>
                    </a:lnTo>
                    <a:lnTo>
                      <a:pt x="12111" y="3145"/>
                    </a:lnTo>
                    <a:lnTo>
                      <a:pt x="12066" y="2984"/>
                    </a:lnTo>
                    <a:lnTo>
                      <a:pt x="12017" y="2826"/>
                    </a:lnTo>
                    <a:lnTo>
                      <a:pt x="11966" y="2669"/>
                    </a:lnTo>
                    <a:lnTo>
                      <a:pt x="11909" y="2514"/>
                    </a:lnTo>
                    <a:lnTo>
                      <a:pt x="11851" y="2360"/>
                    </a:lnTo>
                    <a:lnTo>
                      <a:pt x="11787" y="2208"/>
                    </a:lnTo>
                    <a:lnTo>
                      <a:pt x="11721" y="2059"/>
                    </a:lnTo>
                    <a:lnTo>
                      <a:pt x="11651" y="1911"/>
                    </a:lnTo>
                    <a:lnTo>
                      <a:pt x="11578" y="1764"/>
                    </a:lnTo>
                    <a:lnTo>
                      <a:pt x="11502" y="1621"/>
                    </a:lnTo>
                    <a:lnTo>
                      <a:pt x="11423" y="1477"/>
                    </a:lnTo>
                    <a:lnTo>
                      <a:pt x="11341" y="1337"/>
                    </a:lnTo>
                    <a:lnTo>
                      <a:pt x="11254" y="1198"/>
                    </a:lnTo>
                    <a:lnTo>
                      <a:pt x="11166" y="1063"/>
                    </a:lnTo>
                    <a:lnTo>
                      <a:pt x="11074" y="929"/>
                    </a:lnTo>
                    <a:lnTo>
                      <a:pt x="10979" y="797"/>
                    </a:lnTo>
                    <a:lnTo>
                      <a:pt x="10881" y="667"/>
                    </a:lnTo>
                    <a:lnTo>
                      <a:pt x="10782" y="540"/>
                    </a:lnTo>
                    <a:lnTo>
                      <a:pt x="10678" y="415"/>
                    </a:lnTo>
                    <a:lnTo>
                      <a:pt x="10572" y="293"/>
                    </a:lnTo>
                    <a:lnTo>
                      <a:pt x="10463" y="173"/>
                    </a:lnTo>
                    <a:lnTo>
                      <a:pt x="10425" y="162"/>
                    </a:lnTo>
                    <a:lnTo>
                      <a:pt x="10386" y="148"/>
                    </a:lnTo>
                    <a:lnTo>
                      <a:pt x="10347" y="137"/>
                    </a:lnTo>
                    <a:lnTo>
                      <a:pt x="10308" y="125"/>
                    </a:lnTo>
                    <a:lnTo>
                      <a:pt x="10268" y="115"/>
                    </a:lnTo>
                    <a:lnTo>
                      <a:pt x="10229" y="103"/>
                    </a:lnTo>
                    <a:lnTo>
                      <a:pt x="10189" y="92"/>
                    </a:lnTo>
                    <a:lnTo>
                      <a:pt x="10150" y="80"/>
                    </a:lnTo>
                    <a:lnTo>
                      <a:pt x="10111" y="70"/>
                    </a:lnTo>
                    <a:lnTo>
                      <a:pt x="10071" y="60"/>
                    </a:lnTo>
                    <a:lnTo>
                      <a:pt x="10031" y="50"/>
                    </a:lnTo>
                    <a:lnTo>
                      <a:pt x="9992" y="39"/>
                    </a:lnTo>
                    <a:lnTo>
                      <a:pt x="9952" y="30"/>
                    </a:lnTo>
                    <a:lnTo>
                      <a:pt x="9913" y="19"/>
                    </a:lnTo>
                    <a:lnTo>
                      <a:pt x="9872" y="10"/>
                    </a:lnTo>
                    <a:lnTo>
                      <a:pt x="9833" y="0"/>
                    </a:lnTo>
                    <a:lnTo>
                      <a:pt x="9958" y="119"/>
                    </a:lnTo>
                    <a:lnTo>
                      <a:pt x="10080" y="240"/>
                    </a:lnTo>
                    <a:lnTo>
                      <a:pt x="10199" y="363"/>
                    </a:lnTo>
                    <a:lnTo>
                      <a:pt x="10315" y="489"/>
                    </a:lnTo>
                    <a:lnTo>
                      <a:pt x="10428" y="619"/>
                    </a:lnTo>
                    <a:lnTo>
                      <a:pt x="10538" y="752"/>
                    </a:lnTo>
                    <a:lnTo>
                      <a:pt x="10643" y="887"/>
                    </a:lnTo>
                    <a:lnTo>
                      <a:pt x="10747" y="1026"/>
                    </a:lnTo>
                    <a:lnTo>
                      <a:pt x="10846" y="1167"/>
                    </a:lnTo>
                    <a:lnTo>
                      <a:pt x="10941" y="1310"/>
                    </a:lnTo>
                    <a:lnTo>
                      <a:pt x="11034" y="1456"/>
                    </a:lnTo>
                    <a:lnTo>
                      <a:pt x="11123" y="1603"/>
                    </a:lnTo>
                    <a:lnTo>
                      <a:pt x="11207" y="1755"/>
                    </a:lnTo>
                    <a:lnTo>
                      <a:pt x="11289" y="1908"/>
                    </a:lnTo>
                    <a:lnTo>
                      <a:pt x="11366" y="2063"/>
                    </a:lnTo>
                    <a:lnTo>
                      <a:pt x="11440" y="2221"/>
                    </a:lnTo>
                    <a:lnTo>
                      <a:pt x="11509" y="2381"/>
                    </a:lnTo>
                    <a:lnTo>
                      <a:pt x="11574" y="2542"/>
                    </a:lnTo>
                    <a:lnTo>
                      <a:pt x="11635" y="2707"/>
                    </a:lnTo>
                    <a:lnTo>
                      <a:pt x="11693" y="2872"/>
                    </a:lnTo>
                    <a:lnTo>
                      <a:pt x="11746" y="3041"/>
                    </a:lnTo>
                    <a:lnTo>
                      <a:pt x="11795" y="3209"/>
                    </a:lnTo>
                    <a:lnTo>
                      <a:pt x="11839" y="3381"/>
                    </a:lnTo>
                    <a:lnTo>
                      <a:pt x="11879" y="3554"/>
                    </a:lnTo>
                    <a:lnTo>
                      <a:pt x="11915" y="3729"/>
                    </a:lnTo>
                    <a:lnTo>
                      <a:pt x="11945" y="3905"/>
                    </a:lnTo>
                    <a:lnTo>
                      <a:pt x="11972" y="4084"/>
                    </a:lnTo>
                    <a:lnTo>
                      <a:pt x="11994" y="4262"/>
                    </a:lnTo>
                    <a:lnTo>
                      <a:pt x="12010" y="4444"/>
                    </a:lnTo>
                    <a:lnTo>
                      <a:pt x="12023" y="4626"/>
                    </a:lnTo>
                    <a:lnTo>
                      <a:pt x="12031" y="4809"/>
                    </a:lnTo>
                    <a:lnTo>
                      <a:pt x="12034" y="4993"/>
                    </a:lnTo>
                    <a:lnTo>
                      <a:pt x="12025" y="5343"/>
                    </a:lnTo>
                    <a:lnTo>
                      <a:pt x="11998" y="5686"/>
                    </a:lnTo>
                    <a:lnTo>
                      <a:pt x="11954" y="6025"/>
                    </a:lnTo>
                    <a:lnTo>
                      <a:pt x="11895" y="6359"/>
                    </a:lnTo>
                    <a:lnTo>
                      <a:pt x="11819" y="6687"/>
                    </a:lnTo>
                    <a:lnTo>
                      <a:pt x="11728" y="7008"/>
                    </a:lnTo>
                    <a:lnTo>
                      <a:pt x="11621" y="7323"/>
                    </a:lnTo>
                    <a:lnTo>
                      <a:pt x="11500" y="7630"/>
                    </a:lnTo>
                    <a:lnTo>
                      <a:pt x="11364" y="7931"/>
                    </a:lnTo>
                    <a:lnTo>
                      <a:pt x="11215" y="8222"/>
                    </a:lnTo>
                    <a:lnTo>
                      <a:pt x="11051" y="8506"/>
                    </a:lnTo>
                    <a:lnTo>
                      <a:pt x="10875" y="8781"/>
                    </a:lnTo>
                    <a:lnTo>
                      <a:pt x="10685" y="9047"/>
                    </a:lnTo>
                    <a:lnTo>
                      <a:pt x="10484" y="9302"/>
                    </a:lnTo>
                    <a:lnTo>
                      <a:pt x="10271" y="9548"/>
                    </a:lnTo>
                    <a:lnTo>
                      <a:pt x="10047" y="9783"/>
                    </a:lnTo>
                    <a:lnTo>
                      <a:pt x="9811" y="10008"/>
                    </a:lnTo>
                    <a:lnTo>
                      <a:pt x="9565" y="10220"/>
                    </a:lnTo>
                    <a:lnTo>
                      <a:pt x="9309" y="10422"/>
                    </a:lnTo>
                    <a:lnTo>
                      <a:pt x="9044" y="10610"/>
                    </a:lnTo>
                    <a:lnTo>
                      <a:pt x="8768" y="10787"/>
                    </a:lnTo>
                    <a:lnTo>
                      <a:pt x="8484" y="10950"/>
                    </a:lnTo>
                    <a:lnTo>
                      <a:pt x="8192" y="11099"/>
                    </a:lnTo>
                    <a:lnTo>
                      <a:pt x="7892" y="11235"/>
                    </a:lnTo>
                    <a:lnTo>
                      <a:pt x="7583" y="11356"/>
                    </a:lnTo>
                    <a:lnTo>
                      <a:pt x="7268" y="11463"/>
                    </a:lnTo>
                    <a:lnTo>
                      <a:pt x="6947" y="11554"/>
                    </a:lnTo>
                    <a:lnTo>
                      <a:pt x="6618" y="11629"/>
                    </a:lnTo>
                    <a:lnTo>
                      <a:pt x="6285" y="11689"/>
                    </a:lnTo>
                    <a:lnTo>
                      <a:pt x="5946" y="11732"/>
                    </a:lnTo>
                    <a:lnTo>
                      <a:pt x="5601" y="11758"/>
                    </a:lnTo>
                    <a:lnTo>
                      <a:pt x="5252" y="11767"/>
                    </a:lnTo>
                    <a:lnTo>
                      <a:pt x="5054" y="11765"/>
                    </a:lnTo>
                    <a:lnTo>
                      <a:pt x="4858" y="11756"/>
                    </a:lnTo>
                    <a:lnTo>
                      <a:pt x="4663" y="11742"/>
                    </a:lnTo>
                    <a:lnTo>
                      <a:pt x="4470" y="11723"/>
                    </a:lnTo>
                    <a:lnTo>
                      <a:pt x="4278" y="11699"/>
                    </a:lnTo>
                    <a:lnTo>
                      <a:pt x="4088" y="11668"/>
                    </a:lnTo>
                    <a:lnTo>
                      <a:pt x="3899" y="11633"/>
                    </a:lnTo>
                    <a:lnTo>
                      <a:pt x="3713" y="11592"/>
                    </a:lnTo>
                    <a:lnTo>
                      <a:pt x="3529" y="11547"/>
                    </a:lnTo>
                    <a:lnTo>
                      <a:pt x="3346" y="11496"/>
                    </a:lnTo>
                    <a:lnTo>
                      <a:pt x="3165" y="11442"/>
                    </a:lnTo>
                    <a:lnTo>
                      <a:pt x="2987" y="11381"/>
                    </a:lnTo>
                    <a:lnTo>
                      <a:pt x="2811" y="11316"/>
                    </a:lnTo>
                    <a:lnTo>
                      <a:pt x="2637" y="11246"/>
                    </a:lnTo>
                    <a:lnTo>
                      <a:pt x="2467" y="11172"/>
                    </a:lnTo>
                    <a:lnTo>
                      <a:pt x="2298" y="11092"/>
                    </a:lnTo>
                    <a:lnTo>
                      <a:pt x="2132" y="11009"/>
                    </a:lnTo>
                    <a:lnTo>
                      <a:pt x="1969" y="10922"/>
                    </a:lnTo>
                    <a:lnTo>
                      <a:pt x="1807" y="10829"/>
                    </a:lnTo>
                    <a:lnTo>
                      <a:pt x="1649" y="10734"/>
                    </a:lnTo>
                    <a:lnTo>
                      <a:pt x="1494" y="10633"/>
                    </a:lnTo>
                    <a:lnTo>
                      <a:pt x="1342" y="10529"/>
                    </a:lnTo>
                    <a:lnTo>
                      <a:pt x="1193" y="10420"/>
                    </a:lnTo>
                    <a:lnTo>
                      <a:pt x="1048" y="10308"/>
                    </a:lnTo>
                    <a:lnTo>
                      <a:pt x="904" y="10192"/>
                    </a:lnTo>
                    <a:lnTo>
                      <a:pt x="765" y="10072"/>
                    </a:lnTo>
                    <a:lnTo>
                      <a:pt x="628" y="9949"/>
                    </a:lnTo>
                    <a:lnTo>
                      <a:pt x="496" y="9821"/>
                    </a:lnTo>
                    <a:lnTo>
                      <a:pt x="366" y="9690"/>
                    </a:lnTo>
                    <a:lnTo>
                      <a:pt x="241" y="9556"/>
                    </a:lnTo>
                    <a:lnTo>
                      <a:pt x="119" y="9419"/>
                    </a:lnTo>
                    <a:lnTo>
                      <a:pt x="0" y="9278"/>
                    </a:lnTo>
                    <a:lnTo>
                      <a:pt x="7" y="9319"/>
                    </a:lnTo>
                    <a:lnTo>
                      <a:pt x="14" y="9358"/>
                    </a:lnTo>
                    <a:lnTo>
                      <a:pt x="21" y="9399"/>
                    </a:lnTo>
                    <a:lnTo>
                      <a:pt x="29" y="9439"/>
                    </a:lnTo>
                    <a:lnTo>
                      <a:pt x="36" y="9479"/>
                    </a:lnTo>
                    <a:lnTo>
                      <a:pt x="45" y="9520"/>
                    </a:lnTo>
                    <a:lnTo>
                      <a:pt x="53" y="9560"/>
                    </a:lnTo>
                    <a:lnTo>
                      <a:pt x="62" y="9599"/>
                    </a:lnTo>
                    <a:lnTo>
                      <a:pt x="70" y="9639"/>
                    </a:lnTo>
                    <a:lnTo>
                      <a:pt x="78" y="9679"/>
                    </a:lnTo>
                    <a:lnTo>
                      <a:pt x="87" y="9719"/>
                    </a:lnTo>
                    <a:lnTo>
                      <a:pt x="96" y="9758"/>
                    </a:lnTo>
                    <a:lnTo>
                      <a:pt x="106" y="9798"/>
                    </a:lnTo>
                    <a:lnTo>
                      <a:pt x="116" y="9837"/>
                    </a:lnTo>
                    <a:lnTo>
                      <a:pt x="125" y="9877"/>
                    </a:lnTo>
                    <a:lnTo>
                      <a:pt x="135" y="9916"/>
                    </a:lnTo>
                    <a:lnTo>
                      <a:pt x="257" y="10041"/>
                    </a:lnTo>
                    <a:lnTo>
                      <a:pt x="383" y="10161"/>
                    </a:lnTo>
                    <a:lnTo>
                      <a:pt x="511" y="10280"/>
                    </a:lnTo>
                    <a:lnTo>
                      <a:pt x="643" y="10395"/>
                    </a:lnTo>
                    <a:lnTo>
                      <a:pt x="777" y="10507"/>
                    </a:lnTo>
                    <a:lnTo>
                      <a:pt x="915" y="10615"/>
                    </a:lnTo>
                    <a:lnTo>
                      <a:pt x="1054" y="10720"/>
                    </a:lnTo>
                    <a:lnTo>
                      <a:pt x="1197" y="10821"/>
                    </a:lnTo>
                    <a:lnTo>
                      <a:pt x="1341" y="10920"/>
                    </a:lnTo>
                    <a:lnTo>
                      <a:pt x="1490" y="11014"/>
                    </a:lnTo>
                    <a:lnTo>
                      <a:pt x="1639" y="11106"/>
                    </a:lnTo>
                    <a:lnTo>
                      <a:pt x="1792" y="11193"/>
                    </a:lnTo>
                    <a:lnTo>
                      <a:pt x="1947" y="11277"/>
                    </a:lnTo>
                    <a:lnTo>
                      <a:pt x="2104" y="11357"/>
                    </a:lnTo>
                    <a:lnTo>
                      <a:pt x="2263" y="11434"/>
                    </a:lnTo>
                    <a:lnTo>
                      <a:pt x="2425" y="11506"/>
                    </a:lnTo>
                    <a:lnTo>
                      <a:pt x="2588" y="11575"/>
                    </a:lnTo>
                    <a:lnTo>
                      <a:pt x="2753" y="11639"/>
                    </a:lnTo>
                    <a:lnTo>
                      <a:pt x="2921" y="11700"/>
                    </a:lnTo>
                    <a:lnTo>
                      <a:pt x="3091" y="11755"/>
                    </a:lnTo>
                    <a:lnTo>
                      <a:pt x="3261" y="11808"/>
                    </a:lnTo>
                    <a:lnTo>
                      <a:pt x="3435" y="11856"/>
                    </a:lnTo>
                    <a:lnTo>
                      <a:pt x="3609" y="11901"/>
                    </a:lnTo>
                    <a:lnTo>
                      <a:pt x="3787" y="11939"/>
                    </a:lnTo>
                    <a:lnTo>
                      <a:pt x="3965" y="11975"/>
                    </a:lnTo>
                    <a:lnTo>
                      <a:pt x="4145" y="12004"/>
                    </a:lnTo>
                    <a:lnTo>
                      <a:pt x="4326" y="12031"/>
                    </a:lnTo>
                    <a:lnTo>
                      <a:pt x="4508" y="12052"/>
                    </a:lnTo>
                    <a:lnTo>
                      <a:pt x="4692" y="12069"/>
                    </a:lnTo>
                    <a:lnTo>
                      <a:pt x="4877" y="12080"/>
                    </a:lnTo>
                    <a:lnTo>
                      <a:pt x="5064" y="12087"/>
                    </a:lnTo>
                    <a:lnTo>
                      <a:pt x="5252" y="12089"/>
                    </a:lnTo>
                    <a:lnTo>
                      <a:pt x="5618" y="12080"/>
                    </a:lnTo>
                    <a:lnTo>
                      <a:pt x="5979" y="12053"/>
                    </a:lnTo>
                    <a:lnTo>
                      <a:pt x="6334" y="12008"/>
                    </a:lnTo>
                    <a:lnTo>
                      <a:pt x="6684" y="11946"/>
                    </a:lnTo>
                    <a:lnTo>
                      <a:pt x="7027" y="11867"/>
                    </a:lnTo>
                    <a:lnTo>
                      <a:pt x="7364" y="11771"/>
                    </a:lnTo>
                    <a:lnTo>
                      <a:pt x="7695" y="11660"/>
                    </a:lnTo>
                    <a:lnTo>
                      <a:pt x="8017" y="11532"/>
                    </a:lnTo>
                    <a:lnTo>
                      <a:pt x="8332" y="11391"/>
                    </a:lnTo>
                    <a:lnTo>
                      <a:pt x="8638" y="11234"/>
                    </a:lnTo>
                    <a:lnTo>
                      <a:pt x="8935" y="11063"/>
                    </a:lnTo>
                    <a:lnTo>
                      <a:pt x="9223" y="10878"/>
                    </a:lnTo>
                    <a:lnTo>
                      <a:pt x="9502" y="10680"/>
                    </a:lnTo>
                    <a:lnTo>
                      <a:pt x="9770" y="10470"/>
                    </a:lnTo>
                    <a:lnTo>
                      <a:pt x="10028" y="10247"/>
                    </a:lnTo>
                    <a:lnTo>
                      <a:pt x="10275" y="10011"/>
                    </a:lnTo>
                    <a:lnTo>
                      <a:pt x="10510" y="9765"/>
                    </a:lnTo>
                    <a:lnTo>
                      <a:pt x="10734" y="9507"/>
                    </a:lnTo>
                    <a:lnTo>
                      <a:pt x="10944" y="9239"/>
                    </a:lnTo>
                    <a:lnTo>
                      <a:pt x="11142" y="8961"/>
                    </a:lnTo>
                    <a:lnTo>
                      <a:pt x="11327" y="8674"/>
                    </a:lnTo>
                    <a:lnTo>
                      <a:pt x="11498" y="8376"/>
                    </a:lnTo>
                    <a:lnTo>
                      <a:pt x="11656" y="8071"/>
                    </a:lnTo>
                    <a:lnTo>
                      <a:pt x="11798" y="7756"/>
                    </a:lnTo>
                    <a:lnTo>
                      <a:pt x="11925" y="7434"/>
                    </a:lnTo>
                    <a:lnTo>
                      <a:pt x="12037" y="7104"/>
                    </a:lnTo>
                    <a:lnTo>
                      <a:pt x="12132" y="6767"/>
                    </a:lnTo>
                    <a:lnTo>
                      <a:pt x="12212" y="6424"/>
                    </a:lnTo>
                    <a:lnTo>
                      <a:pt x="12274" y="6075"/>
                    </a:lnTo>
                    <a:lnTo>
                      <a:pt x="12319" y="5719"/>
                    </a:lnTo>
                    <a:lnTo>
                      <a:pt x="12347" y="5359"/>
                    </a:lnTo>
                    <a:lnTo>
                      <a:pt x="12357" y="4993"/>
                    </a:lnTo>
                    <a:close/>
                  </a:path>
                </a:pathLst>
              </a:custGeom>
              <a:solidFill>
                <a:srgbClr val="009B5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9" name="Freeform 137"/>
              <p:cNvSpPr>
                <a:spLocks/>
              </p:cNvSpPr>
              <p:nvPr/>
            </p:nvSpPr>
            <p:spPr bwMode="auto">
              <a:xfrm>
                <a:off x="5302" y="1122"/>
                <a:ext cx="261" cy="267"/>
              </a:xfrm>
              <a:custGeom>
                <a:avLst/>
                <a:gdLst/>
                <a:ahLst/>
                <a:cxnLst>
                  <a:cxn ang="0">
                    <a:pos x="12223" y="4525"/>
                  </a:cxn>
                  <a:cxn ang="0">
                    <a:pos x="12135" y="3830"/>
                  </a:cxn>
                  <a:cxn ang="0">
                    <a:pos x="11978" y="3158"/>
                  </a:cxn>
                  <a:cxn ang="0">
                    <a:pos x="11760" y="2512"/>
                  </a:cxn>
                  <a:cxn ang="0">
                    <a:pos x="11480" y="1897"/>
                  </a:cxn>
                  <a:cxn ang="0">
                    <a:pos x="11145" y="1315"/>
                  </a:cxn>
                  <a:cxn ang="0">
                    <a:pos x="10755" y="771"/>
                  </a:cxn>
                  <a:cxn ang="0">
                    <a:pos x="10317" y="267"/>
                  </a:cxn>
                  <a:cxn ang="0">
                    <a:pos x="10082" y="117"/>
                  </a:cxn>
                  <a:cxn ang="0">
                    <a:pos x="9923" y="77"/>
                  </a:cxn>
                  <a:cxn ang="0">
                    <a:pos x="9763" y="42"/>
                  </a:cxn>
                  <a:cxn ang="0">
                    <a:pos x="9602" y="8"/>
                  </a:cxn>
                  <a:cxn ang="0">
                    <a:pos x="9952" y="357"/>
                  </a:cxn>
                  <a:cxn ang="0">
                    <a:pos x="10428" y="879"/>
                  </a:cxn>
                  <a:cxn ang="0">
                    <a:pos x="10846" y="1450"/>
                  </a:cxn>
                  <a:cxn ang="0">
                    <a:pos x="11203" y="2064"/>
                  </a:cxn>
                  <a:cxn ang="0">
                    <a:pos x="11493" y="2718"/>
                  </a:cxn>
                  <a:cxn ang="0">
                    <a:pos x="11712" y="3406"/>
                  </a:cxn>
                  <a:cxn ang="0">
                    <a:pos x="11855" y="4125"/>
                  </a:cxn>
                  <a:cxn ang="0">
                    <a:pos x="11918" y="4871"/>
                  </a:cxn>
                  <a:cxn ang="0">
                    <a:pos x="11845" y="6067"/>
                  </a:cxn>
                  <a:cxn ang="0">
                    <a:pos x="11519" y="7334"/>
                  </a:cxn>
                  <a:cxn ang="0">
                    <a:pos x="10963" y="8489"/>
                  </a:cxn>
                  <a:cxn ang="0">
                    <a:pos x="10201" y="9505"/>
                  </a:cxn>
                  <a:cxn ang="0">
                    <a:pos x="9261" y="10359"/>
                  </a:cxn>
                  <a:cxn ang="0">
                    <a:pos x="8171" y="11020"/>
                  </a:cxn>
                  <a:cxn ang="0">
                    <a:pos x="6955" y="11464"/>
                  </a:cxn>
                  <a:cxn ang="0">
                    <a:pos x="5642" y="11664"/>
                  </a:cxn>
                  <a:cxn ang="0">
                    <a:pos x="4698" y="11646"/>
                  </a:cxn>
                  <a:cxn ang="0">
                    <a:pos x="3918" y="11528"/>
                  </a:cxn>
                  <a:cxn ang="0">
                    <a:pos x="3170" y="11323"/>
                  </a:cxn>
                  <a:cxn ang="0">
                    <a:pos x="2461" y="11036"/>
                  </a:cxn>
                  <a:cxn ang="0">
                    <a:pos x="1795" y="10671"/>
                  </a:cxn>
                  <a:cxn ang="0">
                    <a:pos x="1178" y="10234"/>
                  </a:cxn>
                  <a:cxn ang="0">
                    <a:pos x="617" y="9733"/>
                  </a:cxn>
                  <a:cxn ang="0">
                    <a:pos x="115" y="9171"/>
                  </a:cxn>
                  <a:cxn ang="0">
                    <a:pos x="16" y="9144"/>
                  </a:cxn>
                  <a:cxn ang="0">
                    <a:pos x="42" y="9305"/>
                  </a:cxn>
                  <a:cxn ang="0">
                    <a:pos x="70" y="9467"/>
                  </a:cxn>
                  <a:cxn ang="0">
                    <a:pos x="102" y="9625"/>
                  </a:cxn>
                  <a:cxn ang="0">
                    <a:pos x="483" y="10053"/>
                  </a:cxn>
                  <a:cxn ang="0">
                    <a:pos x="1025" y="10524"/>
                  </a:cxn>
                  <a:cxn ang="0">
                    <a:pos x="1613" y="10937"/>
                  </a:cxn>
                  <a:cxn ang="0">
                    <a:pos x="2244" y="11288"/>
                  </a:cxn>
                  <a:cxn ang="0">
                    <a:pos x="2914" y="11574"/>
                  </a:cxn>
                  <a:cxn ang="0">
                    <a:pos x="3617" y="11790"/>
                  </a:cxn>
                  <a:cxn ang="0">
                    <a:pos x="4350" y="11930"/>
                  </a:cxn>
                  <a:cxn ang="0">
                    <a:pos x="5108" y="11992"/>
                  </a:cxn>
                  <a:cxn ang="0">
                    <a:pos x="6357" y="11915"/>
                  </a:cxn>
                  <a:cxn ang="0">
                    <a:pos x="7688" y="11575"/>
                  </a:cxn>
                  <a:cxn ang="0">
                    <a:pos x="8900" y="10991"/>
                  </a:cxn>
                  <a:cxn ang="0">
                    <a:pos x="9969" y="10193"/>
                  </a:cxn>
                  <a:cxn ang="0">
                    <a:pos x="10864" y="9209"/>
                  </a:cxn>
                  <a:cxn ang="0">
                    <a:pos x="11558" y="8067"/>
                  </a:cxn>
                  <a:cxn ang="0">
                    <a:pos x="12025" y="6794"/>
                  </a:cxn>
                  <a:cxn ang="0">
                    <a:pos x="12234" y="5417"/>
                  </a:cxn>
                </a:cxnLst>
                <a:rect l="0" t="0" r="r" b="b"/>
                <a:pathLst>
                  <a:path w="12244" h="11994">
                    <a:moveTo>
                      <a:pt x="12244" y="5059"/>
                    </a:moveTo>
                    <a:lnTo>
                      <a:pt x="12241" y="4881"/>
                    </a:lnTo>
                    <a:lnTo>
                      <a:pt x="12234" y="4702"/>
                    </a:lnTo>
                    <a:lnTo>
                      <a:pt x="12223" y="4525"/>
                    </a:lnTo>
                    <a:lnTo>
                      <a:pt x="12208" y="4349"/>
                    </a:lnTo>
                    <a:lnTo>
                      <a:pt x="12187" y="4175"/>
                    </a:lnTo>
                    <a:lnTo>
                      <a:pt x="12163" y="4001"/>
                    </a:lnTo>
                    <a:lnTo>
                      <a:pt x="12135" y="3830"/>
                    </a:lnTo>
                    <a:lnTo>
                      <a:pt x="12102" y="3659"/>
                    </a:lnTo>
                    <a:lnTo>
                      <a:pt x="12064" y="3491"/>
                    </a:lnTo>
                    <a:lnTo>
                      <a:pt x="12024" y="3323"/>
                    </a:lnTo>
                    <a:lnTo>
                      <a:pt x="11978" y="3158"/>
                    </a:lnTo>
                    <a:lnTo>
                      <a:pt x="11929" y="2993"/>
                    </a:lnTo>
                    <a:lnTo>
                      <a:pt x="11876" y="2832"/>
                    </a:lnTo>
                    <a:lnTo>
                      <a:pt x="11820" y="2670"/>
                    </a:lnTo>
                    <a:lnTo>
                      <a:pt x="11760" y="2512"/>
                    </a:lnTo>
                    <a:lnTo>
                      <a:pt x="11695" y="2355"/>
                    </a:lnTo>
                    <a:lnTo>
                      <a:pt x="11627" y="2200"/>
                    </a:lnTo>
                    <a:lnTo>
                      <a:pt x="11555" y="2047"/>
                    </a:lnTo>
                    <a:lnTo>
                      <a:pt x="11480" y="1897"/>
                    </a:lnTo>
                    <a:lnTo>
                      <a:pt x="11402" y="1747"/>
                    </a:lnTo>
                    <a:lnTo>
                      <a:pt x="11319" y="1601"/>
                    </a:lnTo>
                    <a:lnTo>
                      <a:pt x="11233" y="1457"/>
                    </a:lnTo>
                    <a:lnTo>
                      <a:pt x="11145" y="1315"/>
                    </a:lnTo>
                    <a:lnTo>
                      <a:pt x="11052" y="1175"/>
                    </a:lnTo>
                    <a:lnTo>
                      <a:pt x="10957" y="1039"/>
                    </a:lnTo>
                    <a:lnTo>
                      <a:pt x="10858" y="903"/>
                    </a:lnTo>
                    <a:lnTo>
                      <a:pt x="10755" y="771"/>
                    </a:lnTo>
                    <a:lnTo>
                      <a:pt x="10651" y="641"/>
                    </a:lnTo>
                    <a:lnTo>
                      <a:pt x="10543" y="514"/>
                    </a:lnTo>
                    <a:lnTo>
                      <a:pt x="10431" y="389"/>
                    </a:lnTo>
                    <a:lnTo>
                      <a:pt x="10317" y="267"/>
                    </a:lnTo>
                    <a:lnTo>
                      <a:pt x="10201" y="147"/>
                    </a:lnTo>
                    <a:lnTo>
                      <a:pt x="10161" y="137"/>
                    </a:lnTo>
                    <a:lnTo>
                      <a:pt x="10122" y="127"/>
                    </a:lnTo>
                    <a:lnTo>
                      <a:pt x="10082" y="117"/>
                    </a:lnTo>
                    <a:lnTo>
                      <a:pt x="10043" y="107"/>
                    </a:lnTo>
                    <a:lnTo>
                      <a:pt x="10002" y="97"/>
                    </a:lnTo>
                    <a:lnTo>
                      <a:pt x="9964" y="86"/>
                    </a:lnTo>
                    <a:lnTo>
                      <a:pt x="9923" y="77"/>
                    </a:lnTo>
                    <a:lnTo>
                      <a:pt x="9883" y="68"/>
                    </a:lnTo>
                    <a:lnTo>
                      <a:pt x="9844" y="59"/>
                    </a:lnTo>
                    <a:lnTo>
                      <a:pt x="9803" y="50"/>
                    </a:lnTo>
                    <a:lnTo>
                      <a:pt x="9763" y="42"/>
                    </a:lnTo>
                    <a:lnTo>
                      <a:pt x="9723" y="33"/>
                    </a:lnTo>
                    <a:lnTo>
                      <a:pt x="9683" y="24"/>
                    </a:lnTo>
                    <a:lnTo>
                      <a:pt x="9642" y="16"/>
                    </a:lnTo>
                    <a:lnTo>
                      <a:pt x="9602" y="8"/>
                    </a:lnTo>
                    <a:lnTo>
                      <a:pt x="9562" y="0"/>
                    </a:lnTo>
                    <a:lnTo>
                      <a:pt x="9695" y="116"/>
                    </a:lnTo>
                    <a:lnTo>
                      <a:pt x="9825" y="235"/>
                    </a:lnTo>
                    <a:lnTo>
                      <a:pt x="9952" y="357"/>
                    </a:lnTo>
                    <a:lnTo>
                      <a:pt x="10077" y="483"/>
                    </a:lnTo>
                    <a:lnTo>
                      <a:pt x="10197" y="612"/>
                    </a:lnTo>
                    <a:lnTo>
                      <a:pt x="10314" y="744"/>
                    </a:lnTo>
                    <a:lnTo>
                      <a:pt x="10428" y="879"/>
                    </a:lnTo>
                    <a:lnTo>
                      <a:pt x="10539" y="1017"/>
                    </a:lnTo>
                    <a:lnTo>
                      <a:pt x="10645" y="1159"/>
                    </a:lnTo>
                    <a:lnTo>
                      <a:pt x="10747" y="1303"/>
                    </a:lnTo>
                    <a:lnTo>
                      <a:pt x="10846" y="1450"/>
                    </a:lnTo>
                    <a:lnTo>
                      <a:pt x="10941" y="1599"/>
                    </a:lnTo>
                    <a:lnTo>
                      <a:pt x="11033" y="1752"/>
                    </a:lnTo>
                    <a:lnTo>
                      <a:pt x="11119" y="1907"/>
                    </a:lnTo>
                    <a:lnTo>
                      <a:pt x="11203" y="2064"/>
                    </a:lnTo>
                    <a:lnTo>
                      <a:pt x="11282" y="2224"/>
                    </a:lnTo>
                    <a:lnTo>
                      <a:pt x="11356" y="2386"/>
                    </a:lnTo>
                    <a:lnTo>
                      <a:pt x="11427" y="2551"/>
                    </a:lnTo>
                    <a:lnTo>
                      <a:pt x="11493" y="2718"/>
                    </a:lnTo>
                    <a:lnTo>
                      <a:pt x="11554" y="2887"/>
                    </a:lnTo>
                    <a:lnTo>
                      <a:pt x="11611" y="3058"/>
                    </a:lnTo>
                    <a:lnTo>
                      <a:pt x="11664" y="3231"/>
                    </a:lnTo>
                    <a:lnTo>
                      <a:pt x="11712" y="3406"/>
                    </a:lnTo>
                    <a:lnTo>
                      <a:pt x="11755" y="3583"/>
                    </a:lnTo>
                    <a:lnTo>
                      <a:pt x="11793" y="3763"/>
                    </a:lnTo>
                    <a:lnTo>
                      <a:pt x="11827" y="3944"/>
                    </a:lnTo>
                    <a:lnTo>
                      <a:pt x="11855" y="4125"/>
                    </a:lnTo>
                    <a:lnTo>
                      <a:pt x="11878" y="4309"/>
                    </a:lnTo>
                    <a:lnTo>
                      <a:pt x="11897" y="4495"/>
                    </a:lnTo>
                    <a:lnTo>
                      <a:pt x="11910" y="4682"/>
                    </a:lnTo>
                    <a:lnTo>
                      <a:pt x="11918" y="4871"/>
                    </a:lnTo>
                    <a:lnTo>
                      <a:pt x="11921" y="5059"/>
                    </a:lnTo>
                    <a:lnTo>
                      <a:pt x="11913" y="5401"/>
                    </a:lnTo>
                    <a:lnTo>
                      <a:pt x="11887" y="5736"/>
                    </a:lnTo>
                    <a:lnTo>
                      <a:pt x="11845" y="6067"/>
                    </a:lnTo>
                    <a:lnTo>
                      <a:pt x="11787" y="6393"/>
                    </a:lnTo>
                    <a:lnTo>
                      <a:pt x="11713" y="6712"/>
                    </a:lnTo>
                    <a:lnTo>
                      <a:pt x="11623" y="7026"/>
                    </a:lnTo>
                    <a:lnTo>
                      <a:pt x="11519" y="7334"/>
                    </a:lnTo>
                    <a:lnTo>
                      <a:pt x="11401" y="7633"/>
                    </a:lnTo>
                    <a:lnTo>
                      <a:pt x="11268" y="7927"/>
                    </a:lnTo>
                    <a:lnTo>
                      <a:pt x="11122" y="8212"/>
                    </a:lnTo>
                    <a:lnTo>
                      <a:pt x="10963" y="8489"/>
                    </a:lnTo>
                    <a:lnTo>
                      <a:pt x="10790" y="8757"/>
                    </a:lnTo>
                    <a:lnTo>
                      <a:pt x="10605" y="9016"/>
                    </a:lnTo>
                    <a:lnTo>
                      <a:pt x="10409" y="9266"/>
                    </a:lnTo>
                    <a:lnTo>
                      <a:pt x="10201" y="9505"/>
                    </a:lnTo>
                    <a:lnTo>
                      <a:pt x="9982" y="9735"/>
                    </a:lnTo>
                    <a:lnTo>
                      <a:pt x="9752" y="9954"/>
                    </a:lnTo>
                    <a:lnTo>
                      <a:pt x="9511" y="10162"/>
                    </a:lnTo>
                    <a:lnTo>
                      <a:pt x="9261" y="10359"/>
                    </a:lnTo>
                    <a:lnTo>
                      <a:pt x="9002" y="10543"/>
                    </a:lnTo>
                    <a:lnTo>
                      <a:pt x="8733" y="10716"/>
                    </a:lnTo>
                    <a:lnTo>
                      <a:pt x="8456" y="10874"/>
                    </a:lnTo>
                    <a:lnTo>
                      <a:pt x="8171" y="11020"/>
                    </a:lnTo>
                    <a:lnTo>
                      <a:pt x="7878" y="11152"/>
                    </a:lnTo>
                    <a:lnTo>
                      <a:pt x="7577" y="11271"/>
                    </a:lnTo>
                    <a:lnTo>
                      <a:pt x="7269" y="11376"/>
                    </a:lnTo>
                    <a:lnTo>
                      <a:pt x="6955" y="11464"/>
                    </a:lnTo>
                    <a:lnTo>
                      <a:pt x="6635" y="11538"/>
                    </a:lnTo>
                    <a:lnTo>
                      <a:pt x="6309" y="11596"/>
                    </a:lnTo>
                    <a:lnTo>
                      <a:pt x="5977" y="11639"/>
                    </a:lnTo>
                    <a:lnTo>
                      <a:pt x="5642" y="11664"/>
                    </a:lnTo>
                    <a:lnTo>
                      <a:pt x="5301" y="11672"/>
                    </a:lnTo>
                    <a:lnTo>
                      <a:pt x="5098" y="11669"/>
                    </a:lnTo>
                    <a:lnTo>
                      <a:pt x="4898" y="11660"/>
                    </a:lnTo>
                    <a:lnTo>
                      <a:pt x="4698" y="11646"/>
                    </a:lnTo>
                    <a:lnTo>
                      <a:pt x="4501" y="11624"/>
                    </a:lnTo>
                    <a:lnTo>
                      <a:pt x="4304" y="11598"/>
                    </a:lnTo>
                    <a:lnTo>
                      <a:pt x="4110" y="11566"/>
                    </a:lnTo>
                    <a:lnTo>
                      <a:pt x="3918" y="11528"/>
                    </a:lnTo>
                    <a:lnTo>
                      <a:pt x="3728" y="11484"/>
                    </a:lnTo>
                    <a:lnTo>
                      <a:pt x="3540" y="11437"/>
                    </a:lnTo>
                    <a:lnTo>
                      <a:pt x="3354" y="11382"/>
                    </a:lnTo>
                    <a:lnTo>
                      <a:pt x="3170" y="11323"/>
                    </a:lnTo>
                    <a:lnTo>
                      <a:pt x="2989" y="11258"/>
                    </a:lnTo>
                    <a:lnTo>
                      <a:pt x="2810" y="11189"/>
                    </a:lnTo>
                    <a:lnTo>
                      <a:pt x="2634" y="11115"/>
                    </a:lnTo>
                    <a:lnTo>
                      <a:pt x="2461" y="11036"/>
                    </a:lnTo>
                    <a:lnTo>
                      <a:pt x="2291" y="10950"/>
                    </a:lnTo>
                    <a:lnTo>
                      <a:pt x="2122" y="10862"/>
                    </a:lnTo>
                    <a:lnTo>
                      <a:pt x="1958" y="10769"/>
                    </a:lnTo>
                    <a:lnTo>
                      <a:pt x="1795" y="10671"/>
                    </a:lnTo>
                    <a:lnTo>
                      <a:pt x="1636" y="10567"/>
                    </a:lnTo>
                    <a:lnTo>
                      <a:pt x="1480" y="10461"/>
                    </a:lnTo>
                    <a:lnTo>
                      <a:pt x="1327" y="10350"/>
                    </a:lnTo>
                    <a:lnTo>
                      <a:pt x="1178" y="10234"/>
                    </a:lnTo>
                    <a:lnTo>
                      <a:pt x="1033" y="10115"/>
                    </a:lnTo>
                    <a:lnTo>
                      <a:pt x="890" y="9992"/>
                    </a:lnTo>
                    <a:lnTo>
                      <a:pt x="752" y="9865"/>
                    </a:lnTo>
                    <a:lnTo>
                      <a:pt x="617" y="9733"/>
                    </a:lnTo>
                    <a:lnTo>
                      <a:pt x="486" y="9598"/>
                    </a:lnTo>
                    <a:lnTo>
                      <a:pt x="358" y="9460"/>
                    </a:lnTo>
                    <a:lnTo>
                      <a:pt x="235" y="9317"/>
                    </a:lnTo>
                    <a:lnTo>
                      <a:pt x="115" y="9171"/>
                    </a:lnTo>
                    <a:lnTo>
                      <a:pt x="0" y="9021"/>
                    </a:lnTo>
                    <a:lnTo>
                      <a:pt x="6" y="9063"/>
                    </a:lnTo>
                    <a:lnTo>
                      <a:pt x="11" y="9103"/>
                    </a:lnTo>
                    <a:lnTo>
                      <a:pt x="16" y="9144"/>
                    </a:lnTo>
                    <a:lnTo>
                      <a:pt x="22" y="9185"/>
                    </a:lnTo>
                    <a:lnTo>
                      <a:pt x="29" y="9225"/>
                    </a:lnTo>
                    <a:lnTo>
                      <a:pt x="36" y="9265"/>
                    </a:lnTo>
                    <a:lnTo>
                      <a:pt x="42" y="9305"/>
                    </a:lnTo>
                    <a:lnTo>
                      <a:pt x="49" y="9346"/>
                    </a:lnTo>
                    <a:lnTo>
                      <a:pt x="56" y="9386"/>
                    </a:lnTo>
                    <a:lnTo>
                      <a:pt x="63" y="9426"/>
                    </a:lnTo>
                    <a:lnTo>
                      <a:pt x="70" y="9467"/>
                    </a:lnTo>
                    <a:lnTo>
                      <a:pt x="78" y="9506"/>
                    </a:lnTo>
                    <a:lnTo>
                      <a:pt x="85" y="9546"/>
                    </a:lnTo>
                    <a:lnTo>
                      <a:pt x="94" y="9586"/>
                    </a:lnTo>
                    <a:lnTo>
                      <a:pt x="102" y="9625"/>
                    </a:lnTo>
                    <a:lnTo>
                      <a:pt x="111" y="9665"/>
                    </a:lnTo>
                    <a:lnTo>
                      <a:pt x="231" y="9798"/>
                    </a:lnTo>
                    <a:lnTo>
                      <a:pt x="356" y="9927"/>
                    </a:lnTo>
                    <a:lnTo>
                      <a:pt x="483" y="10053"/>
                    </a:lnTo>
                    <a:lnTo>
                      <a:pt x="614" y="10176"/>
                    </a:lnTo>
                    <a:lnTo>
                      <a:pt x="747" y="10295"/>
                    </a:lnTo>
                    <a:lnTo>
                      <a:pt x="884" y="10411"/>
                    </a:lnTo>
                    <a:lnTo>
                      <a:pt x="1025" y="10524"/>
                    </a:lnTo>
                    <a:lnTo>
                      <a:pt x="1168" y="10632"/>
                    </a:lnTo>
                    <a:lnTo>
                      <a:pt x="1313" y="10737"/>
                    </a:lnTo>
                    <a:lnTo>
                      <a:pt x="1462" y="10839"/>
                    </a:lnTo>
                    <a:lnTo>
                      <a:pt x="1613" y="10937"/>
                    </a:lnTo>
                    <a:lnTo>
                      <a:pt x="1768" y="11030"/>
                    </a:lnTo>
                    <a:lnTo>
                      <a:pt x="1924" y="11121"/>
                    </a:lnTo>
                    <a:lnTo>
                      <a:pt x="2083" y="11206"/>
                    </a:lnTo>
                    <a:lnTo>
                      <a:pt x="2244" y="11288"/>
                    </a:lnTo>
                    <a:lnTo>
                      <a:pt x="2409" y="11366"/>
                    </a:lnTo>
                    <a:lnTo>
                      <a:pt x="2575" y="11440"/>
                    </a:lnTo>
                    <a:lnTo>
                      <a:pt x="2743" y="11509"/>
                    </a:lnTo>
                    <a:lnTo>
                      <a:pt x="2914" y="11574"/>
                    </a:lnTo>
                    <a:lnTo>
                      <a:pt x="3087" y="11635"/>
                    </a:lnTo>
                    <a:lnTo>
                      <a:pt x="3262" y="11691"/>
                    </a:lnTo>
                    <a:lnTo>
                      <a:pt x="3438" y="11742"/>
                    </a:lnTo>
                    <a:lnTo>
                      <a:pt x="3617" y="11790"/>
                    </a:lnTo>
                    <a:lnTo>
                      <a:pt x="3798" y="11832"/>
                    </a:lnTo>
                    <a:lnTo>
                      <a:pt x="3980" y="11870"/>
                    </a:lnTo>
                    <a:lnTo>
                      <a:pt x="4164" y="11903"/>
                    </a:lnTo>
                    <a:lnTo>
                      <a:pt x="4350" y="11930"/>
                    </a:lnTo>
                    <a:lnTo>
                      <a:pt x="4537" y="11953"/>
                    </a:lnTo>
                    <a:lnTo>
                      <a:pt x="4726" y="11972"/>
                    </a:lnTo>
                    <a:lnTo>
                      <a:pt x="4916" y="11984"/>
                    </a:lnTo>
                    <a:lnTo>
                      <a:pt x="5108" y="11992"/>
                    </a:lnTo>
                    <a:lnTo>
                      <a:pt x="5301" y="11994"/>
                    </a:lnTo>
                    <a:lnTo>
                      <a:pt x="5658" y="11986"/>
                    </a:lnTo>
                    <a:lnTo>
                      <a:pt x="6011" y="11958"/>
                    </a:lnTo>
                    <a:lnTo>
                      <a:pt x="6357" y="11915"/>
                    </a:lnTo>
                    <a:lnTo>
                      <a:pt x="6700" y="11854"/>
                    </a:lnTo>
                    <a:lnTo>
                      <a:pt x="7035" y="11777"/>
                    </a:lnTo>
                    <a:lnTo>
                      <a:pt x="7366" y="11683"/>
                    </a:lnTo>
                    <a:lnTo>
                      <a:pt x="7688" y="11575"/>
                    </a:lnTo>
                    <a:lnTo>
                      <a:pt x="8003" y="11450"/>
                    </a:lnTo>
                    <a:lnTo>
                      <a:pt x="8310" y="11312"/>
                    </a:lnTo>
                    <a:lnTo>
                      <a:pt x="8610" y="11158"/>
                    </a:lnTo>
                    <a:lnTo>
                      <a:pt x="8900" y="10991"/>
                    </a:lnTo>
                    <a:lnTo>
                      <a:pt x="9182" y="10810"/>
                    </a:lnTo>
                    <a:lnTo>
                      <a:pt x="9454" y="10617"/>
                    </a:lnTo>
                    <a:lnTo>
                      <a:pt x="9717" y="10411"/>
                    </a:lnTo>
                    <a:lnTo>
                      <a:pt x="9969" y="10193"/>
                    </a:lnTo>
                    <a:lnTo>
                      <a:pt x="10210" y="9963"/>
                    </a:lnTo>
                    <a:lnTo>
                      <a:pt x="10439" y="9723"/>
                    </a:lnTo>
                    <a:lnTo>
                      <a:pt x="10658" y="9471"/>
                    </a:lnTo>
                    <a:lnTo>
                      <a:pt x="10864" y="9209"/>
                    </a:lnTo>
                    <a:lnTo>
                      <a:pt x="11058" y="8937"/>
                    </a:lnTo>
                    <a:lnTo>
                      <a:pt x="11238" y="8656"/>
                    </a:lnTo>
                    <a:lnTo>
                      <a:pt x="11406" y="8365"/>
                    </a:lnTo>
                    <a:lnTo>
                      <a:pt x="11558" y="8067"/>
                    </a:lnTo>
                    <a:lnTo>
                      <a:pt x="11698" y="7759"/>
                    </a:lnTo>
                    <a:lnTo>
                      <a:pt x="11822" y="7444"/>
                    </a:lnTo>
                    <a:lnTo>
                      <a:pt x="11931" y="7123"/>
                    </a:lnTo>
                    <a:lnTo>
                      <a:pt x="12025" y="6794"/>
                    </a:lnTo>
                    <a:lnTo>
                      <a:pt x="12102" y="6457"/>
                    </a:lnTo>
                    <a:lnTo>
                      <a:pt x="12163" y="6116"/>
                    </a:lnTo>
                    <a:lnTo>
                      <a:pt x="12208" y="5769"/>
                    </a:lnTo>
                    <a:lnTo>
                      <a:pt x="12234" y="5417"/>
                    </a:lnTo>
                    <a:lnTo>
                      <a:pt x="12244" y="5059"/>
                    </a:lnTo>
                    <a:close/>
                  </a:path>
                </a:pathLst>
              </a:custGeom>
              <a:solidFill>
                <a:srgbClr val="009D5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0" name="Freeform 138"/>
              <p:cNvSpPr>
                <a:spLocks/>
              </p:cNvSpPr>
              <p:nvPr/>
            </p:nvSpPr>
            <p:spPr bwMode="auto">
              <a:xfrm>
                <a:off x="5302" y="1121"/>
                <a:ext cx="257" cy="264"/>
              </a:xfrm>
              <a:custGeom>
                <a:avLst/>
                <a:gdLst/>
                <a:ahLst/>
                <a:cxnLst>
                  <a:cxn ang="0">
                    <a:pos x="12093" y="4564"/>
                  </a:cxn>
                  <a:cxn ang="0">
                    <a:pos x="11997" y="3849"/>
                  </a:cxn>
                  <a:cxn ang="0">
                    <a:pos x="11828" y="3161"/>
                  </a:cxn>
                  <a:cxn ang="0">
                    <a:pos x="11591" y="2501"/>
                  </a:cxn>
                  <a:cxn ang="0">
                    <a:pos x="11289" y="1876"/>
                  </a:cxn>
                  <a:cxn ang="0">
                    <a:pos x="10929" y="1287"/>
                  </a:cxn>
                  <a:cxn ang="0">
                    <a:pos x="10511" y="740"/>
                  </a:cxn>
                  <a:cxn ang="0">
                    <a:pos x="10040" y="239"/>
                  </a:cxn>
                  <a:cxn ang="0">
                    <a:pos x="9795" y="95"/>
                  </a:cxn>
                  <a:cxn ang="0">
                    <a:pos x="9635" y="62"/>
                  </a:cxn>
                  <a:cxn ang="0">
                    <a:pos x="9473" y="33"/>
                  </a:cxn>
                  <a:cxn ang="0">
                    <a:pos x="9311" y="6"/>
                  </a:cxn>
                  <a:cxn ang="0">
                    <a:pos x="9686" y="351"/>
                  </a:cxn>
                  <a:cxn ang="0">
                    <a:pos x="10193" y="867"/>
                  </a:cxn>
                  <a:cxn ang="0">
                    <a:pos x="10639" y="1438"/>
                  </a:cxn>
                  <a:cxn ang="0">
                    <a:pos x="11021" y="2057"/>
                  </a:cxn>
                  <a:cxn ang="0">
                    <a:pos x="11332" y="2720"/>
                  </a:cxn>
                  <a:cxn ang="0">
                    <a:pos x="11567" y="3422"/>
                  </a:cxn>
                  <a:cxn ang="0">
                    <a:pos x="11721" y="4157"/>
                  </a:cxn>
                  <a:cxn ang="0">
                    <a:pos x="11789" y="4919"/>
                  </a:cxn>
                  <a:cxn ang="0">
                    <a:pos x="11717" y="6096"/>
                  </a:cxn>
                  <a:cxn ang="0">
                    <a:pos x="11399" y="7332"/>
                  </a:cxn>
                  <a:cxn ang="0">
                    <a:pos x="10856" y="8459"/>
                  </a:cxn>
                  <a:cxn ang="0">
                    <a:pos x="10114" y="9452"/>
                  </a:cxn>
                  <a:cxn ang="0">
                    <a:pos x="9198" y="10283"/>
                  </a:cxn>
                  <a:cxn ang="0">
                    <a:pos x="8134" y="10929"/>
                  </a:cxn>
                  <a:cxn ang="0">
                    <a:pos x="6947" y="11362"/>
                  </a:cxn>
                  <a:cxn ang="0">
                    <a:pos x="5666" y="11557"/>
                  </a:cxn>
                  <a:cxn ang="0">
                    <a:pos x="4718" y="11536"/>
                  </a:cxn>
                  <a:cxn ang="0">
                    <a:pos x="3923" y="11410"/>
                  </a:cxn>
                  <a:cxn ang="0">
                    <a:pos x="3162" y="11191"/>
                  </a:cxn>
                  <a:cxn ang="0">
                    <a:pos x="2444" y="10884"/>
                  </a:cxn>
                  <a:cxn ang="0">
                    <a:pos x="1773" y="10497"/>
                  </a:cxn>
                  <a:cxn ang="0">
                    <a:pos x="1156" y="10035"/>
                  </a:cxn>
                  <a:cxn ang="0">
                    <a:pos x="600" y="9502"/>
                  </a:cxn>
                  <a:cxn ang="0">
                    <a:pos x="110" y="8908"/>
                  </a:cxn>
                  <a:cxn ang="0">
                    <a:pos x="11" y="8873"/>
                  </a:cxn>
                  <a:cxn ang="0">
                    <a:pos x="29" y="9036"/>
                  </a:cxn>
                  <a:cxn ang="0">
                    <a:pos x="50" y="9198"/>
                  </a:cxn>
                  <a:cxn ang="0">
                    <a:pos x="76" y="9358"/>
                  </a:cxn>
                  <a:cxn ang="0">
                    <a:pos x="448" y="9811"/>
                  </a:cxn>
                  <a:cxn ang="0">
                    <a:pos x="986" y="10313"/>
                  </a:cxn>
                  <a:cxn ang="0">
                    <a:pos x="1576" y="10754"/>
                  </a:cxn>
                  <a:cxn ang="0">
                    <a:pos x="2214" y="11130"/>
                  </a:cxn>
                  <a:cxn ang="0">
                    <a:pos x="2893" y="11436"/>
                  </a:cxn>
                  <a:cxn ang="0">
                    <a:pos x="3611" y="11667"/>
                  </a:cxn>
                  <a:cxn ang="0">
                    <a:pos x="4360" y="11819"/>
                  </a:cxn>
                  <a:cxn ang="0">
                    <a:pos x="5136" y="11885"/>
                  </a:cxn>
                  <a:cxn ang="0">
                    <a:pos x="6367" y="11809"/>
                  </a:cxn>
                  <a:cxn ang="0">
                    <a:pos x="7665" y="11476"/>
                  </a:cxn>
                  <a:cxn ang="0">
                    <a:pos x="8850" y="10907"/>
                  </a:cxn>
                  <a:cxn ang="0">
                    <a:pos x="9893" y="10128"/>
                  </a:cxn>
                  <a:cxn ang="0">
                    <a:pos x="10768" y="9167"/>
                  </a:cxn>
                  <a:cxn ang="0">
                    <a:pos x="11446" y="8051"/>
                  </a:cxn>
                  <a:cxn ang="0">
                    <a:pos x="11901" y="6807"/>
                  </a:cxn>
                  <a:cxn ang="0">
                    <a:pos x="12107" y="5463"/>
                  </a:cxn>
                </a:cxnLst>
                <a:rect l="0" t="0" r="r" b="b"/>
                <a:pathLst>
                  <a:path w="12116" h="11888">
                    <a:moveTo>
                      <a:pt x="12116" y="5113"/>
                    </a:moveTo>
                    <a:lnTo>
                      <a:pt x="12113" y="4929"/>
                    </a:lnTo>
                    <a:lnTo>
                      <a:pt x="12106" y="4746"/>
                    </a:lnTo>
                    <a:lnTo>
                      <a:pt x="12093" y="4564"/>
                    </a:lnTo>
                    <a:lnTo>
                      <a:pt x="12076" y="4382"/>
                    </a:lnTo>
                    <a:lnTo>
                      <a:pt x="12054" y="4204"/>
                    </a:lnTo>
                    <a:lnTo>
                      <a:pt x="12028" y="4025"/>
                    </a:lnTo>
                    <a:lnTo>
                      <a:pt x="11997" y="3849"/>
                    </a:lnTo>
                    <a:lnTo>
                      <a:pt x="11961" y="3674"/>
                    </a:lnTo>
                    <a:lnTo>
                      <a:pt x="11922" y="3501"/>
                    </a:lnTo>
                    <a:lnTo>
                      <a:pt x="11877" y="3329"/>
                    </a:lnTo>
                    <a:lnTo>
                      <a:pt x="11828" y="3161"/>
                    </a:lnTo>
                    <a:lnTo>
                      <a:pt x="11775" y="2992"/>
                    </a:lnTo>
                    <a:lnTo>
                      <a:pt x="11718" y="2827"/>
                    </a:lnTo>
                    <a:lnTo>
                      <a:pt x="11656" y="2662"/>
                    </a:lnTo>
                    <a:lnTo>
                      <a:pt x="11591" y="2501"/>
                    </a:lnTo>
                    <a:lnTo>
                      <a:pt x="11522" y="2341"/>
                    </a:lnTo>
                    <a:lnTo>
                      <a:pt x="11448" y="2183"/>
                    </a:lnTo>
                    <a:lnTo>
                      <a:pt x="11372" y="2028"/>
                    </a:lnTo>
                    <a:lnTo>
                      <a:pt x="11289" y="1876"/>
                    </a:lnTo>
                    <a:lnTo>
                      <a:pt x="11205" y="1724"/>
                    </a:lnTo>
                    <a:lnTo>
                      <a:pt x="11117" y="1576"/>
                    </a:lnTo>
                    <a:lnTo>
                      <a:pt x="11024" y="1430"/>
                    </a:lnTo>
                    <a:lnTo>
                      <a:pt x="10929" y="1287"/>
                    </a:lnTo>
                    <a:lnTo>
                      <a:pt x="10829" y="1146"/>
                    </a:lnTo>
                    <a:lnTo>
                      <a:pt x="10726" y="1007"/>
                    </a:lnTo>
                    <a:lnTo>
                      <a:pt x="10620" y="872"/>
                    </a:lnTo>
                    <a:lnTo>
                      <a:pt x="10511" y="740"/>
                    </a:lnTo>
                    <a:lnTo>
                      <a:pt x="10398" y="610"/>
                    </a:lnTo>
                    <a:lnTo>
                      <a:pt x="10281" y="484"/>
                    </a:lnTo>
                    <a:lnTo>
                      <a:pt x="10162" y="360"/>
                    </a:lnTo>
                    <a:lnTo>
                      <a:pt x="10040" y="239"/>
                    </a:lnTo>
                    <a:lnTo>
                      <a:pt x="9915" y="121"/>
                    </a:lnTo>
                    <a:lnTo>
                      <a:pt x="9875" y="112"/>
                    </a:lnTo>
                    <a:lnTo>
                      <a:pt x="9835" y="103"/>
                    </a:lnTo>
                    <a:lnTo>
                      <a:pt x="9795" y="95"/>
                    </a:lnTo>
                    <a:lnTo>
                      <a:pt x="9756" y="86"/>
                    </a:lnTo>
                    <a:lnTo>
                      <a:pt x="9715" y="78"/>
                    </a:lnTo>
                    <a:lnTo>
                      <a:pt x="9675" y="70"/>
                    </a:lnTo>
                    <a:lnTo>
                      <a:pt x="9635" y="62"/>
                    </a:lnTo>
                    <a:lnTo>
                      <a:pt x="9594" y="54"/>
                    </a:lnTo>
                    <a:lnTo>
                      <a:pt x="9553" y="47"/>
                    </a:lnTo>
                    <a:lnTo>
                      <a:pt x="9514" y="40"/>
                    </a:lnTo>
                    <a:lnTo>
                      <a:pt x="9473" y="33"/>
                    </a:lnTo>
                    <a:lnTo>
                      <a:pt x="9432" y="26"/>
                    </a:lnTo>
                    <a:lnTo>
                      <a:pt x="9391" y="20"/>
                    </a:lnTo>
                    <a:lnTo>
                      <a:pt x="9351" y="12"/>
                    </a:lnTo>
                    <a:lnTo>
                      <a:pt x="9311" y="6"/>
                    </a:lnTo>
                    <a:lnTo>
                      <a:pt x="9270" y="0"/>
                    </a:lnTo>
                    <a:lnTo>
                      <a:pt x="9412" y="113"/>
                    </a:lnTo>
                    <a:lnTo>
                      <a:pt x="9550" y="230"/>
                    </a:lnTo>
                    <a:lnTo>
                      <a:pt x="9686" y="351"/>
                    </a:lnTo>
                    <a:lnTo>
                      <a:pt x="9818" y="473"/>
                    </a:lnTo>
                    <a:lnTo>
                      <a:pt x="9946" y="601"/>
                    </a:lnTo>
                    <a:lnTo>
                      <a:pt x="10071" y="732"/>
                    </a:lnTo>
                    <a:lnTo>
                      <a:pt x="10193" y="867"/>
                    </a:lnTo>
                    <a:lnTo>
                      <a:pt x="10311" y="1004"/>
                    </a:lnTo>
                    <a:lnTo>
                      <a:pt x="10423" y="1146"/>
                    </a:lnTo>
                    <a:lnTo>
                      <a:pt x="10534" y="1290"/>
                    </a:lnTo>
                    <a:lnTo>
                      <a:pt x="10639" y="1438"/>
                    </a:lnTo>
                    <a:lnTo>
                      <a:pt x="10742" y="1588"/>
                    </a:lnTo>
                    <a:lnTo>
                      <a:pt x="10838" y="1742"/>
                    </a:lnTo>
                    <a:lnTo>
                      <a:pt x="10932" y="1898"/>
                    </a:lnTo>
                    <a:lnTo>
                      <a:pt x="11021" y="2057"/>
                    </a:lnTo>
                    <a:lnTo>
                      <a:pt x="11105" y="2219"/>
                    </a:lnTo>
                    <a:lnTo>
                      <a:pt x="11186" y="2383"/>
                    </a:lnTo>
                    <a:lnTo>
                      <a:pt x="11261" y="2551"/>
                    </a:lnTo>
                    <a:lnTo>
                      <a:pt x="11332" y="2720"/>
                    </a:lnTo>
                    <a:lnTo>
                      <a:pt x="11398" y="2892"/>
                    </a:lnTo>
                    <a:lnTo>
                      <a:pt x="11459" y="3067"/>
                    </a:lnTo>
                    <a:lnTo>
                      <a:pt x="11515" y="3243"/>
                    </a:lnTo>
                    <a:lnTo>
                      <a:pt x="11567" y="3422"/>
                    </a:lnTo>
                    <a:lnTo>
                      <a:pt x="11614" y="3603"/>
                    </a:lnTo>
                    <a:lnTo>
                      <a:pt x="11654" y="3785"/>
                    </a:lnTo>
                    <a:lnTo>
                      <a:pt x="11691" y="3970"/>
                    </a:lnTo>
                    <a:lnTo>
                      <a:pt x="11721" y="4157"/>
                    </a:lnTo>
                    <a:lnTo>
                      <a:pt x="11747" y="4345"/>
                    </a:lnTo>
                    <a:lnTo>
                      <a:pt x="11766" y="4535"/>
                    </a:lnTo>
                    <a:lnTo>
                      <a:pt x="11780" y="4727"/>
                    </a:lnTo>
                    <a:lnTo>
                      <a:pt x="11789" y="4919"/>
                    </a:lnTo>
                    <a:lnTo>
                      <a:pt x="11793" y="5113"/>
                    </a:lnTo>
                    <a:lnTo>
                      <a:pt x="11783" y="5445"/>
                    </a:lnTo>
                    <a:lnTo>
                      <a:pt x="11759" y="5773"/>
                    </a:lnTo>
                    <a:lnTo>
                      <a:pt x="11717" y="6096"/>
                    </a:lnTo>
                    <a:lnTo>
                      <a:pt x="11660" y="6414"/>
                    </a:lnTo>
                    <a:lnTo>
                      <a:pt x="11588" y="6726"/>
                    </a:lnTo>
                    <a:lnTo>
                      <a:pt x="11501" y="7032"/>
                    </a:lnTo>
                    <a:lnTo>
                      <a:pt x="11399" y="7332"/>
                    </a:lnTo>
                    <a:lnTo>
                      <a:pt x="11284" y="7624"/>
                    </a:lnTo>
                    <a:lnTo>
                      <a:pt x="11155" y="7911"/>
                    </a:lnTo>
                    <a:lnTo>
                      <a:pt x="11012" y="8189"/>
                    </a:lnTo>
                    <a:lnTo>
                      <a:pt x="10856" y="8459"/>
                    </a:lnTo>
                    <a:lnTo>
                      <a:pt x="10689" y="8721"/>
                    </a:lnTo>
                    <a:lnTo>
                      <a:pt x="10509" y="8974"/>
                    </a:lnTo>
                    <a:lnTo>
                      <a:pt x="10317" y="9217"/>
                    </a:lnTo>
                    <a:lnTo>
                      <a:pt x="10114" y="9452"/>
                    </a:lnTo>
                    <a:lnTo>
                      <a:pt x="9901" y="9675"/>
                    </a:lnTo>
                    <a:lnTo>
                      <a:pt x="9676" y="9888"/>
                    </a:lnTo>
                    <a:lnTo>
                      <a:pt x="9442" y="10091"/>
                    </a:lnTo>
                    <a:lnTo>
                      <a:pt x="9198" y="10283"/>
                    </a:lnTo>
                    <a:lnTo>
                      <a:pt x="8945" y="10463"/>
                    </a:lnTo>
                    <a:lnTo>
                      <a:pt x="8682" y="10632"/>
                    </a:lnTo>
                    <a:lnTo>
                      <a:pt x="8412" y="10786"/>
                    </a:lnTo>
                    <a:lnTo>
                      <a:pt x="8134" y="10929"/>
                    </a:lnTo>
                    <a:lnTo>
                      <a:pt x="7848" y="11058"/>
                    </a:lnTo>
                    <a:lnTo>
                      <a:pt x="7554" y="11173"/>
                    </a:lnTo>
                    <a:lnTo>
                      <a:pt x="7254" y="11274"/>
                    </a:lnTo>
                    <a:lnTo>
                      <a:pt x="6947" y="11362"/>
                    </a:lnTo>
                    <a:lnTo>
                      <a:pt x="6635" y="11434"/>
                    </a:lnTo>
                    <a:lnTo>
                      <a:pt x="6317" y="11491"/>
                    </a:lnTo>
                    <a:lnTo>
                      <a:pt x="5994" y="11531"/>
                    </a:lnTo>
                    <a:lnTo>
                      <a:pt x="5666" y="11557"/>
                    </a:lnTo>
                    <a:lnTo>
                      <a:pt x="5334" y="11565"/>
                    </a:lnTo>
                    <a:lnTo>
                      <a:pt x="5127" y="11562"/>
                    </a:lnTo>
                    <a:lnTo>
                      <a:pt x="4922" y="11551"/>
                    </a:lnTo>
                    <a:lnTo>
                      <a:pt x="4718" y="11536"/>
                    </a:lnTo>
                    <a:lnTo>
                      <a:pt x="4516" y="11514"/>
                    </a:lnTo>
                    <a:lnTo>
                      <a:pt x="4316" y="11486"/>
                    </a:lnTo>
                    <a:lnTo>
                      <a:pt x="4119" y="11451"/>
                    </a:lnTo>
                    <a:lnTo>
                      <a:pt x="3923" y="11410"/>
                    </a:lnTo>
                    <a:lnTo>
                      <a:pt x="3730" y="11364"/>
                    </a:lnTo>
                    <a:lnTo>
                      <a:pt x="3538" y="11312"/>
                    </a:lnTo>
                    <a:lnTo>
                      <a:pt x="3348" y="11254"/>
                    </a:lnTo>
                    <a:lnTo>
                      <a:pt x="3162" y="11191"/>
                    </a:lnTo>
                    <a:lnTo>
                      <a:pt x="2979" y="11122"/>
                    </a:lnTo>
                    <a:lnTo>
                      <a:pt x="2798" y="11049"/>
                    </a:lnTo>
                    <a:lnTo>
                      <a:pt x="2620" y="10969"/>
                    </a:lnTo>
                    <a:lnTo>
                      <a:pt x="2444" y="10884"/>
                    </a:lnTo>
                    <a:lnTo>
                      <a:pt x="2272" y="10795"/>
                    </a:lnTo>
                    <a:lnTo>
                      <a:pt x="2102" y="10701"/>
                    </a:lnTo>
                    <a:lnTo>
                      <a:pt x="1936" y="10601"/>
                    </a:lnTo>
                    <a:lnTo>
                      <a:pt x="1773" y="10497"/>
                    </a:lnTo>
                    <a:lnTo>
                      <a:pt x="1614" y="10388"/>
                    </a:lnTo>
                    <a:lnTo>
                      <a:pt x="1458" y="10274"/>
                    </a:lnTo>
                    <a:lnTo>
                      <a:pt x="1306" y="10156"/>
                    </a:lnTo>
                    <a:lnTo>
                      <a:pt x="1156" y="10035"/>
                    </a:lnTo>
                    <a:lnTo>
                      <a:pt x="1012" y="9907"/>
                    </a:lnTo>
                    <a:lnTo>
                      <a:pt x="871" y="9776"/>
                    </a:lnTo>
                    <a:lnTo>
                      <a:pt x="733" y="9641"/>
                    </a:lnTo>
                    <a:lnTo>
                      <a:pt x="600" y="9502"/>
                    </a:lnTo>
                    <a:lnTo>
                      <a:pt x="471" y="9358"/>
                    </a:lnTo>
                    <a:lnTo>
                      <a:pt x="346" y="9212"/>
                    </a:lnTo>
                    <a:lnTo>
                      <a:pt x="226" y="9062"/>
                    </a:lnTo>
                    <a:lnTo>
                      <a:pt x="110" y="8908"/>
                    </a:lnTo>
                    <a:lnTo>
                      <a:pt x="0" y="8749"/>
                    </a:lnTo>
                    <a:lnTo>
                      <a:pt x="3" y="8791"/>
                    </a:lnTo>
                    <a:lnTo>
                      <a:pt x="7" y="8831"/>
                    </a:lnTo>
                    <a:lnTo>
                      <a:pt x="11" y="8873"/>
                    </a:lnTo>
                    <a:lnTo>
                      <a:pt x="15" y="8914"/>
                    </a:lnTo>
                    <a:lnTo>
                      <a:pt x="20" y="8954"/>
                    </a:lnTo>
                    <a:lnTo>
                      <a:pt x="24" y="8995"/>
                    </a:lnTo>
                    <a:lnTo>
                      <a:pt x="29" y="9036"/>
                    </a:lnTo>
                    <a:lnTo>
                      <a:pt x="34" y="9076"/>
                    </a:lnTo>
                    <a:lnTo>
                      <a:pt x="39" y="9117"/>
                    </a:lnTo>
                    <a:lnTo>
                      <a:pt x="45" y="9157"/>
                    </a:lnTo>
                    <a:lnTo>
                      <a:pt x="50" y="9198"/>
                    </a:lnTo>
                    <a:lnTo>
                      <a:pt x="56" y="9238"/>
                    </a:lnTo>
                    <a:lnTo>
                      <a:pt x="63" y="9278"/>
                    </a:lnTo>
                    <a:lnTo>
                      <a:pt x="69" y="9319"/>
                    </a:lnTo>
                    <a:lnTo>
                      <a:pt x="76" y="9358"/>
                    </a:lnTo>
                    <a:lnTo>
                      <a:pt x="83" y="9398"/>
                    </a:lnTo>
                    <a:lnTo>
                      <a:pt x="201" y="9540"/>
                    </a:lnTo>
                    <a:lnTo>
                      <a:pt x="323" y="9677"/>
                    </a:lnTo>
                    <a:lnTo>
                      <a:pt x="448" y="9811"/>
                    </a:lnTo>
                    <a:lnTo>
                      <a:pt x="578" y="9942"/>
                    </a:lnTo>
                    <a:lnTo>
                      <a:pt x="710" y="10069"/>
                    </a:lnTo>
                    <a:lnTo>
                      <a:pt x="847" y="10193"/>
                    </a:lnTo>
                    <a:lnTo>
                      <a:pt x="986" y="10313"/>
                    </a:lnTo>
                    <a:lnTo>
                      <a:pt x="1130" y="10429"/>
                    </a:lnTo>
                    <a:lnTo>
                      <a:pt x="1275" y="10541"/>
                    </a:lnTo>
                    <a:lnTo>
                      <a:pt x="1424" y="10650"/>
                    </a:lnTo>
                    <a:lnTo>
                      <a:pt x="1576" y="10754"/>
                    </a:lnTo>
                    <a:lnTo>
                      <a:pt x="1731" y="10854"/>
                    </a:lnTo>
                    <a:lnTo>
                      <a:pt x="1890" y="10950"/>
                    </a:lnTo>
                    <a:lnTo>
                      <a:pt x="2051" y="11043"/>
                    </a:lnTo>
                    <a:lnTo>
                      <a:pt x="2214" y="11130"/>
                    </a:lnTo>
                    <a:lnTo>
                      <a:pt x="2381" y="11213"/>
                    </a:lnTo>
                    <a:lnTo>
                      <a:pt x="2549" y="11292"/>
                    </a:lnTo>
                    <a:lnTo>
                      <a:pt x="2720" y="11366"/>
                    </a:lnTo>
                    <a:lnTo>
                      <a:pt x="2893" y="11436"/>
                    </a:lnTo>
                    <a:lnTo>
                      <a:pt x="3070" y="11501"/>
                    </a:lnTo>
                    <a:lnTo>
                      <a:pt x="3248" y="11562"/>
                    </a:lnTo>
                    <a:lnTo>
                      <a:pt x="3428" y="11616"/>
                    </a:lnTo>
                    <a:lnTo>
                      <a:pt x="3611" y="11667"/>
                    </a:lnTo>
                    <a:lnTo>
                      <a:pt x="3796" y="11712"/>
                    </a:lnTo>
                    <a:lnTo>
                      <a:pt x="3981" y="11754"/>
                    </a:lnTo>
                    <a:lnTo>
                      <a:pt x="4170" y="11788"/>
                    </a:lnTo>
                    <a:lnTo>
                      <a:pt x="4360" y="11819"/>
                    </a:lnTo>
                    <a:lnTo>
                      <a:pt x="4552" y="11843"/>
                    </a:lnTo>
                    <a:lnTo>
                      <a:pt x="4745" y="11862"/>
                    </a:lnTo>
                    <a:lnTo>
                      <a:pt x="4940" y="11876"/>
                    </a:lnTo>
                    <a:lnTo>
                      <a:pt x="5136" y="11885"/>
                    </a:lnTo>
                    <a:lnTo>
                      <a:pt x="5334" y="11888"/>
                    </a:lnTo>
                    <a:lnTo>
                      <a:pt x="5683" y="11878"/>
                    </a:lnTo>
                    <a:lnTo>
                      <a:pt x="6028" y="11852"/>
                    </a:lnTo>
                    <a:lnTo>
                      <a:pt x="6367" y="11809"/>
                    </a:lnTo>
                    <a:lnTo>
                      <a:pt x="6700" y="11749"/>
                    </a:lnTo>
                    <a:lnTo>
                      <a:pt x="7029" y="11674"/>
                    </a:lnTo>
                    <a:lnTo>
                      <a:pt x="7350" y="11583"/>
                    </a:lnTo>
                    <a:lnTo>
                      <a:pt x="7665" y="11476"/>
                    </a:lnTo>
                    <a:lnTo>
                      <a:pt x="7974" y="11356"/>
                    </a:lnTo>
                    <a:lnTo>
                      <a:pt x="8274" y="11219"/>
                    </a:lnTo>
                    <a:lnTo>
                      <a:pt x="8566" y="11070"/>
                    </a:lnTo>
                    <a:lnTo>
                      <a:pt x="8850" y="10907"/>
                    </a:lnTo>
                    <a:lnTo>
                      <a:pt x="9126" y="10731"/>
                    </a:lnTo>
                    <a:lnTo>
                      <a:pt x="9391" y="10542"/>
                    </a:lnTo>
                    <a:lnTo>
                      <a:pt x="9647" y="10340"/>
                    </a:lnTo>
                    <a:lnTo>
                      <a:pt x="9893" y="10128"/>
                    </a:lnTo>
                    <a:lnTo>
                      <a:pt x="10129" y="9904"/>
                    </a:lnTo>
                    <a:lnTo>
                      <a:pt x="10353" y="9668"/>
                    </a:lnTo>
                    <a:lnTo>
                      <a:pt x="10567" y="9422"/>
                    </a:lnTo>
                    <a:lnTo>
                      <a:pt x="10768" y="9167"/>
                    </a:lnTo>
                    <a:lnTo>
                      <a:pt x="10957" y="8901"/>
                    </a:lnTo>
                    <a:lnTo>
                      <a:pt x="11133" y="8626"/>
                    </a:lnTo>
                    <a:lnTo>
                      <a:pt x="11297" y="8342"/>
                    </a:lnTo>
                    <a:lnTo>
                      <a:pt x="11446" y="8051"/>
                    </a:lnTo>
                    <a:lnTo>
                      <a:pt x="11582" y="7750"/>
                    </a:lnTo>
                    <a:lnTo>
                      <a:pt x="11703" y="7443"/>
                    </a:lnTo>
                    <a:lnTo>
                      <a:pt x="11810" y="7128"/>
                    </a:lnTo>
                    <a:lnTo>
                      <a:pt x="11901" y="6807"/>
                    </a:lnTo>
                    <a:lnTo>
                      <a:pt x="11977" y="6479"/>
                    </a:lnTo>
                    <a:lnTo>
                      <a:pt x="12037" y="6145"/>
                    </a:lnTo>
                    <a:lnTo>
                      <a:pt x="12080" y="5806"/>
                    </a:lnTo>
                    <a:lnTo>
                      <a:pt x="12107" y="5463"/>
                    </a:lnTo>
                    <a:lnTo>
                      <a:pt x="12116" y="5113"/>
                    </a:lnTo>
                    <a:close/>
                  </a:path>
                </a:pathLst>
              </a:custGeom>
              <a:solidFill>
                <a:srgbClr val="009E5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1" name="Freeform 139"/>
              <p:cNvSpPr>
                <a:spLocks/>
              </p:cNvSpPr>
              <p:nvPr/>
            </p:nvSpPr>
            <p:spPr bwMode="auto">
              <a:xfrm>
                <a:off x="5301" y="1120"/>
                <a:ext cx="255" cy="261"/>
              </a:xfrm>
              <a:custGeom>
                <a:avLst/>
                <a:gdLst/>
                <a:ahLst/>
                <a:cxnLst>
                  <a:cxn ang="0">
                    <a:pos x="11953" y="4590"/>
                  </a:cxn>
                  <a:cxn ang="0">
                    <a:pos x="11849" y="3858"/>
                  </a:cxn>
                  <a:cxn ang="0">
                    <a:pos x="11667" y="3153"/>
                  </a:cxn>
                  <a:cxn ang="0">
                    <a:pos x="11412" y="2481"/>
                  </a:cxn>
                  <a:cxn ang="0">
                    <a:pos x="11088" y="1847"/>
                  </a:cxn>
                  <a:cxn ang="0">
                    <a:pos x="10700" y="1254"/>
                  </a:cxn>
                  <a:cxn ang="0">
                    <a:pos x="10252" y="706"/>
                  </a:cxn>
                  <a:cxn ang="0">
                    <a:pos x="9750" y="211"/>
                  </a:cxn>
                  <a:cxn ang="0">
                    <a:pos x="9496" y="74"/>
                  </a:cxn>
                  <a:cxn ang="0">
                    <a:pos x="9334" y="47"/>
                  </a:cxn>
                  <a:cxn ang="0">
                    <a:pos x="9170" y="25"/>
                  </a:cxn>
                  <a:cxn ang="0">
                    <a:pos x="9005" y="5"/>
                  </a:cxn>
                  <a:cxn ang="0">
                    <a:pos x="9407" y="340"/>
                  </a:cxn>
                  <a:cxn ang="0">
                    <a:pos x="9945" y="849"/>
                  </a:cxn>
                  <a:cxn ang="0">
                    <a:pos x="10421" y="1418"/>
                  </a:cxn>
                  <a:cxn ang="0">
                    <a:pos x="10829" y="2041"/>
                  </a:cxn>
                  <a:cxn ang="0">
                    <a:pos x="11161" y="2713"/>
                  </a:cxn>
                  <a:cxn ang="0">
                    <a:pos x="11413" y="3425"/>
                  </a:cxn>
                  <a:cxn ang="0">
                    <a:pos x="11578" y="4176"/>
                  </a:cxn>
                  <a:cxn ang="0">
                    <a:pos x="11651" y="4955"/>
                  </a:cxn>
                  <a:cxn ang="0">
                    <a:pos x="11582" y="6113"/>
                  </a:cxn>
                  <a:cxn ang="0">
                    <a:pos x="11272" y="7318"/>
                  </a:cxn>
                  <a:cxn ang="0">
                    <a:pos x="10742" y="8417"/>
                  </a:cxn>
                  <a:cxn ang="0">
                    <a:pos x="10018" y="9384"/>
                  </a:cxn>
                  <a:cxn ang="0">
                    <a:pos x="9124" y="10195"/>
                  </a:cxn>
                  <a:cxn ang="0">
                    <a:pos x="8086" y="10825"/>
                  </a:cxn>
                  <a:cxn ang="0">
                    <a:pos x="6931" y="11247"/>
                  </a:cxn>
                  <a:cxn ang="0">
                    <a:pos x="5681" y="11437"/>
                  </a:cxn>
                  <a:cxn ang="0">
                    <a:pos x="4728" y="11415"/>
                  </a:cxn>
                  <a:cxn ang="0">
                    <a:pos x="3918" y="11280"/>
                  </a:cxn>
                  <a:cxn ang="0">
                    <a:pos x="3146" y="11047"/>
                  </a:cxn>
                  <a:cxn ang="0">
                    <a:pos x="2420" y="10720"/>
                  </a:cxn>
                  <a:cxn ang="0">
                    <a:pos x="1745" y="10309"/>
                  </a:cxn>
                  <a:cxn ang="0">
                    <a:pos x="1130" y="9819"/>
                  </a:cxn>
                  <a:cxn ang="0">
                    <a:pos x="582" y="9256"/>
                  </a:cxn>
                  <a:cxn ang="0">
                    <a:pos x="106" y="8628"/>
                  </a:cxn>
                  <a:cxn ang="0">
                    <a:pos x="6" y="8586"/>
                  </a:cxn>
                  <a:cxn ang="0">
                    <a:pos x="17" y="8751"/>
                  </a:cxn>
                  <a:cxn ang="0">
                    <a:pos x="33" y="8914"/>
                  </a:cxn>
                  <a:cxn ang="0">
                    <a:pos x="51" y="9077"/>
                  </a:cxn>
                  <a:cxn ang="0">
                    <a:pos x="414" y="9555"/>
                  </a:cxn>
                  <a:cxn ang="0">
                    <a:pos x="946" y="10087"/>
                  </a:cxn>
                  <a:cxn ang="0">
                    <a:pos x="1536" y="10556"/>
                  </a:cxn>
                  <a:cxn ang="0">
                    <a:pos x="2178" y="10957"/>
                  </a:cxn>
                  <a:cxn ang="0">
                    <a:pos x="2866" y="11284"/>
                  </a:cxn>
                  <a:cxn ang="0">
                    <a:pos x="3596" y="11532"/>
                  </a:cxn>
                  <a:cxn ang="0">
                    <a:pos x="4360" y="11693"/>
                  </a:cxn>
                  <a:cxn ang="0">
                    <a:pos x="5154" y="11764"/>
                  </a:cxn>
                  <a:cxn ang="0">
                    <a:pos x="6365" y="11691"/>
                  </a:cxn>
                  <a:cxn ang="0">
                    <a:pos x="7633" y="11366"/>
                  </a:cxn>
                  <a:cxn ang="0">
                    <a:pos x="8789" y="10811"/>
                  </a:cxn>
                  <a:cxn ang="0">
                    <a:pos x="9807" y="10049"/>
                  </a:cxn>
                  <a:cxn ang="0">
                    <a:pos x="10661" y="9111"/>
                  </a:cxn>
                  <a:cxn ang="0">
                    <a:pos x="11324" y="8022"/>
                  </a:cxn>
                  <a:cxn ang="0">
                    <a:pos x="11768" y="6807"/>
                  </a:cxn>
                  <a:cxn ang="0">
                    <a:pos x="11968" y="5496"/>
                  </a:cxn>
                </a:cxnLst>
                <a:rect l="0" t="0" r="r" b="b"/>
                <a:pathLst>
                  <a:path w="11977" h="11767">
                    <a:moveTo>
                      <a:pt x="11977" y="5154"/>
                    </a:moveTo>
                    <a:lnTo>
                      <a:pt x="11974" y="4965"/>
                    </a:lnTo>
                    <a:lnTo>
                      <a:pt x="11966" y="4777"/>
                    </a:lnTo>
                    <a:lnTo>
                      <a:pt x="11953" y="4590"/>
                    </a:lnTo>
                    <a:lnTo>
                      <a:pt x="11934" y="4404"/>
                    </a:lnTo>
                    <a:lnTo>
                      <a:pt x="11911" y="4220"/>
                    </a:lnTo>
                    <a:lnTo>
                      <a:pt x="11883" y="4038"/>
                    </a:lnTo>
                    <a:lnTo>
                      <a:pt x="11849" y="3858"/>
                    </a:lnTo>
                    <a:lnTo>
                      <a:pt x="11810" y="3678"/>
                    </a:lnTo>
                    <a:lnTo>
                      <a:pt x="11768" y="3501"/>
                    </a:lnTo>
                    <a:lnTo>
                      <a:pt x="11720" y="3326"/>
                    </a:lnTo>
                    <a:lnTo>
                      <a:pt x="11667" y="3153"/>
                    </a:lnTo>
                    <a:lnTo>
                      <a:pt x="11610" y="2982"/>
                    </a:lnTo>
                    <a:lnTo>
                      <a:pt x="11548" y="2812"/>
                    </a:lnTo>
                    <a:lnTo>
                      <a:pt x="11482" y="2646"/>
                    </a:lnTo>
                    <a:lnTo>
                      <a:pt x="11412" y="2481"/>
                    </a:lnTo>
                    <a:lnTo>
                      <a:pt x="11338" y="2319"/>
                    </a:lnTo>
                    <a:lnTo>
                      <a:pt x="11259" y="2158"/>
                    </a:lnTo>
                    <a:lnTo>
                      <a:pt x="11175" y="2001"/>
                    </a:lnTo>
                    <a:lnTo>
                      <a:pt x="11088" y="1847"/>
                    </a:lnTo>
                    <a:lnTo>
                      <a:pt x="10997" y="1694"/>
                    </a:lnTo>
                    <a:lnTo>
                      <a:pt x="10902" y="1544"/>
                    </a:lnTo>
                    <a:lnTo>
                      <a:pt x="10803" y="1398"/>
                    </a:lnTo>
                    <a:lnTo>
                      <a:pt x="10700" y="1254"/>
                    </a:lnTo>
                    <a:lnTo>
                      <a:pt x="10594" y="1112"/>
                    </a:lnTo>
                    <a:lnTo>
                      <a:pt x="10483" y="974"/>
                    </a:lnTo>
                    <a:lnTo>
                      <a:pt x="10370" y="838"/>
                    </a:lnTo>
                    <a:lnTo>
                      <a:pt x="10252" y="706"/>
                    </a:lnTo>
                    <a:lnTo>
                      <a:pt x="10132" y="577"/>
                    </a:lnTo>
                    <a:lnTo>
                      <a:pt x="10008" y="452"/>
                    </a:lnTo>
                    <a:lnTo>
                      <a:pt x="9881" y="330"/>
                    </a:lnTo>
                    <a:lnTo>
                      <a:pt x="9750" y="211"/>
                    </a:lnTo>
                    <a:lnTo>
                      <a:pt x="9617" y="95"/>
                    </a:lnTo>
                    <a:lnTo>
                      <a:pt x="9576" y="88"/>
                    </a:lnTo>
                    <a:lnTo>
                      <a:pt x="9536" y="81"/>
                    </a:lnTo>
                    <a:lnTo>
                      <a:pt x="9496" y="74"/>
                    </a:lnTo>
                    <a:lnTo>
                      <a:pt x="9455" y="67"/>
                    </a:lnTo>
                    <a:lnTo>
                      <a:pt x="9414" y="61"/>
                    </a:lnTo>
                    <a:lnTo>
                      <a:pt x="9374" y="53"/>
                    </a:lnTo>
                    <a:lnTo>
                      <a:pt x="9334" y="47"/>
                    </a:lnTo>
                    <a:lnTo>
                      <a:pt x="9293" y="41"/>
                    </a:lnTo>
                    <a:lnTo>
                      <a:pt x="9252" y="36"/>
                    </a:lnTo>
                    <a:lnTo>
                      <a:pt x="9211" y="30"/>
                    </a:lnTo>
                    <a:lnTo>
                      <a:pt x="9170" y="25"/>
                    </a:lnTo>
                    <a:lnTo>
                      <a:pt x="9129" y="19"/>
                    </a:lnTo>
                    <a:lnTo>
                      <a:pt x="9089" y="15"/>
                    </a:lnTo>
                    <a:lnTo>
                      <a:pt x="9047" y="10"/>
                    </a:lnTo>
                    <a:lnTo>
                      <a:pt x="9005" y="5"/>
                    </a:lnTo>
                    <a:lnTo>
                      <a:pt x="8965" y="0"/>
                    </a:lnTo>
                    <a:lnTo>
                      <a:pt x="9116" y="109"/>
                    </a:lnTo>
                    <a:lnTo>
                      <a:pt x="9262" y="222"/>
                    </a:lnTo>
                    <a:lnTo>
                      <a:pt x="9407" y="340"/>
                    </a:lnTo>
                    <a:lnTo>
                      <a:pt x="9547" y="461"/>
                    </a:lnTo>
                    <a:lnTo>
                      <a:pt x="9683" y="587"/>
                    </a:lnTo>
                    <a:lnTo>
                      <a:pt x="9816" y="715"/>
                    </a:lnTo>
                    <a:lnTo>
                      <a:pt x="9945" y="849"/>
                    </a:lnTo>
                    <a:lnTo>
                      <a:pt x="10070" y="986"/>
                    </a:lnTo>
                    <a:lnTo>
                      <a:pt x="10191" y="1127"/>
                    </a:lnTo>
                    <a:lnTo>
                      <a:pt x="10308" y="1271"/>
                    </a:lnTo>
                    <a:lnTo>
                      <a:pt x="10421" y="1418"/>
                    </a:lnTo>
                    <a:lnTo>
                      <a:pt x="10530" y="1569"/>
                    </a:lnTo>
                    <a:lnTo>
                      <a:pt x="10633" y="1724"/>
                    </a:lnTo>
                    <a:lnTo>
                      <a:pt x="10733" y="1881"/>
                    </a:lnTo>
                    <a:lnTo>
                      <a:pt x="10829" y="2041"/>
                    </a:lnTo>
                    <a:lnTo>
                      <a:pt x="10919" y="2204"/>
                    </a:lnTo>
                    <a:lnTo>
                      <a:pt x="11004" y="2371"/>
                    </a:lnTo>
                    <a:lnTo>
                      <a:pt x="11085" y="2540"/>
                    </a:lnTo>
                    <a:lnTo>
                      <a:pt x="11161" y="2713"/>
                    </a:lnTo>
                    <a:lnTo>
                      <a:pt x="11232" y="2887"/>
                    </a:lnTo>
                    <a:lnTo>
                      <a:pt x="11297" y="3064"/>
                    </a:lnTo>
                    <a:lnTo>
                      <a:pt x="11358" y="3244"/>
                    </a:lnTo>
                    <a:lnTo>
                      <a:pt x="11413" y="3425"/>
                    </a:lnTo>
                    <a:lnTo>
                      <a:pt x="11463" y="3609"/>
                    </a:lnTo>
                    <a:lnTo>
                      <a:pt x="11507" y="3797"/>
                    </a:lnTo>
                    <a:lnTo>
                      <a:pt x="11545" y="3985"/>
                    </a:lnTo>
                    <a:lnTo>
                      <a:pt x="11578" y="4176"/>
                    </a:lnTo>
                    <a:lnTo>
                      <a:pt x="11605" y="4368"/>
                    </a:lnTo>
                    <a:lnTo>
                      <a:pt x="11626" y="4562"/>
                    </a:lnTo>
                    <a:lnTo>
                      <a:pt x="11642" y="4758"/>
                    </a:lnTo>
                    <a:lnTo>
                      <a:pt x="11651" y="4955"/>
                    </a:lnTo>
                    <a:lnTo>
                      <a:pt x="11654" y="5154"/>
                    </a:lnTo>
                    <a:lnTo>
                      <a:pt x="11646" y="5478"/>
                    </a:lnTo>
                    <a:lnTo>
                      <a:pt x="11621" y="5798"/>
                    </a:lnTo>
                    <a:lnTo>
                      <a:pt x="11582" y="6113"/>
                    </a:lnTo>
                    <a:lnTo>
                      <a:pt x="11526" y="6423"/>
                    </a:lnTo>
                    <a:lnTo>
                      <a:pt x="11456" y="6727"/>
                    </a:lnTo>
                    <a:lnTo>
                      <a:pt x="11370" y="7026"/>
                    </a:lnTo>
                    <a:lnTo>
                      <a:pt x="11272" y="7318"/>
                    </a:lnTo>
                    <a:lnTo>
                      <a:pt x="11159" y="7603"/>
                    </a:lnTo>
                    <a:lnTo>
                      <a:pt x="11033" y="7883"/>
                    </a:lnTo>
                    <a:lnTo>
                      <a:pt x="10894" y="8154"/>
                    </a:lnTo>
                    <a:lnTo>
                      <a:pt x="10742" y="8417"/>
                    </a:lnTo>
                    <a:lnTo>
                      <a:pt x="10579" y="8671"/>
                    </a:lnTo>
                    <a:lnTo>
                      <a:pt x="10403" y="8918"/>
                    </a:lnTo>
                    <a:lnTo>
                      <a:pt x="10216" y="9156"/>
                    </a:lnTo>
                    <a:lnTo>
                      <a:pt x="10018" y="9384"/>
                    </a:lnTo>
                    <a:lnTo>
                      <a:pt x="9809" y="9602"/>
                    </a:lnTo>
                    <a:lnTo>
                      <a:pt x="9591" y="9811"/>
                    </a:lnTo>
                    <a:lnTo>
                      <a:pt x="9362" y="10009"/>
                    </a:lnTo>
                    <a:lnTo>
                      <a:pt x="9124" y="10195"/>
                    </a:lnTo>
                    <a:lnTo>
                      <a:pt x="8877" y="10371"/>
                    </a:lnTo>
                    <a:lnTo>
                      <a:pt x="8622" y="10535"/>
                    </a:lnTo>
                    <a:lnTo>
                      <a:pt x="8358" y="10686"/>
                    </a:lnTo>
                    <a:lnTo>
                      <a:pt x="8086" y="10825"/>
                    </a:lnTo>
                    <a:lnTo>
                      <a:pt x="7808" y="10951"/>
                    </a:lnTo>
                    <a:lnTo>
                      <a:pt x="7521" y="11064"/>
                    </a:lnTo>
                    <a:lnTo>
                      <a:pt x="7229" y="11162"/>
                    </a:lnTo>
                    <a:lnTo>
                      <a:pt x="6931" y="11247"/>
                    </a:lnTo>
                    <a:lnTo>
                      <a:pt x="6626" y="11317"/>
                    </a:lnTo>
                    <a:lnTo>
                      <a:pt x="6316" y="11373"/>
                    </a:lnTo>
                    <a:lnTo>
                      <a:pt x="6001" y="11413"/>
                    </a:lnTo>
                    <a:lnTo>
                      <a:pt x="5681" y="11437"/>
                    </a:lnTo>
                    <a:lnTo>
                      <a:pt x="5357" y="11444"/>
                    </a:lnTo>
                    <a:lnTo>
                      <a:pt x="5146" y="11441"/>
                    </a:lnTo>
                    <a:lnTo>
                      <a:pt x="4937" y="11431"/>
                    </a:lnTo>
                    <a:lnTo>
                      <a:pt x="4728" y="11415"/>
                    </a:lnTo>
                    <a:lnTo>
                      <a:pt x="4523" y="11390"/>
                    </a:lnTo>
                    <a:lnTo>
                      <a:pt x="4319" y="11360"/>
                    </a:lnTo>
                    <a:lnTo>
                      <a:pt x="4117" y="11323"/>
                    </a:lnTo>
                    <a:lnTo>
                      <a:pt x="3918" y="11280"/>
                    </a:lnTo>
                    <a:lnTo>
                      <a:pt x="3722" y="11231"/>
                    </a:lnTo>
                    <a:lnTo>
                      <a:pt x="3527" y="11175"/>
                    </a:lnTo>
                    <a:lnTo>
                      <a:pt x="3335" y="11114"/>
                    </a:lnTo>
                    <a:lnTo>
                      <a:pt x="3146" y="11047"/>
                    </a:lnTo>
                    <a:lnTo>
                      <a:pt x="2960" y="10973"/>
                    </a:lnTo>
                    <a:lnTo>
                      <a:pt x="2777" y="10895"/>
                    </a:lnTo>
                    <a:lnTo>
                      <a:pt x="2597" y="10811"/>
                    </a:lnTo>
                    <a:lnTo>
                      <a:pt x="2420" y="10720"/>
                    </a:lnTo>
                    <a:lnTo>
                      <a:pt x="2246" y="10625"/>
                    </a:lnTo>
                    <a:lnTo>
                      <a:pt x="2076" y="10525"/>
                    </a:lnTo>
                    <a:lnTo>
                      <a:pt x="1909" y="10419"/>
                    </a:lnTo>
                    <a:lnTo>
                      <a:pt x="1745" y="10309"/>
                    </a:lnTo>
                    <a:lnTo>
                      <a:pt x="1586" y="10193"/>
                    </a:lnTo>
                    <a:lnTo>
                      <a:pt x="1429" y="10074"/>
                    </a:lnTo>
                    <a:lnTo>
                      <a:pt x="1278" y="9948"/>
                    </a:lnTo>
                    <a:lnTo>
                      <a:pt x="1130" y="9819"/>
                    </a:lnTo>
                    <a:lnTo>
                      <a:pt x="987" y="9684"/>
                    </a:lnTo>
                    <a:lnTo>
                      <a:pt x="847" y="9546"/>
                    </a:lnTo>
                    <a:lnTo>
                      <a:pt x="713" y="9402"/>
                    </a:lnTo>
                    <a:lnTo>
                      <a:pt x="582" y="9256"/>
                    </a:lnTo>
                    <a:lnTo>
                      <a:pt x="455" y="9104"/>
                    </a:lnTo>
                    <a:lnTo>
                      <a:pt x="335" y="8950"/>
                    </a:lnTo>
                    <a:lnTo>
                      <a:pt x="218" y="8791"/>
                    </a:lnTo>
                    <a:lnTo>
                      <a:pt x="106" y="8628"/>
                    </a:lnTo>
                    <a:lnTo>
                      <a:pt x="0" y="8462"/>
                    </a:lnTo>
                    <a:lnTo>
                      <a:pt x="2" y="8504"/>
                    </a:lnTo>
                    <a:lnTo>
                      <a:pt x="4" y="8545"/>
                    </a:lnTo>
                    <a:lnTo>
                      <a:pt x="6" y="8586"/>
                    </a:lnTo>
                    <a:lnTo>
                      <a:pt x="9" y="8627"/>
                    </a:lnTo>
                    <a:lnTo>
                      <a:pt x="11" y="8668"/>
                    </a:lnTo>
                    <a:lnTo>
                      <a:pt x="14" y="8709"/>
                    </a:lnTo>
                    <a:lnTo>
                      <a:pt x="17" y="8751"/>
                    </a:lnTo>
                    <a:lnTo>
                      <a:pt x="21" y="8791"/>
                    </a:lnTo>
                    <a:lnTo>
                      <a:pt x="25" y="8832"/>
                    </a:lnTo>
                    <a:lnTo>
                      <a:pt x="29" y="8873"/>
                    </a:lnTo>
                    <a:lnTo>
                      <a:pt x="33" y="8914"/>
                    </a:lnTo>
                    <a:lnTo>
                      <a:pt x="37" y="8955"/>
                    </a:lnTo>
                    <a:lnTo>
                      <a:pt x="42" y="8995"/>
                    </a:lnTo>
                    <a:lnTo>
                      <a:pt x="46" y="9036"/>
                    </a:lnTo>
                    <a:lnTo>
                      <a:pt x="51" y="9077"/>
                    </a:lnTo>
                    <a:lnTo>
                      <a:pt x="56" y="9116"/>
                    </a:lnTo>
                    <a:lnTo>
                      <a:pt x="171" y="9266"/>
                    </a:lnTo>
                    <a:lnTo>
                      <a:pt x="291" y="9412"/>
                    </a:lnTo>
                    <a:lnTo>
                      <a:pt x="414" y="9555"/>
                    </a:lnTo>
                    <a:lnTo>
                      <a:pt x="542" y="9693"/>
                    </a:lnTo>
                    <a:lnTo>
                      <a:pt x="673" y="9828"/>
                    </a:lnTo>
                    <a:lnTo>
                      <a:pt x="808" y="9960"/>
                    </a:lnTo>
                    <a:lnTo>
                      <a:pt x="946" y="10087"/>
                    </a:lnTo>
                    <a:lnTo>
                      <a:pt x="1089" y="10210"/>
                    </a:lnTo>
                    <a:lnTo>
                      <a:pt x="1234" y="10329"/>
                    </a:lnTo>
                    <a:lnTo>
                      <a:pt x="1383" y="10445"/>
                    </a:lnTo>
                    <a:lnTo>
                      <a:pt x="1536" y="10556"/>
                    </a:lnTo>
                    <a:lnTo>
                      <a:pt x="1692" y="10662"/>
                    </a:lnTo>
                    <a:lnTo>
                      <a:pt x="1851" y="10766"/>
                    </a:lnTo>
                    <a:lnTo>
                      <a:pt x="2014" y="10864"/>
                    </a:lnTo>
                    <a:lnTo>
                      <a:pt x="2178" y="10957"/>
                    </a:lnTo>
                    <a:lnTo>
                      <a:pt x="2347" y="11045"/>
                    </a:lnTo>
                    <a:lnTo>
                      <a:pt x="2517" y="11131"/>
                    </a:lnTo>
                    <a:lnTo>
                      <a:pt x="2690" y="11210"/>
                    </a:lnTo>
                    <a:lnTo>
                      <a:pt x="2866" y="11284"/>
                    </a:lnTo>
                    <a:lnTo>
                      <a:pt x="3045" y="11353"/>
                    </a:lnTo>
                    <a:lnTo>
                      <a:pt x="3226" y="11418"/>
                    </a:lnTo>
                    <a:lnTo>
                      <a:pt x="3410" y="11477"/>
                    </a:lnTo>
                    <a:lnTo>
                      <a:pt x="3596" y="11532"/>
                    </a:lnTo>
                    <a:lnTo>
                      <a:pt x="3784" y="11579"/>
                    </a:lnTo>
                    <a:lnTo>
                      <a:pt x="3974" y="11623"/>
                    </a:lnTo>
                    <a:lnTo>
                      <a:pt x="4166" y="11661"/>
                    </a:lnTo>
                    <a:lnTo>
                      <a:pt x="4360" y="11693"/>
                    </a:lnTo>
                    <a:lnTo>
                      <a:pt x="4557" y="11719"/>
                    </a:lnTo>
                    <a:lnTo>
                      <a:pt x="4754" y="11741"/>
                    </a:lnTo>
                    <a:lnTo>
                      <a:pt x="4954" y="11755"/>
                    </a:lnTo>
                    <a:lnTo>
                      <a:pt x="5154" y="11764"/>
                    </a:lnTo>
                    <a:lnTo>
                      <a:pt x="5357" y="11767"/>
                    </a:lnTo>
                    <a:lnTo>
                      <a:pt x="5698" y="11759"/>
                    </a:lnTo>
                    <a:lnTo>
                      <a:pt x="6033" y="11733"/>
                    </a:lnTo>
                    <a:lnTo>
                      <a:pt x="6365" y="11691"/>
                    </a:lnTo>
                    <a:lnTo>
                      <a:pt x="6691" y="11633"/>
                    </a:lnTo>
                    <a:lnTo>
                      <a:pt x="7011" y="11559"/>
                    </a:lnTo>
                    <a:lnTo>
                      <a:pt x="7325" y="11471"/>
                    </a:lnTo>
                    <a:lnTo>
                      <a:pt x="7633" y="11366"/>
                    </a:lnTo>
                    <a:lnTo>
                      <a:pt x="7934" y="11247"/>
                    </a:lnTo>
                    <a:lnTo>
                      <a:pt x="8227" y="11115"/>
                    </a:lnTo>
                    <a:lnTo>
                      <a:pt x="8512" y="10969"/>
                    </a:lnTo>
                    <a:lnTo>
                      <a:pt x="8789" y="10811"/>
                    </a:lnTo>
                    <a:lnTo>
                      <a:pt x="9058" y="10638"/>
                    </a:lnTo>
                    <a:lnTo>
                      <a:pt x="9317" y="10454"/>
                    </a:lnTo>
                    <a:lnTo>
                      <a:pt x="9567" y="10257"/>
                    </a:lnTo>
                    <a:lnTo>
                      <a:pt x="9807" y="10049"/>
                    </a:lnTo>
                    <a:lnTo>
                      <a:pt x="10038" y="9830"/>
                    </a:lnTo>
                    <a:lnTo>
                      <a:pt x="10256" y="9600"/>
                    </a:lnTo>
                    <a:lnTo>
                      <a:pt x="10465" y="9361"/>
                    </a:lnTo>
                    <a:lnTo>
                      <a:pt x="10661" y="9111"/>
                    </a:lnTo>
                    <a:lnTo>
                      <a:pt x="10846" y="8852"/>
                    </a:lnTo>
                    <a:lnTo>
                      <a:pt x="11018" y="8584"/>
                    </a:lnTo>
                    <a:lnTo>
                      <a:pt x="11177" y="8307"/>
                    </a:lnTo>
                    <a:lnTo>
                      <a:pt x="11324" y="8022"/>
                    </a:lnTo>
                    <a:lnTo>
                      <a:pt x="11457" y="7728"/>
                    </a:lnTo>
                    <a:lnTo>
                      <a:pt x="11575" y="7429"/>
                    </a:lnTo>
                    <a:lnTo>
                      <a:pt x="11679" y="7121"/>
                    </a:lnTo>
                    <a:lnTo>
                      <a:pt x="11768" y="6807"/>
                    </a:lnTo>
                    <a:lnTo>
                      <a:pt x="11842" y="6488"/>
                    </a:lnTo>
                    <a:lnTo>
                      <a:pt x="11900" y="6162"/>
                    </a:lnTo>
                    <a:lnTo>
                      <a:pt x="11943" y="5831"/>
                    </a:lnTo>
                    <a:lnTo>
                      <a:pt x="11968" y="5496"/>
                    </a:lnTo>
                    <a:lnTo>
                      <a:pt x="11977" y="5154"/>
                    </a:lnTo>
                    <a:close/>
                  </a:path>
                </a:pathLst>
              </a:custGeom>
              <a:solidFill>
                <a:srgbClr val="00A0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2" name="Freeform 140"/>
              <p:cNvSpPr>
                <a:spLocks/>
              </p:cNvSpPr>
              <p:nvPr/>
            </p:nvSpPr>
            <p:spPr bwMode="auto">
              <a:xfrm>
                <a:off x="5301" y="1119"/>
                <a:ext cx="252" cy="259"/>
              </a:xfrm>
              <a:custGeom>
                <a:avLst/>
                <a:gdLst/>
                <a:ahLst/>
                <a:cxnLst>
                  <a:cxn ang="0">
                    <a:pos x="11797" y="4604"/>
                  </a:cxn>
                  <a:cxn ang="0">
                    <a:pos x="11686" y="3854"/>
                  </a:cxn>
                  <a:cxn ang="0">
                    <a:pos x="11490" y="3137"/>
                  </a:cxn>
                  <a:cxn ang="0">
                    <a:pos x="11217" y="2452"/>
                  </a:cxn>
                  <a:cxn ang="0">
                    <a:pos x="10870" y="1811"/>
                  </a:cxn>
                  <a:cxn ang="0">
                    <a:pos x="10455" y="1215"/>
                  </a:cxn>
                  <a:cxn ang="0">
                    <a:pos x="9978" y="671"/>
                  </a:cxn>
                  <a:cxn ang="0">
                    <a:pos x="9443" y="183"/>
                  </a:cxn>
                  <a:cxn ang="0">
                    <a:pos x="9178" y="53"/>
                  </a:cxn>
                  <a:cxn ang="0">
                    <a:pos x="9013" y="34"/>
                  </a:cxn>
                  <a:cxn ang="0">
                    <a:pos x="8848" y="18"/>
                  </a:cxn>
                  <a:cxn ang="0">
                    <a:pos x="8680" y="4"/>
                  </a:cxn>
                  <a:cxn ang="0">
                    <a:pos x="9106" y="328"/>
                  </a:cxn>
                  <a:cxn ang="0">
                    <a:pos x="9678" y="827"/>
                  </a:cxn>
                  <a:cxn ang="0">
                    <a:pos x="10183" y="1392"/>
                  </a:cxn>
                  <a:cxn ang="0">
                    <a:pos x="10617" y="2017"/>
                  </a:cxn>
                  <a:cxn ang="0">
                    <a:pos x="10972" y="2695"/>
                  </a:cxn>
                  <a:cxn ang="0">
                    <a:pos x="11241" y="3419"/>
                  </a:cxn>
                  <a:cxn ang="0">
                    <a:pos x="11418" y="4182"/>
                  </a:cxn>
                  <a:cxn ang="0">
                    <a:pos x="11497" y="4979"/>
                  </a:cxn>
                  <a:cxn ang="0">
                    <a:pos x="11429" y="6116"/>
                  </a:cxn>
                  <a:cxn ang="0">
                    <a:pos x="11127" y="7290"/>
                  </a:cxn>
                  <a:cxn ang="0">
                    <a:pos x="10611" y="8361"/>
                  </a:cxn>
                  <a:cxn ang="0">
                    <a:pos x="9906" y="9304"/>
                  </a:cxn>
                  <a:cxn ang="0">
                    <a:pos x="9035" y="10093"/>
                  </a:cxn>
                  <a:cxn ang="0">
                    <a:pos x="8024" y="10707"/>
                  </a:cxn>
                  <a:cxn ang="0">
                    <a:pos x="6898" y="11119"/>
                  </a:cxn>
                  <a:cxn ang="0">
                    <a:pos x="5681" y="11304"/>
                  </a:cxn>
                  <a:cxn ang="0">
                    <a:pos x="4724" y="11278"/>
                  </a:cxn>
                  <a:cxn ang="0">
                    <a:pos x="3900" y="11136"/>
                  </a:cxn>
                  <a:cxn ang="0">
                    <a:pos x="3117" y="10887"/>
                  </a:cxn>
                  <a:cxn ang="0">
                    <a:pos x="2384" y="10541"/>
                  </a:cxn>
                  <a:cxn ang="0">
                    <a:pos x="1708" y="10105"/>
                  </a:cxn>
                  <a:cxn ang="0">
                    <a:pos x="1097" y="9586"/>
                  </a:cxn>
                  <a:cxn ang="0">
                    <a:pos x="558" y="8992"/>
                  </a:cxn>
                  <a:cxn ang="0">
                    <a:pos x="101" y="8331"/>
                  </a:cxn>
                  <a:cxn ang="0">
                    <a:pos x="1" y="8282"/>
                  </a:cxn>
                  <a:cxn ang="0">
                    <a:pos x="6" y="8449"/>
                  </a:cxn>
                  <a:cxn ang="0">
                    <a:pos x="14" y="8614"/>
                  </a:cxn>
                  <a:cxn ang="0">
                    <a:pos x="26" y="8779"/>
                  </a:cxn>
                  <a:cxn ang="0">
                    <a:pos x="377" y="9282"/>
                  </a:cxn>
                  <a:cxn ang="0">
                    <a:pos x="902" y="9846"/>
                  </a:cxn>
                  <a:cxn ang="0">
                    <a:pos x="1489" y="10343"/>
                  </a:cxn>
                  <a:cxn ang="0">
                    <a:pos x="2133" y="10770"/>
                  </a:cxn>
                  <a:cxn ang="0">
                    <a:pos x="2829" y="11118"/>
                  </a:cxn>
                  <a:cxn ang="0">
                    <a:pos x="3569" y="11382"/>
                  </a:cxn>
                  <a:cxn ang="0">
                    <a:pos x="4347" y="11555"/>
                  </a:cxn>
                  <a:cxn ang="0">
                    <a:pos x="5158" y="11631"/>
                  </a:cxn>
                  <a:cxn ang="0">
                    <a:pos x="6348" y="11560"/>
                  </a:cxn>
                  <a:cxn ang="0">
                    <a:pos x="7585" y="11243"/>
                  </a:cxn>
                  <a:cxn ang="0">
                    <a:pos x="8713" y="10701"/>
                  </a:cxn>
                  <a:cxn ang="0">
                    <a:pos x="9707" y="9958"/>
                  </a:cxn>
                  <a:cxn ang="0">
                    <a:pos x="10540" y="9043"/>
                  </a:cxn>
                  <a:cxn ang="0">
                    <a:pos x="11186" y="7980"/>
                  </a:cxn>
                  <a:cxn ang="0">
                    <a:pos x="11619" y="6795"/>
                  </a:cxn>
                  <a:cxn ang="0">
                    <a:pos x="11815" y="5514"/>
                  </a:cxn>
                </a:cxnLst>
                <a:rect l="0" t="0" r="r" b="b"/>
                <a:pathLst>
                  <a:path w="11824" h="11634">
                    <a:moveTo>
                      <a:pt x="11824" y="5182"/>
                    </a:moveTo>
                    <a:lnTo>
                      <a:pt x="11820" y="4988"/>
                    </a:lnTo>
                    <a:lnTo>
                      <a:pt x="11812" y="4796"/>
                    </a:lnTo>
                    <a:lnTo>
                      <a:pt x="11797" y="4604"/>
                    </a:lnTo>
                    <a:lnTo>
                      <a:pt x="11778" y="4414"/>
                    </a:lnTo>
                    <a:lnTo>
                      <a:pt x="11752" y="4226"/>
                    </a:lnTo>
                    <a:lnTo>
                      <a:pt x="11722" y="4039"/>
                    </a:lnTo>
                    <a:lnTo>
                      <a:pt x="11686" y="3854"/>
                    </a:lnTo>
                    <a:lnTo>
                      <a:pt x="11645" y="3672"/>
                    </a:lnTo>
                    <a:lnTo>
                      <a:pt x="11599" y="3491"/>
                    </a:lnTo>
                    <a:lnTo>
                      <a:pt x="11547" y="3312"/>
                    </a:lnTo>
                    <a:lnTo>
                      <a:pt x="11490" y="3137"/>
                    </a:lnTo>
                    <a:lnTo>
                      <a:pt x="11429" y="2961"/>
                    </a:lnTo>
                    <a:lnTo>
                      <a:pt x="11363" y="2789"/>
                    </a:lnTo>
                    <a:lnTo>
                      <a:pt x="11293" y="2620"/>
                    </a:lnTo>
                    <a:lnTo>
                      <a:pt x="11217" y="2452"/>
                    </a:lnTo>
                    <a:lnTo>
                      <a:pt x="11137" y="2288"/>
                    </a:lnTo>
                    <a:lnTo>
                      <a:pt x="11052" y="2126"/>
                    </a:lnTo>
                    <a:lnTo>
                      <a:pt x="10964" y="1967"/>
                    </a:lnTo>
                    <a:lnTo>
                      <a:pt x="10870" y="1811"/>
                    </a:lnTo>
                    <a:lnTo>
                      <a:pt x="10773" y="1657"/>
                    </a:lnTo>
                    <a:lnTo>
                      <a:pt x="10671" y="1507"/>
                    </a:lnTo>
                    <a:lnTo>
                      <a:pt x="10565" y="1360"/>
                    </a:lnTo>
                    <a:lnTo>
                      <a:pt x="10455" y="1215"/>
                    </a:lnTo>
                    <a:lnTo>
                      <a:pt x="10343" y="1073"/>
                    </a:lnTo>
                    <a:lnTo>
                      <a:pt x="10225" y="936"/>
                    </a:lnTo>
                    <a:lnTo>
                      <a:pt x="10103" y="801"/>
                    </a:lnTo>
                    <a:lnTo>
                      <a:pt x="9978" y="671"/>
                    </a:lnTo>
                    <a:lnTo>
                      <a:pt x="9850" y="543"/>
                    </a:lnTo>
                    <a:lnTo>
                      <a:pt x="9718" y="420"/>
                    </a:lnTo>
                    <a:lnTo>
                      <a:pt x="9582" y="299"/>
                    </a:lnTo>
                    <a:lnTo>
                      <a:pt x="9443" y="183"/>
                    </a:lnTo>
                    <a:lnTo>
                      <a:pt x="9302" y="69"/>
                    </a:lnTo>
                    <a:lnTo>
                      <a:pt x="9260" y="64"/>
                    </a:lnTo>
                    <a:lnTo>
                      <a:pt x="9220" y="58"/>
                    </a:lnTo>
                    <a:lnTo>
                      <a:pt x="9178" y="53"/>
                    </a:lnTo>
                    <a:lnTo>
                      <a:pt x="9137" y="48"/>
                    </a:lnTo>
                    <a:lnTo>
                      <a:pt x="9096" y="43"/>
                    </a:lnTo>
                    <a:lnTo>
                      <a:pt x="9055" y="38"/>
                    </a:lnTo>
                    <a:lnTo>
                      <a:pt x="9013" y="34"/>
                    </a:lnTo>
                    <a:lnTo>
                      <a:pt x="8973" y="29"/>
                    </a:lnTo>
                    <a:lnTo>
                      <a:pt x="8930" y="26"/>
                    </a:lnTo>
                    <a:lnTo>
                      <a:pt x="8889" y="21"/>
                    </a:lnTo>
                    <a:lnTo>
                      <a:pt x="8848" y="18"/>
                    </a:lnTo>
                    <a:lnTo>
                      <a:pt x="8806" y="13"/>
                    </a:lnTo>
                    <a:lnTo>
                      <a:pt x="8764" y="10"/>
                    </a:lnTo>
                    <a:lnTo>
                      <a:pt x="8723" y="6"/>
                    </a:lnTo>
                    <a:lnTo>
                      <a:pt x="8680" y="4"/>
                    </a:lnTo>
                    <a:lnTo>
                      <a:pt x="8639" y="0"/>
                    </a:lnTo>
                    <a:lnTo>
                      <a:pt x="8798" y="105"/>
                    </a:lnTo>
                    <a:lnTo>
                      <a:pt x="8954" y="214"/>
                    </a:lnTo>
                    <a:lnTo>
                      <a:pt x="9106" y="328"/>
                    </a:lnTo>
                    <a:lnTo>
                      <a:pt x="9255" y="446"/>
                    </a:lnTo>
                    <a:lnTo>
                      <a:pt x="9399" y="569"/>
                    </a:lnTo>
                    <a:lnTo>
                      <a:pt x="9541" y="696"/>
                    </a:lnTo>
                    <a:lnTo>
                      <a:pt x="9678" y="827"/>
                    </a:lnTo>
                    <a:lnTo>
                      <a:pt x="9811" y="962"/>
                    </a:lnTo>
                    <a:lnTo>
                      <a:pt x="9939" y="1102"/>
                    </a:lnTo>
                    <a:lnTo>
                      <a:pt x="10063" y="1245"/>
                    </a:lnTo>
                    <a:lnTo>
                      <a:pt x="10183" y="1392"/>
                    </a:lnTo>
                    <a:lnTo>
                      <a:pt x="10299" y="1543"/>
                    </a:lnTo>
                    <a:lnTo>
                      <a:pt x="10410" y="1698"/>
                    </a:lnTo>
                    <a:lnTo>
                      <a:pt x="10516" y="1855"/>
                    </a:lnTo>
                    <a:lnTo>
                      <a:pt x="10617" y="2017"/>
                    </a:lnTo>
                    <a:lnTo>
                      <a:pt x="10714" y="2181"/>
                    </a:lnTo>
                    <a:lnTo>
                      <a:pt x="10805" y="2349"/>
                    </a:lnTo>
                    <a:lnTo>
                      <a:pt x="10891" y="2520"/>
                    </a:lnTo>
                    <a:lnTo>
                      <a:pt x="10972" y="2695"/>
                    </a:lnTo>
                    <a:lnTo>
                      <a:pt x="11048" y="2871"/>
                    </a:lnTo>
                    <a:lnTo>
                      <a:pt x="11118" y="3051"/>
                    </a:lnTo>
                    <a:lnTo>
                      <a:pt x="11182" y="3233"/>
                    </a:lnTo>
                    <a:lnTo>
                      <a:pt x="11241" y="3419"/>
                    </a:lnTo>
                    <a:lnTo>
                      <a:pt x="11295" y="3606"/>
                    </a:lnTo>
                    <a:lnTo>
                      <a:pt x="11342" y="3795"/>
                    </a:lnTo>
                    <a:lnTo>
                      <a:pt x="11383" y="3988"/>
                    </a:lnTo>
                    <a:lnTo>
                      <a:pt x="11418" y="4182"/>
                    </a:lnTo>
                    <a:lnTo>
                      <a:pt x="11447" y="4378"/>
                    </a:lnTo>
                    <a:lnTo>
                      <a:pt x="11470" y="4577"/>
                    </a:lnTo>
                    <a:lnTo>
                      <a:pt x="11487" y="4777"/>
                    </a:lnTo>
                    <a:lnTo>
                      <a:pt x="11497" y="4979"/>
                    </a:lnTo>
                    <a:lnTo>
                      <a:pt x="11500" y="5182"/>
                    </a:lnTo>
                    <a:lnTo>
                      <a:pt x="11492" y="5498"/>
                    </a:lnTo>
                    <a:lnTo>
                      <a:pt x="11469" y="5810"/>
                    </a:lnTo>
                    <a:lnTo>
                      <a:pt x="11429" y="6116"/>
                    </a:lnTo>
                    <a:lnTo>
                      <a:pt x="11375" y="6418"/>
                    </a:lnTo>
                    <a:lnTo>
                      <a:pt x="11307" y="6715"/>
                    </a:lnTo>
                    <a:lnTo>
                      <a:pt x="11224" y="7006"/>
                    </a:lnTo>
                    <a:lnTo>
                      <a:pt x="11127" y="7290"/>
                    </a:lnTo>
                    <a:lnTo>
                      <a:pt x="11018" y="7568"/>
                    </a:lnTo>
                    <a:lnTo>
                      <a:pt x="10895" y="7840"/>
                    </a:lnTo>
                    <a:lnTo>
                      <a:pt x="10759" y="8104"/>
                    </a:lnTo>
                    <a:lnTo>
                      <a:pt x="10611" y="8361"/>
                    </a:lnTo>
                    <a:lnTo>
                      <a:pt x="10452" y="8609"/>
                    </a:lnTo>
                    <a:lnTo>
                      <a:pt x="10281" y="8850"/>
                    </a:lnTo>
                    <a:lnTo>
                      <a:pt x="10099" y="9081"/>
                    </a:lnTo>
                    <a:lnTo>
                      <a:pt x="9906" y="9304"/>
                    </a:lnTo>
                    <a:lnTo>
                      <a:pt x="9703" y="9516"/>
                    </a:lnTo>
                    <a:lnTo>
                      <a:pt x="9490" y="9719"/>
                    </a:lnTo>
                    <a:lnTo>
                      <a:pt x="9267" y="9912"/>
                    </a:lnTo>
                    <a:lnTo>
                      <a:pt x="9035" y="10093"/>
                    </a:lnTo>
                    <a:lnTo>
                      <a:pt x="8795" y="10265"/>
                    </a:lnTo>
                    <a:lnTo>
                      <a:pt x="8546" y="10424"/>
                    </a:lnTo>
                    <a:lnTo>
                      <a:pt x="8289" y="10572"/>
                    </a:lnTo>
                    <a:lnTo>
                      <a:pt x="8024" y="10707"/>
                    </a:lnTo>
                    <a:lnTo>
                      <a:pt x="7753" y="10830"/>
                    </a:lnTo>
                    <a:lnTo>
                      <a:pt x="7474" y="10939"/>
                    </a:lnTo>
                    <a:lnTo>
                      <a:pt x="7189" y="11036"/>
                    </a:lnTo>
                    <a:lnTo>
                      <a:pt x="6898" y="11119"/>
                    </a:lnTo>
                    <a:lnTo>
                      <a:pt x="6601" y="11187"/>
                    </a:lnTo>
                    <a:lnTo>
                      <a:pt x="6300" y="11241"/>
                    </a:lnTo>
                    <a:lnTo>
                      <a:pt x="5993" y="11279"/>
                    </a:lnTo>
                    <a:lnTo>
                      <a:pt x="5681" y="11304"/>
                    </a:lnTo>
                    <a:lnTo>
                      <a:pt x="5365" y="11311"/>
                    </a:lnTo>
                    <a:lnTo>
                      <a:pt x="5150" y="11308"/>
                    </a:lnTo>
                    <a:lnTo>
                      <a:pt x="4937" y="11297"/>
                    </a:lnTo>
                    <a:lnTo>
                      <a:pt x="4724" y="11278"/>
                    </a:lnTo>
                    <a:lnTo>
                      <a:pt x="4515" y="11253"/>
                    </a:lnTo>
                    <a:lnTo>
                      <a:pt x="4307" y="11220"/>
                    </a:lnTo>
                    <a:lnTo>
                      <a:pt x="4103" y="11182"/>
                    </a:lnTo>
                    <a:lnTo>
                      <a:pt x="3900" y="11136"/>
                    </a:lnTo>
                    <a:lnTo>
                      <a:pt x="3701" y="11082"/>
                    </a:lnTo>
                    <a:lnTo>
                      <a:pt x="3503" y="11025"/>
                    </a:lnTo>
                    <a:lnTo>
                      <a:pt x="3309" y="10959"/>
                    </a:lnTo>
                    <a:lnTo>
                      <a:pt x="3117" y="10887"/>
                    </a:lnTo>
                    <a:lnTo>
                      <a:pt x="2929" y="10809"/>
                    </a:lnTo>
                    <a:lnTo>
                      <a:pt x="2744" y="10726"/>
                    </a:lnTo>
                    <a:lnTo>
                      <a:pt x="2562" y="10637"/>
                    </a:lnTo>
                    <a:lnTo>
                      <a:pt x="2384" y="10541"/>
                    </a:lnTo>
                    <a:lnTo>
                      <a:pt x="2210" y="10440"/>
                    </a:lnTo>
                    <a:lnTo>
                      <a:pt x="2039" y="10333"/>
                    </a:lnTo>
                    <a:lnTo>
                      <a:pt x="1871" y="10221"/>
                    </a:lnTo>
                    <a:lnTo>
                      <a:pt x="1708" y="10105"/>
                    </a:lnTo>
                    <a:lnTo>
                      <a:pt x="1549" y="9982"/>
                    </a:lnTo>
                    <a:lnTo>
                      <a:pt x="1393" y="9855"/>
                    </a:lnTo>
                    <a:lnTo>
                      <a:pt x="1243" y="9723"/>
                    </a:lnTo>
                    <a:lnTo>
                      <a:pt x="1097" y="9586"/>
                    </a:lnTo>
                    <a:lnTo>
                      <a:pt x="955" y="9444"/>
                    </a:lnTo>
                    <a:lnTo>
                      <a:pt x="818" y="9297"/>
                    </a:lnTo>
                    <a:lnTo>
                      <a:pt x="685" y="9146"/>
                    </a:lnTo>
                    <a:lnTo>
                      <a:pt x="558" y="8992"/>
                    </a:lnTo>
                    <a:lnTo>
                      <a:pt x="436" y="8832"/>
                    </a:lnTo>
                    <a:lnTo>
                      <a:pt x="318" y="8669"/>
                    </a:lnTo>
                    <a:lnTo>
                      <a:pt x="206" y="8502"/>
                    </a:lnTo>
                    <a:lnTo>
                      <a:pt x="101" y="8331"/>
                    </a:lnTo>
                    <a:lnTo>
                      <a:pt x="0" y="8156"/>
                    </a:lnTo>
                    <a:lnTo>
                      <a:pt x="0" y="8198"/>
                    </a:lnTo>
                    <a:lnTo>
                      <a:pt x="0" y="8241"/>
                    </a:lnTo>
                    <a:lnTo>
                      <a:pt x="1" y="8282"/>
                    </a:lnTo>
                    <a:lnTo>
                      <a:pt x="2" y="8324"/>
                    </a:lnTo>
                    <a:lnTo>
                      <a:pt x="3" y="8365"/>
                    </a:lnTo>
                    <a:lnTo>
                      <a:pt x="4" y="8407"/>
                    </a:lnTo>
                    <a:lnTo>
                      <a:pt x="6" y="8449"/>
                    </a:lnTo>
                    <a:lnTo>
                      <a:pt x="8" y="8489"/>
                    </a:lnTo>
                    <a:lnTo>
                      <a:pt x="10" y="8532"/>
                    </a:lnTo>
                    <a:lnTo>
                      <a:pt x="12" y="8573"/>
                    </a:lnTo>
                    <a:lnTo>
                      <a:pt x="14" y="8614"/>
                    </a:lnTo>
                    <a:lnTo>
                      <a:pt x="17" y="8655"/>
                    </a:lnTo>
                    <a:lnTo>
                      <a:pt x="19" y="8696"/>
                    </a:lnTo>
                    <a:lnTo>
                      <a:pt x="23" y="8737"/>
                    </a:lnTo>
                    <a:lnTo>
                      <a:pt x="26" y="8779"/>
                    </a:lnTo>
                    <a:lnTo>
                      <a:pt x="31" y="8819"/>
                    </a:lnTo>
                    <a:lnTo>
                      <a:pt x="141" y="8977"/>
                    </a:lnTo>
                    <a:lnTo>
                      <a:pt x="257" y="9131"/>
                    </a:lnTo>
                    <a:lnTo>
                      <a:pt x="377" y="9282"/>
                    </a:lnTo>
                    <a:lnTo>
                      <a:pt x="502" y="9428"/>
                    </a:lnTo>
                    <a:lnTo>
                      <a:pt x="631" y="9572"/>
                    </a:lnTo>
                    <a:lnTo>
                      <a:pt x="764" y="9711"/>
                    </a:lnTo>
                    <a:lnTo>
                      <a:pt x="902" y="9846"/>
                    </a:lnTo>
                    <a:lnTo>
                      <a:pt x="1043" y="9977"/>
                    </a:lnTo>
                    <a:lnTo>
                      <a:pt x="1187" y="10104"/>
                    </a:lnTo>
                    <a:lnTo>
                      <a:pt x="1337" y="10225"/>
                    </a:lnTo>
                    <a:lnTo>
                      <a:pt x="1489" y="10343"/>
                    </a:lnTo>
                    <a:lnTo>
                      <a:pt x="1645" y="10457"/>
                    </a:lnTo>
                    <a:lnTo>
                      <a:pt x="1804" y="10567"/>
                    </a:lnTo>
                    <a:lnTo>
                      <a:pt x="1967" y="10670"/>
                    </a:lnTo>
                    <a:lnTo>
                      <a:pt x="2133" y="10770"/>
                    </a:lnTo>
                    <a:lnTo>
                      <a:pt x="2303" y="10864"/>
                    </a:lnTo>
                    <a:lnTo>
                      <a:pt x="2475" y="10954"/>
                    </a:lnTo>
                    <a:lnTo>
                      <a:pt x="2651" y="11039"/>
                    </a:lnTo>
                    <a:lnTo>
                      <a:pt x="2829" y="11118"/>
                    </a:lnTo>
                    <a:lnTo>
                      <a:pt x="3010" y="11192"/>
                    </a:lnTo>
                    <a:lnTo>
                      <a:pt x="3193" y="11261"/>
                    </a:lnTo>
                    <a:lnTo>
                      <a:pt x="3379" y="11324"/>
                    </a:lnTo>
                    <a:lnTo>
                      <a:pt x="3569" y="11382"/>
                    </a:lnTo>
                    <a:lnTo>
                      <a:pt x="3761" y="11433"/>
                    </a:lnTo>
                    <a:lnTo>
                      <a:pt x="3954" y="11479"/>
                    </a:lnTo>
                    <a:lnTo>
                      <a:pt x="4150" y="11520"/>
                    </a:lnTo>
                    <a:lnTo>
                      <a:pt x="4347" y="11555"/>
                    </a:lnTo>
                    <a:lnTo>
                      <a:pt x="4547" y="11583"/>
                    </a:lnTo>
                    <a:lnTo>
                      <a:pt x="4749" y="11605"/>
                    </a:lnTo>
                    <a:lnTo>
                      <a:pt x="4953" y="11622"/>
                    </a:lnTo>
                    <a:lnTo>
                      <a:pt x="5158" y="11631"/>
                    </a:lnTo>
                    <a:lnTo>
                      <a:pt x="5365" y="11634"/>
                    </a:lnTo>
                    <a:lnTo>
                      <a:pt x="5697" y="11626"/>
                    </a:lnTo>
                    <a:lnTo>
                      <a:pt x="6025" y="11601"/>
                    </a:lnTo>
                    <a:lnTo>
                      <a:pt x="6348" y="11560"/>
                    </a:lnTo>
                    <a:lnTo>
                      <a:pt x="6666" y="11503"/>
                    </a:lnTo>
                    <a:lnTo>
                      <a:pt x="6978" y="11431"/>
                    </a:lnTo>
                    <a:lnTo>
                      <a:pt x="7285" y="11344"/>
                    </a:lnTo>
                    <a:lnTo>
                      <a:pt x="7585" y="11243"/>
                    </a:lnTo>
                    <a:lnTo>
                      <a:pt x="7879" y="11127"/>
                    </a:lnTo>
                    <a:lnTo>
                      <a:pt x="8165" y="10998"/>
                    </a:lnTo>
                    <a:lnTo>
                      <a:pt x="8443" y="10855"/>
                    </a:lnTo>
                    <a:lnTo>
                      <a:pt x="8713" y="10701"/>
                    </a:lnTo>
                    <a:lnTo>
                      <a:pt x="8976" y="10532"/>
                    </a:lnTo>
                    <a:lnTo>
                      <a:pt x="9229" y="10352"/>
                    </a:lnTo>
                    <a:lnTo>
                      <a:pt x="9473" y="10161"/>
                    </a:lnTo>
                    <a:lnTo>
                      <a:pt x="9707" y="9958"/>
                    </a:lnTo>
                    <a:lnTo>
                      <a:pt x="9932" y="9744"/>
                    </a:lnTo>
                    <a:lnTo>
                      <a:pt x="10145" y="9521"/>
                    </a:lnTo>
                    <a:lnTo>
                      <a:pt x="10349" y="9286"/>
                    </a:lnTo>
                    <a:lnTo>
                      <a:pt x="10540" y="9043"/>
                    </a:lnTo>
                    <a:lnTo>
                      <a:pt x="10720" y="8790"/>
                    </a:lnTo>
                    <a:lnTo>
                      <a:pt x="10888" y="8528"/>
                    </a:lnTo>
                    <a:lnTo>
                      <a:pt x="11044" y="8258"/>
                    </a:lnTo>
                    <a:lnTo>
                      <a:pt x="11186" y="7980"/>
                    </a:lnTo>
                    <a:lnTo>
                      <a:pt x="11315" y="7693"/>
                    </a:lnTo>
                    <a:lnTo>
                      <a:pt x="11431" y="7401"/>
                    </a:lnTo>
                    <a:lnTo>
                      <a:pt x="11533" y="7101"/>
                    </a:lnTo>
                    <a:lnTo>
                      <a:pt x="11619" y="6795"/>
                    </a:lnTo>
                    <a:lnTo>
                      <a:pt x="11692" y="6483"/>
                    </a:lnTo>
                    <a:lnTo>
                      <a:pt x="11749" y="6165"/>
                    </a:lnTo>
                    <a:lnTo>
                      <a:pt x="11790" y="5842"/>
                    </a:lnTo>
                    <a:lnTo>
                      <a:pt x="11815" y="5514"/>
                    </a:lnTo>
                    <a:lnTo>
                      <a:pt x="11824" y="5182"/>
                    </a:lnTo>
                    <a:close/>
                  </a:path>
                </a:pathLst>
              </a:custGeom>
              <a:solidFill>
                <a:srgbClr val="00A2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3" name="Freeform 141"/>
              <p:cNvSpPr>
                <a:spLocks/>
              </p:cNvSpPr>
              <p:nvPr/>
            </p:nvSpPr>
            <p:spPr bwMode="auto">
              <a:xfrm>
                <a:off x="5301" y="1119"/>
                <a:ext cx="248" cy="255"/>
              </a:xfrm>
              <a:custGeom>
                <a:avLst/>
                <a:gdLst/>
                <a:ahLst/>
                <a:cxnLst>
                  <a:cxn ang="0">
                    <a:pos x="11635" y="4604"/>
                  </a:cxn>
                  <a:cxn ang="0">
                    <a:pos x="11516" y="3839"/>
                  </a:cxn>
                  <a:cxn ang="0">
                    <a:pos x="11306" y="3106"/>
                  </a:cxn>
                  <a:cxn ang="0">
                    <a:pos x="11013" y="2413"/>
                  </a:cxn>
                  <a:cxn ang="0">
                    <a:pos x="10642" y="1766"/>
                  </a:cxn>
                  <a:cxn ang="0">
                    <a:pos x="10200" y="1169"/>
                  </a:cxn>
                  <a:cxn ang="0">
                    <a:pos x="9692" y="629"/>
                  </a:cxn>
                  <a:cxn ang="0">
                    <a:pos x="9125" y="151"/>
                  </a:cxn>
                  <a:cxn ang="0">
                    <a:pos x="8849" y="30"/>
                  </a:cxn>
                  <a:cxn ang="0">
                    <a:pos x="8681" y="18"/>
                  </a:cxn>
                  <a:cxn ang="0">
                    <a:pos x="8514" y="8"/>
                  </a:cxn>
                  <a:cxn ang="0">
                    <a:pos x="8345" y="2"/>
                  </a:cxn>
                  <a:cxn ang="0">
                    <a:pos x="8797" y="313"/>
                  </a:cxn>
                  <a:cxn ang="0">
                    <a:pos x="9401" y="799"/>
                  </a:cxn>
                  <a:cxn ang="0">
                    <a:pos x="9937" y="1358"/>
                  </a:cxn>
                  <a:cxn ang="0">
                    <a:pos x="10399" y="1982"/>
                  </a:cxn>
                  <a:cxn ang="0">
                    <a:pos x="10776" y="2665"/>
                  </a:cxn>
                  <a:cxn ang="0">
                    <a:pos x="11063" y="3398"/>
                  </a:cxn>
                  <a:cxn ang="0">
                    <a:pos x="11252" y="4176"/>
                  </a:cxn>
                  <a:cxn ang="0">
                    <a:pos x="11337" y="4989"/>
                  </a:cxn>
                  <a:cxn ang="0">
                    <a:pos x="11271" y="6106"/>
                  </a:cxn>
                  <a:cxn ang="0">
                    <a:pos x="10977" y="7248"/>
                  </a:cxn>
                  <a:cxn ang="0">
                    <a:pos x="10475" y="8291"/>
                  </a:cxn>
                  <a:cxn ang="0">
                    <a:pos x="9788" y="9209"/>
                  </a:cxn>
                  <a:cxn ang="0">
                    <a:pos x="8940" y="9980"/>
                  </a:cxn>
                  <a:cxn ang="0">
                    <a:pos x="7955" y="10577"/>
                  </a:cxn>
                  <a:cxn ang="0">
                    <a:pos x="6858" y="10977"/>
                  </a:cxn>
                  <a:cxn ang="0">
                    <a:pos x="5673" y="11156"/>
                  </a:cxn>
                  <a:cxn ang="0">
                    <a:pos x="4714" y="11129"/>
                  </a:cxn>
                  <a:cxn ang="0">
                    <a:pos x="3875" y="10978"/>
                  </a:cxn>
                  <a:cxn ang="0">
                    <a:pos x="3084" y="10714"/>
                  </a:cxn>
                  <a:cxn ang="0">
                    <a:pos x="2345" y="10346"/>
                  </a:cxn>
                  <a:cxn ang="0">
                    <a:pos x="1668" y="9884"/>
                  </a:cxn>
                  <a:cxn ang="0">
                    <a:pos x="1062" y="9336"/>
                  </a:cxn>
                  <a:cxn ang="0">
                    <a:pos x="537" y="8710"/>
                  </a:cxn>
                  <a:cxn ang="0">
                    <a:pos x="100" y="8016"/>
                  </a:cxn>
                  <a:cxn ang="0">
                    <a:pos x="2" y="7941"/>
                  </a:cxn>
                  <a:cxn ang="0">
                    <a:pos x="0" y="8085"/>
                  </a:cxn>
                  <a:cxn ang="0">
                    <a:pos x="1" y="8265"/>
                  </a:cxn>
                  <a:cxn ang="0">
                    <a:pos x="6" y="8456"/>
                  </a:cxn>
                  <a:cxn ang="0">
                    <a:pos x="344" y="8991"/>
                  </a:cxn>
                  <a:cxn ang="0">
                    <a:pos x="856" y="9587"/>
                  </a:cxn>
                  <a:cxn ang="0">
                    <a:pos x="1438" y="10115"/>
                  </a:cxn>
                  <a:cxn ang="0">
                    <a:pos x="2085" y="10566"/>
                  </a:cxn>
                  <a:cxn ang="0">
                    <a:pos x="2786" y="10936"/>
                  </a:cxn>
                  <a:cxn ang="0">
                    <a:pos x="3536" y="11217"/>
                  </a:cxn>
                  <a:cxn ang="0">
                    <a:pos x="4328" y="11402"/>
                  </a:cxn>
                  <a:cxn ang="0">
                    <a:pos x="5154" y="11483"/>
                  </a:cxn>
                  <a:cxn ang="0">
                    <a:pos x="6325" y="11414"/>
                  </a:cxn>
                  <a:cxn ang="0">
                    <a:pos x="7530" y="11106"/>
                  </a:cxn>
                  <a:cxn ang="0">
                    <a:pos x="8631" y="10577"/>
                  </a:cxn>
                  <a:cxn ang="0">
                    <a:pos x="9600" y="9853"/>
                  </a:cxn>
                  <a:cxn ang="0">
                    <a:pos x="10412" y="8960"/>
                  </a:cxn>
                  <a:cxn ang="0">
                    <a:pos x="11042" y="7925"/>
                  </a:cxn>
                  <a:cxn ang="0">
                    <a:pos x="11464" y="6769"/>
                  </a:cxn>
                  <a:cxn ang="0">
                    <a:pos x="11655" y="5520"/>
                  </a:cxn>
                </a:cxnLst>
                <a:rect l="0" t="0" r="r" b="b"/>
                <a:pathLst>
                  <a:path w="11663" h="11486">
                    <a:moveTo>
                      <a:pt x="11663" y="5196"/>
                    </a:moveTo>
                    <a:lnTo>
                      <a:pt x="11660" y="4997"/>
                    </a:lnTo>
                    <a:lnTo>
                      <a:pt x="11651" y="4800"/>
                    </a:lnTo>
                    <a:lnTo>
                      <a:pt x="11635" y="4604"/>
                    </a:lnTo>
                    <a:lnTo>
                      <a:pt x="11614" y="4410"/>
                    </a:lnTo>
                    <a:lnTo>
                      <a:pt x="11587" y="4218"/>
                    </a:lnTo>
                    <a:lnTo>
                      <a:pt x="11554" y="4027"/>
                    </a:lnTo>
                    <a:lnTo>
                      <a:pt x="11516" y="3839"/>
                    </a:lnTo>
                    <a:lnTo>
                      <a:pt x="11472" y="3651"/>
                    </a:lnTo>
                    <a:lnTo>
                      <a:pt x="11421" y="3467"/>
                    </a:lnTo>
                    <a:lnTo>
                      <a:pt x="11366" y="3286"/>
                    </a:lnTo>
                    <a:lnTo>
                      <a:pt x="11306" y="3106"/>
                    </a:lnTo>
                    <a:lnTo>
                      <a:pt x="11240" y="2929"/>
                    </a:lnTo>
                    <a:lnTo>
                      <a:pt x="11170" y="2755"/>
                    </a:lnTo>
                    <a:lnTo>
                      <a:pt x="11094" y="2582"/>
                    </a:lnTo>
                    <a:lnTo>
                      <a:pt x="11013" y="2413"/>
                    </a:lnTo>
                    <a:lnTo>
                      <a:pt x="10928" y="2246"/>
                    </a:lnTo>
                    <a:lnTo>
                      <a:pt x="10838" y="2083"/>
                    </a:lnTo>
                    <a:lnTo>
                      <a:pt x="10742" y="1923"/>
                    </a:lnTo>
                    <a:lnTo>
                      <a:pt x="10642" y="1766"/>
                    </a:lnTo>
                    <a:lnTo>
                      <a:pt x="10539" y="1611"/>
                    </a:lnTo>
                    <a:lnTo>
                      <a:pt x="10430" y="1460"/>
                    </a:lnTo>
                    <a:lnTo>
                      <a:pt x="10317" y="1313"/>
                    </a:lnTo>
                    <a:lnTo>
                      <a:pt x="10200" y="1169"/>
                    </a:lnTo>
                    <a:lnTo>
                      <a:pt x="10079" y="1028"/>
                    </a:lnTo>
                    <a:lnTo>
                      <a:pt x="9954" y="891"/>
                    </a:lnTo>
                    <a:lnTo>
                      <a:pt x="9825" y="757"/>
                    </a:lnTo>
                    <a:lnTo>
                      <a:pt x="9692" y="629"/>
                    </a:lnTo>
                    <a:lnTo>
                      <a:pt x="9556" y="503"/>
                    </a:lnTo>
                    <a:lnTo>
                      <a:pt x="9416" y="382"/>
                    </a:lnTo>
                    <a:lnTo>
                      <a:pt x="9271" y="264"/>
                    </a:lnTo>
                    <a:lnTo>
                      <a:pt x="9125" y="151"/>
                    </a:lnTo>
                    <a:lnTo>
                      <a:pt x="8974" y="42"/>
                    </a:lnTo>
                    <a:lnTo>
                      <a:pt x="8932" y="39"/>
                    </a:lnTo>
                    <a:lnTo>
                      <a:pt x="8890" y="35"/>
                    </a:lnTo>
                    <a:lnTo>
                      <a:pt x="8849" y="30"/>
                    </a:lnTo>
                    <a:lnTo>
                      <a:pt x="8807" y="26"/>
                    </a:lnTo>
                    <a:lnTo>
                      <a:pt x="8765" y="24"/>
                    </a:lnTo>
                    <a:lnTo>
                      <a:pt x="8724" y="20"/>
                    </a:lnTo>
                    <a:lnTo>
                      <a:pt x="8681" y="18"/>
                    </a:lnTo>
                    <a:lnTo>
                      <a:pt x="8640" y="14"/>
                    </a:lnTo>
                    <a:lnTo>
                      <a:pt x="8598" y="12"/>
                    </a:lnTo>
                    <a:lnTo>
                      <a:pt x="8556" y="10"/>
                    </a:lnTo>
                    <a:lnTo>
                      <a:pt x="8514" y="8"/>
                    </a:lnTo>
                    <a:lnTo>
                      <a:pt x="8473" y="6"/>
                    </a:lnTo>
                    <a:lnTo>
                      <a:pt x="8430" y="5"/>
                    </a:lnTo>
                    <a:lnTo>
                      <a:pt x="8387" y="3"/>
                    </a:lnTo>
                    <a:lnTo>
                      <a:pt x="8345" y="2"/>
                    </a:lnTo>
                    <a:lnTo>
                      <a:pt x="8304" y="0"/>
                    </a:lnTo>
                    <a:lnTo>
                      <a:pt x="8470" y="100"/>
                    </a:lnTo>
                    <a:lnTo>
                      <a:pt x="8636" y="203"/>
                    </a:lnTo>
                    <a:lnTo>
                      <a:pt x="8797" y="313"/>
                    </a:lnTo>
                    <a:lnTo>
                      <a:pt x="8954" y="426"/>
                    </a:lnTo>
                    <a:lnTo>
                      <a:pt x="9107" y="546"/>
                    </a:lnTo>
                    <a:lnTo>
                      <a:pt x="9256" y="670"/>
                    </a:lnTo>
                    <a:lnTo>
                      <a:pt x="9401" y="799"/>
                    </a:lnTo>
                    <a:lnTo>
                      <a:pt x="9543" y="931"/>
                    </a:lnTo>
                    <a:lnTo>
                      <a:pt x="9679" y="1069"/>
                    </a:lnTo>
                    <a:lnTo>
                      <a:pt x="9810" y="1211"/>
                    </a:lnTo>
                    <a:lnTo>
                      <a:pt x="9937" y="1358"/>
                    </a:lnTo>
                    <a:lnTo>
                      <a:pt x="10060" y="1508"/>
                    </a:lnTo>
                    <a:lnTo>
                      <a:pt x="10178" y="1662"/>
                    </a:lnTo>
                    <a:lnTo>
                      <a:pt x="10291" y="1820"/>
                    </a:lnTo>
                    <a:lnTo>
                      <a:pt x="10399" y="1982"/>
                    </a:lnTo>
                    <a:lnTo>
                      <a:pt x="10501" y="2147"/>
                    </a:lnTo>
                    <a:lnTo>
                      <a:pt x="10598" y="2317"/>
                    </a:lnTo>
                    <a:lnTo>
                      <a:pt x="10690" y="2490"/>
                    </a:lnTo>
                    <a:lnTo>
                      <a:pt x="10776" y="2665"/>
                    </a:lnTo>
                    <a:lnTo>
                      <a:pt x="10857" y="2844"/>
                    </a:lnTo>
                    <a:lnTo>
                      <a:pt x="10932" y="3026"/>
                    </a:lnTo>
                    <a:lnTo>
                      <a:pt x="11000" y="3210"/>
                    </a:lnTo>
                    <a:lnTo>
                      <a:pt x="11063" y="3398"/>
                    </a:lnTo>
                    <a:lnTo>
                      <a:pt x="11121" y="3589"/>
                    </a:lnTo>
                    <a:lnTo>
                      <a:pt x="11171" y="3782"/>
                    </a:lnTo>
                    <a:lnTo>
                      <a:pt x="11215" y="3978"/>
                    </a:lnTo>
                    <a:lnTo>
                      <a:pt x="11252" y="4176"/>
                    </a:lnTo>
                    <a:lnTo>
                      <a:pt x="11284" y="4376"/>
                    </a:lnTo>
                    <a:lnTo>
                      <a:pt x="11308" y="4578"/>
                    </a:lnTo>
                    <a:lnTo>
                      <a:pt x="11325" y="4782"/>
                    </a:lnTo>
                    <a:lnTo>
                      <a:pt x="11337" y="4989"/>
                    </a:lnTo>
                    <a:lnTo>
                      <a:pt x="11341" y="5196"/>
                    </a:lnTo>
                    <a:lnTo>
                      <a:pt x="11333" y="5504"/>
                    </a:lnTo>
                    <a:lnTo>
                      <a:pt x="11309" y="5807"/>
                    </a:lnTo>
                    <a:lnTo>
                      <a:pt x="11271" y="6106"/>
                    </a:lnTo>
                    <a:lnTo>
                      <a:pt x="11219" y="6400"/>
                    </a:lnTo>
                    <a:lnTo>
                      <a:pt x="11152" y="6688"/>
                    </a:lnTo>
                    <a:lnTo>
                      <a:pt x="11071" y="6971"/>
                    </a:lnTo>
                    <a:lnTo>
                      <a:pt x="10977" y="7248"/>
                    </a:lnTo>
                    <a:lnTo>
                      <a:pt x="10870" y="7519"/>
                    </a:lnTo>
                    <a:lnTo>
                      <a:pt x="10750" y="7783"/>
                    </a:lnTo>
                    <a:lnTo>
                      <a:pt x="10619" y="8041"/>
                    </a:lnTo>
                    <a:lnTo>
                      <a:pt x="10475" y="8291"/>
                    </a:lnTo>
                    <a:lnTo>
                      <a:pt x="10319" y="8534"/>
                    </a:lnTo>
                    <a:lnTo>
                      <a:pt x="10153" y="8767"/>
                    </a:lnTo>
                    <a:lnTo>
                      <a:pt x="9976" y="8993"/>
                    </a:lnTo>
                    <a:lnTo>
                      <a:pt x="9788" y="9209"/>
                    </a:lnTo>
                    <a:lnTo>
                      <a:pt x="9591" y="9416"/>
                    </a:lnTo>
                    <a:lnTo>
                      <a:pt x="9382" y="9614"/>
                    </a:lnTo>
                    <a:lnTo>
                      <a:pt x="9166" y="9802"/>
                    </a:lnTo>
                    <a:lnTo>
                      <a:pt x="8940" y="9980"/>
                    </a:lnTo>
                    <a:lnTo>
                      <a:pt x="8706" y="10145"/>
                    </a:lnTo>
                    <a:lnTo>
                      <a:pt x="8463" y="10300"/>
                    </a:lnTo>
                    <a:lnTo>
                      <a:pt x="8213" y="10445"/>
                    </a:lnTo>
                    <a:lnTo>
                      <a:pt x="7955" y="10577"/>
                    </a:lnTo>
                    <a:lnTo>
                      <a:pt x="7691" y="10695"/>
                    </a:lnTo>
                    <a:lnTo>
                      <a:pt x="7420" y="10802"/>
                    </a:lnTo>
                    <a:lnTo>
                      <a:pt x="7142" y="10896"/>
                    </a:lnTo>
                    <a:lnTo>
                      <a:pt x="6858" y="10977"/>
                    </a:lnTo>
                    <a:lnTo>
                      <a:pt x="6570" y="11043"/>
                    </a:lnTo>
                    <a:lnTo>
                      <a:pt x="6276" y="11095"/>
                    </a:lnTo>
                    <a:lnTo>
                      <a:pt x="5977" y="11133"/>
                    </a:lnTo>
                    <a:lnTo>
                      <a:pt x="5673" y="11156"/>
                    </a:lnTo>
                    <a:lnTo>
                      <a:pt x="5366" y="11164"/>
                    </a:lnTo>
                    <a:lnTo>
                      <a:pt x="5147" y="11160"/>
                    </a:lnTo>
                    <a:lnTo>
                      <a:pt x="4929" y="11148"/>
                    </a:lnTo>
                    <a:lnTo>
                      <a:pt x="4714" y="11129"/>
                    </a:lnTo>
                    <a:lnTo>
                      <a:pt x="4501" y="11102"/>
                    </a:lnTo>
                    <a:lnTo>
                      <a:pt x="4289" y="11068"/>
                    </a:lnTo>
                    <a:lnTo>
                      <a:pt x="4082" y="11026"/>
                    </a:lnTo>
                    <a:lnTo>
                      <a:pt x="3875" y="10978"/>
                    </a:lnTo>
                    <a:lnTo>
                      <a:pt x="3673" y="10922"/>
                    </a:lnTo>
                    <a:lnTo>
                      <a:pt x="3473" y="10859"/>
                    </a:lnTo>
                    <a:lnTo>
                      <a:pt x="3277" y="10790"/>
                    </a:lnTo>
                    <a:lnTo>
                      <a:pt x="3084" y="10714"/>
                    </a:lnTo>
                    <a:lnTo>
                      <a:pt x="2894" y="10631"/>
                    </a:lnTo>
                    <a:lnTo>
                      <a:pt x="2707" y="10542"/>
                    </a:lnTo>
                    <a:lnTo>
                      <a:pt x="2524" y="10447"/>
                    </a:lnTo>
                    <a:lnTo>
                      <a:pt x="2345" y="10346"/>
                    </a:lnTo>
                    <a:lnTo>
                      <a:pt x="2169" y="10238"/>
                    </a:lnTo>
                    <a:lnTo>
                      <a:pt x="1997" y="10126"/>
                    </a:lnTo>
                    <a:lnTo>
                      <a:pt x="1830" y="10008"/>
                    </a:lnTo>
                    <a:lnTo>
                      <a:pt x="1668" y="9884"/>
                    </a:lnTo>
                    <a:lnTo>
                      <a:pt x="1509" y="9754"/>
                    </a:lnTo>
                    <a:lnTo>
                      <a:pt x="1355" y="9621"/>
                    </a:lnTo>
                    <a:lnTo>
                      <a:pt x="1206" y="9481"/>
                    </a:lnTo>
                    <a:lnTo>
                      <a:pt x="1062" y="9336"/>
                    </a:lnTo>
                    <a:lnTo>
                      <a:pt x="923" y="9187"/>
                    </a:lnTo>
                    <a:lnTo>
                      <a:pt x="789" y="9032"/>
                    </a:lnTo>
                    <a:lnTo>
                      <a:pt x="660" y="8874"/>
                    </a:lnTo>
                    <a:lnTo>
                      <a:pt x="537" y="8710"/>
                    </a:lnTo>
                    <a:lnTo>
                      <a:pt x="419" y="8543"/>
                    </a:lnTo>
                    <a:lnTo>
                      <a:pt x="306" y="8372"/>
                    </a:lnTo>
                    <a:lnTo>
                      <a:pt x="199" y="8196"/>
                    </a:lnTo>
                    <a:lnTo>
                      <a:pt x="100" y="8016"/>
                    </a:lnTo>
                    <a:lnTo>
                      <a:pt x="5" y="7833"/>
                    </a:lnTo>
                    <a:lnTo>
                      <a:pt x="3" y="7869"/>
                    </a:lnTo>
                    <a:lnTo>
                      <a:pt x="3" y="7905"/>
                    </a:lnTo>
                    <a:lnTo>
                      <a:pt x="2" y="7941"/>
                    </a:lnTo>
                    <a:lnTo>
                      <a:pt x="1" y="7976"/>
                    </a:lnTo>
                    <a:lnTo>
                      <a:pt x="0" y="8013"/>
                    </a:lnTo>
                    <a:lnTo>
                      <a:pt x="0" y="8048"/>
                    </a:lnTo>
                    <a:lnTo>
                      <a:pt x="0" y="8085"/>
                    </a:lnTo>
                    <a:lnTo>
                      <a:pt x="0" y="8121"/>
                    </a:lnTo>
                    <a:lnTo>
                      <a:pt x="0" y="8168"/>
                    </a:lnTo>
                    <a:lnTo>
                      <a:pt x="0" y="8217"/>
                    </a:lnTo>
                    <a:lnTo>
                      <a:pt x="1" y="8265"/>
                    </a:lnTo>
                    <a:lnTo>
                      <a:pt x="2" y="8312"/>
                    </a:lnTo>
                    <a:lnTo>
                      <a:pt x="3" y="8361"/>
                    </a:lnTo>
                    <a:lnTo>
                      <a:pt x="5" y="8408"/>
                    </a:lnTo>
                    <a:lnTo>
                      <a:pt x="6" y="8456"/>
                    </a:lnTo>
                    <a:lnTo>
                      <a:pt x="9" y="8503"/>
                    </a:lnTo>
                    <a:lnTo>
                      <a:pt x="115" y="8670"/>
                    </a:lnTo>
                    <a:lnTo>
                      <a:pt x="227" y="8832"/>
                    </a:lnTo>
                    <a:lnTo>
                      <a:pt x="344" y="8991"/>
                    </a:lnTo>
                    <a:lnTo>
                      <a:pt x="464" y="9146"/>
                    </a:lnTo>
                    <a:lnTo>
                      <a:pt x="591" y="9297"/>
                    </a:lnTo>
                    <a:lnTo>
                      <a:pt x="722" y="9444"/>
                    </a:lnTo>
                    <a:lnTo>
                      <a:pt x="856" y="9587"/>
                    </a:lnTo>
                    <a:lnTo>
                      <a:pt x="996" y="9725"/>
                    </a:lnTo>
                    <a:lnTo>
                      <a:pt x="1139" y="9860"/>
                    </a:lnTo>
                    <a:lnTo>
                      <a:pt x="1287" y="9990"/>
                    </a:lnTo>
                    <a:lnTo>
                      <a:pt x="1438" y="10115"/>
                    </a:lnTo>
                    <a:lnTo>
                      <a:pt x="1595" y="10234"/>
                    </a:lnTo>
                    <a:lnTo>
                      <a:pt x="1754" y="10350"/>
                    </a:lnTo>
                    <a:lnTo>
                      <a:pt x="1918" y="10461"/>
                    </a:lnTo>
                    <a:lnTo>
                      <a:pt x="2085" y="10566"/>
                    </a:lnTo>
                    <a:lnTo>
                      <a:pt x="2255" y="10667"/>
                    </a:lnTo>
                    <a:lnTo>
                      <a:pt x="2428" y="10762"/>
                    </a:lnTo>
                    <a:lnTo>
                      <a:pt x="2605" y="10852"/>
                    </a:lnTo>
                    <a:lnTo>
                      <a:pt x="2786" y="10936"/>
                    </a:lnTo>
                    <a:lnTo>
                      <a:pt x="2969" y="11015"/>
                    </a:lnTo>
                    <a:lnTo>
                      <a:pt x="3155" y="11088"/>
                    </a:lnTo>
                    <a:lnTo>
                      <a:pt x="3344" y="11156"/>
                    </a:lnTo>
                    <a:lnTo>
                      <a:pt x="3536" y="11217"/>
                    </a:lnTo>
                    <a:lnTo>
                      <a:pt x="3730" y="11272"/>
                    </a:lnTo>
                    <a:lnTo>
                      <a:pt x="3927" y="11322"/>
                    </a:lnTo>
                    <a:lnTo>
                      <a:pt x="4126" y="11364"/>
                    </a:lnTo>
                    <a:lnTo>
                      <a:pt x="4328" y="11402"/>
                    </a:lnTo>
                    <a:lnTo>
                      <a:pt x="4531" y="11432"/>
                    </a:lnTo>
                    <a:lnTo>
                      <a:pt x="4737" y="11456"/>
                    </a:lnTo>
                    <a:lnTo>
                      <a:pt x="4945" y="11473"/>
                    </a:lnTo>
                    <a:lnTo>
                      <a:pt x="5154" y="11483"/>
                    </a:lnTo>
                    <a:lnTo>
                      <a:pt x="5366" y="11486"/>
                    </a:lnTo>
                    <a:lnTo>
                      <a:pt x="5690" y="11478"/>
                    </a:lnTo>
                    <a:lnTo>
                      <a:pt x="6010" y="11454"/>
                    </a:lnTo>
                    <a:lnTo>
                      <a:pt x="6325" y="11414"/>
                    </a:lnTo>
                    <a:lnTo>
                      <a:pt x="6635" y="11358"/>
                    </a:lnTo>
                    <a:lnTo>
                      <a:pt x="6940" y="11288"/>
                    </a:lnTo>
                    <a:lnTo>
                      <a:pt x="7238" y="11204"/>
                    </a:lnTo>
                    <a:lnTo>
                      <a:pt x="7530" y="11106"/>
                    </a:lnTo>
                    <a:lnTo>
                      <a:pt x="7817" y="10992"/>
                    </a:lnTo>
                    <a:lnTo>
                      <a:pt x="8095" y="10867"/>
                    </a:lnTo>
                    <a:lnTo>
                      <a:pt x="8367" y="10728"/>
                    </a:lnTo>
                    <a:lnTo>
                      <a:pt x="8631" y="10577"/>
                    </a:lnTo>
                    <a:lnTo>
                      <a:pt x="8886" y="10412"/>
                    </a:lnTo>
                    <a:lnTo>
                      <a:pt x="9133" y="10237"/>
                    </a:lnTo>
                    <a:lnTo>
                      <a:pt x="9371" y="10051"/>
                    </a:lnTo>
                    <a:lnTo>
                      <a:pt x="9600" y="9853"/>
                    </a:lnTo>
                    <a:lnTo>
                      <a:pt x="9818" y="9644"/>
                    </a:lnTo>
                    <a:lnTo>
                      <a:pt x="10027" y="9426"/>
                    </a:lnTo>
                    <a:lnTo>
                      <a:pt x="10225" y="9198"/>
                    </a:lnTo>
                    <a:lnTo>
                      <a:pt x="10412" y="8960"/>
                    </a:lnTo>
                    <a:lnTo>
                      <a:pt x="10588" y="8713"/>
                    </a:lnTo>
                    <a:lnTo>
                      <a:pt x="10751" y="8459"/>
                    </a:lnTo>
                    <a:lnTo>
                      <a:pt x="10903" y="8196"/>
                    </a:lnTo>
                    <a:lnTo>
                      <a:pt x="11042" y="7925"/>
                    </a:lnTo>
                    <a:lnTo>
                      <a:pt x="11168" y="7645"/>
                    </a:lnTo>
                    <a:lnTo>
                      <a:pt x="11281" y="7360"/>
                    </a:lnTo>
                    <a:lnTo>
                      <a:pt x="11379" y="7068"/>
                    </a:lnTo>
                    <a:lnTo>
                      <a:pt x="11464" y="6769"/>
                    </a:lnTo>
                    <a:lnTo>
                      <a:pt x="11535" y="6465"/>
                    </a:lnTo>
                    <a:lnTo>
                      <a:pt x="11590" y="6155"/>
                    </a:lnTo>
                    <a:lnTo>
                      <a:pt x="11630" y="5840"/>
                    </a:lnTo>
                    <a:lnTo>
                      <a:pt x="11655" y="5520"/>
                    </a:lnTo>
                    <a:lnTo>
                      <a:pt x="11663" y="5196"/>
                    </a:lnTo>
                    <a:close/>
                  </a:path>
                </a:pathLst>
              </a:custGeom>
              <a:solidFill>
                <a:srgbClr val="00A3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4" name="Freeform 142"/>
              <p:cNvSpPr>
                <a:spLocks/>
              </p:cNvSpPr>
              <p:nvPr/>
            </p:nvSpPr>
            <p:spPr bwMode="auto">
              <a:xfrm>
                <a:off x="5301" y="1119"/>
                <a:ext cx="245" cy="252"/>
              </a:xfrm>
              <a:custGeom>
                <a:avLst/>
                <a:gdLst/>
                <a:ahLst/>
                <a:cxnLst>
                  <a:cxn ang="0">
                    <a:pos x="11472" y="4593"/>
                  </a:cxn>
                  <a:cxn ang="0">
                    <a:pos x="11343" y="3812"/>
                  </a:cxn>
                  <a:cxn ang="0">
                    <a:pos x="11119" y="3067"/>
                  </a:cxn>
                  <a:cxn ang="0">
                    <a:pos x="10806" y="2366"/>
                  </a:cxn>
                  <a:cxn ang="0">
                    <a:pos x="10412" y="1714"/>
                  </a:cxn>
                  <a:cxn ang="0">
                    <a:pos x="9941" y="1118"/>
                  </a:cxn>
                  <a:cxn ang="0">
                    <a:pos x="9401" y="585"/>
                  </a:cxn>
                  <a:cxn ang="0">
                    <a:pos x="8800" y="121"/>
                  </a:cxn>
                  <a:cxn ang="0">
                    <a:pos x="8450" y="7"/>
                  </a:cxn>
                  <a:cxn ang="0">
                    <a:pos x="8195" y="1"/>
                  </a:cxn>
                  <a:cxn ang="0">
                    <a:pos x="8066" y="1"/>
                  </a:cxn>
                  <a:cxn ang="0">
                    <a:pos x="7980" y="2"/>
                  </a:cxn>
                  <a:cxn ang="0">
                    <a:pos x="8479" y="297"/>
                  </a:cxn>
                  <a:cxn ang="0">
                    <a:pos x="9117" y="767"/>
                  </a:cxn>
                  <a:cxn ang="0">
                    <a:pos x="9685" y="1317"/>
                  </a:cxn>
                  <a:cxn ang="0">
                    <a:pos x="10174" y="1939"/>
                  </a:cxn>
                  <a:cxn ang="0">
                    <a:pos x="10576" y="2626"/>
                  </a:cxn>
                  <a:cxn ang="0">
                    <a:pos x="10882" y="3368"/>
                  </a:cxn>
                  <a:cxn ang="0">
                    <a:pos x="11085" y="4158"/>
                  </a:cxn>
                  <a:cxn ang="0">
                    <a:pos x="11174" y="4986"/>
                  </a:cxn>
                  <a:cxn ang="0">
                    <a:pos x="11111" y="6083"/>
                  </a:cxn>
                  <a:cxn ang="0">
                    <a:pos x="10825" y="7196"/>
                  </a:cxn>
                  <a:cxn ang="0">
                    <a:pos x="10337" y="8210"/>
                  </a:cxn>
                  <a:cxn ang="0">
                    <a:pos x="9668" y="9102"/>
                  </a:cxn>
                  <a:cxn ang="0">
                    <a:pos x="8842" y="9852"/>
                  </a:cxn>
                  <a:cxn ang="0">
                    <a:pos x="7885" y="10432"/>
                  </a:cxn>
                  <a:cxn ang="0">
                    <a:pos x="6818" y="10822"/>
                  </a:cxn>
                  <a:cxn ang="0">
                    <a:pos x="5665" y="10997"/>
                  </a:cxn>
                  <a:cxn ang="0">
                    <a:pos x="4702" y="10967"/>
                  </a:cxn>
                  <a:cxn ang="0">
                    <a:pos x="3851" y="10806"/>
                  </a:cxn>
                  <a:cxn ang="0">
                    <a:pos x="3049" y="10526"/>
                  </a:cxn>
                  <a:cxn ang="0">
                    <a:pos x="2305" y="10136"/>
                  </a:cxn>
                  <a:cxn ang="0">
                    <a:pos x="1630" y="9647"/>
                  </a:cxn>
                  <a:cxn ang="0">
                    <a:pos x="1033" y="9069"/>
                  </a:cxn>
                  <a:cxn ang="0">
                    <a:pos x="523" y="8411"/>
                  </a:cxn>
                  <a:cxn ang="0">
                    <a:pos x="111" y="7682"/>
                  </a:cxn>
                  <a:cxn ang="0">
                    <a:pos x="15" y="7608"/>
                  </a:cxn>
                  <a:cxn ang="0">
                    <a:pos x="7" y="7765"/>
                  </a:cxn>
                  <a:cxn ang="0">
                    <a:pos x="2" y="7923"/>
                  </a:cxn>
                  <a:cxn ang="0">
                    <a:pos x="0" y="8083"/>
                  </a:cxn>
                  <a:cxn ang="0">
                    <a:pos x="0" y="8160"/>
                  </a:cxn>
                  <a:cxn ang="0">
                    <a:pos x="319" y="8686"/>
                  </a:cxn>
                  <a:cxn ang="0">
                    <a:pos x="819" y="9313"/>
                  </a:cxn>
                  <a:cxn ang="0">
                    <a:pos x="1394" y="9871"/>
                  </a:cxn>
                  <a:cxn ang="0">
                    <a:pos x="2040" y="10350"/>
                  </a:cxn>
                  <a:cxn ang="0">
                    <a:pos x="2745" y="10742"/>
                  </a:cxn>
                  <a:cxn ang="0">
                    <a:pos x="3504" y="11041"/>
                  </a:cxn>
                  <a:cxn ang="0">
                    <a:pos x="4308" y="11237"/>
                  </a:cxn>
                  <a:cxn ang="0">
                    <a:pos x="5151" y="11324"/>
                  </a:cxn>
                  <a:cxn ang="0">
                    <a:pos x="6301" y="11257"/>
                  </a:cxn>
                  <a:cxn ang="0">
                    <a:pos x="7475" y="10956"/>
                  </a:cxn>
                  <a:cxn ang="0">
                    <a:pos x="8547" y="10440"/>
                  </a:cxn>
                  <a:cxn ang="0">
                    <a:pos x="9491" y="9735"/>
                  </a:cxn>
                  <a:cxn ang="0">
                    <a:pos x="10282" y="8866"/>
                  </a:cxn>
                  <a:cxn ang="0">
                    <a:pos x="10896" y="7856"/>
                  </a:cxn>
                  <a:cxn ang="0">
                    <a:pos x="11308" y="6731"/>
                  </a:cxn>
                  <a:cxn ang="0">
                    <a:pos x="11493" y="5514"/>
                  </a:cxn>
                </a:cxnLst>
                <a:rect l="0" t="0" r="r" b="b"/>
                <a:pathLst>
                  <a:path w="11501" h="11327">
                    <a:moveTo>
                      <a:pt x="11501" y="5198"/>
                    </a:moveTo>
                    <a:lnTo>
                      <a:pt x="11498" y="4995"/>
                    </a:lnTo>
                    <a:lnTo>
                      <a:pt x="11488" y="4793"/>
                    </a:lnTo>
                    <a:lnTo>
                      <a:pt x="11472" y="4593"/>
                    </a:lnTo>
                    <a:lnTo>
                      <a:pt x="11448" y="4394"/>
                    </a:lnTo>
                    <a:lnTo>
                      <a:pt x="11420" y="4198"/>
                    </a:lnTo>
                    <a:lnTo>
                      <a:pt x="11384" y="4004"/>
                    </a:lnTo>
                    <a:lnTo>
                      <a:pt x="11343" y="3812"/>
                    </a:lnTo>
                    <a:lnTo>
                      <a:pt x="11296" y="3622"/>
                    </a:lnTo>
                    <a:lnTo>
                      <a:pt x="11242" y="3435"/>
                    </a:lnTo>
                    <a:lnTo>
                      <a:pt x="11184" y="3250"/>
                    </a:lnTo>
                    <a:lnTo>
                      <a:pt x="11119" y="3067"/>
                    </a:lnTo>
                    <a:lnTo>
                      <a:pt x="11049" y="2888"/>
                    </a:lnTo>
                    <a:lnTo>
                      <a:pt x="10973" y="2711"/>
                    </a:lnTo>
                    <a:lnTo>
                      <a:pt x="10892" y="2536"/>
                    </a:lnTo>
                    <a:lnTo>
                      <a:pt x="10806" y="2366"/>
                    </a:lnTo>
                    <a:lnTo>
                      <a:pt x="10716" y="2197"/>
                    </a:lnTo>
                    <a:lnTo>
                      <a:pt x="10619" y="2033"/>
                    </a:lnTo>
                    <a:lnTo>
                      <a:pt x="10517" y="1872"/>
                    </a:lnTo>
                    <a:lnTo>
                      <a:pt x="10412" y="1714"/>
                    </a:lnTo>
                    <a:lnTo>
                      <a:pt x="10301" y="1560"/>
                    </a:lnTo>
                    <a:lnTo>
                      <a:pt x="10185" y="1408"/>
                    </a:lnTo>
                    <a:lnTo>
                      <a:pt x="10065" y="1261"/>
                    </a:lnTo>
                    <a:lnTo>
                      <a:pt x="9941" y="1118"/>
                    </a:lnTo>
                    <a:lnTo>
                      <a:pt x="9812" y="978"/>
                    </a:lnTo>
                    <a:lnTo>
                      <a:pt x="9679" y="844"/>
                    </a:lnTo>
                    <a:lnTo>
                      <a:pt x="9543" y="712"/>
                    </a:lnTo>
                    <a:lnTo>
                      <a:pt x="9401" y="585"/>
                    </a:lnTo>
                    <a:lnTo>
                      <a:pt x="9257" y="462"/>
                    </a:lnTo>
                    <a:lnTo>
                      <a:pt x="9108" y="344"/>
                    </a:lnTo>
                    <a:lnTo>
                      <a:pt x="8956" y="230"/>
                    </a:lnTo>
                    <a:lnTo>
                      <a:pt x="8800" y="121"/>
                    </a:lnTo>
                    <a:lnTo>
                      <a:pt x="8641" y="16"/>
                    </a:lnTo>
                    <a:lnTo>
                      <a:pt x="8577" y="13"/>
                    </a:lnTo>
                    <a:lnTo>
                      <a:pt x="8514" y="10"/>
                    </a:lnTo>
                    <a:lnTo>
                      <a:pt x="8450" y="7"/>
                    </a:lnTo>
                    <a:lnTo>
                      <a:pt x="8387" y="5"/>
                    </a:lnTo>
                    <a:lnTo>
                      <a:pt x="8323" y="3"/>
                    </a:lnTo>
                    <a:lnTo>
                      <a:pt x="8259" y="1"/>
                    </a:lnTo>
                    <a:lnTo>
                      <a:pt x="8195" y="1"/>
                    </a:lnTo>
                    <a:lnTo>
                      <a:pt x="8131" y="0"/>
                    </a:lnTo>
                    <a:lnTo>
                      <a:pt x="8109" y="1"/>
                    </a:lnTo>
                    <a:lnTo>
                      <a:pt x="8087" y="1"/>
                    </a:lnTo>
                    <a:lnTo>
                      <a:pt x="8066" y="1"/>
                    </a:lnTo>
                    <a:lnTo>
                      <a:pt x="8045" y="1"/>
                    </a:lnTo>
                    <a:lnTo>
                      <a:pt x="8022" y="2"/>
                    </a:lnTo>
                    <a:lnTo>
                      <a:pt x="8002" y="2"/>
                    </a:lnTo>
                    <a:lnTo>
                      <a:pt x="7980" y="2"/>
                    </a:lnTo>
                    <a:lnTo>
                      <a:pt x="7959" y="2"/>
                    </a:lnTo>
                    <a:lnTo>
                      <a:pt x="8136" y="94"/>
                    </a:lnTo>
                    <a:lnTo>
                      <a:pt x="8309" y="193"/>
                    </a:lnTo>
                    <a:lnTo>
                      <a:pt x="8479" y="297"/>
                    </a:lnTo>
                    <a:lnTo>
                      <a:pt x="8644" y="406"/>
                    </a:lnTo>
                    <a:lnTo>
                      <a:pt x="8806" y="521"/>
                    </a:lnTo>
                    <a:lnTo>
                      <a:pt x="8963" y="641"/>
                    </a:lnTo>
                    <a:lnTo>
                      <a:pt x="9117" y="767"/>
                    </a:lnTo>
                    <a:lnTo>
                      <a:pt x="9266" y="897"/>
                    </a:lnTo>
                    <a:lnTo>
                      <a:pt x="9411" y="1032"/>
                    </a:lnTo>
                    <a:lnTo>
                      <a:pt x="9550" y="1172"/>
                    </a:lnTo>
                    <a:lnTo>
                      <a:pt x="9685" y="1317"/>
                    </a:lnTo>
                    <a:lnTo>
                      <a:pt x="9815" y="1465"/>
                    </a:lnTo>
                    <a:lnTo>
                      <a:pt x="9940" y="1619"/>
                    </a:lnTo>
                    <a:lnTo>
                      <a:pt x="10060" y="1777"/>
                    </a:lnTo>
                    <a:lnTo>
                      <a:pt x="10174" y="1939"/>
                    </a:lnTo>
                    <a:lnTo>
                      <a:pt x="10284" y="2105"/>
                    </a:lnTo>
                    <a:lnTo>
                      <a:pt x="10386" y="2275"/>
                    </a:lnTo>
                    <a:lnTo>
                      <a:pt x="10485" y="2448"/>
                    </a:lnTo>
                    <a:lnTo>
                      <a:pt x="10576" y="2626"/>
                    </a:lnTo>
                    <a:lnTo>
                      <a:pt x="10662" y="2806"/>
                    </a:lnTo>
                    <a:lnTo>
                      <a:pt x="10742" y="2990"/>
                    </a:lnTo>
                    <a:lnTo>
                      <a:pt x="10815" y="3178"/>
                    </a:lnTo>
                    <a:lnTo>
                      <a:pt x="10882" y="3368"/>
                    </a:lnTo>
                    <a:lnTo>
                      <a:pt x="10943" y="3561"/>
                    </a:lnTo>
                    <a:lnTo>
                      <a:pt x="10997" y="3758"/>
                    </a:lnTo>
                    <a:lnTo>
                      <a:pt x="11044" y="3957"/>
                    </a:lnTo>
                    <a:lnTo>
                      <a:pt x="11085" y="4158"/>
                    </a:lnTo>
                    <a:lnTo>
                      <a:pt x="11118" y="4362"/>
                    </a:lnTo>
                    <a:lnTo>
                      <a:pt x="11144" y="4568"/>
                    </a:lnTo>
                    <a:lnTo>
                      <a:pt x="11163" y="4776"/>
                    </a:lnTo>
                    <a:lnTo>
                      <a:pt x="11174" y="4986"/>
                    </a:lnTo>
                    <a:lnTo>
                      <a:pt x="11178" y="5198"/>
                    </a:lnTo>
                    <a:lnTo>
                      <a:pt x="11171" y="5498"/>
                    </a:lnTo>
                    <a:lnTo>
                      <a:pt x="11149" y="5792"/>
                    </a:lnTo>
                    <a:lnTo>
                      <a:pt x="11111" y="6083"/>
                    </a:lnTo>
                    <a:lnTo>
                      <a:pt x="11060" y="6369"/>
                    </a:lnTo>
                    <a:lnTo>
                      <a:pt x="10995" y="6650"/>
                    </a:lnTo>
                    <a:lnTo>
                      <a:pt x="10917" y="6925"/>
                    </a:lnTo>
                    <a:lnTo>
                      <a:pt x="10825" y="7196"/>
                    </a:lnTo>
                    <a:lnTo>
                      <a:pt x="10722" y="7458"/>
                    </a:lnTo>
                    <a:lnTo>
                      <a:pt x="10605" y="7715"/>
                    </a:lnTo>
                    <a:lnTo>
                      <a:pt x="10477" y="7966"/>
                    </a:lnTo>
                    <a:lnTo>
                      <a:pt x="10337" y="8210"/>
                    </a:lnTo>
                    <a:lnTo>
                      <a:pt x="10185" y="8444"/>
                    </a:lnTo>
                    <a:lnTo>
                      <a:pt x="10023" y="8673"/>
                    </a:lnTo>
                    <a:lnTo>
                      <a:pt x="9851" y="8892"/>
                    </a:lnTo>
                    <a:lnTo>
                      <a:pt x="9668" y="9102"/>
                    </a:lnTo>
                    <a:lnTo>
                      <a:pt x="9476" y="9304"/>
                    </a:lnTo>
                    <a:lnTo>
                      <a:pt x="9273" y="9496"/>
                    </a:lnTo>
                    <a:lnTo>
                      <a:pt x="9063" y="9679"/>
                    </a:lnTo>
                    <a:lnTo>
                      <a:pt x="8842" y="9852"/>
                    </a:lnTo>
                    <a:lnTo>
                      <a:pt x="8615" y="10013"/>
                    </a:lnTo>
                    <a:lnTo>
                      <a:pt x="8379" y="10164"/>
                    </a:lnTo>
                    <a:lnTo>
                      <a:pt x="8136" y="10304"/>
                    </a:lnTo>
                    <a:lnTo>
                      <a:pt x="7885" y="10432"/>
                    </a:lnTo>
                    <a:lnTo>
                      <a:pt x="7628" y="10548"/>
                    </a:lnTo>
                    <a:lnTo>
                      <a:pt x="7365" y="10653"/>
                    </a:lnTo>
                    <a:lnTo>
                      <a:pt x="7094" y="10744"/>
                    </a:lnTo>
                    <a:lnTo>
                      <a:pt x="6818" y="10822"/>
                    </a:lnTo>
                    <a:lnTo>
                      <a:pt x="6537" y="10886"/>
                    </a:lnTo>
                    <a:lnTo>
                      <a:pt x="6251" y="10938"/>
                    </a:lnTo>
                    <a:lnTo>
                      <a:pt x="5960" y="10975"/>
                    </a:lnTo>
                    <a:lnTo>
                      <a:pt x="5665" y="10997"/>
                    </a:lnTo>
                    <a:lnTo>
                      <a:pt x="5366" y="11004"/>
                    </a:lnTo>
                    <a:lnTo>
                      <a:pt x="5143" y="11001"/>
                    </a:lnTo>
                    <a:lnTo>
                      <a:pt x="4921" y="10988"/>
                    </a:lnTo>
                    <a:lnTo>
                      <a:pt x="4702" y="10967"/>
                    </a:lnTo>
                    <a:lnTo>
                      <a:pt x="4485" y="10938"/>
                    </a:lnTo>
                    <a:lnTo>
                      <a:pt x="4271" y="10902"/>
                    </a:lnTo>
                    <a:lnTo>
                      <a:pt x="4059" y="10858"/>
                    </a:lnTo>
                    <a:lnTo>
                      <a:pt x="3851" y="10806"/>
                    </a:lnTo>
                    <a:lnTo>
                      <a:pt x="3646" y="10746"/>
                    </a:lnTo>
                    <a:lnTo>
                      <a:pt x="3443" y="10680"/>
                    </a:lnTo>
                    <a:lnTo>
                      <a:pt x="3245" y="10606"/>
                    </a:lnTo>
                    <a:lnTo>
                      <a:pt x="3049" y="10526"/>
                    </a:lnTo>
                    <a:lnTo>
                      <a:pt x="2858" y="10437"/>
                    </a:lnTo>
                    <a:lnTo>
                      <a:pt x="2669" y="10344"/>
                    </a:lnTo>
                    <a:lnTo>
                      <a:pt x="2486" y="10242"/>
                    </a:lnTo>
                    <a:lnTo>
                      <a:pt x="2305" y="10136"/>
                    </a:lnTo>
                    <a:lnTo>
                      <a:pt x="2130" y="10022"/>
                    </a:lnTo>
                    <a:lnTo>
                      <a:pt x="1959" y="9903"/>
                    </a:lnTo>
                    <a:lnTo>
                      <a:pt x="1793" y="9778"/>
                    </a:lnTo>
                    <a:lnTo>
                      <a:pt x="1630" y="9647"/>
                    </a:lnTo>
                    <a:lnTo>
                      <a:pt x="1474" y="9510"/>
                    </a:lnTo>
                    <a:lnTo>
                      <a:pt x="1321" y="9368"/>
                    </a:lnTo>
                    <a:lnTo>
                      <a:pt x="1175" y="9221"/>
                    </a:lnTo>
                    <a:lnTo>
                      <a:pt x="1033" y="9069"/>
                    </a:lnTo>
                    <a:lnTo>
                      <a:pt x="897" y="8911"/>
                    </a:lnTo>
                    <a:lnTo>
                      <a:pt x="766" y="8749"/>
                    </a:lnTo>
                    <a:lnTo>
                      <a:pt x="641" y="8582"/>
                    </a:lnTo>
                    <a:lnTo>
                      <a:pt x="523" y="8411"/>
                    </a:lnTo>
                    <a:lnTo>
                      <a:pt x="411" y="8234"/>
                    </a:lnTo>
                    <a:lnTo>
                      <a:pt x="304" y="8054"/>
                    </a:lnTo>
                    <a:lnTo>
                      <a:pt x="204" y="7870"/>
                    </a:lnTo>
                    <a:lnTo>
                      <a:pt x="111" y="7682"/>
                    </a:lnTo>
                    <a:lnTo>
                      <a:pt x="24" y="7489"/>
                    </a:lnTo>
                    <a:lnTo>
                      <a:pt x="20" y="7529"/>
                    </a:lnTo>
                    <a:lnTo>
                      <a:pt x="18" y="7568"/>
                    </a:lnTo>
                    <a:lnTo>
                      <a:pt x="15" y="7608"/>
                    </a:lnTo>
                    <a:lnTo>
                      <a:pt x="13" y="7646"/>
                    </a:lnTo>
                    <a:lnTo>
                      <a:pt x="11" y="7686"/>
                    </a:lnTo>
                    <a:lnTo>
                      <a:pt x="9" y="7726"/>
                    </a:lnTo>
                    <a:lnTo>
                      <a:pt x="7" y="7765"/>
                    </a:lnTo>
                    <a:lnTo>
                      <a:pt x="6" y="7805"/>
                    </a:lnTo>
                    <a:lnTo>
                      <a:pt x="4" y="7845"/>
                    </a:lnTo>
                    <a:lnTo>
                      <a:pt x="3" y="7884"/>
                    </a:lnTo>
                    <a:lnTo>
                      <a:pt x="2" y="7923"/>
                    </a:lnTo>
                    <a:lnTo>
                      <a:pt x="1" y="7963"/>
                    </a:lnTo>
                    <a:lnTo>
                      <a:pt x="0" y="8004"/>
                    </a:lnTo>
                    <a:lnTo>
                      <a:pt x="0" y="8043"/>
                    </a:lnTo>
                    <a:lnTo>
                      <a:pt x="0" y="8083"/>
                    </a:lnTo>
                    <a:lnTo>
                      <a:pt x="0" y="8123"/>
                    </a:lnTo>
                    <a:lnTo>
                      <a:pt x="0" y="8136"/>
                    </a:lnTo>
                    <a:lnTo>
                      <a:pt x="0" y="8148"/>
                    </a:lnTo>
                    <a:lnTo>
                      <a:pt x="0" y="8160"/>
                    </a:lnTo>
                    <a:lnTo>
                      <a:pt x="1" y="8172"/>
                    </a:lnTo>
                    <a:lnTo>
                      <a:pt x="102" y="8348"/>
                    </a:lnTo>
                    <a:lnTo>
                      <a:pt x="207" y="8518"/>
                    </a:lnTo>
                    <a:lnTo>
                      <a:pt x="319" y="8686"/>
                    </a:lnTo>
                    <a:lnTo>
                      <a:pt x="437" y="8848"/>
                    </a:lnTo>
                    <a:lnTo>
                      <a:pt x="559" y="9008"/>
                    </a:lnTo>
                    <a:lnTo>
                      <a:pt x="686" y="9163"/>
                    </a:lnTo>
                    <a:lnTo>
                      <a:pt x="819" y="9313"/>
                    </a:lnTo>
                    <a:lnTo>
                      <a:pt x="956" y="9460"/>
                    </a:lnTo>
                    <a:lnTo>
                      <a:pt x="1098" y="9602"/>
                    </a:lnTo>
                    <a:lnTo>
                      <a:pt x="1244" y="9739"/>
                    </a:lnTo>
                    <a:lnTo>
                      <a:pt x="1394" y="9871"/>
                    </a:lnTo>
                    <a:lnTo>
                      <a:pt x="1550" y="9998"/>
                    </a:lnTo>
                    <a:lnTo>
                      <a:pt x="1709" y="10121"/>
                    </a:lnTo>
                    <a:lnTo>
                      <a:pt x="1872" y="10237"/>
                    </a:lnTo>
                    <a:lnTo>
                      <a:pt x="2040" y="10350"/>
                    </a:lnTo>
                    <a:lnTo>
                      <a:pt x="2211" y="10456"/>
                    </a:lnTo>
                    <a:lnTo>
                      <a:pt x="2385" y="10557"/>
                    </a:lnTo>
                    <a:lnTo>
                      <a:pt x="2563" y="10653"/>
                    </a:lnTo>
                    <a:lnTo>
                      <a:pt x="2745" y="10742"/>
                    </a:lnTo>
                    <a:lnTo>
                      <a:pt x="2930" y="10825"/>
                    </a:lnTo>
                    <a:lnTo>
                      <a:pt x="3118" y="10903"/>
                    </a:lnTo>
                    <a:lnTo>
                      <a:pt x="3310" y="10976"/>
                    </a:lnTo>
                    <a:lnTo>
                      <a:pt x="3504" y="11041"/>
                    </a:lnTo>
                    <a:lnTo>
                      <a:pt x="3702" y="11099"/>
                    </a:lnTo>
                    <a:lnTo>
                      <a:pt x="3901" y="11152"/>
                    </a:lnTo>
                    <a:lnTo>
                      <a:pt x="4104" y="11198"/>
                    </a:lnTo>
                    <a:lnTo>
                      <a:pt x="4308" y="11237"/>
                    </a:lnTo>
                    <a:lnTo>
                      <a:pt x="4516" y="11269"/>
                    </a:lnTo>
                    <a:lnTo>
                      <a:pt x="4725" y="11294"/>
                    </a:lnTo>
                    <a:lnTo>
                      <a:pt x="4938" y="11313"/>
                    </a:lnTo>
                    <a:lnTo>
                      <a:pt x="5151" y="11324"/>
                    </a:lnTo>
                    <a:lnTo>
                      <a:pt x="5366" y="11327"/>
                    </a:lnTo>
                    <a:lnTo>
                      <a:pt x="5682" y="11320"/>
                    </a:lnTo>
                    <a:lnTo>
                      <a:pt x="5994" y="11296"/>
                    </a:lnTo>
                    <a:lnTo>
                      <a:pt x="6301" y="11257"/>
                    </a:lnTo>
                    <a:lnTo>
                      <a:pt x="6602" y="11203"/>
                    </a:lnTo>
                    <a:lnTo>
                      <a:pt x="6899" y="11135"/>
                    </a:lnTo>
                    <a:lnTo>
                      <a:pt x="7190" y="11052"/>
                    </a:lnTo>
                    <a:lnTo>
                      <a:pt x="7475" y="10956"/>
                    </a:lnTo>
                    <a:lnTo>
                      <a:pt x="7754" y="10846"/>
                    </a:lnTo>
                    <a:lnTo>
                      <a:pt x="8025" y="10724"/>
                    </a:lnTo>
                    <a:lnTo>
                      <a:pt x="8290" y="10588"/>
                    </a:lnTo>
                    <a:lnTo>
                      <a:pt x="8547" y="10440"/>
                    </a:lnTo>
                    <a:lnTo>
                      <a:pt x="8796" y="10281"/>
                    </a:lnTo>
                    <a:lnTo>
                      <a:pt x="9037" y="10110"/>
                    </a:lnTo>
                    <a:lnTo>
                      <a:pt x="9268" y="9928"/>
                    </a:lnTo>
                    <a:lnTo>
                      <a:pt x="9491" y="9735"/>
                    </a:lnTo>
                    <a:lnTo>
                      <a:pt x="9704" y="9532"/>
                    </a:lnTo>
                    <a:lnTo>
                      <a:pt x="9907" y="9320"/>
                    </a:lnTo>
                    <a:lnTo>
                      <a:pt x="10100" y="9097"/>
                    </a:lnTo>
                    <a:lnTo>
                      <a:pt x="10282" y="8866"/>
                    </a:lnTo>
                    <a:lnTo>
                      <a:pt x="10453" y="8625"/>
                    </a:lnTo>
                    <a:lnTo>
                      <a:pt x="10613" y="8377"/>
                    </a:lnTo>
                    <a:lnTo>
                      <a:pt x="10760" y="8120"/>
                    </a:lnTo>
                    <a:lnTo>
                      <a:pt x="10896" y="7856"/>
                    </a:lnTo>
                    <a:lnTo>
                      <a:pt x="11020" y="7584"/>
                    </a:lnTo>
                    <a:lnTo>
                      <a:pt x="11129" y="7306"/>
                    </a:lnTo>
                    <a:lnTo>
                      <a:pt x="11225" y="7022"/>
                    </a:lnTo>
                    <a:lnTo>
                      <a:pt x="11308" y="6731"/>
                    </a:lnTo>
                    <a:lnTo>
                      <a:pt x="11377" y="6434"/>
                    </a:lnTo>
                    <a:lnTo>
                      <a:pt x="11431" y="6132"/>
                    </a:lnTo>
                    <a:lnTo>
                      <a:pt x="11470" y="5826"/>
                    </a:lnTo>
                    <a:lnTo>
                      <a:pt x="11493" y="5514"/>
                    </a:lnTo>
                    <a:lnTo>
                      <a:pt x="11501" y="5198"/>
                    </a:lnTo>
                    <a:close/>
                  </a:path>
                </a:pathLst>
              </a:custGeom>
              <a:solidFill>
                <a:srgbClr val="00A5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5" name="Freeform 143"/>
              <p:cNvSpPr>
                <a:spLocks/>
              </p:cNvSpPr>
              <p:nvPr/>
            </p:nvSpPr>
            <p:spPr bwMode="auto">
              <a:xfrm>
                <a:off x="5301" y="1119"/>
                <a:ext cx="241" cy="248"/>
              </a:xfrm>
              <a:custGeom>
                <a:avLst/>
                <a:gdLst/>
                <a:ahLst/>
                <a:cxnLst>
                  <a:cxn ang="0">
                    <a:pos x="11303" y="4580"/>
                  </a:cxn>
                  <a:cxn ang="0">
                    <a:pos x="11166" y="3784"/>
                  </a:cxn>
                  <a:cxn ang="0">
                    <a:pos x="10926" y="3028"/>
                  </a:cxn>
                  <a:cxn ang="0">
                    <a:pos x="10593" y="2319"/>
                  </a:cxn>
                  <a:cxn ang="0">
                    <a:pos x="10172" y="1664"/>
                  </a:cxn>
                  <a:cxn ang="0">
                    <a:pos x="9673" y="1071"/>
                  </a:cxn>
                  <a:cxn ang="0">
                    <a:pos x="9101" y="548"/>
                  </a:cxn>
                  <a:cxn ang="0">
                    <a:pos x="8465" y="102"/>
                  </a:cxn>
                  <a:cxn ang="0">
                    <a:pos x="8233" y="2"/>
                  </a:cxn>
                  <a:cxn ang="0">
                    <a:pos x="8147" y="1"/>
                  </a:cxn>
                  <a:cxn ang="0">
                    <a:pos x="7930" y="3"/>
                  </a:cxn>
                  <a:cxn ang="0">
                    <a:pos x="7670" y="14"/>
                  </a:cxn>
                  <a:cxn ang="0">
                    <a:pos x="8152" y="290"/>
                  </a:cxn>
                  <a:cxn ang="0">
                    <a:pos x="8826" y="741"/>
                  </a:cxn>
                  <a:cxn ang="0">
                    <a:pos x="9426" y="1279"/>
                  </a:cxn>
                  <a:cxn ang="0">
                    <a:pos x="9944" y="1898"/>
                  </a:cxn>
                  <a:cxn ang="0">
                    <a:pos x="10371" y="2587"/>
                  </a:cxn>
                  <a:cxn ang="0">
                    <a:pos x="10697" y="3336"/>
                  </a:cxn>
                  <a:cxn ang="0">
                    <a:pos x="10912" y="4138"/>
                  </a:cxn>
                  <a:cxn ang="0">
                    <a:pos x="11008" y="4982"/>
                  </a:cxn>
                  <a:cxn ang="0">
                    <a:pos x="10947" y="6058"/>
                  </a:cxn>
                  <a:cxn ang="0">
                    <a:pos x="10669" y="7140"/>
                  </a:cxn>
                  <a:cxn ang="0">
                    <a:pos x="10193" y="8127"/>
                  </a:cxn>
                  <a:cxn ang="0">
                    <a:pos x="9544" y="8995"/>
                  </a:cxn>
                  <a:cxn ang="0">
                    <a:pos x="8742" y="9723"/>
                  </a:cxn>
                  <a:cxn ang="0">
                    <a:pos x="7811" y="10287"/>
                  </a:cxn>
                  <a:cxn ang="0">
                    <a:pos x="6773" y="10666"/>
                  </a:cxn>
                  <a:cxn ang="0">
                    <a:pos x="5652" y="10836"/>
                  </a:cxn>
                  <a:cxn ang="0">
                    <a:pos x="4686" y="10804"/>
                  </a:cxn>
                  <a:cxn ang="0">
                    <a:pos x="3823" y="10632"/>
                  </a:cxn>
                  <a:cxn ang="0">
                    <a:pos x="3013" y="10336"/>
                  </a:cxn>
                  <a:cxn ang="0">
                    <a:pos x="2266" y="9924"/>
                  </a:cxn>
                  <a:cxn ang="0">
                    <a:pos x="1594" y="9408"/>
                  </a:cxn>
                  <a:cxn ang="0">
                    <a:pos x="1006" y="8799"/>
                  </a:cxn>
                  <a:cxn ang="0">
                    <a:pos x="515" y="8107"/>
                  </a:cxn>
                  <a:cxn ang="0">
                    <a:pos x="131" y="7344"/>
                  </a:cxn>
                  <a:cxn ang="0">
                    <a:pos x="39" y="7272"/>
                  </a:cxn>
                  <a:cxn ang="0">
                    <a:pos x="22" y="7443"/>
                  </a:cxn>
                  <a:cxn ang="0">
                    <a:pos x="10" y="7617"/>
                  </a:cxn>
                  <a:cxn ang="0">
                    <a:pos x="2" y="7790"/>
                  </a:cxn>
                  <a:cxn ang="0">
                    <a:pos x="301" y="8373"/>
                  </a:cxn>
                  <a:cxn ang="0">
                    <a:pos x="784" y="9034"/>
                  </a:cxn>
                  <a:cxn ang="0">
                    <a:pos x="1350" y="9622"/>
                  </a:cxn>
                  <a:cxn ang="0">
                    <a:pos x="1992" y="10128"/>
                  </a:cxn>
                  <a:cxn ang="0">
                    <a:pos x="2702" y="10544"/>
                  </a:cxn>
                  <a:cxn ang="0">
                    <a:pos x="3468" y="10861"/>
                  </a:cxn>
                  <a:cxn ang="0">
                    <a:pos x="4284" y="11070"/>
                  </a:cxn>
                  <a:cxn ang="0">
                    <a:pos x="5142" y="11162"/>
                  </a:cxn>
                  <a:cxn ang="0">
                    <a:pos x="6271" y="11097"/>
                  </a:cxn>
                  <a:cxn ang="0">
                    <a:pos x="7415" y="10804"/>
                  </a:cxn>
                  <a:cxn ang="0">
                    <a:pos x="8458" y="10302"/>
                  </a:cxn>
                  <a:cxn ang="0">
                    <a:pos x="9377" y="9616"/>
                  </a:cxn>
                  <a:cxn ang="0">
                    <a:pos x="10148" y="8769"/>
                  </a:cxn>
                  <a:cxn ang="0">
                    <a:pos x="10745" y="7785"/>
                  </a:cxn>
                  <a:cxn ang="0">
                    <a:pos x="11147" y="6690"/>
                  </a:cxn>
                  <a:cxn ang="0">
                    <a:pos x="11328" y="5506"/>
                  </a:cxn>
                </a:cxnLst>
                <a:rect l="0" t="0" r="r" b="b"/>
                <a:pathLst>
                  <a:path w="11335" h="11165">
                    <a:moveTo>
                      <a:pt x="11335" y="5198"/>
                    </a:moveTo>
                    <a:lnTo>
                      <a:pt x="11331" y="4991"/>
                    </a:lnTo>
                    <a:lnTo>
                      <a:pt x="11320" y="4784"/>
                    </a:lnTo>
                    <a:lnTo>
                      <a:pt x="11303" y="4580"/>
                    </a:lnTo>
                    <a:lnTo>
                      <a:pt x="11279" y="4378"/>
                    </a:lnTo>
                    <a:lnTo>
                      <a:pt x="11247" y="4178"/>
                    </a:lnTo>
                    <a:lnTo>
                      <a:pt x="11210" y="3980"/>
                    </a:lnTo>
                    <a:lnTo>
                      <a:pt x="11166" y="3784"/>
                    </a:lnTo>
                    <a:lnTo>
                      <a:pt x="11115" y="3591"/>
                    </a:lnTo>
                    <a:lnTo>
                      <a:pt x="11058" y="3400"/>
                    </a:lnTo>
                    <a:lnTo>
                      <a:pt x="10995" y="3212"/>
                    </a:lnTo>
                    <a:lnTo>
                      <a:pt x="10926" y="3028"/>
                    </a:lnTo>
                    <a:lnTo>
                      <a:pt x="10852" y="2846"/>
                    </a:lnTo>
                    <a:lnTo>
                      <a:pt x="10771" y="2667"/>
                    </a:lnTo>
                    <a:lnTo>
                      <a:pt x="10684" y="2492"/>
                    </a:lnTo>
                    <a:lnTo>
                      <a:pt x="10593" y="2319"/>
                    </a:lnTo>
                    <a:lnTo>
                      <a:pt x="10496" y="2149"/>
                    </a:lnTo>
                    <a:lnTo>
                      <a:pt x="10394" y="1984"/>
                    </a:lnTo>
                    <a:lnTo>
                      <a:pt x="10285" y="1821"/>
                    </a:lnTo>
                    <a:lnTo>
                      <a:pt x="10172" y="1664"/>
                    </a:lnTo>
                    <a:lnTo>
                      <a:pt x="10055" y="1510"/>
                    </a:lnTo>
                    <a:lnTo>
                      <a:pt x="9932" y="1360"/>
                    </a:lnTo>
                    <a:lnTo>
                      <a:pt x="9805" y="1213"/>
                    </a:lnTo>
                    <a:lnTo>
                      <a:pt x="9673" y="1071"/>
                    </a:lnTo>
                    <a:lnTo>
                      <a:pt x="9537" y="933"/>
                    </a:lnTo>
                    <a:lnTo>
                      <a:pt x="9395" y="800"/>
                    </a:lnTo>
                    <a:lnTo>
                      <a:pt x="9250" y="672"/>
                    </a:lnTo>
                    <a:lnTo>
                      <a:pt x="9101" y="548"/>
                    </a:lnTo>
                    <a:lnTo>
                      <a:pt x="8948" y="428"/>
                    </a:lnTo>
                    <a:lnTo>
                      <a:pt x="8791" y="315"/>
                    </a:lnTo>
                    <a:lnTo>
                      <a:pt x="8630" y="205"/>
                    </a:lnTo>
                    <a:lnTo>
                      <a:pt x="8465" y="102"/>
                    </a:lnTo>
                    <a:lnTo>
                      <a:pt x="8298" y="2"/>
                    </a:lnTo>
                    <a:lnTo>
                      <a:pt x="8275" y="2"/>
                    </a:lnTo>
                    <a:lnTo>
                      <a:pt x="8255" y="2"/>
                    </a:lnTo>
                    <a:lnTo>
                      <a:pt x="8233" y="2"/>
                    </a:lnTo>
                    <a:lnTo>
                      <a:pt x="8212" y="1"/>
                    </a:lnTo>
                    <a:lnTo>
                      <a:pt x="8190" y="1"/>
                    </a:lnTo>
                    <a:lnTo>
                      <a:pt x="8169" y="1"/>
                    </a:lnTo>
                    <a:lnTo>
                      <a:pt x="8147" y="1"/>
                    </a:lnTo>
                    <a:lnTo>
                      <a:pt x="8126" y="0"/>
                    </a:lnTo>
                    <a:lnTo>
                      <a:pt x="8060" y="1"/>
                    </a:lnTo>
                    <a:lnTo>
                      <a:pt x="7995" y="1"/>
                    </a:lnTo>
                    <a:lnTo>
                      <a:pt x="7930" y="3"/>
                    </a:lnTo>
                    <a:lnTo>
                      <a:pt x="7865" y="5"/>
                    </a:lnTo>
                    <a:lnTo>
                      <a:pt x="7800" y="7"/>
                    </a:lnTo>
                    <a:lnTo>
                      <a:pt x="7735" y="10"/>
                    </a:lnTo>
                    <a:lnTo>
                      <a:pt x="7670" y="14"/>
                    </a:lnTo>
                    <a:lnTo>
                      <a:pt x="7606" y="17"/>
                    </a:lnTo>
                    <a:lnTo>
                      <a:pt x="7792" y="103"/>
                    </a:lnTo>
                    <a:lnTo>
                      <a:pt x="7974" y="193"/>
                    </a:lnTo>
                    <a:lnTo>
                      <a:pt x="8152" y="290"/>
                    </a:lnTo>
                    <a:lnTo>
                      <a:pt x="8327" y="394"/>
                    </a:lnTo>
                    <a:lnTo>
                      <a:pt x="8498" y="505"/>
                    </a:lnTo>
                    <a:lnTo>
                      <a:pt x="8664" y="619"/>
                    </a:lnTo>
                    <a:lnTo>
                      <a:pt x="8826" y="741"/>
                    </a:lnTo>
                    <a:lnTo>
                      <a:pt x="8984" y="867"/>
                    </a:lnTo>
                    <a:lnTo>
                      <a:pt x="9135" y="999"/>
                    </a:lnTo>
                    <a:lnTo>
                      <a:pt x="9284" y="1137"/>
                    </a:lnTo>
                    <a:lnTo>
                      <a:pt x="9426" y="1279"/>
                    </a:lnTo>
                    <a:lnTo>
                      <a:pt x="9564" y="1427"/>
                    </a:lnTo>
                    <a:lnTo>
                      <a:pt x="9696" y="1579"/>
                    </a:lnTo>
                    <a:lnTo>
                      <a:pt x="9823" y="1736"/>
                    </a:lnTo>
                    <a:lnTo>
                      <a:pt x="9944" y="1898"/>
                    </a:lnTo>
                    <a:lnTo>
                      <a:pt x="10060" y="2063"/>
                    </a:lnTo>
                    <a:lnTo>
                      <a:pt x="10170" y="2234"/>
                    </a:lnTo>
                    <a:lnTo>
                      <a:pt x="10274" y="2408"/>
                    </a:lnTo>
                    <a:lnTo>
                      <a:pt x="10371" y="2587"/>
                    </a:lnTo>
                    <a:lnTo>
                      <a:pt x="10463" y="2769"/>
                    </a:lnTo>
                    <a:lnTo>
                      <a:pt x="10547" y="2955"/>
                    </a:lnTo>
                    <a:lnTo>
                      <a:pt x="10625" y="3143"/>
                    </a:lnTo>
                    <a:lnTo>
                      <a:pt x="10697" y="3336"/>
                    </a:lnTo>
                    <a:lnTo>
                      <a:pt x="10761" y="3532"/>
                    </a:lnTo>
                    <a:lnTo>
                      <a:pt x="10818" y="3731"/>
                    </a:lnTo>
                    <a:lnTo>
                      <a:pt x="10869" y="3933"/>
                    </a:lnTo>
                    <a:lnTo>
                      <a:pt x="10912" y="4138"/>
                    </a:lnTo>
                    <a:lnTo>
                      <a:pt x="10948" y="4346"/>
                    </a:lnTo>
                    <a:lnTo>
                      <a:pt x="10976" y="4556"/>
                    </a:lnTo>
                    <a:lnTo>
                      <a:pt x="10996" y="4768"/>
                    </a:lnTo>
                    <a:lnTo>
                      <a:pt x="11008" y="4982"/>
                    </a:lnTo>
                    <a:lnTo>
                      <a:pt x="11013" y="5198"/>
                    </a:lnTo>
                    <a:lnTo>
                      <a:pt x="11005" y="5489"/>
                    </a:lnTo>
                    <a:lnTo>
                      <a:pt x="10983" y="5776"/>
                    </a:lnTo>
                    <a:lnTo>
                      <a:pt x="10947" y="6058"/>
                    </a:lnTo>
                    <a:lnTo>
                      <a:pt x="10898" y="6337"/>
                    </a:lnTo>
                    <a:lnTo>
                      <a:pt x="10834" y="6610"/>
                    </a:lnTo>
                    <a:lnTo>
                      <a:pt x="10757" y="6878"/>
                    </a:lnTo>
                    <a:lnTo>
                      <a:pt x="10669" y="7140"/>
                    </a:lnTo>
                    <a:lnTo>
                      <a:pt x="10568" y="7396"/>
                    </a:lnTo>
                    <a:lnTo>
                      <a:pt x="10455" y="7646"/>
                    </a:lnTo>
                    <a:lnTo>
                      <a:pt x="10330" y="7890"/>
                    </a:lnTo>
                    <a:lnTo>
                      <a:pt x="10193" y="8127"/>
                    </a:lnTo>
                    <a:lnTo>
                      <a:pt x="10047" y="8355"/>
                    </a:lnTo>
                    <a:lnTo>
                      <a:pt x="9889" y="8576"/>
                    </a:lnTo>
                    <a:lnTo>
                      <a:pt x="9722" y="8790"/>
                    </a:lnTo>
                    <a:lnTo>
                      <a:pt x="9544" y="8995"/>
                    </a:lnTo>
                    <a:lnTo>
                      <a:pt x="9357" y="9191"/>
                    </a:lnTo>
                    <a:lnTo>
                      <a:pt x="9161" y="9377"/>
                    </a:lnTo>
                    <a:lnTo>
                      <a:pt x="8955" y="9555"/>
                    </a:lnTo>
                    <a:lnTo>
                      <a:pt x="8742" y="9723"/>
                    </a:lnTo>
                    <a:lnTo>
                      <a:pt x="8520" y="9880"/>
                    </a:lnTo>
                    <a:lnTo>
                      <a:pt x="8291" y="10027"/>
                    </a:lnTo>
                    <a:lnTo>
                      <a:pt x="8055" y="10162"/>
                    </a:lnTo>
                    <a:lnTo>
                      <a:pt x="7811" y="10287"/>
                    </a:lnTo>
                    <a:lnTo>
                      <a:pt x="7561" y="10400"/>
                    </a:lnTo>
                    <a:lnTo>
                      <a:pt x="7304" y="10501"/>
                    </a:lnTo>
                    <a:lnTo>
                      <a:pt x="7041" y="10590"/>
                    </a:lnTo>
                    <a:lnTo>
                      <a:pt x="6773" y="10666"/>
                    </a:lnTo>
                    <a:lnTo>
                      <a:pt x="6500" y="10729"/>
                    </a:lnTo>
                    <a:lnTo>
                      <a:pt x="6221" y="10779"/>
                    </a:lnTo>
                    <a:lnTo>
                      <a:pt x="5939" y="10814"/>
                    </a:lnTo>
                    <a:lnTo>
                      <a:pt x="5652" y="10836"/>
                    </a:lnTo>
                    <a:lnTo>
                      <a:pt x="5361" y="10844"/>
                    </a:lnTo>
                    <a:lnTo>
                      <a:pt x="5134" y="10839"/>
                    </a:lnTo>
                    <a:lnTo>
                      <a:pt x="4909" y="10826"/>
                    </a:lnTo>
                    <a:lnTo>
                      <a:pt x="4686" y="10804"/>
                    </a:lnTo>
                    <a:lnTo>
                      <a:pt x="4466" y="10773"/>
                    </a:lnTo>
                    <a:lnTo>
                      <a:pt x="4249" y="10735"/>
                    </a:lnTo>
                    <a:lnTo>
                      <a:pt x="4034" y="10687"/>
                    </a:lnTo>
                    <a:lnTo>
                      <a:pt x="3823" y="10632"/>
                    </a:lnTo>
                    <a:lnTo>
                      <a:pt x="3615" y="10569"/>
                    </a:lnTo>
                    <a:lnTo>
                      <a:pt x="3410" y="10499"/>
                    </a:lnTo>
                    <a:lnTo>
                      <a:pt x="3210" y="10421"/>
                    </a:lnTo>
                    <a:lnTo>
                      <a:pt x="3013" y="10336"/>
                    </a:lnTo>
                    <a:lnTo>
                      <a:pt x="2820" y="10242"/>
                    </a:lnTo>
                    <a:lnTo>
                      <a:pt x="2630" y="10143"/>
                    </a:lnTo>
                    <a:lnTo>
                      <a:pt x="2446" y="10036"/>
                    </a:lnTo>
                    <a:lnTo>
                      <a:pt x="2266" y="9924"/>
                    </a:lnTo>
                    <a:lnTo>
                      <a:pt x="2091" y="9803"/>
                    </a:lnTo>
                    <a:lnTo>
                      <a:pt x="1920" y="9678"/>
                    </a:lnTo>
                    <a:lnTo>
                      <a:pt x="1754" y="9546"/>
                    </a:lnTo>
                    <a:lnTo>
                      <a:pt x="1594" y="9408"/>
                    </a:lnTo>
                    <a:lnTo>
                      <a:pt x="1439" y="9264"/>
                    </a:lnTo>
                    <a:lnTo>
                      <a:pt x="1289" y="9113"/>
                    </a:lnTo>
                    <a:lnTo>
                      <a:pt x="1145" y="8959"/>
                    </a:lnTo>
                    <a:lnTo>
                      <a:pt x="1006" y="8799"/>
                    </a:lnTo>
                    <a:lnTo>
                      <a:pt x="874" y="8632"/>
                    </a:lnTo>
                    <a:lnTo>
                      <a:pt x="748" y="8463"/>
                    </a:lnTo>
                    <a:lnTo>
                      <a:pt x="628" y="8287"/>
                    </a:lnTo>
                    <a:lnTo>
                      <a:pt x="515" y="8107"/>
                    </a:lnTo>
                    <a:lnTo>
                      <a:pt x="409" y="7921"/>
                    </a:lnTo>
                    <a:lnTo>
                      <a:pt x="309" y="7734"/>
                    </a:lnTo>
                    <a:lnTo>
                      <a:pt x="217" y="7541"/>
                    </a:lnTo>
                    <a:lnTo>
                      <a:pt x="131" y="7344"/>
                    </a:lnTo>
                    <a:lnTo>
                      <a:pt x="54" y="7143"/>
                    </a:lnTo>
                    <a:lnTo>
                      <a:pt x="49" y="7185"/>
                    </a:lnTo>
                    <a:lnTo>
                      <a:pt x="44" y="7228"/>
                    </a:lnTo>
                    <a:lnTo>
                      <a:pt x="39" y="7272"/>
                    </a:lnTo>
                    <a:lnTo>
                      <a:pt x="35" y="7314"/>
                    </a:lnTo>
                    <a:lnTo>
                      <a:pt x="31" y="7358"/>
                    </a:lnTo>
                    <a:lnTo>
                      <a:pt x="27" y="7401"/>
                    </a:lnTo>
                    <a:lnTo>
                      <a:pt x="22" y="7443"/>
                    </a:lnTo>
                    <a:lnTo>
                      <a:pt x="19" y="7487"/>
                    </a:lnTo>
                    <a:lnTo>
                      <a:pt x="16" y="7531"/>
                    </a:lnTo>
                    <a:lnTo>
                      <a:pt x="13" y="7573"/>
                    </a:lnTo>
                    <a:lnTo>
                      <a:pt x="10" y="7617"/>
                    </a:lnTo>
                    <a:lnTo>
                      <a:pt x="8" y="7660"/>
                    </a:lnTo>
                    <a:lnTo>
                      <a:pt x="5" y="7703"/>
                    </a:lnTo>
                    <a:lnTo>
                      <a:pt x="3" y="7747"/>
                    </a:lnTo>
                    <a:lnTo>
                      <a:pt x="2" y="7790"/>
                    </a:lnTo>
                    <a:lnTo>
                      <a:pt x="0" y="7834"/>
                    </a:lnTo>
                    <a:lnTo>
                      <a:pt x="95" y="8017"/>
                    </a:lnTo>
                    <a:lnTo>
                      <a:pt x="194" y="8197"/>
                    </a:lnTo>
                    <a:lnTo>
                      <a:pt x="301" y="8373"/>
                    </a:lnTo>
                    <a:lnTo>
                      <a:pt x="414" y="8544"/>
                    </a:lnTo>
                    <a:lnTo>
                      <a:pt x="531" y="8711"/>
                    </a:lnTo>
                    <a:lnTo>
                      <a:pt x="655" y="8875"/>
                    </a:lnTo>
                    <a:lnTo>
                      <a:pt x="784" y="9034"/>
                    </a:lnTo>
                    <a:lnTo>
                      <a:pt x="918" y="9188"/>
                    </a:lnTo>
                    <a:lnTo>
                      <a:pt x="1057" y="9338"/>
                    </a:lnTo>
                    <a:lnTo>
                      <a:pt x="1201" y="9482"/>
                    </a:lnTo>
                    <a:lnTo>
                      <a:pt x="1350" y="9622"/>
                    </a:lnTo>
                    <a:lnTo>
                      <a:pt x="1504" y="9756"/>
                    </a:lnTo>
                    <a:lnTo>
                      <a:pt x="1662" y="9886"/>
                    </a:lnTo>
                    <a:lnTo>
                      <a:pt x="1825" y="10009"/>
                    </a:lnTo>
                    <a:lnTo>
                      <a:pt x="1992" y="10128"/>
                    </a:lnTo>
                    <a:lnTo>
                      <a:pt x="2164" y="10240"/>
                    </a:lnTo>
                    <a:lnTo>
                      <a:pt x="2339" y="10347"/>
                    </a:lnTo>
                    <a:lnTo>
                      <a:pt x="2519" y="10449"/>
                    </a:lnTo>
                    <a:lnTo>
                      <a:pt x="2702" y="10544"/>
                    </a:lnTo>
                    <a:lnTo>
                      <a:pt x="2888" y="10632"/>
                    </a:lnTo>
                    <a:lnTo>
                      <a:pt x="3078" y="10716"/>
                    </a:lnTo>
                    <a:lnTo>
                      <a:pt x="3272" y="10791"/>
                    </a:lnTo>
                    <a:lnTo>
                      <a:pt x="3468" y="10861"/>
                    </a:lnTo>
                    <a:lnTo>
                      <a:pt x="3668" y="10923"/>
                    </a:lnTo>
                    <a:lnTo>
                      <a:pt x="3870" y="10979"/>
                    </a:lnTo>
                    <a:lnTo>
                      <a:pt x="4077" y="11028"/>
                    </a:lnTo>
                    <a:lnTo>
                      <a:pt x="4284" y="11070"/>
                    </a:lnTo>
                    <a:lnTo>
                      <a:pt x="4496" y="11103"/>
                    </a:lnTo>
                    <a:lnTo>
                      <a:pt x="4709" y="11131"/>
                    </a:lnTo>
                    <a:lnTo>
                      <a:pt x="4924" y="11150"/>
                    </a:lnTo>
                    <a:lnTo>
                      <a:pt x="5142" y="11162"/>
                    </a:lnTo>
                    <a:lnTo>
                      <a:pt x="5361" y="11165"/>
                    </a:lnTo>
                    <a:lnTo>
                      <a:pt x="5668" y="11158"/>
                    </a:lnTo>
                    <a:lnTo>
                      <a:pt x="5972" y="11135"/>
                    </a:lnTo>
                    <a:lnTo>
                      <a:pt x="6271" y="11097"/>
                    </a:lnTo>
                    <a:lnTo>
                      <a:pt x="6565" y="11045"/>
                    </a:lnTo>
                    <a:lnTo>
                      <a:pt x="6853" y="10979"/>
                    </a:lnTo>
                    <a:lnTo>
                      <a:pt x="7137" y="10897"/>
                    </a:lnTo>
                    <a:lnTo>
                      <a:pt x="7415" y="10804"/>
                    </a:lnTo>
                    <a:lnTo>
                      <a:pt x="7686" y="10697"/>
                    </a:lnTo>
                    <a:lnTo>
                      <a:pt x="7950" y="10578"/>
                    </a:lnTo>
                    <a:lnTo>
                      <a:pt x="8208" y="10447"/>
                    </a:lnTo>
                    <a:lnTo>
                      <a:pt x="8458" y="10302"/>
                    </a:lnTo>
                    <a:lnTo>
                      <a:pt x="8701" y="10147"/>
                    </a:lnTo>
                    <a:lnTo>
                      <a:pt x="8935" y="9981"/>
                    </a:lnTo>
                    <a:lnTo>
                      <a:pt x="9161" y="9804"/>
                    </a:lnTo>
                    <a:lnTo>
                      <a:pt x="9377" y="9616"/>
                    </a:lnTo>
                    <a:lnTo>
                      <a:pt x="9586" y="9418"/>
                    </a:lnTo>
                    <a:lnTo>
                      <a:pt x="9783" y="9211"/>
                    </a:lnTo>
                    <a:lnTo>
                      <a:pt x="9970" y="8995"/>
                    </a:lnTo>
                    <a:lnTo>
                      <a:pt x="10148" y="8769"/>
                    </a:lnTo>
                    <a:lnTo>
                      <a:pt x="10314" y="8535"/>
                    </a:lnTo>
                    <a:lnTo>
                      <a:pt x="10470" y="8293"/>
                    </a:lnTo>
                    <a:lnTo>
                      <a:pt x="10613" y="8043"/>
                    </a:lnTo>
                    <a:lnTo>
                      <a:pt x="10745" y="7785"/>
                    </a:lnTo>
                    <a:lnTo>
                      <a:pt x="10865" y="7521"/>
                    </a:lnTo>
                    <a:lnTo>
                      <a:pt x="10972" y="7250"/>
                    </a:lnTo>
                    <a:lnTo>
                      <a:pt x="11066" y="6973"/>
                    </a:lnTo>
                    <a:lnTo>
                      <a:pt x="11147" y="6690"/>
                    </a:lnTo>
                    <a:lnTo>
                      <a:pt x="11214" y="6402"/>
                    </a:lnTo>
                    <a:lnTo>
                      <a:pt x="11266" y="6108"/>
                    </a:lnTo>
                    <a:lnTo>
                      <a:pt x="11304" y="5809"/>
                    </a:lnTo>
                    <a:lnTo>
                      <a:pt x="11328" y="5506"/>
                    </a:lnTo>
                    <a:lnTo>
                      <a:pt x="11335" y="5198"/>
                    </a:lnTo>
                    <a:close/>
                  </a:path>
                </a:pathLst>
              </a:custGeom>
              <a:solidFill>
                <a:srgbClr val="00A66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6" name="Freeform 144"/>
              <p:cNvSpPr>
                <a:spLocks/>
              </p:cNvSpPr>
              <p:nvPr/>
            </p:nvSpPr>
            <p:spPr bwMode="auto">
              <a:xfrm>
                <a:off x="5302" y="1119"/>
                <a:ext cx="237" cy="245"/>
              </a:xfrm>
              <a:custGeom>
                <a:avLst/>
                <a:gdLst/>
                <a:ahLst/>
                <a:cxnLst>
                  <a:cxn ang="0">
                    <a:pos x="11121" y="4566"/>
                  </a:cxn>
                  <a:cxn ang="0">
                    <a:pos x="10973" y="3756"/>
                  </a:cxn>
                  <a:cxn ang="0">
                    <a:pos x="10718" y="2988"/>
                  </a:cxn>
                  <a:cxn ang="0">
                    <a:pos x="10363" y="2273"/>
                  </a:cxn>
                  <a:cxn ang="0">
                    <a:pos x="9917" y="1617"/>
                  </a:cxn>
                  <a:cxn ang="0">
                    <a:pos x="9388" y="1030"/>
                  </a:cxn>
                  <a:cxn ang="0">
                    <a:pos x="8783" y="519"/>
                  </a:cxn>
                  <a:cxn ang="0">
                    <a:pos x="8112" y="92"/>
                  </a:cxn>
                  <a:cxn ang="0">
                    <a:pos x="7802" y="5"/>
                  </a:cxn>
                  <a:cxn ang="0">
                    <a:pos x="7623" y="13"/>
                  </a:cxn>
                  <a:cxn ang="0">
                    <a:pos x="7447" y="26"/>
                  </a:cxn>
                  <a:cxn ang="0">
                    <a:pos x="7272" y="42"/>
                  </a:cxn>
                  <a:cxn ang="0">
                    <a:pos x="7802" y="295"/>
                  </a:cxn>
                  <a:cxn ang="0">
                    <a:pos x="8512" y="721"/>
                  </a:cxn>
                  <a:cxn ang="0">
                    <a:pos x="9146" y="1246"/>
                  </a:cxn>
                  <a:cxn ang="0">
                    <a:pos x="9695" y="1857"/>
                  </a:cxn>
                  <a:cxn ang="0">
                    <a:pos x="10148" y="2547"/>
                  </a:cxn>
                  <a:cxn ang="0">
                    <a:pos x="10494" y="3304"/>
                  </a:cxn>
                  <a:cxn ang="0">
                    <a:pos x="10725" y="4117"/>
                  </a:cxn>
                  <a:cxn ang="0">
                    <a:pos x="10827" y="4976"/>
                  </a:cxn>
                  <a:cxn ang="0">
                    <a:pos x="10768" y="6032"/>
                  </a:cxn>
                  <a:cxn ang="0">
                    <a:pos x="10498" y="7083"/>
                  </a:cxn>
                  <a:cxn ang="0">
                    <a:pos x="10036" y="8040"/>
                  </a:cxn>
                  <a:cxn ang="0">
                    <a:pos x="9405" y="8884"/>
                  </a:cxn>
                  <a:cxn ang="0">
                    <a:pos x="8626" y="9591"/>
                  </a:cxn>
                  <a:cxn ang="0">
                    <a:pos x="7722" y="10140"/>
                  </a:cxn>
                  <a:cxn ang="0">
                    <a:pos x="6714" y="10507"/>
                  </a:cxn>
                  <a:cxn ang="0">
                    <a:pos x="5625" y="10673"/>
                  </a:cxn>
                  <a:cxn ang="0">
                    <a:pos x="4655" y="10637"/>
                  </a:cxn>
                  <a:cxn ang="0">
                    <a:pos x="3781" y="10456"/>
                  </a:cxn>
                  <a:cxn ang="0">
                    <a:pos x="2963" y="10140"/>
                  </a:cxn>
                  <a:cxn ang="0">
                    <a:pos x="2215" y="9704"/>
                  </a:cxn>
                  <a:cxn ang="0">
                    <a:pos x="1547" y="9159"/>
                  </a:cxn>
                  <a:cxn ang="0">
                    <a:pos x="974" y="8519"/>
                  </a:cxn>
                  <a:cxn ang="0">
                    <a:pos x="506" y="7793"/>
                  </a:cxn>
                  <a:cxn ang="0">
                    <a:pos x="154" y="6994"/>
                  </a:cxn>
                  <a:cxn ang="0">
                    <a:pos x="65" y="6915"/>
                  </a:cxn>
                  <a:cxn ang="0">
                    <a:pos x="41" y="7090"/>
                  </a:cxn>
                  <a:cxn ang="0">
                    <a:pos x="20" y="7267"/>
                  </a:cxn>
                  <a:cxn ang="0">
                    <a:pos x="3" y="7444"/>
                  </a:cxn>
                  <a:cxn ang="0">
                    <a:pos x="280" y="8052"/>
                  </a:cxn>
                  <a:cxn ang="0">
                    <a:pos x="742" y="8748"/>
                  </a:cxn>
                  <a:cxn ang="0">
                    <a:pos x="1297" y="9367"/>
                  </a:cxn>
                  <a:cxn ang="0">
                    <a:pos x="1935" y="9901"/>
                  </a:cxn>
                  <a:cxn ang="0">
                    <a:pos x="2645" y="10342"/>
                  </a:cxn>
                  <a:cxn ang="0">
                    <a:pos x="3419" y="10678"/>
                  </a:cxn>
                  <a:cxn ang="0">
                    <a:pos x="4247" y="10900"/>
                  </a:cxn>
                  <a:cxn ang="0">
                    <a:pos x="5119" y="10999"/>
                  </a:cxn>
                  <a:cxn ang="0">
                    <a:pos x="6227" y="10936"/>
                  </a:cxn>
                  <a:cxn ang="0">
                    <a:pos x="7341" y="10651"/>
                  </a:cxn>
                  <a:cxn ang="0">
                    <a:pos x="8355" y="10162"/>
                  </a:cxn>
                  <a:cxn ang="0">
                    <a:pos x="9249" y="9495"/>
                  </a:cxn>
                  <a:cxn ang="0">
                    <a:pos x="9999" y="8671"/>
                  </a:cxn>
                  <a:cxn ang="0">
                    <a:pos x="10581" y="7714"/>
                  </a:cxn>
                  <a:cxn ang="0">
                    <a:pos x="10971" y="6648"/>
                  </a:cxn>
                  <a:cxn ang="0">
                    <a:pos x="11147" y="5496"/>
                  </a:cxn>
                </a:cxnLst>
                <a:rect l="0" t="0" r="r" b="b"/>
                <a:pathLst>
                  <a:path w="11155" h="11003">
                    <a:moveTo>
                      <a:pt x="11155" y="5196"/>
                    </a:moveTo>
                    <a:lnTo>
                      <a:pt x="11151" y="4984"/>
                    </a:lnTo>
                    <a:lnTo>
                      <a:pt x="11140" y="4774"/>
                    </a:lnTo>
                    <a:lnTo>
                      <a:pt x="11121" y="4566"/>
                    </a:lnTo>
                    <a:lnTo>
                      <a:pt x="11094" y="4360"/>
                    </a:lnTo>
                    <a:lnTo>
                      <a:pt x="11061" y="4156"/>
                    </a:lnTo>
                    <a:lnTo>
                      <a:pt x="11021" y="3955"/>
                    </a:lnTo>
                    <a:lnTo>
                      <a:pt x="10973" y="3756"/>
                    </a:lnTo>
                    <a:lnTo>
                      <a:pt x="10920" y="3559"/>
                    </a:lnTo>
                    <a:lnTo>
                      <a:pt x="10859" y="3366"/>
                    </a:lnTo>
                    <a:lnTo>
                      <a:pt x="10792" y="3176"/>
                    </a:lnTo>
                    <a:lnTo>
                      <a:pt x="10718" y="2988"/>
                    </a:lnTo>
                    <a:lnTo>
                      <a:pt x="10639" y="2804"/>
                    </a:lnTo>
                    <a:lnTo>
                      <a:pt x="10552" y="2624"/>
                    </a:lnTo>
                    <a:lnTo>
                      <a:pt x="10461" y="2446"/>
                    </a:lnTo>
                    <a:lnTo>
                      <a:pt x="10363" y="2273"/>
                    </a:lnTo>
                    <a:lnTo>
                      <a:pt x="10261" y="2103"/>
                    </a:lnTo>
                    <a:lnTo>
                      <a:pt x="10151" y="1937"/>
                    </a:lnTo>
                    <a:lnTo>
                      <a:pt x="10037" y="1775"/>
                    </a:lnTo>
                    <a:lnTo>
                      <a:pt x="9917" y="1617"/>
                    </a:lnTo>
                    <a:lnTo>
                      <a:pt x="9792" y="1463"/>
                    </a:lnTo>
                    <a:lnTo>
                      <a:pt x="9662" y="1315"/>
                    </a:lnTo>
                    <a:lnTo>
                      <a:pt x="9527" y="1170"/>
                    </a:lnTo>
                    <a:lnTo>
                      <a:pt x="9388" y="1030"/>
                    </a:lnTo>
                    <a:lnTo>
                      <a:pt x="9243" y="895"/>
                    </a:lnTo>
                    <a:lnTo>
                      <a:pt x="9094" y="765"/>
                    </a:lnTo>
                    <a:lnTo>
                      <a:pt x="8940" y="639"/>
                    </a:lnTo>
                    <a:lnTo>
                      <a:pt x="8783" y="519"/>
                    </a:lnTo>
                    <a:lnTo>
                      <a:pt x="8621" y="404"/>
                    </a:lnTo>
                    <a:lnTo>
                      <a:pt x="8456" y="295"/>
                    </a:lnTo>
                    <a:lnTo>
                      <a:pt x="8286" y="191"/>
                    </a:lnTo>
                    <a:lnTo>
                      <a:pt x="8112" y="92"/>
                    </a:lnTo>
                    <a:lnTo>
                      <a:pt x="7936" y="0"/>
                    </a:lnTo>
                    <a:lnTo>
                      <a:pt x="7892" y="2"/>
                    </a:lnTo>
                    <a:lnTo>
                      <a:pt x="7847" y="3"/>
                    </a:lnTo>
                    <a:lnTo>
                      <a:pt x="7802" y="5"/>
                    </a:lnTo>
                    <a:lnTo>
                      <a:pt x="7757" y="6"/>
                    </a:lnTo>
                    <a:lnTo>
                      <a:pt x="7713" y="9"/>
                    </a:lnTo>
                    <a:lnTo>
                      <a:pt x="7668" y="11"/>
                    </a:lnTo>
                    <a:lnTo>
                      <a:pt x="7623" y="13"/>
                    </a:lnTo>
                    <a:lnTo>
                      <a:pt x="7580" y="16"/>
                    </a:lnTo>
                    <a:lnTo>
                      <a:pt x="7535" y="19"/>
                    </a:lnTo>
                    <a:lnTo>
                      <a:pt x="7491" y="22"/>
                    </a:lnTo>
                    <a:lnTo>
                      <a:pt x="7447" y="26"/>
                    </a:lnTo>
                    <a:lnTo>
                      <a:pt x="7403" y="29"/>
                    </a:lnTo>
                    <a:lnTo>
                      <a:pt x="7359" y="34"/>
                    </a:lnTo>
                    <a:lnTo>
                      <a:pt x="7315" y="38"/>
                    </a:lnTo>
                    <a:lnTo>
                      <a:pt x="7272" y="42"/>
                    </a:lnTo>
                    <a:lnTo>
                      <a:pt x="7228" y="46"/>
                    </a:lnTo>
                    <a:lnTo>
                      <a:pt x="7423" y="122"/>
                    </a:lnTo>
                    <a:lnTo>
                      <a:pt x="7615" y="205"/>
                    </a:lnTo>
                    <a:lnTo>
                      <a:pt x="7802" y="295"/>
                    </a:lnTo>
                    <a:lnTo>
                      <a:pt x="7986" y="392"/>
                    </a:lnTo>
                    <a:lnTo>
                      <a:pt x="8165" y="496"/>
                    </a:lnTo>
                    <a:lnTo>
                      <a:pt x="8341" y="605"/>
                    </a:lnTo>
                    <a:lnTo>
                      <a:pt x="8512" y="721"/>
                    </a:lnTo>
                    <a:lnTo>
                      <a:pt x="8678" y="843"/>
                    </a:lnTo>
                    <a:lnTo>
                      <a:pt x="8839" y="972"/>
                    </a:lnTo>
                    <a:lnTo>
                      <a:pt x="8994" y="1106"/>
                    </a:lnTo>
                    <a:lnTo>
                      <a:pt x="9146" y="1246"/>
                    </a:lnTo>
                    <a:lnTo>
                      <a:pt x="9291" y="1390"/>
                    </a:lnTo>
                    <a:lnTo>
                      <a:pt x="9431" y="1541"/>
                    </a:lnTo>
                    <a:lnTo>
                      <a:pt x="9567" y="1697"/>
                    </a:lnTo>
                    <a:lnTo>
                      <a:pt x="9695" y="1857"/>
                    </a:lnTo>
                    <a:lnTo>
                      <a:pt x="9818" y="2023"/>
                    </a:lnTo>
                    <a:lnTo>
                      <a:pt x="9934" y="2193"/>
                    </a:lnTo>
                    <a:lnTo>
                      <a:pt x="10044" y="2368"/>
                    </a:lnTo>
                    <a:lnTo>
                      <a:pt x="10148" y="2547"/>
                    </a:lnTo>
                    <a:lnTo>
                      <a:pt x="10245" y="2730"/>
                    </a:lnTo>
                    <a:lnTo>
                      <a:pt x="10336" y="2918"/>
                    </a:lnTo>
                    <a:lnTo>
                      <a:pt x="10419" y="3109"/>
                    </a:lnTo>
                    <a:lnTo>
                      <a:pt x="10494" y="3304"/>
                    </a:lnTo>
                    <a:lnTo>
                      <a:pt x="10564" y="3502"/>
                    </a:lnTo>
                    <a:lnTo>
                      <a:pt x="10625" y="3704"/>
                    </a:lnTo>
                    <a:lnTo>
                      <a:pt x="10678" y="3909"/>
                    </a:lnTo>
                    <a:lnTo>
                      <a:pt x="10725" y="4117"/>
                    </a:lnTo>
                    <a:lnTo>
                      <a:pt x="10763" y="4327"/>
                    </a:lnTo>
                    <a:lnTo>
                      <a:pt x="10792" y="4542"/>
                    </a:lnTo>
                    <a:lnTo>
                      <a:pt x="10814" y="4758"/>
                    </a:lnTo>
                    <a:lnTo>
                      <a:pt x="10827" y="4976"/>
                    </a:lnTo>
                    <a:lnTo>
                      <a:pt x="10832" y="5196"/>
                    </a:lnTo>
                    <a:lnTo>
                      <a:pt x="10824" y="5479"/>
                    </a:lnTo>
                    <a:lnTo>
                      <a:pt x="10803" y="5758"/>
                    </a:lnTo>
                    <a:lnTo>
                      <a:pt x="10768" y="6032"/>
                    </a:lnTo>
                    <a:lnTo>
                      <a:pt x="10720" y="6302"/>
                    </a:lnTo>
                    <a:lnTo>
                      <a:pt x="10658" y="6567"/>
                    </a:lnTo>
                    <a:lnTo>
                      <a:pt x="10585" y="6828"/>
                    </a:lnTo>
                    <a:lnTo>
                      <a:pt x="10498" y="7083"/>
                    </a:lnTo>
                    <a:lnTo>
                      <a:pt x="10400" y="7331"/>
                    </a:lnTo>
                    <a:lnTo>
                      <a:pt x="10289" y="7574"/>
                    </a:lnTo>
                    <a:lnTo>
                      <a:pt x="10168" y="7811"/>
                    </a:lnTo>
                    <a:lnTo>
                      <a:pt x="10036" y="8040"/>
                    </a:lnTo>
                    <a:lnTo>
                      <a:pt x="9894" y="8263"/>
                    </a:lnTo>
                    <a:lnTo>
                      <a:pt x="9740" y="8478"/>
                    </a:lnTo>
                    <a:lnTo>
                      <a:pt x="9578" y="8685"/>
                    </a:lnTo>
                    <a:lnTo>
                      <a:pt x="9405" y="8884"/>
                    </a:lnTo>
                    <a:lnTo>
                      <a:pt x="9224" y="9074"/>
                    </a:lnTo>
                    <a:lnTo>
                      <a:pt x="9033" y="9256"/>
                    </a:lnTo>
                    <a:lnTo>
                      <a:pt x="8834" y="9428"/>
                    </a:lnTo>
                    <a:lnTo>
                      <a:pt x="8626" y="9591"/>
                    </a:lnTo>
                    <a:lnTo>
                      <a:pt x="8411" y="9744"/>
                    </a:lnTo>
                    <a:lnTo>
                      <a:pt x="8188" y="9886"/>
                    </a:lnTo>
                    <a:lnTo>
                      <a:pt x="7959" y="10018"/>
                    </a:lnTo>
                    <a:lnTo>
                      <a:pt x="7722" y="10140"/>
                    </a:lnTo>
                    <a:lnTo>
                      <a:pt x="7479" y="10250"/>
                    </a:lnTo>
                    <a:lnTo>
                      <a:pt x="7229" y="10348"/>
                    </a:lnTo>
                    <a:lnTo>
                      <a:pt x="6974" y="10433"/>
                    </a:lnTo>
                    <a:lnTo>
                      <a:pt x="6714" y="10507"/>
                    </a:lnTo>
                    <a:lnTo>
                      <a:pt x="6448" y="10568"/>
                    </a:lnTo>
                    <a:lnTo>
                      <a:pt x="6178" y="10617"/>
                    </a:lnTo>
                    <a:lnTo>
                      <a:pt x="5903" y="10652"/>
                    </a:lnTo>
                    <a:lnTo>
                      <a:pt x="5625" y="10673"/>
                    </a:lnTo>
                    <a:lnTo>
                      <a:pt x="5342" y="10680"/>
                    </a:lnTo>
                    <a:lnTo>
                      <a:pt x="5111" y="10675"/>
                    </a:lnTo>
                    <a:lnTo>
                      <a:pt x="4882" y="10661"/>
                    </a:lnTo>
                    <a:lnTo>
                      <a:pt x="4655" y="10637"/>
                    </a:lnTo>
                    <a:lnTo>
                      <a:pt x="4433" y="10605"/>
                    </a:lnTo>
                    <a:lnTo>
                      <a:pt x="4212" y="10563"/>
                    </a:lnTo>
                    <a:lnTo>
                      <a:pt x="3995" y="10514"/>
                    </a:lnTo>
                    <a:lnTo>
                      <a:pt x="3781" y="10456"/>
                    </a:lnTo>
                    <a:lnTo>
                      <a:pt x="3571" y="10388"/>
                    </a:lnTo>
                    <a:lnTo>
                      <a:pt x="3365" y="10314"/>
                    </a:lnTo>
                    <a:lnTo>
                      <a:pt x="3161" y="10230"/>
                    </a:lnTo>
                    <a:lnTo>
                      <a:pt x="2963" y="10140"/>
                    </a:lnTo>
                    <a:lnTo>
                      <a:pt x="2769" y="10041"/>
                    </a:lnTo>
                    <a:lnTo>
                      <a:pt x="2579" y="9937"/>
                    </a:lnTo>
                    <a:lnTo>
                      <a:pt x="2395" y="9824"/>
                    </a:lnTo>
                    <a:lnTo>
                      <a:pt x="2215" y="9704"/>
                    </a:lnTo>
                    <a:lnTo>
                      <a:pt x="2040" y="9577"/>
                    </a:lnTo>
                    <a:lnTo>
                      <a:pt x="1871" y="9444"/>
                    </a:lnTo>
                    <a:lnTo>
                      <a:pt x="1706" y="9305"/>
                    </a:lnTo>
                    <a:lnTo>
                      <a:pt x="1547" y="9159"/>
                    </a:lnTo>
                    <a:lnTo>
                      <a:pt x="1395" y="9008"/>
                    </a:lnTo>
                    <a:lnTo>
                      <a:pt x="1249" y="8851"/>
                    </a:lnTo>
                    <a:lnTo>
                      <a:pt x="1108" y="8687"/>
                    </a:lnTo>
                    <a:lnTo>
                      <a:pt x="974" y="8519"/>
                    </a:lnTo>
                    <a:lnTo>
                      <a:pt x="846" y="8344"/>
                    </a:lnTo>
                    <a:lnTo>
                      <a:pt x="725" y="8165"/>
                    </a:lnTo>
                    <a:lnTo>
                      <a:pt x="612" y="7981"/>
                    </a:lnTo>
                    <a:lnTo>
                      <a:pt x="506" y="7793"/>
                    </a:lnTo>
                    <a:lnTo>
                      <a:pt x="406" y="7599"/>
                    </a:lnTo>
                    <a:lnTo>
                      <a:pt x="314" y="7402"/>
                    </a:lnTo>
                    <a:lnTo>
                      <a:pt x="230" y="7200"/>
                    </a:lnTo>
                    <a:lnTo>
                      <a:pt x="154" y="6994"/>
                    </a:lnTo>
                    <a:lnTo>
                      <a:pt x="87" y="6783"/>
                    </a:lnTo>
                    <a:lnTo>
                      <a:pt x="80" y="6827"/>
                    </a:lnTo>
                    <a:lnTo>
                      <a:pt x="73" y="6871"/>
                    </a:lnTo>
                    <a:lnTo>
                      <a:pt x="65" y="6915"/>
                    </a:lnTo>
                    <a:lnTo>
                      <a:pt x="59" y="6958"/>
                    </a:lnTo>
                    <a:lnTo>
                      <a:pt x="53" y="7003"/>
                    </a:lnTo>
                    <a:lnTo>
                      <a:pt x="47" y="7046"/>
                    </a:lnTo>
                    <a:lnTo>
                      <a:pt x="41" y="7090"/>
                    </a:lnTo>
                    <a:lnTo>
                      <a:pt x="36" y="7134"/>
                    </a:lnTo>
                    <a:lnTo>
                      <a:pt x="30" y="7178"/>
                    </a:lnTo>
                    <a:lnTo>
                      <a:pt x="25" y="7222"/>
                    </a:lnTo>
                    <a:lnTo>
                      <a:pt x="20" y="7267"/>
                    </a:lnTo>
                    <a:lnTo>
                      <a:pt x="16" y="7310"/>
                    </a:lnTo>
                    <a:lnTo>
                      <a:pt x="12" y="7355"/>
                    </a:lnTo>
                    <a:lnTo>
                      <a:pt x="8" y="7400"/>
                    </a:lnTo>
                    <a:lnTo>
                      <a:pt x="3" y="7444"/>
                    </a:lnTo>
                    <a:lnTo>
                      <a:pt x="0" y="7488"/>
                    </a:lnTo>
                    <a:lnTo>
                      <a:pt x="87" y="7680"/>
                    </a:lnTo>
                    <a:lnTo>
                      <a:pt x="180" y="7869"/>
                    </a:lnTo>
                    <a:lnTo>
                      <a:pt x="280" y="8052"/>
                    </a:lnTo>
                    <a:lnTo>
                      <a:pt x="387" y="8233"/>
                    </a:lnTo>
                    <a:lnTo>
                      <a:pt x="499" y="8409"/>
                    </a:lnTo>
                    <a:lnTo>
                      <a:pt x="617" y="8580"/>
                    </a:lnTo>
                    <a:lnTo>
                      <a:pt x="742" y="8748"/>
                    </a:lnTo>
                    <a:lnTo>
                      <a:pt x="873" y="8909"/>
                    </a:lnTo>
                    <a:lnTo>
                      <a:pt x="1009" y="9067"/>
                    </a:lnTo>
                    <a:lnTo>
                      <a:pt x="1151" y="9219"/>
                    </a:lnTo>
                    <a:lnTo>
                      <a:pt x="1297" y="9367"/>
                    </a:lnTo>
                    <a:lnTo>
                      <a:pt x="1450" y="9508"/>
                    </a:lnTo>
                    <a:lnTo>
                      <a:pt x="1606" y="9645"/>
                    </a:lnTo>
                    <a:lnTo>
                      <a:pt x="1769" y="9776"/>
                    </a:lnTo>
                    <a:lnTo>
                      <a:pt x="1935" y="9901"/>
                    </a:lnTo>
                    <a:lnTo>
                      <a:pt x="2106" y="10020"/>
                    </a:lnTo>
                    <a:lnTo>
                      <a:pt x="2281" y="10134"/>
                    </a:lnTo>
                    <a:lnTo>
                      <a:pt x="2462" y="10241"/>
                    </a:lnTo>
                    <a:lnTo>
                      <a:pt x="2645" y="10342"/>
                    </a:lnTo>
                    <a:lnTo>
                      <a:pt x="2834" y="10436"/>
                    </a:lnTo>
                    <a:lnTo>
                      <a:pt x="3025" y="10524"/>
                    </a:lnTo>
                    <a:lnTo>
                      <a:pt x="3221" y="10604"/>
                    </a:lnTo>
                    <a:lnTo>
                      <a:pt x="3419" y="10678"/>
                    </a:lnTo>
                    <a:lnTo>
                      <a:pt x="3622" y="10744"/>
                    </a:lnTo>
                    <a:lnTo>
                      <a:pt x="3827" y="10804"/>
                    </a:lnTo>
                    <a:lnTo>
                      <a:pt x="4035" y="10856"/>
                    </a:lnTo>
                    <a:lnTo>
                      <a:pt x="4247" y="10900"/>
                    </a:lnTo>
                    <a:lnTo>
                      <a:pt x="4461" y="10937"/>
                    </a:lnTo>
                    <a:lnTo>
                      <a:pt x="4678" y="10965"/>
                    </a:lnTo>
                    <a:lnTo>
                      <a:pt x="4897" y="10986"/>
                    </a:lnTo>
                    <a:lnTo>
                      <a:pt x="5119" y="10999"/>
                    </a:lnTo>
                    <a:lnTo>
                      <a:pt x="5342" y="11003"/>
                    </a:lnTo>
                    <a:lnTo>
                      <a:pt x="5641" y="10995"/>
                    </a:lnTo>
                    <a:lnTo>
                      <a:pt x="5936" y="10973"/>
                    </a:lnTo>
                    <a:lnTo>
                      <a:pt x="6227" y="10936"/>
                    </a:lnTo>
                    <a:lnTo>
                      <a:pt x="6513" y="10885"/>
                    </a:lnTo>
                    <a:lnTo>
                      <a:pt x="6794" y="10820"/>
                    </a:lnTo>
                    <a:lnTo>
                      <a:pt x="7070" y="10742"/>
                    </a:lnTo>
                    <a:lnTo>
                      <a:pt x="7341" y="10651"/>
                    </a:lnTo>
                    <a:lnTo>
                      <a:pt x="7605" y="10547"/>
                    </a:lnTo>
                    <a:lnTo>
                      <a:pt x="7861" y="10430"/>
                    </a:lnTo>
                    <a:lnTo>
                      <a:pt x="8112" y="10302"/>
                    </a:lnTo>
                    <a:lnTo>
                      <a:pt x="8355" y="10162"/>
                    </a:lnTo>
                    <a:lnTo>
                      <a:pt x="8592" y="10011"/>
                    </a:lnTo>
                    <a:lnTo>
                      <a:pt x="8819" y="9850"/>
                    </a:lnTo>
                    <a:lnTo>
                      <a:pt x="9039" y="9677"/>
                    </a:lnTo>
                    <a:lnTo>
                      <a:pt x="9249" y="9495"/>
                    </a:lnTo>
                    <a:lnTo>
                      <a:pt x="9452" y="9302"/>
                    </a:lnTo>
                    <a:lnTo>
                      <a:pt x="9645" y="9100"/>
                    </a:lnTo>
                    <a:lnTo>
                      <a:pt x="9827" y="8890"/>
                    </a:lnTo>
                    <a:lnTo>
                      <a:pt x="9999" y="8671"/>
                    </a:lnTo>
                    <a:lnTo>
                      <a:pt x="10161" y="8443"/>
                    </a:lnTo>
                    <a:lnTo>
                      <a:pt x="10313" y="8208"/>
                    </a:lnTo>
                    <a:lnTo>
                      <a:pt x="10453" y="7964"/>
                    </a:lnTo>
                    <a:lnTo>
                      <a:pt x="10581" y="7714"/>
                    </a:lnTo>
                    <a:lnTo>
                      <a:pt x="10698" y="7456"/>
                    </a:lnTo>
                    <a:lnTo>
                      <a:pt x="10801" y="7194"/>
                    </a:lnTo>
                    <a:lnTo>
                      <a:pt x="10893" y="6923"/>
                    </a:lnTo>
                    <a:lnTo>
                      <a:pt x="10971" y="6648"/>
                    </a:lnTo>
                    <a:lnTo>
                      <a:pt x="11036" y="6367"/>
                    </a:lnTo>
                    <a:lnTo>
                      <a:pt x="11087" y="6081"/>
                    </a:lnTo>
                    <a:lnTo>
                      <a:pt x="11125" y="5790"/>
                    </a:lnTo>
                    <a:lnTo>
                      <a:pt x="11147" y="5496"/>
                    </a:lnTo>
                    <a:lnTo>
                      <a:pt x="11155" y="5196"/>
                    </a:lnTo>
                    <a:close/>
                  </a:path>
                </a:pathLst>
              </a:custGeom>
              <a:solidFill>
                <a:srgbClr val="00A86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7" name="Freeform 145"/>
              <p:cNvSpPr>
                <a:spLocks/>
              </p:cNvSpPr>
              <p:nvPr/>
            </p:nvSpPr>
            <p:spPr bwMode="auto">
              <a:xfrm>
                <a:off x="5302" y="1119"/>
                <a:ext cx="233" cy="241"/>
              </a:xfrm>
              <a:custGeom>
                <a:avLst/>
                <a:gdLst/>
                <a:ahLst/>
                <a:cxnLst>
                  <a:cxn ang="0">
                    <a:pos x="10921" y="4539"/>
                  </a:cxn>
                  <a:cxn ang="0">
                    <a:pos x="10764" y="3714"/>
                  </a:cxn>
                  <a:cxn ang="0">
                    <a:pos x="10493" y="2938"/>
                  </a:cxn>
                  <a:cxn ang="0">
                    <a:pos x="10115" y="2217"/>
                  </a:cxn>
                  <a:cxn ang="0">
                    <a:pos x="9641" y="1562"/>
                  </a:cxn>
                  <a:cxn ang="0">
                    <a:pos x="9081" y="982"/>
                  </a:cxn>
                  <a:cxn ang="0">
                    <a:pos x="8443" y="487"/>
                  </a:cxn>
                  <a:cxn ang="0">
                    <a:pos x="7738" y="86"/>
                  </a:cxn>
                  <a:cxn ang="0">
                    <a:pos x="7413" y="10"/>
                  </a:cxn>
                  <a:cxn ang="0">
                    <a:pos x="7230" y="28"/>
                  </a:cxn>
                  <a:cxn ang="0">
                    <a:pos x="7049" y="48"/>
                  </a:cxn>
                  <a:cxn ang="0">
                    <a:pos x="6870" y="73"/>
                  </a:cxn>
                  <a:cxn ang="0">
                    <a:pos x="7427" y="299"/>
                  </a:cxn>
                  <a:cxn ang="0">
                    <a:pos x="8174" y="697"/>
                  </a:cxn>
                  <a:cxn ang="0">
                    <a:pos x="8843" y="1203"/>
                  </a:cxn>
                  <a:cxn ang="0">
                    <a:pos x="9426" y="1807"/>
                  </a:cxn>
                  <a:cxn ang="0">
                    <a:pos x="9907" y="2496"/>
                  </a:cxn>
                  <a:cxn ang="0">
                    <a:pos x="10276" y="3258"/>
                  </a:cxn>
                  <a:cxn ang="0">
                    <a:pos x="10521" y="4083"/>
                  </a:cxn>
                  <a:cxn ang="0">
                    <a:pos x="10630" y="4957"/>
                  </a:cxn>
                  <a:cxn ang="0">
                    <a:pos x="10573" y="5993"/>
                  </a:cxn>
                  <a:cxn ang="0">
                    <a:pos x="10311" y="7012"/>
                  </a:cxn>
                  <a:cxn ang="0">
                    <a:pos x="9863" y="7942"/>
                  </a:cxn>
                  <a:cxn ang="0">
                    <a:pos x="9251" y="8760"/>
                  </a:cxn>
                  <a:cxn ang="0">
                    <a:pos x="8495" y="9447"/>
                  </a:cxn>
                  <a:cxn ang="0">
                    <a:pos x="7617" y="9980"/>
                  </a:cxn>
                  <a:cxn ang="0">
                    <a:pos x="6638" y="10337"/>
                  </a:cxn>
                  <a:cxn ang="0">
                    <a:pos x="5581" y="10498"/>
                  </a:cxn>
                  <a:cxn ang="0">
                    <a:pos x="4609" y="10459"/>
                  </a:cxn>
                  <a:cxn ang="0">
                    <a:pos x="3724" y="10265"/>
                  </a:cxn>
                  <a:cxn ang="0">
                    <a:pos x="2899" y="9931"/>
                  </a:cxn>
                  <a:cxn ang="0">
                    <a:pos x="2151" y="9470"/>
                  </a:cxn>
                  <a:cxn ang="0">
                    <a:pos x="1490" y="8895"/>
                  </a:cxn>
                  <a:cxn ang="0">
                    <a:pos x="932" y="8221"/>
                  </a:cxn>
                  <a:cxn ang="0">
                    <a:pos x="490" y="7460"/>
                  </a:cxn>
                  <a:cxn ang="0">
                    <a:pos x="177" y="6625"/>
                  </a:cxn>
                  <a:cxn ang="0">
                    <a:pos x="93" y="6540"/>
                  </a:cxn>
                  <a:cxn ang="0">
                    <a:pos x="60" y="6719"/>
                  </a:cxn>
                  <a:cxn ang="0">
                    <a:pos x="30" y="6899"/>
                  </a:cxn>
                  <a:cxn ang="0">
                    <a:pos x="5" y="7080"/>
                  </a:cxn>
                  <a:cxn ang="0">
                    <a:pos x="255" y="7716"/>
                  </a:cxn>
                  <a:cxn ang="0">
                    <a:pos x="694" y="8445"/>
                  </a:cxn>
                  <a:cxn ang="0">
                    <a:pos x="1235" y="9096"/>
                  </a:cxn>
                  <a:cxn ang="0">
                    <a:pos x="1866" y="9660"/>
                  </a:cxn>
                  <a:cxn ang="0">
                    <a:pos x="2576" y="10126"/>
                  </a:cxn>
                  <a:cxn ang="0">
                    <a:pos x="3356" y="10481"/>
                  </a:cxn>
                  <a:cxn ang="0">
                    <a:pos x="4195" y="10718"/>
                  </a:cxn>
                  <a:cxn ang="0">
                    <a:pos x="5080" y="10821"/>
                  </a:cxn>
                  <a:cxn ang="0">
                    <a:pos x="6167" y="10762"/>
                  </a:cxn>
                  <a:cxn ang="0">
                    <a:pos x="7250" y="10484"/>
                  </a:cxn>
                  <a:cxn ang="0">
                    <a:pos x="8237" y="10009"/>
                  </a:cxn>
                  <a:cxn ang="0">
                    <a:pos x="9107" y="9360"/>
                  </a:cxn>
                  <a:cxn ang="0">
                    <a:pos x="9835" y="8559"/>
                  </a:cxn>
                  <a:cxn ang="0">
                    <a:pos x="10401" y="7629"/>
                  </a:cxn>
                  <a:cxn ang="0">
                    <a:pos x="10780" y="6593"/>
                  </a:cxn>
                  <a:cxn ang="0">
                    <a:pos x="10950" y="5472"/>
                  </a:cxn>
                </a:cxnLst>
                <a:rect l="0" t="0" r="r" b="b"/>
                <a:pathLst>
                  <a:path w="10959" h="10827">
                    <a:moveTo>
                      <a:pt x="10959" y="5181"/>
                    </a:moveTo>
                    <a:lnTo>
                      <a:pt x="10953" y="4965"/>
                    </a:lnTo>
                    <a:lnTo>
                      <a:pt x="10941" y="4751"/>
                    </a:lnTo>
                    <a:lnTo>
                      <a:pt x="10921" y="4539"/>
                    </a:lnTo>
                    <a:lnTo>
                      <a:pt x="10893" y="4329"/>
                    </a:lnTo>
                    <a:lnTo>
                      <a:pt x="10858" y="4121"/>
                    </a:lnTo>
                    <a:lnTo>
                      <a:pt x="10815" y="3916"/>
                    </a:lnTo>
                    <a:lnTo>
                      <a:pt x="10764" y="3714"/>
                    </a:lnTo>
                    <a:lnTo>
                      <a:pt x="10707" y="3515"/>
                    </a:lnTo>
                    <a:lnTo>
                      <a:pt x="10642" y="3319"/>
                    </a:lnTo>
                    <a:lnTo>
                      <a:pt x="10571" y="3126"/>
                    </a:lnTo>
                    <a:lnTo>
                      <a:pt x="10493" y="2938"/>
                    </a:lnTo>
                    <a:lnTo>
                      <a:pt x="10408" y="2752"/>
                    </a:lnTo>
                    <a:lnTo>
                      <a:pt x="10316" y="2570"/>
                    </a:lnTo>
                    <a:lnTo>
                      <a:pt x="10219" y="2391"/>
                    </a:lnTo>
                    <a:lnTo>
                      <a:pt x="10115" y="2217"/>
                    </a:lnTo>
                    <a:lnTo>
                      <a:pt x="10006" y="2046"/>
                    </a:lnTo>
                    <a:lnTo>
                      <a:pt x="9889" y="1881"/>
                    </a:lnTo>
                    <a:lnTo>
                      <a:pt x="9768" y="1719"/>
                    </a:lnTo>
                    <a:lnTo>
                      <a:pt x="9641" y="1562"/>
                    </a:lnTo>
                    <a:lnTo>
                      <a:pt x="9509" y="1410"/>
                    </a:lnTo>
                    <a:lnTo>
                      <a:pt x="9372" y="1262"/>
                    </a:lnTo>
                    <a:lnTo>
                      <a:pt x="9229" y="1119"/>
                    </a:lnTo>
                    <a:lnTo>
                      <a:pt x="9081" y="982"/>
                    </a:lnTo>
                    <a:lnTo>
                      <a:pt x="8929" y="850"/>
                    </a:lnTo>
                    <a:lnTo>
                      <a:pt x="8771" y="723"/>
                    </a:lnTo>
                    <a:lnTo>
                      <a:pt x="8610" y="602"/>
                    </a:lnTo>
                    <a:lnTo>
                      <a:pt x="8443" y="487"/>
                    </a:lnTo>
                    <a:lnTo>
                      <a:pt x="8273" y="377"/>
                    </a:lnTo>
                    <a:lnTo>
                      <a:pt x="8097" y="273"/>
                    </a:lnTo>
                    <a:lnTo>
                      <a:pt x="7920" y="176"/>
                    </a:lnTo>
                    <a:lnTo>
                      <a:pt x="7738" y="86"/>
                    </a:lnTo>
                    <a:lnTo>
                      <a:pt x="7552" y="0"/>
                    </a:lnTo>
                    <a:lnTo>
                      <a:pt x="7505" y="3"/>
                    </a:lnTo>
                    <a:lnTo>
                      <a:pt x="7459" y="7"/>
                    </a:lnTo>
                    <a:lnTo>
                      <a:pt x="7413" y="10"/>
                    </a:lnTo>
                    <a:lnTo>
                      <a:pt x="7368" y="14"/>
                    </a:lnTo>
                    <a:lnTo>
                      <a:pt x="7322" y="19"/>
                    </a:lnTo>
                    <a:lnTo>
                      <a:pt x="7276" y="23"/>
                    </a:lnTo>
                    <a:lnTo>
                      <a:pt x="7230" y="28"/>
                    </a:lnTo>
                    <a:lnTo>
                      <a:pt x="7186" y="32"/>
                    </a:lnTo>
                    <a:lnTo>
                      <a:pt x="7140" y="37"/>
                    </a:lnTo>
                    <a:lnTo>
                      <a:pt x="7094" y="43"/>
                    </a:lnTo>
                    <a:lnTo>
                      <a:pt x="7049" y="48"/>
                    </a:lnTo>
                    <a:lnTo>
                      <a:pt x="7004" y="54"/>
                    </a:lnTo>
                    <a:lnTo>
                      <a:pt x="6959" y="60"/>
                    </a:lnTo>
                    <a:lnTo>
                      <a:pt x="6914" y="66"/>
                    </a:lnTo>
                    <a:lnTo>
                      <a:pt x="6870" y="73"/>
                    </a:lnTo>
                    <a:lnTo>
                      <a:pt x="6825" y="79"/>
                    </a:lnTo>
                    <a:lnTo>
                      <a:pt x="7029" y="144"/>
                    </a:lnTo>
                    <a:lnTo>
                      <a:pt x="7230" y="218"/>
                    </a:lnTo>
                    <a:lnTo>
                      <a:pt x="7427" y="299"/>
                    </a:lnTo>
                    <a:lnTo>
                      <a:pt x="7621" y="387"/>
                    </a:lnTo>
                    <a:lnTo>
                      <a:pt x="7810" y="484"/>
                    </a:lnTo>
                    <a:lnTo>
                      <a:pt x="7994" y="586"/>
                    </a:lnTo>
                    <a:lnTo>
                      <a:pt x="8174" y="697"/>
                    </a:lnTo>
                    <a:lnTo>
                      <a:pt x="8349" y="813"/>
                    </a:lnTo>
                    <a:lnTo>
                      <a:pt x="8519" y="936"/>
                    </a:lnTo>
                    <a:lnTo>
                      <a:pt x="8684" y="1066"/>
                    </a:lnTo>
                    <a:lnTo>
                      <a:pt x="8843" y="1203"/>
                    </a:lnTo>
                    <a:lnTo>
                      <a:pt x="8998" y="1346"/>
                    </a:lnTo>
                    <a:lnTo>
                      <a:pt x="9146" y="1494"/>
                    </a:lnTo>
                    <a:lnTo>
                      <a:pt x="9289" y="1647"/>
                    </a:lnTo>
                    <a:lnTo>
                      <a:pt x="9426" y="1807"/>
                    </a:lnTo>
                    <a:lnTo>
                      <a:pt x="9556" y="1971"/>
                    </a:lnTo>
                    <a:lnTo>
                      <a:pt x="9680" y="2142"/>
                    </a:lnTo>
                    <a:lnTo>
                      <a:pt x="9797" y="2316"/>
                    </a:lnTo>
                    <a:lnTo>
                      <a:pt x="9907" y="2496"/>
                    </a:lnTo>
                    <a:lnTo>
                      <a:pt x="10010" y="2680"/>
                    </a:lnTo>
                    <a:lnTo>
                      <a:pt x="10106" y="2869"/>
                    </a:lnTo>
                    <a:lnTo>
                      <a:pt x="10195" y="3061"/>
                    </a:lnTo>
                    <a:lnTo>
                      <a:pt x="10276" y="3258"/>
                    </a:lnTo>
                    <a:lnTo>
                      <a:pt x="10350" y="3458"/>
                    </a:lnTo>
                    <a:lnTo>
                      <a:pt x="10415" y="3664"/>
                    </a:lnTo>
                    <a:lnTo>
                      <a:pt x="10473" y="3872"/>
                    </a:lnTo>
                    <a:lnTo>
                      <a:pt x="10521" y="4083"/>
                    </a:lnTo>
                    <a:lnTo>
                      <a:pt x="10562" y="4297"/>
                    </a:lnTo>
                    <a:lnTo>
                      <a:pt x="10594" y="4514"/>
                    </a:lnTo>
                    <a:lnTo>
                      <a:pt x="10617" y="4735"/>
                    </a:lnTo>
                    <a:lnTo>
                      <a:pt x="10630" y="4957"/>
                    </a:lnTo>
                    <a:lnTo>
                      <a:pt x="10635" y="5181"/>
                    </a:lnTo>
                    <a:lnTo>
                      <a:pt x="10628" y="5456"/>
                    </a:lnTo>
                    <a:lnTo>
                      <a:pt x="10608" y="5726"/>
                    </a:lnTo>
                    <a:lnTo>
                      <a:pt x="10573" y="5993"/>
                    </a:lnTo>
                    <a:lnTo>
                      <a:pt x="10527" y="6255"/>
                    </a:lnTo>
                    <a:lnTo>
                      <a:pt x="10468" y="6512"/>
                    </a:lnTo>
                    <a:lnTo>
                      <a:pt x="10395" y="6764"/>
                    </a:lnTo>
                    <a:lnTo>
                      <a:pt x="10311" y="7012"/>
                    </a:lnTo>
                    <a:lnTo>
                      <a:pt x="10217" y="7254"/>
                    </a:lnTo>
                    <a:lnTo>
                      <a:pt x="10110" y="7489"/>
                    </a:lnTo>
                    <a:lnTo>
                      <a:pt x="9992" y="7719"/>
                    </a:lnTo>
                    <a:lnTo>
                      <a:pt x="9863" y="7942"/>
                    </a:lnTo>
                    <a:lnTo>
                      <a:pt x="9725" y="8157"/>
                    </a:lnTo>
                    <a:lnTo>
                      <a:pt x="9576" y="8366"/>
                    </a:lnTo>
                    <a:lnTo>
                      <a:pt x="9419" y="8567"/>
                    </a:lnTo>
                    <a:lnTo>
                      <a:pt x="9251" y="8760"/>
                    </a:lnTo>
                    <a:lnTo>
                      <a:pt x="9074" y="8945"/>
                    </a:lnTo>
                    <a:lnTo>
                      <a:pt x="8889" y="9122"/>
                    </a:lnTo>
                    <a:lnTo>
                      <a:pt x="8696" y="9289"/>
                    </a:lnTo>
                    <a:lnTo>
                      <a:pt x="8495" y="9447"/>
                    </a:lnTo>
                    <a:lnTo>
                      <a:pt x="8285" y="9595"/>
                    </a:lnTo>
                    <a:lnTo>
                      <a:pt x="8069" y="9734"/>
                    </a:lnTo>
                    <a:lnTo>
                      <a:pt x="7846" y="9862"/>
                    </a:lnTo>
                    <a:lnTo>
                      <a:pt x="7617" y="9980"/>
                    </a:lnTo>
                    <a:lnTo>
                      <a:pt x="7381" y="10085"/>
                    </a:lnTo>
                    <a:lnTo>
                      <a:pt x="7139" y="10182"/>
                    </a:lnTo>
                    <a:lnTo>
                      <a:pt x="6891" y="10265"/>
                    </a:lnTo>
                    <a:lnTo>
                      <a:pt x="6638" y="10337"/>
                    </a:lnTo>
                    <a:lnTo>
                      <a:pt x="6381" y="10396"/>
                    </a:lnTo>
                    <a:lnTo>
                      <a:pt x="6119" y="10443"/>
                    </a:lnTo>
                    <a:lnTo>
                      <a:pt x="5852" y="10476"/>
                    </a:lnTo>
                    <a:lnTo>
                      <a:pt x="5581" y="10498"/>
                    </a:lnTo>
                    <a:lnTo>
                      <a:pt x="5307" y="10504"/>
                    </a:lnTo>
                    <a:lnTo>
                      <a:pt x="5072" y="10500"/>
                    </a:lnTo>
                    <a:lnTo>
                      <a:pt x="4840" y="10484"/>
                    </a:lnTo>
                    <a:lnTo>
                      <a:pt x="4609" y="10459"/>
                    </a:lnTo>
                    <a:lnTo>
                      <a:pt x="4384" y="10424"/>
                    </a:lnTo>
                    <a:lnTo>
                      <a:pt x="4160" y="10381"/>
                    </a:lnTo>
                    <a:lnTo>
                      <a:pt x="3939" y="10328"/>
                    </a:lnTo>
                    <a:lnTo>
                      <a:pt x="3724" y="10265"/>
                    </a:lnTo>
                    <a:lnTo>
                      <a:pt x="3512" y="10194"/>
                    </a:lnTo>
                    <a:lnTo>
                      <a:pt x="3303" y="10116"/>
                    </a:lnTo>
                    <a:lnTo>
                      <a:pt x="3099" y="10027"/>
                    </a:lnTo>
                    <a:lnTo>
                      <a:pt x="2899" y="9931"/>
                    </a:lnTo>
                    <a:lnTo>
                      <a:pt x="2705" y="9827"/>
                    </a:lnTo>
                    <a:lnTo>
                      <a:pt x="2514" y="9716"/>
                    </a:lnTo>
                    <a:lnTo>
                      <a:pt x="2329" y="9597"/>
                    </a:lnTo>
                    <a:lnTo>
                      <a:pt x="2151" y="9470"/>
                    </a:lnTo>
                    <a:lnTo>
                      <a:pt x="1977" y="9336"/>
                    </a:lnTo>
                    <a:lnTo>
                      <a:pt x="1808" y="9196"/>
                    </a:lnTo>
                    <a:lnTo>
                      <a:pt x="1646" y="9050"/>
                    </a:lnTo>
                    <a:lnTo>
                      <a:pt x="1490" y="8895"/>
                    </a:lnTo>
                    <a:lnTo>
                      <a:pt x="1341" y="8736"/>
                    </a:lnTo>
                    <a:lnTo>
                      <a:pt x="1197" y="8571"/>
                    </a:lnTo>
                    <a:lnTo>
                      <a:pt x="1061" y="8399"/>
                    </a:lnTo>
                    <a:lnTo>
                      <a:pt x="932" y="8221"/>
                    </a:lnTo>
                    <a:lnTo>
                      <a:pt x="810" y="8038"/>
                    </a:lnTo>
                    <a:lnTo>
                      <a:pt x="695" y="7851"/>
                    </a:lnTo>
                    <a:lnTo>
                      <a:pt x="588" y="7658"/>
                    </a:lnTo>
                    <a:lnTo>
                      <a:pt x="490" y="7460"/>
                    </a:lnTo>
                    <a:lnTo>
                      <a:pt x="399" y="7257"/>
                    </a:lnTo>
                    <a:lnTo>
                      <a:pt x="316" y="7051"/>
                    </a:lnTo>
                    <a:lnTo>
                      <a:pt x="242" y="6839"/>
                    </a:lnTo>
                    <a:lnTo>
                      <a:pt x="177" y="6625"/>
                    </a:lnTo>
                    <a:lnTo>
                      <a:pt x="121" y="6406"/>
                    </a:lnTo>
                    <a:lnTo>
                      <a:pt x="112" y="6451"/>
                    </a:lnTo>
                    <a:lnTo>
                      <a:pt x="102" y="6495"/>
                    </a:lnTo>
                    <a:lnTo>
                      <a:pt x="93" y="6540"/>
                    </a:lnTo>
                    <a:lnTo>
                      <a:pt x="84" y="6585"/>
                    </a:lnTo>
                    <a:lnTo>
                      <a:pt x="76" y="6629"/>
                    </a:lnTo>
                    <a:lnTo>
                      <a:pt x="68" y="6674"/>
                    </a:lnTo>
                    <a:lnTo>
                      <a:pt x="60" y="6719"/>
                    </a:lnTo>
                    <a:lnTo>
                      <a:pt x="53" y="6763"/>
                    </a:lnTo>
                    <a:lnTo>
                      <a:pt x="45" y="6809"/>
                    </a:lnTo>
                    <a:lnTo>
                      <a:pt x="38" y="6854"/>
                    </a:lnTo>
                    <a:lnTo>
                      <a:pt x="30" y="6899"/>
                    </a:lnTo>
                    <a:lnTo>
                      <a:pt x="24" y="6944"/>
                    </a:lnTo>
                    <a:lnTo>
                      <a:pt x="17" y="6990"/>
                    </a:lnTo>
                    <a:lnTo>
                      <a:pt x="11" y="7034"/>
                    </a:lnTo>
                    <a:lnTo>
                      <a:pt x="5" y="7080"/>
                    </a:lnTo>
                    <a:lnTo>
                      <a:pt x="0" y="7125"/>
                    </a:lnTo>
                    <a:lnTo>
                      <a:pt x="78" y="7326"/>
                    </a:lnTo>
                    <a:lnTo>
                      <a:pt x="164" y="7523"/>
                    </a:lnTo>
                    <a:lnTo>
                      <a:pt x="255" y="7716"/>
                    </a:lnTo>
                    <a:lnTo>
                      <a:pt x="356" y="7904"/>
                    </a:lnTo>
                    <a:lnTo>
                      <a:pt x="461" y="8089"/>
                    </a:lnTo>
                    <a:lnTo>
                      <a:pt x="575" y="8269"/>
                    </a:lnTo>
                    <a:lnTo>
                      <a:pt x="694" y="8445"/>
                    </a:lnTo>
                    <a:lnTo>
                      <a:pt x="821" y="8615"/>
                    </a:lnTo>
                    <a:lnTo>
                      <a:pt x="952" y="8781"/>
                    </a:lnTo>
                    <a:lnTo>
                      <a:pt x="1091" y="8941"/>
                    </a:lnTo>
                    <a:lnTo>
                      <a:pt x="1235" y="9096"/>
                    </a:lnTo>
                    <a:lnTo>
                      <a:pt x="1385" y="9246"/>
                    </a:lnTo>
                    <a:lnTo>
                      <a:pt x="1540" y="9390"/>
                    </a:lnTo>
                    <a:lnTo>
                      <a:pt x="1700" y="9528"/>
                    </a:lnTo>
                    <a:lnTo>
                      <a:pt x="1866" y="9660"/>
                    </a:lnTo>
                    <a:lnTo>
                      <a:pt x="2037" y="9786"/>
                    </a:lnTo>
                    <a:lnTo>
                      <a:pt x="2212" y="9906"/>
                    </a:lnTo>
                    <a:lnTo>
                      <a:pt x="2392" y="10019"/>
                    </a:lnTo>
                    <a:lnTo>
                      <a:pt x="2576" y="10126"/>
                    </a:lnTo>
                    <a:lnTo>
                      <a:pt x="2766" y="10225"/>
                    </a:lnTo>
                    <a:lnTo>
                      <a:pt x="2959" y="10318"/>
                    </a:lnTo>
                    <a:lnTo>
                      <a:pt x="3156" y="10404"/>
                    </a:lnTo>
                    <a:lnTo>
                      <a:pt x="3356" y="10481"/>
                    </a:lnTo>
                    <a:lnTo>
                      <a:pt x="3561" y="10552"/>
                    </a:lnTo>
                    <a:lnTo>
                      <a:pt x="3769" y="10615"/>
                    </a:lnTo>
                    <a:lnTo>
                      <a:pt x="3980" y="10670"/>
                    </a:lnTo>
                    <a:lnTo>
                      <a:pt x="4195" y="10718"/>
                    </a:lnTo>
                    <a:lnTo>
                      <a:pt x="4412" y="10756"/>
                    </a:lnTo>
                    <a:lnTo>
                      <a:pt x="4632" y="10787"/>
                    </a:lnTo>
                    <a:lnTo>
                      <a:pt x="4855" y="10808"/>
                    </a:lnTo>
                    <a:lnTo>
                      <a:pt x="5080" y="10821"/>
                    </a:lnTo>
                    <a:lnTo>
                      <a:pt x="5307" y="10827"/>
                    </a:lnTo>
                    <a:lnTo>
                      <a:pt x="5598" y="10819"/>
                    </a:lnTo>
                    <a:lnTo>
                      <a:pt x="5885" y="10797"/>
                    </a:lnTo>
                    <a:lnTo>
                      <a:pt x="6167" y="10762"/>
                    </a:lnTo>
                    <a:lnTo>
                      <a:pt x="6446" y="10712"/>
                    </a:lnTo>
                    <a:lnTo>
                      <a:pt x="6719" y="10649"/>
                    </a:lnTo>
                    <a:lnTo>
                      <a:pt x="6987" y="10573"/>
                    </a:lnTo>
                    <a:lnTo>
                      <a:pt x="7250" y="10484"/>
                    </a:lnTo>
                    <a:lnTo>
                      <a:pt x="7507" y="10383"/>
                    </a:lnTo>
                    <a:lnTo>
                      <a:pt x="7757" y="10270"/>
                    </a:lnTo>
                    <a:lnTo>
                      <a:pt x="8001" y="10145"/>
                    </a:lnTo>
                    <a:lnTo>
                      <a:pt x="8237" y="10009"/>
                    </a:lnTo>
                    <a:lnTo>
                      <a:pt x="8466" y="9863"/>
                    </a:lnTo>
                    <a:lnTo>
                      <a:pt x="8687" y="9706"/>
                    </a:lnTo>
                    <a:lnTo>
                      <a:pt x="8901" y="9538"/>
                    </a:lnTo>
                    <a:lnTo>
                      <a:pt x="9107" y="9360"/>
                    </a:lnTo>
                    <a:lnTo>
                      <a:pt x="9303" y="9173"/>
                    </a:lnTo>
                    <a:lnTo>
                      <a:pt x="9490" y="8978"/>
                    </a:lnTo>
                    <a:lnTo>
                      <a:pt x="9668" y="8773"/>
                    </a:lnTo>
                    <a:lnTo>
                      <a:pt x="9835" y="8559"/>
                    </a:lnTo>
                    <a:lnTo>
                      <a:pt x="9993" y="8338"/>
                    </a:lnTo>
                    <a:lnTo>
                      <a:pt x="10139" y="8109"/>
                    </a:lnTo>
                    <a:lnTo>
                      <a:pt x="10276" y="7873"/>
                    </a:lnTo>
                    <a:lnTo>
                      <a:pt x="10401" y="7629"/>
                    </a:lnTo>
                    <a:lnTo>
                      <a:pt x="10513" y="7379"/>
                    </a:lnTo>
                    <a:lnTo>
                      <a:pt x="10615" y="7123"/>
                    </a:lnTo>
                    <a:lnTo>
                      <a:pt x="10703" y="6861"/>
                    </a:lnTo>
                    <a:lnTo>
                      <a:pt x="10780" y="6593"/>
                    </a:lnTo>
                    <a:lnTo>
                      <a:pt x="10843" y="6320"/>
                    </a:lnTo>
                    <a:lnTo>
                      <a:pt x="10892" y="6041"/>
                    </a:lnTo>
                    <a:lnTo>
                      <a:pt x="10929" y="5759"/>
                    </a:lnTo>
                    <a:lnTo>
                      <a:pt x="10950" y="5472"/>
                    </a:lnTo>
                    <a:lnTo>
                      <a:pt x="10959" y="5181"/>
                    </a:lnTo>
                    <a:close/>
                  </a:path>
                </a:pathLst>
              </a:custGeom>
              <a:solidFill>
                <a:srgbClr val="13AA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8" name="Freeform 146"/>
              <p:cNvSpPr>
                <a:spLocks/>
              </p:cNvSpPr>
              <p:nvPr/>
            </p:nvSpPr>
            <p:spPr bwMode="auto">
              <a:xfrm>
                <a:off x="5303" y="1120"/>
                <a:ext cx="229" cy="236"/>
              </a:xfrm>
              <a:custGeom>
                <a:avLst/>
                <a:gdLst/>
                <a:ahLst/>
                <a:cxnLst>
                  <a:cxn ang="0">
                    <a:pos x="10705" y="4496"/>
                  </a:cxn>
                  <a:cxn ang="0">
                    <a:pos x="10538" y="3658"/>
                  </a:cxn>
                  <a:cxn ang="0">
                    <a:pos x="10249" y="2872"/>
                  </a:cxn>
                  <a:cxn ang="0">
                    <a:pos x="9847" y="2147"/>
                  </a:cxn>
                  <a:cxn ang="0">
                    <a:pos x="9345" y="1494"/>
                  </a:cxn>
                  <a:cxn ang="0">
                    <a:pos x="8753" y="926"/>
                  </a:cxn>
                  <a:cxn ang="0">
                    <a:pos x="8079" y="448"/>
                  </a:cxn>
                  <a:cxn ang="0">
                    <a:pos x="7336" y="76"/>
                  </a:cxn>
                  <a:cxn ang="0">
                    <a:pos x="7000" y="17"/>
                  </a:cxn>
                  <a:cxn ang="0">
                    <a:pos x="6812" y="42"/>
                  </a:cxn>
                  <a:cxn ang="0">
                    <a:pos x="6625" y="73"/>
                  </a:cxn>
                  <a:cxn ang="0">
                    <a:pos x="6440" y="107"/>
                  </a:cxn>
                  <a:cxn ang="0">
                    <a:pos x="7025" y="302"/>
                  </a:cxn>
                  <a:cxn ang="0">
                    <a:pos x="7811" y="666"/>
                  </a:cxn>
                  <a:cxn ang="0">
                    <a:pos x="8517" y="1151"/>
                  </a:cxn>
                  <a:cxn ang="0">
                    <a:pos x="9133" y="1743"/>
                  </a:cxn>
                  <a:cxn ang="0">
                    <a:pos x="9644" y="2429"/>
                  </a:cxn>
                  <a:cxn ang="0">
                    <a:pos x="10038" y="3197"/>
                  </a:cxn>
                  <a:cxn ang="0">
                    <a:pos x="10299" y="4033"/>
                  </a:cxn>
                  <a:cxn ang="0">
                    <a:pos x="10417" y="4922"/>
                  </a:cxn>
                  <a:cxn ang="0">
                    <a:pos x="10362" y="5937"/>
                  </a:cxn>
                  <a:cxn ang="0">
                    <a:pos x="10108" y="6925"/>
                  </a:cxn>
                  <a:cxn ang="0">
                    <a:pos x="9673" y="7827"/>
                  </a:cxn>
                  <a:cxn ang="0">
                    <a:pos x="9079" y="8621"/>
                  </a:cxn>
                  <a:cxn ang="0">
                    <a:pos x="8345" y="9286"/>
                  </a:cxn>
                  <a:cxn ang="0">
                    <a:pos x="7495" y="9803"/>
                  </a:cxn>
                  <a:cxn ang="0">
                    <a:pos x="6546" y="10150"/>
                  </a:cxn>
                  <a:cxn ang="0">
                    <a:pos x="5521" y="10305"/>
                  </a:cxn>
                  <a:cxn ang="0">
                    <a:pos x="4546" y="10264"/>
                  </a:cxn>
                  <a:cxn ang="0">
                    <a:pos x="3649" y="10057"/>
                  </a:cxn>
                  <a:cxn ang="0">
                    <a:pos x="2817" y="9703"/>
                  </a:cxn>
                  <a:cxn ang="0">
                    <a:pos x="2069" y="9215"/>
                  </a:cxn>
                  <a:cxn ang="0">
                    <a:pos x="1419" y="8609"/>
                  </a:cxn>
                  <a:cxn ang="0">
                    <a:pos x="880" y="7898"/>
                  </a:cxn>
                  <a:cxn ang="0">
                    <a:pos x="469" y="7100"/>
                  </a:cxn>
                  <a:cxn ang="0">
                    <a:pos x="201" y="6228"/>
                  </a:cxn>
                  <a:cxn ang="0">
                    <a:pos x="124" y="6137"/>
                  </a:cxn>
                  <a:cxn ang="0">
                    <a:pos x="80" y="6321"/>
                  </a:cxn>
                  <a:cxn ang="0">
                    <a:pos x="41" y="6506"/>
                  </a:cxn>
                  <a:cxn ang="0">
                    <a:pos x="7" y="6692"/>
                  </a:cxn>
                  <a:cxn ang="0">
                    <a:pos x="226" y="7356"/>
                  </a:cxn>
                  <a:cxn ang="0">
                    <a:pos x="638" y="8120"/>
                  </a:cxn>
                  <a:cxn ang="0">
                    <a:pos x="1162" y="8805"/>
                  </a:cxn>
                  <a:cxn ang="0">
                    <a:pos x="1784" y="9399"/>
                  </a:cxn>
                  <a:cxn ang="0">
                    <a:pos x="2492" y="9891"/>
                  </a:cxn>
                  <a:cxn ang="0">
                    <a:pos x="3278" y="10268"/>
                  </a:cxn>
                  <a:cxn ang="0">
                    <a:pos x="4125" y="10518"/>
                  </a:cxn>
                  <a:cxn ang="0">
                    <a:pos x="5024" y="10630"/>
                  </a:cxn>
                  <a:cxn ang="0">
                    <a:pos x="6091" y="10571"/>
                  </a:cxn>
                  <a:cxn ang="0">
                    <a:pos x="7142" y="10302"/>
                  </a:cxn>
                  <a:cxn ang="0">
                    <a:pos x="8101" y="9840"/>
                  </a:cxn>
                  <a:cxn ang="0">
                    <a:pos x="8946" y="9210"/>
                  </a:cxn>
                  <a:cxn ang="0">
                    <a:pos x="9653" y="8432"/>
                  </a:cxn>
                  <a:cxn ang="0">
                    <a:pos x="10203" y="7528"/>
                  </a:cxn>
                  <a:cxn ang="0">
                    <a:pos x="10571" y="6521"/>
                  </a:cxn>
                  <a:cxn ang="0">
                    <a:pos x="10738" y="5433"/>
                  </a:cxn>
                </a:cxnLst>
                <a:rect l="0" t="0" r="r" b="b"/>
                <a:pathLst>
                  <a:path w="10745" h="10634">
                    <a:moveTo>
                      <a:pt x="10745" y="5150"/>
                    </a:moveTo>
                    <a:lnTo>
                      <a:pt x="10740" y="4930"/>
                    </a:lnTo>
                    <a:lnTo>
                      <a:pt x="10728" y="4712"/>
                    </a:lnTo>
                    <a:lnTo>
                      <a:pt x="10705" y="4496"/>
                    </a:lnTo>
                    <a:lnTo>
                      <a:pt x="10676" y="4281"/>
                    </a:lnTo>
                    <a:lnTo>
                      <a:pt x="10638" y="4071"/>
                    </a:lnTo>
                    <a:lnTo>
                      <a:pt x="10592" y="3863"/>
                    </a:lnTo>
                    <a:lnTo>
                      <a:pt x="10538" y="3658"/>
                    </a:lnTo>
                    <a:lnTo>
                      <a:pt x="10478" y="3456"/>
                    </a:lnTo>
                    <a:lnTo>
                      <a:pt x="10408" y="3258"/>
                    </a:lnTo>
                    <a:lnTo>
                      <a:pt x="10332" y="3063"/>
                    </a:lnTo>
                    <a:lnTo>
                      <a:pt x="10249" y="2872"/>
                    </a:lnTo>
                    <a:lnTo>
                      <a:pt x="10158" y="2684"/>
                    </a:lnTo>
                    <a:lnTo>
                      <a:pt x="10061" y="2501"/>
                    </a:lnTo>
                    <a:lnTo>
                      <a:pt x="9957" y="2322"/>
                    </a:lnTo>
                    <a:lnTo>
                      <a:pt x="9847" y="2147"/>
                    </a:lnTo>
                    <a:lnTo>
                      <a:pt x="9732" y="1977"/>
                    </a:lnTo>
                    <a:lnTo>
                      <a:pt x="9609" y="1811"/>
                    </a:lnTo>
                    <a:lnTo>
                      <a:pt x="9480" y="1651"/>
                    </a:lnTo>
                    <a:lnTo>
                      <a:pt x="9345" y="1494"/>
                    </a:lnTo>
                    <a:lnTo>
                      <a:pt x="9205" y="1344"/>
                    </a:lnTo>
                    <a:lnTo>
                      <a:pt x="9059" y="1200"/>
                    </a:lnTo>
                    <a:lnTo>
                      <a:pt x="8908" y="1060"/>
                    </a:lnTo>
                    <a:lnTo>
                      <a:pt x="8753" y="926"/>
                    </a:lnTo>
                    <a:lnTo>
                      <a:pt x="8591" y="797"/>
                    </a:lnTo>
                    <a:lnTo>
                      <a:pt x="8425" y="675"/>
                    </a:lnTo>
                    <a:lnTo>
                      <a:pt x="8254" y="558"/>
                    </a:lnTo>
                    <a:lnTo>
                      <a:pt x="8079" y="448"/>
                    </a:lnTo>
                    <a:lnTo>
                      <a:pt x="7900" y="345"/>
                    </a:lnTo>
                    <a:lnTo>
                      <a:pt x="7716" y="248"/>
                    </a:lnTo>
                    <a:lnTo>
                      <a:pt x="7528" y="159"/>
                    </a:lnTo>
                    <a:lnTo>
                      <a:pt x="7336" y="76"/>
                    </a:lnTo>
                    <a:lnTo>
                      <a:pt x="7142" y="0"/>
                    </a:lnTo>
                    <a:lnTo>
                      <a:pt x="7094" y="6"/>
                    </a:lnTo>
                    <a:lnTo>
                      <a:pt x="7046" y="11"/>
                    </a:lnTo>
                    <a:lnTo>
                      <a:pt x="7000" y="17"/>
                    </a:lnTo>
                    <a:lnTo>
                      <a:pt x="6952" y="23"/>
                    </a:lnTo>
                    <a:lnTo>
                      <a:pt x="6905" y="29"/>
                    </a:lnTo>
                    <a:lnTo>
                      <a:pt x="6858" y="36"/>
                    </a:lnTo>
                    <a:lnTo>
                      <a:pt x="6812" y="42"/>
                    </a:lnTo>
                    <a:lnTo>
                      <a:pt x="6765" y="49"/>
                    </a:lnTo>
                    <a:lnTo>
                      <a:pt x="6717" y="58"/>
                    </a:lnTo>
                    <a:lnTo>
                      <a:pt x="6671" y="65"/>
                    </a:lnTo>
                    <a:lnTo>
                      <a:pt x="6625" y="73"/>
                    </a:lnTo>
                    <a:lnTo>
                      <a:pt x="6578" y="81"/>
                    </a:lnTo>
                    <a:lnTo>
                      <a:pt x="6531" y="89"/>
                    </a:lnTo>
                    <a:lnTo>
                      <a:pt x="6485" y="98"/>
                    </a:lnTo>
                    <a:lnTo>
                      <a:pt x="6440" y="107"/>
                    </a:lnTo>
                    <a:lnTo>
                      <a:pt x="6394" y="116"/>
                    </a:lnTo>
                    <a:lnTo>
                      <a:pt x="6607" y="169"/>
                    </a:lnTo>
                    <a:lnTo>
                      <a:pt x="6819" y="231"/>
                    </a:lnTo>
                    <a:lnTo>
                      <a:pt x="7025" y="302"/>
                    </a:lnTo>
                    <a:lnTo>
                      <a:pt x="7228" y="380"/>
                    </a:lnTo>
                    <a:lnTo>
                      <a:pt x="7426" y="468"/>
                    </a:lnTo>
                    <a:lnTo>
                      <a:pt x="7621" y="562"/>
                    </a:lnTo>
                    <a:lnTo>
                      <a:pt x="7811" y="666"/>
                    </a:lnTo>
                    <a:lnTo>
                      <a:pt x="7996" y="775"/>
                    </a:lnTo>
                    <a:lnTo>
                      <a:pt x="8174" y="894"/>
                    </a:lnTo>
                    <a:lnTo>
                      <a:pt x="8348" y="1019"/>
                    </a:lnTo>
                    <a:lnTo>
                      <a:pt x="8517" y="1151"/>
                    </a:lnTo>
                    <a:lnTo>
                      <a:pt x="8681" y="1289"/>
                    </a:lnTo>
                    <a:lnTo>
                      <a:pt x="8837" y="1434"/>
                    </a:lnTo>
                    <a:lnTo>
                      <a:pt x="8989" y="1586"/>
                    </a:lnTo>
                    <a:lnTo>
                      <a:pt x="9133" y="1743"/>
                    </a:lnTo>
                    <a:lnTo>
                      <a:pt x="9272" y="1905"/>
                    </a:lnTo>
                    <a:lnTo>
                      <a:pt x="9403" y="2075"/>
                    </a:lnTo>
                    <a:lnTo>
                      <a:pt x="9527" y="2250"/>
                    </a:lnTo>
                    <a:lnTo>
                      <a:pt x="9644" y="2429"/>
                    </a:lnTo>
                    <a:lnTo>
                      <a:pt x="9755" y="2614"/>
                    </a:lnTo>
                    <a:lnTo>
                      <a:pt x="9857" y="2804"/>
                    </a:lnTo>
                    <a:lnTo>
                      <a:pt x="9951" y="2998"/>
                    </a:lnTo>
                    <a:lnTo>
                      <a:pt x="10038" y="3197"/>
                    </a:lnTo>
                    <a:lnTo>
                      <a:pt x="10116" y="3400"/>
                    </a:lnTo>
                    <a:lnTo>
                      <a:pt x="10185" y="3607"/>
                    </a:lnTo>
                    <a:lnTo>
                      <a:pt x="10247" y="3818"/>
                    </a:lnTo>
                    <a:lnTo>
                      <a:pt x="10299" y="4033"/>
                    </a:lnTo>
                    <a:lnTo>
                      <a:pt x="10342" y="4250"/>
                    </a:lnTo>
                    <a:lnTo>
                      <a:pt x="10376" y="4471"/>
                    </a:lnTo>
                    <a:lnTo>
                      <a:pt x="10401" y="4695"/>
                    </a:lnTo>
                    <a:lnTo>
                      <a:pt x="10417" y="4922"/>
                    </a:lnTo>
                    <a:lnTo>
                      <a:pt x="10422" y="5150"/>
                    </a:lnTo>
                    <a:lnTo>
                      <a:pt x="10415" y="5416"/>
                    </a:lnTo>
                    <a:lnTo>
                      <a:pt x="10395" y="5678"/>
                    </a:lnTo>
                    <a:lnTo>
                      <a:pt x="10362" y="5937"/>
                    </a:lnTo>
                    <a:lnTo>
                      <a:pt x="10317" y="6191"/>
                    </a:lnTo>
                    <a:lnTo>
                      <a:pt x="10259" y="6441"/>
                    </a:lnTo>
                    <a:lnTo>
                      <a:pt x="10189" y="6686"/>
                    </a:lnTo>
                    <a:lnTo>
                      <a:pt x="10108" y="6925"/>
                    </a:lnTo>
                    <a:lnTo>
                      <a:pt x="10015" y="7160"/>
                    </a:lnTo>
                    <a:lnTo>
                      <a:pt x="9911" y="7388"/>
                    </a:lnTo>
                    <a:lnTo>
                      <a:pt x="9798" y="7611"/>
                    </a:lnTo>
                    <a:lnTo>
                      <a:pt x="9673" y="7827"/>
                    </a:lnTo>
                    <a:lnTo>
                      <a:pt x="9538" y="8036"/>
                    </a:lnTo>
                    <a:lnTo>
                      <a:pt x="9394" y="8239"/>
                    </a:lnTo>
                    <a:lnTo>
                      <a:pt x="9242" y="8434"/>
                    </a:lnTo>
                    <a:lnTo>
                      <a:pt x="9079" y="8621"/>
                    </a:lnTo>
                    <a:lnTo>
                      <a:pt x="8908" y="8799"/>
                    </a:lnTo>
                    <a:lnTo>
                      <a:pt x="8728" y="8971"/>
                    </a:lnTo>
                    <a:lnTo>
                      <a:pt x="8541" y="9133"/>
                    </a:lnTo>
                    <a:lnTo>
                      <a:pt x="8345" y="9286"/>
                    </a:lnTo>
                    <a:lnTo>
                      <a:pt x="8143" y="9430"/>
                    </a:lnTo>
                    <a:lnTo>
                      <a:pt x="7934" y="9565"/>
                    </a:lnTo>
                    <a:lnTo>
                      <a:pt x="7717" y="9689"/>
                    </a:lnTo>
                    <a:lnTo>
                      <a:pt x="7495" y="9803"/>
                    </a:lnTo>
                    <a:lnTo>
                      <a:pt x="7266" y="9906"/>
                    </a:lnTo>
                    <a:lnTo>
                      <a:pt x="7031" y="9999"/>
                    </a:lnTo>
                    <a:lnTo>
                      <a:pt x="6791" y="10080"/>
                    </a:lnTo>
                    <a:lnTo>
                      <a:pt x="6546" y="10150"/>
                    </a:lnTo>
                    <a:lnTo>
                      <a:pt x="6296" y="10207"/>
                    </a:lnTo>
                    <a:lnTo>
                      <a:pt x="6042" y="10252"/>
                    </a:lnTo>
                    <a:lnTo>
                      <a:pt x="5783" y="10285"/>
                    </a:lnTo>
                    <a:lnTo>
                      <a:pt x="5521" y="10305"/>
                    </a:lnTo>
                    <a:lnTo>
                      <a:pt x="5255" y="10311"/>
                    </a:lnTo>
                    <a:lnTo>
                      <a:pt x="5016" y="10306"/>
                    </a:lnTo>
                    <a:lnTo>
                      <a:pt x="4780" y="10290"/>
                    </a:lnTo>
                    <a:lnTo>
                      <a:pt x="4546" y="10264"/>
                    </a:lnTo>
                    <a:lnTo>
                      <a:pt x="4316" y="10227"/>
                    </a:lnTo>
                    <a:lnTo>
                      <a:pt x="4090" y="10180"/>
                    </a:lnTo>
                    <a:lnTo>
                      <a:pt x="3867" y="10123"/>
                    </a:lnTo>
                    <a:lnTo>
                      <a:pt x="3649" y="10057"/>
                    </a:lnTo>
                    <a:lnTo>
                      <a:pt x="3434" y="9982"/>
                    </a:lnTo>
                    <a:lnTo>
                      <a:pt x="3224" y="9898"/>
                    </a:lnTo>
                    <a:lnTo>
                      <a:pt x="3018" y="9805"/>
                    </a:lnTo>
                    <a:lnTo>
                      <a:pt x="2817" y="9703"/>
                    </a:lnTo>
                    <a:lnTo>
                      <a:pt x="2622" y="9592"/>
                    </a:lnTo>
                    <a:lnTo>
                      <a:pt x="2432" y="9475"/>
                    </a:lnTo>
                    <a:lnTo>
                      <a:pt x="2248" y="9348"/>
                    </a:lnTo>
                    <a:lnTo>
                      <a:pt x="2069" y="9215"/>
                    </a:lnTo>
                    <a:lnTo>
                      <a:pt x="1897" y="9073"/>
                    </a:lnTo>
                    <a:lnTo>
                      <a:pt x="1731" y="8925"/>
                    </a:lnTo>
                    <a:lnTo>
                      <a:pt x="1571" y="8770"/>
                    </a:lnTo>
                    <a:lnTo>
                      <a:pt x="1419" y="8609"/>
                    </a:lnTo>
                    <a:lnTo>
                      <a:pt x="1273" y="8439"/>
                    </a:lnTo>
                    <a:lnTo>
                      <a:pt x="1134" y="8264"/>
                    </a:lnTo>
                    <a:lnTo>
                      <a:pt x="1003" y="8084"/>
                    </a:lnTo>
                    <a:lnTo>
                      <a:pt x="880" y="7898"/>
                    </a:lnTo>
                    <a:lnTo>
                      <a:pt x="765" y="7706"/>
                    </a:lnTo>
                    <a:lnTo>
                      <a:pt x="657" y="7509"/>
                    </a:lnTo>
                    <a:lnTo>
                      <a:pt x="559" y="7307"/>
                    </a:lnTo>
                    <a:lnTo>
                      <a:pt x="469" y="7100"/>
                    </a:lnTo>
                    <a:lnTo>
                      <a:pt x="388" y="6888"/>
                    </a:lnTo>
                    <a:lnTo>
                      <a:pt x="317" y="6672"/>
                    </a:lnTo>
                    <a:lnTo>
                      <a:pt x="254" y="6452"/>
                    </a:lnTo>
                    <a:lnTo>
                      <a:pt x="201" y="6228"/>
                    </a:lnTo>
                    <a:lnTo>
                      <a:pt x="158" y="5999"/>
                    </a:lnTo>
                    <a:lnTo>
                      <a:pt x="146" y="6046"/>
                    </a:lnTo>
                    <a:lnTo>
                      <a:pt x="135" y="6092"/>
                    </a:lnTo>
                    <a:lnTo>
                      <a:pt x="124" y="6137"/>
                    </a:lnTo>
                    <a:lnTo>
                      <a:pt x="113" y="6182"/>
                    </a:lnTo>
                    <a:lnTo>
                      <a:pt x="101" y="6229"/>
                    </a:lnTo>
                    <a:lnTo>
                      <a:pt x="90" y="6274"/>
                    </a:lnTo>
                    <a:lnTo>
                      <a:pt x="80" y="6321"/>
                    </a:lnTo>
                    <a:lnTo>
                      <a:pt x="71" y="6366"/>
                    </a:lnTo>
                    <a:lnTo>
                      <a:pt x="60" y="6412"/>
                    </a:lnTo>
                    <a:lnTo>
                      <a:pt x="51" y="6459"/>
                    </a:lnTo>
                    <a:lnTo>
                      <a:pt x="41" y="6506"/>
                    </a:lnTo>
                    <a:lnTo>
                      <a:pt x="32" y="6552"/>
                    </a:lnTo>
                    <a:lnTo>
                      <a:pt x="24" y="6599"/>
                    </a:lnTo>
                    <a:lnTo>
                      <a:pt x="15" y="6645"/>
                    </a:lnTo>
                    <a:lnTo>
                      <a:pt x="7" y="6692"/>
                    </a:lnTo>
                    <a:lnTo>
                      <a:pt x="0" y="6738"/>
                    </a:lnTo>
                    <a:lnTo>
                      <a:pt x="67" y="6949"/>
                    </a:lnTo>
                    <a:lnTo>
                      <a:pt x="143" y="7154"/>
                    </a:lnTo>
                    <a:lnTo>
                      <a:pt x="226" y="7356"/>
                    </a:lnTo>
                    <a:lnTo>
                      <a:pt x="319" y="7554"/>
                    </a:lnTo>
                    <a:lnTo>
                      <a:pt x="418" y="7748"/>
                    </a:lnTo>
                    <a:lnTo>
                      <a:pt x="524" y="7935"/>
                    </a:lnTo>
                    <a:lnTo>
                      <a:pt x="638" y="8120"/>
                    </a:lnTo>
                    <a:lnTo>
                      <a:pt x="759" y="8299"/>
                    </a:lnTo>
                    <a:lnTo>
                      <a:pt x="887" y="8473"/>
                    </a:lnTo>
                    <a:lnTo>
                      <a:pt x="1021" y="8641"/>
                    </a:lnTo>
                    <a:lnTo>
                      <a:pt x="1162" y="8805"/>
                    </a:lnTo>
                    <a:lnTo>
                      <a:pt x="1308" y="8962"/>
                    </a:lnTo>
                    <a:lnTo>
                      <a:pt x="1460" y="9114"/>
                    </a:lnTo>
                    <a:lnTo>
                      <a:pt x="1619" y="9259"/>
                    </a:lnTo>
                    <a:lnTo>
                      <a:pt x="1784" y="9399"/>
                    </a:lnTo>
                    <a:lnTo>
                      <a:pt x="1953" y="9531"/>
                    </a:lnTo>
                    <a:lnTo>
                      <a:pt x="2128" y="9658"/>
                    </a:lnTo>
                    <a:lnTo>
                      <a:pt x="2308" y="9778"/>
                    </a:lnTo>
                    <a:lnTo>
                      <a:pt x="2492" y="9891"/>
                    </a:lnTo>
                    <a:lnTo>
                      <a:pt x="2682" y="9996"/>
                    </a:lnTo>
                    <a:lnTo>
                      <a:pt x="2876" y="10095"/>
                    </a:lnTo>
                    <a:lnTo>
                      <a:pt x="3074" y="10185"/>
                    </a:lnTo>
                    <a:lnTo>
                      <a:pt x="3278" y="10268"/>
                    </a:lnTo>
                    <a:lnTo>
                      <a:pt x="3484" y="10343"/>
                    </a:lnTo>
                    <a:lnTo>
                      <a:pt x="3694" y="10410"/>
                    </a:lnTo>
                    <a:lnTo>
                      <a:pt x="3908" y="10469"/>
                    </a:lnTo>
                    <a:lnTo>
                      <a:pt x="4125" y="10518"/>
                    </a:lnTo>
                    <a:lnTo>
                      <a:pt x="4346" y="10560"/>
                    </a:lnTo>
                    <a:lnTo>
                      <a:pt x="4568" y="10591"/>
                    </a:lnTo>
                    <a:lnTo>
                      <a:pt x="4795" y="10615"/>
                    </a:lnTo>
                    <a:lnTo>
                      <a:pt x="5024" y="10630"/>
                    </a:lnTo>
                    <a:lnTo>
                      <a:pt x="5255" y="10634"/>
                    </a:lnTo>
                    <a:lnTo>
                      <a:pt x="5538" y="10627"/>
                    </a:lnTo>
                    <a:lnTo>
                      <a:pt x="5816" y="10606"/>
                    </a:lnTo>
                    <a:lnTo>
                      <a:pt x="6091" y="10571"/>
                    </a:lnTo>
                    <a:lnTo>
                      <a:pt x="6361" y="10522"/>
                    </a:lnTo>
                    <a:lnTo>
                      <a:pt x="6627" y="10461"/>
                    </a:lnTo>
                    <a:lnTo>
                      <a:pt x="6887" y="10388"/>
                    </a:lnTo>
                    <a:lnTo>
                      <a:pt x="7142" y="10302"/>
                    </a:lnTo>
                    <a:lnTo>
                      <a:pt x="7392" y="10204"/>
                    </a:lnTo>
                    <a:lnTo>
                      <a:pt x="7635" y="10094"/>
                    </a:lnTo>
                    <a:lnTo>
                      <a:pt x="7872" y="9973"/>
                    </a:lnTo>
                    <a:lnTo>
                      <a:pt x="8101" y="9840"/>
                    </a:lnTo>
                    <a:lnTo>
                      <a:pt x="8324" y="9698"/>
                    </a:lnTo>
                    <a:lnTo>
                      <a:pt x="8539" y="9545"/>
                    </a:lnTo>
                    <a:lnTo>
                      <a:pt x="8747" y="9382"/>
                    </a:lnTo>
                    <a:lnTo>
                      <a:pt x="8946" y="9210"/>
                    </a:lnTo>
                    <a:lnTo>
                      <a:pt x="9137" y="9028"/>
                    </a:lnTo>
                    <a:lnTo>
                      <a:pt x="9318" y="8838"/>
                    </a:lnTo>
                    <a:lnTo>
                      <a:pt x="9491" y="8639"/>
                    </a:lnTo>
                    <a:lnTo>
                      <a:pt x="9653" y="8432"/>
                    </a:lnTo>
                    <a:lnTo>
                      <a:pt x="9807" y="8217"/>
                    </a:lnTo>
                    <a:lnTo>
                      <a:pt x="9949" y="7994"/>
                    </a:lnTo>
                    <a:lnTo>
                      <a:pt x="10081" y="7765"/>
                    </a:lnTo>
                    <a:lnTo>
                      <a:pt x="10203" y="7528"/>
                    </a:lnTo>
                    <a:lnTo>
                      <a:pt x="10313" y="7285"/>
                    </a:lnTo>
                    <a:lnTo>
                      <a:pt x="10412" y="7037"/>
                    </a:lnTo>
                    <a:lnTo>
                      <a:pt x="10498" y="6782"/>
                    </a:lnTo>
                    <a:lnTo>
                      <a:pt x="10571" y="6521"/>
                    </a:lnTo>
                    <a:lnTo>
                      <a:pt x="10633" y="6256"/>
                    </a:lnTo>
                    <a:lnTo>
                      <a:pt x="10681" y="5986"/>
                    </a:lnTo>
                    <a:lnTo>
                      <a:pt x="10716" y="5712"/>
                    </a:lnTo>
                    <a:lnTo>
                      <a:pt x="10738" y="5433"/>
                    </a:lnTo>
                    <a:lnTo>
                      <a:pt x="10745" y="5150"/>
                    </a:lnTo>
                    <a:close/>
                  </a:path>
                </a:pathLst>
              </a:custGeom>
              <a:solidFill>
                <a:srgbClr val="23AB7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9" name="Freeform 147"/>
              <p:cNvSpPr>
                <a:spLocks/>
              </p:cNvSpPr>
              <p:nvPr/>
            </p:nvSpPr>
            <p:spPr bwMode="auto">
              <a:xfrm>
                <a:off x="5305" y="1121"/>
                <a:ext cx="224" cy="232"/>
              </a:xfrm>
              <a:custGeom>
                <a:avLst/>
                <a:gdLst/>
                <a:ahLst/>
                <a:cxnLst>
                  <a:cxn ang="0">
                    <a:pos x="10473" y="4435"/>
                  </a:cxn>
                  <a:cxn ang="0">
                    <a:pos x="10294" y="3585"/>
                  </a:cxn>
                  <a:cxn ang="0">
                    <a:pos x="9985" y="2790"/>
                  </a:cxn>
                  <a:cxn ang="0">
                    <a:pos x="9558" y="2062"/>
                  </a:cxn>
                  <a:cxn ang="0">
                    <a:pos x="9024" y="1415"/>
                  </a:cxn>
                  <a:cxn ang="0">
                    <a:pos x="8398" y="858"/>
                  </a:cxn>
                  <a:cxn ang="0">
                    <a:pos x="7688" y="405"/>
                  </a:cxn>
                  <a:cxn ang="0">
                    <a:pos x="6907" y="66"/>
                  </a:cxn>
                  <a:cxn ang="0">
                    <a:pos x="6556" y="25"/>
                  </a:cxn>
                  <a:cxn ang="0">
                    <a:pos x="6362" y="61"/>
                  </a:cxn>
                  <a:cxn ang="0">
                    <a:pos x="6169" y="102"/>
                  </a:cxn>
                  <a:cxn ang="0">
                    <a:pos x="5979" y="147"/>
                  </a:cxn>
                  <a:cxn ang="0">
                    <a:pos x="6594" y="304"/>
                  </a:cxn>
                  <a:cxn ang="0">
                    <a:pos x="7419" y="628"/>
                  </a:cxn>
                  <a:cxn ang="0">
                    <a:pos x="8165" y="1087"/>
                  </a:cxn>
                  <a:cxn ang="0">
                    <a:pos x="8819" y="1665"/>
                  </a:cxn>
                  <a:cxn ang="0">
                    <a:pos x="9362" y="2347"/>
                  </a:cxn>
                  <a:cxn ang="0">
                    <a:pos x="9780" y="3118"/>
                  </a:cxn>
                  <a:cxn ang="0">
                    <a:pos x="10061" y="3964"/>
                  </a:cxn>
                  <a:cxn ang="0">
                    <a:pos x="10186" y="4869"/>
                  </a:cxn>
                  <a:cxn ang="0">
                    <a:pos x="10133" y="5865"/>
                  </a:cxn>
                  <a:cxn ang="0">
                    <a:pos x="9887" y="6821"/>
                  </a:cxn>
                  <a:cxn ang="0">
                    <a:pos x="9466" y="7696"/>
                  </a:cxn>
                  <a:cxn ang="0">
                    <a:pos x="8891" y="8464"/>
                  </a:cxn>
                  <a:cxn ang="0">
                    <a:pos x="8181" y="9110"/>
                  </a:cxn>
                  <a:cxn ang="0">
                    <a:pos x="7355" y="9609"/>
                  </a:cxn>
                  <a:cxn ang="0">
                    <a:pos x="6437" y="9945"/>
                  </a:cxn>
                  <a:cxn ang="0">
                    <a:pos x="5444" y="10096"/>
                  </a:cxn>
                  <a:cxn ang="0">
                    <a:pos x="4466" y="10051"/>
                  </a:cxn>
                  <a:cxn ang="0">
                    <a:pos x="3556" y="9832"/>
                  </a:cxn>
                  <a:cxn ang="0">
                    <a:pos x="2721" y="9455"/>
                  </a:cxn>
                  <a:cxn ang="0">
                    <a:pos x="1975" y="8938"/>
                  </a:cxn>
                  <a:cxn ang="0">
                    <a:pos x="1335" y="8298"/>
                  </a:cxn>
                  <a:cxn ang="0">
                    <a:pos x="820" y="7549"/>
                  </a:cxn>
                  <a:cxn ang="0">
                    <a:pos x="446" y="6714"/>
                  </a:cxn>
                  <a:cxn ang="0">
                    <a:pos x="230" y="5803"/>
                  </a:cxn>
                  <a:cxn ang="0">
                    <a:pos x="158" y="5707"/>
                  </a:cxn>
                  <a:cxn ang="0">
                    <a:pos x="105" y="5895"/>
                  </a:cxn>
                  <a:cxn ang="0">
                    <a:pos x="55" y="6086"/>
                  </a:cxn>
                  <a:cxn ang="0">
                    <a:pos x="10" y="6278"/>
                  </a:cxn>
                  <a:cxn ang="0">
                    <a:pos x="195" y="6971"/>
                  </a:cxn>
                  <a:cxn ang="0">
                    <a:pos x="574" y="7771"/>
                  </a:cxn>
                  <a:cxn ang="0">
                    <a:pos x="1075" y="8490"/>
                  </a:cxn>
                  <a:cxn ang="0">
                    <a:pos x="1687" y="9117"/>
                  </a:cxn>
                  <a:cxn ang="0">
                    <a:pos x="2393" y="9637"/>
                  </a:cxn>
                  <a:cxn ang="0">
                    <a:pos x="3182" y="10036"/>
                  </a:cxn>
                  <a:cxn ang="0">
                    <a:pos x="4039" y="10302"/>
                  </a:cxn>
                  <a:cxn ang="0">
                    <a:pos x="4951" y="10420"/>
                  </a:cxn>
                  <a:cxn ang="0">
                    <a:pos x="5998" y="10364"/>
                  </a:cxn>
                  <a:cxn ang="0">
                    <a:pos x="7018" y="10102"/>
                  </a:cxn>
                  <a:cxn ang="0">
                    <a:pos x="7948" y="9655"/>
                  </a:cxn>
                  <a:cxn ang="0">
                    <a:pos x="8768" y="9043"/>
                  </a:cxn>
                  <a:cxn ang="0">
                    <a:pos x="9455" y="8287"/>
                  </a:cxn>
                  <a:cxn ang="0">
                    <a:pos x="9988" y="7410"/>
                  </a:cxn>
                  <a:cxn ang="0">
                    <a:pos x="10346" y="6432"/>
                  </a:cxn>
                  <a:cxn ang="0">
                    <a:pos x="10507" y="5377"/>
                  </a:cxn>
                </a:cxnLst>
                <a:rect l="0" t="0" r="r" b="b"/>
                <a:pathLst>
                  <a:path w="10514" h="10425">
                    <a:moveTo>
                      <a:pt x="10514" y="5102"/>
                    </a:moveTo>
                    <a:lnTo>
                      <a:pt x="10509" y="4878"/>
                    </a:lnTo>
                    <a:lnTo>
                      <a:pt x="10496" y="4656"/>
                    </a:lnTo>
                    <a:lnTo>
                      <a:pt x="10473" y="4435"/>
                    </a:lnTo>
                    <a:lnTo>
                      <a:pt x="10441" y="4218"/>
                    </a:lnTo>
                    <a:lnTo>
                      <a:pt x="10400" y="4004"/>
                    </a:lnTo>
                    <a:lnTo>
                      <a:pt x="10351" y="3793"/>
                    </a:lnTo>
                    <a:lnTo>
                      <a:pt x="10294" y="3585"/>
                    </a:lnTo>
                    <a:lnTo>
                      <a:pt x="10229" y="3379"/>
                    </a:lnTo>
                    <a:lnTo>
                      <a:pt x="10155" y="3179"/>
                    </a:lnTo>
                    <a:lnTo>
                      <a:pt x="10073" y="2982"/>
                    </a:lnTo>
                    <a:lnTo>
                      <a:pt x="9985" y="2790"/>
                    </a:lnTo>
                    <a:lnTo>
                      <a:pt x="9889" y="2601"/>
                    </a:lnTo>
                    <a:lnTo>
                      <a:pt x="9786" y="2417"/>
                    </a:lnTo>
                    <a:lnTo>
                      <a:pt x="9675" y="2237"/>
                    </a:lnTo>
                    <a:lnTo>
                      <a:pt x="9558" y="2062"/>
                    </a:lnTo>
                    <a:lnTo>
                      <a:pt x="9435" y="1892"/>
                    </a:lnTo>
                    <a:lnTo>
                      <a:pt x="9304" y="1728"/>
                    </a:lnTo>
                    <a:lnTo>
                      <a:pt x="9168" y="1568"/>
                    </a:lnTo>
                    <a:lnTo>
                      <a:pt x="9024" y="1415"/>
                    </a:lnTo>
                    <a:lnTo>
                      <a:pt x="8877" y="1267"/>
                    </a:lnTo>
                    <a:lnTo>
                      <a:pt x="8722" y="1124"/>
                    </a:lnTo>
                    <a:lnTo>
                      <a:pt x="8563" y="988"/>
                    </a:lnTo>
                    <a:lnTo>
                      <a:pt x="8398" y="858"/>
                    </a:lnTo>
                    <a:lnTo>
                      <a:pt x="8227" y="735"/>
                    </a:lnTo>
                    <a:lnTo>
                      <a:pt x="8053" y="618"/>
                    </a:lnTo>
                    <a:lnTo>
                      <a:pt x="7873" y="508"/>
                    </a:lnTo>
                    <a:lnTo>
                      <a:pt x="7688" y="405"/>
                    </a:lnTo>
                    <a:lnTo>
                      <a:pt x="7499" y="308"/>
                    </a:lnTo>
                    <a:lnTo>
                      <a:pt x="7306" y="220"/>
                    </a:lnTo>
                    <a:lnTo>
                      <a:pt x="7108" y="139"/>
                    </a:lnTo>
                    <a:lnTo>
                      <a:pt x="6907" y="66"/>
                    </a:lnTo>
                    <a:lnTo>
                      <a:pt x="6703" y="0"/>
                    </a:lnTo>
                    <a:lnTo>
                      <a:pt x="6654" y="9"/>
                    </a:lnTo>
                    <a:lnTo>
                      <a:pt x="6605" y="17"/>
                    </a:lnTo>
                    <a:lnTo>
                      <a:pt x="6556" y="25"/>
                    </a:lnTo>
                    <a:lnTo>
                      <a:pt x="6508" y="33"/>
                    </a:lnTo>
                    <a:lnTo>
                      <a:pt x="6459" y="43"/>
                    </a:lnTo>
                    <a:lnTo>
                      <a:pt x="6411" y="51"/>
                    </a:lnTo>
                    <a:lnTo>
                      <a:pt x="6362" y="61"/>
                    </a:lnTo>
                    <a:lnTo>
                      <a:pt x="6315" y="71"/>
                    </a:lnTo>
                    <a:lnTo>
                      <a:pt x="6266" y="81"/>
                    </a:lnTo>
                    <a:lnTo>
                      <a:pt x="6218" y="91"/>
                    </a:lnTo>
                    <a:lnTo>
                      <a:pt x="6169" y="102"/>
                    </a:lnTo>
                    <a:lnTo>
                      <a:pt x="6123" y="112"/>
                    </a:lnTo>
                    <a:lnTo>
                      <a:pt x="6075" y="123"/>
                    </a:lnTo>
                    <a:lnTo>
                      <a:pt x="6027" y="134"/>
                    </a:lnTo>
                    <a:lnTo>
                      <a:pt x="5979" y="147"/>
                    </a:lnTo>
                    <a:lnTo>
                      <a:pt x="5932" y="158"/>
                    </a:lnTo>
                    <a:lnTo>
                      <a:pt x="6156" y="197"/>
                    </a:lnTo>
                    <a:lnTo>
                      <a:pt x="6377" y="246"/>
                    </a:lnTo>
                    <a:lnTo>
                      <a:pt x="6594" y="304"/>
                    </a:lnTo>
                    <a:lnTo>
                      <a:pt x="6807" y="372"/>
                    </a:lnTo>
                    <a:lnTo>
                      <a:pt x="7015" y="448"/>
                    </a:lnTo>
                    <a:lnTo>
                      <a:pt x="7220" y="533"/>
                    </a:lnTo>
                    <a:lnTo>
                      <a:pt x="7419" y="628"/>
                    </a:lnTo>
                    <a:lnTo>
                      <a:pt x="7615" y="730"/>
                    </a:lnTo>
                    <a:lnTo>
                      <a:pt x="7804" y="841"/>
                    </a:lnTo>
                    <a:lnTo>
                      <a:pt x="7988" y="960"/>
                    </a:lnTo>
                    <a:lnTo>
                      <a:pt x="8165" y="1087"/>
                    </a:lnTo>
                    <a:lnTo>
                      <a:pt x="8338" y="1220"/>
                    </a:lnTo>
                    <a:lnTo>
                      <a:pt x="8505" y="1362"/>
                    </a:lnTo>
                    <a:lnTo>
                      <a:pt x="8666" y="1509"/>
                    </a:lnTo>
                    <a:lnTo>
                      <a:pt x="8819" y="1665"/>
                    </a:lnTo>
                    <a:lnTo>
                      <a:pt x="8965" y="1825"/>
                    </a:lnTo>
                    <a:lnTo>
                      <a:pt x="9105" y="1994"/>
                    </a:lnTo>
                    <a:lnTo>
                      <a:pt x="9237" y="2167"/>
                    </a:lnTo>
                    <a:lnTo>
                      <a:pt x="9362" y="2347"/>
                    </a:lnTo>
                    <a:lnTo>
                      <a:pt x="9479" y="2532"/>
                    </a:lnTo>
                    <a:lnTo>
                      <a:pt x="9587" y="2723"/>
                    </a:lnTo>
                    <a:lnTo>
                      <a:pt x="9689" y="2917"/>
                    </a:lnTo>
                    <a:lnTo>
                      <a:pt x="9780" y="3118"/>
                    </a:lnTo>
                    <a:lnTo>
                      <a:pt x="9865" y="3323"/>
                    </a:lnTo>
                    <a:lnTo>
                      <a:pt x="9939" y="3533"/>
                    </a:lnTo>
                    <a:lnTo>
                      <a:pt x="10005" y="3747"/>
                    </a:lnTo>
                    <a:lnTo>
                      <a:pt x="10061" y="3964"/>
                    </a:lnTo>
                    <a:lnTo>
                      <a:pt x="10108" y="4186"/>
                    </a:lnTo>
                    <a:lnTo>
                      <a:pt x="10143" y="4410"/>
                    </a:lnTo>
                    <a:lnTo>
                      <a:pt x="10170" y="4638"/>
                    </a:lnTo>
                    <a:lnTo>
                      <a:pt x="10186" y="4869"/>
                    </a:lnTo>
                    <a:lnTo>
                      <a:pt x="10192" y="5102"/>
                    </a:lnTo>
                    <a:lnTo>
                      <a:pt x="10185" y="5360"/>
                    </a:lnTo>
                    <a:lnTo>
                      <a:pt x="10166" y="5614"/>
                    </a:lnTo>
                    <a:lnTo>
                      <a:pt x="10133" y="5865"/>
                    </a:lnTo>
                    <a:lnTo>
                      <a:pt x="10089" y="6111"/>
                    </a:lnTo>
                    <a:lnTo>
                      <a:pt x="10034" y="6352"/>
                    </a:lnTo>
                    <a:lnTo>
                      <a:pt x="9966" y="6590"/>
                    </a:lnTo>
                    <a:lnTo>
                      <a:pt x="9887" y="6821"/>
                    </a:lnTo>
                    <a:lnTo>
                      <a:pt x="9798" y="7049"/>
                    </a:lnTo>
                    <a:lnTo>
                      <a:pt x="9697" y="7270"/>
                    </a:lnTo>
                    <a:lnTo>
                      <a:pt x="9587" y="7486"/>
                    </a:lnTo>
                    <a:lnTo>
                      <a:pt x="9466" y="7696"/>
                    </a:lnTo>
                    <a:lnTo>
                      <a:pt x="9336" y="7898"/>
                    </a:lnTo>
                    <a:lnTo>
                      <a:pt x="9196" y="8095"/>
                    </a:lnTo>
                    <a:lnTo>
                      <a:pt x="9049" y="8283"/>
                    </a:lnTo>
                    <a:lnTo>
                      <a:pt x="8891" y="8464"/>
                    </a:lnTo>
                    <a:lnTo>
                      <a:pt x="8725" y="8638"/>
                    </a:lnTo>
                    <a:lnTo>
                      <a:pt x="8552" y="8804"/>
                    </a:lnTo>
                    <a:lnTo>
                      <a:pt x="8370" y="8961"/>
                    </a:lnTo>
                    <a:lnTo>
                      <a:pt x="8181" y="9110"/>
                    </a:lnTo>
                    <a:lnTo>
                      <a:pt x="7985" y="9249"/>
                    </a:lnTo>
                    <a:lnTo>
                      <a:pt x="7781" y="9379"/>
                    </a:lnTo>
                    <a:lnTo>
                      <a:pt x="7572" y="9500"/>
                    </a:lnTo>
                    <a:lnTo>
                      <a:pt x="7355" y="9609"/>
                    </a:lnTo>
                    <a:lnTo>
                      <a:pt x="7135" y="9710"/>
                    </a:lnTo>
                    <a:lnTo>
                      <a:pt x="6906" y="9799"/>
                    </a:lnTo>
                    <a:lnTo>
                      <a:pt x="6674" y="9878"/>
                    </a:lnTo>
                    <a:lnTo>
                      <a:pt x="6437" y="9945"/>
                    </a:lnTo>
                    <a:lnTo>
                      <a:pt x="6195" y="10001"/>
                    </a:lnTo>
                    <a:lnTo>
                      <a:pt x="5948" y="10045"/>
                    </a:lnTo>
                    <a:lnTo>
                      <a:pt x="5698" y="10076"/>
                    </a:lnTo>
                    <a:lnTo>
                      <a:pt x="5444" y="10096"/>
                    </a:lnTo>
                    <a:lnTo>
                      <a:pt x="5186" y="10102"/>
                    </a:lnTo>
                    <a:lnTo>
                      <a:pt x="4944" y="10097"/>
                    </a:lnTo>
                    <a:lnTo>
                      <a:pt x="4703" y="10079"/>
                    </a:lnTo>
                    <a:lnTo>
                      <a:pt x="4466" y="10051"/>
                    </a:lnTo>
                    <a:lnTo>
                      <a:pt x="4233" y="10012"/>
                    </a:lnTo>
                    <a:lnTo>
                      <a:pt x="4003" y="9963"/>
                    </a:lnTo>
                    <a:lnTo>
                      <a:pt x="3778" y="9902"/>
                    </a:lnTo>
                    <a:lnTo>
                      <a:pt x="3556" y="9832"/>
                    </a:lnTo>
                    <a:lnTo>
                      <a:pt x="3341" y="9752"/>
                    </a:lnTo>
                    <a:lnTo>
                      <a:pt x="3128" y="9662"/>
                    </a:lnTo>
                    <a:lnTo>
                      <a:pt x="2922" y="9563"/>
                    </a:lnTo>
                    <a:lnTo>
                      <a:pt x="2721" y="9455"/>
                    </a:lnTo>
                    <a:lnTo>
                      <a:pt x="2525" y="9338"/>
                    </a:lnTo>
                    <a:lnTo>
                      <a:pt x="2335" y="9212"/>
                    </a:lnTo>
                    <a:lnTo>
                      <a:pt x="2152" y="9079"/>
                    </a:lnTo>
                    <a:lnTo>
                      <a:pt x="1975" y="8938"/>
                    </a:lnTo>
                    <a:lnTo>
                      <a:pt x="1804" y="8788"/>
                    </a:lnTo>
                    <a:lnTo>
                      <a:pt x="1640" y="8632"/>
                    </a:lnTo>
                    <a:lnTo>
                      <a:pt x="1484" y="8468"/>
                    </a:lnTo>
                    <a:lnTo>
                      <a:pt x="1335" y="8298"/>
                    </a:lnTo>
                    <a:lnTo>
                      <a:pt x="1194" y="8119"/>
                    </a:lnTo>
                    <a:lnTo>
                      <a:pt x="1061" y="7936"/>
                    </a:lnTo>
                    <a:lnTo>
                      <a:pt x="936" y="7745"/>
                    </a:lnTo>
                    <a:lnTo>
                      <a:pt x="820" y="7549"/>
                    </a:lnTo>
                    <a:lnTo>
                      <a:pt x="713" y="7348"/>
                    </a:lnTo>
                    <a:lnTo>
                      <a:pt x="614" y="7142"/>
                    </a:lnTo>
                    <a:lnTo>
                      <a:pt x="525" y="6930"/>
                    </a:lnTo>
                    <a:lnTo>
                      <a:pt x="446" y="6714"/>
                    </a:lnTo>
                    <a:lnTo>
                      <a:pt x="377" y="6491"/>
                    </a:lnTo>
                    <a:lnTo>
                      <a:pt x="317" y="6266"/>
                    </a:lnTo>
                    <a:lnTo>
                      <a:pt x="268" y="6036"/>
                    </a:lnTo>
                    <a:lnTo>
                      <a:pt x="230" y="5803"/>
                    </a:lnTo>
                    <a:lnTo>
                      <a:pt x="202" y="5566"/>
                    </a:lnTo>
                    <a:lnTo>
                      <a:pt x="188" y="5613"/>
                    </a:lnTo>
                    <a:lnTo>
                      <a:pt x="173" y="5660"/>
                    </a:lnTo>
                    <a:lnTo>
                      <a:pt x="158" y="5707"/>
                    </a:lnTo>
                    <a:lnTo>
                      <a:pt x="145" y="5753"/>
                    </a:lnTo>
                    <a:lnTo>
                      <a:pt x="131" y="5801"/>
                    </a:lnTo>
                    <a:lnTo>
                      <a:pt x="118" y="5849"/>
                    </a:lnTo>
                    <a:lnTo>
                      <a:pt x="105" y="5895"/>
                    </a:lnTo>
                    <a:lnTo>
                      <a:pt x="92" y="5943"/>
                    </a:lnTo>
                    <a:lnTo>
                      <a:pt x="79" y="5991"/>
                    </a:lnTo>
                    <a:lnTo>
                      <a:pt x="67" y="6039"/>
                    </a:lnTo>
                    <a:lnTo>
                      <a:pt x="55" y="6086"/>
                    </a:lnTo>
                    <a:lnTo>
                      <a:pt x="44" y="6134"/>
                    </a:lnTo>
                    <a:lnTo>
                      <a:pt x="32" y="6182"/>
                    </a:lnTo>
                    <a:lnTo>
                      <a:pt x="21" y="6230"/>
                    </a:lnTo>
                    <a:lnTo>
                      <a:pt x="10" y="6278"/>
                    </a:lnTo>
                    <a:lnTo>
                      <a:pt x="0" y="6327"/>
                    </a:lnTo>
                    <a:lnTo>
                      <a:pt x="56" y="6545"/>
                    </a:lnTo>
                    <a:lnTo>
                      <a:pt x="121" y="6759"/>
                    </a:lnTo>
                    <a:lnTo>
                      <a:pt x="195" y="6971"/>
                    </a:lnTo>
                    <a:lnTo>
                      <a:pt x="278" y="7178"/>
                    </a:lnTo>
                    <a:lnTo>
                      <a:pt x="369" y="7380"/>
                    </a:lnTo>
                    <a:lnTo>
                      <a:pt x="467" y="7578"/>
                    </a:lnTo>
                    <a:lnTo>
                      <a:pt x="574" y="7771"/>
                    </a:lnTo>
                    <a:lnTo>
                      <a:pt x="689" y="7958"/>
                    </a:lnTo>
                    <a:lnTo>
                      <a:pt x="811" y="8141"/>
                    </a:lnTo>
                    <a:lnTo>
                      <a:pt x="940" y="8319"/>
                    </a:lnTo>
                    <a:lnTo>
                      <a:pt x="1075" y="8490"/>
                    </a:lnTo>
                    <a:lnTo>
                      <a:pt x="1220" y="8656"/>
                    </a:lnTo>
                    <a:lnTo>
                      <a:pt x="1369" y="8815"/>
                    </a:lnTo>
                    <a:lnTo>
                      <a:pt x="1524" y="8970"/>
                    </a:lnTo>
                    <a:lnTo>
                      <a:pt x="1687" y="9117"/>
                    </a:lnTo>
                    <a:lnTo>
                      <a:pt x="1856" y="9257"/>
                    </a:lnTo>
                    <a:lnTo>
                      <a:pt x="2029" y="9391"/>
                    </a:lnTo>
                    <a:lnTo>
                      <a:pt x="2208" y="9517"/>
                    </a:lnTo>
                    <a:lnTo>
                      <a:pt x="2393" y="9637"/>
                    </a:lnTo>
                    <a:lnTo>
                      <a:pt x="2584" y="9747"/>
                    </a:lnTo>
                    <a:lnTo>
                      <a:pt x="2778" y="9852"/>
                    </a:lnTo>
                    <a:lnTo>
                      <a:pt x="2978" y="9947"/>
                    </a:lnTo>
                    <a:lnTo>
                      <a:pt x="3182" y="10036"/>
                    </a:lnTo>
                    <a:lnTo>
                      <a:pt x="3391" y="10115"/>
                    </a:lnTo>
                    <a:lnTo>
                      <a:pt x="3603" y="10186"/>
                    </a:lnTo>
                    <a:lnTo>
                      <a:pt x="3818" y="10248"/>
                    </a:lnTo>
                    <a:lnTo>
                      <a:pt x="4039" y="10302"/>
                    </a:lnTo>
                    <a:lnTo>
                      <a:pt x="4263" y="10345"/>
                    </a:lnTo>
                    <a:lnTo>
                      <a:pt x="4488" y="10380"/>
                    </a:lnTo>
                    <a:lnTo>
                      <a:pt x="4719" y="10404"/>
                    </a:lnTo>
                    <a:lnTo>
                      <a:pt x="4951" y="10420"/>
                    </a:lnTo>
                    <a:lnTo>
                      <a:pt x="5186" y="10425"/>
                    </a:lnTo>
                    <a:lnTo>
                      <a:pt x="5460" y="10419"/>
                    </a:lnTo>
                    <a:lnTo>
                      <a:pt x="5731" y="10397"/>
                    </a:lnTo>
                    <a:lnTo>
                      <a:pt x="5998" y="10364"/>
                    </a:lnTo>
                    <a:lnTo>
                      <a:pt x="6260" y="10317"/>
                    </a:lnTo>
                    <a:lnTo>
                      <a:pt x="6517" y="10257"/>
                    </a:lnTo>
                    <a:lnTo>
                      <a:pt x="6770" y="10186"/>
                    </a:lnTo>
                    <a:lnTo>
                      <a:pt x="7018" y="10102"/>
                    </a:lnTo>
                    <a:lnTo>
                      <a:pt x="7260" y="10006"/>
                    </a:lnTo>
                    <a:lnTo>
                      <a:pt x="7496" y="9901"/>
                    </a:lnTo>
                    <a:lnTo>
                      <a:pt x="7725" y="9783"/>
                    </a:lnTo>
                    <a:lnTo>
                      <a:pt x="7948" y="9655"/>
                    </a:lnTo>
                    <a:lnTo>
                      <a:pt x="8164" y="9516"/>
                    </a:lnTo>
                    <a:lnTo>
                      <a:pt x="8374" y="9368"/>
                    </a:lnTo>
                    <a:lnTo>
                      <a:pt x="8575" y="9209"/>
                    </a:lnTo>
                    <a:lnTo>
                      <a:pt x="8768" y="9043"/>
                    </a:lnTo>
                    <a:lnTo>
                      <a:pt x="8953" y="8866"/>
                    </a:lnTo>
                    <a:lnTo>
                      <a:pt x="9130" y="8681"/>
                    </a:lnTo>
                    <a:lnTo>
                      <a:pt x="9298" y="8488"/>
                    </a:lnTo>
                    <a:lnTo>
                      <a:pt x="9455" y="8287"/>
                    </a:lnTo>
                    <a:lnTo>
                      <a:pt x="9604" y="8078"/>
                    </a:lnTo>
                    <a:lnTo>
                      <a:pt x="9742" y="7863"/>
                    </a:lnTo>
                    <a:lnTo>
                      <a:pt x="9871" y="7640"/>
                    </a:lnTo>
                    <a:lnTo>
                      <a:pt x="9988" y="7410"/>
                    </a:lnTo>
                    <a:lnTo>
                      <a:pt x="10096" y="7174"/>
                    </a:lnTo>
                    <a:lnTo>
                      <a:pt x="10190" y="6933"/>
                    </a:lnTo>
                    <a:lnTo>
                      <a:pt x="10274" y="6685"/>
                    </a:lnTo>
                    <a:lnTo>
                      <a:pt x="10346" y="6432"/>
                    </a:lnTo>
                    <a:lnTo>
                      <a:pt x="10406" y="6176"/>
                    </a:lnTo>
                    <a:lnTo>
                      <a:pt x="10452" y="5914"/>
                    </a:lnTo>
                    <a:lnTo>
                      <a:pt x="10487" y="5647"/>
                    </a:lnTo>
                    <a:lnTo>
                      <a:pt x="10507" y="5377"/>
                    </a:lnTo>
                    <a:lnTo>
                      <a:pt x="10514" y="5102"/>
                    </a:lnTo>
                    <a:close/>
                  </a:path>
                </a:pathLst>
              </a:custGeom>
              <a:solidFill>
                <a:srgbClr val="2EAD7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0" name="Freeform 148"/>
              <p:cNvSpPr>
                <a:spLocks/>
              </p:cNvSpPr>
              <p:nvPr/>
            </p:nvSpPr>
            <p:spPr bwMode="auto">
              <a:xfrm>
                <a:off x="5307" y="1123"/>
                <a:ext cx="218" cy="226"/>
              </a:xfrm>
              <a:custGeom>
                <a:avLst/>
                <a:gdLst/>
                <a:ahLst/>
                <a:cxnLst>
                  <a:cxn ang="0">
                    <a:pos x="10219" y="4355"/>
                  </a:cxn>
                  <a:cxn ang="0">
                    <a:pos x="10028" y="3491"/>
                  </a:cxn>
                  <a:cxn ang="0">
                    <a:pos x="9699" y="2688"/>
                  </a:cxn>
                  <a:cxn ang="0">
                    <a:pos x="9245" y="1959"/>
                  </a:cxn>
                  <a:cxn ang="0">
                    <a:pos x="8680" y="1318"/>
                  </a:cxn>
                  <a:cxn ang="0">
                    <a:pos x="8016" y="778"/>
                  </a:cxn>
                  <a:cxn ang="0">
                    <a:pos x="7268" y="352"/>
                  </a:cxn>
                  <a:cxn ang="0">
                    <a:pos x="6450" y="53"/>
                  </a:cxn>
                  <a:cxn ang="0">
                    <a:pos x="6082" y="33"/>
                  </a:cxn>
                  <a:cxn ang="0">
                    <a:pos x="5879" y="82"/>
                  </a:cxn>
                  <a:cxn ang="0">
                    <a:pos x="5679" y="136"/>
                  </a:cxn>
                  <a:cxn ang="0">
                    <a:pos x="5480" y="193"/>
                  </a:cxn>
                  <a:cxn ang="0">
                    <a:pos x="6123" y="307"/>
                  </a:cxn>
                  <a:cxn ang="0">
                    <a:pos x="6992" y="582"/>
                  </a:cxn>
                  <a:cxn ang="0">
                    <a:pos x="7781" y="1009"/>
                  </a:cxn>
                  <a:cxn ang="0">
                    <a:pos x="8473" y="1568"/>
                  </a:cxn>
                  <a:cxn ang="0">
                    <a:pos x="9052" y="2243"/>
                  </a:cxn>
                  <a:cxn ang="0">
                    <a:pos x="9500" y="3018"/>
                  </a:cxn>
                  <a:cxn ang="0">
                    <a:pos x="9800" y="3875"/>
                  </a:cxn>
                  <a:cxn ang="0">
                    <a:pos x="9934" y="4796"/>
                  </a:cxn>
                  <a:cxn ang="0">
                    <a:pos x="9885" y="5772"/>
                  </a:cxn>
                  <a:cxn ang="0">
                    <a:pos x="9647" y="6698"/>
                  </a:cxn>
                  <a:cxn ang="0">
                    <a:pos x="9239" y="7543"/>
                  </a:cxn>
                  <a:cxn ang="0">
                    <a:pos x="8682" y="8287"/>
                  </a:cxn>
                  <a:cxn ang="0">
                    <a:pos x="7994" y="8912"/>
                  </a:cxn>
                  <a:cxn ang="0">
                    <a:pos x="7196" y="9396"/>
                  </a:cxn>
                  <a:cxn ang="0">
                    <a:pos x="6307" y="9721"/>
                  </a:cxn>
                  <a:cxn ang="0">
                    <a:pos x="5346" y="9866"/>
                  </a:cxn>
                  <a:cxn ang="0">
                    <a:pos x="4365" y="9819"/>
                  </a:cxn>
                  <a:cxn ang="0">
                    <a:pos x="3444" y="9584"/>
                  </a:cxn>
                  <a:cxn ang="0">
                    <a:pos x="2602" y="9183"/>
                  </a:cxn>
                  <a:cxn ang="0">
                    <a:pos x="1860" y="8634"/>
                  </a:cxn>
                  <a:cxn ang="0">
                    <a:pos x="1235" y="7955"/>
                  </a:cxn>
                  <a:cxn ang="0">
                    <a:pos x="748" y="7168"/>
                  </a:cxn>
                  <a:cxn ang="0">
                    <a:pos x="419" y="6290"/>
                  </a:cxn>
                  <a:cxn ang="0">
                    <a:pos x="264" y="5340"/>
                  </a:cxn>
                  <a:cxn ang="0">
                    <a:pos x="201" y="5239"/>
                  </a:cxn>
                  <a:cxn ang="0">
                    <a:pos x="133" y="5435"/>
                  </a:cxn>
                  <a:cxn ang="0">
                    <a:pos x="71" y="5634"/>
                  </a:cxn>
                  <a:cxn ang="0">
                    <a:pos x="14" y="5834"/>
                  </a:cxn>
                  <a:cxn ang="0">
                    <a:pos x="159" y="6556"/>
                  </a:cxn>
                  <a:cxn ang="0">
                    <a:pos x="499" y="7393"/>
                  </a:cxn>
                  <a:cxn ang="0">
                    <a:pos x="976" y="8149"/>
                  </a:cxn>
                  <a:cxn ang="0">
                    <a:pos x="1573" y="8809"/>
                  </a:cxn>
                  <a:cxn ang="0">
                    <a:pos x="2274" y="9359"/>
                  </a:cxn>
                  <a:cxn ang="0">
                    <a:pos x="3066" y="9782"/>
                  </a:cxn>
                  <a:cxn ang="0">
                    <a:pos x="3933" y="10064"/>
                  </a:cxn>
                  <a:cxn ang="0">
                    <a:pos x="4858" y="10190"/>
                  </a:cxn>
                  <a:cxn ang="0">
                    <a:pos x="5884" y="10136"/>
                  </a:cxn>
                  <a:cxn ang="0">
                    <a:pos x="6873" y="9884"/>
                  </a:cxn>
                  <a:cxn ang="0">
                    <a:pos x="7776" y="9449"/>
                  </a:cxn>
                  <a:cxn ang="0">
                    <a:pos x="8570" y="8855"/>
                  </a:cxn>
                  <a:cxn ang="0">
                    <a:pos x="9236" y="8123"/>
                  </a:cxn>
                  <a:cxn ang="0">
                    <a:pos x="9753" y="7272"/>
                  </a:cxn>
                  <a:cxn ang="0">
                    <a:pos x="10101" y="6325"/>
                  </a:cxn>
                  <a:cxn ang="0">
                    <a:pos x="10257" y="5300"/>
                  </a:cxn>
                </a:cxnLst>
                <a:rect l="0" t="0" r="r" b="b"/>
                <a:pathLst>
                  <a:path w="10264" h="10195">
                    <a:moveTo>
                      <a:pt x="10264" y="5034"/>
                    </a:moveTo>
                    <a:lnTo>
                      <a:pt x="10259" y="4806"/>
                    </a:lnTo>
                    <a:lnTo>
                      <a:pt x="10243" y="4579"/>
                    </a:lnTo>
                    <a:lnTo>
                      <a:pt x="10219" y="4355"/>
                    </a:lnTo>
                    <a:lnTo>
                      <a:pt x="10185" y="4134"/>
                    </a:lnTo>
                    <a:lnTo>
                      <a:pt x="10142" y="3917"/>
                    </a:lnTo>
                    <a:lnTo>
                      <a:pt x="10089" y="3702"/>
                    </a:lnTo>
                    <a:lnTo>
                      <a:pt x="10028" y="3491"/>
                    </a:lnTo>
                    <a:lnTo>
                      <a:pt x="9959" y="3284"/>
                    </a:lnTo>
                    <a:lnTo>
                      <a:pt x="9880" y="3081"/>
                    </a:lnTo>
                    <a:lnTo>
                      <a:pt x="9793" y="2882"/>
                    </a:lnTo>
                    <a:lnTo>
                      <a:pt x="9699" y="2688"/>
                    </a:lnTo>
                    <a:lnTo>
                      <a:pt x="9597" y="2498"/>
                    </a:lnTo>
                    <a:lnTo>
                      <a:pt x="9487" y="2313"/>
                    </a:lnTo>
                    <a:lnTo>
                      <a:pt x="9369" y="2134"/>
                    </a:lnTo>
                    <a:lnTo>
                      <a:pt x="9245" y="1959"/>
                    </a:lnTo>
                    <a:lnTo>
                      <a:pt x="9114" y="1789"/>
                    </a:lnTo>
                    <a:lnTo>
                      <a:pt x="8976" y="1627"/>
                    </a:lnTo>
                    <a:lnTo>
                      <a:pt x="8831" y="1470"/>
                    </a:lnTo>
                    <a:lnTo>
                      <a:pt x="8680" y="1318"/>
                    </a:lnTo>
                    <a:lnTo>
                      <a:pt x="8523" y="1173"/>
                    </a:lnTo>
                    <a:lnTo>
                      <a:pt x="8359" y="1035"/>
                    </a:lnTo>
                    <a:lnTo>
                      <a:pt x="8191" y="903"/>
                    </a:lnTo>
                    <a:lnTo>
                      <a:pt x="8016" y="778"/>
                    </a:lnTo>
                    <a:lnTo>
                      <a:pt x="7838" y="659"/>
                    </a:lnTo>
                    <a:lnTo>
                      <a:pt x="7653" y="550"/>
                    </a:lnTo>
                    <a:lnTo>
                      <a:pt x="7464" y="446"/>
                    </a:lnTo>
                    <a:lnTo>
                      <a:pt x="7268" y="352"/>
                    </a:lnTo>
                    <a:lnTo>
                      <a:pt x="7070" y="264"/>
                    </a:lnTo>
                    <a:lnTo>
                      <a:pt x="6867" y="186"/>
                    </a:lnTo>
                    <a:lnTo>
                      <a:pt x="6661" y="115"/>
                    </a:lnTo>
                    <a:lnTo>
                      <a:pt x="6450" y="53"/>
                    </a:lnTo>
                    <a:lnTo>
                      <a:pt x="6236" y="0"/>
                    </a:lnTo>
                    <a:lnTo>
                      <a:pt x="6184" y="12"/>
                    </a:lnTo>
                    <a:lnTo>
                      <a:pt x="6133" y="22"/>
                    </a:lnTo>
                    <a:lnTo>
                      <a:pt x="6082" y="33"/>
                    </a:lnTo>
                    <a:lnTo>
                      <a:pt x="6032" y="45"/>
                    </a:lnTo>
                    <a:lnTo>
                      <a:pt x="5981" y="57"/>
                    </a:lnTo>
                    <a:lnTo>
                      <a:pt x="5930" y="70"/>
                    </a:lnTo>
                    <a:lnTo>
                      <a:pt x="5879" y="82"/>
                    </a:lnTo>
                    <a:lnTo>
                      <a:pt x="5829" y="94"/>
                    </a:lnTo>
                    <a:lnTo>
                      <a:pt x="5778" y="108"/>
                    </a:lnTo>
                    <a:lnTo>
                      <a:pt x="5729" y="121"/>
                    </a:lnTo>
                    <a:lnTo>
                      <a:pt x="5679" y="136"/>
                    </a:lnTo>
                    <a:lnTo>
                      <a:pt x="5629" y="149"/>
                    </a:lnTo>
                    <a:lnTo>
                      <a:pt x="5579" y="164"/>
                    </a:lnTo>
                    <a:lnTo>
                      <a:pt x="5529" y="178"/>
                    </a:lnTo>
                    <a:lnTo>
                      <a:pt x="5480" y="193"/>
                    </a:lnTo>
                    <a:lnTo>
                      <a:pt x="5431" y="209"/>
                    </a:lnTo>
                    <a:lnTo>
                      <a:pt x="5665" y="230"/>
                    </a:lnTo>
                    <a:lnTo>
                      <a:pt x="5896" y="263"/>
                    </a:lnTo>
                    <a:lnTo>
                      <a:pt x="6123" y="307"/>
                    </a:lnTo>
                    <a:lnTo>
                      <a:pt x="6348" y="360"/>
                    </a:lnTo>
                    <a:lnTo>
                      <a:pt x="6566" y="425"/>
                    </a:lnTo>
                    <a:lnTo>
                      <a:pt x="6782" y="498"/>
                    </a:lnTo>
                    <a:lnTo>
                      <a:pt x="6992" y="582"/>
                    </a:lnTo>
                    <a:lnTo>
                      <a:pt x="7197" y="675"/>
                    </a:lnTo>
                    <a:lnTo>
                      <a:pt x="7398" y="777"/>
                    </a:lnTo>
                    <a:lnTo>
                      <a:pt x="7592" y="888"/>
                    </a:lnTo>
                    <a:lnTo>
                      <a:pt x="7781" y="1009"/>
                    </a:lnTo>
                    <a:lnTo>
                      <a:pt x="7964" y="1136"/>
                    </a:lnTo>
                    <a:lnTo>
                      <a:pt x="8140" y="1273"/>
                    </a:lnTo>
                    <a:lnTo>
                      <a:pt x="8310" y="1416"/>
                    </a:lnTo>
                    <a:lnTo>
                      <a:pt x="8473" y="1568"/>
                    </a:lnTo>
                    <a:lnTo>
                      <a:pt x="8630" y="1725"/>
                    </a:lnTo>
                    <a:lnTo>
                      <a:pt x="8778" y="1892"/>
                    </a:lnTo>
                    <a:lnTo>
                      <a:pt x="8919" y="2065"/>
                    </a:lnTo>
                    <a:lnTo>
                      <a:pt x="9052" y="2243"/>
                    </a:lnTo>
                    <a:lnTo>
                      <a:pt x="9177" y="2428"/>
                    </a:lnTo>
                    <a:lnTo>
                      <a:pt x="9294" y="2620"/>
                    </a:lnTo>
                    <a:lnTo>
                      <a:pt x="9402" y="2816"/>
                    </a:lnTo>
                    <a:lnTo>
                      <a:pt x="9500" y="3018"/>
                    </a:lnTo>
                    <a:lnTo>
                      <a:pt x="9590" y="3225"/>
                    </a:lnTo>
                    <a:lnTo>
                      <a:pt x="9670" y="3437"/>
                    </a:lnTo>
                    <a:lnTo>
                      <a:pt x="9740" y="3654"/>
                    </a:lnTo>
                    <a:lnTo>
                      <a:pt x="9800" y="3875"/>
                    </a:lnTo>
                    <a:lnTo>
                      <a:pt x="9850" y="4099"/>
                    </a:lnTo>
                    <a:lnTo>
                      <a:pt x="9889" y="4329"/>
                    </a:lnTo>
                    <a:lnTo>
                      <a:pt x="9917" y="4560"/>
                    </a:lnTo>
                    <a:lnTo>
                      <a:pt x="9934" y="4796"/>
                    </a:lnTo>
                    <a:lnTo>
                      <a:pt x="9940" y="5034"/>
                    </a:lnTo>
                    <a:lnTo>
                      <a:pt x="9934" y="5284"/>
                    </a:lnTo>
                    <a:lnTo>
                      <a:pt x="9916" y="5529"/>
                    </a:lnTo>
                    <a:lnTo>
                      <a:pt x="9885" y="5772"/>
                    </a:lnTo>
                    <a:lnTo>
                      <a:pt x="9842" y="6009"/>
                    </a:lnTo>
                    <a:lnTo>
                      <a:pt x="9788" y="6244"/>
                    </a:lnTo>
                    <a:lnTo>
                      <a:pt x="9723" y="6473"/>
                    </a:lnTo>
                    <a:lnTo>
                      <a:pt x="9647" y="6698"/>
                    </a:lnTo>
                    <a:lnTo>
                      <a:pt x="9560" y="6918"/>
                    </a:lnTo>
                    <a:lnTo>
                      <a:pt x="9463" y="7132"/>
                    </a:lnTo>
                    <a:lnTo>
                      <a:pt x="9356" y="7341"/>
                    </a:lnTo>
                    <a:lnTo>
                      <a:pt x="9239" y="7543"/>
                    </a:lnTo>
                    <a:lnTo>
                      <a:pt x="9113" y="7739"/>
                    </a:lnTo>
                    <a:lnTo>
                      <a:pt x="8978" y="7930"/>
                    </a:lnTo>
                    <a:lnTo>
                      <a:pt x="8835" y="8113"/>
                    </a:lnTo>
                    <a:lnTo>
                      <a:pt x="8682" y="8287"/>
                    </a:lnTo>
                    <a:lnTo>
                      <a:pt x="8522" y="8456"/>
                    </a:lnTo>
                    <a:lnTo>
                      <a:pt x="8353" y="8616"/>
                    </a:lnTo>
                    <a:lnTo>
                      <a:pt x="8178" y="8769"/>
                    </a:lnTo>
                    <a:lnTo>
                      <a:pt x="7994" y="8912"/>
                    </a:lnTo>
                    <a:lnTo>
                      <a:pt x="7805" y="9047"/>
                    </a:lnTo>
                    <a:lnTo>
                      <a:pt x="7608" y="9173"/>
                    </a:lnTo>
                    <a:lnTo>
                      <a:pt x="7406" y="9290"/>
                    </a:lnTo>
                    <a:lnTo>
                      <a:pt x="7196" y="9396"/>
                    </a:lnTo>
                    <a:lnTo>
                      <a:pt x="6982" y="9493"/>
                    </a:lnTo>
                    <a:lnTo>
                      <a:pt x="6762" y="9580"/>
                    </a:lnTo>
                    <a:lnTo>
                      <a:pt x="6537" y="9656"/>
                    </a:lnTo>
                    <a:lnTo>
                      <a:pt x="6307" y="9721"/>
                    </a:lnTo>
                    <a:lnTo>
                      <a:pt x="6073" y="9775"/>
                    </a:lnTo>
                    <a:lnTo>
                      <a:pt x="5834" y="9818"/>
                    </a:lnTo>
                    <a:lnTo>
                      <a:pt x="5592" y="9848"/>
                    </a:lnTo>
                    <a:lnTo>
                      <a:pt x="5346" y="9866"/>
                    </a:lnTo>
                    <a:lnTo>
                      <a:pt x="5097" y="9872"/>
                    </a:lnTo>
                    <a:lnTo>
                      <a:pt x="4849" y="9866"/>
                    </a:lnTo>
                    <a:lnTo>
                      <a:pt x="4606" y="9848"/>
                    </a:lnTo>
                    <a:lnTo>
                      <a:pt x="4365" y="9819"/>
                    </a:lnTo>
                    <a:lnTo>
                      <a:pt x="4128" y="9776"/>
                    </a:lnTo>
                    <a:lnTo>
                      <a:pt x="3895" y="9723"/>
                    </a:lnTo>
                    <a:lnTo>
                      <a:pt x="3666" y="9658"/>
                    </a:lnTo>
                    <a:lnTo>
                      <a:pt x="3444" y="9584"/>
                    </a:lnTo>
                    <a:lnTo>
                      <a:pt x="3225" y="9498"/>
                    </a:lnTo>
                    <a:lnTo>
                      <a:pt x="3012" y="9402"/>
                    </a:lnTo>
                    <a:lnTo>
                      <a:pt x="2804" y="9298"/>
                    </a:lnTo>
                    <a:lnTo>
                      <a:pt x="2602" y="9183"/>
                    </a:lnTo>
                    <a:lnTo>
                      <a:pt x="2406" y="9058"/>
                    </a:lnTo>
                    <a:lnTo>
                      <a:pt x="2217" y="8925"/>
                    </a:lnTo>
                    <a:lnTo>
                      <a:pt x="2035" y="8784"/>
                    </a:lnTo>
                    <a:lnTo>
                      <a:pt x="1860" y="8634"/>
                    </a:lnTo>
                    <a:lnTo>
                      <a:pt x="1693" y="8475"/>
                    </a:lnTo>
                    <a:lnTo>
                      <a:pt x="1532" y="8310"/>
                    </a:lnTo>
                    <a:lnTo>
                      <a:pt x="1380" y="8136"/>
                    </a:lnTo>
                    <a:lnTo>
                      <a:pt x="1235" y="7955"/>
                    </a:lnTo>
                    <a:lnTo>
                      <a:pt x="1100" y="7769"/>
                    </a:lnTo>
                    <a:lnTo>
                      <a:pt x="974" y="7575"/>
                    </a:lnTo>
                    <a:lnTo>
                      <a:pt x="856" y="7375"/>
                    </a:lnTo>
                    <a:lnTo>
                      <a:pt x="748" y="7168"/>
                    </a:lnTo>
                    <a:lnTo>
                      <a:pt x="651" y="6956"/>
                    </a:lnTo>
                    <a:lnTo>
                      <a:pt x="563" y="6739"/>
                    </a:lnTo>
                    <a:lnTo>
                      <a:pt x="485" y="6517"/>
                    </a:lnTo>
                    <a:lnTo>
                      <a:pt x="419" y="6290"/>
                    </a:lnTo>
                    <a:lnTo>
                      <a:pt x="363" y="6058"/>
                    </a:lnTo>
                    <a:lnTo>
                      <a:pt x="317" y="5823"/>
                    </a:lnTo>
                    <a:lnTo>
                      <a:pt x="285" y="5584"/>
                    </a:lnTo>
                    <a:lnTo>
                      <a:pt x="264" y="5340"/>
                    </a:lnTo>
                    <a:lnTo>
                      <a:pt x="255" y="5093"/>
                    </a:lnTo>
                    <a:lnTo>
                      <a:pt x="236" y="5142"/>
                    </a:lnTo>
                    <a:lnTo>
                      <a:pt x="219" y="5191"/>
                    </a:lnTo>
                    <a:lnTo>
                      <a:pt x="201" y="5239"/>
                    </a:lnTo>
                    <a:lnTo>
                      <a:pt x="183" y="5288"/>
                    </a:lnTo>
                    <a:lnTo>
                      <a:pt x="166" y="5337"/>
                    </a:lnTo>
                    <a:lnTo>
                      <a:pt x="150" y="5387"/>
                    </a:lnTo>
                    <a:lnTo>
                      <a:pt x="133" y="5435"/>
                    </a:lnTo>
                    <a:lnTo>
                      <a:pt x="118" y="5485"/>
                    </a:lnTo>
                    <a:lnTo>
                      <a:pt x="102" y="5535"/>
                    </a:lnTo>
                    <a:lnTo>
                      <a:pt x="87" y="5585"/>
                    </a:lnTo>
                    <a:lnTo>
                      <a:pt x="71" y="5634"/>
                    </a:lnTo>
                    <a:lnTo>
                      <a:pt x="56" y="5683"/>
                    </a:lnTo>
                    <a:lnTo>
                      <a:pt x="42" y="5734"/>
                    </a:lnTo>
                    <a:lnTo>
                      <a:pt x="28" y="5784"/>
                    </a:lnTo>
                    <a:lnTo>
                      <a:pt x="14" y="5834"/>
                    </a:lnTo>
                    <a:lnTo>
                      <a:pt x="0" y="5884"/>
                    </a:lnTo>
                    <a:lnTo>
                      <a:pt x="43" y="6112"/>
                    </a:lnTo>
                    <a:lnTo>
                      <a:pt x="96" y="6336"/>
                    </a:lnTo>
                    <a:lnTo>
                      <a:pt x="159" y="6556"/>
                    </a:lnTo>
                    <a:lnTo>
                      <a:pt x="231" y="6773"/>
                    </a:lnTo>
                    <a:lnTo>
                      <a:pt x="311" y="6984"/>
                    </a:lnTo>
                    <a:lnTo>
                      <a:pt x="402" y="7191"/>
                    </a:lnTo>
                    <a:lnTo>
                      <a:pt x="499" y="7393"/>
                    </a:lnTo>
                    <a:lnTo>
                      <a:pt x="607" y="7590"/>
                    </a:lnTo>
                    <a:lnTo>
                      <a:pt x="722" y="7782"/>
                    </a:lnTo>
                    <a:lnTo>
                      <a:pt x="846" y="7969"/>
                    </a:lnTo>
                    <a:lnTo>
                      <a:pt x="976" y="8149"/>
                    </a:lnTo>
                    <a:lnTo>
                      <a:pt x="1115" y="8324"/>
                    </a:lnTo>
                    <a:lnTo>
                      <a:pt x="1261" y="8493"/>
                    </a:lnTo>
                    <a:lnTo>
                      <a:pt x="1413" y="8654"/>
                    </a:lnTo>
                    <a:lnTo>
                      <a:pt x="1573" y="8809"/>
                    </a:lnTo>
                    <a:lnTo>
                      <a:pt x="1739" y="8958"/>
                    </a:lnTo>
                    <a:lnTo>
                      <a:pt x="1912" y="9099"/>
                    </a:lnTo>
                    <a:lnTo>
                      <a:pt x="2090" y="9233"/>
                    </a:lnTo>
                    <a:lnTo>
                      <a:pt x="2274" y="9359"/>
                    </a:lnTo>
                    <a:lnTo>
                      <a:pt x="2465" y="9476"/>
                    </a:lnTo>
                    <a:lnTo>
                      <a:pt x="2660" y="9587"/>
                    </a:lnTo>
                    <a:lnTo>
                      <a:pt x="2860" y="9689"/>
                    </a:lnTo>
                    <a:lnTo>
                      <a:pt x="3066" y="9782"/>
                    </a:lnTo>
                    <a:lnTo>
                      <a:pt x="3276" y="9866"/>
                    </a:lnTo>
                    <a:lnTo>
                      <a:pt x="3491" y="9941"/>
                    </a:lnTo>
                    <a:lnTo>
                      <a:pt x="3709" y="10007"/>
                    </a:lnTo>
                    <a:lnTo>
                      <a:pt x="3933" y="10064"/>
                    </a:lnTo>
                    <a:lnTo>
                      <a:pt x="4159" y="10111"/>
                    </a:lnTo>
                    <a:lnTo>
                      <a:pt x="4389" y="10149"/>
                    </a:lnTo>
                    <a:lnTo>
                      <a:pt x="4622" y="10174"/>
                    </a:lnTo>
                    <a:lnTo>
                      <a:pt x="4858" y="10190"/>
                    </a:lnTo>
                    <a:lnTo>
                      <a:pt x="5097" y="10195"/>
                    </a:lnTo>
                    <a:lnTo>
                      <a:pt x="5363" y="10189"/>
                    </a:lnTo>
                    <a:lnTo>
                      <a:pt x="5625" y="10169"/>
                    </a:lnTo>
                    <a:lnTo>
                      <a:pt x="5884" y="10136"/>
                    </a:lnTo>
                    <a:lnTo>
                      <a:pt x="6138" y="10091"/>
                    </a:lnTo>
                    <a:lnTo>
                      <a:pt x="6388" y="10034"/>
                    </a:lnTo>
                    <a:lnTo>
                      <a:pt x="6633" y="9964"/>
                    </a:lnTo>
                    <a:lnTo>
                      <a:pt x="6873" y="9884"/>
                    </a:lnTo>
                    <a:lnTo>
                      <a:pt x="7108" y="9790"/>
                    </a:lnTo>
                    <a:lnTo>
                      <a:pt x="7337" y="9688"/>
                    </a:lnTo>
                    <a:lnTo>
                      <a:pt x="7559" y="9574"/>
                    </a:lnTo>
                    <a:lnTo>
                      <a:pt x="7776" y="9449"/>
                    </a:lnTo>
                    <a:lnTo>
                      <a:pt x="7985" y="9314"/>
                    </a:lnTo>
                    <a:lnTo>
                      <a:pt x="8187" y="9171"/>
                    </a:lnTo>
                    <a:lnTo>
                      <a:pt x="8383" y="9017"/>
                    </a:lnTo>
                    <a:lnTo>
                      <a:pt x="8570" y="8855"/>
                    </a:lnTo>
                    <a:lnTo>
                      <a:pt x="8750" y="8683"/>
                    </a:lnTo>
                    <a:lnTo>
                      <a:pt x="8921" y="8505"/>
                    </a:lnTo>
                    <a:lnTo>
                      <a:pt x="9084" y="8318"/>
                    </a:lnTo>
                    <a:lnTo>
                      <a:pt x="9236" y="8123"/>
                    </a:lnTo>
                    <a:lnTo>
                      <a:pt x="9380" y="7920"/>
                    </a:lnTo>
                    <a:lnTo>
                      <a:pt x="9516" y="7711"/>
                    </a:lnTo>
                    <a:lnTo>
                      <a:pt x="9640" y="7495"/>
                    </a:lnTo>
                    <a:lnTo>
                      <a:pt x="9753" y="7272"/>
                    </a:lnTo>
                    <a:lnTo>
                      <a:pt x="9858" y="7044"/>
                    </a:lnTo>
                    <a:lnTo>
                      <a:pt x="9950" y="6809"/>
                    </a:lnTo>
                    <a:lnTo>
                      <a:pt x="10031" y="6570"/>
                    </a:lnTo>
                    <a:lnTo>
                      <a:pt x="10101" y="6325"/>
                    </a:lnTo>
                    <a:lnTo>
                      <a:pt x="10159" y="6075"/>
                    </a:lnTo>
                    <a:lnTo>
                      <a:pt x="10204" y="5821"/>
                    </a:lnTo>
                    <a:lnTo>
                      <a:pt x="10237" y="5562"/>
                    </a:lnTo>
                    <a:lnTo>
                      <a:pt x="10257" y="5300"/>
                    </a:lnTo>
                    <a:lnTo>
                      <a:pt x="10264" y="5034"/>
                    </a:lnTo>
                    <a:close/>
                  </a:path>
                </a:pathLst>
              </a:custGeom>
              <a:solidFill>
                <a:srgbClr val="36AF7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1" name="Freeform 149"/>
              <p:cNvSpPr>
                <a:spLocks/>
              </p:cNvSpPr>
              <p:nvPr/>
            </p:nvSpPr>
            <p:spPr bwMode="auto">
              <a:xfrm>
                <a:off x="5309" y="1125"/>
                <a:ext cx="213" cy="221"/>
              </a:xfrm>
              <a:custGeom>
                <a:avLst/>
                <a:gdLst/>
                <a:ahLst/>
                <a:cxnLst>
                  <a:cxn ang="0">
                    <a:pos x="9940" y="4251"/>
                  </a:cxn>
                  <a:cxn ang="0">
                    <a:pos x="9736" y="3374"/>
                  </a:cxn>
                  <a:cxn ang="0">
                    <a:pos x="9384" y="2564"/>
                  </a:cxn>
                  <a:cxn ang="0">
                    <a:pos x="8902" y="1835"/>
                  </a:cxn>
                  <a:cxn ang="0">
                    <a:pos x="8301" y="1202"/>
                  </a:cxn>
                  <a:cxn ang="0">
                    <a:pos x="7600" y="682"/>
                  </a:cxn>
                  <a:cxn ang="0">
                    <a:pos x="6812" y="289"/>
                  </a:cxn>
                  <a:cxn ang="0">
                    <a:pos x="5952" y="38"/>
                  </a:cxn>
                  <a:cxn ang="0">
                    <a:pos x="5567" y="44"/>
                  </a:cxn>
                  <a:cxn ang="0">
                    <a:pos x="5353" y="106"/>
                  </a:cxn>
                  <a:cxn ang="0">
                    <a:pos x="5143" y="175"/>
                  </a:cxn>
                  <a:cxn ang="0">
                    <a:pos x="4936" y="249"/>
                  </a:cxn>
                  <a:cxn ang="0">
                    <a:pos x="4958" y="267"/>
                  </a:cxn>
                  <a:cxn ang="0">
                    <a:pos x="5696" y="321"/>
                  </a:cxn>
                  <a:cxn ang="0">
                    <a:pos x="6592" y="550"/>
                  </a:cxn>
                  <a:cxn ang="0">
                    <a:pos x="7411" y="944"/>
                  </a:cxn>
                  <a:cxn ang="0">
                    <a:pos x="8131" y="1482"/>
                  </a:cxn>
                  <a:cxn ang="0">
                    <a:pos x="8735" y="2145"/>
                  </a:cxn>
                  <a:cxn ang="0">
                    <a:pos x="9203" y="2917"/>
                  </a:cxn>
                  <a:cxn ang="0">
                    <a:pos x="9518" y="3775"/>
                  </a:cxn>
                  <a:cxn ang="0">
                    <a:pos x="9660" y="4703"/>
                  </a:cxn>
                  <a:cxn ang="0">
                    <a:pos x="9611" y="5656"/>
                  </a:cxn>
                  <a:cxn ang="0">
                    <a:pos x="9381" y="6552"/>
                  </a:cxn>
                  <a:cxn ang="0">
                    <a:pos x="8987" y="7369"/>
                  </a:cxn>
                  <a:cxn ang="0">
                    <a:pos x="8448" y="8089"/>
                  </a:cxn>
                  <a:cxn ang="0">
                    <a:pos x="7785" y="8692"/>
                  </a:cxn>
                  <a:cxn ang="0">
                    <a:pos x="7012" y="9160"/>
                  </a:cxn>
                  <a:cxn ang="0">
                    <a:pos x="6153" y="9474"/>
                  </a:cxn>
                  <a:cxn ang="0">
                    <a:pos x="5224" y="9615"/>
                  </a:cxn>
                  <a:cxn ang="0">
                    <a:pos x="4270" y="9567"/>
                  </a:cxn>
                  <a:cxn ang="0">
                    <a:pos x="3374" y="9338"/>
                  </a:cxn>
                  <a:cxn ang="0">
                    <a:pos x="2555" y="8944"/>
                  </a:cxn>
                  <a:cxn ang="0">
                    <a:pos x="1835" y="8406"/>
                  </a:cxn>
                  <a:cxn ang="0">
                    <a:pos x="1231" y="7743"/>
                  </a:cxn>
                  <a:cxn ang="0">
                    <a:pos x="762" y="6972"/>
                  </a:cxn>
                  <a:cxn ang="0">
                    <a:pos x="448" y="6113"/>
                  </a:cxn>
                  <a:cxn ang="0">
                    <a:pos x="307" y="5184"/>
                  </a:cxn>
                  <a:cxn ang="0">
                    <a:pos x="303" y="4807"/>
                  </a:cxn>
                  <a:cxn ang="0">
                    <a:pos x="311" y="4627"/>
                  </a:cxn>
                  <a:cxn ang="0">
                    <a:pos x="249" y="4733"/>
                  </a:cxn>
                  <a:cxn ang="0">
                    <a:pos x="166" y="4937"/>
                  </a:cxn>
                  <a:cxn ang="0">
                    <a:pos x="89" y="5144"/>
                  </a:cxn>
                  <a:cxn ang="0">
                    <a:pos x="16" y="5354"/>
                  </a:cxn>
                  <a:cxn ang="0">
                    <a:pos x="114" y="6107"/>
                  </a:cxn>
                  <a:cxn ang="0">
                    <a:pos x="412" y="6982"/>
                  </a:cxn>
                  <a:cxn ang="0">
                    <a:pos x="858" y="7777"/>
                  </a:cxn>
                  <a:cxn ang="0">
                    <a:pos x="1437" y="8473"/>
                  </a:cxn>
                  <a:cxn ang="0">
                    <a:pos x="2132" y="9053"/>
                  </a:cxn>
                  <a:cxn ang="0">
                    <a:pos x="2925" y="9503"/>
                  </a:cxn>
                  <a:cxn ang="0">
                    <a:pos x="3800" y="9803"/>
                  </a:cxn>
                  <a:cxn ang="0">
                    <a:pos x="4741" y="9938"/>
                  </a:cxn>
                  <a:cxn ang="0">
                    <a:pos x="5745" y="9886"/>
                  </a:cxn>
                  <a:cxn ang="0">
                    <a:pos x="6703" y="9640"/>
                  </a:cxn>
                  <a:cxn ang="0">
                    <a:pos x="7577" y="9220"/>
                  </a:cxn>
                  <a:cxn ang="0">
                    <a:pos x="8348" y="8645"/>
                  </a:cxn>
                  <a:cxn ang="0">
                    <a:pos x="8993" y="7936"/>
                  </a:cxn>
                  <a:cxn ang="0">
                    <a:pos x="9494" y="7111"/>
                  </a:cxn>
                  <a:cxn ang="0">
                    <a:pos x="9831" y="6193"/>
                  </a:cxn>
                  <a:cxn ang="0">
                    <a:pos x="9982" y="5201"/>
                  </a:cxn>
                </a:cxnLst>
                <a:rect l="0" t="0" r="r" b="b"/>
                <a:pathLst>
                  <a:path w="9988" h="9943">
                    <a:moveTo>
                      <a:pt x="9988" y="4943"/>
                    </a:moveTo>
                    <a:lnTo>
                      <a:pt x="9983" y="4710"/>
                    </a:lnTo>
                    <a:lnTo>
                      <a:pt x="9967" y="4479"/>
                    </a:lnTo>
                    <a:lnTo>
                      <a:pt x="9940" y="4251"/>
                    </a:lnTo>
                    <a:lnTo>
                      <a:pt x="9904" y="4027"/>
                    </a:lnTo>
                    <a:lnTo>
                      <a:pt x="9857" y="3805"/>
                    </a:lnTo>
                    <a:lnTo>
                      <a:pt x="9801" y="3588"/>
                    </a:lnTo>
                    <a:lnTo>
                      <a:pt x="9736" y="3374"/>
                    </a:lnTo>
                    <a:lnTo>
                      <a:pt x="9662" y="3164"/>
                    </a:lnTo>
                    <a:lnTo>
                      <a:pt x="9577" y="2959"/>
                    </a:lnTo>
                    <a:lnTo>
                      <a:pt x="9485" y="2758"/>
                    </a:lnTo>
                    <a:lnTo>
                      <a:pt x="9384" y="2564"/>
                    </a:lnTo>
                    <a:lnTo>
                      <a:pt x="9276" y="2373"/>
                    </a:lnTo>
                    <a:lnTo>
                      <a:pt x="9159" y="2188"/>
                    </a:lnTo>
                    <a:lnTo>
                      <a:pt x="9034" y="2008"/>
                    </a:lnTo>
                    <a:lnTo>
                      <a:pt x="8902" y="1835"/>
                    </a:lnTo>
                    <a:lnTo>
                      <a:pt x="8762" y="1666"/>
                    </a:lnTo>
                    <a:lnTo>
                      <a:pt x="8615" y="1506"/>
                    </a:lnTo>
                    <a:lnTo>
                      <a:pt x="8461" y="1350"/>
                    </a:lnTo>
                    <a:lnTo>
                      <a:pt x="8301" y="1202"/>
                    </a:lnTo>
                    <a:lnTo>
                      <a:pt x="8135" y="1061"/>
                    </a:lnTo>
                    <a:lnTo>
                      <a:pt x="7961" y="928"/>
                    </a:lnTo>
                    <a:lnTo>
                      <a:pt x="7784" y="801"/>
                    </a:lnTo>
                    <a:lnTo>
                      <a:pt x="7600" y="682"/>
                    </a:lnTo>
                    <a:lnTo>
                      <a:pt x="7411" y="571"/>
                    </a:lnTo>
                    <a:lnTo>
                      <a:pt x="7215" y="469"/>
                    </a:lnTo>
                    <a:lnTo>
                      <a:pt x="7016" y="374"/>
                    </a:lnTo>
                    <a:lnTo>
                      <a:pt x="6812" y="289"/>
                    </a:lnTo>
                    <a:lnTo>
                      <a:pt x="6604" y="213"/>
                    </a:lnTo>
                    <a:lnTo>
                      <a:pt x="6390" y="145"/>
                    </a:lnTo>
                    <a:lnTo>
                      <a:pt x="6174" y="87"/>
                    </a:lnTo>
                    <a:lnTo>
                      <a:pt x="5952" y="38"/>
                    </a:lnTo>
                    <a:lnTo>
                      <a:pt x="5728" y="0"/>
                    </a:lnTo>
                    <a:lnTo>
                      <a:pt x="5675" y="14"/>
                    </a:lnTo>
                    <a:lnTo>
                      <a:pt x="5621" y="28"/>
                    </a:lnTo>
                    <a:lnTo>
                      <a:pt x="5567" y="44"/>
                    </a:lnTo>
                    <a:lnTo>
                      <a:pt x="5513" y="59"/>
                    </a:lnTo>
                    <a:lnTo>
                      <a:pt x="5460" y="74"/>
                    </a:lnTo>
                    <a:lnTo>
                      <a:pt x="5407" y="90"/>
                    </a:lnTo>
                    <a:lnTo>
                      <a:pt x="5353" y="106"/>
                    </a:lnTo>
                    <a:lnTo>
                      <a:pt x="5302" y="123"/>
                    </a:lnTo>
                    <a:lnTo>
                      <a:pt x="5249" y="140"/>
                    </a:lnTo>
                    <a:lnTo>
                      <a:pt x="5196" y="157"/>
                    </a:lnTo>
                    <a:lnTo>
                      <a:pt x="5143" y="175"/>
                    </a:lnTo>
                    <a:lnTo>
                      <a:pt x="5091" y="193"/>
                    </a:lnTo>
                    <a:lnTo>
                      <a:pt x="5039" y="211"/>
                    </a:lnTo>
                    <a:lnTo>
                      <a:pt x="4988" y="229"/>
                    </a:lnTo>
                    <a:lnTo>
                      <a:pt x="4936" y="249"/>
                    </a:lnTo>
                    <a:lnTo>
                      <a:pt x="4885" y="268"/>
                    </a:lnTo>
                    <a:lnTo>
                      <a:pt x="4909" y="268"/>
                    </a:lnTo>
                    <a:lnTo>
                      <a:pt x="4934" y="267"/>
                    </a:lnTo>
                    <a:lnTo>
                      <a:pt x="4958" y="267"/>
                    </a:lnTo>
                    <a:lnTo>
                      <a:pt x="4983" y="266"/>
                    </a:lnTo>
                    <a:lnTo>
                      <a:pt x="5224" y="273"/>
                    </a:lnTo>
                    <a:lnTo>
                      <a:pt x="5462" y="290"/>
                    </a:lnTo>
                    <a:lnTo>
                      <a:pt x="5696" y="321"/>
                    </a:lnTo>
                    <a:lnTo>
                      <a:pt x="5927" y="361"/>
                    </a:lnTo>
                    <a:lnTo>
                      <a:pt x="6153" y="414"/>
                    </a:lnTo>
                    <a:lnTo>
                      <a:pt x="6376" y="477"/>
                    </a:lnTo>
                    <a:lnTo>
                      <a:pt x="6592" y="550"/>
                    </a:lnTo>
                    <a:lnTo>
                      <a:pt x="6806" y="633"/>
                    </a:lnTo>
                    <a:lnTo>
                      <a:pt x="7012" y="728"/>
                    </a:lnTo>
                    <a:lnTo>
                      <a:pt x="7214" y="831"/>
                    </a:lnTo>
                    <a:lnTo>
                      <a:pt x="7411" y="944"/>
                    </a:lnTo>
                    <a:lnTo>
                      <a:pt x="7601" y="1065"/>
                    </a:lnTo>
                    <a:lnTo>
                      <a:pt x="7785" y="1196"/>
                    </a:lnTo>
                    <a:lnTo>
                      <a:pt x="7961" y="1335"/>
                    </a:lnTo>
                    <a:lnTo>
                      <a:pt x="8131" y="1482"/>
                    </a:lnTo>
                    <a:lnTo>
                      <a:pt x="8294" y="1637"/>
                    </a:lnTo>
                    <a:lnTo>
                      <a:pt x="8448" y="1799"/>
                    </a:lnTo>
                    <a:lnTo>
                      <a:pt x="8596" y="1969"/>
                    </a:lnTo>
                    <a:lnTo>
                      <a:pt x="8735" y="2145"/>
                    </a:lnTo>
                    <a:lnTo>
                      <a:pt x="8866" y="2329"/>
                    </a:lnTo>
                    <a:lnTo>
                      <a:pt x="8987" y="2519"/>
                    </a:lnTo>
                    <a:lnTo>
                      <a:pt x="9100" y="2715"/>
                    </a:lnTo>
                    <a:lnTo>
                      <a:pt x="9203" y="2917"/>
                    </a:lnTo>
                    <a:lnTo>
                      <a:pt x="9298" y="3123"/>
                    </a:lnTo>
                    <a:lnTo>
                      <a:pt x="9381" y="3336"/>
                    </a:lnTo>
                    <a:lnTo>
                      <a:pt x="9454" y="3553"/>
                    </a:lnTo>
                    <a:lnTo>
                      <a:pt x="9518" y="3775"/>
                    </a:lnTo>
                    <a:lnTo>
                      <a:pt x="9570" y="4001"/>
                    </a:lnTo>
                    <a:lnTo>
                      <a:pt x="9611" y="4232"/>
                    </a:lnTo>
                    <a:lnTo>
                      <a:pt x="9642" y="4465"/>
                    </a:lnTo>
                    <a:lnTo>
                      <a:pt x="9660" y="4703"/>
                    </a:lnTo>
                    <a:lnTo>
                      <a:pt x="9666" y="4943"/>
                    </a:lnTo>
                    <a:lnTo>
                      <a:pt x="9660" y="5184"/>
                    </a:lnTo>
                    <a:lnTo>
                      <a:pt x="9642" y="5422"/>
                    </a:lnTo>
                    <a:lnTo>
                      <a:pt x="9611" y="5656"/>
                    </a:lnTo>
                    <a:lnTo>
                      <a:pt x="9570" y="5887"/>
                    </a:lnTo>
                    <a:lnTo>
                      <a:pt x="9518" y="6113"/>
                    </a:lnTo>
                    <a:lnTo>
                      <a:pt x="9454" y="6334"/>
                    </a:lnTo>
                    <a:lnTo>
                      <a:pt x="9381" y="6552"/>
                    </a:lnTo>
                    <a:lnTo>
                      <a:pt x="9298" y="6764"/>
                    </a:lnTo>
                    <a:lnTo>
                      <a:pt x="9203" y="6972"/>
                    </a:lnTo>
                    <a:lnTo>
                      <a:pt x="9100" y="7173"/>
                    </a:lnTo>
                    <a:lnTo>
                      <a:pt x="8987" y="7369"/>
                    </a:lnTo>
                    <a:lnTo>
                      <a:pt x="8866" y="7559"/>
                    </a:lnTo>
                    <a:lnTo>
                      <a:pt x="8735" y="7743"/>
                    </a:lnTo>
                    <a:lnTo>
                      <a:pt x="8596" y="7919"/>
                    </a:lnTo>
                    <a:lnTo>
                      <a:pt x="8448" y="8089"/>
                    </a:lnTo>
                    <a:lnTo>
                      <a:pt x="8294" y="8251"/>
                    </a:lnTo>
                    <a:lnTo>
                      <a:pt x="8131" y="8406"/>
                    </a:lnTo>
                    <a:lnTo>
                      <a:pt x="7961" y="8553"/>
                    </a:lnTo>
                    <a:lnTo>
                      <a:pt x="7785" y="8692"/>
                    </a:lnTo>
                    <a:lnTo>
                      <a:pt x="7601" y="8822"/>
                    </a:lnTo>
                    <a:lnTo>
                      <a:pt x="7411" y="8944"/>
                    </a:lnTo>
                    <a:lnTo>
                      <a:pt x="7214" y="9056"/>
                    </a:lnTo>
                    <a:lnTo>
                      <a:pt x="7012" y="9160"/>
                    </a:lnTo>
                    <a:lnTo>
                      <a:pt x="6806" y="9253"/>
                    </a:lnTo>
                    <a:lnTo>
                      <a:pt x="6592" y="9338"/>
                    </a:lnTo>
                    <a:lnTo>
                      <a:pt x="6376" y="9411"/>
                    </a:lnTo>
                    <a:lnTo>
                      <a:pt x="6153" y="9474"/>
                    </a:lnTo>
                    <a:lnTo>
                      <a:pt x="5927" y="9526"/>
                    </a:lnTo>
                    <a:lnTo>
                      <a:pt x="5696" y="9567"/>
                    </a:lnTo>
                    <a:lnTo>
                      <a:pt x="5462" y="9597"/>
                    </a:lnTo>
                    <a:lnTo>
                      <a:pt x="5224" y="9615"/>
                    </a:lnTo>
                    <a:lnTo>
                      <a:pt x="4983" y="9621"/>
                    </a:lnTo>
                    <a:lnTo>
                      <a:pt x="4743" y="9615"/>
                    </a:lnTo>
                    <a:lnTo>
                      <a:pt x="4505" y="9597"/>
                    </a:lnTo>
                    <a:lnTo>
                      <a:pt x="4270" y="9567"/>
                    </a:lnTo>
                    <a:lnTo>
                      <a:pt x="4039" y="9526"/>
                    </a:lnTo>
                    <a:lnTo>
                      <a:pt x="3813" y="9474"/>
                    </a:lnTo>
                    <a:lnTo>
                      <a:pt x="3591" y="9411"/>
                    </a:lnTo>
                    <a:lnTo>
                      <a:pt x="3374" y="9338"/>
                    </a:lnTo>
                    <a:lnTo>
                      <a:pt x="3161" y="9253"/>
                    </a:lnTo>
                    <a:lnTo>
                      <a:pt x="2954" y="9160"/>
                    </a:lnTo>
                    <a:lnTo>
                      <a:pt x="2752" y="9056"/>
                    </a:lnTo>
                    <a:lnTo>
                      <a:pt x="2555" y="8944"/>
                    </a:lnTo>
                    <a:lnTo>
                      <a:pt x="2365" y="8822"/>
                    </a:lnTo>
                    <a:lnTo>
                      <a:pt x="2181" y="8692"/>
                    </a:lnTo>
                    <a:lnTo>
                      <a:pt x="2005" y="8553"/>
                    </a:lnTo>
                    <a:lnTo>
                      <a:pt x="1835" y="8406"/>
                    </a:lnTo>
                    <a:lnTo>
                      <a:pt x="1673" y="8251"/>
                    </a:lnTo>
                    <a:lnTo>
                      <a:pt x="1518" y="8089"/>
                    </a:lnTo>
                    <a:lnTo>
                      <a:pt x="1370" y="7919"/>
                    </a:lnTo>
                    <a:lnTo>
                      <a:pt x="1231" y="7743"/>
                    </a:lnTo>
                    <a:lnTo>
                      <a:pt x="1101" y="7559"/>
                    </a:lnTo>
                    <a:lnTo>
                      <a:pt x="979" y="7369"/>
                    </a:lnTo>
                    <a:lnTo>
                      <a:pt x="866" y="7173"/>
                    </a:lnTo>
                    <a:lnTo>
                      <a:pt x="762" y="6972"/>
                    </a:lnTo>
                    <a:lnTo>
                      <a:pt x="669" y="6764"/>
                    </a:lnTo>
                    <a:lnTo>
                      <a:pt x="585" y="6552"/>
                    </a:lnTo>
                    <a:lnTo>
                      <a:pt x="511" y="6334"/>
                    </a:lnTo>
                    <a:lnTo>
                      <a:pt x="448" y="6113"/>
                    </a:lnTo>
                    <a:lnTo>
                      <a:pt x="397" y="5887"/>
                    </a:lnTo>
                    <a:lnTo>
                      <a:pt x="355" y="5656"/>
                    </a:lnTo>
                    <a:lnTo>
                      <a:pt x="325" y="5422"/>
                    </a:lnTo>
                    <a:lnTo>
                      <a:pt x="307" y="5184"/>
                    </a:lnTo>
                    <a:lnTo>
                      <a:pt x="301" y="4943"/>
                    </a:lnTo>
                    <a:lnTo>
                      <a:pt x="301" y="4898"/>
                    </a:lnTo>
                    <a:lnTo>
                      <a:pt x="302" y="4853"/>
                    </a:lnTo>
                    <a:lnTo>
                      <a:pt x="303" y="4807"/>
                    </a:lnTo>
                    <a:lnTo>
                      <a:pt x="304" y="4762"/>
                    </a:lnTo>
                    <a:lnTo>
                      <a:pt x="306" y="4717"/>
                    </a:lnTo>
                    <a:lnTo>
                      <a:pt x="309" y="4671"/>
                    </a:lnTo>
                    <a:lnTo>
                      <a:pt x="311" y="4627"/>
                    </a:lnTo>
                    <a:lnTo>
                      <a:pt x="315" y="4581"/>
                    </a:lnTo>
                    <a:lnTo>
                      <a:pt x="292" y="4632"/>
                    </a:lnTo>
                    <a:lnTo>
                      <a:pt x="271" y="4682"/>
                    </a:lnTo>
                    <a:lnTo>
                      <a:pt x="249" y="4733"/>
                    </a:lnTo>
                    <a:lnTo>
                      <a:pt x="228" y="4783"/>
                    </a:lnTo>
                    <a:lnTo>
                      <a:pt x="206" y="4835"/>
                    </a:lnTo>
                    <a:lnTo>
                      <a:pt x="186" y="4886"/>
                    </a:lnTo>
                    <a:lnTo>
                      <a:pt x="166" y="4937"/>
                    </a:lnTo>
                    <a:lnTo>
                      <a:pt x="147" y="4989"/>
                    </a:lnTo>
                    <a:lnTo>
                      <a:pt x="126" y="5041"/>
                    </a:lnTo>
                    <a:lnTo>
                      <a:pt x="107" y="5093"/>
                    </a:lnTo>
                    <a:lnTo>
                      <a:pt x="89" y="5144"/>
                    </a:lnTo>
                    <a:lnTo>
                      <a:pt x="70" y="5196"/>
                    </a:lnTo>
                    <a:lnTo>
                      <a:pt x="52" y="5249"/>
                    </a:lnTo>
                    <a:lnTo>
                      <a:pt x="34" y="5301"/>
                    </a:lnTo>
                    <a:lnTo>
                      <a:pt x="16" y="5354"/>
                    </a:lnTo>
                    <a:lnTo>
                      <a:pt x="0" y="5406"/>
                    </a:lnTo>
                    <a:lnTo>
                      <a:pt x="27" y="5644"/>
                    </a:lnTo>
                    <a:lnTo>
                      <a:pt x="65" y="5876"/>
                    </a:lnTo>
                    <a:lnTo>
                      <a:pt x="114" y="6107"/>
                    </a:lnTo>
                    <a:lnTo>
                      <a:pt x="174" y="6332"/>
                    </a:lnTo>
                    <a:lnTo>
                      <a:pt x="243" y="6554"/>
                    </a:lnTo>
                    <a:lnTo>
                      <a:pt x="322" y="6771"/>
                    </a:lnTo>
                    <a:lnTo>
                      <a:pt x="412" y="6982"/>
                    </a:lnTo>
                    <a:lnTo>
                      <a:pt x="510" y="7189"/>
                    </a:lnTo>
                    <a:lnTo>
                      <a:pt x="617" y="7390"/>
                    </a:lnTo>
                    <a:lnTo>
                      <a:pt x="734" y="7586"/>
                    </a:lnTo>
                    <a:lnTo>
                      <a:pt x="858" y="7777"/>
                    </a:lnTo>
                    <a:lnTo>
                      <a:pt x="991" y="7960"/>
                    </a:lnTo>
                    <a:lnTo>
                      <a:pt x="1132" y="8139"/>
                    </a:lnTo>
                    <a:lnTo>
                      <a:pt x="1281" y="8309"/>
                    </a:lnTo>
                    <a:lnTo>
                      <a:pt x="1437" y="8473"/>
                    </a:lnTo>
                    <a:lnTo>
                      <a:pt x="1601" y="8629"/>
                    </a:lnTo>
                    <a:lnTo>
                      <a:pt x="1772" y="8779"/>
                    </a:lnTo>
                    <a:lnTo>
                      <a:pt x="1949" y="8920"/>
                    </a:lnTo>
                    <a:lnTo>
                      <a:pt x="2132" y="9053"/>
                    </a:lnTo>
                    <a:lnTo>
                      <a:pt x="2322" y="9179"/>
                    </a:lnTo>
                    <a:lnTo>
                      <a:pt x="2518" y="9296"/>
                    </a:lnTo>
                    <a:lnTo>
                      <a:pt x="2719" y="9404"/>
                    </a:lnTo>
                    <a:lnTo>
                      <a:pt x="2925" y="9503"/>
                    </a:lnTo>
                    <a:lnTo>
                      <a:pt x="3138" y="9593"/>
                    </a:lnTo>
                    <a:lnTo>
                      <a:pt x="3353" y="9673"/>
                    </a:lnTo>
                    <a:lnTo>
                      <a:pt x="3575" y="9743"/>
                    </a:lnTo>
                    <a:lnTo>
                      <a:pt x="3800" y="9803"/>
                    </a:lnTo>
                    <a:lnTo>
                      <a:pt x="4030" y="9852"/>
                    </a:lnTo>
                    <a:lnTo>
                      <a:pt x="4263" y="9892"/>
                    </a:lnTo>
                    <a:lnTo>
                      <a:pt x="4500" y="9920"/>
                    </a:lnTo>
                    <a:lnTo>
                      <a:pt x="4741" y="9938"/>
                    </a:lnTo>
                    <a:lnTo>
                      <a:pt x="4983" y="9943"/>
                    </a:lnTo>
                    <a:lnTo>
                      <a:pt x="5241" y="9937"/>
                    </a:lnTo>
                    <a:lnTo>
                      <a:pt x="5495" y="9917"/>
                    </a:lnTo>
                    <a:lnTo>
                      <a:pt x="5745" y="9886"/>
                    </a:lnTo>
                    <a:lnTo>
                      <a:pt x="5992" y="9841"/>
                    </a:lnTo>
                    <a:lnTo>
                      <a:pt x="6234" y="9786"/>
                    </a:lnTo>
                    <a:lnTo>
                      <a:pt x="6471" y="9718"/>
                    </a:lnTo>
                    <a:lnTo>
                      <a:pt x="6703" y="9640"/>
                    </a:lnTo>
                    <a:lnTo>
                      <a:pt x="6931" y="9551"/>
                    </a:lnTo>
                    <a:lnTo>
                      <a:pt x="7152" y="9450"/>
                    </a:lnTo>
                    <a:lnTo>
                      <a:pt x="7369" y="9340"/>
                    </a:lnTo>
                    <a:lnTo>
                      <a:pt x="7577" y="9220"/>
                    </a:lnTo>
                    <a:lnTo>
                      <a:pt x="7781" y="9090"/>
                    </a:lnTo>
                    <a:lnTo>
                      <a:pt x="7977" y="8950"/>
                    </a:lnTo>
                    <a:lnTo>
                      <a:pt x="8167" y="8802"/>
                    </a:lnTo>
                    <a:lnTo>
                      <a:pt x="8348" y="8645"/>
                    </a:lnTo>
                    <a:lnTo>
                      <a:pt x="8522" y="8479"/>
                    </a:lnTo>
                    <a:lnTo>
                      <a:pt x="8687" y="8305"/>
                    </a:lnTo>
                    <a:lnTo>
                      <a:pt x="8845" y="8124"/>
                    </a:lnTo>
                    <a:lnTo>
                      <a:pt x="8993" y="7936"/>
                    </a:lnTo>
                    <a:lnTo>
                      <a:pt x="9133" y="7739"/>
                    </a:lnTo>
                    <a:lnTo>
                      <a:pt x="9263" y="7537"/>
                    </a:lnTo>
                    <a:lnTo>
                      <a:pt x="9383" y="7327"/>
                    </a:lnTo>
                    <a:lnTo>
                      <a:pt x="9494" y="7111"/>
                    </a:lnTo>
                    <a:lnTo>
                      <a:pt x="9595" y="6890"/>
                    </a:lnTo>
                    <a:lnTo>
                      <a:pt x="9684" y="6662"/>
                    </a:lnTo>
                    <a:lnTo>
                      <a:pt x="9762" y="6431"/>
                    </a:lnTo>
                    <a:lnTo>
                      <a:pt x="9831" y="6193"/>
                    </a:lnTo>
                    <a:lnTo>
                      <a:pt x="9886" y="5952"/>
                    </a:lnTo>
                    <a:lnTo>
                      <a:pt x="9930" y="5706"/>
                    </a:lnTo>
                    <a:lnTo>
                      <a:pt x="9963" y="5455"/>
                    </a:lnTo>
                    <a:lnTo>
                      <a:pt x="9982" y="5201"/>
                    </a:lnTo>
                    <a:lnTo>
                      <a:pt x="9988" y="4943"/>
                    </a:lnTo>
                    <a:close/>
                  </a:path>
                </a:pathLst>
              </a:custGeom>
              <a:solidFill>
                <a:srgbClr val="3EB0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2" name="Freeform 150"/>
              <p:cNvSpPr>
                <a:spLocks/>
              </p:cNvSpPr>
              <p:nvPr/>
            </p:nvSpPr>
            <p:spPr bwMode="auto">
              <a:xfrm>
                <a:off x="5312" y="1127"/>
                <a:ext cx="206" cy="215"/>
              </a:xfrm>
              <a:custGeom>
                <a:avLst/>
                <a:gdLst/>
                <a:ahLst/>
                <a:cxnLst>
                  <a:cxn ang="0">
                    <a:pos x="9635" y="4120"/>
                  </a:cxn>
                  <a:cxn ang="0">
                    <a:pos x="9416" y="3228"/>
                  </a:cxn>
                  <a:cxn ang="0">
                    <a:pos x="9040" y="2411"/>
                  </a:cxn>
                  <a:cxn ang="0">
                    <a:pos x="8525" y="1683"/>
                  </a:cxn>
                  <a:cxn ang="0">
                    <a:pos x="7888" y="1064"/>
                  </a:cxn>
                  <a:cxn ang="0">
                    <a:pos x="7145" y="568"/>
                  </a:cxn>
                  <a:cxn ang="0">
                    <a:pos x="6313" y="216"/>
                  </a:cxn>
                  <a:cxn ang="0">
                    <a:pos x="5412" y="21"/>
                  </a:cxn>
                  <a:cxn ang="0">
                    <a:pos x="5003" y="56"/>
                  </a:cxn>
                  <a:cxn ang="0">
                    <a:pos x="4772" y="139"/>
                  </a:cxn>
                  <a:cxn ang="0">
                    <a:pos x="4546" y="227"/>
                  </a:cxn>
                  <a:cxn ang="0">
                    <a:pos x="4323" y="322"/>
                  </a:cxn>
                  <a:cxn ang="0">
                    <a:pos x="4482" y="326"/>
                  </a:cxn>
                  <a:cxn ang="0">
                    <a:pos x="4770" y="310"/>
                  </a:cxn>
                  <a:cxn ang="0">
                    <a:pos x="5532" y="362"/>
                  </a:cxn>
                  <a:cxn ang="0">
                    <a:pos x="6397" y="584"/>
                  </a:cxn>
                  <a:cxn ang="0">
                    <a:pos x="7186" y="964"/>
                  </a:cxn>
                  <a:cxn ang="0">
                    <a:pos x="7882" y="1484"/>
                  </a:cxn>
                  <a:cxn ang="0">
                    <a:pos x="8466" y="2125"/>
                  </a:cxn>
                  <a:cxn ang="0">
                    <a:pos x="8918" y="2869"/>
                  </a:cxn>
                  <a:cxn ang="0">
                    <a:pos x="9221" y="3697"/>
                  </a:cxn>
                  <a:cxn ang="0">
                    <a:pos x="9358" y="4594"/>
                  </a:cxn>
                  <a:cxn ang="0">
                    <a:pos x="9311" y="5514"/>
                  </a:cxn>
                  <a:cxn ang="0">
                    <a:pos x="9089" y="6379"/>
                  </a:cxn>
                  <a:cxn ang="0">
                    <a:pos x="8709" y="7168"/>
                  </a:cxn>
                  <a:cxn ang="0">
                    <a:pos x="8189" y="7862"/>
                  </a:cxn>
                  <a:cxn ang="0">
                    <a:pos x="7547" y="8445"/>
                  </a:cxn>
                  <a:cxn ang="0">
                    <a:pos x="6802" y="8897"/>
                  </a:cxn>
                  <a:cxn ang="0">
                    <a:pos x="5973" y="9199"/>
                  </a:cxn>
                  <a:cxn ang="0">
                    <a:pos x="5075" y="9335"/>
                  </a:cxn>
                  <a:cxn ang="0">
                    <a:pos x="4154" y="9290"/>
                  </a:cxn>
                  <a:cxn ang="0">
                    <a:pos x="3288" y="9067"/>
                  </a:cxn>
                  <a:cxn ang="0">
                    <a:pos x="2499" y="8689"/>
                  </a:cxn>
                  <a:cxn ang="0">
                    <a:pos x="1803" y="8169"/>
                  </a:cxn>
                  <a:cxn ang="0">
                    <a:pos x="1220" y="7528"/>
                  </a:cxn>
                  <a:cxn ang="0">
                    <a:pos x="768" y="6784"/>
                  </a:cxn>
                  <a:cxn ang="0">
                    <a:pos x="465" y="5954"/>
                  </a:cxn>
                  <a:cxn ang="0">
                    <a:pos x="329" y="5058"/>
                  </a:cxn>
                  <a:cxn ang="0">
                    <a:pos x="326" y="4668"/>
                  </a:cxn>
                  <a:cxn ang="0">
                    <a:pos x="337" y="4460"/>
                  </a:cxn>
                  <a:cxn ang="0">
                    <a:pos x="358" y="4255"/>
                  </a:cxn>
                  <a:cxn ang="0">
                    <a:pos x="389" y="4052"/>
                  </a:cxn>
                  <a:cxn ang="0">
                    <a:pos x="316" y="4163"/>
                  </a:cxn>
                  <a:cxn ang="0">
                    <a:pos x="211" y="4382"/>
                  </a:cxn>
                  <a:cxn ang="0">
                    <a:pos x="113" y="4603"/>
                  </a:cxn>
                  <a:cxn ang="0">
                    <a:pos x="22" y="4828"/>
                  </a:cxn>
                  <a:cxn ang="0">
                    <a:pos x="63" y="5614"/>
                  </a:cxn>
                  <a:cxn ang="0">
                    <a:pos x="308" y="6531"/>
                  </a:cxn>
                  <a:cxn ang="0">
                    <a:pos x="720" y="7366"/>
                  </a:cxn>
                  <a:cxn ang="0">
                    <a:pos x="1278" y="8101"/>
                  </a:cxn>
                  <a:cxn ang="0">
                    <a:pos x="1963" y="8717"/>
                  </a:cxn>
                  <a:cxn ang="0">
                    <a:pos x="2758" y="9194"/>
                  </a:cxn>
                  <a:cxn ang="0">
                    <a:pos x="3641" y="9514"/>
                  </a:cxn>
                  <a:cxn ang="0">
                    <a:pos x="4595" y="9658"/>
                  </a:cxn>
                  <a:cxn ang="0">
                    <a:pos x="5580" y="9609"/>
                  </a:cxn>
                  <a:cxn ang="0">
                    <a:pos x="6508" y="9371"/>
                  </a:cxn>
                  <a:cxn ang="0">
                    <a:pos x="7354" y="8964"/>
                  </a:cxn>
                  <a:cxn ang="0">
                    <a:pos x="8100" y="8407"/>
                  </a:cxn>
                  <a:cxn ang="0">
                    <a:pos x="8724" y="7721"/>
                  </a:cxn>
                  <a:cxn ang="0">
                    <a:pos x="9209" y="6923"/>
                  </a:cxn>
                  <a:cxn ang="0">
                    <a:pos x="9534" y="6035"/>
                  </a:cxn>
                  <a:cxn ang="0">
                    <a:pos x="9680" y="5075"/>
                  </a:cxn>
                </a:cxnLst>
                <a:rect l="0" t="0" r="r" b="b"/>
                <a:pathLst>
                  <a:path w="9688" h="9663">
                    <a:moveTo>
                      <a:pt x="9688" y="4825"/>
                    </a:moveTo>
                    <a:lnTo>
                      <a:pt x="9681" y="4587"/>
                    </a:lnTo>
                    <a:lnTo>
                      <a:pt x="9664" y="4351"/>
                    </a:lnTo>
                    <a:lnTo>
                      <a:pt x="9635" y="4120"/>
                    </a:lnTo>
                    <a:lnTo>
                      <a:pt x="9597" y="3890"/>
                    </a:lnTo>
                    <a:lnTo>
                      <a:pt x="9546" y="3666"/>
                    </a:lnTo>
                    <a:lnTo>
                      <a:pt x="9486" y="3445"/>
                    </a:lnTo>
                    <a:lnTo>
                      <a:pt x="9416" y="3228"/>
                    </a:lnTo>
                    <a:lnTo>
                      <a:pt x="9337" y="3016"/>
                    </a:lnTo>
                    <a:lnTo>
                      <a:pt x="9246" y="2809"/>
                    </a:lnTo>
                    <a:lnTo>
                      <a:pt x="9148" y="2607"/>
                    </a:lnTo>
                    <a:lnTo>
                      <a:pt x="9040" y="2411"/>
                    </a:lnTo>
                    <a:lnTo>
                      <a:pt x="8924" y="2219"/>
                    </a:lnTo>
                    <a:lnTo>
                      <a:pt x="8798" y="2034"/>
                    </a:lnTo>
                    <a:lnTo>
                      <a:pt x="8666" y="1856"/>
                    </a:lnTo>
                    <a:lnTo>
                      <a:pt x="8525" y="1683"/>
                    </a:lnTo>
                    <a:lnTo>
                      <a:pt x="8376" y="1518"/>
                    </a:lnTo>
                    <a:lnTo>
                      <a:pt x="8220" y="1359"/>
                    </a:lnTo>
                    <a:lnTo>
                      <a:pt x="8057" y="1208"/>
                    </a:lnTo>
                    <a:lnTo>
                      <a:pt x="7888" y="1064"/>
                    </a:lnTo>
                    <a:lnTo>
                      <a:pt x="7711" y="928"/>
                    </a:lnTo>
                    <a:lnTo>
                      <a:pt x="7528" y="800"/>
                    </a:lnTo>
                    <a:lnTo>
                      <a:pt x="7339" y="680"/>
                    </a:lnTo>
                    <a:lnTo>
                      <a:pt x="7145" y="568"/>
                    </a:lnTo>
                    <a:lnTo>
                      <a:pt x="6944" y="466"/>
                    </a:lnTo>
                    <a:lnTo>
                      <a:pt x="6739" y="373"/>
                    </a:lnTo>
                    <a:lnTo>
                      <a:pt x="6529" y="289"/>
                    </a:lnTo>
                    <a:lnTo>
                      <a:pt x="6313" y="216"/>
                    </a:lnTo>
                    <a:lnTo>
                      <a:pt x="6094" y="151"/>
                    </a:lnTo>
                    <a:lnTo>
                      <a:pt x="5870" y="98"/>
                    </a:lnTo>
                    <a:lnTo>
                      <a:pt x="5642" y="54"/>
                    </a:lnTo>
                    <a:lnTo>
                      <a:pt x="5412" y="21"/>
                    </a:lnTo>
                    <a:lnTo>
                      <a:pt x="5177" y="0"/>
                    </a:lnTo>
                    <a:lnTo>
                      <a:pt x="5119" y="18"/>
                    </a:lnTo>
                    <a:lnTo>
                      <a:pt x="5060" y="37"/>
                    </a:lnTo>
                    <a:lnTo>
                      <a:pt x="5003" y="56"/>
                    </a:lnTo>
                    <a:lnTo>
                      <a:pt x="4945" y="76"/>
                    </a:lnTo>
                    <a:lnTo>
                      <a:pt x="4887" y="97"/>
                    </a:lnTo>
                    <a:lnTo>
                      <a:pt x="4829" y="117"/>
                    </a:lnTo>
                    <a:lnTo>
                      <a:pt x="4772" y="139"/>
                    </a:lnTo>
                    <a:lnTo>
                      <a:pt x="4716" y="160"/>
                    </a:lnTo>
                    <a:lnTo>
                      <a:pt x="4658" y="182"/>
                    </a:lnTo>
                    <a:lnTo>
                      <a:pt x="4603" y="205"/>
                    </a:lnTo>
                    <a:lnTo>
                      <a:pt x="4546" y="227"/>
                    </a:lnTo>
                    <a:lnTo>
                      <a:pt x="4490" y="250"/>
                    </a:lnTo>
                    <a:lnTo>
                      <a:pt x="4434" y="274"/>
                    </a:lnTo>
                    <a:lnTo>
                      <a:pt x="4378" y="298"/>
                    </a:lnTo>
                    <a:lnTo>
                      <a:pt x="4323" y="322"/>
                    </a:lnTo>
                    <a:lnTo>
                      <a:pt x="4268" y="347"/>
                    </a:lnTo>
                    <a:lnTo>
                      <a:pt x="4338" y="339"/>
                    </a:lnTo>
                    <a:lnTo>
                      <a:pt x="4409" y="332"/>
                    </a:lnTo>
                    <a:lnTo>
                      <a:pt x="4482" y="326"/>
                    </a:lnTo>
                    <a:lnTo>
                      <a:pt x="4553" y="319"/>
                    </a:lnTo>
                    <a:lnTo>
                      <a:pt x="4625" y="315"/>
                    </a:lnTo>
                    <a:lnTo>
                      <a:pt x="4697" y="312"/>
                    </a:lnTo>
                    <a:lnTo>
                      <a:pt x="4770" y="310"/>
                    </a:lnTo>
                    <a:lnTo>
                      <a:pt x="4843" y="309"/>
                    </a:lnTo>
                    <a:lnTo>
                      <a:pt x="5075" y="316"/>
                    </a:lnTo>
                    <a:lnTo>
                      <a:pt x="5305" y="334"/>
                    </a:lnTo>
                    <a:lnTo>
                      <a:pt x="5532" y="362"/>
                    </a:lnTo>
                    <a:lnTo>
                      <a:pt x="5754" y="402"/>
                    </a:lnTo>
                    <a:lnTo>
                      <a:pt x="5973" y="452"/>
                    </a:lnTo>
                    <a:lnTo>
                      <a:pt x="6187" y="513"/>
                    </a:lnTo>
                    <a:lnTo>
                      <a:pt x="6397" y="584"/>
                    </a:lnTo>
                    <a:lnTo>
                      <a:pt x="6603" y="665"/>
                    </a:lnTo>
                    <a:lnTo>
                      <a:pt x="6802" y="756"/>
                    </a:lnTo>
                    <a:lnTo>
                      <a:pt x="6997" y="856"/>
                    </a:lnTo>
                    <a:lnTo>
                      <a:pt x="7186" y="964"/>
                    </a:lnTo>
                    <a:lnTo>
                      <a:pt x="7370" y="1081"/>
                    </a:lnTo>
                    <a:lnTo>
                      <a:pt x="7547" y="1208"/>
                    </a:lnTo>
                    <a:lnTo>
                      <a:pt x="7718" y="1342"/>
                    </a:lnTo>
                    <a:lnTo>
                      <a:pt x="7882" y="1484"/>
                    </a:lnTo>
                    <a:lnTo>
                      <a:pt x="8040" y="1632"/>
                    </a:lnTo>
                    <a:lnTo>
                      <a:pt x="8189" y="1790"/>
                    </a:lnTo>
                    <a:lnTo>
                      <a:pt x="8332" y="1954"/>
                    </a:lnTo>
                    <a:lnTo>
                      <a:pt x="8466" y="2125"/>
                    </a:lnTo>
                    <a:lnTo>
                      <a:pt x="8592" y="2301"/>
                    </a:lnTo>
                    <a:lnTo>
                      <a:pt x="8709" y="2485"/>
                    </a:lnTo>
                    <a:lnTo>
                      <a:pt x="8817" y="2674"/>
                    </a:lnTo>
                    <a:lnTo>
                      <a:pt x="8918" y="2869"/>
                    </a:lnTo>
                    <a:lnTo>
                      <a:pt x="9009" y="3068"/>
                    </a:lnTo>
                    <a:lnTo>
                      <a:pt x="9089" y="3274"/>
                    </a:lnTo>
                    <a:lnTo>
                      <a:pt x="9160" y="3483"/>
                    </a:lnTo>
                    <a:lnTo>
                      <a:pt x="9221" y="3697"/>
                    </a:lnTo>
                    <a:lnTo>
                      <a:pt x="9272" y="3916"/>
                    </a:lnTo>
                    <a:lnTo>
                      <a:pt x="9311" y="4138"/>
                    </a:lnTo>
                    <a:lnTo>
                      <a:pt x="9340" y="4364"/>
                    </a:lnTo>
                    <a:lnTo>
                      <a:pt x="9358" y="4594"/>
                    </a:lnTo>
                    <a:lnTo>
                      <a:pt x="9364" y="4825"/>
                    </a:lnTo>
                    <a:lnTo>
                      <a:pt x="9358" y="5058"/>
                    </a:lnTo>
                    <a:lnTo>
                      <a:pt x="9340" y="5287"/>
                    </a:lnTo>
                    <a:lnTo>
                      <a:pt x="9311" y="5514"/>
                    </a:lnTo>
                    <a:lnTo>
                      <a:pt x="9272" y="5736"/>
                    </a:lnTo>
                    <a:lnTo>
                      <a:pt x="9221" y="5954"/>
                    </a:lnTo>
                    <a:lnTo>
                      <a:pt x="9160" y="6169"/>
                    </a:lnTo>
                    <a:lnTo>
                      <a:pt x="9089" y="6379"/>
                    </a:lnTo>
                    <a:lnTo>
                      <a:pt x="9009" y="6583"/>
                    </a:lnTo>
                    <a:lnTo>
                      <a:pt x="8918" y="6784"/>
                    </a:lnTo>
                    <a:lnTo>
                      <a:pt x="8817" y="6978"/>
                    </a:lnTo>
                    <a:lnTo>
                      <a:pt x="8709" y="7168"/>
                    </a:lnTo>
                    <a:lnTo>
                      <a:pt x="8592" y="7350"/>
                    </a:lnTo>
                    <a:lnTo>
                      <a:pt x="8466" y="7528"/>
                    </a:lnTo>
                    <a:lnTo>
                      <a:pt x="8332" y="7698"/>
                    </a:lnTo>
                    <a:lnTo>
                      <a:pt x="8189" y="7862"/>
                    </a:lnTo>
                    <a:lnTo>
                      <a:pt x="8040" y="8019"/>
                    </a:lnTo>
                    <a:lnTo>
                      <a:pt x="7882" y="8169"/>
                    </a:lnTo>
                    <a:lnTo>
                      <a:pt x="7718" y="8311"/>
                    </a:lnTo>
                    <a:lnTo>
                      <a:pt x="7547" y="8445"/>
                    </a:lnTo>
                    <a:lnTo>
                      <a:pt x="7370" y="8570"/>
                    </a:lnTo>
                    <a:lnTo>
                      <a:pt x="7186" y="8689"/>
                    </a:lnTo>
                    <a:lnTo>
                      <a:pt x="6997" y="8797"/>
                    </a:lnTo>
                    <a:lnTo>
                      <a:pt x="6802" y="8897"/>
                    </a:lnTo>
                    <a:lnTo>
                      <a:pt x="6603" y="8986"/>
                    </a:lnTo>
                    <a:lnTo>
                      <a:pt x="6397" y="9067"/>
                    </a:lnTo>
                    <a:lnTo>
                      <a:pt x="6187" y="9138"/>
                    </a:lnTo>
                    <a:lnTo>
                      <a:pt x="5973" y="9199"/>
                    </a:lnTo>
                    <a:lnTo>
                      <a:pt x="5754" y="9250"/>
                    </a:lnTo>
                    <a:lnTo>
                      <a:pt x="5532" y="9290"/>
                    </a:lnTo>
                    <a:lnTo>
                      <a:pt x="5305" y="9318"/>
                    </a:lnTo>
                    <a:lnTo>
                      <a:pt x="5075" y="9335"/>
                    </a:lnTo>
                    <a:lnTo>
                      <a:pt x="4843" y="9342"/>
                    </a:lnTo>
                    <a:lnTo>
                      <a:pt x="4611" y="9335"/>
                    </a:lnTo>
                    <a:lnTo>
                      <a:pt x="4381" y="9318"/>
                    </a:lnTo>
                    <a:lnTo>
                      <a:pt x="4154" y="9290"/>
                    </a:lnTo>
                    <a:lnTo>
                      <a:pt x="3932" y="9250"/>
                    </a:lnTo>
                    <a:lnTo>
                      <a:pt x="3713" y="9199"/>
                    </a:lnTo>
                    <a:lnTo>
                      <a:pt x="3499" y="9138"/>
                    </a:lnTo>
                    <a:lnTo>
                      <a:pt x="3288" y="9067"/>
                    </a:lnTo>
                    <a:lnTo>
                      <a:pt x="3084" y="8986"/>
                    </a:lnTo>
                    <a:lnTo>
                      <a:pt x="2883" y="8897"/>
                    </a:lnTo>
                    <a:lnTo>
                      <a:pt x="2689" y="8797"/>
                    </a:lnTo>
                    <a:lnTo>
                      <a:pt x="2499" y="8689"/>
                    </a:lnTo>
                    <a:lnTo>
                      <a:pt x="2316" y="8570"/>
                    </a:lnTo>
                    <a:lnTo>
                      <a:pt x="2138" y="8445"/>
                    </a:lnTo>
                    <a:lnTo>
                      <a:pt x="1968" y="8311"/>
                    </a:lnTo>
                    <a:lnTo>
                      <a:pt x="1803" y="8169"/>
                    </a:lnTo>
                    <a:lnTo>
                      <a:pt x="1647" y="8019"/>
                    </a:lnTo>
                    <a:lnTo>
                      <a:pt x="1498" y="7862"/>
                    </a:lnTo>
                    <a:lnTo>
                      <a:pt x="1355" y="7698"/>
                    </a:lnTo>
                    <a:lnTo>
                      <a:pt x="1220" y="7528"/>
                    </a:lnTo>
                    <a:lnTo>
                      <a:pt x="1095" y="7350"/>
                    </a:lnTo>
                    <a:lnTo>
                      <a:pt x="977" y="7168"/>
                    </a:lnTo>
                    <a:lnTo>
                      <a:pt x="868" y="6978"/>
                    </a:lnTo>
                    <a:lnTo>
                      <a:pt x="768" y="6784"/>
                    </a:lnTo>
                    <a:lnTo>
                      <a:pt x="678" y="6583"/>
                    </a:lnTo>
                    <a:lnTo>
                      <a:pt x="597" y="6379"/>
                    </a:lnTo>
                    <a:lnTo>
                      <a:pt x="526" y="6169"/>
                    </a:lnTo>
                    <a:lnTo>
                      <a:pt x="465" y="5954"/>
                    </a:lnTo>
                    <a:lnTo>
                      <a:pt x="415" y="5736"/>
                    </a:lnTo>
                    <a:lnTo>
                      <a:pt x="375" y="5514"/>
                    </a:lnTo>
                    <a:lnTo>
                      <a:pt x="346" y="5287"/>
                    </a:lnTo>
                    <a:lnTo>
                      <a:pt x="329" y="5058"/>
                    </a:lnTo>
                    <a:lnTo>
                      <a:pt x="324" y="4825"/>
                    </a:lnTo>
                    <a:lnTo>
                      <a:pt x="324" y="4774"/>
                    </a:lnTo>
                    <a:lnTo>
                      <a:pt x="324" y="4721"/>
                    </a:lnTo>
                    <a:lnTo>
                      <a:pt x="326" y="4668"/>
                    </a:lnTo>
                    <a:lnTo>
                      <a:pt x="328" y="4616"/>
                    </a:lnTo>
                    <a:lnTo>
                      <a:pt x="330" y="4564"/>
                    </a:lnTo>
                    <a:lnTo>
                      <a:pt x="334" y="4512"/>
                    </a:lnTo>
                    <a:lnTo>
                      <a:pt x="337" y="4460"/>
                    </a:lnTo>
                    <a:lnTo>
                      <a:pt x="342" y="4408"/>
                    </a:lnTo>
                    <a:lnTo>
                      <a:pt x="347" y="4357"/>
                    </a:lnTo>
                    <a:lnTo>
                      <a:pt x="352" y="4306"/>
                    </a:lnTo>
                    <a:lnTo>
                      <a:pt x="358" y="4255"/>
                    </a:lnTo>
                    <a:lnTo>
                      <a:pt x="365" y="4204"/>
                    </a:lnTo>
                    <a:lnTo>
                      <a:pt x="372" y="4153"/>
                    </a:lnTo>
                    <a:lnTo>
                      <a:pt x="381" y="4102"/>
                    </a:lnTo>
                    <a:lnTo>
                      <a:pt x="389" y="4052"/>
                    </a:lnTo>
                    <a:lnTo>
                      <a:pt x="398" y="4001"/>
                    </a:lnTo>
                    <a:lnTo>
                      <a:pt x="370" y="4056"/>
                    </a:lnTo>
                    <a:lnTo>
                      <a:pt x="342" y="4110"/>
                    </a:lnTo>
                    <a:lnTo>
                      <a:pt x="316" y="4163"/>
                    </a:lnTo>
                    <a:lnTo>
                      <a:pt x="289" y="4217"/>
                    </a:lnTo>
                    <a:lnTo>
                      <a:pt x="263" y="4272"/>
                    </a:lnTo>
                    <a:lnTo>
                      <a:pt x="236" y="4327"/>
                    </a:lnTo>
                    <a:lnTo>
                      <a:pt x="211" y="4382"/>
                    </a:lnTo>
                    <a:lnTo>
                      <a:pt x="186" y="4437"/>
                    </a:lnTo>
                    <a:lnTo>
                      <a:pt x="161" y="4492"/>
                    </a:lnTo>
                    <a:lnTo>
                      <a:pt x="137" y="4547"/>
                    </a:lnTo>
                    <a:lnTo>
                      <a:pt x="113" y="4603"/>
                    </a:lnTo>
                    <a:lnTo>
                      <a:pt x="90" y="4659"/>
                    </a:lnTo>
                    <a:lnTo>
                      <a:pt x="66" y="4716"/>
                    </a:lnTo>
                    <a:lnTo>
                      <a:pt x="44" y="4772"/>
                    </a:lnTo>
                    <a:lnTo>
                      <a:pt x="22" y="4828"/>
                    </a:lnTo>
                    <a:lnTo>
                      <a:pt x="0" y="4885"/>
                    </a:lnTo>
                    <a:lnTo>
                      <a:pt x="10" y="5132"/>
                    </a:lnTo>
                    <a:lnTo>
                      <a:pt x="31" y="5375"/>
                    </a:lnTo>
                    <a:lnTo>
                      <a:pt x="63" y="5614"/>
                    </a:lnTo>
                    <a:lnTo>
                      <a:pt x="108" y="5850"/>
                    </a:lnTo>
                    <a:lnTo>
                      <a:pt x="164" y="6081"/>
                    </a:lnTo>
                    <a:lnTo>
                      <a:pt x="231" y="6309"/>
                    </a:lnTo>
                    <a:lnTo>
                      <a:pt x="308" y="6531"/>
                    </a:lnTo>
                    <a:lnTo>
                      <a:pt x="397" y="6747"/>
                    </a:lnTo>
                    <a:lnTo>
                      <a:pt x="494" y="6960"/>
                    </a:lnTo>
                    <a:lnTo>
                      <a:pt x="602" y="7166"/>
                    </a:lnTo>
                    <a:lnTo>
                      <a:pt x="720" y="7366"/>
                    </a:lnTo>
                    <a:lnTo>
                      <a:pt x="846" y="7560"/>
                    </a:lnTo>
                    <a:lnTo>
                      <a:pt x="981" y="7747"/>
                    </a:lnTo>
                    <a:lnTo>
                      <a:pt x="1126" y="7927"/>
                    </a:lnTo>
                    <a:lnTo>
                      <a:pt x="1278" y="8101"/>
                    </a:lnTo>
                    <a:lnTo>
                      <a:pt x="1439" y="8266"/>
                    </a:lnTo>
                    <a:lnTo>
                      <a:pt x="1606" y="8425"/>
                    </a:lnTo>
                    <a:lnTo>
                      <a:pt x="1781" y="8575"/>
                    </a:lnTo>
                    <a:lnTo>
                      <a:pt x="1963" y="8717"/>
                    </a:lnTo>
                    <a:lnTo>
                      <a:pt x="2152" y="8849"/>
                    </a:lnTo>
                    <a:lnTo>
                      <a:pt x="2348" y="8974"/>
                    </a:lnTo>
                    <a:lnTo>
                      <a:pt x="2550" y="9089"/>
                    </a:lnTo>
                    <a:lnTo>
                      <a:pt x="2758" y="9194"/>
                    </a:lnTo>
                    <a:lnTo>
                      <a:pt x="2971" y="9289"/>
                    </a:lnTo>
                    <a:lnTo>
                      <a:pt x="3190" y="9375"/>
                    </a:lnTo>
                    <a:lnTo>
                      <a:pt x="3412" y="9450"/>
                    </a:lnTo>
                    <a:lnTo>
                      <a:pt x="3641" y="9514"/>
                    </a:lnTo>
                    <a:lnTo>
                      <a:pt x="3874" y="9567"/>
                    </a:lnTo>
                    <a:lnTo>
                      <a:pt x="4111" y="9610"/>
                    </a:lnTo>
                    <a:lnTo>
                      <a:pt x="4352" y="9640"/>
                    </a:lnTo>
                    <a:lnTo>
                      <a:pt x="4595" y="9658"/>
                    </a:lnTo>
                    <a:lnTo>
                      <a:pt x="4843" y="9663"/>
                    </a:lnTo>
                    <a:lnTo>
                      <a:pt x="5092" y="9657"/>
                    </a:lnTo>
                    <a:lnTo>
                      <a:pt x="5338" y="9639"/>
                    </a:lnTo>
                    <a:lnTo>
                      <a:pt x="5580" y="9609"/>
                    </a:lnTo>
                    <a:lnTo>
                      <a:pt x="5819" y="9566"/>
                    </a:lnTo>
                    <a:lnTo>
                      <a:pt x="6053" y="9512"/>
                    </a:lnTo>
                    <a:lnTo>
                      <a:pt x="6284" y="9447"/>
                    </a:lnTo>
                    <a:lnTo>
                      <a:pt x="6508" y="9371"/>
                    </a:lnTo>
                    <a:lnTo>
                      <a:pt x="6729" y="9284"/>
                    </a:lnTo>
                    <a:lnTo>
                      <a:pt x="6942" y="9188"/>
                    </a:lnTo>
                    <a:lnTo>
                      <a:pt x="7152" y="9081"/>
                    </a:lnTo>
                    <a:lnTo>
                      <a:pt x="7354" y="8964"/>
                    </a:lnTo>
                    <a:lnTo>
                      <a:pt x="7551" y="8838"/>
                    </a:lnTo>
                    <a:lnTo>
                      <a:pt x="7741" y="8703"/>
                    </a:lnTo>
                    <a:lnTo>
                      <a:pt x="7924" y="8560"/>
                    </a:lnTo>
                    <a:lnTo>
                      <a:pt x="8100" y="8407"/>
                    </a:lnTo>
                    <a:lnTo>
                      <a:pt x="8268" y="8247"/>
                    </a:lnTo>
                    <a:lnTo>
                      <a:pt x="8428" y="8079"/>
                    </a:lnTo>
                    <a:lnTo>
                      <a:pt x="8581" y="7904"/>
                    </a:lnTo>
                    <a:lnTo>
                      <a:pt x="8724" y="7721"/>
                    </a:lnTo>
                    <a:lnTo>
                      <a:pt x="8859" y="7531"/>
                    </a:lnTo>
                    <a:lnTo>
                      <a:pt x="8985" y="7334"/>
                    </a:lnTo>
                    <a:lnTo>
                      <a:pt x="9102" y="7132"/>
                    </a:lnTo>
                    <a:lnTo>
                      <a:pt x="9209" y="6923"/>
                    </a:lnTo>
                    <a:lnTo>
                      <a:pt x="9306" y="6709"/>
                    </a:lnTo>
                    <a:lnTo>
                      <a:pt x="9393" y="6489"/>
                    </a:lnTo>
                    <a:lnTo>
                      <a:pt x="9469" y="6264"/>
                    </a:lnTo>
                    <a:lnTo>
                      <a:pt x="9534" y="6035"/>
                    </a:lnTo>
                    <a:lnTo>
                      <a:pt x="9589" y="5801"/>
                    </a:lnTo>
                    <a:lnTo>
                      <a:pt x="9631" y="5563"/>
                    </a:lnTo>
                    <a:lnTo>
                      <a:pt x="9662" y="5321"/>
                    </a:lnTo>
                    <a:lnTo>
                      <a:pt x="9680" y="5075"/>
                    </a:lnTo>
                    <a:lnTo>
                      <a:pt x="9688" y="4825"/>
                    </a:lnTo>
                    <a:close/>
                  </a:path>
                </a:pathLst>
              </a:custGeom>
              <a:solidFill>
                <a:srgbClr val="45B28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3" name="Freeform 151"/>
              <p:cNvSpPr>
                <a:spLocks/>
              </p:cNvSpPr>
              <p:nvPr/>
            </p:nvSpPr>
            <p:spPr bwMode="auto">
              <a:xfrm>
                <a:off x="5316" y="1131"/>
                <a:ext cx="199" cy="207"/>
              </a:xfrm>
              <a:custGeom>
                <a:avLst/>
                <a:gdLst/>
                <a:ahLst/>
                <a:cxnLst>
                  <a:cxn ang="0">
                    <a:pos x="9268" y="3735"/>
                  </a:cxn>
                  <a:cxn ang="0">
                    <a:pos x="8901" y="2651"/>
                  </a:cxn>
                  <a:cxn ang="0">
                    <a:pos x="8294" y="1704"/>
                  </a:cxn>
                  <a:cxn ang="0">
                    <a:pos x="7482" y="930"/>
                  </a:cxn>
                  <a:cxn ang="0">
                    <a:pos x="6503" y="368"/>
                  </a:cxn>
                  <a:cxn ang="0">
                    <a:pos x="5394" y="55"/>
                  </a:cxn>
                  <a:cxn ang="0">
                    <a:pos x="4632" y="1"/>
                  </a:cxn>
                  <a:cxn ang="0">
                    <a:pos x="4386" y="79"/>
                  </a:cxn>
                  <a:cxn ang="0">
                    <a:pos x="4065" y="218"/>
                  </a:cxn>
                  <a:cxn ang="0">
                    <a:pos x="3750" y="370"/>
                  </a:cxn>
                  <a:cxn ang="0">
                    <a:pos x="3701" y="434"/>
                  </a:cxn>
                  <a:cxn ang="0">
                    <a:pos x="4042" y="369"/>
                  </a:cxn>
                  <a:cxn ang="0">
                    <a:pos x="4395" y="332"/>
                  </a:cxn>
                  <a:cxn ang="0">
                    <a:pos x="4905" y="329"/>
                  </a:cxn>
                  <a:cxn ang="0">
                    <a:pos x="5977" y="519"/>
                  </a:cxn>
                  <a:cxn ang="0">
                    <a:pos x="6941" y="954"/>
                  </a:cxn>
                  <a:cxn ang="0">
                    <a:pos x="7764" y="1598"/>
                  </a:cxn>
                  <a:cxn ang="0">
                    <a:pos x="8410" y="2420"/>
                  </a:cxn>
                  <a:cxn ang="0">
                    <a:pos x="8845" y="3383"/>
                  </a:cxn>
                  <a:cxn ang="0">
                    <a:pos x="9035" y="4454"/>
                  </a:cxn>
                  <a:cxn ang="0">
                    <a:pos x="8952" y="5556"/>
                  </a:cxn>
                  <a:cxn ang="0">
                    <a:pos x="8611" y="6566"/>
                  </a:cxn>
                  <a:cxn ang="0">
                    <a:pos x="8045" y="7448"/>
                  </a:cxn>
                  <a:cxn ang="0">
                    <a:pos x="7289" y="8167"/>
                  </a:cxn>
                  <a:cxn ang="0">
                    <a:pos x="6378" y="8690"/>
                  </a:cxn>
                  <a:cxn ang="0">
                    <a:pos x="5345" y="8982"/>
                  </a:cxn>
                  <a:cxn ang="0">
                    <a:pos x="4235" y="9010"/>
                  </a:cxn>
                  <a:cxn ang="0">
                    <a:pos x="3182" y="8768"/>
                  </a:cxn>
                  <a:cxn ang="0">
                    <a:pos x="2244" y="8289"/>
                  </a:cxn>
                  <a:cxn ang="0">
                    <a:pos x="1454" y="7607"/>
                  </a:cxn>
                  <a:cxn ang="0">
                    <a:pos x="848" y="6754"/>
                  </a:cxn>
                  <a:cxn ang="0">
                    <a:pos x="458" y="5766"/>
                  </a:cxn>
                  <a:cxn ang="0">
                    <a:pos x="322" y="4677"/>
                  </a:cxn>
                  <a:cxn ang="0">
                    <a:pos x="329" y="4415"/>
                  </a:cxn>
                  <a:cxn ang="0">
                    <a:pos x="353" y="4158"/>
                  </a:cxn>
                  <a:cxn ang="0">
                    <a:pos x="390" y="3905"/>
                  </a:cxn>
                  <a:cxn ang="0">
                    <a:pos x="443" y="3656"/>
                  </a:cxn>
                  <a:cxn ang="0">
                    <a:pos x="508" y="3413"/>
                  </a:cxn>
                  <a:cxn ang="0">
                    <a:pos x="391" y="3571"/>
                  </a:cxn>
                  <a:cxn ang="0">
                    <a:pos x="225" y="3875"/>
                  </a:cxn>
                  <a:cxn ang="0">
                    <a:pos x="71" y="4187"/>
                  </a:cxn>
                  <a:cxn ang="0">
                    <a:pos x="4" y="4450"/>
                  </a:cxn>
                  <a:cxn ang="0">
                    <a:pos x="0" y="4677"/>
                  </a:cxn>
                  <a:cxn ang="0">
                    <a:pos x="146" y="5847"/>
                  </a:cxn>
                  <a:cxn ang="0">
                    <a:pos x="564" y="6907"/>
                  </a:cxn>
                  <a:cxn ang="0">
                    <a:pos x="1216" y="7823"/>
                  </a:cxn>
                  <a:cxn ang="0">
                    <a:pos x="2063" y="8556"/>
                  </a:cxn>
                  <a:cxn ang="0">
                    <a:pos x="3072" y="9072"/>
                  </a:cxn>
                  <a:cxn ang="0">
                    <a:pos x="4203" y="9331"/>
                  </a:cxn>
                  <a:cxn ang="0">
                    <a:pos x="5394" y="9301"/>
                  </a:cxn>
                  <a:cxn ang="0">
                    <a:pos x="6503" y="8987"/>
                  </a:cxn>
                  <a:cxn ang="0">
                    <a:pos x="7482" y="8426"/>
                  </a:cxn>
                  <a:cxn ang="0">
                    <a:pos x="8294" y="7653"/>
                  </a:cxn>
                  <a:cxn ang="0">
                    <a:pos x="8901" y="6706"/>
                  </a:cxn>
                  <a:cxn ang="0">
                    <a:pos x="9268" y="5621"/>
                  </a:cxn>
                </a:cxnLst>
                <a:rect l="0" t="0" r="r" b="b"/>
                <a:pathLst>
                  <a:path w="9364" h="9355">
                    <a:moveTo>
                      <a:pt x="9364" y="4677"/>
                    </a:moveTo>
                    <a:lnTo>
                      <a:pt x="9357" y="4437"/>
                    </a:lnTo>
                    <a:lnTo>
                      <a:pt x="9338" y="4200"/>
                    </a:lnTo>
                    <a:lnTo>
                      <a:pt x="9309" y="3966"/>
                    </a:lnTo>
                    <a:lnTo>
                      <a:pt x="9268" y="3735"/>
                    </a:lnTo>
                    <a:lnTo>
                      <a:pt x="9216" y="3510"/>
                    </a:lnTo>
                    <a:lnTo>
                      <a:pt x="9152" y="3287"/>
                    </a:lnTo>
                    <a:lnTo>
                      <a:pt x="9079" y="3070"/>
                    </a:lnTo>
                    <a:lnTo>
                      <a:pt x="8995" y="2858"/>
                    </a:lnTo>
                    <a:lnTo>
                      <a:pt x="8901" y="2651"/>
                    </a:lnTo>
                    <a:lnTo>
                      <a:pt x="8798" y="2449"/>
                    </a:lnTo>
                    <a:lnTo>
                      <a:pt x="8685" y="2254"/>
                    </a:lnTo>
                    <a:lnTo>
                      <a:pt x="8563" y="2063"/>
                    </a:lnTo>
                    <a:lnTo>
                      <a:pt x="8433" y="1880"/>
                    </a:lnTo>
                    <a:lnTo>
                      <a:pt x="8294" y="1704"/>
                    </a:lnTo>
                    <a:lnTo>
                      <a:pt x="8146" y="1534"/>
                    </a:lnTo>
                    <a:lnTo>
                      <a:pt x="7992" y="1371"/>
                    </a:lnTo>
                    <a:lnTo>
                      <a:pt x="7829" y="1216"/>
                    </a:lnTo>
                    <a:lnTo>
                      <a:pt x="7659" y="1069"/>
                    </a:lnTo>
                    <a:lnTo>
                      <a:pt x="7482" y="930"/>
                    </a:lnTo>
                    <a:lnTo>
                      <a:pt x="7299" y="800"/>
                    </a:lnTo>
                    <a:lnTo>
                      <a:pt x="7109" y="678"/>
                    </a:lnTo>
                    <a:lnTo>
                      <a:pt x="6912" y="565"/>
                    </a:lnTo>
                    <a:lnTo>
                      <a:pt x="6710" y="462"/>
                    </a:lnTo>
                    <a:lnTo>
                      <a:pt x="6503" y="368"/>
                    </a:lnTo>
                    <a:lnTo>
                      <a:pt x="6290" y="285"/>
                    </a:lnTo>
                    <a:lnTo>
                      <a:pt x="6073" y="211"/>
                    </a:lnTo>
                    <a:lnTo>
                      <a:pt x="5850" y="148"/>
                    </a:lnTo>
                    <a:lnTo>
                      <a:pt x="5625" y="96"/>
                    </a:lnTo>
                    <a:lnTo>
                      <a:pt x="5394" y="55"/>
                    </a:lnTo>
                    <a:lnTo>
                      <a:pt x="5160" y="25"/>
                    </a:lnTo>
                    <a:lnTo>
                      <a:pt x="4922" y="7"/>
                    </a:lnTo>
                    <a:lnTo>
                      <a:pt x="4681" y="0"/>
                    </a:lnTo>
                    <a:lnTo>
                      <a:pt x="4656" y="1"/>
                    </a:lnTo>
                    <a:lnTo>
                      <a:pt x="4632" y="1"/>
                    </a:lnTo>
                    <a:lnTo>
                      <a:pt x="4606" y="2"/>
                    </a:lnTo>
                    <a:lnTo>
                      <a:pt x="4582" y="2"/>
                    </a:lnTo>
                    <a:lnTo>
                      <a:pt x="4516" y="27"/>
                    </a:lnTo>
                    <a:lnTo>
                      <a:pt x="4451" y="54"/>
                    </a:lnTo>
                    <a:lnTo>
                      <a:pt x="4386" y="79"/>
                    </a:lnTo>
                    <a:lnTo>
                      <a:pt x="4321" y="105"/>
                    </a:lnTo>
                    <a:lnTo>
                      <a:pt x="4256" y="134"/>
                    </a:lnTo>
                    <a:lnTo>
                      <a:pt x="4192" y="161"/>
                    </a:lnTo>
                    <a:lnTo>
                      <a:pt x="4128" y="190"/>
                    </a:lnTo>
                    <a:lnTo>
                      <a:pt x="4065" y="218"/>
                    </a:lnTo>
                    <a:lnTo>
                      <a:pt x="4000" y="248"/>
                    </a:lnTo>
                    <a:lnTo>
                      <a:pt x="3937" y="277"/>
                    </a:lnTo>
                    <a:lnTo>
                      <a:pt x="3874" y="309"/>
                    </a:lnTo>
                    <a:lnTo>
                      <a:pt x="3812" y="339"/>
                    </a:lnTo>
                    <a:lnTo>
                      <a:pt x="3750" y="370"/>
                    </a:lnTo>
                    <a:lnTo>
                      <a:pt x="3688" y="402"/>
                    </a:lnTo>
                    <a:lnTo>
                      <a:pt x="3627" y="434"/>
                    </a:lnTo>
                    <a:lnTo>
                      <a:pt x="3566" y="468"/>
                    </a:lnTo>
                    <a:lnTo>
                      <a:pt x="3633" y="451"/>
                    </a:lnTo>
                    <a:lnTo>
                      <a:pt x="3701" y="434"/>
                    </a:lnTo>
                    <a:lnTo>
                      <a:pt x="3768" y="420"/>
                    </a:lnTo>
                    <a:lnTo>
                      <a:pt x="3836" y="406"/>
                    </a:lnTo>
                    <a:lnTo>
                      <a:pt x="3905" y="393"/>
                    </a:lnTo>
                    <a:lnTo>
                      <a:pt x="3973" y="381"/>
                    </a:lnTo>
                    <a:lnTo>
                      <a:pt x="4042" y="369"/>
                    </a:lnTo>
                    <a:lnTo>
                      <a:pt x="4112" y="360"/>
                    </a:lnTo>
                    <a:lnTo>
                      <a:pt x="4182" y="351"/>
                    </a:lnTo>
                    <a:lnTo>
                      <a:pt x="4253" y="344"/>
                    </a:lnTo>
                    <a:lnTo>
                      <a:pt x="4324" y="338"/>
                    </a:lnTo>
                    <a:lnTo>
                      <a:pt x="4395" y="332"/>
                    </a:lnTo>
                    <a:lnTo>
                      <a:pt x="4466" y="328"/>
                    </a:lnTo>
                    <a:lnTo>
                      <a:pt x="4537" y="325"/>
                    </a:lnTo>
                    <a:lnTo>
                      <a:pt x="4609" y="324"/>
                    </a:lnTo>
                    <a:lnTo>
                      <a:pt x="4681" y="323"/>
                    </a:lnTo>
                    <a:lnTo>
                      <a:pt x="4905" y="329"/>
                    </a:lnTo>
                    <a:lnTo>
                      <a:pt x="5127" y="345"/>
                    </a:lnTo>
                    <a:lnTo>
                      <a:pt x="5345" y="373"/>
                    </a:lnTo>
                    <a:lnTo>
                      <a:pt x="5560" y="411"/>
                    </a:lnTo>
                    <a:lnTo>
                      <a:pt x="5770" y="461"/>
                    </a:lnTo>
                    <a:lnTo>
                      <a:pt x="5977" y="519"/>
                    </a:lnTo>
                    <a:lnTo>
                      <a:pt x="6180" y="588"/>
                    </a:lnTo>
                    <a:lnTo>
                      <a:pt x="6378" y="665"/>
                    </a:lnTo>
                    <a:lnTo>
                      <a:pt x="6571" y="752"/>
                    </a:lnTo>
                    <a:lnTo>
                      <a:pt x="6759" y="849"/>
                    </a:lnTo>
                    <a:lnTo>
                      <a:pt x="6941" y="954"/>
                    </a:lnTo>
                    <a:lnTo>
                      <a:pt x="7119" y="1067"/>
                    </a:lnTo>
                    <a:lnTo>
                      <a:pt x="7289" y="1189"/>
                    </a:lnTo>
                    <a:lnTo>
                      <a:pt x="7454" y="1318"/>
                    </a:lnTo>
                    <a:lnTo>
                      <a:pt x="7613" y="1455"/>
                    </a:lnTo>
                    <a:lnTo>
                      <a:pt x="7764" y="1598"/>
                    </a:lnTo>
                    <a:lnTo>
                      <a:pt x="7907" y="1750"/>
                    </a:lnTo>
                    <a:lnTo>
                      <a:pt x="8045" y="1908"/>
                    </a:lnTo>
                    <a:lnTo>
                      <a:pt x="8174" y="2073"/>
                    </a:lnTo>
                    <a:lnTo>
                      <a:pt x="8296" y="2243"/>
                    </a:lnTo>
                    <a:lnTo>
                      <a:pt x="8410" y="2420"/>
                    </a:lnTo>
                    <a:lnTo>
                      <a:pt x="8514" y="2602"/>
                    </a:lnTo>
                    <a:lnTo>
                      <a:pt x="8611" y="2790"/>
                    </a:lnTo>
                    <a:lnTo>
                      <a:pt x="8698" y="2983"/>
                    </a:lnTo>
                    <a:lnTo>
                      <a:pt x="8775" y="3181"/>
                    </a:lnTo>
                    <a:lnTo>
                      <a:pt x="8845" y="3383"/>
                    </a:lnTo>
                    <a:lnTo>
                      <a:pt x="8903" y="3590"/>
                    </a:lnTo>
                    <a:lnTo>
                      <a:pt x="8952" y="3800"/>
                    </a:lnTo>
                    <a:lnTo>
                      <a:pt x="8990" y="4014"/>
                    </a:lnTo>
                    <a:lnTo>
                      <a:pt x="9018" y="4233"/>
                    </a:lnTo>
                    <a:lnTo>
                      <a:pt x="9035" y="4454"/>
                    </a:lnTo>
                    <a:lnTo>
                      <a:pt x="9041" y="4677"/>
                    </a:lnTo>
                    <a:lnTo>
                      <a:pt x="9035" y="4902"/>
                    </a:lnTo>
                    <a:lnTo>
                      <a:pt x="9018" y="5123"/>
                    </a:lnTo>
                    <a:lnTo>
                      <a:pt x="8990" y="5341"/>
                    </a:lnTo>
                    <a:lnTo>
                      <a:pt x="8952" y="5556"/>
                    </a:lnTo>
                    <a:lnTo>
                      <a:pt x="8903" y="5766"/>
                    </a:lnTo>
                    <a:lnTo>
                      <a:pt x="8845" y="5973"/>
                    </a:lnTo>
                    <a:lnTo>
                      <a:pt x="8775" y="6175"/>
                    </a:lnTo>
                    <a:lnTo>
                      <a:pt x="8698" y="6373"/>
                    </a:lnTo>
                    <a:lnTo>
                      <a:pt x="8611" y="6566"/>
                    </a:lnTo>
                    <a:lnTo>
                      <a:pt x="8514" y="6754"/>
                    </a:lnTo>
                    <a:lnTo>
                      <a:pt x="8410" y="6935"/>
                    </a:lnTo>
                    <a:lnTo>
                      <a:pt x="8296" y="7112"/>
                    </a:lnTo>
                    <a:lnTo>
                      <a:pt x="8174" y="7284"/>
                    </a:lnTo>
                    <a:lnTo>
                      <a:pt x="8045" y="7448"/>
                    </a:lnTo>
                    <a:lnTo>
                      <a:pt x="7907" y="7607"/>
                    </a:lnTo>
                    <a:lnTo>
                      <a:pt x="7764" y="7757"/>
                    </a:lnTo>
                    <a:lnTo>
                      <a:pt x="7613" y="7901"/>
                    </a:lnTo>
                    <a:lnTo>
                      <a:pt x="7454" y="8038"/>
                    </a:lnTo>
                    <a:lnTo>
                      <a:pt x="7289" y="8167"/>
                    </a:lnTo>
                    <a:lnTo>
                      <a:pt x="7119" y="8289"/>
                    </a:lnTo>
                    <a:lnTo>
                      <a:pt x="6941" y="8403"/>
                    </a:lnTo>
                    <a:lnTo>
                      <a:pt x="6759" y="8507"/>
                    </a:lnTo>
                    <a:lnTo>
                      <a:pt x="6571" y="8604"/>
                    </a:lnTo>
                    <a:lnTo>
                      <a:pt x="6378" y="8690"/>
                    </a:lnTo>
                    <a:lnTo>
                      <a:pt x="6180" y="8768"/>
                    </a:lnTo>
                    <a:lnTo>
                      <a:pt x="5977" y="8837"/>
                    </a:lnTo>
                    <a:lnTo>
                      <a:pt x="5770" y="8896"/>
                    </a:lnTo>
                    <a:lnTo>
                      <a:pt x="5560" y="8944"/>
                    </a:lnTo>
                    <a:lnTo>
                      <a:pt x="5345" y="8982"/>
                    </a:lnTo>
                    <a:lnTo>
                      <a:pt x="5127" y="9010"/>
                    </a:lnTo>
                    <a:lnTo>
                      <a:pt x="4905" y="9027"/>
                    </a:lnTo>
                    <a:lnTo>
                      <a:pt x="4681" y="9032"/>
                    </a:lnTo>
                    <a:lnTo>
                      <a:pt x="4457" y="9027"/>
                    </a:lnTo>
                    <a:lnTo>
                      <a:pt x="4235" y="9010"/>
                    </a:lnTo>
                    <a:lnTo>
                      <a:pt x="4018" y="8982"/>
                    </a:lnTo>
                    <a:lnTo>
                      <a:pt x="3803" y="8944"/>
                    </a:lnTo>
                    <a:lnTo>
                      <a:pt x="3592" y="8896"/>
                    </a:lnTo>
                    <a:lnTo>
                      <a:pt x="3385" y="8837"/>
                    </a:lnTo>
                    <a:lnTo>
                      <a:pt x="3182" y="8768"/>
                    </a:lnTo>
                    <a:lnTo>
                      <a:pt x="2985" y="8690"/>
                    </a:lnTo>
                    <a:lnTo>
                      <a:pt x="2791" y="8604"/>
                    </a:lnTo>
                    <a:lnTo>
                      <a:pt x="2603" y="8507"/>
                    </a:lnTo>
                    <a:lnTo>
                      <a:pt x="2421" y="8403"/>
                    </a:lnTo>
                    <a:lnTo>
                      <a:pt x="2244" y="8289"/>
                    </a:lnTo>
                    <a:lnTo>
                      <a:pt x="2072" y="8167"/>
                    </a:lnTo>
                    <a:lnTo>
                      <a:pt x="1908" y="8038"/>
                    </a:lnTo>
                    <a:lnTo>
                      <a:pt x="1750" y="7901"/>
                    </a:lnTo>
                    <a:lnTo>
                      <a:pt x="1599" y="7757"/>
                    </a:lnTo>
                    <a:lnTo>
                      <a:pt x="1454" y="7607"/>
                    </a:lnTo>
                    <a:lnTo>
                      <a:pt x="1317" y="7448"/>
                    </a:lnTo>
                    <a:lnTo>
                      <a:pt x="1188" y="7284"/>
                    </a:lnTo>
                    <a:lnTo>
                      <a:pt x="1066" y="7112"/>
                    </a:lnTo>
                    <a:lnTo>
                      <a:pt x="953" y="6935"/>
                    </a:lnTo>
                    <a:lnTo>
                      <a:pt x="848" y="6754"/>
                    </a:lnTo>
                    <a:lnTo>
                      <a:pt x="751" y="6566"/>
                    </a:lnTo>
                    <a:lnTo>
                      <a:pt x="665" y="6373"/>
                    </a:lnTo>
                    <a:lnTo>
                      <a:pt x="586" y="6175"/>
                    </a:lnTo>
                    <a:lnTo>
                      <a:pt x="517" y="5973"/>
                    </a:lnTo>
                    <a:lnTo>
                      <a:pt x="458" y="5766"/>
                    </a:lnTo>
                    <a:lnTo>
                      <a:pt x="411" y="5556"/>
                    </a:lnTo>
                    <a:lnTo>
                      <a:pt x="372" y="5341"/>
                    </a:lnTo>
                    <a:lnTo>
                      <a:pt x="345" y="5123"/>
                    </a:lnTo>
                    <a:lnTo>
                      <a:pt x="328" y="4902"/>
                    </a:lnTo>
                    <a:lnTo>
                      <a:pt x="322" y="4677"/>
                    </a:lnTo>
                    <a:lnTo>
                      <a:pt x="322" y="4634"/>
                    </a:lnTo>
                    <a:lnTo>
                      <a:pt x="322" y="4590"/>
                    </a:lnTo>
                    <a:lnTo>
                      <a:pt x="323" y="4546"/>
                    </a:lnTo>
                    <a:lnTo>
                      <a:pt x="325" y="4503"/>
                    </a:lnTo>
                    <a:lnTo>
                      <a:pt x="329" y="4415"/>
                    </a:lnTo>
                    <a:lnTo>
                      <a:pt x="335" y="4329"/>
                    </a:lnTo>
                    <a:lnTo>
                      <a:pt x="338" y="4287"/>
                    </a:lnTo>
                    <a:lnTo>
                      <a:pt x="343" y="4243"/>
                    </a:lnTo>
                    <a:lnTo>
                      <a:pt x="347" y="4200"/>
                    </a:lnTo>
                    <a:lnTo>
                      <a:pt x="353" y="4158"/>
                    </a:lnTo>
                    <a:lnTo>
                      <a:pt x="358" y="4116"/>
                    </a:lnTo>
                    <a:lnTo>
                      <a:pt x="363" y="4073"/>
                    </a:lnTo>
                    <a:lnTo>
                      <a:pt x="369" y="4031"/>
                    </a:lnTo>
                    <a:lnTo>
                      <a:pt x="376" y="3988"/>
                    </a:lnTo>
                    <a:lnTo>
                      <a:pt x="390" y="3905"/>
                    </a:lnTo>
                    <a:lnTo>
                      <a:pt x="407" y="3820"/>
                    </a:lnTo>
                    <a:lnTo>
                      <a:pt x="415" y="3780"/>
                    </a:lnTo>
                    <a:lnTo>
                      <a:pt x="424" y="3738"/>
                    </a:lnTo>
                    <a:lnTo>
                      <a:pt x="433" y="3698"/>
                    </a:lnTo>
                    <a:lnTo>
                      <a:pt x="443" y="3656"/>
                    </a:lnTo>
                    <a:lnTo>
                      <a:pt x="452" y="3615"/>
                    </a:lnTo>
                    <a:lnTo>
                      <a:pt x="462" y="3574"/>
                    </a:lnTo>
                    <a:lnTo>
                      <a:pt x="474" y="3534"/>
                    </a:lnTo>
                    <a:lnTo>
                      <a:pt x="485" y="3494"/>
                    </a:lnTo>
                    <a:lnTo>
                      <a:pt x="508" y="3413"/>
                    </a:lnTo>
                    <a:lnTo>
                      <a:pt x="534" y="3332"/>
                    </a:lnTo>
                    <a:lnTo>
                      <a:pt x="497" y="3392"/>
                    </a:lnTo>
                    <a:lnTo>
                      <a:pt x="461" y="3451"/>
                    </a:lnTo>
                    <a:lnTo>
                      <a:pt x="426" y="3511"/>
                    </a:lnTo>
                    <a:lnTo>
                      <a:pt x="391" y="3571"/>
                    </a:lnTo>
                    <a:lnTo>
                      <a:pt x="357" y="3632"/>
                    </a:lnTo>
                    <a:lnTo>
                      <a:pt x="323" y="3692"/>
                    </a:lnTo>
                    <a:lnTo>
                      <a:pt x="290" y="3752"/>
                    </a:lnTo>
                    <a:lnTo>
                      <a:pt x="257" y="3813"/>
                    </a:lnTo>
                    <a:lnTo>
                      <a:pt x="225" y="3875"/>
                    </a:lnTo>
                    <a:lnTo>
                      <a:pt x="193" y="3937"/>
                    </a:lnTo>
                    <a:lnTo>
                      <a:pt x="162" y="3999"/>
                    </a:lnTo>
                    <a:lnTo>
                      <a:pt x="130" y="4061"/>
                    </a:lnTo>
                    <a:lnTo>
                      <a:pt x="101" y="4124"/>
                    </a:lnTo>
                    <a:lnTo>
                      <a:pt x="71" y="4187"/>
                    </a:lnTo>
                    <a:lnTo>
                      <a:pt x="42" y="4251"/>
                    </a:lnTo>
                    <a:lnTo>
                      <a:pt x="13" y="4314"/>
                    </a:lnTo>
                    <a:lnTo>
                      <a:pt x="9" y="4360"/>
                    </a:lnTo>
                    <a:lnTo>
                      <a:pt x="7" y="4404"/>
                    </a:lnTo>
                    <a:lnTo>
                      <a:pt x="4" y="4450"/>
                    </a:lnTo>
                    <a:lnTo>
                      <a:pt x="3" y="4495"/>
                    </a:lnTo>
                    <a:lnTo>
                      <a:pt x="1" y="4540"/>
                    </a:lnTo>
                    <a:lnTo>
                      <a:pt x="0" y="4586"/>
                    </a:lnTo>
                    <a:lnTo>
                      <a:pt x="0" y="4632"/>
                    </a:lnTo>
                    <a:lnTo>
                      <a:pt x="0" y="4677"/>
                    </a:lnTo>
                    <a:lnTo>
                      <a:pt x="5" y="4918"/>
                    </a:lnTo>
                    <a:lnTo>
                      <a:pt x="23" y="5156"/>
                    </a:lnTo>
                    <a:lnTo>
                      <a:pt x="53" y="5390"/>
                    </a:lnTo>
                    <a:lnTo>
                      <a:pt x="95" y="5621"/>
                    </a:lnTo>
                    <a:lnTo>
                      <a:pt x="146" y="5847"/>
                    </a:lnTo>
                    <a:lnTo>
                      <a:pt x="209" y="6068"/>
                    </a:lnTo>
                    <a:lnTo>
                      <a:pt x="284" y="6286"/>
                    </a:lnTo>
                    <a:lnTo>
                      <a:pt x="367" y="6498"/>
                    </a:lnTo>
                    <a:lnTo>
                      <a:pt x="460" y="6706"/>
                    </a:lnTo>
                    <a:lnTo>
                      <a:pt x="564" y="6907"/>
                    </a:lnTo>
                    <a:lnTo>
                      <a:pt x="677" y="7103"/>
                    </a:lnTo>
                    <a:lnTo>
                      <a:pt x="799" y="7293"/>
                    </a:lnTo>
                    <a:lnTo>
                      <a:pt x="929" y="7477"/>
                    </a:lnTo>
                    <a:lnTo>
                      <a:pt x="1068" y="7653"/>
                    </a:lnTo>
                    <a:lnTo>
                      <a:pt x="1216" y="7823"/>
                    </a:lnTo>
                    <a:lnTo>
                      <a:pt x="1371" y="7985"/>
                    </a:lnTo>
                    <a:lnTo>
                      <a:pt x="1533" y="8140"/>
                    </a:lnTo>
                    <a:lnTo>
                      <a:pt x="1703" y="8287"/>
                    </a:lnTo>
                    <a:lnTo>
                      <a:pt x="1879" y="8426"/>
                    </a:lnTo>
                    <a:lnTo>
                      <a:pt x="2063" y="8556"/>
                    </a:lnTo>
                    <a:lnTo>
                      <a:pt x="2253" y="8678"/>
                    </a:lnTo>
                    <a:lnTo>
                      <a:pt x="2450" y="8790"/>
                    </a:lnTo>
                    <a:lnTo>
                      <a:pt x="2652" y="8894"/>
                    </a:lnTo>
                    <a:lnTo>
                      <a:pt x="2859" y="8987"/>
                    </a:lnTo>
                    <a:lnTo>
                      <a:pt x="3072" y="9072"/>
                    </a:lnTo>
                    <a:lnTo>
                      <a:pt x="3289" y="9145"/>
                    </a:lnTo>
                    <a:lnTo>
                      <a:pt x="3511" y="9208"/>
                    </a:lnTo>
                    <a:lnTo>
                      <a:pt x="3737" y="9260"/>
                    </a:lnTo>
                    <a:lnTo>
                      <a:pt x="3968" y="9301"/>
                    </a:lnTo>
                    <a:lnTo>
                      <a:pt x="4203" y="9331"/>
                    </a:lnTo>
                    <a:lnTo>
                      <a:pt x="4441" y="9349"/>
                    </a:lnTo>
                    <a:lnTo>
                      <a:pt x="4681" y="9355"/>
                    </a:lnTo>
                    <a:lnTo>
                      <a:pt x="4922" y="9349"/>
                    </a:lnTo>
                    <a:lnTo>
                      <a:pt x="5160" y="9331"/>
                    </a:lnTo>
                    <a:lnTo>
                      <a:pt x="5394" y="9301"/>
                    </a:lnTo>
                    <a:lnTo>
                      <a:pt x="5625" y="9260"/>
                    </a:lnTo>
                    <a:lnTo>
                      <a:pt x="5850" y="9208"/>
                    </a:lnTo>
                    <a:lnTo>
                      <a:pt x="6073" y="9145"/>
                    </a:lnTo>
                    <a:lnTo>
                      <a:pt x="6290" y="9072"/>
                    </a:lnTo>
                    <a:lnTo>
                      <a:pt x="6503" y="8987"/>
                    </a:lnTo>
                    <a:lnTo>
                      <a:pt x="6710" y="8894"/>
                    </a:lnTo>
                    <a:lnTo>
                      <a:pt x="6912" y="8790"/>
                    </a:lnTo>
                    <a:lnTo>
                      <a:pt x="7109" y="8678"/>
                    </a:lnTo>
                    <a:lnTo>
                      <a:pt x="7299" y="8556"/>
                    </a:lnTo>
                    <a:lnTo>
                      <a:pt x="7482" y="8426"/>
                    </a:lnTo>
                    <a:lnTo>
                      <a:pt x="7659" y="8287"/>
                    </a:lnTo>
                    <a:lnTo>
                      <a:pt x="7829" y="8140"/>
                    </a:lnTo>
                    <a:lnTo>
                      <a:pt x="7992" y="7985"/>
                    </a:lnTo>
                    <a:lnTo>
                      <a:pt x="8146" y="7823"/>
                    </a:lnTo>
                    <a:lnTo>
                      <a:pt x="8294" y="7653"/>
                    </a:lnTo>
                    <a:lnTo>
                      <a:pt x="8433" y="7477"/>
                    </a:lnTo>
                    <a:lnTo>
                      <a:pt x="8563" y="7293"/>
                    </a:lnTo>
                    <a:lnTo>
                      <a:pt x="8685" y="7103"/>
                    </a:lnTo>
                    <a:lnTo>
                      <a:pt x="8798" y="6907"/>
                    </a:lnTo>
                    <a:lnTo>
                      <a:pt x="8901" y="6706"/>
                    </a:lnTo>
                    <a:lnTo>
                      <a:pt x="8995" y="6498"/>
                    </a:lnTo>
                    <a:lnTo>
                      <a:pt x="9079" y="6286"/>
                    </a:lnTo>
                    <a:lnTo>
                      <a:pt x="9152" y="6068"/>
                    </a:lnTo>
                    <a:lnTo>
                      <a:pt x="9216" y="5847"/>
                    </a:lnTo>
                    <a:lnTo>
                      <a:pt x="9268" y="5621"/>
                    </a:lnTo>
                    <a:lnTo>
                      <a:pt x="9309" y="5390"/>
                    </a:lnTo>
                    <a:lnTo>
                      <a:pt x="9338" y="5156"/>
                    </a:lnTo>
                    <a:lnTo>
                      <a:pt x="9357" y="4918"/>
                    </a:lnTo>
                    <a:lnTo>
                      <a:pt x="9364" y="4677"/>
                    </a:lnTo>
                    <a:close/>
                  </a:path>
                </a:pathLst>
              </a:custGeom>
              <a:solidFill>
                <a:srgbClr val="4BB4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4" name="Freeform 152"/>
              <p:cNvSpPr>
                <a:spLocks/>
              </p:cNvSpPr>
              <p:nvPr/>
            </p:nvSpPr>
            <p:spPr bwMode="auto">
              <a:xfrm>
                <a:off x="5319" y="1134"/>
                <a:ext cx="192" cy="201"/>
              </a:xfrm>
              <a:custGeom>
                <a:avLst/>
                <a:gdLst/>
                <a:ahLst/>
                <a:cxnLst>
                  <a:cxn ang="0">
                    <a:pos x="8949" y="3607"/>
                  </a:cxn>
                  <a:cxn ang="0">
                    <a:pos x="8595" y="2560"/>
                  </a:cxn>
                  <a:cxn ang="0">
                    <a:pos x="8009" y="1644"/>
                  </a:cxn>
                  <a:cxn ang="0">
                    <a:pos x="7224" y="898"/>
                  </a:cxn>
                  <a:cxn ang="0">
                    <a:pos x="6280" y="356"/>
                  </a:cxn>
                  <a:cxn ang="0">
                    <a:pos x="5209" y="53"/>
                  </a:cxn>
                  <a:cxn ang="0">
                    <a:pos x="4375" y="3"/>
                  </a:cxn>
                  <a:cxn ang="0">
                    <a:pos x="4016" y="29"/>
                  </a:cxn>
                  <a:cxn ang="0">
                    <a:pos x="3624" y="192"/>
                  </a:cxn>
                  <a:cxn ang="0">
                    <a:pos x="3233" y="403"/>
                  </a:cxn>
                  <a:cxn ang="0">
                    <a:pos x="2856" y="635"/>
                  </a:cxn>
                  <a:cxn ang="0">
                    <a:pos x="2865" y="663"/>
                  </a:cxn>
                  <a:cxn ang="0">
                    <a:pos x="3132" y="559"/>
                  </a:cxn>
                  <a:cxn ang="0">
                    <a:pos x="3408" y="473"/>
                  </a:cxn>
                  <a:cxn ang="0">
                    <a:pos x="3691" y="406"/>
                  </a:cxn>
                  <a:cxn ang="0">
                    <a:pos x="3982" y="359"/>
                  </a:cxn>
                  <a:cxn ang="0">
                    <a:pos x="4279" y="330"/>
                  </a:cxn>
                  <a:cxn ang="0">
                    <a:pos x="4736" y="329"/>
                  </a:cxn>
                  <a:cxn ang="0">
                    <a:pos x="5769" y="512"/>
                  </a:cxn>
                  <a:cxn ang="0">
                    <a:pos x="6697" y="930"/>
                  </a:cxn>
                  <a:cxn ang="0">
                    <a:pos x="7488" y="1552"/>
                  </a:cxn>
                  <a:cxn ang="0">
                    <a:pos x="8110" y="2343"/>
                  </a:cxn>
                  <a:cxn ang="0">
                    <a:pos x="8529" y="3270"/>
                  </a:cxn>
                  <a:cxn ang="0">
                    <a:pos x="8712" y="4301"/>
                  </a:cxn>
                  <a:cxn ang="0">
                    <a:pos x="8633" y="5362"/>
                  </a:cxn>
                  <a:cxn ang="0">
                    <a:pos x="8303" y="6335"/>
                  </a:cxn>
                  <a:cxn ang="0">
                    <a:pos x="7760" y="7184"/>
                  </a:cxn>
                  <a:cxn ang="0">
                    <a:pos x="7031" y="7877"/>
                  </a:cxn>
                  <a:cxn ang="0">
                    <a:pos x="6154" y="8380"/>
                  </a:cxn>
                  <a:cxn ang="0">
                    <a:pos x="5160" y="8662"/>
                  </a:cxn>
                  <a:cxn ang="0">
                    <a:pos x="4092" y="8688"/>
                  </a:cxn>
                  <a:cxn ang="0">
                    <a:pos x="3077" y="8456"/>
                  </a:cxn>
                  <a:cxn ang="0">
                    <a:pos x="2174" y="7994"/>
                  </a:cxn>
                  <a:cxn ang="0">
                    <a:pos x="1413" y="7336"/>
                  </a:cxn>
                  <a:cxn ang="0">
                    <a:pos x="829" y="6516"/>
                  </a:cxn>
                  <a:cxn ang="0">
                    <a:pos x="455" y="5565"/>
                  </a:cxn>
                  <a:cxn ang="0">
                    <a:pos x="323" y="4516"/>
                  </a:cxn>
                  <a:cxn ang="0">
                    <a:pos x="336" y="4177"/>
                  </a:cxn>
                  <a:cxn ang="0">
                    <a:pos x="377" y="3845"/>
                  </a:cxn>
                  <a:cxn ang="0">
                    <a:pos x="442" y="3521"/>
                  </a:cxn>
                  <a:cxn ang="0">
                    <a:pos x="531" y="3208"/>
                  </a:cxn>
                  <a:cxn ang="0">
                    <a:pos x="644" y="2904"/>
                  </a:cxn>
                  <a:cxn ang="0">
                    <a:pos x="780" y="2613"/>
                  </a:cxn>
                  <a:cxn ang="0">
                    <a:pos x="681" y="2712"/>
                  </a:cxn>
                  <a:cxn ang="0">
                    <a:pos x="432" y="3079"/>
                  </a:cxn>
                  <a:cxn ang="0">
                    <a:pos x="202" y="3459"/>
                  </a:cxn>
                  <a:cxn ang="0">
                    <a:pos x="57" y="3795"/>
                  </a:cxn>
                  <a:cxn ang="0">
                    <a:pos x="23" y="4048"/>
                  </a:cxn>
                  <a:cxn ang="0">
                    <a:pos x="5" y="4307"/>
                  </a:cxn>
                  <a:cxn ang="0">
                    <a:pos x="6" y="4749"/>
                  </a:cxn>
                  <a:cxn ang="0">
                    <a:pos x="203" y="5860"/>
                  </a:cxn>
                  <a:cxn ang="0">
                    <a:pos x="653" y="6859"/>
                  </a:cxn>
                  <a:cxn ang="0">
                    <a:pos x="1324" y="7710"/>
                  </a:cxn>
                  <a:cxn ang="0">
                    <a:pos x="2176" y="8380"/>
                  </a:cxn>
                  <a:cxn ang="0">
                    <a:pos x="3176" y="8830"/>
                  </a:cxn>
                  <a:cxn ang="0">
                    <a:pos x="4288" y="9026"/>
                  </a:cxn>
                  <a:cxn ang="0">
                    <a:pos x="5431" y="8941"/>
                  </a:cxn>
                  <a:cxn ang="0">
                    <a:pos x="6480" y="8588"/>
                  </a:cxn>
                  <a:cxn ang="0">
                    <a:pos x="7396" y="8002"/>
                  </a:cxn>
                  <a:cxn ang="0">
                    <a:pos x="8143" y="7219"/>
                  </a:cxn>
                  <a:cxn ang="0">
                    <a:pos x="8686" y="6274"/>
                  </a:cxn>
                  <a:cxn ang="0">
                    <a:pos x="8988" y="5205"/>
                  </a:cxn>
                </a:cxnLst>
                <a:rect l="0" t="0" r="r" b="b"/>
                <a:pathLst>
                  <a:path w="9041" h="9033">
                    <a:moveTo>
                      <a:pt x="9041" y="4516"/>
                    </a:moveTo>
                    <a:lnTo>
                      <a:pt x="9035" y="4285"/>
                    </a:lnTo>
                    <a:lnTo>
                      <a:pt x="9018" y="4055"/>
                    </a:lnTo>
                    <a:lnTo>
                      <a:pt x="8988" y="3829"/>
                    </a:lnTo>
                    <a:lnTo>
                      <a:pt x="8949" y="3607"/>
                    </a:lnTo>
                    <a:lnTo>
                      <a:pt x="8898" y="3388"/>
                    </a:lnTo>
                    <a:lnTo>
                      <a:pt x="8838" y="3174"/>
                    </a:lnTo>
                    <a:lnTo>
                      <a:pt x="8767" y="2965"/>
                    </a:lnTo>
                    <a:lnTo>
                      <a:pt x="8686" y="2759"/>
                    </a:lnTo>
                    <a:lnTo>
                      <a:pt x="8595" y="2560"/>
                    </a:lnTo>
                    <a:lnTo>
                      <a:pt x="8496" y="2365"/>
                    </a:lnTo>
                    <a:lnTo>
                      <a:pt x="8387" y="2176"/>
                    </a:lnTo>
                    <a:lnTo>
                      <a:pt x="8269" y="1992"/>
                    </a:lnTo>
                    <a:lnTo>
                      <a:pt x="8143" y="1816"/>
                    </a:lnTo>
                    <a:lnTo>
                      <a:pt x="8009" y="1644"/>
                    </a:lnTo>
                    <a:lnTo>
                      <a:pt x="7866" y="1481"/>
                    </a:lnTo>
                    <a:lnTo>
                      <a:pt x="7717" y="1323"/>
                    </a:lnTo>
                    <a:lnTo>
                      <a:pt x="7559" y="1174"/>
                    </a:lnTo>
                    <a:lnTo>
                      <a:pt x="7396" y="1032"/>
                    </a:lnTo>
                    <a:lnTo>
                      <a:pt x="7224" y="898"/>
                    </a:lnTo>
                    <a:lnTo>
                      <a:pt x="7047" y="772"/>
                    </a:lnTo>
                    <a:lnTo>
                      <a:pt x="6863" y="655"/>
                    </a:lnTo>
                    <a:lnTo>
                      <a:pt x="6674" y="547"/>
                    </a:lnTo>
                    <a:lnTo>
                      <a:pt x="6480" y="446"/>
                    </a:lnTo>
                    <a:lnTo>
                      <a:pt x="6280" y="356"/>
                    </a:lnTo>
                    <a:lnTo>
                      <a:pt x="6074" y="274"/>
                    </a:lnTo>
                    <a:lnTo>
                      <a:pt x="5864" y="204"/>
                    </a:lnTo>
                    <a:lnTo>
                      <a:pt x="5650" y="143"/>
                    </a:lnTo>
                    <a:lnTo>
                      <a:pt x="5431" y="93"/>
                    </a:lnTo>
                    <a:lnTo>
                      <a:pt x="5209" y="53"/>
                    </a:lnTo>
                    <a:lnTo>
                      <a:pt x="4982" y="24"/>
                    </a:lnTo>
                    <a:lnTo>
                      <a:pt x="4752" y="6"/>
                    </a:lnTo>
                    <a:lnTo>
                      <a:pt x="4520" y="0"/>
                    </a:lnTo>
                    <a:lnTo>
                      <a:pt x="4447" y="1"/>
                    </a:lnTo>
                    <a:lnTo>
                      <a:pt x="4375" y="3"/>
                    </a:lnTo>
                    <a:lnTo>
                      <a:pt x="4303" y="6"/>
                    </a:lnTo>
                    <a:lnTo>
                      <a:pt x="4231" y="10"/>
                    </a:lnTo>
                    <a:lnTo>
                      <a:pt x="4159" y="16"/>
                    </a:lnTo>
                    <a:lnTo>
                      <a:pt x="4087" y="22"/>
                    </a:lnTo>
                    <a:lnTo>
                      <a:pt x="4016" y="29"/>
                    </a:lnTo>
                    <a:lnTo>
                      <a:pt x="3946" y="37"/>
                    </a:lnTo>
                    <a:lnTo>
                      <a:pt x="3864" y="75"/>
                    </a:lnTo>
                    <a:lnTo>
                      <a:pt x="3784" y="113"/>
                    </a:lnTo>
                    <a:lnTo>
                      <a:pt x="3703" y="152"/>
                    </a:lnTo>
                    <a:lnTo>
                      <a:pt x="3624" y="192"/>
                    </a:lnTo>
                    <a:lnTo>
                      <a:pt x="3545" y="233"/>
                    </a:lnTo>
                    <a:lnTo>
                      <a:pt x="3466" y="274"/>
                    </a:lnTo>
                    <a:lnTo>
                      <a:pt x="3387" y="317"/>
                    </a:lnTo>
                    <a:lnTo>
                      <a:pt x="3311" y="360"/>
                    </a:lnTo>
                    <a:lnTo>
                      <a:pt x="3233" y="403"/>
                    </a:lnTo>
                    <a:lnTo>
                      <a:pt x="3156" y="448"/>
                    </a:lnTo>
                    <a:lnTo>
                      <a:pt x="3080" y="494"/>
                    </a:lnTo>
                    <a:lnTo>
                      <a:pt x="3005" y="540"/>
                    </a:lnTo>
                    <a:lnTo>
                      <a:pt x="2930" y="587"/>
                    </a:lnTo>
                    <a:lnTo>
                      <a:pt x="2856" y="635"/>
                    </a:lnTo>
                    <a:lnTo>
                      <a:pt x="2781" y="684"/>
                    </a:lnTo>
                    <a:lnTo>
                      <a:pt x="2709" y="733"/>
                    </a:lnTo>
                    <a:lnTo>
                      <a:pt x="2760" y="709"/>
                    </a:lnTo>
                    <a:lnTo>
                      <a:pt x="2812" y="686"/>
                    </a:lnTo>
                    <a:lnTo>
                      <a:pt x="2865" y="663"/>
                    </a:lnTo>
                    <a:lnTo>
                      <a:pt x="2918" y="641"/>
                    </a:lnTo>
                    <a:lnTo>
                      <a:pt x="2969" y="620"/>
                    </a:lnTo>
                    <a:lnTo>
                      <a:pt x="3023" y="598"/>
                    </a:lnTo>
                    <a:lnTo>
                      <a:pt x="3077" y="579"/>
                    </a:lnTo>
                    <a:lnTo>
                      <a:pt x="3132" y="559"/>
                    </a:lnTo>
                    <a:lnTo>
                      <a:pt x="3186" y="540"/>
                    </a:lnTo>
                    <a:lnTo>
                      <a:pt x="3241" y="522"/>
                    </a:lnTo>
                    <a:lnTo>
                      <a:pt x="3296" y="506"/>
                    </a:lnTo>
                    <a:lnTo>
                      <a:pt x="3352" y="489"/>
                    </a:lnTo>
                    <a:lnTo>
                      <a:pt x="3408" y="473"/>
                    </a:lnTo>
                    <a:lnTo>
                      <a:pt x="3463" y="458"/>
                    </a:lnTo>
                    <a:lnTo>
                      <a:pt x="3520" y="444"/>
                    </a:lnTo>
                    <a:lnTo>
                      <a:pt x="3577" y="430"/>
                    </a:lnTo>
                    <a:lnTo>
                      <a:pt x="3634" y="418"/>
                    </a:lnTo>
                    <a:lnTo>
                      <a:pt x="3691" y="406"/>
                    </a:lnTo>
                    <a:lnTo>
                      <a:pt x="3749" y="395"/>
                    </a:lnTo>
                    <a:lnTo>
                      <a:pt x="3806" y="385"/>
                    </a:lnTo>
                    <a:lnTo>
                      <a:pt x="3864" y="375"/>
                    </a:lnTo>
                    <a:lnTo>
                      <a:pt x="3923" y="366"/>
                    </a:lnTo>
                    <a:lnTo>
                      <a:pt x="3982" y="359"/>
                    </a:lnTo>
                    <a:lnTo>
                      <a:pt x="4041" y="351"/>
                    </a:lnTo>
                    <a:lnTo>
                      <a:pt x="4100" y="344"/>
                    </a:lnTo>
                    <a:lnTo>
                      <a:pt x="4159" y="339"/>
                    </a:lnTo>
                    <a:lnTo>
                      <a:pt x="4219" y="334"/>
                    </a:lnTo>
                    <a:lnTo>
                      <a:pt x="4279" y="330"/>
                    </a:lnTo>
                    <a:lnTo>
                      <a:pt x="4339" y="327"/>
                    </a:lnTo>
                    <a:lnTo>
                      <a:pt x="4400" y="325"/>
                    </a:lnTo>
                    <a:lnTo>
                      <a:pt x="4459" y="324"/>
                    </a:lnTo>
                    <a:lnTo>
                      <a:pt x="4520" y="323"/>
                    </a:lnTo>
                    <a:lnTo>
                      <a:pt x="4736" y="329"/>
                    </a:lnTo>
                    <a:lnTo>
                      <a:pt x="4949" y="345"/>
                    </a:lnTo>
                    <a:lnTo>
                      <a:pt x="5160" y="372"/>
                    </a:lnTo>
                    <a:lnTo>
                      <a:pt x="5366" y="408"/>
                    </a:lnTo>
                    <a:lnTo>
                      <a:pt x="5568" y="456"/>
                    </a:lnTo>
                    <a:lnTo>
                      <a:pt x="5769" y="512"/>
                    </a:lnTo>
                    <a:lnTo>
                      <a:pt x="5964" y="578"/>
                    </a:lnTo>
                    <a:lnTo>
                      <a:pt x="6154" y="653"/>
                    </a:lnTo>
                    <a:lnTo>
                      <a:pt x="6340" y="737"/>
                    </a:lnTo>
                    <a:lnTo>
                      <a:pt x="6521" y="830"/>
                    </a:lnTo>
                    <a:lnTo>
                      <a:pt x="6697" y="930"/>
                    </a:lnTo>
                    <a:lnTo>
                      <a:pt x="6867" y="1040"/>
                    </a:lnTo>
                    <a:lnTo>
                      <a:pt x="7031" y="1157"/>
                    </a:lnTo>
                    <a:lnTo>
                      <a:pt x="7190" y="1282"/>
                    </a:lnTo>
                    <a:lnTo>
                      <a:pt x="7342" y="1414"/>
                    </a:lnTo>
                    <a:lnTo>
                      <a:pt x="7488" y="1552"/>
                    </a:lnTo>
                    <a:lnTo>
                      <a:pt x="7627" y="1698"/>
                    </a:lnTo>
                    <a:lnTo>
                      <a:pt x="7760" y="1850"/>
                    </a:lnTo>
                    <a:lnTo>
                      <a:pt x="7884" y="2009"/>
                    </a:lnTo>
                    <a:lnTo>
                      <a:pt x="8001" y="2173"/>
                    </a:lnTo>
                    <a:lnTo>
                      <a:pt x="8110" y="2343"/>
                    </a:lnTo>
                    <a:lnTo>
                      <a:pt x="8211" y="2518"/>
                    </a:lnTo>
                    <a:lnTo>
                      <a:pt x="8303" y="2699"/>
                    </a:lnTo>
                    <a:lnTo>
                      <a:pt x="8388" y="2885"/>
                    </a:lnTo>
                    <a:lnTo>
                      <a:pt x="8463" y="3076"/>
                    </a:lnTo>
                    <a:lnTo>
                      <a:pt x="8529" y="3270"/>
                    </a:lnTo>
                    <a:lnTo>
                      <a:pt x="8585" y="3470"/>
                    </a:lnTo>
                    <a:lnTo>
                      <a:pt x="8633" y="3672"/>
                    </a:lnTo>
                    <a:lnTo>
                      <a:pt x="8669" y="3879"/>
                    </a:lnTo>
                    <a:lnTo>
                      <a:pt x="8696" y="4088"/>
                    </a:lnTo>
                    <a:lnTo>
                      <a:pt x="8712" y="4301"/>
                    </a:lnTo>
                    <a:lnTo>
                      <a:pt x="8718" y="4516"/>
                    </a:lnTo>
                    <a:lnTo>
                      <a:pt x="8712" y="4733"/>
                    </a:lnTo>
                    <a:lnTo>
                      <a:pt x="8696" y="4945"/>
                    </a:lnTo>
                    <a:lnTo>
                      <a:pt x="8669" y="5155"/>
                    </a:lnTo>
                    <a:lnTo>
                      <a:pt x="8633" y="5362"/>
                    </a:lnTo>
                    <a:lnTo>
                      <a:pt x="8585" y="5565"/>
                    </a:lnTo>
                    <a:lnTo>
                      <a:pt x="8529" y="5764"/>
                    </a:lnTo>
                    <a:lnTo>
                      <a:pt x="8463" y="5959"/>
                    </a:lnTo>
                    <a:lnTo>
                      <a:pt x="8388" y="6149"/>
                    </a:lnTo>
                    <a:lnTo>
                      <a:pt x="8303" y="6335"/>
                    </a:lnTo>
                    <a:lnTo>
                      <a:pt x="8211" y="6516"/>
                    </a:lnTo>
                    <a:lnTo>
                      <a:pt x="8110" y="6691"/>
                    </a:lnTo>
                    <a:lnTo>
                      <a:pt x="8001" y="6861"/>
                    </a:lnTo>
                    <a:lnTo>
                      <a:pt x="7884" y="7025"/>
                    </a:lnTo>
                    <a:lnTo>
                      <a:pt x="7760" y="7184"/>
                    </a:lnTo>
                    <a:lnTo>
                      <a:pt x="7627" y="7336"/>
                    </a:lnTo>
                    <a:lnTo>
                      <a:pt x="7488" y="7481"/>
                    </a:lnTo>
                    <a:lnTo>
                      <a:pt x="7342" y="7620"/>
                    </a:lnTo>
                    <a:lnTo>
                      <a:pt x="7190" y="7752"/>
                    </a:lnTo>
                    <a:lnTo>
                      <a:pt x="7031" y="7877"/>
                    </a:lnTo>
                    <a:lnTo>
                      <a:pt x="6867" y="7994"/>
                    </a:lnTo>
                    <a:lnTo>
                      <a:pt x="6697" y="8103"/>
                    </a:lnTo>
                    <a:lnTo>
                      <a:pt x="6521" y="8204"/>
                    </a:lnTo>
                    <a:lnTo>
                      <a:pt x="6340" y="8296"/>
                    </a:lnTo>
                    <a:lnTo>
                      <a:pt x="6154" y="8380"/>
                    </a:lnTo>
                    <a:lnTo>
                      <a:pt x="5964" y="8456"/>
                    </a:lnTo>
                    <a:lnTo>
                      <a:pt x="5769" y="8521"/>
                    </a:lnTo>
                    <a:lnTo>
                      <a:pt x="5568" y="8578"/>
                    </a:lnTo>
                    <a:lnTo>
                      <a:pt x="5366" y="8624"/>
                    </a:lnTo>
                    <a:lnTo>
                      <a:pt x="5160" y="8662"/>
                    </a:lnTo>
                    <a:lnTo>
                      <a:pt x="4949" y="8688"/>
                    </a:lnTo>
                    <a:lnTo>
                      <a:pt x="4736" y="8705"/>
                    </a:lnTo>
                    <a:lnTo>
                      <a:pt x="4520" y="8710"/>
                    </a:lnTo>
                    <a:lnTo>
                      <a:pt x="4304" y="8705"/>
                    </a:lnTo>
                    <a:lnTo>
                      <a:pt x="4092" y="8688"/>
                    </a:lnTo>
                    <a:lnTo>
                      <a:pt x="3881" y="8662"/>
                    </a:lnTo>
                    <a:lnTo>
                      <a:pt x="3675" y="8624"/>
                    </a:lnTo>
                    <a:lnTo>
                      <a:pt x="3471" y="8578"/>
                    </a:lnTo>
                    <a:lnTo>
                      <a:pt x="3272" y="8521"/>
                    </a:lnTo>
                    <a:lnTo>
                      <a:pt x="3077" y="8456"/>
                    </a:lnTo>
                    <a:lnTo>
                      <a:pt x="2886" y="8380"/>
                    </a:lnTo>
                    <a:lnTo>
                      <a:pt x="2700" y="8296"/>
                    </a:lnTo>
                    <a:lnTo>
                      <a:pt x="2519" y="8204"/>
                    </a:lnTo>
                    <a:lnTo>
                      <a:pt x="2343" y="8103"/>
                    </a:lnTo>
                    <a:lnTo>
                      <a:pt x="2174" y="7994"/>
                    </a:lnTo>
                    <a:lnTo>
                      <a:pt x="2009" y="7877"/>
                    </a:lnTo>
                    <a:lnTo>
                      <a:pt x="1850" y="7752"/>
                    </a:lnTo>
                    <a:lnTo>
                      <a:pt x="1698" y="7620"/>
                    </a:lnTo>
                    <a:lnTo>
                      <a:pt x="1553" y="7481"/>
                    </a:lnTo>
                    <a:lnTo>
                      <a:pt x="1413" y="7336"/>
                    </a:lnTo>
                    <a:lnTo>
                      <a:pt x="1281" y="7184"/>
                    </a:lnTo>
                    <a:lnTo>
                      <a:pt x="1156" y="7025"/>
                    </a:lnTo>
                    <a:lnTo>
                      <a:pt x="1039" y="6861"/>
                    </a:lnTo>
                    <a:lnTo>
                      <a:pt x="930" y="6691"/>
                    </a:lnTo>
                    <a:lnTo>
                      <a:pt x="829" y="6516"/>
                    </a:lnTo>
                    <a:lnTo>
                      <a:pt x="736" y="6335"/>
                    </a:lnTo>
                    <a:lnTo>
                      <a:pt x="653" y="6149"/>
                    </a:lnTo>
                    <a:lnTo>
                      <a:pt x="577" y="5959"/>
                    </a:lnTo>
                    <a:lnTo>
                      <a:pt x="512" y="5764"/>
                    </a:lnTo>
                    <a:lnTo>
                      <a:pt x="455" y="5565"/>
                    </a:lnTo>
                    <a:lnTo>
                      <a:pt x="408" y="5362"/>
                    </a:lnTo>
                    <a:lnTo>
                      <a:pt x="371" y="5155"/>
                    </a:lnTo>
                    <a:lnTo>
                      <a:pt x="344" y="4945"/>
                    </a:lnTo>
                    <a:lnTo>
                      <a:pt x="329" y="4733"/>
                    </a:lnTo>
                    <a:lnTo>
                      <a:pt x="323" y="4516"/>
                    </a:lnTo>
                    <a:lnTo>
                      <a:pt x="324" y="4448"/>
                    </a:lnTo>
                    <a:lnTo>
                      <a:pt x="325" y="4380"/>
                    </a:lnTo>
                    <a:lnTo>
                      <a:pt x="328" y="4312"/>
                    </a:lnTo>
                    <a:lnTo>
                      <a:pt x="332" y="4244"/>
                    </a:lnTo>
                    <a:lnTo>
                      <a:pt x="336" y="4177"/>
                    </a:lnTo>
                    <a:lnTo>
                      <a:pt x="342" y="4110"/>
                    </a:lnTo>
                    <a:lnTo>
                      <a:pt x="349" y="4044"/>
                    </a:lnTo>
                    <a:lnTo>
                      <a:pt x="357" y="3977"/>
                    </a:lnTo>
                    <a:lnTo>
                      <a:pt x="367" y="3911"/>
                    </a:lnTo>
                    <a:lnTo>
                      <a:pt x="377" y="3845"/>
                    </a:lnTo>
                    <a:lnTo>
                      <a:pt x="387" y="3780"/>
                    </a:lnTo>
                    <a:lnTo>
                      <a:pt x="399" y="3714"/>
                    </a:lnTo>
                    <a:lnTo>
                      <a:pt x="412" y="3650"/>
                    </a:lnTo>
                    <a:lnTo>
                      <a:pt x="427" y="3585"/>
                    </a:lnTo>
                    <a:lnTo>
                      <a:pt x="442" y="3521"/>
                    </a:lnTo>
                    <a:lnTo>
                      <a:pt x="458" y="3457"/>
                    </a:lnTo>
                    <a:lnTo>
                      <a:pt x="474" y="3395"/>
                    </a:lnTo>
                    <a:lnTo>
                      <a:pt x="493" y="3333"/>
                    </a:lnTo>
                    <a:lnTo>
                      <a:pt x="511" y="3270"/>
                    </a:lnTo>
                    <a:lnTo>
                      <a:pt x="531" y="3208"/>
                    </a:lnTo>
                    <a:lnTo>
                      <a:pt x="552" y="3147"/>
                    </a:lnTo>
                    <a:lnTo>
                      <a:pt x="574" y="3085"/>
                    </a:lnTo>
                    <a:lnTo>
                      <a:pt x="596" y="3025"/>
                    </a:lnTo>
                    <a:lnTo>
                      <a:pt x="621" y="2964"/>
                    </a:lnTo>
                    <a:lnTo>
                      <a:pt x="644" y="2904"/>
                    </a:lnTo>
                    <a:lnTo>
                      <a:pt x="669" y="2844"/>
                    </a:lnTo>
                    <a:lnTo>
                      <a:pt x="696" y="2786"/>
                    </a:lnTo>
                    <a:lnTo>
                      <a:pt x="723" y="2727"/>
                    </a:lnTo>
                    <a:lnTo>
                      <a:pt x="751" y="2670"/>
                    </a:lnTo>
                    <a:lnTo>
                      <a:pt x="780" y="2613"/>
                    </a:lnTo>
                    <a:lnTo>
                      <a:pt x="810" y="2555"/>
                    </a:lnTo>
                    <a:lnTo>
                      <a:pt x="840" y="2498"/>
                    </a:lnTo>
                    <a:lnTo>
                      <a:pt x="786" y="2569"/>
                    </a:lnTo>
                    <a:lnTo>
                      <a:pt x="733" y="2640"/>
                    </a:lnTo>
                    <a:lnTo>
                      <a:pt x="681" y="2712"/>
                    </a:lnTo>
                    <a:lnTo>
                      <a:pt x="630" y="2784"/>
                    </a:lnTo>
                    <a:lnTo>
                      <a:pt x="579" y="2857"/>
                    </a:lnTo>
                    <a:lnTo>
                      <a:pt x="529" y="2930"/>
                    </a:lnTo>
                    <a:lnTo>
                      <a:pt x="479" y="3005"/>
                    </a:lnTo>
                    <a:lnTo>
                      <a:pt x="432" y="3079"/>
                    </a:lnTo>
                    <a:lnTo>
                      <a:pt x="384" y="3154"/>
                    </a:lnTo>
                    <a:lnTo>
                      <a:pt x="337" y="3229"/>
                    </a:lnTo>
                    <a:lnTo>
                      <a:pt x="291" y="3305"/>
                    </a:lnTo>
                    <a:lnTo>
                      <a:pt x="247" y="3381"/>
                    </a:lnTo>
                    <a:lnTo>
                      <a:pt x="202" y="3459"/>
                    </a:lnTo>
                    <a:lnTo>
                      <a:pt x="158" y="3537"/>
                    </a:lnTo>
                    <a:lnTo>
                      <a:pt x="115" y="3615"/>
                    </a:lnTo>
                    <a:lnTo>
                      <a:pt x="75" y="3693"/>
                    </a:lnTo>
                    <a:lnTo>
                      <a:pt x="65" y="3744"/>
                    </a:lnTo>
                    <a:lnTo>
                      <a:pt x="57" y="3795"/>
                    </a:lnTo>
                    <a:lnTo>
                      <a:pt x="48" y="3845"/>
                    </a:lnTo>
                    <a:lnTo>
                      <a:pt x="41" y="3895"/>
                    </a:lnTo>
                    <a:lnTo>
                      <a:pt x="35" y="3947"/>
                    </a:lnTo>
                    <a:lnTo>
                      <a:pt x="29" y="3998"/>
                    </a:lnTo>
                    <a:lnTo>
                      <a:pt x="23" y="4048"/>
                    </a:lnTo>
                    <a:lnTo>
                      <a:pt x="18" y="4099"/>
                    </a:lnTo>
                    <a:lnTo>
                      <a:pt x="14" y="4152"/>
                    </a:lnTo>
                    <a:lnTo>
                      <a:pt x="10" y="4204"/>
                    </a:lnTo>
                    <a:lnTo>
                      <a:pt x="7" y="4255"/>
                    </a:lnTo>
                    <a:lnTo>
                      <a:pt x="5" y="4307"/>
                    </a:lnTo>
                    <a:lnTo>
                      <a:pt x="3" y="4359"/>
                    </a:lnTo>
                    <a:lnTo>
                      <a:pt x="1" y="4412"/>
                    </a:lnTo>
                    <a:lnTo>
                      <a:pt x="0" y="4465"/>
                    </a:lnTo>
                    <a:lnTo>
                      <a:pt x="0" y="4516"/>
                    </a:lnTo>
                    <a:lnTo>
                      <a:pt x="6" y="4749"/>
                    </a:lnTo>
                    <a:lnTo>
                      <a:pt x="23" y="4978"/>
                    </a:lnTo>
                    <a:lnTo>
                      <a:pt x="51" y="5205"/>
                    </a:lnTo>
                    <a:lnTo>
                      <a:pt x="91" y="5427"/>
                    </a:lnTo>
                    <a:lnTo>
                      <a:pt x="142" y="5645"/>
                    </a:lnTo>
                    <a:lnTo>
                      <a:pt x="203" y="5860"/>
                    </a:lnTo>
                    <a:lnTo>
                      <a:pt x="273" y="6070"/>
                    </a:lnTo>
                    <a:lnTo>
                      <a:pt x="354" y="6274"/>
                    </a:lnTo>
                    <a:lnTo>
                      <a:pt x="445" y="6475"/>
                    </a:lnTo>
                    <a:lnTo>
                      <a:pt x="544" y="6670"/>
                    </a:lnTo>
                    <a:lnTo>
                      <a:pt x="653" y="6859"/>
                    </a:lnTo>
                    <a:lnTo>
                      <a:pt x="771" y="7041"/>
                    </a:lnTo>
                    <a:lnTo>
                      <a:pt x="897" y="7219"/>
                    </a:lnTo>
                    <a:lnTo>
                      <a:pt x="1031" y="7390"/>
                    </a:lnTo>
                    <a:lnTo>
                      <a:pt x="1174" y="7553"/>
                    </a:lnTo>
                    <a:lnTo>
                      <a:pt x="1324" y="7710"/>
                    </a:lnTo>
                    <a:lnTo>
                      <a:pt x="1480" y="7860"/>
                    </a:lnTo>
                    <a:lnTo>
                      <a:pt x="1644" y="8002"/>
                    </a:lnTo>
                    <a:lnTo>
                      <a:pt x="1815" y="8136"/>
                    </a:lnTo>
                    <a:lnTo>
                      <a:pt x="1993" y="8262"/>
                    </a:lnTo>
                    <a:lnTo>
                      <a:pt x="2176" y="8380"/>
                    </a:lnTo>
                    <a:lnTo>
                      <a:pt x="2365" y="8488"/>
                    </a:lnTo>
                    <a:lnTo>
                      <a:pt x="2560" y="8588"/>
                    </a:lnTo>
                    <a:lnTo>
                      <a:pt x="2761" y="8678"/>
                    </a:lnTo>
                    <a:lnTo>
                      <a:pt x="2965" y="8759"/>
                    </a:lnTo>
                    <a:lnTo>
                      <a:pt x="3176" y="8830"/>
                    </a:lnTo>
                    <a:lnTo>
                      <a:pt x="3390" y="8891"/>
                    </a:lnTo>
                    <a:lnTo>
                      <a:pt x="3609" y="8941"/>
                    </a:lnTo>
                    <a:lnTo>
                      <a:pt x="3831" y="8981"/>
                    </a:lnTo>
                    <a:lnTo>
                      <a:pt x="4058" y="9009"/>
                    </a:lnTo>
                    <a:lnTo>
                      <a:pt x="4288" y="9026"/>
                    </a:lnTo>
                    <a:lnTo>
                      <a:pt x="4520" y="9033"/>
                    </a:lnTo>
                    <a:lnTo>
                      <a:pt x="4752" y="9026"/>
                    </a:lnTo>
                    <a:lnTo>
                      <a:pt x="4982" y="9009"/>
                    </a:lnTo>
                    <a:lnTo>
                      <a:pt x="5209" y="8981"/>
                    </a:lnTo>
                    <a:lnTo>
                      <a:pt x="5431" y="8941"/>
                    </a:lnTo>
                    <a:lnTo>
                      <a:pt x="5650" y="8891"/>
                    </a:lnTo>
                    <a:lnTo>
                      <a:pt x="5864" y="8830"/>
                    </a:lnTo>
                    <a:lnTo>
                      <a:pt x="6074" y="8759"/>
                    </a:lnTo>
                    <a:lnTo>
                      <a:pt x="6280" y="8678"/>
                    </a:lnTo>
                    <a:lnTo>
                      <a:pt x="6480" y="8588"/>
                    </a:lnTo>
                    <a:lnTo>
                      <a:pt x="6674" y="8488"/>
                    </a:lnTo>
                    <a:lnTo>
                      <a:pt x="6863" y="8380"/>
                    </a:lnTo>
                    <a:lnTo>
                      <a:pt x="7047" y="8262"/>
                    </a:lnTo>
                    <a:lnTo>
                      <a:pt x="7224" y="8136"/>
                    </a:lnTo>
                    <a:lnTo>
                      <a:pt x="7396" y="8002"/>
                    </a:lnTo>
                    <a:lnTo>
                      <a:pt x="7559" y="7860"/>
                    </a:lnTo>
                    <a:lnTo>
                      <a:pt x="7717" y="7710"/>
                    </a:lnTo>
                    <a:lnTo>
                      <a:pt x="7866" y="7553"/>
                    </a:lnTo>
                    <a:lnTo>
                      <a:pt x="8009" y="7390"/>
                    </a:lnTo>
                    <a:lnTo>
                      <a:pt x="8143" y="7219"/>
                    </a:lnTo>
                    <a:lnTo>
                      <a:pt x="8269" y="7041"/>
                    </a:lnTo>
                    <a:lnTo>
                      <a:pt x="8387" y="6859"/>
                    </a:lnTo>
                    <a:lnTo>
                      <a:pt x="8496" y="6670"/>
                    </a:lnTo>
                    <a:lnTo>
                      <a:pt x="8595" y="6475"/>
                    </a:lnTo>
                    <a:lnTo>
                      <a:pt x="8686" y="6274"/>
                    </a:lnTo>
                    <a:lnTo>
                      <a:pt x="8767" y="6070"/>
                    </a:lnTo>
                    <a:lnTo>
                      <a:pt x="8838" y="5860"/>
                    </a:lnTo>
                    <a:lnTo>
                      <a:pt x="8898" y="5645"/>
                    </a:lnTo>
                    <a:lnTo>
                      <a:pt x="8949" y="5427"/>
                    </a:lnTo>
                    <a:lnTo>
                      <a:pt x="8988" y="5205"/>
                    </a:lnTo>
                    <a:lnTo>
                      <a:pt x="9018" y="4978"/>
                    </a:lnTo>
                    <a:lnTo>
                      <a:pt x="9035" y="4749"/>
                    </a:lnTo>
                    <a:lnTo>
                      <a:pt x="9041" y="4516"/>
                    </a:lnTo>
                    <a:close/>
                  </a:path>
                </a:pathLst>
              </a:custGeom>
              <a:solidFill>
                <a:srgbClr val="52B68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5" name="Freeform 153"/>
              <p:cNvSpPr>
                <a:spLocks noEditPoints="1"/>
              </p:cNvSpPr>
              <p:nvPr/>
            </p:nvSpPr>
            <p:spPr bwMode="auto">
              <a:xfrm>
                <a:off x="5322" y="1138"/>
                <a:ext cx="186" cy="193"/>
              </a:xfrm>
              <a:custGeom>
                <a:avLst/>
                <a:gdLst/>
                <a:ahLst/>
                <a:cxnLst>
                  <a:cxn ang="0">
                    <a:pos x="8630" y="3477"/>
                  </a:cxn>
                  <a:cxn ang="0">
                    <a:pos x="8288" y="2468"/>
                  </a:cxn>
                  <a:cxn ang="0">
                    <a:pos x="7723" y="1586"/>
                  </a:cxn>
                  <a:cxn ang="0">
                    <a:pos x="6966" y="866"/>
                  </a:cxn>
                  <a:cxn ang="0">
                    <a:pos x="6056" y="342"/>
                  </a:cxn>
                  <a:cxn ang="0">
                    <a:pos x="5023" y="50"/>
                  </a:cxn>
                  <a:cxn ang="0">
                    <a:pos x="4215" y="3"/>
                  </a:cxn>
                  <a:cxn ang="0">
                    <a:pos x="3859" y="29"/>
                  </a:cxn>
                  <a:cxn ang="0">
                    <a:pos x="3514" y="83"/>
                  </a:cxn>
                  <a:cxn ang="0">
                    <a:pos x="3127" y="210"/>
                  </a:cxn>
                  <a:cxn ang="0">
                    <a:pos x="2567" y="558"/>
                  </a:cxn>
                  <a:cxn ang="0">
                    <a:pos x="2037" y="950"/>
                  </a:cxn>
                  <a:cxn ang="0">
                    <a:pos x="1542" y="1383"/>
                  </a:cxn>
                  <a:cxn ang="0">
                    <a:pos x="1082" y="1854"/>
                  </a:cxn>
                  <a:cxn ang="0">
                    <a:pos x="662" y="2358"/>
                  </a:cxn>
                  <a:cxn ang="0">
                    <a:pos x="283" y="2897"/>
                  </a:cxn>
                  <a:cxn ang="0">
                    <a:pos x="164" y="3170"/>
                  </a:cxn>
                  <a:cxn ang="0">
                    <a:pos x="111" y="3374"/>
                  </a:cxn>
                  <a:cxn ang="0">
                    <a:pos x="55" y="3664"/>
                  </a:cxn>
                  <a:cxn ang="0">
                    <a:pos x="26" y="3877"/>
                  </a:cxn>
                  <a:cxn ang="0">
                    <a:pos x="3" y="4179"/>
                  </a:cxn>
                  <a:cxn ang="0">
                    <a:pos x="6" y="4579"/>
                  </a:cxn>
                  <a:cxn ang="0">
                    <a:pos x="196" y="5650"/>
                  </a:cxn>
                  <a:cxn ang="0">
                    <a:pos x="631" y="6612"/>
                  </a:cxn>
                  <a:cxn ang="0">
                    <a:pos x="1277" y="7434"/>
                  </a:cxn>
                  <a:cxn ang="0">
                    <a:pos x="2099" y="8079"/>
                  </a:cxn>
                  <a:cxn ang="0">
                    <a:pos x="3063" y="8513"/>
                  </a:cxn>
                  <a:cxn ang="0">
                    <a:pos x="4135" y="8703"/>
                  </a:cxn>
                  <a:cxn ang="0">
                    <a:pos x="5238" y="8621"/>
                  </a:cxn>
                  <a:cxn ang="0">
                    <a:pos x="6249" y="8280"/>
                  </a:cxn>
                  <a:cxn ang="0">
                    <a:pos x="7131" y="7715"/>
                  </a:cxn>
                  <a:cxn ang="0">
                    <a:pos x="7852" y="6961"/>
                  </a:cxn>
                  <a:cxn ang="0">
                    <a:pos x="8376" y="6050"/>
                  </a:cxn>
                  <a:cxn ang="0">
                    <a:pos x="8668" y="5018"/>
                  </a:cxn>
                  <a:cxn ang="0">
                    <a:pos x="8390" y="4563"/>
                  </a:cxn>
                  <a:cxn ang="0">
                    <a:pos x="8214" y="5553"/>
                  </a:cxn>
                  <a:cxn ang="0">
                    <a:pos x="7811" y="6446"/>
                  </a:cxn>
                  <a:cxn ang="0">
                    <a:pos x="7213" y="7205"/>
                  </a:cxn>
                  <a:cxn ang="0">
                    <a:pos x="6452" y="7803"/>
                  </a:cxn>
                  <a:cxn ang="0">
                    <a:pos x="5559" y="8205"/>
                  </a:cxn>
                  <a:cxn ang="0">
                    <a:pos x="4567" y="8382"/>
                  </a:cxn>
                  <a:cxn ang="0">
                    <a:pos x="3545" y="8305"/>
                  </a:cxn>
                  <a:cxn ang="0">
                    <a:pos x="2609" y="7989"/>
                  </a:cxn>
                  <a:cxn ang="0">
                    <a:pos x="1791" y="7466"/>
                  </a:cxn>
                  <a:cxn ang="0">
                    <a:pos x="1124" y="6768"/>
                  </a:cxn>
                  <a:cxn ang="0">
                    <a:pos x="641" y="5924"/>
                  </a:cxn>
                  <a:cxn ang="0">
                    <a:pos x="369" y="4969"/>
                  </a:cxn>
                  <a:cxn ang="0">
                    <a:pos x="344" y="3942"/>
                  </a:cxn>
                  <a:cxn ang="0">
                    <a:pos x="567" y="2968"/>
                  </a:cxn>
                  <a:cxn ang="0">
                    <a:pos x="1012" y="2100"/>
                  </a:cxn>
                  <a:cxn ang="0">
                    <a:pos x="1645" y="1370"/>
                  </a:cxn>
                  <a:cxn ang="0">
                    <a:pos x="2435" y="810"/>
                  </a:cxn>
                  <a:cxn ang="0">
                    <a:pos x="3350" y="450"/>
                  </a:cxn>
                  <a:cxn ang="0">
                    <a:pos x="4359" y="323"/>
                  </a:cxn>
                  <a:cxn ang="0">
                    <a:pos x="5368" y="450"/>
                  </a:cxn>
                  <a:cxn ang="0">
                    <a:pos x="6282" y="810"/>
                  </a:cxn>
                  <a:cxn ang="0">
                    <a:pos x="7073" y="1370"/>
                  </a:cxn>
                  <a:cxn ang="0">
                    <a:pos x="7706" y="2100"/>
                  </a:cxn>
                  <a:cxn ang="0">
                    <a:pos x="8151" y="2968"/>
                  </a:cxn>
                  <a:cxn ang="0">
                    <a:pos x="8375" y="3942"/>
                  </a:cxn>
                </a:cxnLst>
                <a:rect l="0" t="0" r="r" b="b"/>
                <a:pathLst>
                  <a:path w="8719" h="8709">
                    <a:moveTo>
                      <a:pt x="8719" y="4354"/>
                    </a:moveTo>
                    <a:lnTo>
                      <a:pt x="8713" y="4131"/>
                    </a:lnTo>
                    <a:lnTo>
                      <a:pt x="8696" y="3910"/>
                    </a:lnTo>
                    <a:lnTo>
                      <a:pt x="8668" y="3692"/>
                    </a:lnTo>
                    <a:lnTo>
                      <a:pt x="8630" y="3477"/>
                    </a:lnTo>
                    <a:lnTo>
                      <a:pt x="8580" y="3267"/>
                    </a:lnTo>
                    <a:lnTo>
                      <a:pt x="8522" y="3060"/>
                    </a:lnTo>
                    <a:lnTo>
                      <a:pt x="8453" y="2858"/>
                    </a:lnTo>
                    <a:lnTo>
                      <a:pt x="8376" y="2660"/>
                    </a:lnTo>
                    <a:lnTo>
                      <a:pt x="8288" y="2468"/>
                    </a:lnTo>
                    <a:lnTo>
                      <a:pt x="8192" y="2280"/>
                    </a:lnTo>
                    <a:lnTo>
                      <a:pt x="8087" y="2097"/>
                    </a:lnTo>
                    <a:lnTo>
                      <a:pt x="7974" y="1921"/>
                    </a:lnTo>
                    <a:lnTo>
                      <a:pt x="7852" y="1750"/>
                    </a:lnTo>
                    <a:lnTo>
                      <a:pt x="7723" y="1586"/>
                    </a:lnTo>
                    <a:lnTo>
                      <a:pt x="7585" y="1427"/>
                    </a:lnTo>
                    <a:lnTo>
                      <a:pt x="7442" y="1276"/>
                    </a:lnTo>
                    <a:lnTo>
                      <a:pt x="7290" y="1132"/>
                    </a:lnTo>
                    <a:lnTo>
                      <a:pt x="7131" y="995"/>
                    </a:lnTo>
                    <a:lnTo>
                      <a:pt x="6966" y="866"/>
                    </a:lnTo>
                    <a:lnTo>
                      <a:pt x="6796" y="744"/>
                    </a:lnTo>
                    <a:lnTo>
                      <a:pt x="6619" y="631"/>
                    </a:lnTo>
                    <a:lnTo>
                      <a:pt x="6436" y="526"/>
                    </a:lnTo>
                    <a:lnTo>
                      <a:pt x="6249" y="430"/>
                    </a:lnTo>
                    <a:lnTo>
                      <a:pt x="6056" y="342"/>
                    </a:lnTo>
                    <a:lnTo>
                      <a:pt x="5858" y="265"/>
                    </a:lnTo>
                    <a:lnTo>
                      <a:pt x="5655" y="197"/>
                    </a:lnTo>
                    <a:lnTo>
                      <a:pt x="5448" y="138"/>
                    </a:lnTo>
                    <a:lnTo>
                      <a:pt x="5238" y="89"/>
                    </a:lnTo>
                    <a:lnTo>
                      <a:pt x="5023" y="50"/>
                    </a:lnTo>
                    <a:lnTo>
                      <a:pt x="4805" y="23"/>
                    </a:lnTo>
                    <a:lnTo>
                      <a:pt x="4583" y="6"/>
                    </a:lnTo>
                    <a:lnTo>
                      <a:pt x="4359" y="0"/>
                    </a:lnTo>
                    <a:lnTo>
                      <a:pt x="4287" y="1"/>
                    </a:lnTo>
                    <a:lnTo>
                      <a:pt x="4215" y="3"/>
                    </a:lnTo>
                    <a:lnTo>
                      <a:pt x="4143" y="6"/>
                    </a:lnTo>
                    <a:lnTo>
                      <a:pt x="4073" y="10"/>
                    </a:lnTo>
                    <a:lnTo>
                      <a:pt x="4001" y="15"/>
                    </a:lnTo>
                    <a:lnTo>
                      <a:pt x="3931" y="21"/>
                    </a:lnTo>
                    <a:lnTo>
                      <a:pt x="3859" y="29"/>
                    </a:lnTo>
                    <a:lnTo>
                      <a:pt x="3790" y="37"/>
                    </a:lnTo>
                    <a:lnTo>
                      <a:pt x="3720" y="47"/>
                    </a:lnTo>
                    <a:lnTo>
                      <a:pt x="3651" y="58"/>
                    </a:lnTo>
                    <a:lnTo>
                      <a:pt x="3582" y="70"/>
                    </a:lnTo>
                    <a:lnTo>
                      <a:pt x="3514" y="83"/>
                    </a:lnTo>
                    <a:lnTo>
                      <a:pt x="3445" y="97"/>
                    </a:lnTo>
                    <a:lnTo>
                      <a:pt x="3378" y="112"/>
                    </a:lnTo>
                    <a:lnTo>
                      <a:pt x="3310" y="129"/>
                    </a:lnTo>
                    <a:lnTo>
                      <a:pt x="3243" y="145"/>
                    </a:lnTo>
                    <a:lnTo>
                      <a:pt x="3127" y="210"/>
                    </a:lnTo>
                    <a:lnTo>
                      <a:pt x="3013" y="276"/>
                    </a:lnTo>
                    <a:lnTo>
                      <a:pt x="2899" y="344"/>
                    </a:lnTo>
                    <a:lnTo>
                      <a:pt x="2787" y="414"/>
                    </a:lnTo>
                    <a:lnTo>
                      <a:pt x="2676" y="485"/>
                    </a:lnTo>
                    <a:lnTo>
                      <a:pt x="2567" y="558"/>
                    </a:lnTo>
                    <a:lnTo>
                      <a:pt x="2458" y="634"/>
                    </a:lnTo>
                    <a:lnTo>
                      <a:pt x="2351" y="710"/>
                    </a:lnTo>
                    <a:lnTo>
                      <a:pt x="2244" y="789"/>
                    </a:lnTo>
                    <a:lnTo>
                      <a:pt x="2140" y="869"/>
                    </a:lnTo>
                    <a:lnTo>
                      <a:pt x="2037" y="950"/>
                    </a:lnTo>
                    <a:lnTo>
                      <a:pt x="1935" y="1033"/>
                    </a:lnTo>
                    <a:lnTo>
                      <a:pt x="1834" y="1119"/>
                    </a:lnTo>
                    <a:lnTo>
                      <a:pt x="1735" y="1205"/>
                    </a:lnTo>
                    <a:lnTo>
                      <a:pt x="1638" y="1293"/>
                    </a:lnTo>
                    <a:lnTo>
                      <a:pt x="1542" y="1383"/>
                    </a:lnTo>
                    <a:lnTo>
                      <a:pt x="1447" y="1474"/>
                    </a:lnTo>
                    <a:lnTo>
                      <a:pt x="1353" y="1566"/>
                    </a:lnTo>
                    <a:lnTo>
                      <a:pt x="1262" y="1661"/>
                    </a:lnTo>
                    <a:lnTo>
                      <a:pt x="1171" y="1756"/>
                    </a:lnTo>
                    <a:lnTo>
                      <a:pt x="1082" y="1854"/>
                    </a:lnTo>
                    <a:lnTo>
                      <a:pt x="995" y="1951"/>
                    </a:lnTo>
                    <a:lnTo>
                      <a:pt x="909" y="2052"/>
                    </a:lnTo>
                    <a:lnTo>
                      <a:pt x="826" y="2152"/>
                    </a:lnTo>
                    <a:lnTo>
                      <a:pt x="742" y="2255"/>
                    </a:lnTo>
                    <a:lnTo>
                      <a:pt x="662" y="2358"/>
                    </a:lnTo>
                    <a:lnTo>
                      <a:pt x="583" y="2464"/>
                    </a:lnTo>
                    <a:lnTo>
                      <a:pt x="505" y="2569"/>
                    </a:lnTo>
                    <a:lnTo>
                      <a:pt x="429" y="2678"/>
                    </a:lnTo>
                    <a:lnTo>
                      <a:pt x="356" y="2787"/>
                    </a:lnTo>
                    <a:lnTo>
                      <a:pt x="283" y="2897"/>
                    </a:lnTo>
                    <a:lnTo>
                      <a:pt x="213" y="3008"/>
                    </a:lnTo>
                    <a:lnTo>
                      <a:pt x="199" y="3049"/>
                    </a:lnTo>
                    <a:lnTo>
                      <a:pt x="187" y="3088"/>
                    </a:lnTo>
                    <a:lnTo>
                      <a:pt x="175" y="3129"/>
                    </a:lnTo>
                    <a:lnTo>
                      <a:pt x="164" y="3170"/>
                    </a:lnTo>
                    <a:lnTo>
                      <a:pt x="153" y="3210"/>
                    </a:lnTo>
                    <a:lnTo>
                      <a:pt x="142" y="3251"/>
                    </a:lnTo>
                    <a:lnTo>
                      <a:pt x="130" y="3291"/>
                    </a:lnTo>
                    <a:lnTo>
                      <a:pt x="121" y="3332"/>
                    </a:lnTo>
                    <a:lnTo>
                      <a:pt x="111" y="3374"/>
                    </a:lnTo>
                    <a:lnTo>
                      <a:pt x="102" y="3414"/>
                    </a:lnTo>
                    <a:lnTo>
                      <a:pt x="93" y="3456"/>
                    </a:lnTo>
                    <a:lnTo>
                      <a:pt x="85" y="3497"/>
                    </a:lnTo>
                    <a:lnTo>
                      <a:pt x="68" y="3581"/>
                    </a:lnTo>
                    <a:lnTo>
                      <a:pt x="55" y="3664"/>
                    </a:lnTo>
                    <a:lnTo>
                      <a:pt x="48" y="3708"/>
                    </a:lnTo>
                    <a:lnTo>
                      <a:pt x="42" y="3749"/>
                    </a:lnTo>
                    <a:lnTo>
                      <a:pt x="36" y="3792"/>
                    </a:lnTo>
                    <a:lnTo>
                      <a:pt x="31" y="3835"/>
                    </a:lnTo>
                    <a:lnTo>
                      <a:pt x="26" y="3877"/>
                    </a:lnTo>
                    <a:lnTo>
                      <a:pt x="21" y="3920"/>
                    </a:lnTo>
                    <a:lnTo>
                      <a:pt x="18" y="3962"/>
                    </a:lnTo>
                    <a:lnTo>
                      <a:pt x="14" y="4006"/>
                    </a:lnTo>
                    <a:lnTo>
                      <a:pt x="8" y="4092"/>
                    </a:lnTo>
                    <a:lnTo>
                      <a:pt x="3" y="4179"/>
                    </a:lnTo>
                    <a:lnTo>
                      <a:pt x="1" y="4223"/>
                    </a:lnTo>
                    <a:lnTo>
                      <a:pt x="1" y="4267"/>
                    </a:lnTo>
                    <a:lnTo>
                      <a:pt x="0" y="4311"/>
                    </a:lnTo>
                    <a:lnTo>
                      <a:pt x="0" y="4354"/>
                    </a:lnTo>
                    <a:lnTo>
                      <a:pt x="6" y="4579"/>
                    </a:lnTo>
                    <a:lnTo>
                      <a:pt x="23" y="4800"/>
                    </a:lnTo>
                    <a:lnTo>
                      <a:pt x="50" y="5018"/>
                    </a:lnTo>
                    <a:lnTo>
                      <a:pt x="89" y="5233"/>
                    </a:lnTo>
                    <a:lnTo>
                      <a:pt x="137" y="5443"/>
                    </a:lnTo>
                    <a:lnTo>
                      <a:pt x="196" y="5650"/>
                    </a:lnTo>
                    <a:lnTo>
                      <a:pt x="264" y="5852"/>
                    </a:lnTo>
                    <a:lnTo>
                      <a:pt x="343" y="6050"/>
                    </a:lnTo>
                    <a:lnTo>
                      <a:pt x="430" y="6243"/>
                    </a:lnTo>
                    <a:lnTo>
                      <a:pt x="527" y="6430"/>
                    </a:lnTo>
                    <a:lnTo>
                      <a:pt x="631" y="6612"/>
                    </a:lnTo>
                    <a:lnTo>
                      <a:pt x="745" y="6789"/>
                    </a:lnTo>
                    <a:lnTo>
                      <a:pt x="866" y="6961"/>
                    </a:lnTo>
                    <a:lnTo>
                      <a:pt x="995" y="7124"/>
                    </a:lnTo>
                    <a:lnTo>
                      <a:pt x="1132" y="7283"/>
                    </a:lnTo>
                    <a:lnTo>
                      <a:pt x="1277" y="7434"/>
                    </a:lnTo>
                    <a:lnTo>
                      <a:pt x="1428" y="7578"/>
                    </a:lnTo>
                    <a:lnTo>
                      <a:pt x="1587" y="7715"/>
                    </a:lnTo>
                    <a:lnTo>
                      <a:pt x="1751" y="7844"/>
                    </a:lnTo>
                    <a:lnTo>
                      <a:pt x="1922" y="7966"/>
                    </a:lnTo>
                    <a:lnTo>
                      <a:pt x="2099" y="8079"/>
                    </a:lnTo>
                    <a:lnTo>
                      <a:pt x="2282" y="8184"/>
                    </a:lnTo>
                    <a:lnTo>
                      <a:pt x="2469" y="8280"/>
                    </a:lnTo>
                    <a:lnTo>
                      <a:pt x="2663" y="8367"/>
                    </a:lnTo>
                    <a:lnTo>
                      <a:pt x="2860" y="8445"/>
                    </a:lnTo>
                    <a:lnTo>
                      <a:pt x="3063" y="8513"/>
                    </a:lnTo>
                    <a:lnTo>
                      <a:pt x="3270" y="8573"/>
                    </a:lnTo>
                    <a:lnTo>
                      <a:pt x="3481" y="8621"/>
                    </a:lnTo>
                    <a:lnTo>
                      <a:pt x="3696" y="8659"/>
                    </a:lnTo>
                    <a:lnTo>
                      <a:pt x="3913" y="8687"/>
                    </a:lnTo>
                    <a:lnTo>
                      <a:pt x="4135" y="8703"/>
                    </a:lnTo>
                    <a:lnTo>
                      <a:pt x="4359" y="8709"/>
                    </a:lnTo>
                    <a:lnTo>
                      <a:pt x="4583" y="8703"/>
                    </a:lnTo>
                    <a:lnTo>
                      <a:pt x="4805" y="8687"/>
                    </a:lnTo>
                    <a:lnTo>
                      <a:pt x="5023" y="8659"/>
                    </a:lnTo>
                    <a:lnTo>
                      <a:pt x="5238" y="8621"/>
                    </a:lnTo>
                    <a:lnTo>
                      <a:pt x="5448" y="8573"/>
                    </a:lnTo>
                    <a:lnTo>
                      <a:pt x="5655" y="8513"/>
                    </a:lnTo>
                    <a:lnTo>
                      <a:pt x="5858" y="8445"/>
                    </a:lnTo>
                    <a:lnTo>
                      <a:pt x="6056" y="8367"/>
                    </a:lnTo>
                    <a:lnTo>
                      <a:pt x="6249" y="8280"/>
                    </a:lnTo>
                    <a:lnTo>
                      <a:pt x="6436" y="8184"/>
                    </a:lnTo>
                    <a:lnTo>
                      <a:pt x="6619" y="8079"/>
                    </a:lnTo>
                    <a:lnTo>
                      <a:pt x="6796" y="7966"/>
                    </a:lnTo>
                    <a:lnTo>
                      <a:pt x="6966" y="7844"/>
                    </a:lnTo>
                    <a:lnTo>
                      <a:pt x="7131" y="7715"/>
                    </a:lnTo>
                    <a:lnTo>
                      <a:pt x="7290" y="7578"/>
                    </a:lnTo>
                    <a:lnTo>
                      <a:pt x="7442" y="7434"/>
                    </a:lnTo>
                    <a:lnTo>
                      <a:pt x="7585" y="7283"/>
                    </a:lnTo>
                    <a:lnTo>
                      <a:pt x="7723" y="7124"/>
                    </a:lnTo>
                    <a:lnTo>
                      <a:pt x="7852" y="6961"/>
                    </a:lnTo>
                    <a:lnTo>
                      <a:pt x="7974" y="6789"/>
                    </a:lnTo>
                    <a:lnTo>
                      <a:pt x="8087" y="6612"/>
                    </a:lnTo>
                    <a:lnTo>
                      <a:pt x="8192" y="6430"/>
                    </a:lnTo>
                    <a:lnTo>
                      <a:pt x="8288" y="6243"/>
                    </a:lnTo>
                    <a:lnTo>
                      <a:pt x="8376" y="6050"/>
                    </a:lnTo>
                    <a:lnTo>
                      <a:pt x="8453" y="5852"/>
                    </a:lnTo>
                    <a:lnTo>
                      <a:pt x="8522" y="5650"/>
                    </a:lnTo>
                    <a:lnTo>
                      <a:pt x="8580" y="5443"/>
                    </a:lnTo>
                    <a:lnTo>
                      <a:pt x="8630" y="5233"/>
                    </a:lnTo>
                    <a:lnTo>
                      <a:pt x="8668" y="5018"/>
                    </a:lnTo>
                    <a:lnTo>
                      <a:pt x="8696" y="4800"/>
                    </a:lnTo>
                    <a:lnTo>
                      <a:pt x="8713" y="4579"/>
                    </a:lnTo>
                    <a:lnTo>
                      <a:pt x="8719" y="4354"/>
                    </a:lnTo>
                    <a:close/>
                    <a:moveTo>
                      <a:pt x="8397" y="4354"/>
                    </a:moveTo>
                    <a:lnTo>
                      <a:pt x="8390" y="4563"/>
                    </a:lnTo>
                    <a:lnTo>
                      <a:pt x="8375" y="4768"/>
                    </a:lnTo>
                    <a:lnTo>
                      <a:pt x="8349" y="4969"/>
                    </a:lnTo>
                    <a:lnTo>
                      <a:pt x="8313" y="5168"/>
                    </a:lnTo>
                    <a:lnTo>
                      <a:pt x="8268" y="5363"/>
                    </a:lnTo>
                    <a:lnTo>
                      <a:pt x="8214" y="5553"/>
                    </a:lnTo>
                    <a:lnTo>
                      <a:pt x="8151" y="5741"/>
                    </a:lnTo>
                    <a:lnTo>
                      <a:pt x="8078" y="5924"/>
                    </a:lnTo>
                    <a:lnTo>
                      <a:pt x="7997" y="6103"/>
                    </a:lnTo>
                    <a:lnTo>
                      <a:pt x="7908" y="6277"/>
                    </a:lnTo>
                    <a:lnTo>
                      <a:pt x="7811" y="6446"/>
                    </a:lnTo>
                    <a:lnTo>
                      <a:pt x="7706" y="6609"/>
                    </a:lnTo>
                    <a:lnTo>
                      <a:pt x="7594" y="6768"/>
                    </a:lnTo>
                    <a:lnTo>
                      <a:pt x="7474" y="6920"/>
                    </a:lnTo>
                    <a:lnTo>
                      <a:pt x="7347" y="7066"/>
                    </a:lnTo>
                    <a:lnTo>
                      <a:pt x="7213" y="7205"/>
                    </a:lnTo>
                    <a:lnTo>
                      <a:pt x="7073" y="7339"/>
                    </a:lnTo>
                    <a:lnTo>
                      <a:pt x="6927" y="7466"/>
                    </a:lnTo>
                    <a:lnTo>
                      <a:pt x="6773" y="7586"/>
                    </a:lnTo>
                    <a:lnTo>
                      <a:pt x="6616" y="7699"/>
                    </a:lnTo>
                    <a:lnTo>
                      <a:pt x="6452" y="7803"/>
                    </a:lnTo>
                    <a:lnTo>
                      <a:pt x="6282" y="7901"/>
                    </a:lnTo>
                    <a:lnTo>
                      <a:pt x="6109" y="7989"/>
                    </a:lnTo>
                    <a:lnTo>
                      <a:pt x="5931" y="8069"/>
                    </a:lnTo>
                    <a:lnTo>
                      <a:pt x="5747" y="8143"/>
                    </a:lnTo>
                    <a:lnTo>
                      <a:pt x="5559" y="8205"/>
                    </a:lnTo>
                    <a:lnTo>
                      <a:pt x="5368" y="8260"/>
                    </a:lnTo>
                    <a:lnTo>
                      <a:pt x="5173" y="8305"/>
                    </a:lnTo>
                    <a:lnTo>
                      <a:pt x="4973" y="8341"/>
                    </a:lnTo>
                    <a:lnTo>
                      <a:pt x="4772" y="8366"/>
                    </a:lnTo>
                    <a:lnTo>
                      <a:pt x="4567" y="8382"/>
                    </a:lnTo>
                    <a:lnTo>
                      <a:pt x="4359" y="8386"/>
                    </a:lnTo>
                    <a:lnTo>
                      <a:pt x="4151" y="8382"/>
                    </a:lnTo>
                    <a:lnTo>
                      <a:pt x="3947" y="8366"/>
                    </a:lnTo>
                    <a:lnTo>
                      <a:pt x="3745" y="8341"/>
                    </a:lnTo>
                    <a:lnTo>
                      <a:pt x="3545" y="8305"/>
                    </a:lnTo>
                    <a:lnTo>
                      <a:pt x="3350" y="8260"/>
                    </a:lnTo>
                    <a:lnTo>
                      <a:pt x="3159" y="8205"/>
                    </a:lnTo>
                    <a:lnTo>
                      <a:pt x="2971" y="8143"/>
                    </a:lnTo>
                    <a:lnTo>
                      <a:pt x="2788" y="8069"/>
                    </a:lnTo>
                    <a:lnTo>
                      <a:pt x="2609" y="7989"/>
                    </a:lnTo>
                    <a:lnTo>
                      <a:pt x="2435" y="7901"/>
                    </a:lnTo>
                    <a:lnTo>
                      <a:pt x="2266" y="7803"/>
                    </a:lnTo>
                    <a:lnTo>
                      <a:pt x="2102" y="7699"/>
                    </a:lnTo>
                    <a:lnTo>
                      <a:pt x="1944" y="7586"/>
                    </a:lnTo>
                    <a:lnTo>
                      <a:pt x="1791" y="7466"/>
                    </a:lnTo>
                    <a:lnTo>
                      <a:pt x="1645" y="7339"/>
                    </a:lnTo>
                    <a:lnTo>
                      <a:pt x="1505" y="7205"/>
                    </a:lnTo>
                    <a:lnTo>
                      <a:pt x="1371" y="7066"/>
                    </a:lnTo>
                    <a:lnTo>
                      <a:pt x="1244" y="6920"/>
                    </a:lnTo>
                    <a:lnTo>
                      <a:pt x="1124" y="6768"/>
                    </a:lnTo>
                    <a:lnTo>
                      <a:pt x="1012" y="6609"/>
                    </a:lnTo>
                    <a:lnTo>
                      <a:pt x="907" y="6446"/>
                    </a:lnTo>
                    <a:lnTo>
                      <a:pt x="809" y="6277"/>
                    </a:lnTo>
                    <a:lnTo>
                      <a:pt x="721" y="6103"/>
                    </a:lnTo>
                    <a:lnTo>
                      <a:pt x="641" y="5924"/>
                    </a:lnTo>
                    <a:lnTo>
                      <a:pt x="567" y="5741"/>
                    </a:lnTo>
                    <a:lnTo>
                      <a:pt x="504" y="5553"/>
                    </a:lnTo>
                    <a:lnTo>
                      <a:pt x="449" y="5363"/>
                    </a:lnTo>
                    <a:lnTo>
                      <a:pt x="405" y="5168"/>
                    </a:lnTo>
                    <a:lnTo>
                      <a:pt x="369" y="4969"/>
                    </a:lnTo>
                    <a:lnTo>
                      <a:pt x="344" y="4768"/>
                    </a:lnTo>
                    <a:lnTo>
                      <a:pt x="329" y="4563"/>
                    </a:lnTo>
                    <a:lnTo>
                      <a:pt x="323" y="4354"/>
                    </a:lnTo>
                    <a:lnTo>
                      <a:pt x="329" y="4147"/>
                    </a:lnTo>
                    <a:lnTo>
                      <a:pt x="344" y="3942"/>
                    </a:lnTo>
                    <a:lnTo>
                      <a:pt x="369" y="3741"/>
                    </a:lnTo>
                    <a:lnTo>
                      <a:pt x="405" y="3542"/>
                    </a:lnTo>
                    <a:lnTo>
                      <a:pt x="449" y="3347"/>
                    </a:lnTo>
                    <a:lnTo>
                      <a:pt x="504" y="3156"/>
                    </a:lnTo>
                    <a:lnTo>
                      <a:pt x="567" y="2968"/>
                    </a:lnTo>
                    <a:lnTo>
                      <a:pt x="641" y="2786"/>
                    </a:lnTo>
                    <a:lnTo>
                      <a:pt x="721" y="2607"/>
                    </a:lnTo>
                    <a:lnTo>
                      <a:pt x="809" y="2433"/>
                    </a:lnTo>
                    <a:lnTo>
                      <a:pt x="907" y="2264"/>
                    </a:lnTo>
                    <a:lnTo>
                      <a:pt x="1012" y="2100"/>
                    </a:lnTo>
                    <a:lnTo>
                      <a:pt x="1124" y="1943"/>
                    </a:lnTo>
                    <a:lnTo>
                      <a:pt x="1244" y="1791"/>
                    </a:lnTo>
                    <a:lnTo>
                      <a:pt x="1371" y="1644"/>
                    </a:lnTo>
                    <a:lnTo>
                      <a:pt x="1505" y="1503"/>
                    </a:lnTo>
                    <a:lnTo>
                      <a:pt x="1645" y="1370"/>
                    </a:lnTo>
                    <a:lnTo>
                      <a:pt x="1791" y="1243"/>
                    </a:lnTo>
                    <a:lnTo>
                      <a:pt x="1944" y="1124"/>
                    </a:lnTo>
                    <a:lnTo>
                      <a:pt x="2102" y="1011"/>
                    </a:lnTo>
                    <a:lnTo>
                      <a:pt x="2266" y="906"/>
                    </a:lnTo>
                    <a:lnTo>
                      <a:pt x="2435" y="810"/>
                    </a:lnTo>
                    <a:lnTo>
                      <a:pt x="2609" y="721"/>
                    </a:lnTo>
                    <a:lnTo>
                      <a:pt x="2788" y="639"/>
                    </a:lnTo>
                    <a:lnTo>
                      <a:pt x="2971" y="567"/>
                    </a:lnTo>
                    <a:lnTo>
                      <a:pt x="3159" y="504"/>
                    </a:lnTo>
                    <a:lnTo>
                      <a:pt x="3350" y="450"/>
                    </a:lnTo>
                    <a:lnTo>
                      <a:pt x="3545" y="405"/>
                    </a:lnTo>
                    <a:lnTo>
                      <a:pt x="3745" y="369"/>
                    </a:lnTo>
                    <a:lnTo>
                      <a:pt x="3947" y="344"/>
                    </a:lnTo>
                    <a:lnTo>
                      <a:pt x="4151" y="328"/>
                    </a:lnTo>
                    <a:lnTo>
                      <a:pt x="4359" y="323"/>
                    </a:lnTo>
                    <a:lnTo>
                      <a:pt x="4567" y="328"/>
                    </a:lnTo>
                    <a:lnTo>
                      <a:pt x="4772" y="344"/>
                    </a:lnTo>
                    <a:lnTo>
                      <a:pt x="4973" y="369"/>
                    </a:lnTo>
                    <a:lnTo>
                      <a:pt x="5173" y="405"/>
                    </a:lnTo>
                    <a:lnTo>
                      <a:pt x="5368" y="450"/>
                    </a:lnTo>
                    <a:lnTo>
                      <a:pt x="5559" y="504"/>
                    </a:lnTo>
                    <a:lnTo>
                      <a:pt x="5747" y="567"/>
                    </a:lnTo>
                    <a:lnTo>
                      <a:pt x="5931" y="639"/>
                    </a:lnTo>
                    <a:lnTo>
                      <a:pt x="6109" y="721"/>
                    </a:lnTo>
                    <a:lnTo>
                      <a:pt x="6282" y="810"/>
                    </a:lnTo>
                    <a:lnTo>
                      <a:pt x="6452" y="906"/>
                    </a:lnTo>
                    <a:lnTo>
                      <a:pt x="6616" y="1011"/>
                    </a:lnTo>
                    <a:lnTo>
                      <a:pt x="6773" y="1124"/>
                    </a:lnTo>
                    <a:lnTo>
                      <a:pt x="6927" y="1243"/>
                    </a:lnTo>
                    <a:lnTo>
                      <a:pt x="7073" y="1370"/>
                    </a:lnTo>
                    <a:lnTo>
                      <a:pt x="7213" y="1503"/>
                    </a:lnTo>
                    <a:lnTo>
                      <a:pt x="7347" y="1644"/>
                    </a:lnTo>
                    <a:lnTo>
                      <a:pt x="7474" y="1791"/>
                    </a:lnTo>
                    <a:lnTo>
                      <a:pt x="7594" y="1943"/>
                    </a:lnTo>
                    <a:lnTo>
                      <a:pt x="7706" y="2100"/>
                    </a:lnTo>
                    <a:lnTo>
                      <a:pt x="7811" y="2264"/>
                    </a:lnTo>
                    <a:lnTo>
                      <a:pt x="7908" y="2433"/>
                    </a:lnTo>
                    <a:lnTo>
                      <a:pt x="7997" y="2607"/>
                    </a:lnTo>
                    <a:lnTo>
                      <a:pt x="8078" y="2786"/>
                    </a:lnTo>
                    <a:lnTo>
                      <a:pt x="8151" y="2968"/>
                    </a:lnTo>
                    <a:lnTo>
                      <a:pt x="8214" y="3156"/>
                    </a:lnTo>
                    <a:lnTo>
                      <a:pt x="8268" y="3347"/>
                    </a:lnTo>
                    <a:lnTo>
                      <a:pt x="8313" y="3542"/>
                    </a:lnTo>
                    <a:lnTo>
                      <a:pt x="8349" y="3741"/>
                    </a:lnTo>
                    <a:lnTo>
                      <a:pt x="8375" y="3942"/>
                    </a:lnTo>
                    <a:lnTo>
                      <a:pt x="8390" y="4147"/>
                    </a:lnTo>
                    <a:lnTo>
                      <a:pt x="8397" y="4354"/>
                    </a:lnTo>
                    <a:close/>
                  </a:path>
                </a:pathLst>
              </a:custGeom>
              <a:solidFill>
                <a:srgbClr val="58B8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6" name="Freeform 154"/>
              <p:cNvSpPr>
                <a:spLocks noEditPoints="1"/>
              </p:cNvSpPr>
              <p:nvPr/>
            </p:nvSpPr>
            <p:spPr bwMode="auto">
              <a:xfrm>
                <a:off x="5326" y="1141"/>
                <a:ext cx="178" cy="187"/>
              </a:xfrm>
              <a:custGeom>
                <a:avLst/>
                <a:gdLst/>
                <a:ahLst/>
                <a:cxnLst>
                  <a:cxn ang="0">
                    <a:pos x="8262" y="3147"/>
                  </a:cxn>
                  <a:cxn ang="0">
                    <a:pos x="7787" y="2020"/>
                  </a:cxn>
                  <a:cxn ang="0">
                    <a:pos x="7019" y="1091"/>
                  </a:cxn>
                  <a:cxn ang="0">
                    <a:pos x="6017" y="414"/>
                  </a:cxn>
                  <a:cxn ang="0">
                    <a:pos x="4837" y="49"/>
                  </a:cxn>
                  <a:cxn ang="0">
                    <a:pos x="4016" y="4"/>
                  </a:cxn>
                  <a:cxn ang="0">
                    <a:pos x="3659" y="35"/>
                  </a:cxn>
                  <a:cxn ang="0">
                    <a:pos x="3311" y="95"/>
                  </a:cxn>
                  <a:cxn ang="0">
                    <a:pos x="2973" y="183"/>
                  </a:cxn>
                  <a:cxn ang="0">
                    <a:pos x="2646" y="297"/>
                  </a:cxn>
                  <a:cxn ang="0">
                    <a:pos x="2319" y="457"/>
                  </a:cxn>
                  <a:cxn ang="0">
                    <a:pos x="1930" y="745"/>
                  </a:cxn>
                  <a:cxn ang="0">
                    <a:pos x="1559" y="1058"/>
                  </a:cxn>
                  <a:cxn ang="0">
                    <a:pos x="1207" y="1390"/>
                  </a:cxn>
                  <a:cxn ang="0">
                    <a:pos x="876" y="1742"/>
                  </a:cxn>
                  <a:cxn ang="0">
                    <a:pos x="565" y="2113"/>
                  </a:cxn>
                  <a:cxn ang="0">
                    <a:pos x="372" y="2464"/>
                  </a:cxn>
                  <a:cxn ang="0">
                    <a:pos x="229" y="2824"/>
                  </a:cxn>
                  <a:cxn ang="0">
                    <a:pos x="118" y="3199"/>
                  </a:cxn>
                  <a:cxn ang="0">
                    <a:pos x="43" y="3588"/>
                  </a:cxn>
                  <a:cxn ang="0">
                    <a:pos x="4" y="3989"/>
                  </a:cxn>
                  <a:cxn ang="0">
                    <a:pos x="48" y="4832"/>
                  </a:cxn>
                  <a:cxn ang="0">
                    <a:pos x="413" y="6012"/>
                  </a:cxn>
                  <a:cxn ang="0">
                    <a:pos x="1089" y="7013"/>
                  </a:cxn>
                  <a:cxn ang="0">
                    <a:pos x="2020" y="7780"/>
                  </a:cxn>
                  <a:cxn ang="0">
                    <a:pos x="3148" y="8255"/>
                  </a:cxn>
                  <a:cxn ang="0">
                    <a:pos x="4413" y="8382"/>
                  </a:cxn>
                  <a:cxn ang="0">
                    <a:pos x="5641" y="8133"/>
                  </a:cxn>
                  <a:cxn ang="0">
                    <a:pos x="6708" y="7554"/>
                  </a:cxn>
                  <a:cxn ang="0">
                    <a:pos x="7561" y="6702"/>
                  </a:cxn>
                  <a:cxn ang="0">
                    <a:pos x="8140" y="5636"/>
                  </a:cxn>
                  <a:cxn ang="0">
                    <a:pos x="8389" y="4410"/>
                  </a:cxn>
                  <a:cxn ang="0">
                    <a:pos x="7994" y="4974"/>
                  </a:cxn>
                  <a:cxn ang="0">
                    <a:pos x="7603" y="6039"/>
                  </a:cxn>
                  <a:cxn ang="0">
                    <a:pos x="6937" y="6931"/>
                  </a:cxn>
                  <a:cxn ang="0">
                    <a:pos x="6043" y="7598"/>
                  </a:cxn>
                  <a:cxn ang="0">
                    <a:pos x="4978" y="7986"/>
                  </a:cxn>
                  <a:cxn ang="0">
                    <a:pos x="3801" y="8044"/>
                  </a:cxn>
                  <a:cxn ang="0">
                    <a:pos x="2689" y="7760"/>
                  </a:cxn>
                  <a:cxn ang="0">
                    <a:pos x="1733" y="7180"/>
                  </a:cxn>
                  <a:cxn ang="0">
                    <a:pos x="985" y="6358"/>
                  </a:cxn>
                  <a:cxn ang="0">
                    <a:pos x="497" y="5345"/>
                  </a:cxn>
                  <a:cxn ang="0">
                    <a:pos x="323" y="4193"/>
                  </a:cxn>
                  <a:cxn ang="0">
                    <a:pos x="497" y="3043"/>
                  </a:cxn>
                  <a:cxn ang="0">
                    <a:pos x="985" y="2030"/>
                  </a:cxn>
                  <a:cxn ang="0">
                    <a:pos x="1733" y="1207"/>
                  </a:cxn>
                  <a:cxn ang="0">
                    <a:pos x="2689" y="628"/>
                  </a:cxn>
                  <a:cxn ang="0">
                    <a:pos x="3801" y="343"/>
                  </a:cxn>
                  <a:cxn ang="0">
                    <a:pos x="4978" y="402"/>
                  </a:cxn>
                  <a:cxn ang="0">
                    <a:pos x="6043" y="791"/>
                  </a:cxn>
                  <a:cxn ang="0">
                    <a:pos x="6937" y="1457"/>
                  </a:cxn>
                  <a:cxn ang="0">
                    <a:pos x="7603" y="2350"/>
                  </a:cxn>
                  <a:cxn ang="0">
                    <a:pos x="7994" y="3414"/>
                  </a:cxn>
                </a:cxnLst>
                <a:rect l="0" t="0" r="r" b="b"/>
                <a:pathLst>
                  <a:path w="8395" h="8387">
                    <a:moveTo>
                      <a:pt x="8395" y="4193"/>
                    </a:moveTo>
                    <a:lnTo>
                      <a:pt x="8389" y="3978"/>
                    </a:lnTo>
                    <a:lnTo>
                      <a:pt x="8374" y="3765"/>
                    </a:lnTo>
                    <a:lnTo>
                      <a:pt x="8346" y="3556"/>
                    </a:lnTo>
                    <a:lnTo>
                      <a:pt x="8310" y="3349"/>
                    </a:lnTo>
                    <a:lnTo>
                      <a:pt x="8262" y="3147"/>
                    </a:lnTo>
                    <a:lnTo>
                      <a:pt x="8206" y="2947"/>
                    </a:lnTo>
                    <a:lnTo>
                      <a:pt x="8140" y="2753"/>
                    </a:lnTo>
                    <a:lnTo>
                      <a:pt x="8065" y="2562"/>
                    </a:lnTo>
                    <a:lnTo>
                      <a:pt x="7980" y="2376"/>
                    </a:lnTo>
                    <a:lnTo>
                      <a:pt x="7888" y="2195"/>
                    </a:lnTo>
                    <a:lnTo>
                      <a:pt x="7787" y="2020"/>
                    </a:lnTo>
                    <a:lnTo>
                      <a:pt x="7678" y="1850"/>
                    </a:lnTo>
                    <a:lnTo>
                      <a:pt x="7561" y="1686"/>
                    </a:lnTo>
                    <a:lnTo>
                      <a:pt x="7437" y="1527"/>
                    </a:lnTo>
                    <a:lnTo>
                      <a:pt x="7304" y="1375"/>
                    </a:lnTo>
                    <a:lnTo>
                      <a:pt x="7165" y="1229"/>
                    </a:lnTo>
                    <a:lnTo>
                      <a:pt x="7019" y="1091"/>
                    </a:lnTo>
                    <a:lnTo>
                      <a:pt x="6867" y="959"/>
                    </a:lnTo>
                    <a:lnTo>
                      <a:pt x="6708" y="834"/>
                    </a:lnTo>
                    <a:lnTo>
                      <a:pt x="6544" y="717"/>
                    </a:lnTo>
                    <a:lnTo>
                      <a:pt x="6374" y="607"/>
                    </a:lnTo>
                    <a:lnTo>
                      <a:pt x="6198" y="507"/>
                    </a:lnTo>
                    <a:lnTo>
                      <a:pt x="6017" y="414"/>
                    </a:lnTo>
                    <a:lnTo>
                      <a:pt x="5831" y="330"/>
                    </a:lnTo>
                    <a:lnTo>
                      <a:pt x="5641" y="255"/>
                    </a:lnTo>
                    <a:lnTo>
                      <a:pt x="5446" y="189"/>
                    </a:lnTo>
                    <a:lnTo>
                      <a:pt x="5245" y="133"/>
                    </a:lnTo>
                    <a:lnTo>
                      <a:pt x="5043" y="85"/>
                    </a:lnTo>
                    <a:lnTo>
                      <a:pt x="4837" y="49"/>
                    </a:lnTo>
                    <a:lnTo>
                      <a:pt x="4626" y="21"/>
                    </a:lnTo>
                    <a:lnTo>
                      <a:pt x="4413" y="6"/>
                    </a:lnTo>
                    <a:lnTo>
                      <a:pt x="4197" y="0"/>
                    </a:lnTo>
                    <a:lnTo>
                      <a:pt x="4136" y="0"/>
                    </a:lnTo>
                    <a:lnTo>
                      <a:pt x="4077" y="2"/>
                    </a:lnTo>
                    <a:lnTo>
                      <a:pt x="4016" y="4"/>
                    </a:lnTo>
                    <a:lnTo>
                      <a:pt x="3956" y="7"/>
                    </a:lnTo>
                    <a:lnTo>
                      <a:pt x="3896" y="11"/>
                    </a:lnTo>
                    <a:lnTo>
                      <a:pt x="3836" y="15"/>
                    </a:lnTo>
                    <a:lnTo>
                      <a:pt x="3777" y="21"/>
                    </a:lnTo>
                    <a:lnTo>
                      <a:pt x="3718" y="28"/>
                    </a:lnTo>
                    <a:lnTo>
                      <a:pt x="3659" y="35"/>
                    </a:lnTo>
                    <a:lnTo>
                      <a:pt x="3600" y="43"/>
                    </a:lnTo>
                    <a:lnTo>
                      <a:pt x="3541" y="52"/>
                    </a:lnTo>
                    <a:lnTo>
                      <a:pt x="3483" y="61"/>
                    </a:lnTo>
                    <a:lnTo>
                      <a:pt x="3426" y="72"/>
                    </a:lnTo>
                    <a:lnTo>
                      <a:pt x="3368" y="82"/>
                    </a:lnTo>
                    <a:lnTo>
                      <a:pt x="3311" y="95"/>
                    </a:lnTo>
                    <a:lnTo>
                      <a:pt x="3254" y="107"/>
                    </a:lnTo>
                    <a:lnTo>
                      <a:pt x="3197" y="121"/>
                    </a:lnTo>
                    <a:lnTo>
                      <a:pt x="3140" y="135"/>
                    </a:lnTo>
                    <a:lnTo>
                      <a:pt x="3085" y="150"/>
                    </a:lnTo>
                    <a:lnTo>
                      <a:pt x="3029" y="166"/>
                    </a:lnTo>
                    <a:lnTo>
                      <a:pt x="2973" y="183"/>
                    </a:lnTo>
                    <a:lnTo>
                      <a:pt x="2918" y="199"/>
                    </a:lnTo>
                    <a:lnTo>
                      <a:pt x="2863" y="217"/>
                    </a:lnTo>
                    <a:lnTo>
                      <a:pt x="2809" y="236"/>
                    </a:lnTo>
                    <a:lnTo>
                      <a:pt x="2754" y="256"/>
                    </a:lnTo>
                    <a:lnTo>
                      <a:pt x="2700" y="275"/>
                    </a:lnTo>
                    <a:lnTo>
                      <a:pt x="2646" y="297"/>
                    </a:lnTo>
                    <a:lnTo>
                      <a:pt x="2595" y="318"/>
                    </a:lnTo>
                    <a:lnTo>
                      <a:pt x="2542" y="340"/>
                    </a:lnTo>
                    <a:lnTo>
                      <a:pt x="2489" y="363"/>
                    </a:lnTo>
                    <a:lnTo>
                      <a:pt x="2437" y="386"/>
                    </a:lnTo>
                    <a:lnTo>
                      <a:pt x="2386" y="410"/>
                    </a:lnTo>
                    <a:lnTo>
                      <a:pt x="2319" y="457"/>
                    </a:lnTo>
                    <a:lnTo>
                      <a:pt x="2253" y="504"/>
                    </a:lnTo>
                    <a:lnTo>
                      <a:pt x="2187" y="550"/>
                    </a:lnTo>
                    <a:lnTo>
                      <a:pt x="2122" y="598"/>
                    </a:lnTo>
                    <a:lnTo>
                      <a:pt x="2057" y="647"/>
                    </a:lnTo>
                    <a:lnTo>
                      <a:pt x="1993" y="696"/>
                    </a:lnTo>
                    <a:lnTo>
                      <a:pt x="1930" y="745"/>
                    </a:lnTo>
                    <a:lnTo>
                      <a:pt x="1867" y="796"/>
                    </a:lnTo>
                    <a:lnTo>
                      <a:pt x="1804" y="848"/>
                    </a:lnTo>
                    <a:lnTo>
                      <a:pt x="1742" y="899"/>
                    </a:lnTo>
                    <a:lnTo>
                      <a:pt x="1681" y="952"/>
                    </a:lnTo>
                    <a:lnTo>
                      <a:pt x="1619" y="1004"/>
                    </a:lnTo>
                    <a:lnTo>
                      <a:pt x="1559" y="1058"/>
                    </a:lnTo>
                    <a:lnTo>
                      <a:pt x="1499" y="1111"/>
                    </a:lnTo>
                    <a:lnTo>
                      <a:pt x="1439" y="1166"/>
                    </a:lnTo>
                    <a:lnTo>
                      <a:pt x="1381" y="1221"/>
                    </a:lnTo>
                    <a:lnTo>
                      <a:pt x="1322" y="1276"/>
                    </a:lnTo>
                    <a:lnTo>
                      <a:pt x="1264" y="1333"/>
                    </a:lnTo>
                    <a:lnTo>
                      <a:pt x="1207" y="1390"/>
                    </a:lnTo>
                    <a:lnTo>
                      <a:pt x="1150" y="1447"/>
                    </a:lnTo>
                    <a:lnTo>
                      <a:pt x="1094" y="1506"/>
                    </a:lnTo>
                    <a:lnTo>
                      <a:pt x="1039" y="1564"/>
                    </a:lnTo>
                    <a:lnTo>
                      <a:pt x="984" y="1623"/>
                    </a:lnTo>
                    <a:lnTo>
                      <a:pt x="930" y="1682"/>
                    </a:lnTo>
                    <a:lnTo>
                      <a:pt x="876" y="1742"/>
                    </a:lnTo>
                    <a:lnTo>
                      <a:pt x="822" y="1802"/>
                    </a:lnTo>
                    <a:lnTo>
                      <a:pt x="769" y="1864"/>
                    </a:lnTo>
                    <a:lnTo>
                      <a:pt x="717" y="1925"/>
                    </a:lnTo>
                    <a:lnTo>
                      <a:pt x="667" y="1988"/>
                    </a:lnTo>
                    <a:lnTo>
                      <a:pt x="616" y="2050"/>
                    </a:lnTo>
                    <a:lnTo>
                      <a:pt x="565" y="2113"/>
                    </a:lnTo>
                    <a:lnTo>
                      <a:pt x="516" y="2177"/>
                    </a:lnTo>
                    <a:lnTo>
                      <a:pt x="486" y="2234"/>
                    </a:lnTo>
                    <a:lnTo>
                      <a:pt x="456" y="2291"/>
                    </a:lnTo>
                    <a:lnTo>
                      <a:pt x="427" y="2349"/>
                    </a:lnTo>
                    <a:lnTo>
                      <a:pt x="399" y="2405"/>
                    </a:lnTo>
                    <a:lnTo>
                      <a:pt x="372" y="2464"/>
                    </a:lnTo>
                    <a:lnTo>
                      <a:pt x="345" y="2523"/>
                    </a:lnTo>
                    <a:lnTo>
                      <a:pt x="320" y="2582"/>
                    </a:lnTo>
                    <a:lnTo>
                      <a:pt x="297" y="2642"/>
                    </a:lnTo>
                    <a:lnTo>
                      <a:pt x="272" y="2702"/>
                    </a:lnTo>
                    <a:lnTo>
                      <a:pt x="250" y="2763"/>
                    </a:lnTo>
                    <a:lnTo>
                      <a:pt x="229" y="2824"/>
                    </a:lnTo>
                    <a:lnTo>
                      <a:pt x="207" y="2886"/>
                    </a:lnTo>
                    <a:lnTo>
                      <a:pt x="188" y="2948"/>
                    </a:lnTo>
                    <a:lnTo>
                      <a:pt x="170" y="3010"/>
                    </a:lnTo>
                    <a:lnTo>
                      <a:pt x="151" y="3072"/>
                    </a:lnTo>
                    <a:lnTo>
                      <a:pt x="134" y="3135"/>
                    </a:lnTo>
                    <a:lnTo>
                      <a:pt x="118" y="3199"/>
                    </a:lnTo>
                    <a:lnTo>
                      <a:pt x="104" y="3263"/>
                    </a:lnTo>
                    <a:lnTo>
                      <a:pt x="88" y="3328"/>
                    </a:lnTo>
                    <a:lnTo>
                      <a:pt x="76" y="3392"/>
                    </a:lnTo>
                    <a:lnTo>
                      <a:pt x="64" y="3457"/>
                    </a:lnTo>
                    <a:lnTo>
                      <a:pt x="53" y="3523"/>
                    </a:lnTo>
                    <a:lnTo>
                      <a:pt x="43" y="3588"/>
                    </a:lnTo>
                    <a:lnTo>
                      <a:pt x="34" y="3654"/>
                    </a:lnTo>
                    <a:lnTo>
                      <a:pt x="25" y="3721"/>
                    </a:lnTo>
                    <a:lnTo>
                      <a:pt x="19" y="3787"/>
                    </a:lnTo>
                    <a:lnTo>
                      <a:pt x="13" y="3854"/>
                    </a:lnTo>
                    <a:lnTo>
                      <a:pt x="8" y="3921"/>
                    </a:lnTo>
                    <a:lnTo>
                      <a:pt x="4" y="3989"/>
                    </a:lnTo>
                    <a:lnTo>
                      <a:pt x="2" y="4057"/>
                    </a:lnTo>
                    <a:lnTo>
                      <a:pt x="0" y="4125"/>
                    </a:lnTo>
                    <a:lnTo>
                      <a:pt x="0" y="4193"/>
                    </a:lnTo>
                    <a:lnTo>
                      <a:pt x="5" y="4410"/>
                    </a:lnTo>
                    <a:lnTo>
                      <a:pt x="21" y="4622"/>
                    </a:lnTo>
                    <a:lnTo>
                      <a:pt x="48" y="4832"/>
                    </a:lnTo>
                    <a:lnTo>
                      <a:pt x="85" y="5039"/>
                    </a:lnTo>
                    <a:lnTo>
                      <a:pt x="132" y="5242"/>
                    </a:lnTo>
                    <a:lnTo>
                      <a:pt x="188" y="5441"/>
                    </a:lnTo>
                    <a:lnTo>
                      <a:pt x="254" y="5636"/>
                    </a:lnTo>
                    <a:lnTo>
                      <a:pt x="329" y="5826"/>
                    </a:lnTo>
                    <a:lnTo>
                      <a:pt x="413" y="6012"/>
                    </a:lnTo>
                    <a:lnTo>
                      <a:pt x="506" y="6193"/>
                    </a:lnTo>
                    <a:lnTo>
                      <a:pt x="607" y="6368"/>
                    </a:lnTo>
                    <a:lnTo>
                      <a:pt x="716" y="6538"/>
                    </a:lnTo>
                    <a:lnTo>
                      <a:pt x="833" y="6702"/>
                    </a:lnTo>
                    <a:lnTo>
                      <a:pt x="958" y="6861"/>
                    </a:lnTo>
                    <a:lnTo>
                      <a:pt x="1089" y="7013"/>
                    </a:lnTo>
                    <a:lnTo>
                      <a:pt x="1230" y="7159"/>
                    </a:lnTo>
                    <a:lnTo>
                      <a:pt x="1375" y="7298"/>
                    </a:lnTo>
                    <a:lnTo>
                      <a:pt x="1527" y="7429"/>
                    </a:lnTo>
                    <a:lnTo>
                      <a:pt x="1686" y="7554"/>
                    </a:lnTo>
                    <a:lnTo>
                      <a:pt x="1851" y="7671"/>
                    </a:lnTo>
                    <a:lnTo>
                      <a:pt x="2020" y="7780"/>
                    </a:lnTo>
                    <a:lnTo>
                      <a:pt x="2196" y="7881"/>
                    </a:lnTo>
                    <a:lnTo>
                      <a:pt x="2377" y="7974"/>
                    </a:lnTo>
                    <a:lnTo>
                      <a:pt x="2563" y="8058"/>
                    </a:lnTo>
                    <a:lnTo>
                      <a:pt x="2754" y="8133"/>
                    </a:lnTo>
                    <a:lnTo>
                      <a:pt x="2949" y="8199"/>
                    </a:lnTo>
                    <a:lnTo>
                      <a:pt x="3148" y="8255"/>
                    </a:lnTo>
                    <a:lnTo>
                      <a:pt x="3352" y="8301"/>
                    </a:lnTo>
                    <a:lnTo>
                      <a:pt x="3558" y="8339"/>
                    </a:lnTo>
                    <a:lnTo>
                      <a:pt x="3769" y="8365"/>
                    </a:lnTo>
                    <a:lnTo>
                      <a:pt x="3981" y="8382"/>
                    </a:lnTo>
                    <a:lnTo>
                      <a:pt x="4197" y="8387"/>
                    </a:lnTo>
                    <a:lnTo>
                      <a:pt x="4413" y="8382"/>
                    </a:lnTo>
                    <a:lnTo>
                      <a:pt x="4626" y="8365"/>
                    </a:lnTo>
                    <a:lnTo>
                      <a:pt x="4837" y="8339"/>
                    </a:lnTo>
                    <a:lnTo>
                      <a:pt x="5043" y="8301"/>
                    </a:lnTo>
                    <a:lnTo>
                      <a:pt x="5245" y="8255"/>
                    </a:lnTo>
                    <a:lnTo>
                      <a:pt x="5446" y="8199"/>
                    </a:lnTo>
                    <a:lnTo>
                      <a:pt x="5641" y="8133"/>
                    </a:lnTo>
                    <a:lnTo>
                      <a:pt x="5831" y="8058"/>
                    </a:lnTo>
                    <a:lnTo>
                      <a:pt x="6017" y="7974"/>
                    </a:lnTo>
                    <a:lnTo>
                      <a:pt x="6198" y="7881"/>
                    </a:lnTo>
                    <a:lnTo>
                      <a:pt x="6374" y="7780"/>
                    </a:lnTo>
                    <a:lnTo>
                      <a:pt x="6544" y="7671"/>
                    </a:lnTo>
                    <a:lnTo>
                      <a:pt x="6708" y="7554"/>
                    </a:lnTo>
                    <a:lnTo>
                      <a:pt x="6867" y="7429"/>
                    </a:lnTo>
                    <a:lnTo>
                      <a:pt x="7019" y="7298"/>
                    </a:lnTo>
                    <a:lnTo>
                      <a:pt x="7165" y="7159"/>
                    </a:lnTo>
                    <a:lnTo>
                      <a:pt x="7304" y="7013"/>
                    </a:lnTo>
                    <a:lnTo>
                      <a:pt x="7437" y="6861"/>
                    </a:lnTo>
                    <a:lnTo>
                      <a:pt x="7561" y="6702"/>
                    </a:lnTo>
                    <a:lnTo>
                      <a:pt x="7678" y="6538"/>
                    </a:lnTo>
                    <a:lnTo>
                      <a:pt x="7787" y="6368"/>
                    </a:lnTo>
                    <a:lnTo>
                      <a:pt x="7888" y="6193"/>
                    </a:lnTo>
                    <a:lnTo>
                      <a:pt x="7980" y="6012"/>
                    </a:lnTo>
                    <a:lnTo>
                      <a:pt x="8065" y="5826"/>
                    </a:lnTo>
                    <a:lnTo>
                      <a:pt x="8140" y="5636"/>
                    </a:lnTo>
                    <a:lnTo>
                      <a:pt x="8206" y="5441"/>
                    </a:lnTo>
                    <a:lnTo>
                      <a:pt x="8262" y="5242"/>
                    </a:lnTo>
                    <a:lnTo>
                      <a:pt x="8310" y="5039"/>
                    </a:lnTo>
                    <a:lnTo>
                      <a:pt x="8346" y="4832"/>
                    </a:lnTo>
                    <a:lnTo>
                      <a:pt x="8374" y="4622"/>
                    </a:lnTo>
                    <a:lnTo>
                      <a:pt x="8389" y="4410"/>
                    </a:lnTo>
                    <a:lnTo>
                      <a:pt x="8395" y="4193"/>
                    </a:lnTo>
                    <a:close/>
                    <a:moveTo>
                      <a:pt x="8072" y="4193"/>
                    </a:moveTo>
                    <a:lnTo>
                      <a:pt x="8067" y="4393"/>
                    </a:lnTo>
                    <a:lnTo>
                      <a:pt x="8052" y="4589"/>
                    </a:lnTo>
                    <a:lnTo>
                      <a:pt x="8027" y="4783"/>
                    </a:lnTo>
                    <a:lnTo>
                      <a:pt x="7994" y="4974"/>
                    </a:lnTo>
                    <a:lnTo>
                      <a:pt x="7950" y="5161"/>
                    </a:lnTo>
                    <a:lnTo>
                      <a:pt x="7897" y="5345"/>
                    </a:lnTo>
                    <a:lnTo>
                      <a:pt x="7836" y="5524"/>
                    </a:lnTo>
                    <a:lnTo>
                      <a:pt x="7767" y="5700"/>
                    </a:lnTo>
                    <a:lnTo>
                      <a:pt x="7690" y="5872"/>
                    </a:lnTo>
                    <a:lnTo>
                      <a:pt x="7603" y="6039"/>
                    </a:lnTo>
                    <a:lnTo>
                      <a:pt x="7510" y="6201"/>
                    </a:lnTo>
                    <a:lnTo>
                      <a:pt x="7409" y="6358"/>
                    </a:lnTo>
                    <a:lnTo>
                      <a:pt x="7301" y="6509"/>
                    </a:lnTo>
                    <a:lnTo>
                      <a:pt x="7187" y="6656"/>
                    </a:lnTo>
                    <a:lnTo>
                      <a:pt x="7065" y="6796"/>
                    </a:lnTo>
                    <a:lnTo>
                      <a:pt x="6937" y="6931"/>
                    </a:lnTo>
                    <a:lnTo>
                      <a:pt x="6801" y="7059"/>
                    </a:lnTo>
                    <a:lnTo>
                      <a:pt x="6661" y="7180"/>
                    </a:lnTo>
                    <a:lnTo>
                      <a:pt x="6515" y="7295"/>
                    </a:lnTo>
                    <a:lnTo>
                      <a:pt x="6363" y="7403"/>
                    </a:lnTo>
                    <a:lnTo>
                      <a:pt x="6206" y="7504"/>
                    </a:lnTo>
                    <a:lnTo>
                      <a:pt x="6043" y="7598"/>
                    </a:lnTo>
                    <a:lnTo>
                      <a:pt x="5877" y="7683"/>
                    </a:lnTo>
                    <a:lnTo>
                      <a:pt x="5706" y="7760"/>
                    </a:lnTo>
                    <a:lnTo>
                      <a:pt x="5529" y="7830"/>
                    </a:lnTo>
                    <a:lnTo>
                      <a:pt x="5349" y="7890"/>
                    </a:lnTo>
                    <a:lnTo>
                      <a:pt x="5165" y="7943"/>
                    </a:lnTo>
                    <a:lnTo>
                      <a:pt x="4978" y="7986"/>
                    </a:lnTo>
                    <a:lnTo>
                      <a:pt x="4787" y="8020"/>
                    </a:lnTo>
                    <a:lnTo>
                      <a:pt x="4593" y="8044"/>
                    </a:lnTo>
                    <a:lnTo>
                      <a:pt x="4397" y="8060"/>
                    </a:lnTo>
                    <a:lnTo>
                      <a:pt x="4197" y="8064"/>
                    </a:lnTo>
                    <a:lnTo>
                      <a:pt x="3997" y="8060"/>
                    </a:lnTo>
                    <a:lnTo>
                      <a:pt x="3801" y="8044"/>
                    </a:lnTo>
                    <a:lnTo>
                      <a:pt x="3607" y="8020"/>
                    </a:lnTo>
                    <a:lnTo>
                      <a:pt x="3417" y="7986"/>
                    </a:lnTo>
                    <a:lnTo>
                      <a:pt x="3229" y="7943"/>
                    </a:lnTo>
                    <a:lnTo>
                      <a:pt x="3045" y="7890"/>
                    </a:lnTo>
                    <a:lnTo>
                      <a:pt x="2865" y="7830"/>
                    </a:lnTo>
                    <a:lnTo>
                      <a:pt x="2689" y="7760"/>
                    </a:lnTo>
                    <a:lnTo>
                      <a:pt x="2517" y="7683"/>
                    </a:lnTo>
                    <a:lnTo>
                      <a:pt x="2350" y="7598"/>
                    </a:lnTo>
                    <a:lnTo>
                      <a:pt x="2188" y="7504"/>
                    </a:lnTo>
                    <a:lnTo>
                      <a:pt x="2032" y="7403"/>
                    </a:lnTo>
                    <a:lnTo>
                      <a:pt x="1879" y="7295"/>
                    </a:lnTo>
                    <a:lnTo>
                      <a:pt x="1733" y="7180"/>
                    </a:lnTo>
                    <a:lnTo>
                      <a:pt x="1592" y="7059"/>
                    </a:lnTo>
                    <a:lnTo>
                      <a:pt x="1457" y="6931"/>
                    </a:lnTo>
                    <a:lnTo>
                      <a:pt x="1329" y="6796"/>
                    </a:lnTo>
                    <a:lnTo>
                      <a:pt x="1207" y="6656"/>
                    </a:lnTo>
                    <a:lnTo>
                      <a:pt x="1092" y="6509"/>
                    </a:lnTo>
                    <a:lnTo>
                      <a:pt x="985" y="6358"/>
                    </a:lnTo>
                    <a:lnTo>
                      <a:pt x="883" y="6201"/>
                    </a:lnTo>
                    <a:lnTo>
                      <a:pt x="790" y="6039"/>
                    </a:lnTo>
                    <a:lnTo>
                      <a:pt x="704" y="5872"/>
                    </a:lnTo>
                    <a:lnTo>
                      <a:pt x="627" y="5700"/>
                    </a:lnTo>
                    <a:lnTo>
                      <a:pt x="558" y="5524"/>
                    </a:lnTo>
                    <a:lnTo>
                      <a:pt x="497" y="5345"/>
                    </a:lnTo>
                    <a:lnTo>
                      <a:pt x="444" y="5161"/>
                    </a:lnTo>
                    <a:lnTo>
                      <a:pt x="401" y="4974"/>
                    </a:lnTo>
                    <a:lnTo>
                      <a:pt x="367" y="4783"/>
                    </a:lnTo>
                    <a:lnTo>
                      <a:pt x="343" y="4589"/>
                    </a:lnTo>
                    <a:lnTo>
                      <a:pt x="328" y="4393"/>
                    </a:lnTo>
                    <a:lnTo>
                      <a:pt x="323" y="4193"/>
                    </a:lnTo>
                    <a:lnTo>
                      <a:pt x="328" y="3994"/>
                    </a:lnTo>
                    <a:lnTo>
                      <a:pt x="343" y="3798"/>
                    </a:lnTo>
                    <a:lnTo>
                      <a:pt x="367" y="3605"/>
                    </a:lnTo>
                    <a:lnTo>
                      <a:pt x="401" y="3414"/>
                    </a:lnTo>
                    <a:lnTo>
                      <a:pt x="444" y="3227"/>
                    </a:lnTo>
                    <a:lnTo>
                      <a:pt x="497" y="3043"/>
                    </a:lnTo>
                    <a:lnTo>
                      <a:pt x="558" y="2863"/>
                    </a:lnTo>
                    <a:lnTo>
                      <a:pt x="627" y="2687"/>
                    </a:lnTo>
                    <a:lnTo>
                      <a:pt x="704" y="2516"/>
                    </a:lnTo>
                    <a:lnTo>
                      <a:pt x="790" y="2350"/>
                    </a:lnTo>
                    <a:lnTo>
                      <a:pt x="883" y="2187"/>
                    </a:lnTo>
                    <a:lnTo>
                      <a:pt x="985" y="2030"/>
                    </a:lnTo>
                    <a:lnTo>
                      <a:pt x="1092" y="1878"/>
                    </a:lnTo>
                    <a:lnTo>
                      <a:pt x="1207" y="1732"/>
                    </a:lnTo>
                    <a:lnTo>
                      <a:pt x="1329" y="1592"/>
                    </a:lnTo>
                    <a:lnTo>
                      <a:pt x="1457" y="1457"/>
                    </a:lnTo>
                    <a:lnTo>
                      <a:pt x="1592" y="1329"/>
                    </a:lnTo>
                    <a:lnTo>
                      <a:pt x="1733" y="1207"/>
                    </a:lnTo>
                    <a:lnTo>
                      <a:pt x="1879" y="1093"/>
                    </a:lnTo>
                    <a:lnTo>
                      <a:pt x="2032" y="985"/>
                    </a:lnTo>
                    <a:lnTo>
                      <a:pt x="2188" y="884"/>
                    </a:lnTo>
                    <a:lnTo>
                      <a:pt x="2350" y="791"/>
                    </a:lnTo>
                    <a:lnTo>
                      <a:pt x="2517" y="706"/>
                    </a:lnTo>
                    <a:lnTo>
                      <a:pt x="2689" y="628"/>
                    </a:lnTo>
                    <a:lnTo>
                      <a:pt x="2865" y="559"/>
                    </a:lnTo>
                    <a:lnTo>
                      <a:pt x="3045" y="498"/>
                    </a:lnTo>
                    <a:lnTo>
                      <a:pt x="3229" y="446"/>
                    </a:lnTo>
                    <a:lnTo>
                      <a:pt x="3417" y="402"/>
                    </a:lnTo>
                    <a:lnTo>
                      <a:pt x="3607" y="368"/>
                    </a:lnTo>
                    <a:lnTo>
                      <a:pt x="3801" y="343"/>
                    </a:lnTo>
                    <a:lnTo>
                      <a:pt x="3997" y="328"/>
                    </a:lnTo>
                    <a:lnTo>
                      <a:pt x="4197" y="323"/>
                    </a:lnTo>
                    <a:lnTo>
                      <a:pt x="4397" y="328"/>
                    </a:lnTo>
                    <a:lnTo>
                      <a:pt x="4593" y="343"/>
                    </a:lnTo>
                    <a:lnTo>
                      <a:pt x="4787" y="368"/>
                    </a:lnTo>
                    <a:lnTo>
                      <a:pt x="4978" y="402"/>
                    </a:lnTo>
                    <a:lnTo>
                      <a:pt x="5165" y="446"/>
                    </a:lnTo>
                    <a:lnTo>
                      <a:pt x="5349" y="498"/>
                    </a:lnTo>
                    <a:lnTo>
                      <a:pt x="5529" y="559"/>
                    </a:lnTo>
                    <a:lnTo>
                      <a:pt x="5706" y="628"/>
                    </a:lnTo>
                    <a:lnTo>
                      <a:pt x="5877" y="706"/>
                    </a:lnTo>
                    <a:lnTo>
                      <a:pt x="6043" y="791"/>
                    </a:lnTo>
                    <a:lnTo>
                      <a:pt x="6206" y="884"/>
                    </a:lnTo>
                    <a:lnTo>
                      <a:pt x="6363" y="985"/>
                    </a:lnTo>
                    <a:lnTo>
                      <a:pt x="6515" y="1093"/>
                    </a:lnTo>
                    <a:lnTo>
                      <a:pt x="6661" y="1207"/>
                    </a:lnTo>
                    <a:lnTo>
                      <a:pt x="6801" y="1329"/>
                    </a:lnTo>
                    <a:lnTo>
                      <a:pt x="6937" y="1457"/>
                    </a:lnTo>
                    <a:lnTo>
                      <a:pt x="7065" y="1592"/>
                    </a:lnTo>
                    <a:lnTo>
                      <a:pt x="7187" y="1732"/>
                    </a:lnTo>
                    <a:lnTo>
                      <a:pt x="7301" y="1878"/>
                    </a:lnTo>
                    <a:lnTo>
                      <a:pt x="7409" y="2030"/>
                    </a:lnTo>
                    <a:lnTo>
                      <a:pt x="7510" y="2187"/>
                    </a:lnTo>
                    <a:lnTo>
                      <a:pt x="7603" y="2350"/>
                    </a:lnTo>
                    <a:lnTo>
                      <a:pt x="7690" y="2516"/>
                    </a:lnTo>
                    <a:lnTo>
                      <a:pt x="7767" y="2687"/>
                    </a:lnTo>
                    <a:lnTo>
                      <a:pt x="7836" y="2863"/>
                    </a:lnTo>
                    <a:lnTo>
                      <a:pt x="7897" y="3043"/>
                    </a:lnTo>
                    <a:lnTo>
                      <a:pt x="7950" y="3227"/>
                    </a:lnTo>
                    <a:lnTo>
                      <a:pt x="7994" y="3414"/>
                    </a:lnTo>
                    <a:lnTo>
                      <a:pt x="8027" y="3605"/>
                    </a:lnTo>
                    <a:lnTo>
                      <a:pt x="8052" y="3798"/>
                    </a:lnTo>
                    <a:lnTo>
                      <a:pt x="8067" y="3994"/>
                    </a:lnTo>
                    <a:lnTo>
                      <a:pt x="8072" y="4193"/>
                    </a:lnTo>
                    <a:close/>
                  </a:path>
                </a:pathLst>
              </a:custGeom>
              <a:solidFill>
                <a:srgbClr val="5EBA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7" name="Freeform 155"/>
              <p:cNvSpPr>
                <a:spLocks noEditPoints="1"/>
              </p:cNvSpPr>
              <p:nvPr/>
            </p:nvSpPr>
            <p:spPr bwMode="auto">
              <a:xfrm>
                <a:off x="5329" y="1145"/>
                <a:ext cx="172" cy="179"/>
              </a:xfrm>
              <a:custGeom>
                <a:avLst/>
                <a:gdLst/>
                <a:ahLst/>
                <a:cxnLst>
                  <a:cxn ang="0">
                    <a:pos x="7990" y="3219"/>
                  </a:cxn>
                  <a:cxn ang="0">
                    <a:pos x="7674" y="2284"/>
                  </a:cxn>
                  <a:cxn ang="0">
                    <a:pos x="7151" y="1468"/>
                  </a:cxn>
                  <a:cxn ang="0">
                    <a:pos x="6450" y="802"/>
                  </a:cxn>
                  <a:cxn ang="0">
                    <a:pos x="5607" y="316"/>
                  </a:cxn>
                  <a:cxn ang="0">
                    <a:pos x="4650" y="46"/>
                  </a:cxn>
                  <a:cxn ang="0">
                    <a:pos x="3624" y="21"/>
                  </a:cxn>
                  <a:cxn ang="0">
                    <a:pos x="2648" y="245"/>
                  </a:cxn>
                  <a:cxn ang="0">
                    <a:pos x="1780" y="689"/>
                  </a:cxn>
                  <a:cxn ang="0">
                    <a:pos x="1048" y="1322"/>
                  </a:cxn>
                  <a:cxn ang="0">
                    <a:pos x="487" y="2110"/>
                  </a:cxn>
                  <a:cxn ang="0">
                    <a:pos x="127" y="3025"/>
                  </a:cxn>
                  <a:cxn ang="0">
                    <a:pos x="0" y="4031"/>
                  </a:cxn>
                  <a:cxn ang="0">
                    <a:pos x="127" y="5040"/>
                  </a:cxn>
                  <a:cxn ang="0">
                    <a:pos x="487" y="5953"/>
                  </a:cxn>
                  <a:cxn ang="0">
                    <a:pos x="1048" y="6743"/>
                  </a:cxn>
                  <a:cxn ang="0">
                    <a:pos x="1780" y="7375"/>
                  </a:cxn>
                  <a:cxn ang="0">
                    <a:pos x="2648" y="7820"/>
                  </a:cxn>
                  <a:cxn ang="0">
                    <a:pos x="3624" y="8043"/>
                  </a:cxn>
                  <a:cxn ang="0">
                    <a:pos x="4650" y="8018"/>
                  </a:cxn>
                  <a:cxn ang="0">
                    <a:pos x="5607" y="7746"/>
                  </a:cxn>
                  <a:cxn ang="0">
                    <a:pos x="6450" y="7263"/>
                  </a:cxn>
                  <a:cxn ang="0">
                    <a:pos x="7151" y="6596"/>
                  </a:cxn>
                  <a:cxn ang="0">
                    <a:pos x="7674" y="5780"/>
                  </a:cxn>
                  <a:cxn ang="0">
                    <a:pos x="7990" y="4845"/>
                  </a:cxn>
                  <a:cxn ang="0">
                    <a:pos x="7750" y="4031"/>
                  </a:cxn>
                  <a:cxn ang="0">
                    <a:pos x="7632" y="4958"/>
                  </a:cxn>
                  <a:cxn ang="0">
                    <a:pos x="7301" y="5800"/>
                  </a:cxn>
                  <a:cxn ang="0">
                    <a:pos x="6785" y="6526"/>
                  </a:cxn>
                  <a:cxn ang="0">
                    <a:pos x="6112" y="7108"/>
                  </a:cxn>
                  <a:cxn ang="0">
                    <a:pos x="5313" y="7517"/>
                  </a:cxn>
                  <a:cxn ang="0">
                    <a:pos x="4416" y="7722"/>
                  </a:cxn>
                  <a:cxn ang="0">
                    <a:pos x="3470" y="7699"/>
                  </a:cxn>
                  <a:cxn ang="0">
                    <a:pos x="2591" y="7450"/>
                  </a:cxn>
                  <a:cxn ang="0">
                    <a:pos x="1815" y="7005"/>
                  </a:cxn>
                  <a:cxn ang="0">
                    <a:pos x="1170" y="6392"/>
                  </a:cxn>
                  <a:cxn ang="0">
                    <a:pos x="689" y="5640"/>
                  </a:cxn>
                  <a:cxn ang="0">
                    <a:pos x="398" y="4780"/>
                  </a:cxn>
                  <a:cxn ang="0">
                    <a:pos x="328" y="3842"/>
                  </a:cxn>
                  <a:cxn ang="0">
                    <a:pos x="489" y="2929"/>
                  </a:cxn>
                  <a:cxn ang="0">
                    <a:pos x="860" y="2108"/>
                  </a:cxn>
                  <a:cxn ang="0">
                    <a:pos x="1411" y="1409"/>
                  </a:cxn>
                  <a:cxn ang="0">
                    <a:pos x="2110" y="860"/>
                  </a:cxn>
                  <a:cxn ang="0">
                    <a:pos x="2932" y="489"/>
                  </a:cxn>
                  <a:cxn ang="0">
                    <a:pos x="3845" y="327"/>
                  </a:cxn>
                  <a:cxn ang="0">
                    <a:pos x="4785" y="398"/>
                  </a:cxn>
                  <a:cxn ang="0">
                    <a:pos x="5645" y="688"/>
                  </a:cxn>
                  <a:cxn ang="0">
                    <a:pos x="6399" y="1169"/>
                  </a:cxn>
                  <a:cxn ang="0">
                    <a:pos x="7012" y="1813"/>
                  </a:cxn>
                  <a:cxn ang="0">
                    <a:pos x="7458" y="2588"/>
                  </a:cxn>
                  <a:cxn ang="0">
                    <a:pos x="7707" y="3467"/>
                  </a:cxn>
                </a:cxnLst>
                <a:rect l="0" t="0" r="r" b="b"/>
                <a:pathLst>
                  <a:path w="8072" h="8063">
                    <a:moveTo>
                      <a:pt x="8072" y="4031"/>
                    </a:moveTo>
                    <a:lnTo>
                      <a:pt x="8067" y="3824"/>
                    </a:lnTo>
                    <a:lnTo>
                      <a:pt x="8051" y="3619"/>
                    </a:lnTo>
                    <a:lnTo>
                      <a:pt x="8026" y="3418"/>
                    </a:lnTo>
                    <a:lnTo>
                      <a:pt x="7990" y="3219"/>
                    </a:lnTo>
                    <a:lnTo>
                      <a:pt x="7945" y="3025"/>
                    </a:lnTo>
                    <a:lnTo>
                      <a:pt x="7891" y="2833"/>
                    </a:lnTo>
                    <a:lnTo>
                      <a:pt x="7827" y="2645"/>
                    </a:lnTo>
                    <a:lnTo>
                      <a:pt x="7755" y="2463"/>
                    </a:lnTo>
                    <a:lnTo>
                      <a:pt x="7674" y="2284"/>
                    </a:lnTo>
                    <a:lnTo>
                      <a:pt x="7585" y="2110"/>
                    </a:lnTo>
                    <a:lnTo>
                      <a:pt x="7487" y="1942"/>
                    </a:lnTo>
                    <a:lnTo>
                      <a:pt x="7382" y="1777"/>
                    </a:lnTo>
                    <a:lnTo>
                      <a:pt x="7270" y="1620"/>
                    </a:lnTo>
                    <a:lnTo>
                      <a:pt x="7151" y="1468"/>
                    </a:lnTo>
                    <a:lnTo>
                      <a:pt x="7024" y="1322"/>
                    </a:lnTo>
                    <a:lnTo>
                      <a:pt x="6890" y="1180"/>
                    </a:lnTo>
                    <a:lnTo>
                      <a:pt x="6749" y="1047"/>
                    </a:lnTo>
                    <a:lnTo>
                      <a:pt x="6603" y="921"/>
                    </a:lnTo>
                    <a:lnTo>
                      <a:pt x="6450" y="802"/>
                    </a:lnTo>
                    <a:lnTo>
                      <a:pt x="6293" y="689"/>
                    </a:lnTo>
                    <a:lnTo>
                      <a:pt x="6128" y="584"/>
                    </a:lnTo>
                    <a:lnTo>
                      <a:pt x="5959" y="487"/>
                    </a:lnTo>
                    <a:lnTo>
                      <a:pt x="5786" y="398"/>
                    </a:lnTo>
                    <a:lnTo>
                      <a:pt x="5607" y="316"/>
                    </a:lnTo>
                    <a:lnTo>
                      <a:pt x="5424" y="245"/>
                    </a:lnTo>
                    <a:lnTo>
                      <a:pt x="5236" y="181"/>
                    </a:lnTo>
                    <a:lnTo>
                      <a:pt x="5044" y="128"/>
                    </a:lnTo>
                    <a:lnTo>
                      <a:pt x="4850" y="82"/>
                    </a:lnTo>
                    <a:lnTo>
                      <a:pt x="4650" y="46"/>
                    </a:lnTo>
                    <a:lnTo>
                      <a:pt x="4449" y="21"/>
                    </a:lnTo>
                    <a:lnTo>
                      <a:pt x="4244" y="5"/>
                    </a:lnTo>
                    <a:lnTo>
                      <a:pt x="4036" y="0"/>
                    </a:lnTo>
                    <a:lnTo>
                      <a:pt x="3828" y="5"/>
                    </a:lnTo>
                    <a:lnTo>
                      <a:pt x="3624" y="21"/>
                    </a:lnTo>
                    <a:lnTo>
                      <a:pt x="3422" y="46"/>
                    </a:lnTo>
                    <a:lnTo>
                      <a:pt x="3222" y="82"/>
                    </a:lnTo>
                    <a:lnTo>
                      <a:pt x="3027" y="128"/>
                    </a:lnTo>
                    <a:lnTo>
                      <a:pt x="2836" y="181"/>
                    </a:lnTo>
                    <a:lnTo>
                      <a:pt x="2648" y="245"/>
                    </a:lnTo>
                    <a:lnTo>
                      <a:pt x="2465" y="316"/>
                    </a:lnTo>
                    <a:lnTo>
                      <a:pt x="2286" y="398"/>
                    </a:lnTo>
                    <a:lnTo>
                      <a:pt x="2112" y="487"/>
                    </a:lnTo>
                    <a:lnTo>
                      <a:pt x="1943" y="584"/>
                    </a:lnTo>
                    <a:lnTo>
                      <a:pt x="1780" y="689"/>
                    </a:lnTo>
                    <a:lnTo>
                      <a:pt x="1622" y="802"/>
                    </a:lnTo>
                    <a:lnTo>
                      <a:pt x="1469" y="921"/>
                    </a:lnTo>
                    <a:lnTo>
                      <a:pt x="1322" y="1047"/>
                    </a:lnTo>
                    <a:lnTo>
                      <a:pt x="1182" y="1180"/>
                    </a:lnTo>
                    <a:lnTo>
                      <a:pt x="1048" y="1322"/>
                    </a:lnTo>
                    <a:lnTo>
                      <a:pt x="921" y="1468"/>
                    </a:lnTo>
                    <a:lnTo>
                      <a:pt x="801" y="1620"/>
                    </a:lnTo>
                    <a:lnTo>
                      <a:pt x="690" y="1777"/>
                    </a:lnTo>
                    <a:lnTo>
                      <a:pt x="584" y="1942"/>
                    </a:lnTo>
                    <a:lnTo>
                      <a:pt x="487" y="2110"/>
                    </a:lnTo>
                    <a:lnTo>
                      <a:pt x="398" y="2284"/>
                    </a:lnTo>
                    <a:lnTo>
                      <a:pt x="318" y="2463"/>
                    </a:lnTo>
                    <a:lnTo>
                      <a:pt x="244" y="2645"/>
                    </a:lnTo>
                    <a:lnTo>
                      <a:pt x="181" y="2833"/>
                    </a:lnTo>
                    <a:lnTo>
                      <a:pt x="127" y="3025"/>
                    </a:lnTo>
                    <a:lnTo>
                      <a:pt x="83" y="3219"/>
                    </a:lnTo>
                    <a:lnTo>
                      <a:pt x="46" y="3418"/>
                    </a:lnTo>
                    <a:lnTo>
                      <a:pt x="21" y="3619"/>
                    </a:lnTo>
                    <a:lnTo>
                      <a:pt x="6" y="3824"/>
                    </a:lnTo>
                    <a:lnTo>
                      <a:pt x="0" y="4031"/>
                    </a:lnTo>
                    <a:lnTo>
                      <a:pt x="6" y="4240"/>
                    </a:lnTo>
                    <a:lnTo>
                      <a:pt x="21" y="4445"/>
                    </a:lnTo>
                    <a:lnTo>
                      <a:pt x="46" y="4646"/>
                    </a:lnTo>
                    <a:lnTo>
                      <a:pt x="83" y="4845"/>
                    </a:lnTo>
                    <a:lnTo>
                      <a:pt x="127" y="5040"/>
                    </a:lnTo>
                    <a:lnTo>
                      <a:pt x="181" y="5230"/>
                    </a:lnTo>
                    <a:lnTo>
                      <a:pt x="244" y="5418"/>
                    </a:lnTo>
                    <a:lnTo>
                      <a:pt x="318" y="5601"/>
                    </a:lnTo>
                    <a:lnTo>
                      <a:pt x="398" y="5780"/>
                    </a:lnTo>
                    <a:lnTo>
                      <a:pt x="487" y="5953"/>
                    </a:lnTo>
                    <a:lnTo>
                      <a:pt x="584" y="6123"/>
                    </a:lnTo>
                    <a:lnTo>
                      <a:pt x="690" y="6285"/>
                    </a:lnTo>
                    <a:lnTo>
                      <a:pt x="801" y="6445"/>
                    </a:lnTo>
                    <a:lnTo>
                      <a:pt x="921" y="6596"/>
                    </a:lnTo>
                    <a:lnTo>
                      <a:pt x="1048" y="6743"/>
                    </a:lnTo>
                    <a:lnTo>
                      <a:pt x="1182" y="6882"/>
                    </a:lnTo>
                    <a:lnTo>
                      <a:pt x="1322" y="7016"/>
                    </a:lnTo>
                    <a:lnTo>
                      <a:pt x="1469" y="7143"/>
                    </a:lnTo>
                    <a:lnTo>
                      <a:pt x="1622" y="7263"/>
                    </a:lnTo>
                    <a:lnTo>
                      <a:pt x="1780" y="7375"/>
                    </a:lnTo>
                    <a:lnTo>
                      <a:pt x="1943" y="7480"/>
                    </a:lnTo>
                    <a:lnTo>
                      <a:pt x="2112" y="7577"/>
                    </a:lnTo>
                    <a:lnTo>
                      <a:pt x="2286" y="7666"/>
                    </a:lnTo>
                    <a:lnTo>
                      <a:pt x="2465" y="7746"/>
                    </a:lnTo>
                    <a:lnTo>
                      <a:pt x="2648" y="7820"/>
                    </a:lnTo>
                    <a:lnTo>
                      <a:pt x="2836" y="7882"/>
                    </a:lnTo>
                    <a:lnTo>
                      <a:pt x="3027" y="7937"/>
                    </a:lnTo>
                    <a:lnTo>
                      <a:pt x="3222" y="7982"/>
                    </a:lnTo>
                    <a:lnTo>
                      <a:pt x="3422" y="8018"/>
                    </a:lnTo>
                    <a:lnTo>
                      <a:pt x="3624" y="8043"/>
                    </a:lnTo>
                    <a:lnTo>
                      <a:pt x="3828" y="8058"/>
                    </a:lnTo>
                    <a:lnTo>
                      <a:pt x="4036" y="8063"/>
                    </a:lnTo>
                    <a:lnTo>
                      <a:pt x="4244" y="8058"/>
                    </a:lnTo>
                    <a:lnTo>
                      <a:pt x="4449" y="8043"/>
                    </a:lnTo>
                    <a:lnTo>
                      <a:pt x="4650" y="8018"/>
                    </a:lnTo>
                    <a:lnTo>
                      <a:pt x="4850" y="7982"/>
                    </a:lnTo>
                    <a:lnTo>
                      <a:pt x="5044" y="7937"/>
                    </a:lnTo>
                    <a:lnTo>
                      <a:pt x="5236" y="7882"/>
                    </a:lnTo>
                    <a:lnTo>
                      <a:pt x="5424" y="7820"/>
                    </a:lnTo>
                    <a:lnTo>
                      <a:pt x="5607" y="7746"/>
                    </a:lnTo>
                    <a:lnTo>
                      <a:pt x="5786" y="7666"/>
                    </a:lnTo>
                    <a:lnTo>
                      <a:pt x="5959" y="7577"/>
                    </a:lnTo>
                    <a:lnTo>
                      <a:pt x="6128" y="7480"/>
                    </a:lnTo>
                    <a:lnTo>
                      <a:pt x="6293" y="7375"/>
                    </a:lnTo>
                    <a:lnTo>
                      <a:pt x="6450" y="7263"/>
                    </a:lnTo>
                    <a:lnTo>
                      <a:pt x="6603" y="7143"/>
                    </a:lnTo>
                    <a:lnTo>
                      <a:pt x="6749" y="7016"/>
                    </a:lnTo>
                    <a:lnTo>
                      <a:pt x="6890" y="6882"/>
                    </a:lnTo>
                    <a:lnTo>
                      <a:pt x="7024" y="6743"/>
                    </a:lnTo>
                    <a:lnTo>
                      <a:pt x="7151" y="6596"/>
                    </a:lnTo>
                    <a:lnTo>
                      <a:pt x="7270" y="6445"/>
                    </a:lnTo>
                    <a:lnTo>
                      <a:pt x="7382" y="6285"/>
                    </a:lnTo>
                    <a:lnTo>
                      <a:pt x="7487" y="6123"/>
                    </a:lnTo>
                    <a:lnTo>
                      <a:pt x="7585" y="5953"/>
                    </a:lnTo>
                    <a:lnTo>
                      <a:pt x="7674" y="5780"/>
                    </a:lnTo>
                    <a:lnTo>
                      <a:pt x="7755" y="5601"/>
                    </a:lnTo>
                    <a:lnTo>
                      <a:pt x="7827" y="5418"/>
                    </a:lnTo>
                    <a:lnTo>
                      <a:pt x="7891" y="5230"/>
                    </a:lnTo>
                    <a:lnTo>
                      <a:pt x="7945" y="5040"/>
                    </a:lnTo>
                    <a:lnTo>
                      <a:pt x="7990" y="4845"/>
                    </a:lnTo>
                    <a:lnTo>
                      <a:pt x="8026" y="4646"/>
                    </a:lnTo>
                    <a:lnTo>
                      <a:pt x="8051" y="4445"/>
                    </a:lnTo>
                    <a:lnTo>
                      <a:pt x="8067" y="4240"/>
                    </a:lnTo>
                    <a:lnTo>
                      <a:pt x="8072" y="4031"/>
                    </a:lnTo>
                    <a:close/>
                    <a:moveTo>
                      <a:pt x="7750" y="4031"/>
                    </a:moveTo>
                    <a:lnTo>
                      <a:pt x="7745" y="4222"/>
                    </a:lnTo>
                    <a:lnTo>
                      <a:pt x="7731" y="4411"/>
                    </a:lnTo>
                    <a:lnTo>
                      <a:pt x="7707" y="4597"/>
                    </a:lnTo>
                    <a:lnTo>
                      <a:pt x="7674" y="4780"/>
                    </a:lnTo>
                    <a:lnTo>
                      <a:pt x="7632" y="4958"/>
                    </a:lnTo>
                    <a:lnTo>
                      <a:pt x="7583" y="5135"/>
                    </a:lnTo>
                    <a:lnTo>
                      <a:pt x="7525" y="5308"/>
                    </a:lnTo>
                    <a:lnTo>
                      <a:pt x="7458" y="5475"/>
                    </a:lnTo>
                    <a:lnTo>
                      <a:pt x="7383" y="5640"/>
                    </a:lnTo>
                    <a:lnTo>
                      <a:pt x="7301" y="5800"/>
                    </a:lnTo>
                    <a:lnTo>
                      <a:pt x="7212" y="5955"/>
                    </a:lnTo>
                    <a:lnTo>
                      <a:pt x="7115" y="6106"/>
                    </a:lnTo>
                    <a:lnTo>
                      <a:pt x="7012" y="6252"/>
                    </a:lnTo>
                    <a:lnTo>
                      <a:pt x="6902" y="6392"/>
                    </a:lnTo>
                    <a:lnTo>
                      <a:pt x="6785" y="6526"/>
                    </a:lnTo>
                    <a:lnTo>
                      <a:pt x="6662" y="6655"/>
                    </a:lnTo>
                    <a:lnTo>
                      <a:pt x="6533" y="6778"/>
                    </a:lnTo>
                    <a:lnTo>
                      <a:pt x="6399" y="6895"/>
                    </a:lnTo>
                    <a:lnTo>
                      <a:pt x="6258" y="7005"/>
                    </a:lnTo>
                    <a:lnTo>
                      <a:pt x="6112" y="7108"/>
                    </a:lnTo>
                    <a:lnTo>
                      <a:pt x="5961" y="7205"/>
                    </a:lnTo>
                    <a:lnTo>
                      <a:pt x="5806" y="7295"/>
                    </a:lnTo>
                    <a:lnTo>
                      <a:pt x="5645" y="7376"/>
                    </a:lnTo>
                    <a:lnTo>
                      <a:pt x="5482" y="7450"/>
                    </a:lnTo>
                    <a:lnTo>
                      <a:pt x="5313" y="7517"/>
                    </a:lnTo>
                    <a:lnTo>
                      <a:pt x="5140" y="7575"/>
                    </a:lnTo>
                    <a:lnTo>
                      <a:pt x="4964" y="7625"/>
                    </a:lnTo>
                    <a:lnTo>
                      <a:pt x="4785" y="7666"/>
                    </a:lnTo>
                    <a:lnTo>
                      <a:pt x="4602" y="7699"/>
                    </a:lnTo>
                    <a:lnTo>
                      <a:pt x="4416" y="7722"/>
                    </a:lnTo>
                    <a:lnTo>
                      <a:pt x="4228" y="7736"/>
                    </a:lnTo>
                    <a:lnTo>
                      <a:pt x="4036" y="7741"/>
                    </a:lnTo>
                    <a:lnTo>
                      <a:pt x="3845" y="7736"/>
                    </a:lnTo>
                    <a:lnTo>
                      <a:pt x="3656" y="7722"/>
                    </a:lnTo>
                    <a:lnTo>
                      <a:pt x="3470" y="7699"/>
                    </a:lnTo>
                    <a:lnTo>
                      <a:pt x="3288" y="7666"/>
                    </a:lnTo>
                    <a:lnTo>
                      <a:pt x="3109" y="7625"/>
                    </a:lnTo>
                    <a:lnTo>
                      <a:pt x="2932" y="7575"/>
                    </a:lnTo>
                    <a:lnTo>
                      <a:pt x="2759" y="7517"/>
                    </a:lnTo>
                    <a:lnTo>
                      <a:pt x="2591" y="7450"/>
                    </a:lnTo>
                    <a:lnTo>
                      <a:pt x="2427" y="7376"/>
                    </a:lnTo>
                    <a:lnTo>
                      <a:pt x="2266" y="7295"/>
                    </a:lnTo>
                    <a:lnTo>
                      <a:pt x="2110" y="7205"/>
                    </a:lnTo>
                    <a:lnTo>
                      <a:pt x="1960" y="7108"/>
                    </a:lnTo>
                    <a:lnTo>
                      <a:pt x="1815" y="7005"/>
                    </a:lnTo>
                    <a:lnTo>
                      <a:pt x="1674" y="6895"/>
                    </a:lnTo>
                    <a:lnTo>
                      <a:pt x="1539" y="6778"/>
                    </a:lnTo>
                    <a:lnTo>
                      <a:pt x="1411" y="6655"/>
                    </a:lnTo>
                    <a:lnTo>
                      <a:pt x="1287" y="6526"/>
                    </a:lnTo>
                    <a:lnTo>
                      <a:pt x="1170" y="6392"/>
                    </a:lnTo>
                    <a:lnTo>
                      <a:pt x="1061" y="6252"/>
                    </a:lnTo>
                    <a:lnTo>
                      <a:pt x="957" y="6106"/>
                    </a:lnTo>
                    <a:lnTo>
                      <a:pt x="860" y="5955"/>
                    </a:lnTo>
                    <a:lnTo>
                      <a:pt x="771" y="5800"/>
                    </a:lnTo>
                    <a:lnTo>
                      <a:pt x="689" y="5640"/>
                    </a:lnTo>
                    <a:lnTo>
                      <a:pt x="614" y="5475"/>
                    </a:lnTo>
                    <a:lnTo>
                      <a:pt x="548" y="5308"/>
                    </a:lnTo>
                    <a:lnTo>
                      <a:pt x="489" y="5135"/>
                    </a:lnTo>
                    <a:lnTo>
                      <a:pt x="440" y="4958"/>
                    </a:lnTo>
                    <a:lnTo>
                      <a:pt x="398" y="4780"/>
                    </a:lnTo>
                    <a:lnTo>
                      <a:pt x="365" y="4597"/>
                    </a:lnTo>
                    <a:lnTo>
                      <a:pt x="342" y="4411"/>
                    </a:lnTo>
                    <a:lnTo>
                      <a:pt x="328" y="4222"/>
                    </a:lnTo>
                    <a:lnTo>
                      <a:pt x="323" y="4031"/>
                    </a:lnTo>
                    <a:lnTo>
                      <a:pt x="328" y="3842"/>
                    </a:lnTo>
                    <a:lnTo>
                      <a:pt x="342" y="3653"/>
                    </a:lnTo>
                    <a:lnTo>
                      <a:pt x="365" y="3467"/>
                    </a:lnTo>
                    <a:lnTo>
                      <a:pt x="398" y="3284"/>
                    </a:lnTo>
                    <a:lnTo>
                      <a:pt x="440" y="3104"/>
                    </a:lnTo>
                    <a:lnTo>
                      <a:pt x="489" y="2929"/>
                    </a:lnTo>
                    <a:lnTo>
                      <a:pt x="548" y="2756"/>
                    </a:lnTo>
                    <a:lnTo>
                      <a:pt x="614" y="2588"/>
                    </a:lnTo>
                    <a:lnTo>
                      <a:pt x="689" y="2424"/>
                    </a:lnTo>
                    <a:lnTo>
                      <a:pt x="771" y="2264"/>
                    </a:lnTo>
                    <a:lnTo>
                      <a:pt x="860" y="2108"/>
                    </a:lnTo>
                    <a:lnTo>
                      <a:pt x="957" y="1958"/>
                    </a:lnTo>
                    <a:lnTo>
                      <a:pt x="1061" y="1813"/>
                    </a:lnTo>
                    <a:lnTo>
                      <a:pt x="1170" y="1672"/>
                    </a:lnTo>
                    <a:lnTo>
                      <a:pt x="1287" y="1538"/>
                    </a:lnTo>
                    <a:lnTo>
                      <a:pt x="1411" y="1409"/>
                    </a:lnTo>
                    <a:lnTo>
                      <a:pt x="1539" y="1286"/>
                    </a:lnTo>
                    <a:lnTo>
                      <a:pt x="1674" y="1169"/>
                    </a:lnTo>
                    <a:lnTo>
                      <a:pt x="1815" y="1060"/>
                    </a:lnTo>
                    <a:lnTo>
                      <a:pt x="1960" y="956"/>
                    </a:lnTo>
                    <a:lnTo>
                      <a:pt x="2110" y="860"/>
                    </a:lnTo>
                    <a:lnTo>
                      <a:pt x="2266" y="770"/>
                    </a:lnTo>
                    <a:lnTo>
                      <a:pt x="2427" y="688"/>
                    </a:lnTo>
                    <a:lnTo>
                      <a:pt x="2591" y="614"/>
                    </a:lnTo>
                    <a:lnTo>
                      <a:pt x="2759" y="548"/>
                    </a:lnTo>
                    <a:lnTo>
                      <a:pt x="2932" y="489"/>
                    </a:lnTo>
                    <a:lnTo>
                      <a:pt x="3109" y="439"/>
                    </a:lnTo>
                    <a:lnTo>
                      <a:pt x="3288" y="398"/>
                    </a:lnTo>
                    <a:lnTo>
                      <a:pt x="3470" y="365"/>
                    </a:lnTo>
                    <a:lnTo>
                      <a:pt x="3656" y="342"/>
                    </a:lnTo>
                    <a:lnTo>
                      <a:pt x="3845" y="327"/>
                    </a:lnTo>
                    <a:lnTo>
                      <a:pt x="4036" y="321"/>
                    </a:lnTo>
                    <a:lnTo>
                      <a:pt x="4228" y="327"/>
                    </a:lnTo>
                    <a:lnTo>
                      <a:pt x="4416" y="342"/>
                    </a:lnTo>
                    <a:lnTo>
                      <a:pt x="4602" y="365"/>
                    </a:lnTo>
                    <a:lnTo>
                      <a:pt x="4785" y="398"/>
                    </a:lnTo>
                    <a:lnTo>
                      <a:pt x="4964" y="439"/>
                    </a:lnTo>
                    <a:lnTo>
                      <a:pt x="5140" y="489"/>
                    </a:lnTo>
                    <a:lnTo>
                      <a:pt x="5313" y="548"/>
                    </a:lnTo>
                    <a:lnTo>
                      <a:pt x="5482" y="614"/>
                    </a:lnTo>
                    <a:lnTo>
                      <a:pt x="5645" y="688"/>
                    </a:lnTo>
                    <a:lnTo>
                      <a:pt x="5806" y="770"/>
                    </a:lnTo>
                    <a:lnTo>
                      <a:pt x="5961" y="860"/>
                    </a:lnTo>
                    <a:lnTo>
                      <a:pt x="6112" y="956"/>
                    </a:lnTo>
                    <a:lnTo>
                      <a:pt x="6258" y="1060"/>
                    </a:lnTo>
                    <a:lnTo>
                      <a:pt x="6399" y="1169"/>
                    </a:lnTo>
                    <a:lnTo>
                      <a:pt x="6533" y="1286"/>
                    </a:lnTo>
                    <a:lnTo>
                      <a:pt x="6662" y="1409"/>
                    </a:lnTo>
                    <a:lnTo>
                      <a:pt x="6785" y="1538"/>
                    </a:lnTo>
                    <a:lnTo>
                      <a:pt x="6902" y="1672"/>
                    </a:lnTo>
                    <a:lnTo>
                      <a:pt x="7012" y="1813"/>
                    </a:lnTo>
                    <a:lnTo>
                      <a:pt x="7115" y="1958"/>
                    </a:lnTo>
                    <a:lnTo>
                      <a:pt x="7212" y="2108"/>
                    </a:lnTo>
                    <a:lnTo>
                      <a:pt x="7301" y="2264"/>
                    </a:lnTo>
                    <a:lnTo>
                      <a:pt x="7383" y="2424"/>
                    </a:lnTo>
                    <a:lnTo>
                      <a:pt x="7458" y="2588"/>
                    </a:lnTo>
                    <a:lnTo>
                      <a:pt x="7525" y="2756"/>
                    </a:lnTo>
                    <a:lnTo>
                      <a:pt x="7583" y="2929"/>
                    </a:lnTo>
                    <a:lnTo>
                      <a:pt x="7632" y="3104"/>
                    </a:lnTo>
                    <a:lnTo>
                      <a:pt x="7674" y="3284"/>
                    </a:lnTo>
                    <a:lnTo>
                      <a:pt x="7707" y="3467"/>
                    </a:lnTo>
                    <a:lnTo>
                      <a:pt x="7731" y="3653"/>
                    </a:lnTo>
                    <a:lnTo>
                      <a:pt x="7745" y="3842"/>
                    </a:lnTo>
                    <a:lnTo>
                      <a:pt x="7750" y="4031"/>
                    </a:lnTo>
                    <a:close/>
                  </a:path>
                </a:pathLst>
              </a:custGeom>
              <a:solidFill>
                <a:srgbClr val="64BC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8" name="Freeform 156"/>
              <p:cNvSpPr>
                <a:spLocks noEditPoints="1"/>
              </p:cNvSpPr>
              <p:nvPr/>
            </p:nvSpPr>
            <p:spPr bwMode="auto">
              <a:xfrm>
                <a:off x="5333" y="1149"/>
                <a:ext cx="165" cy="172"/>
              </a:xfrm>
              <a:custGeom>
                <a:avLst/>
                <a:gdLst/>
                <a:ahLst/>
                <a:cxnLst>
                  <a:cxn ang="0">
                    <a:pos x="7671" y="3091"/>
                  </a:cxn>
                  <a:cxn ang="0">
                    <a:pos x="7367" y="2193"/>
                  </a:cxn>
                  <a:cxn ang="0">
                    <a:pos x="6864" y="1409"/>
                  </a:cxn>
                  <a:cxn ang="0">
                    <a:pos x="6192" y="770"/>
                  </a:cxn>
                  <a:cxn ang="0">
                    <a:pos x="5383" y="304"/>
                  </a:cxn>
                  <a:cxn ang="0">
                    <a:pos x="4464" y="45"/>
                  </a:cxn>
                  <a:cxn ang="0">
                    <a:pos x="3478" y="20"/>
                  </a:cxn>
                  <a:cxn ang="0">
                    <a:pos x="2542" y="236"/>
                  </a:cxn>
                  <a:cxn ang="0">
                    <a:pos x="1709" y="661"/>
                  </a:cxn>
                  <a:cxn ang="0">
                    <a:pos x="1006" y="1268"/>
                  </a:cxn>
                  <a:cxn ang="0">
                    <a:pos x="467" y="2027"/>
                  </a:cxn>
                  <a:cxn ang="0">
                    <a:pos x="121" y="2904"/>
                  </a:cxn>
                  <a:cxn ang="0">
                    <a:pos x="0" y="3870"/>
                  </a:cxn>
                  <a:cxn ang="0">
                    <a:pos x="121" y="4838"/>
                  </a:cxn>
                  <a:cxn ang="0">
                    <a:pos x="467" y="5716"/>
                  </a:cxn>
                  <a:cxn ang="0">
                    <a:pos x="1006" y="6473"/>
                  </a:cxn>
                  <a:cxn ang="0">
                    <a:pos x="1709" y="7080"/>
                  </a:cxn>
                  <a:cxn ang="0">
                    <a:pos x="2542" y="7507"/>
                  </a:cxn>
                  <a:cxn ang="0">
                    <a:pos x="3478" y="7721"/>
                  </a:cxn>
                  <a:cxn ang="0">
                    <a:pos x="4464" y="7697"/>
                  </a:cxn>
                  <a:cxn ang="0">
                    <a:pos x="5383" y="7437"/>
                  </a:cxn>
                  <a:cxn ang="0">
                    <a:pos x="6192" y="6972"/>
                  </a:cxn>
                  <a:cxn ang="0">
                    <a:pos x="6864" y="6333"/>
                  </a:cxn>
                  <a:cxn ang="0">
                    <a:pos x="7367" y="5549"/>
                  </a:cxn>
                  <a:cxn ang="0">
                    <a:pos x="7671" y="4651"/>
                  </a:cxn>
                  <a:cxn ang="0">
                    <a:pos x="7427" y="3870"/>
                  </a:cxn>
                  <a:cxn ang="0">
                    <a:pos x="7314" y="4758"/>
                  </a:cxn>
                  <a:cxn ang="0">
                    <a:pos x="6997" y="5562"/>
                  </a:cxn>
                  <a:cxn ang="0">
                    <a:pos x="6503" y="6256"/>
                  </a:cxn>
                  <a:cxn ang="0">
                    <a:pos x="5859" y="6813"/>
                  </a:cxn>
                  <a:cxn ang="0">
                    <a:pos x="5095" y="7204"/>
                  </a:cxn>
                  <a:cxn ang="0">
                    <a:pos x="4237" y="7401"/>
                  </a:cxn>
                  <a:cxn ang="0">
                    <a:pos x="3333" y="7378"/>
                  </a:cxn>
                  <a:cxn ang="0">
                    <a:pos x="2492" y="7140"/>
                  </a:cxn>
                  <a:cxn ang="0">
                    <a:pos x="1749" y="6714"/>
                  </a:cxn>
                  <a:cxn ang="0">
                    <a:pos x="1133" y="6127"/>
                  </a:cxn>
                  <a:cxn ang="0">
                    <a:pos x="673" y="5410"/>
                  </a:cxn>
                  <a:cxn ang="0">
                    <a:pos x="394" y="4586"/>
                  </a:cxn>
                  <a:cxn ang="0">
                    <a:pos x="327" y="3689"/>
                  </a:cxn>
                  <a:cxn ang="0">
                    <a:pos x="482" y="2817"/>
                  </a:cxn>
                  <a:cxn ang="0">
                    <a:pos x="837" y="2032"/>
                  </a:cxn>
                  <a:cxn ang="0">
                    <a:pos x="1363" y="1362"/>
                  </a:cxn>
                  <a:cxn ang="0">
                    <a:pos x="2032" y="837"/>
                  </a:cxn>
                  <a:cxn ang="0">
                    <a:pos x="2817" y="482"/>
                  </a:cxn>
                  <a:cxn ang="0">
                    <a:pos x="3692" y="327"/>
                  </a:cxn>
                  <a:cxn ang="0">
                    <a:pos x="4590" y="395"/>
                  </a:cxn>
                  <a:cxn ang="0">
                    <a:pos x="5413" y="673"/>
                  </a:cxn>
                  <a:cxn ang="0">
                    <a:pos x="6133" y="1133"/>
                  </a:cxn>
                  <a:cxn ang="0">
                    <a:pos x="6720" y="1748"/>
                  </a:cxn>
                  <a:cxn ang="0">
                    <a:pos x="7147" y="2490"/>
                  </a:cxn>
                  <a:cxn ang="0">
                    <a:pos x="7385" y="3331"/>
                  </a:cxn>
                </a:cxnLst>
                <a:rect l="0" t="0" r="r" b="b"/>
                <a:pathLst>
                  <a:path w="7750" h="7741">
                    <a:moveTo>
                      <a:pt x="7750" y="3870"/>
                    </a:moveTo>
                    <a:lnTo>
                      <a:pt x="7744" y="3671"/>
                    </a:lnTo>
                    <a:lnTo>
                      <a:pt x="7729" y="3475"/>
                    </a:lnTo>
                    <a:lnTo>
                      <a:pt x="7704" y="3282"/>
                    </a:lnTo>
                    <a:lnTo>
                      <a:pt x="7671" y="3091"/>
                    </a:lnTo>
                    <a:lnTo>
                      <a:pt x="7627" y="2904"/>
                    </a:lnTo>
                    <a:lnTo>
                      <a:pt x="7575" y="2720"/>
                    </a:lnTo>
                    <a:lnTo>
                      <a:pt x="7514" y="2540"/>
                    </a:lnTo>
                    <a:lnTo>
                      <a:pt x="7445" y="2364"/>
                    </a:lnTo>
                    <a:lnTo>
                      <a:pt x="7367" y="2193"/>
                    </a:lnTo>
                    <a:lnTo>
                      <a:pt x="7281" y="2027"/>
                    </a:lnTo>
                    <a:lnTo>
                      <a:pt x="7188" y="1864"/>
                    </a:lnTo>
                    <a:lnTo>
                      <a:pt x="7087" y="1707"/>
                    </a:lnTo>
                    <a:lnTo>
                      <a:pt x="6978" y="1555"/>
                    </a:lnTo>
                    <a:lnTo>
                      <a:pt x="6864" y="1409"/>
                    </a:lnTo>
                    <a:lnTo>
                      <a:pt x="6742" y="1268"/>
                    </a:lnTo>
                    <a:lnTo>
                      <a:pt x="6615" y="1134"/>
                    </a:lnTo>
                    <a:lnTo>
                      <a:pt x="6479" y="1006"/>
                    </a:lnTo>
                    <a:lnTo>
                      <a:pt x="6338" y="884"/>
                    </a:lnTo>
                    <a:lnTo>
                      <a:pt x="6192" y="770"/>
                    </a:lnTo>
                    <a:lnTo>
                      <a:pt x="6040" y="661"/>
                    </a:lnTo>
                    <a:lnTo>
                      <a:pt x="5883" y="560"/>
                    </a:lnTo>
                    <a:lnTo>
                      <a:pt x="5720" y="467"/>
                    </a:lnTo>
                    <a:lnTo>
                      <a:pt x="5554" y="382"/>
                    </a:lnTo>
                    <a:lnTo>
                      <a:pt x="5383" y="304"/>
                    </a:lnTo>
                    <a:lnTo>
                      <a:pt x="5206" y="236"/>
                    </a:lnTo>
                    <a:lnTo>
                      <a:pt x="5026" y="175"/>
                    </a:lnTo>
                    <a:lnTo>
                      <a:pt x="4842" y="122"/>
                    </a:lnTo>
                    <a:lnTo>
                      <a:pt x="4655" y="78"/>
                    </a:lnTo>
                    <a:lnTo>
                      <a:pt x="4464" y="45"/>
                    </a:lnTo>
                    <a:lnTo>
                      <a:pt x="4270" y="20"/>
                    </a:lnTo>
                    <a:lnTo>
                      <a:pt x="4074" y="5"/>
                    </a:lnTo>
                    <a:lnTo>
                      <a:pt x="3874" y="0"/>
                    </a:lnTo>
                    <a:lnTo>
                      <a:pt x="3674" y="5"/>
                    </a:lnTo>
                    <a:lnTo>
                      <a:pt x="3478" y="20"/>
                    </a:lnTo>
                    <a:lnTo>
                      <a:pt x="3284" y="45"/>
                    </a:lnTo>
                    <a:lnTo>
                      <a:pt x="3094" y="78"/>
                    </a:lnTo>
                    <a:lnTo>
                      <a:pt x="2906" y="122"/>
                    </a:lnTo>
                    <a:lnTo>
                      <a:pt x="2722" y="175"/>
                    </a:lnTo>
                    <a:lnTo>
                      <a:pt x="2542" y="236"/>
                    </a:lnTo>
                    <a:lnTo>
                      <a:pt x="2366" y="304"/>
                    </a:lnTo>
                    <a:lnTo>
                      <a:pt x="2194" y="382"/>
                    </a:lnTo>
                    <a:lnTo>
                      <a:pt x="2027" y="467"/>
                    </a:lnTo>
                    <a:lnTo>
                      <a:pt x="1865" y="560"/>
                    </a:lnTo>
                    <a:lnTo>
                      <a:pt x="1709" y="661"/>
                    </a:lnTo>
                    <a:lnTo>
                      <a:pt x="1556" y="770"/>
                    </a:lnTo>
                    <a:lnTo>
                      <a:pt x="1410" y="884"/>
                    </a:lnTo>
                    <a:lnTo>
                      <a:pt x="1269" y="1006"/>
                    </a:lnTo>
                    <a:lnTo>
                      <a:pt x="1134" y="1134"/>
                    </a:lnTo>
                    <a:lnTo>
                      <a:pt x="1006" y="1268"/>
                    </a:lnTo>
                    <a:lnTo>
                      <a:pt x="884" y="1409"/>
                    </a:lnTo>
                    <a:lnTo>
                      <a:pt x="769" y="1555"/>
                    </a:lnTo>
                    <a:lnTo>
                      <a:pt x="662" y="1707"/>
                    </a:lnTo>
                    <a:lnTo>
                      <a:pt x="560" y="1864"/>
                    </a:lnTo>
                    <a:lnTo>
                      <a:pt x="467" y="2027"/>
                    </a:lnTo>
                    <a:lnTo>
                      <a:pt x="381" y="2193"/>
                    </a:lnTo>
                    <a:lnTo>
                      <a:pt x="304" y="2364"/>
                    </a:lnTo>
                    <a:lnTo>
                      <a:pt x="235" y="2540"/>
                    </a:lnTo>
                    <a:lnTo>
                      <a:pt x="174" y="2720"/>
                    </a:lnTo>
                    <a:lnTo>
                      <a:pt x="121" y="2904"/>
                    </a:lnTo>
                    <a:lnTo>
                      <a:pt x="78" y="3091"/>
                    </a:lnTo>
                    <a:lnTo>
                      <a:pt x="44" y="3282"/>
                    </a:lnTo>
                    <a:lnTo>
                      <a:pt x="19" y="3475"/>
                    </a:lnTo>
                    <a:lnTo>
                      <a:pt x="4" y="3671"/>
                    </a:lnTo>
                    <a:lnTo>
                      <a:pt x="0" y="3870"/>
                    </a:lnTo>
                    <a:lnTo>
                      <a:pt x="4" y="4070"/>
                    </a:lnTo>
                    <a:lnTo>
                      <a:pt x="19" y="4266"/>
                    </a:lnTo>
                    <a:lnTo>
                      <a:pt x="44" y="4460"/>
                    </a:lnTo>
                    <a:lnTo>
                      <a:pt x="78" y="4651"/>
                    </a:lnTo>
                    <a:lnTo>
                      <a:pt x="121" y="4838"/>
                    </a:lnTo>
                    <a:lnTo>
                      <a:pt x="174" y="5022"/>
                    </a:lnTo>
                    <a:lnTo>
                      <a:pt x="235" y="5201"/>
                    </a:lnTo>
                    <a:lnTo>
                      <a:pt x="304" y="5377"/>
                    </a:lnTo>
                    <a:lnTo>
                      <a:pt x="381" y="5549"/>
                    </a:lnTo>
                    <a:lnTo>
                      <a:pt x="467" y="5716"/>
                    </a:lnTo>
                    <a:lnTo>
                      <a:pt x="560" y="5878"/>
                    </a:lnTo>
                    <a:lnTo>
                      <a:pt x="662" y="6035"/>
                    </a:lnTo>
                    <a:lnTo>
                      <a:pt x="769" y="6186"/>
                    </a:lnTo>
                    <a:lnTo>
                      <a:pt x="884" y="6333"/>
                    </a:lnTo>
                    <a:lnTo>
                      <a:pt x="1006" y="6473"/>
                    </a:lnTo>
                    <a:lnTo>
                      <a:pt x="1134" y="6608"/>
                    </a:lnTo>
                    <a:lnTo>
                      <a:pt x="1269" y="6736"/>
                    </a:lnTo>
                    <a:lnTo>
                      <a:pt x="1410" y="6857"/>
                    </a:lnTo>
                    <a:lnTo>
                      <a:pt x="1556" y="6972"/>
                    </a:lnTo>
                    <a:lnTo>
                      <a:pt x="1709" y="7080"/>
                    </a:lnTo>
                    <a:lnTo>
                      <a:pt x="1865" y="7181"/>
                    </a:lnTo>
                    <a:lnTo>
                      <a:pt x="2027" y="7275"/>
                    </a:lnTo>
                    <a:lnTo>
                      <a:pt x="2194" y="7360"/>
                    </a:lnTo>
                    <a:lnTo>
                      <a:pt x="2366" y="7437"/>
                    </a:lnTo>
                    <a:lnTo>
                      <a:pt x="2542" y="7507"/>
                    </a:lnTo>
                    <a:lnTo>
                      <a:pt x="2722" y="7568"/>
                    </a:lnTo>
                    <a:lnTo>
                      <a:pt x="2906" y="7620"/>
                    </a:lnTo>
                    <a:lnTo>
                      <a:pt x="3094" y="7663"/>
                    </a:lnTo>
                    <a:lnTo>
                      <a:pt x="3284" y="7697"/>
                    </a:lnTo>
                    <a:lnTo>
                      <a:pt x="3478" y="7721"/>
                    </a:lnTo>
                    <a:lnTo>
                      <a:pt x="3674" y="7737"/>
                    </a:lnTo>
                    <a:lnTo>
                      <a:pt x="3874" y="7741"/>
                    </a:lnTo>
                    <a:lnTo>
                      <a:pt x="4074" y="7737"/>
                    </a:lnTo>
                    <a:lnTo>
                      <a:pt x="4270" y="7721"/>
                    </a:lnTo>
                    <a:lnTo>
                      <a:pt x="4464" y="7697"/>
                    </a:lnTo>
                    <a:lnTo>
                      <a:pt x="4655" y="7663"/>
                    </a:lnTo>
                    <a:lnTo>
                      <a:pt x="4842" y="7620"/>
                    </a:lnTo>
                    <a:lnTo>
                      <a:pt x="5026" y="7568"/>
                    </a:lnTo>
                    <a:lnTo>
                      <a:pt x="5206" y="7507"/>
                    </a:lnTo>
                    <a:lnTo>
                      <a:pt x="5383" y="7437"/>
                    </a:lnTo>
                    <a:lnTo>
                      <a:pt x="5554" y="7360"/>
                    </a:lnTo>
                    <a:lnTo>
                      <a:pt x="5720" y="7275"/>
                    </a:lnTo>
                    <a:lnTo>
                      <a:pt x="5883" y="7181"/>
                    </a:lnTo>
                    <a:lnTo>
                      <a:pt x="6040" y="7080"/>
                    </a:lnTo>
                    <a:lnTo>
                      <a:pt x="6192" y="6972"/>
                    </a:lnTo>
                    <a:lnTo>
                      <a:pt x="6338" y="6857"/>
                    </a:lnTo>
                    <a:lnTo>
                      <a:pt x="6479" y="6736"/>
                    </a:lnTo>
                    <a:lnTo>
                      <a:pt x="6615" y="6608"/>
                    </a:lnTo>
                    <a:lnTo>
                      <a:pt x="6742" y="6473"/>
                    </a:lnTo>
                    <a:lnTo>
                      <a:pt x="6864" y="6333"/>
                    </a:lnTo>
                    <a:lnTo>
                      <a:pt x="6978" y="6186"/>
                    </a:lnTo>
                    <a:lnTo>
                      <a:pt x="7087" y="6035"/>
                    </a:lnTo>
                    <a:lnTo>
                      <a:pt x="7188" y="5878"/>
                    </a:lnTo>
                    <a:lnTo>
                      <a:pt x="7281" y="5716"/>
                    </a:lnTo>
                    <a:lnTo>
                      <a:pt x="7367" y="5549"/>
                    </a:lnTo>
                    <a:lnTo>
                      <a:pt x="7445" y="5377"/>
                    </a:lnTo>
                    <a:lnTo>
                      <a:pt x="7514" y="5201"/>
                    </a:lnTo>
                    <a:lnTo>
                      <a:pt x="7575" y="5022"/>
                    </a:lnTo>
                    <a:lnTo>
                      <a:pt x="7627" y="4838"/>
                    </a:lnTo>
                    <a:lnTo>
                      <a:pt x="7671" y="4651"/>
                    </a:lnTo>
                    <a:lnTo>
                      <a:pt x="7704" y="4460"/>
                    </a:lnTo>
                    <a:lnTo>
                      <a:pt x="7729" y="4266"/>
                    </a:lnTo>
                    <a:lnTo>
                      <a:pt x="7744" y="4070"/>
                    </a:lnTo>
                    <a:lnTo>
                      <a:pt x="7750" y="3870"/>
                    </a:lnTo>
                    <a:close/>
                    <a:moveTo>
                      <a:pt x="7427" y="3870"/>
                    </a:moveTo>
                    <a:lnTo>
                      <a:pt x="7422" y="4053"/>
                    </a:lnTo>
                    <a:lnTo>
                      <a:pt x="7407" y="4234"/>
                    </a:lnTo>
                    <a:lnTo>
                      <a:pt x="7385" y="4412"/>
                    </a:lnTo>
                    <a:lnTo>
                      <a:pt x="7354" y="4586"/>
                    </a:lnTo>
                    <a:lnTo>
                      <a:pt x="7314" y="4758"/>
                    </a:lnTo>
                    <a:lnTo>
                      <a:pt x="7266" y="4926"/>
                    </a:lnTo>
                    <a:lnTo>
                      <a:pt x="7210" y="5091"/>
                    </a:lnTo>
                    <a:lnTo>
                      <a:pt x="7147" y="5252"/>
                    </a:lnTo>
                    <a:lnTo>
                      <a:pt x="7075" y="5410"/>
                    </a:lnTo>
                    <a:lnTo>
                      <a:pt x="6997" y="5562"/>
                    </a:lnTo>
                    <a:lnTo>
                      <a:pt x="6911" y="5711"/>
                    </a:lnTo>
                    <a:lnTo>
                      <a:pt x="6819" y="5854"/>
                    </a:lnTo>
                    <a:lnTo>
                      <a:pt x="6720" y="5993"/>
                    </a:lnTo>
                    <a:lnTo>
                      <a:pt x="6615" y="6127"/>
                    </a:lnTo>
                    <a:lnTo>
                      <a:pt x="6503" y="6256"/>
                    </a:lnTo>
                    <a:lnTo>
                      <a:pt x="6386" y="6379"/>
                    </a:lnTo>
                    <a:lnTo>
                      <a:pt x="6262" y="6497"/>
                    </a:lnTo>
                    <a:lnTo>
                      <a:pt x="6133" y="6609"/>
                    </a:lnTo>
                    <a:lnTo>
                      <a:pt x="5999" y="6714"/>
                    </a:lnTo>
                    <a:lnTo>
                      <a:pt x="5859" y="6813"/>
                    </a:lnTo>
                    <a:lnTo>
                      <a:pt x="5715" y="6906"/>
                    </a:lnTo>
                    <a:lnTo>
                      <a:pt x="5567" y="6990"/>
                    </a:lnTo>
                    <a:lnTo>
                      <a:pt x="5413" y="7070"/>
                    </a:lnTo>
                    <a:lnTo>
                      <a:pt x="5257" y="7140"/>
                    </a:lnTo>
                    <a:lnTo>
                      <a:pt x="5095" y="7204"/>
                    </a:lnTo>
                    <a:lnTo>
                      <a:pt x="4929" y="7260"/>
                    </a:lnTo>
                    <a:lnTo>
                      <a:pt x="4762" y="7307"/>
                    </a:lnTo>
                    <a:lnTo>
                      <a:pt x="4590" y="7347"/>
                    </a:lnTo>
                    <a:lnTo>
                      <a:pt x="4414" y="7378"/>
                    </a:lnTo>
                    <a:lnTo>
                      <a:pt x="4237" y="7401"/>
                    </a:lnTo>
                    <a:lnTo>
                      <a:pt x="4057" y="7414"/>
                    </a:lnTo>
                    <a:lnTo>
                      <a:pt x="3874" y="7418"/>
                    </a:lnTo>
                    <a:lnTo>
                      <a:pt x="3692" y="7414"/>
                    </a:lnTo>
                    <a:lnTo>
                      <a:pt x="3511" y="7401"/>
                    </a:lnTo>
                    <a:lnTo>
                      <a:pt x="3333" y="7378"/>
                    </a:lnTo>
                    <a:lnTo>
                      <a:pt x="3158" y="7347"/>
                    </a:lnTo>
                    <a:lnTo>
                      <a:pt x="2986" y="7307"/>
                    </a:lnTo>
                    <a:lnTo>
                      <a:pt x="2817" y="7260"/>
                    </a:lnTo>
                    <a:lnTo>
                      <a:pt x="2653" y="7204"/>
                    </a:lnTo>
                    <a:lnTo>
                      <a:pt x="2492" y="7140"/>
                    </a:lnTo>
                    <a:lnTo>
                      <a:pt x="2334" y="7070"/>
                    </a:lnTo>
                    <a:lnTo>
                      <a:pt x="2181" y="6990"/>
                    </a:lnTo>
                    <a:lnTo>
                      <a:pt x="2032" y="6906"/>
                    </a:lnTo>
                    <a:lnTo>
                      <a:pt x="1888" y="6813"/>
                    </a:lnTo>
                    <a:lnTo>
                      <a:pt x="1749" y="6714"/>
                    </a:lnTo>
                    <a:lnTo>
                      <a:pt x="1615" y="6609"/>
                    </a:lnTo>
                    <a:lnTo>
                      <a:pt x="1486" y="6497"/>
                    </a:lnTo>
                    <a:lnTo>
                      <a:pt x="1363" y="6379"/>
                    </a:lnTo>
                    <a:lnTo>
                      <a:pt x="1245" y="6256"/>
                    </a:lnTo>
                    <a:lnTo>
                      <a:pt x="1133" y="6127"/>
                    </a:lnTo>
                    <a:lnTo>
                      <a:pt x="1028" y="5993"/>
                    </a:lnTo>
                    <a:lnTo>
                      <a:pt x="929" y="5854"/>
                    </a:lnTo>
                    <a:lnTo>
                      <a:pt x="837" y="5711"/>
                    </a:lnTo>
                    <a:lnTo>
                      <a:pt x="751" y="5562"/>
                    </a:lnTo>
                    <a:lnTo>
                      <a:pt x="673" y="5410"/>
                    </a:lnTo>
                    <a:lnTo>
                      <a:pt x="602" y="5252"/>
                    </a:lnTo>
                    <a:lnTo>
                      <a:pt x="538" y="5091"/>
                    </a:lnTo>
                    <a:lnTo>
                      <a:pt x="482" y="4926"/>
                    </a:lnTo>
                    <a:lnTo>
                      <a:pt x="434" y="4758"/>
                    </a:lnTo>
                    <a:lnTo>
                      <a:pt x="394" y="4586"/>
                    </a:lnTo>
                    <a:lnTo>
                      <a:pt x="363" y="4412"/>
                    </a:lnTo>
                    <a:lnTo>
                      <a:pt x="342" y="4234"/>
                    </a:lnTo>
                    <a:lnTo>
                      <a:pt x="327" y="4053"/>
                    </a:lnTo>
                    <a:lnTo>
                      <a:pt x="323" y="3870"/>
                    </a:lnTo>
                    <a:lnTo>
                      <a:pt x="327" y="3689"/>
                    </a:lnTo>
                    <a:lnTo>
                      <a:pt x="342" y="3508"/>
                    </a:lnTo>
                    <a:lnTo>
                      <a:pt x="363" y="3331"/>
                    </a:lnTo>
                    <a:lnTo>
                      <a:pt x="394" y="3156"/>
                    </a:lnTo>
                    <a:lnTo>
                      <a:pt x="434" y="2984"/>
                    </a:lnTo>
                    <a:lnTo>
                      <a:pt x="482" y="2817"/>
                    </a:lnTo>
                    <a:lnTo>
                      <a:pt x="538" y="2652"/>
                    </a:lnTo>
                    <a:lnTo>
                      <a:pt x="602" y="2490"/>
                    </a:lnTo>
                    <a:lnTo>
                      <a:pt x="673" y="2333"/>
                    </a:lnTo>
                    <a:lnTo>
                      <a:pt x="751" y="2180"/>
                    </a:lnTo>
                    <a:lnTo>
                      <a:pt x="837" y="2032"/>
                    </a:lnTo>
                    <a:lnTo>
                      <a:pt x="929" y="1887"/>
                    </a:lnTo>
                    <a:lnTo>
                      <a:pt x="1028" y="1748"/>
                    </a:lnTo>
                    <a:lnTo>
                      <a:pt x="1133" y="1614"/>
                    </a:lnTo>
                    <a:lnTo>
                      <a:pt x="1245" y="1485"/>
                    </a:lnTo>
                    <a:lnTo>
                      <a:pt x="1363" y="1362"/>
                    </a:lnTo>
                    <a:lnTo>
                      <a:pt x="1486" y="1245"/>
                    </a:lnTo>
                    <a:lnTo>
                      <a:pt x="1615" y="1133"/>
                    </a:lnTo>
                    <a:lnTo>
                      <a:pt x="1749" y="1029"/>
                    </a:lnTo>
                    <a:lnTo>
                      <a:pt x="1888" y="929"/>
                    </a:lnTo>
                    <a:lnTo>
                      <a:pt x="2032" y="837"/>
                    </a:lnTo>
                    <a:lnTo>
                      <a:pt x="2181" y="751"/>
                    </a:lnTo>
                    <a:lnTo>
                      <a:pt x="2334" y="673"/>
                    </a:lnTo>
                    <a:lnTo>
                      <a:pt x="2492" y="601"/>
                    </a:lnTo>
                    <a:lnTo>
                      <a:pt x="2653" y="538"/>
                    </a:lnTo>
                    <a:lnTo>
                      <a:pt x="2817" y="482"/>
                    </a:lnTo>
                    <a:lnTo>
                      <a:pt x="2986" y="435"/>
                    </a:lnTo>
                    <a:lnTo>
                      <a:pt x="3158" y="395"/>
                    </a:lnTo>
                    <a:lnTo>
                      <a:pt x="3333" y="364"/>
                    </a:lnTo>
                    <a:lnTo>
                      <a:pt x="3511" y="341"/>
                    </a:lnTo>
                    <a:lnTo>
                      <a:pt x="3692" y="327"/>
                    </a:lnTo>
                    <a:lnTo>
                      <a:pt x="3874" y="323"/>
                    </a:lnTo>
                    <a:lnTo>
                      <a:pt x="4057" y="327"/>
                    </a:lnTo>
                    <a:lnTo>
                      <a:pt x="4237" y="341"/>
                    </a:lnTo>
                    <a:lnTo>
                      <a:pt x="4414" y="364"/>
                    </a:lnTo>
                    <a:lnTo>
                      <a:pt x="4590" y="395"/>
                    </a:lnTo>
                    <a:lnTo>
                      <a:pt x="4762" y="435"/>
                    </a:lnTo>
                    <a:lnTo>
                      <a:pt x="4929" y="482"/>
                    </a:lnTo>
                    <a:lnTo>
                      <a:pt x="5095" y="538"/>
                    </a:lnTo>
                    <a:lnTo>
                      <a:pt x="5257" y="601"/>
                    </a:lnTo>
                    <a:lnTo>
                      <a:pt x="5413" y="673"/>
                    </a:lnTo>
                    <a:lnTo>
                      <a:pt x="5567" y="751"/>
                    </a:lnTo>
                    <a:lnTo>
                      <a:pt x="5715" y="837"/>
                    </a:lnTo>
                    <a:lnTo>
                      <a:pt x="5859" y="929"/>
                    </a:lnTo>
                    <a:lnTo>
                      <a:pt x="5999" y="1029"/>
                    </a:lnTo>
                    <a:lnTo>
                      <a:pt x="6133" y="1133"/>
                    </a:lnTo>
                    <a:lnTo>
                      <a:pt x="6262" y="1245"/>
                    </a:lnTo>
                    <a:lnTo>
                      <a:pt x="6386" y="1362"/>
                    </a:lnTo>
                    <a:lnTo>
                      <a:pt x="6503" y="1485"/>
                    </a:lnTo>
                    <a:lnTo>
                      <a:pt x="6615" y="1614"/>
                    </a:lnTo>
                    <a:lnTo>
                      <a:pt x="6720" y="1748"/>
                    </a:lnTo>
                    <a:lnTo>
                      <a:pt x="6819" y="1887"/>
                    </a:lnTo>
                    <a:lnTo>
                      <a:pt x="6911" y="2032"/>
                    </a:lnTo>
                    <a:lnTo>
                      <a:pt x="6997" y="2180"/>
                    </a:lnTo>
                    <a:lnTo>
                      <a:pt x="7075" y="2333"/>
                    </a:lnTo>
                    <a:lnTo>
                      <a:pt x="7147" y="2490"/>
                    </a:lnTo>
                    <a:lnTo>
                      <a:pt x="7210" y="2652"/>
                    </a:lnTo>
                    <a:lnTo>
                      <a:pt x="7266" y="2817"/>
                    </a:lnTo>
                    <a:lnTo>
                      <a:pt x="7314" y="2984"/>
                    </a:lnTo>
                    <a:lnTo>
                      <a:pt x="7354" y="3156"/>
                    </a:lnTo>
                    <a:lnTo>
                      <a:pt x="7385" y="3331"/>
                    </a:lnTo>
                    <a:lnTo>
                      <a:pt x="7407" y="3508"/>
                    </a:lnTo>
                    <a:lnTo>
                      <a:pt x="7422" y="3689"/>
                    </a:lnTo>
                    <a:lnTo>
                      <a:pt x="7427" y="3870"/>
                    </a:lnTo>
                    <a:close/>
                  </a:path>
                </a:pathLst>
              </a:custGeom>
              <a:solidFill>
                <a:srgbClr val="69BE9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9" name="Freeform 157"/>
              <p:cNvSpPr>
                <a:spLocks noEditPoints="1"/>
              </p:cNvSpPr>
              <p:nvPr/>
            </p:nvSpPr>
            <p:spPr bwMode="auto">
              <a:xfrm>
                <a:off x="5336" y="1152"/>
                <a:ext cx="158" cy="165"/>
              </a:xfrm>
              <a:custGeom>
                <a:avLst/>
                <a:gdLst/>
                <a:ahLst/>
                <a:cxnLst>
                  <a:cxn ang="0">
                    <a:pos x="7350" y="2962"/>
                  </a:cxn>
                  <a:cxn ang="0">
                    <a:pos x="7058" y="2102"/>
                  </a:cxn>
                  <a:cxn ang="0">
                    <a:pos x="6578" y="1351"/>
                  </a:cxn>
                  <a:cxn ang="0">
                    <a:pos x="5934" y="738"/>
                  </a:cxn>
                  <a:cxn ang="0">
                    <a:pos x="5158" y="292"/>
                  </a:cxn>
                  <a:cxn ang="0">
                    <a:pos x="4278" y="43"/>
                  </a:cxn>
                  <a:cxn ang="0">
                    <a:pos x="3332" y="20"/>
                  </a:cxn>
                  <a:cxn ang="0">
                    <a:pos x="2435" y="226"/>
                  </a:cxn>
                  <a:cxn ang="0">
                    <a:pos x="1636" y="634"/>
                  </a:cxn>
                  <a:cxn ang="0">
                    <a:pos x="963" y="1216"/>
                  </a:cxn>
                  <a:cxn ang="0">
                    <a:pos x="447" y="1942"/>
                  </a:cxn>
                  <a:cxn ang="0">
                    <a:pos x="116" y="2782"/>
                  </a:cxn>
                  <a:cxn ang="0">
                    <a:pos x="0" y="3709"/>
                  </a:cxn>
                  <a:cxn ang="0">
                    <a:pos x="116" y="4636"/>
                  </a:cxn>
                  <a:cxn ang="0">
                    <a:pos x="447" y="5478"/>
                  </a:cxn>
                  <a:cxn ang="0">
                    <a:pos x="963" y="6204"/>
                  </a:cxn>
                  <a:cxn ang="0">
                    <a:pos x="1636" y="6786"/>
                  </a:cxn>
                  <a:cxn ang="0">
                    <a:pos x="2435" y="7194"/>
                  </a:cxn>
                  <a:cxn ang="0">
                    <a:pos x="3332" y="7400"/>
                  </a:cxn>
                  <a:cxn ang="0">
                    <a:pos x="4278" y="7377"/>
                  </a:cxn>
                  <a:cxn ang="0">
                    <a:pos x="5158" y="7127"/>
                  </a:cxn>
                  <a:cxn ang="0">
                    <a:pos x="5934" y="6682"/>
                  </a:cxn>
                  <a:cxn ang="0">
                    <a:pos x="6578" y="6070"/>
                  </a:cxn>
                  <a:cxn ang="0">
                    <a:pos x="7058" y="5318"/>
                  </a:cxn>
                  <a:cxn ang="0">
                    <a:pos x="7350" y="4458"/>
                  </a:cxn>
                  <a:cxn ang="0">
                    <a:pos x="7103" y="3709"/>
                  </a:cxn>
                  <a:cxn ang="0">
                    <a:pos x="6996" y="4557"/>
                  </a:cxn>
                  <a:cxn ang="0">
                    <a:pos x="6693" y="5325"/>
                  </a:cxn>
                  <a:cxn ang="0">
                    <a:pos x="6222" y="5987"/>
                  </a:cxn>
                  <a:cxn ang="0">
                    <a:pos x="5608" y="6519"/>
                  </a:cxn>
                  <a:cxn ang="0">
                    <a:pos x="4877" y="6891"/>
                  </a:cxn>
                  <a:cxn ang="0">
                    <a:pos x="4059" y="7079"/>
                  </a:cxn>
                  <a:cxn ang="0">
                    <a:pos x="3196" y="7058"/>
                  </a:cxn>
                  <a:cxn ang="0">
                    <a:pos x="2392" y="6830"/>
                  </a:cxn>
                  <a:cxn ang="0">
                    <a:pos x="1684" y="6424"/>
                  </a:cxn>
                  <a:cxn ang="0">
                    <a:pos x="1095" y="5864"/>
                  </a:cxn>
                  <a:cxn ang="0">
                    <a:pos x="655" y="5179"/>
                  </a:cxn>
                  <a:cxn ang="0">
                    <a:pos x="391" y="4393"/>
                  </a:cxn>
                  <a:cxn ang="0">
                    <a:pos x="326" y="3536"/>
                  </a:cxn>
                  <a:cxn ang="0">
                    <a:pos x="474" y="2703"/>
                  </a:cxn>
                  <a:cxn ang="0">
                    <a:pos x="812" y="1954"/>
                  </a:cxn>
                  <a:cxn ang="0">
                    <a:pos x="1315" y="1314"/>
                  </a:cxn>
                  <a:cxn ang="0">
                    <a:pos x="1954" y="814"/>
                  </a:cxn>
                  <a:cxn ang="0">
                    <a:pos x="2704" y="475"/>
                  </a:cxn>
                  <a:cxn ang="0">
                    <a:pos x="3538" y="327"/>
                  </a:cxn>
                  <a:cxn ang="0">
                    <a:pos x="4395" y="391"/>
                  </a:cxn>
                  <a:cxn ang="0">
                    <a:pos x="5182" y="657"/>
                  </a:cxn>
                  <a:cxn ang="0">
                    <a:pos x="5869" y="1096"/>
                  </a:cxn>
                  <a:cxn ang="0">
                    <a:pos x="6429" y="1684"/>
                  </a:cxn>
                  <a:cxn ang="0">
                    <a:pos x="6837" y="2392"/>
                  </a:cxn>
                  <a:cxn ang="0">
                    <a:pos x="7063" y="3195"/>
                  </a:cxn>
                </a:cxnLst>
                <a:rect l="0" t="0" r="r" b="b"/>
                <a:pathLst>
                  <a:path w="7426" h="7418">
                    <a:moveTo>
                      <a:pt x="7426" y="3709"/>
                    </a:moveTo>
                    <a:lnTo>
                      <a:pt x="7420" y="3520"/>
                    </a:lnTo>
                    <a:lnTo>
                      <a:pt x="7406" y="3331"/>
                    </a:lnTo>
                    <a:lnTo>
                      <a:pt x="7383" y="3145"/>
                    </a:lnTo>
                    <a:lnTo>
                      <a:pt x="7350" y="2962"/>
                    </a:lnTo>
                    <a:lnTo>
                      <a:pt x="7308" y="2782"/>
                    </a:lnTo>
                    <a:lnTo>
                      <a:pt x="7259" y="2607"/>
                    </a:lnTo>
                    <a:lnTo>
                      <a:pt x="7200" y="2434"/>
                    </a:lnTo>
                    <a:lnTo>
                      <a:pt x="7134" y="2266"/>
                    </a:lnTo>
                    <a:lnTo>
                      <a:pt x="7058" y="2102"/>
                    </a:lnTo>
                    <a:lnTo>
                      <a:pt x="6977" y="1942"/>
                    </a:lnTo>
                    <a:lnTo>
                      <a:pt x="6888" y="1786"/>
                    </a:lnTo>
                    <a:lnTo>
                      <a:pt x="6791" y="1636"/>
                    </a:lnTo>
                    <a:lnTo>
                      <a:pt x="6687" y="1491"/>
                    </a:lnTo>
                    <a:lnTo>
                      <a:pt x="6578" y="1351"/>
                    </a:lnTo>
                    <a:lnTo>
                      <a:pt x="6461" y="1216"/>
                    </a:lnTo>
                    <a:lnTo>
                      <a:pt x="6338" y="1087"/>
                    </a:lnTo>
                    <a:lnTo>
                      <a:pt x="6209" y="964"/>
                    </a:lnTo>
                    <a:lnTo>
                      <a:pt x="6075" y="847"/>
                    </a:lnTo>
                    <a:lnTo>
                      <a:pt x="5934" y="738"/>
                    </a:lnTo>
                    <a:lnTo>
                      <a:pt x="5788" y="634"/>
                    </a:lnTo>
                    <a:lnTo>
                      <a:pt x="5637" y="538"/>
                    </a:lnTo>
                    <a:lnTo>
                      <a:pt x="5482" y="448"/>
                    </a:lnTo>
                    <a:lnTo>
                      <a:pt x="5321" y="367"/>
                    </a:lnTo>
                    <a:lnTo>
                      <a:pt x="5158" y="292"/>
                    </a:lnTo>
                    <a:lnTo>
                      <a:pt x="4989" y="226"/>
                    </a:lnTo>
                    <a:lnTo>
                      <a:pt x="4816" y="167"/>
                    </a:lnTo>
                    <a:lnTo>
                      <a:pt x="4640" y="117"/>
                    </a:lnTo>
                    <a:lnTo>
                      <a:pt x="4461" y="76"/>
                    </a:lnTo>
                    <a:lnTo>
                      <a:pt x="4278" y="43"/>
                    </a:lnTo>
                    <a:lnTo>
                      <a:pt x="4092" y="20"/>
                    </a:lnTo>
                    <a:lnTo>
                      <a:pt x="3904" y="6"/>
                    </a:lnTo>
                    <a:lnTo>
                      <a:pt x="3712" y="0"/>
                    </a:lnTo>
                    <a:lnTo>
                      <a:pt x="3521" y="6"/>
                    </a:lnTo>
                    <a:lnTo>
                      <a:pt x="3332" y="20"/>
                    </a:lnTo>
                    <a:lnTo>
                      <a:pt x="3146" y="43"/>
                    </a:lnTo>
                    <a:lnTo>
                      <a:pt x="2964" y="76"/>
                    </a:lnTo>
                    <a:lnTo>
                      <a:pt x="2785" y="117"/>
                    </a:lnTo>
                    <a:lnTo>
                      <a:pt x="2608" y="167"/>
                    </a:lnTo>
                    <a:lnTo>
                      <a:pt x="2435" y="226"/>
                    </a:lnTo>
                    <a:lnTo>
                      <a:pt x="2267" y="292"/>
                    </a:lnTo>
                    <a:lnTo>
                      <a:pt x="2103" y="367"/>
                    </a:lnTo>
                    <a:lnTo>
                      <a:pt x="1942" y="448"/>
                    </a:lnTo>
                    <a:lnTo>
                      <a:pt x="1786" y="538"/>
                    </a:lnTo>
                    <a:lnTo>
                      <a:pt x="1636" y="634"/>
                    </a:lnTo>
                    <a:lnTo>
                      <a:pt x="1491" y="738"/>
                    </a:lnTo>
                    <a:lnTo>
                      <a:pt x="1350" y="847"/>
                    </a:lnTo>
                    <a:lnTo>
                      <a:pt x="1215" y="964"/>
                    </a:lnTo>
                    <a:lnTo>
                      <a:pt x="1087" y="1087"/>
                    </a:lnTo>
                    <a:lnTo>
                      <a:pt x="963" y="1216"/>
                    </a:lnTo>
                    <a:lnTo>
                      <a:pt x="847" y="1351"/>
                    </a:lnTo>
                    <a:lnTo>
                      <a:pt x="737" y="1491"/>
                    </a:lnTo>
                    <a:lnTo>
                      <a:pt x="633" y="1636"/>
                    </a:lnTo>
                    <a:lnTo>
                      <a:pt x="536" y="1786"/>
                    </a:lnTo>
                    <a:lnTo>
                      <a:pt x="447" y="1942"/>
                    </a:lnTo>
                    <a:lnTo>
                      <a:pt x="365" y="2102"/>
                    </a:lnTo>
                    <a:lnTo>
                      <a:pt x="291" y="2266"/>
                    </a:lnTo>
                    <a:lnTo>
                      <a:pt x="224" y="2434"/>
                    </a:lnTo>
                    <a:lnTo>
                      <a:pt x="166" y="2607"/>
                    </a:lnTo>
                    <a:lnTo>
                      <a:pt x="116" y="2782"/>
                    </a:lnTo>
                    <a:lnTo>
                      <a:pt x="75" y="2962"/>
                    </a:lnTo>
                    <a:lnTo>
                      <a:pt x="41" y="3145"/>
                    </a:lnTo>
                    <a:lnTo>
                      <a:pt x="18" y="3331"/>
                    </a:lnTo>
                    <a:lnTo>
                      <a:pt x="4" y="3520"/>
                    </a:lnTo>
                    <a:lnTo>
                      <a:pt x="0" y="3709"/>
                    </a:lnTo>
                    <a:lnTo>
                      <a:pt x="4" y="3900"/>
                    </a:lnTo>
                    <a:lnTo>
                      <a:pt x="18" y="4089"/>
                    </a:lnTo>
                    <a:lnTo>
                      <a:pt x="41" y="4275"/>
                    </a:lnTo>
                    <a:lnTo>
                      <a:pt x="75" y="4458"/>
                    </a:lnTo>
                    <a:lnTo>
                      <a:pt x="116" y="4636"/>
                    </a:lnTo>
                    <a:lnTo>
                      <a:pt x="166" y="4813"/>
                    </a:lnTo>
                    <a:lnTo>
                      <a:pt x="224" y="4986"/>
                    </a:lnTo>
                    <a:lnTo>
                      <a:pt x="291" y="5153"/>
                    </a:lnTo>
                    <a:lnTo>
                      <a:pt x="365" y="5318"/>
                    </a:lnTo>
                    <a:lnTo>
                      <a:pt x="447" y="5478"/>
                    </a:lnTo>
                    <a:lnTo>
                      <a:pt x="536" y="5633"/>
                    </a:lnTo>
                    <a:lnTo>
                      <a:pt x="633" y="5784"/>
                    </a:lnTo>
                    <a:lnTo>
                      <a:pt x="737" y="5930"/>
                    </a:lnTo>
                    <a:lnTo>
                      <a:pt x="847" y="6070"/>
                    </a:lnTo>
                    <a:lnTo>
                      <a:pt x="963" y="6204"/>
                    </a:lnTo>
                    <a:lnTo>
                      <a:pt x="1087" y="6333"/>
                    </a:lnTo>
                    <a:lnTo>
                      <a:pt x="1215" y="6456"/>
                    </a:lnTo>
                    <a:lnTo>
                      <a:pt x="1350" y="6573"/>
                    </a:lnTo>
                    <a:lnTo>
                      <a:pt x="1491" y="6682"/>
                    </a:lnTo>
                    <a:lnTo>
                      <a:pt x="1636" y="6786"/>
                    </a:lnTo>
                    <a:lnTo>
                      <a:pt x="1786" y="6882"/>
                    </a:lnTo>
                    <a:lnTo>
                      <a:pt x="1942" y="6972"/>
                    </a:lnTo>
                    <a:lnTo>
                      <a:pt x="2103" y="7054"/>
                    </a:lnTo>
                    <a:lnTo>
                      <a:pt x="2267" y="7127"/>
                    </a:lnTo>
                    <a:lnTo>
                      <a:pt x="2435" y="7194"/>
                    </a:lnTo>
                    <a:lnTo>
                      <a:pt x="2608" y="7253"/>
                    </a:lnTo>
                    <a:lnTo>
                      <a:pt x="2785" y="7303"/>
                    </a:lnTo>
                    <a:lnTo>
                      <a:pt x="2964" y="7344"/>
                    </a:lnTo>
                    <a:lnTo>
                      <a:pt x="3146" y="7377"/>
                    </a:lnTo>
                    <a:lnTo>
                      <a:pt x="3332" y="7400"/>
                    </a:lnTo>
                    <a:lnTo>
                      <a:pt x="3521" y="7414"/>
                    </a:lnTo>
                    <a:lnTo>
                      <a:pt x="3712" y="7418"/>
                    </a:lnTo>
                    <a:lnTo>
                      <a:pt x="3904" y="7414"/>
                    </a:lnTo>
                    <a:lnTo>
                      <a:pt x="4092" y="7400"/>
                    </a:lnTo>
                    <a:lnTo>
                      <a:pt x="4278" y="7377"/>
                    </a:lnTo>
                    <a:lnTo>
                      <a:pt x="4461" y="7344"/>
                    </a:lnTo>
                    <a:lnTo>
                      <a:pt x="4640" y="7303"/>
                    </a:lnTo>
                    <a:lnTo>
                      <a:pt x="4816" y="7253"/>
                    </a:lnTo>
                    <a:lnTo>
                      <a:pt x="4989" y="7194"/>
                    </a:lnTo>
                    <a:lnTo>
                      <a:pt x="5158" y="7127"/>
                    </a:lnTo>
                    <a:lnTo>
                      <a:pt x="5321" y="7054"/>
                    </a:lnTo>
                    <a:lnTo>
                      <a:pt x="5482" y="6972"/>
                    </a:lnTo>
                    <a:lnTo>
                      <a:pt x="5637" y="6882"/>
                    </a:lnTo>
                    <a:lnTo>
                      <a:pt x="5788" y="6786"/>
                    </a:lnTo>
                    <a:lnTo>
                      <a:pt x="5934" y="6682"/>
                    </a:lnTo>
                    <a:lnTo>
                      <a:pt x="6075" y="6573"/>
                    </a:lnTo>
                    <a:lnTo>
                      <a:pt x="6209" y="6456"/>
                    </a:lnTo>
                    <a:lnTo>
                      <a:pt x="6338" y="6333"/>
                    </a:lnTo>
                    <a:lnTo>
                      <a:pt x="6461" y="6204"/>
                    </a:lnTo>
                    <a:lnTo>
                      <a:pt x="6578" y="6070"/>
                    </a:lnTo>
                    <a:lnTo>
                      <a:pt x="6687" y="5930"/>
                    </a:lnTo>
                    <a:lnTo>
                      <a:pt x="6791" y="5784"/>
                    </a:lnTo>
                    <a:lnTo>
                      <a:pt x="6888" y="5633"/>
                    </a:lnTo>
                    <a:lnTo>
                      <a:pt x="6977" y="5478"/>
                    </a:lnTo>
                    <a:lnTo>
                      <a:pt x="7058" y="5318"/>
                    </a:lnTo>
                    <a:lnTo>
                      <a:pt x="7134" y="5153"/>
                    </a:lnTo>
                    <a:lnTo>
                      <a:pt x="7200" y="4986"/>
                    </a:lnTo>
                    <a:lnTo>
                      <a:pt x="7259" y="4813"/>
                    </a:lnTo>
                    <a:lnTo>
                      <a:pt x="7308" y="4636"/>
                    </a:lnTo>
                    <a:lnTo>
                      <a:pt x="7350" y="4458"/>
                    </a:lnTo>
                    <a:lnTo>
                      <a:pt x="7383" y="4275"/>
                    </a:lnTo>
                    <a:lnTo>
                      <a:pt x="7406" y="4089"/>
                    </a:lnTo>
                    <a:lnTo>
                      <a:pt x="7420" y="3900"/>
                    </a:lnTo>
                    <a:lnTo>
                      <a:pt x="7426" y="3709"/>
                    </a:lnTo>
                    <a:close/>
                    <a:moveTo>
                      <a:pt x="7103" y="3709"/>
                    </a:moveTo>
                    <a:lnTo>
                      <a:pt x="7099" y="3884"/>
                    </a:lnTo>
                    <a:lnTo>
                      <a:pt x="7086" y="4057"/>
                    </a:lnTo>
                    <a:lnTo>
                      <a:pt x="7063" y="4226"/>
                    </a:lnTo>
                    <a:lnTo>
                      <a:pt x="7034" y="4393"/>
                    </a:lnTo>
                    <a:lnTo>
                      <a:pt x="6996" y="4557"/>
                    </a:lnTo>
                    <a:lnTo>
                      <a:pt x="6951" y="4717"/>
                    </a:lnTo>
                    <a:lnTo>
                      <a:pt x="6897" y="4875"/>
                    </a:lnTo>
                    <a:lnTo>
                      <a:pt x="6837" y="5028"/>
                    </a:lnTo>
                    <a:lnTo>
                      <a:pt x="6768" y="5179"/>
                    </a:lnTo>
                    <a:lnTo>
                      <a:pt x="6693" y="5325"/>
                    </a:lnTo>
                    <a:lnTo>
                      <a:pt x="6612" y="5467"/>
                    </a:lnTo>
                    <a:lnTo>
                      <a:pt x="6524" y="5603"/>
                    </a:lnTo>
                    <a:lnTo>
                      <a:pt x="6429" y="5736"/>
                    </a:lnTo>
                    <a:lnTo>
                      <a:pt x="6329" y="5864"/>
                    </a:lnTo>
                    <a:lnTo>
                      <a:pt x="6222" y="5987"/>
                    </a:lnTo>
                    <a:lnTo>
                      <a:pt x="6110" y="6105"/>
                    </a:lnTo>
                    <a:lnTo>
                      <a:pt x="5991" y="6217"/>
                    </a:lnTo>
                    <a:lnTo>
                      <a:pt x="5869" y="6324"/>
                    </a:lnTo>
                    <a:lnTo>
                      <a:pt x="5740" y="6424"/>
                    </a:lnTo>
                    <a:lnTo>
                      <a:pt x="5608" y="6519"/>
                    </a:lnTo>
                    <a:lnTo>
                      <a:pt x="5470" y="6607"/>
                    </a:lnTo>
                    <a:lnTo>
                      <a:pt x="5328" y="6688"/>
                    </a:lnTo>
                    <a:lnTo>
                      <a:pt x="5182" y="6763"/>
                    </a:lnTo>
                    <a:lnTo>
                      <a:pt x="5032" y="6830"/>
                    </a:lnTo>
                    <a:lnTo>
                      <a:pt x="4877" y="6891"/>
                    </a:lnTo>
                    <a:lnTo>
                      <a:pt x="4720" y="6944"/>
                    </a:lnTo>
                    <a:lnTo>
                      <a:pt x="4559" y="6991"/>
                    </a:lnTo>
                    <a:lnTo>
                      <a:pt x="4395" y="7027"/>
                    </a:lnTo>
                    <a:lnTo>
                      <a:pt x="4229" y="7058"/>
                    </a:lnTo>
                    <a:lnTo>
                      <a:pt x="4059" y="7079"/>
                    </a:lnTo>
                    <a:lnTo>
                      <a:pt x="3886" y="7092"/>
                    </a:lnTo>
                    <a:lnTo>
                      <a:pt x="3712" y="7096"/>
                    </a:lnTo>
                    <a:lnTo>
                      <a:pt x="3538" y="7092"/>
                    </a:lnTo>
                    <a:lnTo>
                      <a:pt x="3366" y="7079"/>
                    </a:lnTo>
                    <a:lnTo>
                      <a:pt x="3196" y="7058"/>
                    </a:lnTo>
                    <a:lnTo>
                      <a:pt x="3028" y="7027"/>
                    </a:lnTo>
                    <a:lnTo>
                      <a:pt x="2864" y="6991"/>
                    </a:lnTo>
                    <a:lnTo>
                      <a:pt x="2704" y="6944"/>
                    </a:lnTo>
                    <a:lnTo>
                      <a:pt x="2546" y="6891"/>
                    </a:lnTo>
                    <a:lnTo>
                      <a:pt x="2392" y="6830"/>
                    </a:lnTo>
                    <a:lnTo>
                      <a:pt x="2242" y="6763"/>
                    </a:lnTo>
                    <a:lnTo>
                      <a:pt x="2096" y="6688"/>
                    </a:lnTo>
                    <a:lnTo>
                      <a:pt x="1954" y="6607"/>
                    </a:lnTo>
                    <a:lnTo>
                      <a:pt x="1817" y="6519"/>
                    </a:lnTo>
                    <a:lnTo>
                      <a:pt x="1684" y="6424"/>
                    </a:lnTo>
                    <a:lnTo>
                      <a:pt x="1556" y="6324"/>
                    </a:lnTo>
                    <a:lnTo>
                      <a:pt x="1433" y="6217"/>
                    </a:lnTo>
                    <a:lnTo>
                      <a:pt x="1315" y="6105"/>
                    </a:lnTo>
                    <a:lnTo>
                      <a:pt x="1202" y="5987"/>
                    </a:lnTo>
                    <a:lnTo>
                      <a:pt x="1095" y="5864"/>
                    </a:lnTo>
                    <a:lnTo>
                      <a:pt x="995" y="5736"/>
                    </a:lnTo>
                    <a:lnTo>
                      <a:pt x="900" y="5603"/>
                    </a:lnTo>
                    <a:lnTo>
                      <a:pt x="812" y="5467"/>
                    </a:lnTo>
                    <a:lnTo>
                      <a:pt x="730" y="5325"/>
                    </a:lnTo>
                    <a:lnTo>
                      <a:pt x="655" y="5179"/>
                    </a:lnTo>
                    <a:lnTo>
                      <a:pt x="588" y="5028"/>
                    </a:lnTo>
                    <a:lnTo>
                      <a:pt x="527" y="4875"/>
                    </a:lnTo>
                    <a:lnTo>
                      <a:pt x="474" y="4717"/>
                    </a:lnTo>
                    <a:lnTo>
                      <a:pt x="429" y="4557"/>
                    </a:lnTo>
                    <a:lnTo>
                      <a:pt x="391" y="4393"/>
                    </a:lnTo>
                    <a:lnTo>
                      <a:pt x="360" y="4226"/>
                    </a:lnTo>
                    <a:lnTo>
                      <a:pt x="339" y="4057"/>
                    </a:lnTo>
                    <a:lnTo>
                      <a:pt x="326" y="3884"/>
                    </a:lnTo>
                    <a:lnTo>
                      <a:pt x="322" y="3709"/>
                    </a:lnTo>
                    <a:lnTo>
                      <a:pt x="326" y="3536"/>
                    </a:lnTo>
                    <a:lnTo>
                      <a:pt x="339" y="3363"/>
                    </a:lnTo>
                    <a:lnTo>
                      <a:pt x="360" y="3195"/>
                    </a:lnTo>
                    <a:lnTo>
                      <a:pt x="391" y="3027"/>
                    </a:lnTo>
                    <a:lnTo>
                      <a:pt x="429" y="2864"/>
                    </a:lnTo>
                    <a:lnTo>
                      <a:pt x="474" y="2703"/>
                    </a:lnTo>
                    <a:lnTo>
                      <a:pt x="527" y="2546"/>
                    </a:lnTo>
                    <a:lnTo>
                      <a:pt x="588" y="2392"/>
                    </a:lnTo>
                    <a:lnTo>
                      <a:pt x="655" y="2241"/>
                    </a:lnTo>
                    <a:lnTo>
                      <a:pt x="730" y="2096"/>
                    </a:lnTo>
                    <a:lnTo>
                      <a:pt x="812" y="1954"/>
                    </a:lnTo>
                    <a:lnTo>
                      <a:pt x="900" y="1816"/>
                    </a:lnTo>
                    <a:lnTo>
                      <a:pt x="995" y="1684"/>
                    </a:lnTo>
                    <a:lnTo>
                      <a:pt x="1095" y="1555"/>
                    </a:lnTo>
                    <a:lnTo>
                      <a:pt x="1202" y="1433"/>
                    </a:lnTo>
                    <a:lnTo>
                      <a:pt x="1315" y="1314"/>
                    </a:lnTo>
                    <a:lnTo>
                      <a:pt x="1433" y="1203"/>
                    </a:lnTo>
                    <a:lnTo>
                      <a:pt x="1556" y="1096"/>
                    </a:lnTo>
                    <a:lnTo>
                      <a:pt x="1684" y="996"/>
                    </a:lnTo>
                    <a:lnTo>
                      <a:pt x="1817" y="901"/>
                    </a:lnTo>
                    <a:lnTo>
                      <a:pt x="1954" y="814"/>
                    </a:lnTo>
                    <a:lnTo>
                      <a:pt x="2096" y="731"/>
                    </a:lnTo>
                    <a:lnTo>
                      <a:pt x="2242" y="657"/>
                    </a:lnTo>
                    <a:lnTo>
                      <a:pt x="2392" y="589"/>
                    </a:lnTo>
                    <a:lnTo>
                      <a:pt x="2546" y="528"/>
                    </a:lnTo>
                    <a:lnTo>
                      <a:pt x="2704" y="475"/>
                    </a:lnTo>
                    <a:lnTo>
                      <a:pt x="2864" y="430"/>
                    </a:lnTo>
                    <a:lnTo>
                      <a:pt x="3028" y="391"/>
                    </a:lnTo>
                    <a:lnTo>
                      <a:pt x="3196" y="362"/>
                    </a:lnTo>
                    <a:lnTo>
                      <a:pt x="3366" y="341"/>
                    </a:lnTo>
                    <a:lnTo>
                      <a:pt x="3538" y="327"/>
                    </a:lnTo>
                    <a:lnTo>
                      <a:pt x="3712" y="322"/>
                    </a:lnTo>
                    <a:lnTo>
                      <a:pt x="3886" y="327"/>
                    </a:lnTo>
                    <a:lnTo>
                      <a:pt x="4059" y="341"/>
                    </a:lnTo>
                    <a:lnTo>
                      <a:pt x="4229" y="362"/>
                    </a:lnTo>
                    <a:lnTo>
                      <a:pt x="4395" y="391"/>
                    </a:lnTo>
                    <a:lnTo>
                      <a:pt x="4559" y="430"/>
                    </a:lnTo>
                    <a:lnTo>
                      <a:pt x="4720" y="475"/>
                    </a:lnTo>
                    <a:lnTo>
                      <a:pt x="4877" y="528"/>
                    </a:lnTo>
                    <a:lnTo>
                      <a:pt x="5032" y="589"/>
                    </a:lnTo>
                    <a:lnTo>
                      <a:pt x="5182" y="657"/>
                    </a:lnTo>
                    <a:lnTo>
                      <a:pt x="5328" y="731"/>
                    </a:lnTo>
                    <a:lnTo>
                      <a:pt x="5470" y="814"/>
                    </a:lnTo>
                    <a:lnTo>
                      <a:pt x="5608" y="901"/>
                    </a:lnTo>
                    <a:lnTo>
                      <a:pt x="5740" y="996"/>
                    </a:lnTo>
                    <a:lnTo>
                      <a:pt x="5869" y="1096"/>
                    </a:lnTo>
                    <a:lnTo>
                      <a:pt x="5991" y="1203"/>
                    </a:lnTo>
                    <a:lnTo>
                      <a:pt x="6110" y="1314"/>
                    </a:lnTo>
                    <a:lnTo>
                      <a:pt x="6222" y="1433"/>
                    </a:lnTo>
                    <a:lnTo>
                      <a:pt x="6329" y="1555"/>
                    </a:lnTo>
                    <a:lnTo>
                      <a:pt x="6429" y="1684"/>
                    </a:lnTo>
                    <a:lnTo>
                      <a:pt x="6524" y="1816"/>
                    </a:lnTo>
                    <a:lnTo>
                      <a:pt x="6612" y="1954"/>
                    </a:lnTo>
                    <a:lnTo>
                      <a:pt x="6693" y="2096"/>
                    </a:lnTo>
                    <a:lnTo>
                      <a:pt x="6768" y="2241"/>
                    </a:lnTo>
                    <a:lnTo>
                      <a:pt x="6837" y="2392"/>
                    </a:lnTo>
                    <a:lnTo>
                      <a:pt x="6897" y="2546"/>
                    </a:lnTo>
                    <a:lnTo>
                      <a:pt x="6951" y="2703"/>
                    </a:lnTo>
                    <a:lnTo>
                      <a:pt x="6996" y="2864"/>
                    </a:lnTo>
                    <a:lnTo>
                      <a:pt x="7034" y="3027"/>
                    </a:lnTo>
                    <a:lnTo>
                      <a:pt x="7063" y="3195"/>
                    </a:lnTo>
                    <a:lnTo>
                      <a:pt x="7086" y="3363"/>
                    </a:lnTo>
                    <a:lnTo>
                      <a:pt x="7099" y="3536"/>
                    </a:lnTo>
                    <a:lnTo>
                      <a:pt x="7103" y="3709"/>
                    </a:lnTo>
                    <a:close/>
                  </a:path>
                </a:pathLst>
              </a:custGeom>
              <a:solidFill>
                <a:srgbClr val="6EBF9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0" name="Freeform 158"/>
              <p:cNvSpPr>
                <a:spLocks noEditPoints="1"/>
              </p:cNvSpPr>
              <p:nvPr/>
            </p:nvSpPr>
            <p:spPr bwMode="auto">
              <a:xfrm>
                <a:off x="5340" y="1156"/>
                <a:ext cx="151" cy="157"/>
              </a:xfrm>
              <a:custGeom>
                <a:avLst/>
                <a:gdLst/>
                <a:ahLst/>
                <a:cxnLst>
                  <a:cxn ang="0">
                    <a:pos x="7033" y="2834"/>
                  </a:cxn>
                  <a:cxn ang="0">
                    <a:pos x="6754" y="2011"/>
                  </a:cxn>
                  <a:cxn ang="0">
                    <a:pos x="6293" y="1292"/>
                  </a:cxn>
                  <a:cxn ang="0">
                    <a:pos x="5677" y="706"/>
                  </a:cxn>
                  <a:cxn ang="0">
                    <a:pos x="4935" y="279"/>
                  </a:cxn>
                  <a:cxn ang="0">
                    <a:pos x="4093" y="42"/>
                  </a:cxn>
                  <a:cxn ang="0">
                    <a:pos x="3189" y="19"/>
                  </a:cxn>
                  <a:cxn ang="0">
                    <a:pos x="2331" y="216"/>
                  </a:cxn>
                  <a:cxn ang="0">
                    <a:pos x="1566" y="606"/>
                  </a:cxn>
                  <a:cxn ang="0">
                    <a:pos x="923" y="1163"/>
                  </a:cxn>
                  <a:cxn ang="0">
                    <a:pos x="429" y="1858"/>
                  </a:cxn>
                  <a:cxn ang="0">
                    <a:pos x="112" y="2662"/>
                  </a:cxn>
                  <a:cxn ang="0">
                    <a:pos x="0" y="3548"/>
                  </a:cxn>
                  <a:cxn ang="0">
                    <a:pos x="112" y="4436"/>
                  </a:cxn>
                  <a:cxn ang="0">
                    <a:pos x="429" y="5240"/>
                  </a:cxn>
                  <a:cxn ang="0">
                    <a:pos x="923" y="5934"/>
                  </a:cxn>
                  <a:cxn ang="0">
                    <a:pos x="1566" y="6491"/>
                  </a:cxn>
                  <a:cxn ang="0">
                    <a:pos x="2331" y="6882"/>
                  </a:cxn>
                  <a:cxn ang="0">
                    <a:pos x="3189" y="7079"/>
                  </a:cxn>
                  <a:cxn ang="0">
                    <a:pos x="4093" y="7056"/>
                  </a:cxn>
                  <a:cxn ang="0">
                    <a:pos x="4935" y="6818"/>
                  </a:cxn>
                  <a:cxn ang="0">
                    <a:pos x="5677" y="6392"/>
                  </a:cxn>
                  <a:cxn ang="0">
                    <a:pos x="6293" y="5805"/>
                  </a:cxn>
                  <a:cxn ang="0">
                    <a:pos x="6754" y="5088"/>
                  </a:cxn>
                  <a:cxn ang="0">
                    <a:pos x="7033" y="4264"/>
                  </a:cxn>
                  <a:cxn ang="0">
                    <a:pos x="6781" y="3548"/>
                  </a:cxn>
                  <a:cxn ang="0">
                    <a:pos x="6679" y="4356"/>
                  </a:cxn>
                  <a:cxn ang="0">
                    <a:pos x="6391" y="5086"/>
                  </a:cxn>
                  <a:cxn ang="0">
                    <a:pos x="5942" y="5717"/>
                  </a:cxn>
                  <a:cxn ang="0">
                    <a:pos x="5358" y="6223"/>
                  </a:cxn>
                  <a:cxn ang="0">
                    <a:pos x="4662" y="6578"/>
                  </a:cxn>
                  <a:cxn ang="0">
                    <a:pos x="3882" y="6758"/>
                  </a:cxn>
                  <a:cxn ang="0">
                    <a:pos x="3061" y="6736"/>
                  </a:cxn>
                  <a:cxn ang="0">
                    <a:pos x="2296" y="6520"/>
                  </a:cxn>
                  <a:cxn ang="0">
                    <a:pos x="1620" y="6133"/>
                  </a:cxn>
                  <a:cxn ang="0">
                    <a:pos x="1060" y="5600"/>
                  </a:cxn>
                  <a:cxn ang="0">
                    <a:pos x="642" y="4946"/>
                  </a:cxn>
                  <a:cxn ang="0">
                    <a:pos x="390" y="4199"/>
                  </a:cxn>
                  <a:cxn ang="0">
                    <a:pos x="328" y="3383"/>
                  </a:cxn>
                  <a:cxn ang="0">
                    <a:pos x="469" y="2590"/>
                  </a:cxn>
                  <a:cxn ang="0">
                    <a:pos x="791" y="1876"/>
                  </a:cxn>
                  <a:cxn ang="0">
                    <a:pos x="1270" y="1268"/>
                  </a:cxn>
                  <a:cxn ang="0">
                    <a:pos x="1878" y="791"/>
                  </a:cxn>
                  <a:cxn ang="0">
                    <a:pos x="2592" y="469"/>
                  </a:cxn>
                  <a:cxn ang="0">
                    <a:pos x="3386" y="328"/>
                  </a:cxn>
                  <a:cxn ang="0">
                    <a:pos x="4203" y="389"/>
                  </a:cxn>
                  <a:cxn ang="0">
                    <a:pos x="4951" y="642"/>
                  </a:cxn>
                  <a:cxn ang="0">
                    <a:pos x="5606" y="1060"/>
                  </a:cxn>
                  <a:cxn ang="0">
                    <a:pos x="6139" y="1619"/>
                  </a:cxn>
                  <a:cxn ang="0">
                    <a:pos x="6527" y="2293"/>
                  </a:cxn>
                  <a:cxn ang="0">
                    <a:pos x="6744" y="3058"/>
                  </a:cxn>
                </a:cxnLst>
                <a:rect l="0" t="0" r="r" b="b"/>
                <a:pathLst>
                  <a:path w="7105" h="7097">
                    <a:moveTo>
                      <a:pt x="7105" y="3548"/>
                    </a:moveTo>
                    <a:lnTo>
                      <a:pt x="7100" y="3367"/>
                    </a:lnTo>
                    <a:lnTo>
                      <a:pt x="7085" y="3186"/>
                    </a:lnTo>
                    <a:lnTo>
                      <a:pt x="7063" y="3008"/>
                    </a:lnTo>
                    <a:lnTo>
                      <a:pt x="7033" y="2834"/>
                    </a:lnTo>
                    <a:lnTo>
                      <a:pt x="6992" y="2662"/>
                    </a:lnTo>
                    <a:lnTo>
                      <a:pt x="6944" y="2495"/>
                    </a:lnTo>
                    <a:lnTo>
                      <a:pt x="6888" y="2329"/>
                    </a:lnTo>
                    <a:lnTo>
                      <a:pt x="6825" y="2168"/>
                    </a:lnTo>
                    <a:lnTo>
                      <a:pt x="6754" y="2011"/>
                    </a:lnTo>
                    <a:lnTo>
                      <a:pt x="6675" y="1858"/>
                    </a:lnTo>
                    <a:lnTo>
                      <a:pt x="6589" y="1710"/>
                    </a:lnTo>
                    <a:lnTo>
                      <a:pt x="6498" y="1565"/>
                    </a:lnTo>
                    <a:lnTo>
                      <a:pt x="6398" y="1426"/>
                    </a:lnTo>
                    <a:lnTo>
                      <a:pt x="6293" y="1292"/>
                    </a:lnTo>
                    <a:lnTo>
                      <a:pt x="6181" y="1163"/>
                    </a:lnTo>
                    <a:lnTo>
                      <a:pt x="6064" y="1040"/>
                    </a:lnTo>
                    <a:lnTo>
                      <a:pt x="5940" y="923"/>
                    </a:lnTo>
                    <a:lnTo>
                      <a:pt x="5811" y="811"/>
                    </a:lnTo>
                    <a:lnTo>
                      <a:pt x="5677" y="706"/>
                    </a:lnTo>
                    <a:lnTo>
                      <a:pt x="5537" y="606"/>
                    </a:lnTo>
                    <a:lnTo>
                      <a:pt x="5393" y="515"/>
                    </a:lnTo>
                    <a:lnTo>
                      <a:pt x="5245" y="429"/>
                    </a:lnTo>
                    <a:lnTo>
                      <a:pt x="5091" y="351"/>
                    </a:lnTo>
                    <a:lnTo>
                      <a:pt x="4935" y="279"/>
                    </a:lnTo>
                    <a:lnTo>
                      <a:pt x="4773" y="216"/>
                    </a:lnTo>
                    <a:lnTo>
                      <a:pt x="4608" y="160"/>
                    </a:lnTo>
                    <a:lnTo>
                      <a:pt x="4440" y="113"/>
                    </a:lnTo>
                    <a:lnTo>
                      <a:pt x="4268" y="73"/>
                    </a:lnTo>
                    <a:lnTo>
                      <a:pt x="4093" y="42"/>
                    </a:lnTo>
                    <a:lnTo>
                      <a:pt x="3915" y="19"/>
                    </a:lnTo>
                    <a:lnTo>
                      <a:pt x="3735" y="5"/>
                    </a:lnTo>
                    <a:lnTo>
                      <a:pt x="3552" y="0"/>
                    </a:lnTo>
                    <a:lnTo>
                      <a:pt x="3370" y="5"/>
                    </a:lnTo>
                    <a:lnTo>
                      <a:pt x="3189" y="19"/>
                    </a:lnTo>
                    <a:lnTo>
                      <a:pt x="3011" y="42"/>
                    </a:lnTo>
                    <a:lnTo>
                      <a:pt x="2836" y="73"/>
                    </a:lnTo>
                    <a:lnTo>
                      <a:pt x="2664" y="113"/>
                    </a:lnTo>
                    <a:lnTo>
                      <a:pt x="2495" y="160"/>
                    </a:lnTo>
                    <a:lnTo>
                      <a:pt x="2331" y="216"/>
                    </a:lnTo>
                    <a:lnTo>
                      <a:pt x="2170" y="279"/>
                    </a:lnTo>
                    <a:lnTo>
                      <a:pt x="2012" y="351"/>
                    </a:lnTo>
                    <a:lnTo>
                      <a:pt x="1859" y="429"/>
                    </a:lnTo>
                    <a:lnTo>
                      <a:pt x="1710" y="515"/>
                    </a:lnTo>
                    <a:lnTo>
                      <a:pt x="1566" y="606"/>
                    </a:lnTo>
                    <a:lnTo>
                      <a:pt x="1427" y="706"/>
                    </a:lnTo>
                    <a:lnTo>
                      <a:pt x="1293" y="811"/>
                    </a:lnTo>
                    <a:lnTo>
                      <a:pt x="1164" y="923"/>
                    </a:lnTo>
                    <a:lnTo>
                      <a:pt x="1041" y="1040"/>
                    </a:lnTo>
                    <a:lnTo>
                      <a:pt x="923" y="1163"/>
                    </a:lnTo>
                    <a:lnTo>
                      <a:pt x="811" y="1292"/>
                    </a:lnTo>
                    <a:lnTo>
                      <a:pt x="706" y="1426"/>
                    </a:lnTo>
                    <a:lnTo>
                      <a:pt x="607" y="1565"/>
                    </a:lnTo>
                    <a:lnTo>
                      <a:pt x="515" y="1710"/>
                    </a:lnTo>
                    <a:lnTo>
                      <a:pt x="429" y="1858"/>
                    </a:lnTo>
                    <a:lnTo>
                      <a:pt x="351" y="2011"/>
                    </a:lnTo>
                    <a:lnTo>
                      <a:pt x="280" y="2168"/>
                    </a:lnTo>
                    <a:lnTo>
                      <a:pt x="216" y="2329"/>
                    </a:lnTo>
                    <a:lnTo>
                      <a:pt x="160" y="2495"/>
                    </a:lnTo>
                    <a:lnTo>
                      <a:pt x="112" y="2662"/>
                    </a:lnTo>
                    <a:lnTo>
                      <a:pt x="72" y="2834"/>
                    </a:lnTo>
                    <a:lnTo>
                      <a:pt x="41" y="3008"/>
                    </a:lnTo>
                    <a:lnTo>
                      <a:pt x="19" y="3186"/>
                    </a:lnTo>
                    <a:lnTo>
                      <a:pt x="5" y="3367"/>
                    </a:lnTo>
                    <a:lnTo>
                      <a:pt x="0" y="3548"/>
                    </a:lnTo>
                    <a:lnTo>
                      <a:pt x="5" y="3731"/>
                    </a:lnTo>
                    <a:lnTo>
                      <a:pt x="19" y="3912"/>
                    </a:lnTo>
                    <a:lnTo>
                      <a:pt x="41" y="4090"/>
                    </a:lnTo>
                    <a:lnTo>
                      <a:pt x="72" y="4264"/>
                    </a:lnTo>
                    <a:lnTo>
                      <a:pt x="112" y="4436"/>
                    </a:lnTo>
                    <a:lnTo>
                      <a:pt x="160" y="4604"/>
                    </a:lnTo>
                    <a:lnTo>
                      <a:pt x="216" y="4769"/>
                    </a:lnTo>
                    <a:lnTo>
                      <a:pt x="280" y="4930"/>
                    </a:lnTo>
                    <a:lnTo>
                      <a:pt x="351" y="5088"/>
                    </a:lnTo>
                    <a:lnTo>
                      <a:pt x="429" y="5240"/>
                    </a:lnTo>
                    <a:lnTo>
                      <a:pt x="515" y="5389"/>
                    </a:lnTo>
                    <a:lnTo>
                      <a:pt x="607" y="5532"/>
                    </a:lnTo>
                    <a:lnTo>
                      <a:pt x="706" y="5671"/>
                    </a:lnTo>
                    <a:lnTo>
                      <a:pt x="811" y="5805"/>
                    </a:lnTo>
                    <a:lnTo>
                      <a:pt x="923" y="5934"/>
                    </a:lnTo>
                    <a:lnTo>
                      <a:pt x="1041" y="6057"/>
                    </a:lnTo>
                    <a:lnTo>
                      <a:pt x="1164" y="6175"/>
                    </a:lnTo>
                    <a:lnTo>
                      <a:pt x="1293" y="6287"/>
                    </a:lnTo>
                    <a:lnTo>
                      <a:pt x="1427" y="6392"/>
                    </a:lnTo>
                    <a:lnTo>
                      <a:pt x="1566" y="6491"/>
                    </a:lnTo>
                    <a:lnTo>
                      <a:pt x="1710" y="6584"/>
                    </a:lnTo>
                    <a:lnTo>
                      <a:pt x="1859" y="6668"/>
                    </a:lnTo>
                    <a:lnTo>
                      <a:pt x="2012" y="6748"/>
                    </a:lnTo>
                    <a:lnTo>
                      <a:pt x="2170" y="6818"/>
                    </a:lnTo>
                    <a:lnTo>
                      <a:pt x="2331" y="6882"/>
                    </a:lnTo>
                    <a:lnTo>
                      <a:pt x="2495" y="6938"/>
                    </a:lnTo>
                    <a:lnTo>
                      <a:pt x="2664" y="6985"/>
                    </a:lnTo>
                    <a:lnTo>
                      <a:pt x="2836" y="7025"/>
                    </a:lnTo>
                    <a:lnTo>
                      <a:pt x="3011" y="7056"/>
                    </a:lnTo>
                    <a:lnTo>
                      <a:pt x="3189" y="7079"/>
                    </a:lnTo>
                    <a:lnTo>
                      <a:pt x="3370" y="7092"/>
                    </a:lnTo>
                    <a:lnTo>
                      <a:pt x="3552" y="7097"/>
                    </a:lnTo>
                    <a:lnTo>
                      <a:pt x="3735" y="7092"/>
                    </a:lnTo>
                    <a:lnTo>
                      <a:pt x="3915" y="7079"/>
                    </a:lnTo>
                    <a:lnTo>
                      <a:pt x="4093" y="7056"/>
                    </a:lnTo>
                    <a:lnTo>
                      <a:pt x="4268" y="7025"/>
                    </a:lnTo>
                    <a:lnTo>
                      <a:pt x="4440" y="6985"/>
                    </a:lnTo>
                    <a:lnTo>
                      <a:pt x="4608" y="6938"/>
                    </a:lnTo>
                    <a:lnTo>
                      <a:pt x="4773" y="6882"/>
                    </a:lnTo>
                    <a:lnTo>
                      <a:pt x="4935" y="6818"/>
                    </a:lnTo>
                    <a:lnTo>
                      <a:pt x="5091" y="6748"/>
                    </a:lnTo>
                    <a:lnTo>
                      <a:pt x="5245" y="6668"/>
                    </a:lnTo>
                    <a:lnTo>
                      <a:pt x="5393" y="6584"/>
                    </a:lnTo>
                    <a:lnTo>
                      <a:pt x="5537" y="6491"/>
                    </a:lnTo>
                    <a:lnTo>
                      <a:pt x="5677" y="6392"/>
                    </a:lnTo>
                    <a:lnTo>
                      <a:pt x="5811" y="6287"/>
                    </a:lnTo>
                    <a:lnTo>
                      <a:pt x="5940" y="6175"/>
                    </a:lnTo>
                    <a:lnTo>
                      <a:pt x="6064" y="6057"/>
                    </a:lnTo>
                    <a:lnTo>
                      <a:pt x="6181" y="5934"/>
                    </a:lnTo>
                    <a:lnTo>
                      <a:pt x="6293" y="5805"/>
                    </a:lnTo>
                    <a:lnTo>
                      <a:pt x="6398" y="5671"/>
                    </a:lnTo>
                    <a:lnTo>
                      <a:pt x="6498" y="5532"/>
                    </a:lnTo>
                    <a:lnTo>
                      <a:pt x="6589" y="5389"/>
                    </a:lnTo>
                    <a:lnTo>
                      <a:pt x="6675" y="5240"/>
                    </a:lnTo>
                    <a:lnTo>
                      <a:pt x="6754" y="5088"/>
                    </a:lnTo>
                    <a:lnTo>
                      <a:pt x="6825" y="4930"/>
                    </a:lnTo>
                    <a:lnTo>
                      <a:pt x="6888" y="4769"/>
                    </a:lnTo>
                    <a:lnTo>
                      <a:pt x="6944" y="4604"/>
                    </a:lnTo>
                    <a:lnTo>
                      <a:pt x="6992" y="4436"/>
                    </a:lnTo>
                    <a:lnTo>
                      <a:pt x="7033" y="4264"/>
                    </a:lnTo>
                    <a:lnTo>
                      <a:pt x="7063" y="4090"/>
                    </a:lnTo>
                    <a:lnTo>
                      <a:pt x="7085" y="3912"/>
                    </a:lnTo>
                    <a:lnTo>
                      <a:pt x="7100" y="3731"/>
                    </a:lnTo>
                    <a:lnTo>
                      <a:pt x="7105" y="3548"/>
                    </a:lnTo>
                    <a:close/>
                    <a:moveTo>
                      <a:pt x="6781" y="3548"/>
                    </a:moveTo>
                    <a:lnTo>
                      <a:pt x="6777" y="3715"/>
                    </a:lnTo>
                    <a:lnTo>
                      <a:pt x="6764" y="3878"/>
                    </a:lnTo>
                    <a:lnTo>
                      <a:pt x="6744" y="4040"/>
                    </a:lnTo>
                    <a:lnTo>
                      <a:pt x="6715" y="4199"/>
                    </a:lnTo>
                    <a:lnTo>
                      <a:pt x="6679" y="4356"/>
                    </a:lnTo>
                    <a:lnTo>
                      <a:pt x="6635" y="4508"/>
                    </a:lnTo>
                    <a:lnTo>
                      <a:pt x="6584" y="4658"/>
                    </a:lnTo>
                    <a:lnTo>
                      <a:pt x="6527" y="4804"/>
                    </a:lnTo>
                    <a:lnTo>
                      <a:pt x="6462" y="4946"/>
                    </a:lnTo>
                    <a:lnTo>
                      <a:pt x="6391" y="5086"/>
                    </a:lnTo>
                    <a:lnTo>
                      <a:pt x="6313" y="5221"/>
                    </a:lnTo>
                    <a:lnTo>
                      <a:pt x="6230" y="5352"/>
                    </a:lnTo>
                    <a:lnTo>
                      <a:pt x="6139" y="5479"/>
                    </a:lnTo>
                    <a:lnTo>
                      <a:pt x="6044" y="5600"/>
                    </a:lnTo>
                    <a:lnTo>
                      <a:pt x="5942" y="5717"/>
                    </a:lnTo>
                    <a:lnTo>
                      <a:pt x="5835" y="5829"/>
                    </a:lnTo>
                    <a:lnTo>
                      <a:pt x="5723" y="5936"/>
                    </a:lnTo>
                    <a:lnTo>
                      <a:pt x="5606" y="6038"/>
                    </a:lnTo>
                    <a:lnTo>
                      <a:pt x="5484" y="6133"/>
                    </a:lnTo>
                    <a:lnTo>
                      <a:pt x="5358" y="6223"/>
                    </a:lnTo>
                    <a:lnTo>
                      <a:pt x="5226" y="6308"/>
                    </a:lnTo>
                    <a:lnTo>
                      <a:pt x="5091" y="6385"/>
                    </a:lnTo>
                    <a:lnTo>
                      <a:pt x="4951" y="6456"/>
                    </a:lnTo>
                    <a:lnTo>
                      <a:pt x="4809" y="6520"/>
                    </a:lnTo>
                    <a:lnTo>
                      <a:pt x="4662" y="6578"/>
                    </a:lnTo>
                    <a:lnTo>
                      <a:pt x="4512" y="6629"/>
                    </a:lnTo>
                    <a:lnTo>
                      <a:pt x="4358" y="6673"/>
                    </a:lnTo>
                    <a:lnTo>
                      <a:pt x="4203" y="6708"/>
                    </a:lnTo>
                    <a:lnTo>
                      <a:pt x="4043" y="6736"/>
                    </a:lnTo>
                    <a:lnTo>
                      <a:pt x="3882" y="6758"/>
                    </a:lnTo>
                    <a:lnTo>
                      <a:pt x="3718" y="6770"/>
                    </a:lnTo>
                    <a:lnTo>
                      <a:pt x="3552" y="6774"/>
                    </a:lnTo>
                    <a:lnTo>
                      <a:pt x="3386" y="6770"/>
                    </a:lnTo>
                    <a:lnTo>
                      <a:pt x="3222" y="6758"/>
                    </a:lnTo>
                    <a:lnTo>
                      <a:pt x="3061" y="6736"/>
                    </a:lnTo>
                    <a:lnTo>
                      <a:pt x="2902" y="6708"/>
                    </a:lnTo>
                    <a:lnTo>
                      <a:pt x="2744" y="6673"/>
                    </a:lnTo>
                    <a:lnTo>
                      <a:pt x="2592" y="6629"/>
                    </a:lnTo>
                    <a:lnTo>
                      <a:pt x="2443" y="6578"/>
                    </a:lnTo>
                    <a:lnTo>
                      <a:pt x="2296" y="6520"/>
                    </a:lnTo>
                    <a:lnTo>
                      <a:pt x="2153" y="6456"/>
                    </a:lnTo>
                    <a:lnTo>
                      <a:pt x="2014" y="6385"/>
                    </a:lnTo>
                    <a:lnTo>
                      <a:pt x="1878" y="6308"/>
                    </a:lnTo>
                    <a:lnTo>
                      <a:pt x="1747" y="6223"/>
                    </a:lnTo>
                    <a:lnTo>
                      <a:pt x="1620" y="6133"/>
                    </a:lnTo>
                    <a:lnTo>
                      <a:pt x="1498" y="6038"/>
                    </a:lnTo>
                    <a:lnTo>
                      <a:pt x="1381" y="5936"/>
                    </a:lnTo>
                    <a:lnTo>
                      <a:pt x="1270" y="5829"/>
                    </a:lnTo>
                    <a:lnTo>
                      <a:pt x="1162" y="5717"/>
                    </a:lnTo>
                    <a:lnTo>
                      <a:pt x="1060" y="5600"/>
                    </a:lnTo>
                    <a:lnTo>
                      <a:pt x="965" y="5479"/>
                    </a:lnTo>
                    <a:lnTo>
                      <a:pt x="875" y="5352"/>
                    </a:lnTo>
                    <a:lnTo>
                      <a:pt x="791" y="5221"/>
                    </a:lnTo>
                    <a:lnTo>
                      <a:pt x="713" y="5086"/>
                    </a:lnTo>
                    <a:lnTo>
                      <a:pt x="642" y="4946"/>
                    </a:lnTo>
                    <a:lnTo>
                      <a:pt x="578" y="4804"/>
                    </a:lnTo>
                    <a:lnTo>
                      <a:pt x="520" y="4658"/>
                    </a:lnTo>
                    <a:lnTo>
                      <a:pt x="469" y="4508"/>
                    </a:lnTo>
                    <a:lnTo>
                      <a:pt x="425" y="4356"/>
                    </a:lnTo>
                    <a:lnTo>
                      <a:pt x="390" y="4199"/>
                    </a:lnTo>
                    <a:lnTo>
                      <a:pt x="361" y="4040"/>
                    </a:lnTo>
                    <a:lnTo>
                      <a:pt x="341" y="3878"/>
                    </a:lnTo>
                    <a:lnTo>
                      <a:pt x="328" y="3715"/>
                    </a:lnTo>
                    <a:lnTo>
                      <a:pt x="323" y="3548"/>
                    </a:lnTo>
                    <a:lnTo>
                      <a:pt x="328" y="3383"/>
                    </a:lnTo>
                    <a:lnTo>
                      <a:pt x="341" y="3219"/>
                    </a:lnTo>
                    <a:lnTo>
                      <a:pt x="361" y="3058"/>
                    </a:lnTo>
                    <a:lnTo>
                      <a:pt x="390" y="2899"/>
                    </a:lnTo>
                    <a:lnTo>
                      <a:pt x="425" y="2743"/>
                    </a:lnTo>
                    <a:lnTo>
                      <a:pt x="469" y="2590"/>
                    </a:lnTo>
                    <a:lnTo>
                      <a:pt x="520" y="2441"/>
                    </a:lnTo>
                    <a:lnTo>
                      <a:pt x="578" y="2293"/>
                    </a:lnTo>
                    <a:lnTo>
                      <a:pt x="642" y="2151"/>
                    </a:lnTo>
                    <a:lnTo>
                      <a:pt x="713" y="2012"/>
                    </a:lnTo>
                    <a:lnTo>
                      <a:pt x="791" y="1876"/>
                    </a:lnTo>
                    <a:lnTo>
                      <a:pt x="875" y="1745"/>
                    </a:lnTo>
                    <a:lnTo>
                      <a:pt x="965" y="1619"/>
                    </a:lnTo>
                    <a:lnTo>
                      <a:pt x="1060" y="1497"/>
                    </a:lnTo>
                    <a:lnTo>
                      <a:pt x="1162" y="1380"/>
                    </a:lnTo>
                    <a:lnTo>
                      <a:pt x="1270" y="1268"/>
                    </a:lnTo>
                    <a:lnTo>
                      <a:pt x="1381" y="1161"/>
                    </a:lnTo>
                    <a:lnTo>
                      <a:pt x="1498" y="1060"/>
                    </a:lnTo>
                    <a:lnTo>
                      <a:pt x="1620" y="964"/>
                    </a:lnTo>
                    <a:lnTo>
                      <a:pt x="1747" y="874"/>
                    </a:lnTo>
                    <a:lnTo>
                      <a:pt x="1878" y="791"/>
                    </a:lnTo>
                    <a:lnTo>
                      <a:pt x="2014" y="713"/>
                    </a:lnTo>
                    <a:lnTo>
                      <a:pt x="2153" y="642"/>
                    </a:lnTo>
                    <a:lnTo>
                      <a:pt x="2296" y="577"/>
                    </a:lnTo>
                    <a:lnTo>
                      <a:pt x="2443" y="520"/>
                    </a:lnTo>
                    <a:lnTo>
                      <a:pt x="2592" y="469"/>
                    </a:lnTo>
                    <a:lnTo>
                      <a:pt x="2744" y="425"/>
                    </a:lnTo>
                    <a:lnTo>
                      <a:pt x="2902" y="389"/>
                    </a:lnTo>
                    <a:lnTo>
                      <a:pt x="3061" y="360"/>
                    </a:lnTo>
                    <a:lnTo>
                      <a:pt x="3222" y="340"/>
                    </a:lnTo>
                    <a:lnTo>
                      <a:pt x="3386" y="328"/>
                    </a:lnTo>
                    <a:lnTo>
                      <a:pt x="3552" y="323"/>
                    </a:lnTo>
                    <a:lnTo>
                      <a:pt x="3718" y="328"/>
                    </a:lnTo>
                    <a:lnTo>
                      <a:pt x="3882" y="340"/>
                    </a:lnTo>
                    <a:lnTo>
                      <a:pt x="4043" y="360"/>
                    </a:lnTo>
                    <a:lnTo>
                      <a:pt x="4203" y="389"/>
                    </a:lnTo>
                    <a:lnTo>
                      <a:pt x="4358" y="425"/>
                    </a:lnTo>
                    <a:lnTo>
                      <a:pt x="4512" y="469"/>
                    </a:lnTo>
                    <a:lnTo>
                      <a:pt x="4662" y="520"/>
                    </a:lnTo>
                    <a:lnTo>
                      <a:pt x="4809" y="577"/>
                    </a:lnTo>
                    <a:lnTo>
                      <a:pt x="4951" y="642"/>
                    </a:lnTo>
                    <a:lnTo>
                      <a:pt x="5091" y="713"/>
                    </a:lnTo>
                    <a:lnTo>
                      <a:pt x="5226" y="791"/>
                    </a:lnTo>
                    <a:lnTo>
                      <a:pt x="5358" y="874"/>
                    </a:lnTo>
                    <a:lnTo>
                      <a:pt x="5484" y="964"/>
                    </a:lnTo>
                    <a:lnTo>
                      <a:pt x="5606" y="1060"/>
                    </a:lnTo>
                    <a:lnTo>
                      <a:pt x="5723" y="1161"/>
                    </a:lnTo>
                    <a:lnTo>
                      <a:pt x="5835" y="1268"/>
                    </a:lnTo>
                    <a:lnTo>
                      <a:pt x="5942" y="1380"/>
                    </a:lnTo>
                    <a:lnTo>
                      <a:pt x="6044" y="1497"/>
                    </a:lnTo>
                    <a:lnTo>
                      <a:pt x="6139" y="1619"/>
                    </a:lnTo>
                    <a:lnTo>
                      <a:pt x="6230" y="1745"/>
                    </a:lnTo>
                    <a:lnTo>
                      <a:pt x="6313" y="1876"/>
                    </a:lnTo>
                    <a:lnTo>
                      <a:pt x="6391" y="2012"/>
                    </a:lnTo>
                    <a:lnTo>
                      <a:pt x="6462" y="2151"/>
                    </a:lnTo>
                    <a:lnTo>
                      <a:pt x="6527" y="2293"/>
                    </a:lnTo>
                    <a:lnTo>
                      <a:pt x="6584" y="2441"/>
                    </a:lnTo>
                    <a:lnTo>
                      <a:pt x="6635" y="2590"/>
                    </a:lnTo>
                    <a:lnTo>
                      <a:pt x="6679" y="2743"/>
                    </a:lnTo>
                    <a:lnTo>
                      <a:pt x="6715" y="2899"/>
                    </a:lnTo>
                    <a:lnTo>
                      <a:pt x="6744" y="3058"/>
                    </a:lnTo>
                    <a:lnTo>
                      <a:pt x="6764" y="3219"/>
                    </a:lnTo>
                    <a:lnTo>
                      <a:pt x="6777" y="3383"/>
                    </a:lnTo>
                    <a:lnTo>
                      <a:pt x="6781" y="3548"/>
                    </a:lnTo>
                    <a:close/>
                  </a:path>
                </a:pathLst>
              </a:custGeom>
              <a:solidFill>
                <a:srgbClr val="73C19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1" name="Freeform 159"/>
              <p:cNvSpPr>
                <a:spLocks noEditPoints="1"/>
              </p:cNvSpPr>
              <p:nvPr/>
            </p:nvSpPr>
            <p:spPr bwMode="auto">
              <a:xfrm>
                <a:off x="5343" y="1159"/>
                <a:ext cx="144" cy="151"/>
              </a:xfrm>
              <a:custGeom>
                <a:avLst/>
                <a:gdLst/>
                <a:ahLst/>
                <a:cxnLst>
                  <a:cxn ang="0">
                    <a:pos x="6712" y="2705"/>
                  </a:cxn>
                  <a:cxn ang="0">
                    <a:pos x="6446" y="1919"/>
                  </a:cxn>
                  <a:cxn ang="0">
                    <a:pos x="6007" y="1234"/>
                  </a:cxn>
                  <a:cxn ang="0">
                    <a:pos x="5418" y="674"/>
                  </a:cxn>
                  <a:cxn ang="0">
                    <a:pos x="4710" y="267"/>
                  </a:cxn>
                  <a:cxn ang="0">
                    <a:pos x="3907" y="40"/>
                  </a:cxn>
                  <a:cxn ang="0">
                    <a:pos x="3044" y="19"/>
                  </a:cxn>
                  <a:cxn ang="0">
                    <a:pos x="2224" y="206"/>
                  </a:cxn>
                  <a:cxn ang="0">
                    <a:pos x="1495" y="579"/>
                  </a:cxn>
                  <a:cxn ang="0">
                    <a:pos x="880" y="1111"/>
                  </a:cxn>
                  <a:cxn ang="0">
                    <a:pos x="408" y="1774"/>
                  </a:cxn>
                  <a:cxn ang="0">
                    <a:pos x="107" y="2542"/>
                  </a:cxn>
                  <a:cxn ang="0">
                    <a:pos x="0" y="3387"/>
                  </a:cxn>
                  <a:cxn ang="0">
                    <a:pos x="107" y="4235"/>
                  </a:cxn>
                  <a:cxn ang="0">
                    <a:pos x="408" y="5003"/>
                  </a:cxn>
                  <a:cxn ang="0">
                    <a:pos x="880" y="5665"/>
                  </a:cxn>
                  <a:cxn ang="0">
                    <a:pos x="1495" y="6196"/>
                  </a:cxn>
                  <a:cxn ang="0">
                    <a:pos x="2224" y="6569"/>
                  </a:cxn>
                  <a:cxn ang="0">
                    <a:pos x="3044" y="6757"/>
                  </a:cxn>
                  <a:cxn ang="0">
                    <a:pos x="3907" y="6736"/>
                  </a:cxn>
                  <a:cxn ang="0">
                    <a:pos x="4710" y="6508"/>
                  </a:cxn>
                  <a:cxn ang="0">
                    <a:pos x="5418" y="6102"/>
                  </a:cxn>
                  <a:cxn ang="0">
                    <a:pos x="6007" y="5542"/>
                  </a:cxn>
                  <a:cxn ang="0">
                    <a:pos x="6446" y="4857"/>
                  </a:cxn>
                  <a:cxn ang="0">
                    <a:pos x="6712" y="4071"/>
                  </a:cxn>
                  <a:cxn ang="0">
                    <a:pos x="6458" y="3387"/>
                  </a:cxn>
                  <a:cxn ang="0">
                    <a:pos x="6361" y="4154"/>
                  </a:cxn>
                  <a:cxn ang="0">
                    <a:pos x="6088" y="4848"/>
                  </a:cxn>
                  <a:cxn ang="0">
                    <a:pos x="5661" y="5448"/>
                  </a:cxn>
                  <a:cxn ang="0">
                    <a:pos x="5105" y="5929"/>
                  </a:cxn>
                  <a:cxn ang="0">
                    <a:pos x="4444" y="6267"/>
                  </a:cxn>
                  <a:cxn ang="0">
                    <a:pos x="3704" y="6436"/>
                  </a:cxn>
                  <a:cxn ang="0">
                    <a:pos x="2923" y="6417"/>
                  </a:cxn>
                  <a:cxn ang="0">
                    <a:pos x="2196" y="6211"/>
                  </a:cxn>
                  <a:cxn ang="0">
                    <a:pos x="1555" y="5843"/>
                  </a:cxn>
                  <a:cxn ang="0">
                    <a:pos x="1023" y="5337"/>
                  </a:cxn>
                  <a:cxn ang="0">
                    <a:pos x="625" y="4716"/>
                  </a:cxn>
                  <a:cxn ang="0">
                    <a:pos x="385" y="4006"/>
                  </a:cxn>
                  <a:cxn ang="0">
                    <a:pos x="327" y="3230"/>
                  </a:cxn>
                  <a:cxn ang="0">
                    <a:pos x="460" y="2477"/>
                  </a:cxn>
                  <a:cxn ang="0">
                    <a:pos x="766" y="1799"/>
                  </a:cxn>
                  <a:cxn ang="0">
                    <a:pos x="1222" y="1221"/>
                  </a:cxn>
                  <a:cxn ang="0">
                    <a:pos x="1799" y="768"/>
                  </a:cxn>
                  <a:cxn ang="0">
                    <a:pos x="2478" y="461"/>
                  </a:cxn>
                  <a:cxn ang="0">
                    <a:pos x="3233" y="327"/>
                  </a:cxn>
                  <a:cxn ang="0">
                    <a:pos x="4008" y="385"/>
                  </a:cxn>
                  <a:cxn ang="0">
                    <a:pos x="4720" y="626"/>
                  </a:cxn>
                  <a:cxn ang="0">
                    <a:pos x="5341" y="1024"/>
                  </a:cxn>
                  <a:cxn ang="0">
                    <a:pos x="5848" y="1555"/>
                  </a:cxn>
                  <a:cxn ang="0">
                    <a:pos x="6217" y="2195"/>
                  </a:cxn>
                  <a:cxn ang="0">
                    <a:pos x="6422" y="2921"/>
                  </a:cxn>
                </a:cxnLst>
                <a:rect l="0" t="0" r="r" b="b"/>
                <a:pathLst>
                  <a:path w="6781" h="6774">
                    <a:moveTo>
                      <a:pt x="6781" y="3387"/>
                    </a:moveTo>
                    <a:lnTo>
                      <a:pt x="6776" y="3214"/>
                    </a:lnTo>
                    <a:lnTo>
                      <a:pt x="6763" y="3041"/>
                    </a:lnTo>
                    <a:lnTo>
                      <a:pt x="6741" y="2873"/>
                    </a:lnTo>
                    <a:lnTo>
                      <a:pt x="6712" y="2705"/>
                    </a:lnTo>
                    <a:lnTo>
                      <a:pt x="6673" y="2542"/>
                    </a:lnTo>
                    <a:lnTo>
                      <a:pt x="6628" y="2381"/>
                    </a:lnTo>
                    <a:lnTo>
                      <a:pt x="6575" y="2224"/>
                    </a:lnTo>
                    <a:lnTo>
                      <a:pt x="6514" y="2070"/>
                    </a:lnTo>
                    <a:lnTo>
                      <a:pt x="6446" y="1919"/>
                    </a:lnTo>
                    <a:lnTo>
                      <a:pt x="6370" y="1774"/>
                    </a:lnTo>
                    <a:lnTo>
                      <a:pt x="6289" y="1632"/>
                    </a:lnTo>
                    <a:lnTo>
                      <a:pt x="6202" y="1494"/>
                    </a:lnTo>
                    <a:lnTo>
                      <a:pt x="6106" y="1362"/>
                    </a:lnTo>
                    <a:lnTo>
                      <a:pt x="6007" y="1234"/>
                    </a:lnTo>
                    <a:lnTo>
                      <a:pt x="5900" y="1111"/>
                    </a:lnTo>
                    <a:lnTo>
                      <a:pt x="5788" y="993"/>
                    </a:lnTo>
                    <a:lnTo>
                      <a:pt x="5669" y="881"/>
                    </a:lnTo>
                    <a:lnTo>
                      <a:pt x="5546" y="774"/>
                    </a:lnTo>
                    <a:lnTo>
                      <a:pt x="5418" y="674"/>
                    </a:lnTo>
                    <a:lnTo>
                      <a:pt x="5286" y="579"/>
                    </a:lnTo>
                    <a:lnTo>
                      <a:pt x="5148" y="492"/>
                    </a:lnTo>
                    <a:lnTo>
                      <a:pt x="5006" y="411"/>
                    </a:lnTo>
                    <a:lnTo>
                      <a:pt x="4860" y="335"/>
                    </a:lnTo>
                    <a:lnTo>
                      <a:pt x="4710" y="267"/>
                    </a:lnTo>
                    <a:lnTo>
                      <a:pt x="4555" y="206"/>
                    </a:lnTo>
                    <a:lnTo>
                      <a:pt x="4398" y="154"/>
                    </a:lnTo>
                    <a:lnTo>
                      <a:pt x="4237" y="108"/>
                    </a:lnTo>
                    <a:lnTo>
                      <a:pt x="4073" y="69"/>
                    </a:lnTo>
                    <a:lnTo>
                      <a:pt x="3907" y="40"/>
                    </a:lnTo>
                    <a:lnTo>
                      <a:pt x="3737" y="19"/>
                    </a:lnTo>
                    <a:lnTo>
                      <a:pt x="3564" y="5"/>
                    </a:lnTo>
                    <a:lnTo>
                      <a:pt x="3390" y="0"/>
                    </a:lnTo>
                    <a:lnTo>
                      <a:pt x="3216" y="5"/>
                    </a:lnTo>
                    <a:lnTo>
                      <a:pt x="3044" y="19"/>
                    </a:lnTo>
                    <a:lnTo>
                      <a:pt x="2874" y="40"/>
                    </a:lnTo>
                    <a:lnTo>
                      <a:pt x="2706" y="69"/>
                    </a:lnTo>
                    <a:lnTo>
                      <a:pt x="2542" y="108"/>
                    </a:lnTo>
                    <a:lnTo>
                      <a:pt x="2382" y="154"/>
                    </a:lnTo>
                    <a:lnTo>
                      <a:pt x="2224" y="206"/>
                    </a:lnTo>
                    <a:lnTo>
                      <a:pt x="2070" y="267"/>
                    </a:lnTo>
                    <a:lnTo>
                      <a:pt x="1920" y="335"/>
                    </a:lnTo>
                    <a:lnTo>
                      <a:pt x="1774" y="411"/>
                    </a:lnTo>
                    <a:lnTo>
                      <a:pt x="1632" y="492"/>
                    </a:lnTo>
                    <a:lnTo>
                      <a:pt x="1495" y="579"/>
                    </a:lnTo>
                    <a:lnTo>
                      <a:pt x="1362" y="674"/>
                    </a:lnTo>
                    <a:lnTo>
                      <a:pt x="1234" y="774"/>
                    </a:lnTo>
                    <a:lnTo>
                      <a:pt x="1111" y="881"/>
                    </a:lnTo>
                    <a:lnTo>
                      <a:pt x="993" y="993"/>
                    </a:lnTo>
                    <a:lnTo>
                      <a:pt x="880" y="1111"/>
                    </a:lnTo>
                    <a:lnTo>
                      <a:pt x="773" y="1234"/>
                    </a:lnTo>
                    <a:lnTo>
                      <a:pt x="673" y="1362"/>
                    </a:lnTo>
                    <a:lnTo>
                      <a:pt x="579" y="1494"/>
                    </a:lnTo>
                    <a:lnTo>
                      <a:pt x="491" y="1632"/>
                    </a:lnTo>
                    <a:lnTo>
                      <a:pt x="408" y="1774"/>
                    </a:lnTo>
                    <a:lnTo>
                      <a:pt x="334" y="1919"/>
                    </a:lnTo>
                    <a:lnTo>
                      <a:pt x="266" y="2070"/>
                    </a:lnTo>
                    <a:lnTo>
                      <a:pt x="205" y="2224"/>
                    </a:lnTo>
                    <a:lnTo>
                      <a:pt x="152" y="2381"/>
                    </a:lnTo>
                    <a:lnTo>
                      <a:pt x="107" y="2542"/>
                    </a:lnTo>
                    <a:lnTo>
                      <a:pt x="69" y="2705"/>
                    </a:lnTo>
                    <a:lnTo>
                      <a:pt x="38" y="2873"/>
                    </a:lnTo>
                    <a:lnTo>
                      <a:pt x="17" y="3041"/>
                    </a:lnTo>
                    <a:lnTo>
                      <a:pt x="4" y="3214"/>
                    </a:lnTo>
                    <a:lnTo>
                      <a:pt x="0" y="3387"/>
                    </a:lnTo>
                    <a:lnTo>
                      <a:pt x="4" y="3562"/>
                    </a:lnTo>
                    <a:lnTo>
                      <a:pt x="17" y="3735"/>
                    </a:lnTo>
                    <a:lnTo>
                      <a:pt x="38" y="3904"/>
                    </a:lnTo>
                    <a:lnTo>
                      <a:pt x="69" y="4071"/>
                    </a:lnTo>
                    <a:lnTo>
                      <a:pt x="107" y="4235"/>
                    </a:lnTo>
                    <a:lnTo>
                      <a:pt x="152" y="4395"/>
                    </a:lnTo>
                    <a:lnTo>
                      <a:pt x="205" y="4553"/>
                    </a:lnTo>
                    <a:lnTo>
                      <a:pt x="266" y="4706"/>
                    </a:lnTo>
                    <a:lnTo>
                      <a:pt x="334" y="4857"/>
                    </a:lnTo>
                    <a:lnTo>
                      <a:pt x="408" y="5003"/>
                    </a:lnTo>
                    <a:lnTo>
                      <a:pt x="491" y="5145"/>
                    </a:lnTo>
                    <a:lnTo>
                      <a:pt x="579" y="5281"/>
                    </a:lnTo>
                    <a:lnTo>
                      <a:pt x="673" y="5414"/>
                    </a:lnTo>
                    <a:lnTo>
                      <a:pt x="773" y="5542"/>
                    </a:lnTo>
                    <a:lnTo>
                      <a:pt x="880" y="5665"/>
                    </a:lnTo>
                    <a:lnTo>
                      <a:pt x="993" y="5783"/>
                    </a:lnTo>
                    <a:lnTo>
                      <a:pt x="1111" y="5895"/>
                    </a:lnTo>
                    <a:lnTo>
                      <a:pt x="1234" y="6002"/>
                    </a:lnTo>
                    <a:lnTo>
                      <a:pt x="1362" y="6102"/>
                    </a:lnTo>
                    <a:lnTo>
                      <a:pt x="1495" y="6196"/>
                    </a:lnTo>
                    <a:lnTo>
                      <a:pt x="1632" y="6285"/>
                    </a:lnTo>
                    <a:lnTo>
                      <a:pt x="1774" y="6366"/>
                    </a:lnTo>
                    <a:lnTo>
                      <a:pt x="1920" y="6440"/>
                    </a:lnTo>
                    <a:lnTo>
                      <a:pt x="2070" y="6508"/>
                    </a:lnTo>
                    <a:lnTo>
                      <a:pt x="2224" y="6569"/>
                    </a:lnTo>
                    <a:lnTo>
                      <a:pt x="2382" y="6622"/>
                    </a:lnTo>
                    <a:lnTo>
                      <a:pt x="2542" y="6668"/>
                    </a:lnTo>
                    <a:lnTo>
                      <a:pt x="2706" y="6705"/>
                    </a:lnTo>
                    <a:lnTo>
                      <a:pt x="2874" y="6736"/>
                    </a:lnTo>
                    <a:lnTo>
                      <a:pt x="3044" y="6757"/>
                    </a:lnTo>
                    <a:lnTo>
                      <a:pt x="3216" y="6770"/>
                    </a:lnTo>
                    <a:lnTo>
                      <a:pt x="3390" y="6774"/>
                    </a:lnTo>
                    <a:lnTo>
                      <a:pt x="3564" y="6770"/>
                    </a:lnTo>
                    <a:lnTo>
                      <a:pt x="3737" y="6757"/>
                    </a:lnTo>
                    <a:lnTo>
                      <a:pt x="3907" y="6736"/>
                    </a:lnTo>
                    <a:lnTo>
                      <a:pt x="4073" y="6705"/>
                    </a:lnTo>
                    <a:lnTo>
                      <a:pt x="4237" y="6668"/>
                    </a:lnTo>
                    <a:lnTo>
                      <a:pt x="4398" y="6622"/>
                    </a:lnTo>
                    <a:lnTo>
                      <a:pt x="4555" y="6569"/>
                    </a:lnTo>
                    <a:lnTo>
                      <a:pt x="4710" y="6508"/>
                    </a:lnTo>
                    <a:lnTo>
                      <a:pt x="4860" y="6440"/>
                    </a:lnTo>
                    <a:lnTo>
                      <a:pt x="5006" y="6366"/>
                    </a:lnTo>
                    <a:lnTo>
                      <a:pt x="5148" y="6285"/>
                    </a:lnTo>
                    <a:lnTo>
                      <a:pt x="5286" y="6196"/>
                    </a:lnTo>
                    <a:lnTo>
                      <a:pt x="5418" y="6102"/>
                    </a:lnTo>
                    <a:lnTo>
                      <a:pt x="5546" y="6002"/>
                    </a:lnTo>
                    <a:lnTo>
                      <a:pt x="5669" y="5895"/>
                    </a:lnTo>
                    <a:lnTo>
                      <a:pt x="5788" y="5783"/>
                    </a:lnTo>
                    <a:lnTo>
                      <a:pt x="5900" y="5665"/>
                    </a:lnTo>
                    <a:lnTo>
                      <a:pt x="6007" y="5542"/>
                    </a:lnTo>
                    <a:lnTo>
                      <a:pt x="6106" y="5414"/>
                    </a:lnTo>
                    <a:lnTo>
                      <a:pt x="6202" y="5281"/>
                    </a:lnTo>
                    <a:lnTo>
                      <a:pt x="6289" y="5145"/>
                    </a:lnTo>
                    <a:lnTo>
                      <a:pt x="6370" y="5003"/>
                    </a:lnTo>
                    <a:lnTo>
                      <a:pt x="6446" y="4857"/>
                    </a:lnTo>
                    <a:lnTo>
                      <a:pt x="6514" y="4706"/>
                    </a:lnTo>
                    <a:lnTo>
                      <a:pt x="6575" y="4553"/>
                    </a:lnTo>
                    <a:lnTo>
                      <a:pt x="6628" y="4395"/>
                    </a:lnTo>
                    <a:lnTo>
                      <a:pt x="6673" y="4235"/>
                    </a:lnTo>
                    <a:lnTo>
                      <a:pt x="6712" y="4071"/>
                    </a:lnTo>
                    <a:lnTo>
                      <a:pt x="6741" y="3904"/>
                    </a:lnTo>
                    <a:lnTo>
                      <a:pt x="6763" y="3735"/>
                    </a:lnTo>
                    <a:lnTo>
                      <a:pt x="6776" y="3562"/>
                    </a:lnTo>
                    <a:lnTo>
                      <a:pt x="6781" y="3387"/>
                    </a:lnTo>
                    <a:close/>
                    <a:moveTo>
                      <a:pt x="6458" y="3387"/>
                    </a:moveTo>
                    <a:lnTo>
                      <a:pt x="6454" y="3546"/>
                    </a:lnTo>
                    <a:lnTo>
                      <a:pt x="6443" y="3701"/>
                    </a:lnTo>
                    <a:lnTo>
                      <a:pt x="6422" y="3854"/>
                    </a:lnTo>
                    <a:lnTo>
                      <a:pt x="6396" y="4006"/>
                    </a:lnTo>
                    <a:lnTo>
                      <a:pt x="6361" y="4154"/>
                    </a:lnTo>
                    <a:lnTo>
                      <a:pt x="6320" y="4299"/>
                    </a:lnTo>
                    <a:lnTo>
                      <a:pt x="6272" y="4441"/>
                    </a:lnTo>
                    <a:lnTo>
                      <a:pt x="6217" y="4580"/>
                    </a:lnTo>
                    <a:lnTo>
                      <a:pt x="6155" y="4716"/>
                    </a:lnTo>
                    <a:lnTo>
                      <a:pt x="6088" y="4848"/>
                    </a:lnTo>
                    <a:lnTo>
                      <a:pt x="6014" y="4977"/>
                    </a:lnTo>
                    <a:lnTo>
                      <a:pt x="5933" y="5101"/>
                    </a:lnTo>
                    <a:lnTo>
                      <a:pt x="5848" y="5221"/>
                    </a:lnTo>
                    <a:lnTo>
                      <a:pt x="5757" y="5337"/>
                    </a:lnTo>
                    <a:lnTo>
                      <a:pt x="5661" y="5448"/>
                    </a:lnTo>
                    <a:lnTo>
                      <a:pt x="5559" y="5554"/>
                    </a:lnTo>
                    <a:lnTo>
                      <a:pt x="5453" y="5657"/>
                    </a:lnTo>
                    <a:lnTo>
                      <a:pt x="5341" y="5752"/>
                    </a:lnTo>
                    <a:lnTo>
                      <a:pt x="5225" y="5843"/>
                    </a:lnTo>
                    <a:lnTo>
                      <a:pt x="5105" y="5929"/>
                    </a:lnTo>
                    <a:lnTo>
                      <a:pt x="4980" y="6009"/>
                    </a:lnTo>
                    <a:lnTo>
                      <a:pt x="4852" y="6083"/>
                    </a:lnTo>
                    <a:lnTo>
                      <a:pt x="4720" y="6151"/>
                    </a:lnTo>
                    <a:lnTo>
                      <a:pt x="4585" y="6211"/>
                    </a:lnTo>
                    <a:lnTo>
                      <a:pt x="4444" y="6267"/>
                    </a:lnTo>
                    <a:lnTo>
                      <a:pt x="4302" y="6315"/>
                    </a:lnTo>
                    <a:lnTo>
                      <a:pt x="4157" y="6356"/>
                    </a:lnTo>
                    <a:lnTo>
                      <a:pt x="4008" y="6390"/>
                    </a:lnTo>
                    <a:lnTo>
                      <a:pt x="3857" y="6417"/>
                    </a:lnTo>
                    <a:lnTo>
                      <a:pt x="3704" y="6436"/>
                    </a:lnTo>
                    <a:lnTo>
                      <a:pt x="3548" y="6449"/>
                    </a:lnTo>
                    <a:lnTo>
                      <a:pt x="3390" y="6452"/>
                    </a:lnTo>
                    <a:lnTo>
                      <a:pt x="3233" y="6449"/>
                    </a:lnTo>
                    <a:lnTo>
                      <a:pt x="3076" y="6436"/>
                    </a:lnTo>
                    <a:lnTo>
                      <a:pt x="2923" y="6417"/>
                    </a:lnTo>
                    <a:lnTo>
                      <a:pt x="2771" y="6390"/>
                    </a:lnTo>
                    <a:lnTo>
                      <a:pt x="2623" y="6356"/>
                    </a:lnTo>
                    <a:lnTo>
                      <a:pt x="2478" y="6315"/>
                    </a:lnTo>
                    <a:lnTo>
                      <a:pt x="2335" y="6267"/>
                    </a:lnTo>
                    <a:lnTo>
                      <a:pt x="2196" y="6211"/>
                    </a:lnTo>
                    <a:lnTo>
                      <a:pt x="2060" y="6151"/>
                    </a:lnTo>
                    <a:lnTo>
                      <a:pt x="1928" y="6083"/>
                    </a:lnTo>
                    <a:lnTo>
                      <a:pt x="1799" y="6009"/>
                    </a:lnTo>
                    <a:lnTo>
                      <a:pt x="1675" y="5929"/>
                    </a:lnTo>
                    <a:lnTo>
                      <a:pt x="1555" y="5843"/>
                    </a:lnTo>
                    <a:lnTo>
                      <a:pt x="1439" y="5752"/>
                    </a:lnTo>
                    <a:lnTo>
                      <a:pt x="1327" y="5657"/>
                    </a:lnTo>
                    <a:lnTo>
                      <a:pt x="1222" y="5554"/>
                    </a:lnTo>
                    <a:lnTo>
                      <a:pt x="1120" y="5448"/>
                    </a:lnTo>
                    <a:lnTo>
                      <a:pt x="1023" y="5337"/>
                    </a:lnTo>
                    <a:lnTo>
                      <a:pt x="932" y="5221"/>
                    </a:lnTo>
                    <a:lnTo>
                      <a:pt x="846" y="5101"/>
                    </a:lnTo>
                    <a:lnTo>
                      <a:pt x="766" y="4977"/>
                    </a:lnTo>
                    <a:lnTo>
                      <a:pt x="692" y="4848"/>
                    </a:lnTo>
                    <a:lnTo>
                      <a:pt x="625" y="4716"/>
                    </a:lnTo>
                    <a:lnTo>
                      <a:pt x="564" y="4580"/>
                    </a:lnTo>
                    <a:lnTo>
                      <a:pt x="508" y="4441"/>
                    </a:lnTo>
                    <a:lnTo>
                      <a:pt x="460" y="4299"/>
                    </a:lnTo>
                    <a:lnTo>
                      <a:pt x="419" y="4154"/>
                    </a:lnTo>
                    <a:lnTo>
                      <a:pt x="385" y="4006"/>
                    </a:lnTo>
                    <a:lnTo>
                      <a:pt x="358" y="3854"/>
                    </a:lnTo>
                    <a:lnTo>
                      <a:pt x="338" y="3701"/>
                    </a:lnTo>
                    <a:lnTo>
                      <a:pt x="327" y="3546"/>
                    </a:lnTo>
                    <a:lnTo>
                      <a:pt x="323" y="3387"/>
                    </a:lnTo>
                    <a:lnTo>
                      <a:pt x="327" y="3230"/>
                    </a:lnTo>
                    <a:lnTo>
                      <a:pt x="338" y="3075"/>
                    </a:lnTo>
                    <a:lnTo>
                      <a:pt x="358" y="2921"/>
                    </a:lnTo>
                    <a:lnTo>
                      <a:pt x="385" y="2770"/>
                    </a:lnTo>
                    <a:lnTo>
                      <a:pt x="419" y="2622"/>
                    </a:lnTo>
                    <a:lnTo>
                      <a:pt x="460" y="2477"/>
                    </a:lnTo>
                    <a:lnTo>
                      <a:pt x="508" y="2335"/>
                    </a:lnTo>
                    <a:lnTo>
                      <a:pt x="564" y="2195"/>
                    </a:lnTo>
                    <a:lnTo>
                      <a:pt x="625" y="2059"/>
                    </a:lnTo>
                    <a:lnTo>
                      <a:pt x="692" y="1927"/>
                    </a:lnTo>
                    <a:lnTo>
                      <a:pt x="766" y="1799"/>
                    </a:lnTo>
                    <a:lnTo>
                      <a:pt x="846" y="1675"/>
                    </a:lnTo>
                    <a:lnTo>
                      <a:pt x="932" y="1555"/>
                    </a:lnTo>
                    <a:lnTo>
                      <a:pt x="1023" y="1439"/>
                    </a:lnTo>
                    <a:lnTo>
                      <a:pt x="1120" y="1327"/>
                    </a:lnTo>
                    <a:lnTo>
                      <a:pt x="1222" y="1221"/>
                    </a:lnTo>
                    <a:lnTo>
                      <a:pt x="1327" y="1120"/>
                    </a:lnTo>
                    <a:lnTo>
                      <a:pt x="1439" y="1024"/>
                    </a:lnTo>
                    <a:lnTo>
                      <a:pt x="1555" y="932"/>
                    </a:lnTo>
                    <a:lnTo>
                      <a:pt x="1675" y="847"/>
                    </a:lnTo>
                    <a:lnTo>
                      <a:pt x="1799" y="768"/>
                    </a:lnTo>
                    <a:lnTo>
                      <a:pt x="1928" y="694"/>
                    </a:lnTo>
                    <a:lnTo>
                      <a:pt x="2060" y="626"/>
                    </a:lnTo>
                    <a:lnTo>
                      <a:pt x="2196" y="564"/>
                    </a:lnTo>
                    <a:lnTo>
                      <a:pt x="2335" y="509"/>
                    </a:lnTo>
                    <a:lnTo>
                      <a:pt x="2478" y="461"/>
                    </a:lnTo>
                    <a:lnTo>
                      <a:pt x="2623" y="420"/>
                    </a:lnTo>
                    <a:lnTo>
                      <a:pt x="2771" y="385"/>
                    </a:lnTo>
                    <a:lnTo>
                      <a:pt x="2923" y="359"/>
                    </a:lnTo>
                    <a:lnTo>
                      <a:pt x="3076" y="339"/>
                    </a:lnTo>
                    <a:lnTo>
                      <a:pt x="3233" y="327"/>
                    </a:lnTo>
                    <a:lnTo>
                      <a:pt x="3390" y="323"/>
                    </a:lnTo>
                    <a:lnTo>
                      <a:pt x="3548" y="327"/>
                    </a:lnTo>
                    <a:lnTo>
                      <a:pt x="3704" y="339"/>
                    </a:lnTo>
                    <a:lnTo>
                      <a:pt x="3857" y="359"/>
                    </a:lnTo>
                    <a:lnTo>
                      <a:pt x="4008" y="385"/>
                    </a:lnTo>
                    <a:lnTo>
                      <a:pt x="4157" y="420"/>
                    </a:lnTo>
                    <a:lnTo>
                      <a:pt x="4302" y="461"/>
                    </a:lnTo>
                    <a:lnTo>
                      <a:pt x="4444" y="509"/>
                    </a:lnTo>
                    <a:lnTo>
                      <a:pt x="4585" y="564"/>
                    </a:lnTo>
                    <a:lnTo>
                      <a:pt x="4720" y="626"/>
                    </a:lnTo>
                    <a:lnTo>
                      <a:pt x="4852" y="694"/>
                    </a:lnTo>
                    <a:lnTo>
                      <a:pt x="4980" y="768"/>
                    </a:lnTo>
                    <a:lnTo>
                      <a:pt x="5105" y="847"/>
                    </a:lnTo>
                    <a:lnTo>
                      <a:pt x="5225" y="932"/>
                    </a:lnTo>
                    <a:lnTo>
                      <a:pt x="5341" y="1024"/>
                    </a:lnTo>
                    <a:lnTo>
                      <a:pt x="5453" y="1120"/>
                    </a:lnTo>
                    <a:lnTo>
                      <a:pt x="5559" y="1221"/>
                    </a:lnTo>
                    <a:lnTo>
                      <a:pt x="5661" y="1327"/>
                    </a:lnTo>
                    <a:lnTo>
                      <a:pt x="5757" y="1439"/>
                    </a:lnTo>
                    <a:lnTo>
                      <a:pt x="5848" y="1555"/>
                    </a:lnTo>
                    <a:lnTo>
                      <a:pt x="5933" y="1675"/>
                    </a:lnTo>
                    <a:lnTo>
                      <a:pt x="6014" y="1799"/>
                    </a:lnTo>
                    <a:lnTo>
                      <a:pt x="6088" y="1927"/>
                    </a:lnTo>
                    <a:lnTo>
                      <a:pt x="6155" y="2059"/>
                    </a:lnTo>
                    <a:lnTo>
                      <a:pt x="6217" y="2195"/>
                    </a:lnTo>
                    <a:lnTo>
                      <a:pt x="6272" y="2335"/>
                    </a:lnTo>
                    <a:lnTo>
                      <a:pt x="6320" y="2477"/>
                    </a:lnTo>
                    <a:lnTo>
                      <a:pt x="6361" y="2622"/>
                    </a:lnTo>
                    <a:lnTo>
                      <a:pt x="6396" y="2770"/>
                    </a:lnTo>
                    <a:lnTo>
                      <a:pt x="6422" y="2921"/>
                    </a:lnTo>
                    <a:lnTo>
                      <a:pt x="6443" y="3075"/>
                    </a:lnTo>
                    <a:lnTo>
                      <a:pt x="6454" y="3230"/>
                    </a:lnTo>
                    <a:lnTo>
                      <a:pt x="6458" y="3387"/>
                    </a:lnTo>
                    <a:close/>
                  </a:path>
                </a:pathLst>
              </a:custGeom>
              <a:solidFill>
                <a:srgbClr val="79C3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2" name="Freeform 160"/>
              <p:cNvSpPr>
                <a:spLocks noEditPoints="1"/>
              </p:cNvSpPr>
              <p:nvPr/>
            </p:nvSpPr>
            <p:spPr bwMode="auto">
              <a:xfrm>
                <a:off x="5346" y="1163"/>
                <a:ext cx="138" cy="143"/>
              </a:xfrm>
              <a:custGeom>
                <a:avLst/>
                <a:gdLst/>
                <a:ahLst/>
                <a:cxnLst>
                  <a:cxn ang="0">
                    <a:pos x="6392" y="2576"/>
                  </a:cxn>
                  <a:cxn ang="0">
                    <a:pos x="6139" y="1827"/>
                  </a:cxn>
                  <a:cxn ang="0">
                    <a:pos x="5721" y="1173"/>
                  </a:cxn>
                  <a:cxn ang="0">
                    <a:pos x="5162" y="641"/>
                  </a:cxn>
                  <a:cxn ang="0">
                    <a:pos x="4486" y="254"/>
                  </a:cxn>
                  <a:cxn ang="0">
                    <a:pos x="3720" y="37"/>
                  </a:cxn>
                  <a:cxn ang="0">
                    <a:pos x="2899" y="17"/>
                  </a:cxn>
                  <a:cxn ang="0">
                    <a:pos x="2119" y="196"/>
                  </a:cxn>
                  <a:cxn ang="0">
                    <a:pos x="1424" y="551"/>
                  </a:cxn>
                  <a:cxn ang="0">
                    <a:pos x="839" y="1057"/>
                  </a:cxn>
                  <a:cxn ang="0">
                    <a:pos x="390" y="1688"/>
                  </a:cxn>
                  <a:cxn ang="0">
                    <a:pos x="102" y="2420"/>
                  </a:cxn>
                  <a:cxn ang="0">
                    <a:pos x="0" y="3225"/>
                  </a:cxn>
                  <a:cxn ang="0">
                    <a:pos x="102" y="4033"/>
                  </a:cxn>
                  <a:cxn ang="0">
                    <a:pos x="390" y="4764"/>
                  </a:cxn>
                  <a:cxn ang="0">
                    <a:pos x="839" y="5395"/>
                  </a:cxn>
                  <a:cxn ang="0">
                    <a:pos x="1424" y="5901"/>
                  </a:cxn>
                  <a:cxn ang="0">
                    <a:pos x="2119" y="6256"/>
                  </a:cxn>
                  <a:cxn ang="0">
                    <a:pos x="2899" y="6435"/>
                  </a:cxn>
                  <a:cxn ang="0">
                    <a:pos x="3720" y="6414"/>
                  </a:cxn>
                  <a:cxn ang="0">
                    <a:pos x="4486" y="6197"/>
                  </a:cxn>
                  <a:cxn ang="0">
                    <a:pos x="5162" y="5810"/>
                  </a:cxn>
                  <a:cxn ang="0">
                    <a:pos x="5721" y="5277"/>
                  </a:cxn>
                  <a:cxn ang="0">
                    <a:pos x="6139" y="4625"/>
                  </a:cxn>
                  <a:cxn ang="0">
                    <a:pos x="6392" y="3876"/>
                  </a:cxn>
                  <a:cxn ang="0">
                    <a:pos x="6135" y="3225"/>
                  </a:cxn>
                  <a:cxn ang="0">
                    <a:pos x="6044" y="3951"/>
                  </a:cxn>
                  <a:cxn ang="0">
                    <a:pos x="5784" y="4609"/>
                  </a:cxn>
                  <a:cxn ang="0">
                    <a:pos x="5380" y="5178"/>
                  </a:cxn>
                  <a:cxn ang="0">
                    <a:pos x="4854" y="5633"/>
                  </a:cxn>
                  <a:cxn ang="0">
                    <a:pos x="4228" y="5953"/>
                  </a:cxn>
                  <a:cxn ang="0">
                    <a:pos x="3526" y="6114"/>
                  </a:cxn>
                  <a:cxn ang="0">
                    <a:pos x="2786" y="6096"/>
                  </a:cxn>
                  <a:cxn ang="0">
                    <a:pos x="2098" y="5900"/>
                  </a:cxn>
                  <a:cxn ang="0">
                    <a:pos x="1490" y="5552"/>
                  </a:cxn>
                  <a:cxn ang="0">
                    <a:pos x="986" y="5072"/>
                  </a:cxn>
                  <a:cxn ang="0">
                    <a:pos x="610" y="4484"/>
                  </a:cxn>
                  <a:cxn ang="0">
                    <a:pos x="383" y="3810"/>
                  </a:cxn>
                  <a:cxn ang="0">
                    <a:pos x="328" y="3076"/>
                  </a:cxn>
                  <a:cxn ang="0">
                    <a:pos x="454" y="2362"/>
                  </a:cxn>
                  <a:cxn ang="0">
                    <a:pos x="744" y="1721"/>
                  </a:cxn>
                  <a:cxn ang="0">
                    <a:pos x="1174" y="1173"/>
                  </a:cxn>
                  <a:cxn ang="0">
                    <a:pos x="1722" y="744"/>
                  </a:cxn>
                  <a:cxn ang="0">
                    <a:pos x="2366" y="454"/>
                  </a:cxn>
                  <a:cxn ang="0">
                    <a:pos x="3080" y="327"/>
                  </a:cxn>
                  <a:cxn ang="0">
                    <a:pos x="3815" y="382"/>
                  </a:cxn>
                  <a:cxn ang="0">
                    <a:pos x="4489" y="610"/>
                  </a:cxn>
                  <a:cxn ang="0">
                    <a:pos x="5077" y="987"/>
                  </a:cxn>
                  <a:cxn ang="0">
                    <a:pos x="5557" y="1489"/>
                  </a:cxn>
                  <a:cxn ang="0">
                    <a:pos x="5907" y="2096"/>
                  </a:cxn>
                  <a:cxn ang="0">
                    <a:pos x="6102" y="2784"/>
                  </a:cxn>
                </a:cxnLst>
                <a:rect l="0" t="0" r="r" b="b"/>
                <a:pathLst>
                  <a:path w="6458" h="6451">
                    <a:moveTo>
                      <a:pt x="6458" y="3225"/>
                    </a:moveTo>
                    <a:lnTo>
                      <a:pt x="6454" y="3060"/>
                    </a:lnTo>
                    <a:lnTo>
                      <a:pt x="6441" y="2896"/>
                    </a:lnTo>
                    <a:lnTo>
                      <a:pt x="6421" y="2735"/>
                    </a:lnTo>
                    <a:lnTo>
                      <a:pt x="6392" y="2576"/>
                    </a:lnTo>
                    <a:lnTo>
                      <a:pt x="6356" y="2420"/>
                    </a:lnTo>
                    <a:lnTo>
                      <a:pt x="6313" y="2267"/>
                    </a:lnTo>
                    <a:lnTo>
                      <a:pt x="6262" y="2117"/>
                    </a:lnTo>
                    <a:lnTo>
                      <a:pt x="6204" y="1970"/>
                    </a:lnTo>
                    <a:lnTo>
                      <a:pt x="6139" y="1827"/>
                    </a:lnTo>
                    <a:lnTo>
                      <a:pt x="6068" y="1688"/>
                    </a:lnTo>
                    <a:lnTo>
                      <a:pt x="5991" y="1553"/>
                    </a:lnTo>
                    <a:lnTo>
                      <a:pt x="5907" y="1422"/>
                    </a:lnTo>
                    <a:lnTo>
                      <a:pt x="5816" y="1296"/>
                    </a:lnTo>
                    <a:lnTo>
                      <a:pt x="5721" y="1173"/>
                    </a:lnTo>
                    <a:lnTo>
                      <a:pt x="5619" y="1057"/>
                    </a:lnTo>
                    <a:lnTo>
                      <a:pt x="5512" y="945"/>
                    </a:lnTo>
                    <a:lnTo>
                      <a:pt x="5400" y="838"/>
                    </a:lnTo>
                    <a:lnTo>
                      <a:pt x="5284" y="737"/>
                    </a:lnTo>
                    <a:lnTo>
                      <a:pt x="5162" y="641"/>
                    </a:lnTo>
                    <a:lnTo>
                      <a:pt x="5035" y="551"/>
                    </a:lnTo>
                    <a:lnTo>
                      <a:pt x="4903" y="468"/>
                    </a:lnTo>
                    <a:lnTo>
                      <a:pt x="4768" y="390"/>
                    </a:lnTo>
                    <a:lnTo>
                      <a:pt x="4629" y="319"/>
                    </a:lnTo>
                    <a:lnTo>
                      <a:pt x="4486" y="254"/>
                    </a:lnTo>
                    <a:lnTo>
                      <a:pt x="4339" y="196"/>
                    </a:lnTo>
                    <a:lnTo>
                      <a:pt x="4189" y="145"/>
                    </a:lnTo>
                    <a:lnTo>
                      <a:pt x="4035" y="102"/>
                    </a:lnTo>
                    <a:lnTo>
                      <a:pt x="3880" y="66"/>
                    </a:lnTo>
                    <a:lnTo>
                      <a:pt x="3720" y="37"/>
                    </a:lnTo>
                    <a:lnTo>
                      <a:pt x="3559" y="17"/>
                    </a:lnTo>
                    <a:lnTo>
                      <a:pt x="3395" y="4"/>
                    </a:lnTo>
                    <a:lnTo>
                      <a:pt x="3229" y="0"/>
                    </a:lnTo>
                    <a:lnTo>
                      <a:pt x="3063" y="4"/>
                    </a:lnTo>
                    <a:lnTo>
                      <a:pt x="2899" y="17"/>
                    </a:lnTo>
                    <a:lnTo>
                      <a:pt x="2738" y="37"/>
                    </a:lnTo>
                    <a:lnTo>
                      <a:pt x="2579" y="66"/>
                    </a:lnTo>
                    <a:lnTo>
                      <a:pt x="2421" y="102"/>
                    </a:lnTo>
                    <a:lnTo>
                      <a:pt x="2269" y="145"/>
                    </a:lnTo>
                    <a:lnTo>
                      <a:pt x="2119" y="196"/>
                    </a:lnTo>
                    <a:lnTo>
                      <a:pt x="1972" y="254"/>
                    </a:lnTo>
                    <a:lnTo>
                      <a:pt x="1829" y="319"/>
                    </a:lnTo>
                    <a:lnTo>
                      <a:pt x="1691" y="390"/>
                    </a:lnTo>
                    <a:lnTo>
                      <a:pt x="1554" y="468"/>
                    </a:lnTo>
                    <a:lnTo>
                      <a:pt x="1424" y="551"/>
                    </a:lnTo>
                    <a:lnTo>
                      <a:pt x="1297" y="641"/>
                    </a:lnTo>
                    <a:lnTo>
                      <a:pt x="1175" y="737"/>
                    </a:lnTo>
                    <a:lnTo>
                      <a:pt x="1057" y="838"/>
                    </a:lnTo>
                    <a:lnTo>
                      <a:pt x="947" y="945"/>
                    </a:lnTo>
                    <a:lnTo>
                      <a:pt x="839" y="1057"/>
                    </a:lnTo>
                    <a:lnTo>
                      <a:pt x="737" y="1173"/>
                    </a:lnTo>
                    <a:lnTo>
                      <a:pt x="642" y="1296"/>
                    </a:lnTo>
                    <a:lnTo>
                      <a:pt x="551" y="1422"/>
                    </a:lnTo>
                    <a:lnTo>
                      <a:pt x="467" y="1553"/>
                    </a:lnTo>
                    <a:lnTo>
                      <a:pt x="390" y="1688"/>
                    </a:lnTo>
                    <a:lnTo>
                      <a:pt x="319" y="1827"/>
                    </a:lnTo>
                    <a:lnTo>
                      <a:pt x="255" y="1970"/>
                    </a:lnTo>
                    <a:lnTo>
                      <a:pt x="196" y="2117"/>
                    </a:lnTo>
                    <a:lnTo>
                      <a:pt x="145" y="2267"/>
                    </a:lnTo>
                    <a:lnTo>
                      <a:pt x="102" y="2420"/>
                    </a:lnTo>
                    <a:lnTo>
                      <a:pt x="67" y="2576"/>
                    </a:lnTo>
                    <a:lnTo>
                      <a:pt x="37" y="2735"/>
                    </a:lnTo>
                    <a:lnTo>
                      <a:pt x="17" y="2896"/>
                    </a:lnTo>
                    <a:lnTo>
                      <a:pt x="5" y="3060"/>
                    </a:lnTo>
                    <a:lnTo>
                      <a:pt x="0" y="3225"/>
                    </a:lnTo>
                    <a:lnTo>
                      <a:pt x="5" y="3392"/>
                    </a:lnTo>
                    <a:lnTo>
                      <a:pt x="17" y="3555"/>
                    </a:lnTo>
                    <a:lnTo>
                      <a:pt x="37" y="3717"/>
                    </a:lnTo>
                    <a:lnTo>
                      <a:pt x="67" y="3876"/>
                    </a:lnTo>
                    <a:lnTo>
                      <a:pt x="102" y="4033"/>
                    </a:lnTo>
                    <a:lnTo>
                      <a:pt x="145" y="4185"/>
                    </a:lnTo>
                    <a:lnTo>
                      <a:pt x="196" y="4335"/>
                    </a:lnTo>
                    <a:lnTo>
                      <a:pt x="255" y="4481"/>
                    </a:lnTo>
                    <a:lnTo>
                      <a:pt x="319" y="4625"/>
                    </a:lnTo>
                    <a:lnTo>
                      <a:pt x="390" y="4764"/>
                    </a:lnTo>
                    <a:lnTo>
                      <a:pt x="467" y="4899"/>
                    </a:lnTo>
                    <a:lnTo>
                      <a:pt x="551" y="5030"/>
                    </a:lnTo>
                    <a:lnTo>
                      <a:pt x="642" y="5156"/>
                    </a:lnTo>
                    <a:lnTo>
                      <a:pt x="737" y="5277"/>
                    </a:lnTo>
                    <a:lnTo>
                      <a:pt x="839" y="5395"/>
                    </a:lnTo>
                    <a:lnTo>
                      <a:pt x="947" y="5507"/>
                    </a:lnTo>
                    <a:lnTo>
                      <a:pt x="1057" y="5613"/>
                    </a:lnTo>
                    <a:lnTo>
                      <a:pt x="1175" y="5715"/>
                    </a:lnTo>
                    <a:lnTo>
                      <a:pt x="1297" y="5810"/>
                    </a:lnTo>
                    <a:lnTo>
                      <a:pt x="1424" y="5901"/>
                    </a:lnTo>
                    <a:lnTo>
                      <a:pt x="1554" y="5985"/>
                    </a:lnTo>
                    <a:lnTo>
                      <a:pt x="1691" y="6062"/>
                    </a:lnTo>
                    <a:lnTo>
                      <a:pt x="1829" y="6133"/>
                    </a:lnTo>
                    <a:lnTo>
                      <a:pt x="1972" y="6197"/>
                    </a:lnTo>
                    <a:lnTo>
                      <a:pt x="2119" y="6256"/>
                    </a:lnTo>
                    <a:lnTo>
                      <a:pt x="2269" y="6307"/>
                    </a:lnTo>
                    <a:lnTo>
                      <a:pt x="2421" y="6351"/>
                    </a:lnTo>
                    <a:lnTo>
                      <a:pt x="2579" y="6386"/>
                    </a:lnTo>
                    <a:lnTo>
                      <a:pt x="2738" y="6414"/>
                    </a:lnTo>
                    <a:lnTo>
                      <a:pt x="2899" y="6435"/>
                    </a:lnTo>
                    <a:lnTo>
                      <a:pt x="3063" y="6447"/>
                    </a:lnTo>
                    <a:lnTo>
                      <a:pt x="3229" y="6451"/>
                    </a:lnTo>
                    <a:lnTo>
                      <a:pt x="3395" y="6447"/>
                    </a:lnTo>
                    <a:lnTo>
                      <a:pt x="3559" y="6435"/>
                    </a:lnTo>
                    <a:lnTo>
                      <a:pt x="3720" y="6414"/>
                    </a:lnTo>
                    <a:lnTo>
                      <a:pt x="3880" y="6386"/>
                    </a:lnTo>
                    <a:lnTo>
                      <a:pt x="4035" y="6351"/>
                    </a:lnTo>
                    <a:lnTo>
                      <a:pt x="4189" y="6307"/>
                    </a:lnTo>
                    <a:lnTo>
                      <a:pt x="4339" y="6256"/>
                    </a:lnTo>
                    <a:lnTo>
                      <a:pt x="4486" y="6197"/>
                    </a:lnTo>
                    <a:lnTo>
                      <a:pt x="4629" y="6133"/>
                    </a:lnTo>
                    <a:lnTo>
                      <a:pt x="4768" y="6062"/>
                    </a:lnTo>
                    <a:lnTo>
                      <a:pt x="4903" y="5985"/>
                    </a:lnTo>
                    <a:lnTo>
                      <a:pt x="5035" y="5901"/>
                    </a:lnTo>
                    <a:lnTo>
                      <a:pt x="5162" y="5810"/>
                    </a:lnTo>
                    <a:lnTo>
                      <a:pt x="5284" y="5715"/>
                    </a:lnTo>
                    <a:lnTo>
                      <a:pt x="5400" y="5613"/>
                    </a:lnTo>
                    <a:lnTo>
                      <a:pt x="5512" y="5507"/>
                    </a:lnTo>
                    <a:lnTo>
                      <a:pt x="5619" y="5395"/>
                    </a:lnTo>
                    <a:lnTo>
                      <a:pt x="5721" y="5277"/>
                    </a:lnTo>
                    <a:lnTo>
                      <a:pt x="5816" y="5156"/>
                    </a:lnTo>
                    <a:lnTo>
                      <a:pt x="5907" y="5030"/>
                    </a:lnTo>
                    <a:lnTo>
                      <a:pt x="5991" y="4899"/>
                    </a:lnTo>
                    <a:lnTo>
                      <a:pt x="6068" y="4764"/>
                    </a:lnTo>
                    <a:lnTo>
                      <a:pt x="6139" y="4625"/>
                    </a:lnTo>
                    <a:lnTo>
                      <a:pt x="6204" y="4481"/>
                    </a:lnTo>
                    <a:lnTo>
                      <a:pt x="6262" y="4335"/>
                    </a:lnTo>
                    <a:lnTo>
                      <a:pt x="6313" y="4185"/>
                    </a:lnTo>
                    <a:lnTo>
                      <a:pt x="6356" y="4033"/>
                    </a:lnTo>
                    <a:lnTo>
                      <a:pt x="6392" y="3876"/>
                    </a:lnTo>
                    <a:lnTo>
                      <a:pt x="6421" y="3717"/>
                    </a:lnTo>
                    <a:lnTo>
                      <a:pt x="6441" y="3555"/>
                    </a:lnTo>
                    <a:lnTo>
                      <a:pt x="6454" y="3392"/>
                    </a:lnTo>
                    <a:lnTo>
                      <a:pt x="6458" y="3225"/>
                    </a:lnTo>
                    <a:close/>
                    <a:moveTo>
                      <a:pt x="6135" y="3225"/>
                    </a:moveTo>
                    <a:lnTo>
                      <a:pt x="6131" y="3375"/>
                    </a:lnTo>
                    <a:lnTo>
                      <a:pt x="6120" y="3523"/>
                    </a:lnTo>
                    <a:lnTo>
                      <a:pt x="6102" y="3668"/>
                    </a:lnTo>
                    <a:lnTo>
                      <a:pt x="6076" y="3810"/>
                    </a:lnTo>
                    <a:lnTo>
                      <a:pt x="6044" y="3951"/>
                    </a:lnTo>
                    <a:lnTo>
                      <a:pt x="6004" y="4088"/>
                    </a:lnTo>
                    <a:lnTo>
                      <a:pt x="5958" y="4224"/>
                    </a:lnTo>
                    <a:lnTo>
                      <a:pt x="5907" y="4355"/>
                    </a:lnTo>
                    <a:lnTo>
                      <a:pt x="5849" y="4484"/>
                    </a:lnTo>
                    <a:lnTo>
                      <a:pt x="5784" y="4609"/>
                    </a:lnTo>
                    <a:lnTo>
                      <a:pt x="5713" y="4731"/>
                    </a:lnTo>
                    <a:lnTo>
                      <a:pt x="5638" y="4849"/>
                    </a:lnTo>
                    <a:lnTo>
                      <a:pt x="5557" y="4963"/>
                    </a:lnTo>
                    <a:lnTo>
                      <a:pt x="5472" y="5072"/>
                    </a:lnTo>
                    <a:lnTo>
                      <a:pt x="5380" y="5178"/>
                    </a:lnTo>
                    <a:lnTo>
                      <a:pt x="5284" y="5278"/>
                    </a:lnTo>
                    <a:lnTo>
                      <a:pt x="5183" y="5375"/>
                    </a:lnTo>
                    <a:lnTo>
                      <a:pt x="5077" y="5466"/>
                    </a:lnTo>
                    <a:lnTo>
                      <a:pt x="4967" y="5552"/>
                    </a:lnTo>
                    <a:lnTo>
                      <a:pt x="4854" y="5633"/>
                    </a:lnTo>
                    <a:lnTo>
                      <a:pt x="4736" y="5709"/>
                    </a:lnTo>
                    <a:lnTo>
                      <a:pt x="4614" y="5778"/>
                    </a:lnTo>
                    <a:lnTo>
                      <a:pt x="4489" y="5843"/>
                    </a:lnTo>
                    <a:lnTo>
                      <a:pt x="4361" y="5900"/>
                    </a:lnTo>
                    <a:lnTo>
                      <a:pt x="4228" y="5953"/>
                    </a:lnTo>
                    <a:lnTo>
                      <a:pt x="4093" y="5998"/>
                    </a:lnTo>
                    <a:lnTo>
                      <a:pt x="3955" y="6038"/>
                    </a:lnTo>
                    <a:lnTo>
                      <a:pt x="3815" y="6069"/>
                    </a:lnTo>
                    <a:lnTo>
                      <a:pt x="3672" y="6096"/>
                    </a:lnTo>
                    <a:lnTo>
                      <a:pt x="3526" y="6114"/>
                    </a:lnTo>
                    <a:lnTo>
                      <a:pt x="3379" y="6125"/>
                    </a:lnTo>
                    <a:lnTo>
                      <a:pt x="3229" y="6128"/>
                    </a:lnTo>
                    <a:lnTo>
                      <a:pt x="3080" y="6125"/>
                    </a:lnTo>
                    <a:lnTo>
                      <a:pt x="2932" y="6114"/>
                    </a:lnTo>
                    <a:lnTo>
                      <a:pt x="2786" y="6096"/>
                    </a:lnTo>
                    <a:lnTo>
                      <a:pt x="2644" y="6069"/>
                    </a:lnTo>
                    <a:lnTo>
                      <a:pt x="2503" y="6038"/>
                    </a:lnTo>
                    <a:lnTo>
                      <a:pt x="2366" y="5998"/>
                    </a:lnTo>
                    <a:lnTo>
                      <a:pt x="2230" y="5953"/>
                    </a:lnTo>
                    <a:lnTo>
                      <a:pt x="2098" y="5900"/>
                    </a:lnTo>
                    <a:lnTo>
                      <a:pt x="1969" y="5843"/>
                    </a:lnTo>
                    <a:lnTo>
                      <a:pt x="1844" y="5778"/>
                    </a:lnTo>
                    <a:lnTo>
                      <a:pt x="1722" y="5709"/>
                    </a:lnTo>
                    <a:lnTo>
                      <a:pt x="1604" y="5633"/>
                    </a:lnTo>
                    <a:lnTo>
                      <a:pt x="1490" y="5552"/>
                    </a:lnTo>
                    <a:lnTo>
                      <a:pt x="1381" y="5466"/>
                    </a:lnTo>
                    <a:lnTo>
                      <a:pt x="1275" y="5375"/>
                    </a:lnTo>
                    <a:lnTo>
                      <a:pt x="1174" y="5278"/>
                    </a:lnTo>
                    <a:lnTo>
                      <a:pt x="1078" y="5178"/>
                    </a:lnTo>
                    <a:lnTo>
                      <a:pt x="986" y="5072"/>
                    </a:lnTo>
                    <a:lnTo>
                      <a:pt x="900" y="4963"/>
                    </a:lnTo>
                    <a:lnTo>
                      <a:pt x="820" y="4849"/>
                    </a:lnTo>
                    <a:lnTo>
                      <a:pt x="744" y="4731"/>
                    </a:lnTo>
                    <a:lnTo>
                      <a:pt x="674" y="4609"/>
                    </a:lnTo>
                    <a:lnTo>
                      <a:pt x="610" y="4484"/>
                    </a:lnTo>
                    <a:lnTo>
                      <a:pt x="552" y="4355"/>
                    </a:lnTo>
                    <a:lnTo>
                      <a:pt x="499" y="4224"/>
                    </a:lnTo>
                    <a:lnTo>
                      <a:pt x="454" y="4088"/>
                    </a:lnTo>
                    <a:lnTo>
                      <a:pt x="415" y="3951"/>
                    </a:lnTo>
                    <a:lnTo>
                      <a:pt x="383" y="3810"/>
                    </a:lnTo>
                    <a:lnTo>
                      <a:pt x="357" y="3668"/>
                    </a:lnTo>
                    <a:lnTo>
                      <a:pt x="339" y="3523"/>
                    </a:lnTo>
                    <a:lnTo>
                      <a:pt x="328" y="3375"/>
                    </a:lnTo>
                    <a:lnTo>
                      <a:pt x="324" y="3225"/>
                    </a:lnTo>
                    <a:lnTo>
                      <a:pt x="328" y="3076"/>
                    </a:lnTo>
                    <a:lnTo>
                      <a:pt x="339" y="2929"/>
                    </a:lnTo>
                    <a:lnTo>
                      <a:pt x="357" y="2784"/>
                    </a:lnTo>
                    <a:lnTo>
                      <a:pt x="383" y="2641"/>
                    </a:lnTo>
                    <a:lnTo>
                      <a:pt x="415" y="2500"/>
                    </a:lnTo>
                    <a:lnTo>
                      <a:pt x="454" y="2362"/>
                    </a:lnTo>
                    <a:lnTo>
                      <a:pt x="499" y="2228"/>
                    </a:lnTo>
                    <a:lnTo>
                      <a:pt x="552" y="2096"/>
                    </a:lnTo>
                    <a:lnTo>
                      <a:pt x="610" y="1967"/>
                    </a:lnTo>
                    <a:lnTo>
                      <a:pt x="674" y="1843"/>
                    </a:lnTo>
                    <a:lnTo>
                      <a:pt x="744" y="1721"/>
                    </a:lnTo>
                    <a:lnTo>
                      <a:pt x="820" y="1603"/>
                    </a:lnTo>
                    <a:lnTo>
                      <a:pt x="900" y="1489"/>
                    </a:lnTo>
                    <a:lnTo>
                      <a:pt x="986" y="1380"/>
                    </a:lnTo>
                    <a:lnTo>
                      <a:pt x="1078" y="1274"/>
                    </a:lnTo>
                    <a:lnTo>
                      <a:pt x="1174" y="1173"/>
                    </a:lnTo>
                    <a:lnTo>
                      <a:pt x="1275" y="1077"/>
                    </a:lnTo>
                    <a:lnTo>
                      <a:pt x="1381" y="987"/>
                    </a:lnTo>
                    <a:lnTo>
                      <a:pt x="1490" y="900"/>
                    </a:lnTo>
                    <a:lnTo>
                      <a:pt x="1604" y="819"/>
                    </a:lnTo>
                    <a:lnTo>
                      <a:pt x="1722" y="744"/>
                    </a:lnTo>
                    <a:lnTo>
                      <a:pt x="1844" y="674"/>
                    </a:lnTo>
                    <a:lnTo>
                      <a:pt x="1969" y="610"/>
                    </a:lnTo>
                    <a:lnTo>
                      <a:pt x="2098" y="551"/>
                    </a:lnTo>
                    <a:lnTo>
                      <a:pt x="2230" y="499"/>
                    </a:lnTo>
                    <a:lnTo>
                      <a:pt x="2366" y="454"/>
                    </a:lnTo>
                    <a:lnTo>
                      <a:pt x="2503" y="415"/>
                    </a:lnTo>
                    <a:lnTo>
                      <a:pt x="2644" y="382"/>
                    </a:lnTo>
                    <a:lnTo>
                      <a:pt x="2786" y="356"/>
                    </a:lnTo>
                    <a:lnTo>
                      <a:pt x="2932" y="338"/>
                    </a:lnTo>
                    <a:lnTo>
                      <a:pt x="3080" y="327"/>
                    </a:lnTo>
                    <a:lnTo>
                      <a:pt x="3229" y="323"/>
                    </a:lnTo>
                    <a:lnTo>
                      <a:pt x="3379" y="327"/>
                    </a:lnTo>
                    <a:lnTo>
                      <a:pt x="3526" y="338"/>
                    </a:lnTo>
                    <a:lnTo>
                      <a:pt x="3672" y="356"/>
                    </a:lnTo>
                    <a:lnTo>
                      <a:pt x="3815" y="382"/>
                    </a:lnTo>
                    <a:lnTo>
                      <a:pt x="3955" y="415"/>
                    </a:lnTo>
                    <a:lnTo>
                      <a:pt x="4093" y="454"/>
                    </a:lnTo>
                    <a:lnTo>
                      <a:pt x="4228" y="499"/>
                    </a:lnTo>
                    <a:lnTo>
                      <a:pt x="4361" y="551"/>
                    </a:lnTo>
                    <a:lnTo>
                      <a:pt x="4489" y="610"/>
                    </a:lnTo>
                    <a:lnTo>
                      <a:pt x="4614" y="674"/>
                    </a:lnTo>
                    <a:lnTo>
                      <a:pt x="4736" y="744"/>
                    </a:lnTo>
                    <a:lnTo>
                      <a:pt x="4854" y="819"/>
                    </a:lnTo>
                    <a:lnTo>
                      <a:pt x="4967" y="900"/>
                    </a:lnTo>
                    <a:lnTo>
                      <a:pt x="5077" y="987"/>
                    </a:lnTo>
                    <a:lnTo>
                      <a:pt x="5183" y="1077"/>
                    </a:lnTo>
                    <a:lnTo>
                      <a:pt x="5284" y="1173"/>
                    </a:lnTo>
                    <a:lnTo>
                      <a:pt x="5380" y="1274"/>
                    </a:lnTo>
                    <a:lnTo>
                      <a:pt x="5472" y="1380"/>
                    </a:lnTo>
                    <a:lnTo>
                      <a:pt x="5557" y="1489"/>
                    </a:lnTo>
                    <a:lnTo>
                      <a:pt x="5638" y="1603"/>
                    </a:lnTo>
                    <a:lnTo>
                      <a:pt x="5713" y="1721"/>
                    </a:lnTo>
                    <a:lnTo>
                      <a:pt x="5784" y="1843"/>
                    </a:lnTo>
                    <a:lnTo>
                      <a:pt x="5849" y="1967"/>
                    </a:lnTo>
                    <a:lnTo>
                      <a:pt x="5907" y="2096"/>
                    </a:lnTo>
                    <a:lnTo>
                      <a:pt x="5958" y="2228"/>
                    </a:lnTo>
                    <a:lnTo>
                      <a:pt x="6004" y="2362"/>
                    </a:lnTo>
                    <a:lnTo>
                      <a:pt x="6044" y="2500"/>
                    </a:lnTo>
                    <a:lnTo>
                      <a:pt x="6076" y="2641"/>
                    </a:lnTo>
                    <a:lnTo>
                      <a:pt x="6102" y="2784"/>
                    </a:lnTo>
                    <a:lnTo>
                      <a:pt x="6120" y="2929"/>
                    </a:lnTo>
                    <a:lnTo>
                      <a:pt x="6131" y="3076"/>
                    </a:lnTo>
                    <a:lnTo>
                      <a:pt x="6135" y="3225"/>
                    </a:lnTo>
                    <a:close/>
                  </a:path>
                </a:pathLst>
              </a:custGeom>
              <a:solidFill>
                <a:srgbClr val="80C6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3" name="Freeform 161"/>
              <p:cNvSpPr>
                <a:spLocks noEditPoints="1"/>
              </p:cNvSpPr>
              <p:nvPr/>
            </p:nvSpPr>
            <p:spPr bwMode="auto">
              <a:xfrm>
                <a:off x="5350" y="1166"/>
                <a:ext cx="130" cy="137"/>
              </a:xfrm>
              <a:custGeom>
                <a:avLst/>
                <a:gdLst/>
                <a:ahLst/>
                <a:cxnLst>
                  <a:cxn ang="0">
                    <a:pos x="6073" y="2447"/>
                  </a:cxn>
                  <a:cxn ang="0">
                    <a:pos x="5832" y="1736"/>
                  </a:cxn>
                  <a:cxn ang="0">
                    <a:pos x="5434" y="1116"/>
                  </a:cxn>
                  <a:cxn ang="0">
                    <a:pos x="4902" y="610"/>
                  </a:cxn>
                  <a:cxn ang="0">
                    <a:pos x="4261" y="241"/>
                  </a:cxn>
                  <a:cxn ang="0">
                    <a:pos x="3534" y="36"/>
                  </a:cxn>
                  <a:cxn ang="0">
                    <a:pos x="2753" y="16"/>
                  </a:cxn>
                  <a:cxn ang="0">
                    <a:pos x="2012" y="186"/>
                  </a:cxn>
                  <a:cxn ang="0">
                    <a:pos x="1352" y="524"/>
                  </a:cxn>
                  <a:cxn ang="0">
                    <a:pos x="797" y="1005"/>
                  </a:cxn>
                  <a:cxn ang="0">
                    <a:pos x="370" y="1604"/>
                  </a:cxn>
                  <a:cxn ang="0">
                    <a:pos x="97" y="2300"/>
                  </a:cxn>
                  <a:cxn ang="0">
                    <a:pos x="0" y="3064"/>
                  </a:cxn>
                  <a:cxn ang="0">
                    <a:pos x="97" y="3831"/>
                  </a:cxn>
                  <a:cxn ang="0">
                    <a:pos x="370" y="4525"/>
                  </a:cxn>
                  <a:cxn ang="0">
                    <a:pos x="797" y="5125"/>
                  </a:cxn>
                  <a:cxn ang="0">
                    <a:pos x="1352" y="5606"/>
                  </a:cxn>
                  <a:cxn ang="0">
                    <a:pos x="2012" y="5943"/>
                  </a:cxn>
                  <a:cxn ang="0">
                    <a:pos x="2753" y="6113"/>
                  </a:cxn>
                  <a:cxn ang="0">
                    <a:pos x="3534" y="6094"/>
                  </a:cxn>
                  <a:cxn ang="0">
                    <a:pos x="4261" y="5888"/>
                  </a:cxn>
                  <a:cxn ang="0">
                    <a:pos x="4902" y="5520"/>
                  </a:cxn>
                  <a:cxn ang="0">
                    <a:pos x="5434" y="5014"/>
                  </a:cxn>
                  <a:cxn ang="0">
                    <a:pos x="5832" y="4393"/>
                  </a:cxn>
                  <a:cxn ang="0">
                    <a:pos x="6073" y="3682"/>
                  </a:cxn>
                  <a:cxn ang="0">
                    <a:pos x="5813" y="3064"/>
                  </a:cxn>
                  <a:cxn ang="0">
                    <a:pos x="5725" y="3750"/>
                  </a:cxn>
                  <a:cxn ang="0">
                    <a:pos x="5480" y="4372"/>
                  </a:cxn>
                  <a:cxn ang="0">
                    <a:pos x="5099" y="4908"/>
                  </a:cxn>
                  <a:cxn ang="0">
                    <a:pos x="4602" y="5339"/>
                  </a:cxn>
                  <a:cxn ang="0">
                    <a:pos x="4011" y="5640"/>
                  </a:cxn>
                  <a:cxn ang="0">
                    <a:pos x="3348" y="5793"/>
                  </a:cxn>
                  <a:cxn ang="0">
                    <a:pos x="2649" y="5775"/>
                  </a:cxn>
                  <a:cxn ang="0">
                    <a:pos x="1999" y="5592"/>
                  </a:cxn>
                  <a:cxn ang="0">
                    <a:pos x="1425" y="5263"/>
                  </a:cxn>
                  <a:cxn ang="0">
                    <a:pos x="949" y="4809"/>
                  </a:cxn>
                  <a:cxn ang="0">
                    <a:pos x="593" y="4253"/>
                  </a:cxn>
                  <a:cxn ang="0">
                    <a:pos x="378" y="3618"/>
                  </a:cxn>
                  <a:cxn ang="0">
                    <a:pos x="326" y="2923"/>
                  </a:cxn>
                  <a:cxn ang="0">
                    <a:pos x="445" y="2250"/>
                  </a:cxn>
                  <a:cxn ang="0">
                    <a:pos x="720" y="1643"/>
                  </a:cxn>
                  <a:cxn ang="0">
                    <a:pos x="1126" y="1126"/>
                  </a:cxn>
                  <a:cxn ang="0">
                    <a:pos x="1644" y="720"/>
                  </a:cxn>
                  <a:cxn ang="0">
                    <a:pos x="2251" y="446"/>
                  </a:cxn>
                  <a:cxn ang="0">
                    <a:pos x="2926" y="326"/>
                  </a:cxn>
                  <a:cxn ang="0">
                    <a:pos x="3620" y="379"/>
                  </a:cxn>
                  <a:cxn ang="0">
                    <a:pos x="4258" y="594"/>
                  </a:cxn>
                  <a:cxn ang="0">
                    <a:pos x="4813" y="950"/>
                  </a:cxn>
                  <a:cxn ang="0">
                    <a:pos x="5267" y="1425"/>
                  </a:cxn>
                  <a:cxn ang="0">
                    <a:pos x="5596" y="1997"/>
                  </a:cxn>
                  <a:cxn ang="0">
                    <a:pos x="5780" y="2648"/>
                  </a:cxn>
                </a:cxnLst>
                <a:rect l="0" t="0" r="r" b="b"/>
                <a:pathLst>
                  <a:path w="6135" h="6129">
                    <a:moveTo>
                      <a:pt x="6135" y="3064"/>
                    </a:moveTo>
                    <a:lnTo>
                      <a:pt x="6131" y="2907"/>
                    </a:lnTo>
                    <a:lnTo>
                      <a:pt x="6119" y="2752"/>
                    </a:lnTo>
                    <a:lnTo>
                      <a:pt x="6099" y="2598"/>
                    </a:lnTo>
                    <a:lnTo>
                      <a:pt x="6073" y="2447"/>
                    </a:lnTo>
                    <a:lnTo>
                      <a:pt x="6038" y="2300"/>
                    </a:lnTo>
                    <a:lnTo>
                      <a:pt x="5997" y="2154"/>
                    </a:lnTo>
                    <a:lnTo>
                      <a:pt x="5949" y="2012"/>
                    </a:lnTo>
                    <a:lnTo>
                      <a:pt x="5894" y="1872"/>
                    </a:lnTo>
                    <a:lnTo>
                      <a:pt x="5832" y="1736"/>
                    </a:lnTo>
                    <a:lnTo>
                      <a:pt x="5764" y="1604"/>
                    </a:lnTo>
                    <a:lnTo>
                      <a:pt x="5690" y="1476"/>
                    </a:lnTo>
                    <a:lnTo>
                      <a:pt x="5610" y="1352"/>
                    </a:lnTo>
                    <a:lnTo>
                      <a:pt x="5525" y="1232"/>
                    </a:lnTo>
                    <a:lnTo>
                      <a:pt x="5434" y="1116"/>
                    </a:lnTo>
                    <a:lnTo>
                      <a:pt x="5337" y="1005"/>
                    </a:lnTo>
                    <a:lnTo>
                      <a:pt x="5236" y="898"/>
                    </a:lnTo>
                    <a:lnTo>
                      <a:pt x="5130" y="797"/>
                    </a:lnTo>
                    <a:lnTo>
                      <a:pt x="5018" y="701"/>
                    </a:lnTo>
                    <a:lnTo>
                      <a:pt x="4902" y="610"/>
                    </a:lnTo>
                    <a:lnTo>
                      <a:pt x="4782" y="524"/>
                    </a:lnTo>
                    <a:lnTo>
                      <a:pt x="4657" y="445"/>
                    </a:lnTo>
                    <a:lnTo>
                      <a:pt x="4529" y="371"/>
                    </a:lnTo>
                    <a:lnTo>
                      <a:pt x="4397" y="303"/>
                    </a:lnTo>
                    <a:lnTo>
                      <a:pt x="4261" y="241"/>
                    </a:lnTo>
                    <a:lnTo>
                      <a:pt x="4121" y="186"/>
                    </a:lnTo>
                    <a:lnTo>
                      <a:pt x="3979" y="138"/>
                    </a:lnTo>
                    <a:lnTo>
                      <a:pt x="3833" y="97"/>
                    </a:lnTo>
                    <a:lnTo>
                      <a:pt x="3685" y="63"/>
                    </a:lnTo>
                    <a:lnTo>
                      <a:pt x="3534" y="36"/>
                    </a:lnTo>
                    <a:lnTo>
                      <a:pt x="3381" y="16"/>
                    </a:lnTo>
                    <a:lnTo>
                      <a:pt x="3225" y="4"/>
                    </a:lnTo>
                    <a:lnTo>
                      <a:pt x="3067" y="0"/>
                    </a:lnTo>
                    <a:lnTo>
                      <a:pt x="2910" y="4"/>
                    </a:lnTo>
                    <a:lnTo>
                      <a:pt x="2753" y="16"/>
                    </a:lnTo>
                    <a:lnTo>
                      <a:pt x="2600" y="36"/>
                    </a:lnTo>
                    <a:lnTo>
                      <a:pt x="2450" y="63"/>
                    </a:lnTo>
                    <a:lnTo>
                      <a:pt x="2300" y="97"/>
                    </a:lnTo>
                    <a:lnTo>
                      <a:pt x="2155" y="138"/>
                    </a:lnTo>
                    <a:lnTo>
                      <a:pt x="2012" y="186"/>
                    </a:lnTo>
                    <a:lnTo>
                      <a:pt x="1873" y="241"/>
                    </a:lnTo>
                    <a:lnTo>
                      <a:pt x="1737" y="303"/>
                    </a:lnTo>
                    <a:lnTo>
                      <a:pt x="1605" y="371"/>
                    </a:lnTo>
                    <a:lnTo>
                      <a:pt x="1477" y="445"/>
                    </a:lnTo>
                    <a:lnTo>
                      <a:pt x="1352" y="524"/>
                    </a:lnTo>
                    <a:lnTo>
                      <a:pt x="1232" y="610"/>
                    </a:lnTo>
                    <a:lnTo>
                      <a:pt x="1116" y="701"/>
                    </a:lnTo>
                    <a:lnTo>
                      <a:pt x="1004" y="797"/>
                    </a:lnTo>
                    <a:lnTo>
                      <a:pt x="899" y="898"/>
                    </a:lnTo>
                    <a:lnTo>
                      <a:pt x="797" y="1005"/>
                    </a:lnTo>
                    <a:lnTo>
                      <a:pt x="700" y="1116"/>
                    </a:lnTo>
                    <a:lnTo>
                      <a:pt x="609" y="1232"/>
                    </a:lnTo>
                    <a:lnTo>
                      <a:pt x="523" y="1352"/>
                    </a:lnTo>
                    <a:lnTo>
                      <a:pt x="443" y="1476"/>
                    </a:lnTo>
                    <a:lnTo>
                      <a:pt x="370" y="1604"/>
                    </a:lnTo>
                    <a:lnTo>
                      <a:pt x="302" y="1736"/>
                    </a:lnTo>
                    <a:lnTo>
                      <a:pt x="241" y="1872"/>
                    </a:lnTo>
                    <a:lnTo>
                      <a:pt x="186" y="2012"/>
                    </a:lnTo>
                    <a:lnTo>
                      <a:pt x="137" y="2154"/>
                    </a:lnTo>
                    <a:lnTo>
                      <a:pt x="97" y="2300"/>
                    </a:lnTo>
                    <a:lnTo>
                      <a:pt x="62" y="2447"/>
                    </a:lnTo>
                    <a:lnTo>
                      <a:pt x="35" y="2598"/>
                    </a:lnTo>
                    <a:lnTo>
                      <a:pt x="15" y="2752"/>
                    </a:lnTo>
                    <a:lnTo>
                      <a:pt x="4" y="2907"/>
                    </a:lnTo>
                    <a:lnTo>
                      <a:pt x="0" y="3064"/>
                    </a:lnTo>
                    <a:lnTo>
                      <a:pt x="4" y="3223"/>
                    </a:lnTo>
                    <a:lnTo>
                      <a:pt x="15" y="3378"/>
                    </a:lnTo>
                    <a:lnTo>
                      <a:pt x="35" y="3531"/>
                    </a:lnTo>
                    <a:lnTo>
                      <a:pt x="62" y="3682"/>
                    </a:lnTo>
                    <a:lnTo>
                      <a:pt x="97" y="3831"/>
                    </a:lnTo>
                    <a:lnTo>
                      <a:pt x="137" y="3976"/>
                    </a:lnTo>
                    <a:lnTo>
                      <a:pt x="186" y="4118"/>
                    </a:lnTo>
                    <a:lnTo>
                      <a:pt x="241" y="4257"/>
                    </a:lnTo>
                    <a:lnTo>
                      <a:pt x="302" y="4393"/>
                    </a:lnTo>
                    <a:lnTo>
                      <a:pt x="370" y="4525"/>
                    </a:lnTo>
                    <a:lnTo>
                      <a:pt x="443" y="4653"/>
                    </a:lnTo>
                    <a:lnTo>
                      <a:pt x="523" y="4778"/>
                    </a:lnTo>
                    <a:lnTo>
                      <a:pt x="609" y="4898"/>
                    </a:lnTo>
                    <a:lnTo>
                      <a:pt x="700" y="5014"/>
                    </a:lnTo>
                    <a:lnTo>
                      <a:pt x="797" y="5125"/>
                    </a:lnTo>
                    <a:lnTo>
                      <a:pt x="899" y="5231"/>
                    </a:lnTo>
                    <a:lnTo>
                      <a:pt x="1004" y="5333"/>
                    </a:lnTo>
                    <a:lnTo>
                      <a:pt x="1116" y="5429"/>
                    </a:lnTo>
                    <a:lnTo>
                      <a:pt x="1232" y="5520"/>
                    </a:lnTo>
                    <a:lnTo>
                      <a:pt x="1352" y="5606"/>
                    </a:lnTo>
                    <a:lnTo>
                      <a:pt x="1477" y="5686"/>
                    </a:lnTo>
                    <a:lnTo>
                      <a:pt x="1605" y="5760"/>
                    </a:lnTo>
                    <a:lnTo>
                      <a:pt x="1737" y="5827"/>
                    </a:lnTo>
                    <a:lnTo>
                      <a:pt x="1873" y="5888"/>
                    </a:lnTo>
                    <a:lnTo>
                      <a:pt x="2012" y="5943"/>
                    </a:lnTo>
                    <a:lnTo>
                      <a:pt x="2155" y="5992"/>
                    </a:lnTo>
                    <a:lnTo>
                      <a:pt x="2300" y="6032"/>
                    </a:lnTo>
                    <a:lnTo>
                      <a:pt x="2450" y="6067"/>
                    </a:lnTo>
                    <a:lnTo>
                      <a:pt x="2600" y="6094"/>
                    </a:lnTo>
                    <a:lnTo>
                      <a:pt x="2753" y="6113"/>
                    </a:lnTo>
                    <a:lnTo>
                      <a:pt x="2910" y="6125"/>
                    </a:lnTo>
                    <a:lnTo>
                      <a:pt x="3067" y="6129"/>
                    </a:lnTo>
                    <a:lnTo>
                      <a:pt x="3225" y="6125"/>
                    </a:lnTo>
                    <a:lnTo>
                      <a:pt x="3381" y="6113"/>
                    </a:lnTo>
                    <a:lnTo>
                      <a:pt x="3534" y="6094"/>
                    </a:lnTo>
                    <a:lnTo>
                      <a:pt x="3685" y="6067"/>
                    </a:lnTo>
                    <a:lnTo>
                      <a:pt x="3833" y="6032"/>
                    </a:lnTo>
                    <a:lnTo>
                      <a:pt x="3979" y="5992"/>
                    </a:lnTo>
                    <a:lnTo>
                      <a:pt x="4121" y="5943"/>
                    </a:lnTo>
                    <a:lnTo>
                      <a:pt x="4261" y="5888"/>
                    </a:lnTo>
                    <a:lnTo>
                      <a:pt x="4397" y="5827"/>
                    </a:lnTo>
                    <a:lnTo>
                      <a:pt x="4529" y="5760"/>
                    </a:lnTo>
                    <a:lnTo>
                      <a:pt x="4657" y="5686"/>
                    </a:lnTo>
                    <a:lnTo>
                      <a:pt x="4782" y="5606"/>
                    </a:lnTo>
                    <a:lnTo>
                      <a:pt x="4902" y="5520"/>
                    </a:lnTo>
                    <a:lnTo>
                      <a:pt x="5018" y="5429"/>
                    </a:lnTo>
                    <a:lnTo>
                      <a:pt x="5130" y="5333"/>
                    </a:lnTo>
                    <a:lnTo>
                      <a:pt x="5236" y="5231"/>
                    </a:lnTo>
                    <a:lnTo>
                      <a:pt x="5337" y="5125"/>
                    </a:lnTo>
                    <a:lnTo>
                      <a:pt x="5434" y="5014"/>
                    </a:lnTo>
                    <a:lnTo>
                      <a:pt x="5525" y="4898"/>
                    </a:lnTo>
                    <a:lnTo>
                      <a:pt x="5610" y="4778"/>
                    </a:lnTo>
                    <a:lnTo>
                      <a:pt x="5690" y="4653"/>
                    </a:lnTo>
                    <a:lnTo>
                      <a:pt x="5764" y="4525"/>
                    </a:lnTo>
                    <a:lnTo>
                      <a:pt x="5832" y="4393"/>
                    </a:lnTo>
                    <a:lnTo>
                      <a:pt x="5894" y="4257"/>
                    </a:lnTo>
                    <a:lnTo>
                      <a:pt x="5949" y="4118"/>
                    </a:lnTo>
                    <a:lnTo>
                      <a:pt x="5997" y="3976"/>
                    </a:lnTo>
                    <a:lnTo>
                      <a:pt x="6038" y="3831"/>
                    </a:lnTo>
                    <a:lnTo>
                      <a:pt x="6073" y="3682"/>
                    </a:lnTo>
                    <a:lnTo>
                      <a:pt x="6099" y="3531"/>
                    </a:lnTo>
                    <a:lnTo>
                      <a:pt x="6119" y="3378"/>
                    </a:lnTo>
                    <a:lnTo>
                      <a:pt x="6131" y="3223"/>
                    </a:lnTo>
                    <a:lnTo>
                      <a:pt x="6135" y="3064"/>
                    </a:lnTo>
                    <a:close/>
                    <a:moveTo>
                      <a:pt x="5813" y="3064"/>
                    </a:moveTo>
                    <a:lnTo>
                      <a:pt x="5809" y="3206"/>
                    </a:lnTo>
                    <a:lnTo>
                      <a:pt x="5798" y="3346"/>
                    </a:lnTo>
                    <a:lnTo>
                      <a:pt x="5780" y="3483"/>
                    </a:lnTo>
                    <a:lnTo>
                      <a:pt x="5757" y="3618"/>
                    </a:lnTo>
                    <a:lnTo>
                      <a:pt x="5725" y="3750"/>
                    </a:lnTo>
                    <a:lnTo>
                      <a:pt x="5689" y="3880"/>
                    </a:lnTo>
                    <a:lnTo>
                      <a:pt x="5645" y="4008"/>
                    </a:lnTo>
                    <a:lnTo>
                      <a:pt x="5596" y="4131"/>
                    </a:lnTo>
                    <a:lnTo>
                      <a:pt x="5541" y="4253"/>
                    </a:lnTo>
                    <a:lnTo>
                      <a:pt x="5480" y="4372"/>
                    </a:lnTo>
                    <a:lnTo>
                      <a:pt x="5414" y="4487"/>
                    </a:lnTo>
                    <a:lnTo>
                      <a:pt x="5343" y="4598"/>
                    </a:lnTo>
                    <a:lnTo>
                      <a:pt x="5267" y="4705"/>
                    </a:lnTo>
                    <a:lnTo>
                      <a:pt x="5185" y="4809"/>
                    </a:lnTo>
                    <a:lnTo>
                      <a:pt x="5099" y="4908"/>
                    </a:lnTo>
                    <a:lnTo>
                      <a:pt x="5009" y="5004"/>
                    </a:lnTo>
                    <a:lnTo>
                      <a:pt x="4912" y="5095"/>
                    </a:lnTo>
                    <a:lnTo>
                      <a:pt x="4813" y="5180"/>
                    </a:lnTo>
                    <a:lnTo>
                      <a:pt x="4709" y="5263"/>
                    </a:lnTo>
                    <a:lnTo>
                      <a:pt x="4602" y="5339"/>
                    </a:lnTo>
                    <a:lnTo>
                      <a:pt x="4490" y="5410"/>
                    </a:lnTo>
                    <a:lnTo>
                      <a:pt x="4376" y="5476"/>
                    </a:lnTo>
                    <a:lnTo>
                      <a:pt x="4258" y="5537"/>
                    </a:lnTo>
                    <a:lnTo>
                      <a:pt x="4136" y="5592"/>
                    </a:lnTo>
                    <a:lnTo>
                      <a:pt x="4011" y="5640"/>
                    </a:lnTo>
                    <a:lnTo>
                      <a:pt x="3884" y="5684"/>
                    </a:lnTo>
                    <a:lnTo>
                      <a:pt x="3752" y="5720"/>
                    </a:lnTo>
                    <a:lnTo>
                      <a:pt x="3620" y="5751"/>
                    </a:lnTo>
                    <a:lnTo>
                      <a:pt x="3484" y="5775"/>
                    </a:lnTo>
                    <a:lnTo>
                      <a:pt x="3348" y="5793"/>
                    </a:lnTo>
                    <a:lnTo>
                      <a:pt x="3209" y="5803"/>
                    </a:lnTo>
                    <a:lnTo>
                      <a:pt x="3067" y="5807"/>
                    </a:lnTo>
                    <a:lnTo>
                      <a:pt x="2926" y="5803"/>
                    </a:lnTo>
                    <a:lnTo>
                      <a:pt x="2787" y="5793"/>
                    </a:lnTo>
                    <a:lnTo>
                      <a:pt x="2649" y="5775"/>
                    </a:lnTo>
                    <a:lnTo>
                      <a:pt x="2515" y="5751"/>
                    </a:lnTo>
                    <a:lnTo>
                      <a:pt x="2381" y="5720"/>
                    </a:lnTo>
                    <a:lnTo>
                      <a:pt x="2251" y="5684"/>
                    </a:lnTo>
                    <a:lnTo>
                      <a:pt x="2123" y="5640"/>
                    </a:lnTo>
                    <a:lnTo>
                      <a:pt x="1999" y="5592"/>
                    </a:lnTo>
                    <a:lnTo>
                      <a:pt x="1877" y="5537"/>
                    </a:lnTo>
                    <a:lnTo>
                      <a:pt x="1758" y="5476"/>
                    </a:lnTo>
                    <a:lnTo>
                      <a:pt x="1644" y="5410"/>
                    </a:lnTo>
                    <a:lnTo>
                      <a:pt x="1533" y="5339"/>
                    </a:lnTo>
                    <a:lnTo>
                      <a:pt x="1425" y="5263"/>
                    </a:lnTo>
                    <a:lnTo>
                      <a:pt x="1321" y="5180"/>
                    </a:lnTo>
                    <a:lnTo>
                      <a:pt x="1222" y="5095"/>
                    </a:lnTo>
                    <a:lnTo>
                      <a:pt x="1126" y="5004"/>
                    </a:lnTo>
                    <a:lnTo>
                      <a:pt x="1036" y="4908"/>
                    </a:lnTo>
                    <a:lnTo>
                      <a:pt x="949" y="4809"/>
                    </a:lnTo>
                    <a:lnTo>
                      <a:pt x="867" y="4705"/>
                    </a:lnTo>
                    <a:lnTo>
                      <a:pt x="791" y="4598"/>
                    </a:lnTo>
                    <a:lnTo>
                      <a:pt x="720" y="4487"/>
                    </a:lnTo>
                    <a:lnTo>
                      <a:pt x="654" y="4372"/>
                    </a:lnTo>
                    <a:lnTo>
                      <a:pt x="593" y="4253"/>
                    </a:lnTo>
                    <a:lnTo>
                      <a:pt x="538" y="4131"/>
                    </a:lnTo>
                    <a:lnTo>
                      <a:pt x="489" y="4008"/>
                    </a:lnTo>
                    <a:lnTo>
                      <a:pt x="445" y="3880"/>
                    </a:lnTo>
                    <a:lnTo>
                      <a:pt x="409" y="3750"/>
                    </a:lnTo>
                    <a:lnTo>
                      <a:pt x="378" y="3618"/>
                    </a:lnTo>
                    <a:lnTo>
                      <a:pt x="354" y="3483"/>
                    </a:lnTo>
                    <a:lnTo>
                      <a:pt x="336" y="3346"/>
                    </a:lnTo>
                    <a:lnTo>
                      <a:pt x="326" y="3206"/>
                    </a:lnTo>
                    <a:lnTo>
                      <a:pt x="323" y="3064"/>
                    </a:lnTo>
                    <a:lnTo>
                      <a:pt x="326" y="2923"/>
                    </a:lnTo>
                    <a:lnTo>
                      <a:pt x="336" y="2784"/>
                    </a:lnTo>
                    <a:lnTo>
                      <a:pt x="354" y="2648"/>
                    </a:lnTo>
                    <a:lnTo>
                      <a:pt x="378" y="2512"/>
                    </a:lnTo>
                    <a:lnTo>
                      <a:pt x="409" y="2380"/>
                    </a:lnTo>
                    <a:lnTo>
                      <a:pt x="445" y="2250"/>
                    </a:lnTo>
                    <a:lnTo>
                      <a:pt x="489" y="2122"/>
                    </a:lnTo>
                    <a:lnTo>
                      <a:pt x="538" y="1997"/>
                    </a:lnTo>
                    <a:lnTo>
                      <a:pt x="593" y="1876"/>
                    </a:lnTo>
                    <a:lnTo>
                      <a:pt x="654" y="1758"/>
                    </a:lnTo>
                    <a:lnTo>
                      <a:pt x="720" y="1643"/>
                    </a:lnTo>
                    <a:lnTo>
                      <a:pt x="791" y="1532"/>
                    </a:lnTo>
                    <a:lnTo>
                      <a:pt x="867" y="1425"/>
                    </a:lnTo>
                    <a:lnTo>
                      <a:pt x="949" y="1321"/>
                    </a:lnTo>
                    <a:lnTo>
                      <a:pt x="1036" y="1222"/>
                    </a:lnTo>
                    <a:lnTo>
                      <a:pt x="1126" y="1126"/>
                    </a:lnTo>
                    <a:lnTo>
                      <a:pt x="1222" y="1036"/>
                    </a:lnTo>
                    <a:lnTo>
                      <a:pt x="1321" y="950"/>
                    </a:lnTo>
                    <a:lnTo>
                      <a:pt x="1425" y="867"/>
                    </a:lnTo>
                    <a:lnTo>
                      <a:pt x="1533" y="791"/>
                    </a:lnTo>
                    <a:lnTo>
                      <a:pt x="1644" y="720"/>
                    </a:lnTo>
                    <a:lnTo>
                      <a:pt x="1758" y="654"/>
                    </a:lnTo>
                    <a:lnTo>
                      <a:pt x="1877" y="594"/>
                    </a:lnTo>
                    <a:lnTo>
                      <a:pt x="1999" y="538"/>
                    </a:lnTo>
                    <a:lnTo>
                      <a:pt x="2123" y="490"/>
                    </a:lnTo>
                    <a:lnTo>
                      <a:pt x="2251" y="446"/>
                    </a:lnTo>
                    <a:lnTo>
                      <a:pt x="2381" y="409"/>
                    </a:lnTo>
                    <a:lnTo>
                      <a:pt x="2515" y="379"/>
                    </a:lnTo>
                    <a:lnTo>
                      <a:pt x="2649" y="355"/>
                    </a:lnTo>
                    <a:lnTo>
                      <a:pt x="2787" y="336"/>
                    </a:lnTo>
                    <a:lnTo>
                      <a:pt x="2926" y="326"/>
                    </a:lnTo>
                    <a:lnTo>
                      <a:pt x="3067" y="322"/>
                    </a:lnTo>
                    <a:lnTo>
                      <a:pt x="3209" y="326"/>
                    </a:lnTo>
                    <a:lnTo>
                      <a:pt x="3348" y="336"/>
                    </a:lnTo>
                    <a:lnTo>
                      <a:pt x="3484" y="355"/>
                    </a:lnTo>
                    <a:lnTo>
                      <a:pt x="3620" y="379"/>
                    </a:lnTo>
                    <a:lnTo>
                      <a:pt x="3752" y="409"/>
                    </a:lnTo>
                    <a:lnTo>
                      <a:pt x="3884" y="446"/>
                    </a:lnTo>
                    <a:lnTo>
                      <a:pt x="4011" y="490"/>
                    </a:lnTo>
                    <a:lnTo>
                      <a:pt x="4136" y="538"/>
                    </a:lnTo>
                    <a:lnTo>
                      <a:pt x="4258" y="594"/>
                    </a:lnTo>
                    <a:lnTo>
                      <a:pt x="4376" y="654"/>
                    </a:lnTo>
                    <a:lnTo>
                      <a:pt x="4490" y="720"/>
                    </a:lnTo>
                    <a:lnTo>
                      <a:pt x="4602" y="791"/>
                    </a:lnTo>
                    <a:lnTo>
                      <a:pt x="4709" y="867"/>
                    </a:lnTo>
                    <a:lnTo>
                      <a:pt x="4813" y="950"/>
                    </a:lnTo>
                    <a:lnTo>
                      <a:pt x="4912" y="1036"/>
                    </a:lnTo>
                    <a:lnTo>
                      <a:pt x="5009" y="1126"/>
                    </a:lnTo>
                    <a:lnTo>
                      <a:pt x="5099" y="1222"/>
                    </a:lnTo>
                    <a:lnTo>
                      <a:pt x="5185" y="1321"/>
                    </a:lnTo>
                    <a:lnTo>
                      <a:pt x="5267" y="1425"/>
                    </a:lnTo>
                    <a:lnTo>
                      <a:pt x="5343" y="1532"/>
                    </a:lnTo>
                    <a:lnTo>
                      <a:pt x="5414" y="1643"/>
                    </a:lnTo>
                    <a:lnTo>
                      <a:pt x="5480" y="1758"/>
                    </a:lnTo>
                    <a:lnTo>
                      <a:pt x="5541" y="1876"/>
                    </a:lnTo>
                    <a:lnTo>
                      <a:pt x="5596" y="1997"/>
                    </a:lnTo>
                    <a:lnTo>
                      <a:pt x="5645" y="2122"/>
                    </a:lnTo>
                    <a:lnTo>
                      <a:pt x="5689" y="2250"/>
                    </a:lnTo>
                    <a:lnTo>
                      <a:pt x="5725" y="2380"/>
                    </a:lnTo>
                    <a:lnTo>
                      <a:pt x="5757" y="2512"/>
                    </a:lnTo>
                    <a:lnTo>
                      <a:pt x="5780" y="2648"/>
                    </a:lnTo>
                    <a:lnTo>
                      <a:pt x="5798" y="2784"/>
                    </a:lnTo>
                    <a:lnTo>
                      <a:pt x="5809" y="2923"/>
                    </a:lnTo>
                    <a:lnTo>
                      <a:pt x="5813" y="3064"/>
                    </a:lnTo>
                    <a:close/>
                  </a:path>
                </a:pathLst>
              </a:custGeom>
              <a:solidFill>
                <a:srgbClr val="85C8A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4" name="Freeform 162"/>
              <p:cNvSpPr>
                <a:spLocks noEditPoints="1"/>
              </p:cNvSpPr>
              <p:nvPr/>
            </p:nvSpPr>
            <p:spPr bwMode="auto">
              <a:xfrm>
                <a:off x="5353" y="1170"/>
                <a:ext cx="124" cy="129"/>
              </a:xfrm>
              <a:custGeom>
                <a:avLst/>
                <a:gdLst/>
                <a:ahLst/>
                <a:cxnLst>
                  <a:cxn ang="0">
                    <a:pos x="5752" y="2318"/>
                  </a:cxn>
                  <a:cxn ang="0">
                    <a:pos x="5525" y="1644"/>
                  </a:cxn>
                  <a:cxn ang="0">
                    <a:pos x="5148" y="1057"/>
                  </a:cxn>
                  <a:cxn ang="0">
                    <a:pos x="4643" y="577"/>
                  </a:cxn>
                  <a:cxn ang="0">
                    <a:pos x="4037" y="228"/>
                  </a:cxn>
                  <a:cxn ang="0">
                    <a:pos x="3348" y="33"/>
                  </a:cxn>
                  <a:cxn ang="0">
                    <a:pos x="2608" y="15"/>
                  </a:cxn>
                  <a:cxn ang="0">
                    <a:pos x="1905" y="176"/>
                  </a:cxn>
                  <a:cxn ang="0">
                    <a:pos x="1280" y="495"/>
                  </a:cxn>
                  <a:cxn ang="0">
                    <a:pos x="754" y="951"/>
                  </a:cxn>
                  <a:cxn ang="0">
                    <a:pos x="350" y="1520"/>
                  </a:cxn>
                  <a:cxn ang="0">
                    <a:pos x="90" y="2177"/>
                  </a:cxn>
                  <a:cxn ang="0">
                    <a:pos x="0" y="2902"/>
                  </a:cxn>
                  <a:cxn ang="0">
                    <a:pos x="90" y="3628"/>
                  </a:cxn>
                  <a:cxn ang="0">
                    <a:pos x="350" y="4286"/>
                  </a:cxn>
                  <a:cxn ang="0">
                    <a:pos x="754" y="4855"/>
                  </a:cxn>
                  <a:cxn ang="0">
                    <a:pos x="1280" y="5310"/>
                  </a:cxn>
                  <a:cxn ang="0">
                    <a:pos x="1905" y="5630"/>
                  </a:cxn>
                  <a:cxn ang="0">
                    <a:pos x="2608" y="5791"/>
                  </a:cxn>
                  <a:cxn ang="0">
                    <a:pos x="3348" y="5773"/>
                  </a:cxn>
                  <a:cxn ang="0">
                    <a:pos x="4037" y="5578"/>
                  </a:cxn>
                  <a:cxn ang="0">
                    <a:pos x="4643" y="5229"/>
                  </a:cxn>
                  <a:cxn ang="0">
                    <a:pos x="5148" y="4749"/>
                  </a:cxn>
                  <a:cxn ang="0">
                    <a:pos x="5525" y="4161"/>
                  </a:cxn>
                  <a:cxn ang="0">
                    <a:pos x="5752" y="3488"/>
                  </a:cxn>
                  <a:cxn ang="0">
                    <a:pos x="5488" y="2902"/>
                  </a:cxn>
                  <a:cxn ang="0">
                    <a:pos x="5407" y="3548"/>
                  </a:cxn>
                  <a:cxn ang="0">
                    <a:pos x="5176" y="4133"/>
                  </a:cxn>
                  <a:cxn ang="0">
                    <a:pos x="4817" y="4638"/>
                  </a:cxn>
                  <a:cxn ang="0">
                    <a:pos x="4349" y="5043"/>
                  </a:cxn>
                  <a:cxn ang="0">
                    <a:pos x="3793" y="5326"/>
                  </a:cxn>
                  <a:cxn ang="0">
                    <a:pos x="3169" y="5470"/>
                  </a:cxn>
                  <a:cxn ang="0">
                    <a:pos x="2512" y="5454"/>
                  </a:cxn>
                  <a:cxn ang="0">
                    <a:pos x="1900" y="5280"/>
                  </a:cxn>
                  <a:cxn ang="0">
                    <a:pos x="1360" y="4971"/>
                  </a:cxn>
                  <a:cxn ang="0">
                    <a:pos x="912" y="4544"/>
                  </a:cxn>
                  <a:cxn ang="0">
                    <a:pos x="577" y="4022"/>
                  </a:cxn>
                  <a:cxn ang="0">
                    <a:pos x="375" y="3423"/>
                  </a:cxn>
                  <a:cxn ang="0">
                    <a:pos x="326" y="2770"/>
                  </a:cxn>
                  <a:cxn ang="0">
                    <a:pos x="439" y="2136"/>
                  </a:cxn>
                  <a:cxn ang="0">
                    <a:pos x="696" y="1565"/>
                  </a:cxn>
                  <a:cxn ang="0">
                    <a:pos x="1079" y="1078"/>
                  </a:cxn>
                  <a:cxn ang="0">
                    <a:pos x="1566" y="696"/>
                  </a:cxn>
                  <a:cxn ang="0">
                    <a:pos x="2137" y="438"/>
                  </a:cxn>
                  <a:cxn ang="0">
                    <a:pos x="2772" y="326"/>
                  </a:cxn>
                  <a:cxn ang="0">
                    <a:pos x="3426" y="374"/>
                  </a:cxn>
                  <a:cxn ang="0">
                    <a:pos x="4024" y="577"/>
                  </a:cxn>
                  <a:cxn ang="0">
                    <a:pos x="4548" y="912"/>
                  </a:cxn>
                  <a:cxn ang="0">
                    <a:pos x="4975" y="1360"/>
                  </a:cxn>
                  <a:cxn ang="0">
                    <a:pos x="5285" y="1898"/>
                  </a:cxn>
                  <a:cxn ang="0">
                    <a:pos x="5459" y="2510"/>
                  </a:cxn>
                </a:cxnLst>
                <a:rect l="0" t="0" r="r" b="b"/>
                <a:pathLst>
                  <a:path w="5811" h="5805">
                    <a:moveTo>
                      <a:pt x="5811" y="2902"/>
                    </a:moveTo>
                    <a:lnTo>
                      <a:pt x="5807" y="2753"/>
                    </a:lnTo>
                    <a:lnTo>
                      <a:pt x="5796" y="2606"/>
                    </a:lnTo>
                    <a:lnTo>
                      <a:pt x="5778" y="2461"/>
                    </a:lnTo>
                    <a:lnTo>
                      <a:pt x="5752" y="2318"/>
                    </a:lnTo>
                    <a:lnTo>
                      <a:pt x="5720" y="2177"/>
                    </a:lnTo>
                    <a:lnTo>
                      <a:pt x="5680" y="2039"/>
                    </a:lnTo>
                    <a:lnTo>
                      <a:pt x="5634" y="1905"/>
                    </a:lnTo>
                    <a:lnTo>
                      <a:pt x="5583" y="1772"/>
                    </a:lnTo>
                    <a:lnTo>
                      <a:pt x="5525" y="1644"/>
                    </a:lnTo>
                    <a:lnTo>
                      <a:pt x="5461" y="1520"/>
                    </a:lnTo>
                    <a:lnTo>
                      <a:pt x="5390" y="1398"/>
                    </a:lnTo>
                    <a:lnTo>
                      <a:pt x="5315" y="1280"/>
                    </a:lnTo>
                    <a:lnTo>
                      <a:pt x="5233" y="1166"/>
                    </a:lnTo>
                    <a:lnTo>
                      <a:pt x="5148" y="1057"/>
                    </a:lnTo>
                    <a:lnTo>
                      <a:pt x="5056" y="951"/>
                    </a:lnTo>
                    <a:lnTo>
                      <a:pt x="4961" y="850"/>
                    </a:lnTo>
                    <a:lnTo>
                      <a:pt x="4859" y="754"/>
                    </a:lnTo>
                    <a:lnTo>
                      <a:pt x="4753" y="663"/>
                    </a:lnTo>
                    <a:lnTo>
                      <a:pt x="4643" y="577"/>
                    </a:lnTo>
                    <a:lnTo>
                      <a:pt x="4530" y="495"/>
                    </a:lnTo>
                    <a:lnTo>
                      <a:pt x="4412" y="421"/>
                    </a:lnTo>
                    <a:lnTo>
                      <a:pt x="4290" y="351"/>
                    </a:lnTo>
                    <a:lnTo>
                      <a:pt x="4165" y="286"/>
                    </a:lnTo>
                    <a:lnTo>
                      <a:pt x="4037" y="228"/>
                    </a:lnTo>
                    <a:lnTo>
                      <a:pt x="3905" y="176"/>
                    </a:lnTo>
                    <a:lnTo>
                      <a:pt x="3769" y="131"/>
                    </a:lnTo>
                    <a:lnTo>
                      <a:pt x="3631" y="91"/>
                    </a:lnTo>
                    <a:lnTo>
                      <a:pt x="3491" y="59"/>
                    </a:lnTo>
                    <a:lnTo>
                      <a:pt x="3348" y="33"/>
                    </a:lnTo>
                    <a:lnTo>
                      <a:pt x="3202" y="15"/>
                    </a:lnTo>
                    <a:lnTo>
                      <a:pt x="3055" y="4"/>
                    </a:lnTo>
                    <a:lnTo>
                      <a:pt x="2905" y="0"/>
                    </a:lnTo>
                    <a:lnTo>
                      <a:pt x="2756" y="4"/>
                    </a:lnTo>
                    <a:lnTo>
                      <a:pt x="2608" y="15"/>
                    </a:lnTo>
                    <a:lnTo>
                      <a:pt x="2462" y="33"/>
                    </a:lnTo>
                    <a:lnTo>
                      <a:pt x="2319" y="59"/>
                    </a:lnTo>
                    <a:lnTo>
                      <a:pt x="2179" y="91"/>
                    </a:lnTo>
                    <a:lnTo>
                      <a:pt x="2041" y="131"/>
                    </a:lnTo>
                    <a:lnTo>
                      <a:pt x="1905" y="176"/>
                    </a:lnTo>
                    <a:lnTo>
                      <a:pt x="1774" y="228"/>
                    </a:lnTo>
                    <a:lnTo>
                      <a:pt x="1645" y="286"/>
                    </a:lnTo>
                    <a:lnTo>
                      <a:pt x="1520" y="351"/>
                    </a:lnTo>
                    <a:lnTo>
                      <a:pt x="1398" y="421"/>
                    </a:lnTo>
                    <a:lnTo>
                      <a:pt x="1280" y="495"/>
                    </a:lnTo>
                    <a:lnTo>
                      <a:pt x="1166" y="577"/>
                    </a:lnTo>
                    <a:lnTo>
                      <a:pt x="1057" y="663"/>
                    </a:lnTo>
                    <a:lnTo>
                      <a:pt x="951" y="754"/>
                    </a:lnTo>
                    <a:lnTo>
                      <a:pt x="850" y="850"/>
                    </a:lnTo>
                    <a:lnTo>
                      <a:pt x="754" y="951"/>
                    </a:lnTo>
                    <a:lnTo>
                      <a:pt x="662" y="1057"/>
                    </a:lnTo>
                    <a:lnTo>
                      <a:pt x="576" y="1166"/>
                    </a:lnTo>
                    <a:lnTo>
                      <a:pt x="496" y="1280"/>
                    </a:lnTo>
                    <a:lnTo>
                      <a:pt x="419" y="1398"/>
                    </a:lnTo>
                    <a:lnTo>
                      <a:pt x="350" y="1520"/>
                    </a:lnTo>
                    <a:lnTo>
                      <a:pt x="285" y="1644"/>
                    </a:lnTo>
                    <a:lnTo>
                      <a:pt x="227" y="1772"/>
                    </a:lnTo>
                    <a:lnTo>
                      <a:pt x="175" y="1905"/>
                    </a:lnTo>
                    <a:lnTo>
                      <a:pt x="130" y="2039"/>
                    </a:lnTo>
                    <a:lnTo>
                      <a:pt x="90" y="2177"/>
                    </a:lnTo>
                    <a:lnTo>
                      <a:pt x="59" y="2318"/>
                    </a:lnTo>
                    <a:lnTo>
                      <a:pt x="32" y="2461"/>
                    </a:lnTo>
                    <a:lnTo>
                      <a:pt x="14" y="2606"/>
                    </a:lnTo>
                    <a:lnTo>
                      <a:pt x="3" y="2753"/>
                    </a:lnTo>
                    <a:lnTo>
                      <a:pt x="0" y="2902"/>
                    </a:lnTo>
                    <a:lnTo>
                      <a:pt x="3" y="3052"/>
                    </a:lnTo>
                    <a:lnTo>
                      <a:pt x="14" y="3200"/>
                    </a:lnTo>
                    <a:lnTo>
                      <a:pt x="32" y="3345"/>
                    </a:lnTo>
                    <a:lnTo>
                      <a:pt x="59" y="3488"/>
                    </a:lnTo>
                    <a:lnTo>
                      <a:pt x="90" y="3628"/>
                    </a:lnTo>
                    <a:lnTo>
                      <a:pt x="130" y="3766"/>
                    </a:lnTo>
                    <a:lnTo>
                      <a:pt x="175" y="3901"/>
                    </a:lnTo>
                    <a:lnTo>
                      <a:pt x="227" y="4032"/>
                    </a:lnTo>
                    <a:lnTo>
                      <a:pt x="285" y="4161"/>
                    </a:lnTo>
                    <a:lnTo>
                      <a:pt x="350" y="4286"/>
                    </a:lnTo>
                    <a:lnTo>
                      <a:pt x="419" y="4408"/>
                    </a:lnTo>
                    <a:lnTo>
                      <a:pt x="496" y="4526"/>
                    </a:lnTo>
                    <a:lnTo>
                      <a:pt x="576" y="4641"/>
                    </a:lnTo>
                    <a:lnTo>
                      <a:pt x="662" y="4749"/>
                    </a:lnTo>
                    <a:lnTo>
                      <a:pt x="754" y="4855"/>
                    </a:lnTo>
                    <a:lnTo>
                      <a:pt x="850" y="4955"/>
                    </a:lnTo>
                    <a:lnTo>
                      <a:pt x="951" y="5052"/>
                    </a:lnTo>
                    <a:lnTo>
                      <a:pt x="1057" y="5143"/>
                    </a:lnTo>
                    <a:lnTo>
                      <a:pt x="1166" y="5229"/>
                    </a:lnTo>
                    <a:lnTo>
                      <a:pt x="1280" y="5310"/>
                    </a:lnTo>
                    <a:lnTo>
                      <a:pt x="1398" y="5386"/>
                    </a:lnTo>
                    <a:lnTo>
                      <a:pt x="1520" y="5456"/>
                    </a:lnTo>
                    <a:lnTo>
                      <a:pt x="1645" y="5520"/>
                    </a:lnTo>
                    <a:lnTo>
                      <a:pt x="1774" y="5578"/>
                    </a:lnTo>
                    <a:lnTo>
                      <a:pt x="1905" y="5630"/>
                    </a:lnTo>
                    <a:lnTo>
                      <a:pt x="2041" y="5675"/>
                    </a:lnTo>
                    <a:lnTo>
                      <a:pt x="2179" y="5715"/>
                    </a:lnTo>
                    <a:lnTo>
                      <a:pt x="2319" y="5747"/>
                    </a:lnTo>
                    <a:lnTo>
                      <a:pt x="2462" y="5773"/>
                    </a:lnTo>
                    <a:lnTo>
                      <a:pt x="2608" y="5791"/>
                    </a:lnTo>
                    <a:lnTo>
                      <a:pt x="2756" y="5802"/>
                    </a:lnTo>
                    <a:lnTo>
                      <a:pt x="2905" y="5805"/>
                    </a:lnTo>
                    <a:lnTo>
                      <a:pt x="3055" y="5802"/>
                    </a:lnTo>
                    <a:lnTo>
                      <a:pt x="3202" y="5791"/>
                    </a:lnTo>
                    <a:lnTo>
                      <a:pt x="3348" y="5773"/>
                    </a:lnTo>
                    <a:lnTo>
                      <a:pt x="3491" y="5747"/>
                    </a:lnTo>
                    <a:lnTo>
                      <a:pt x="3631" y="5715"/>
                    </a:lnTo>
                    <a:lnTo>
                      <a:pt x="3769" y="5675"/>
                    </a:lnTo>
                    <a:lnTo>
                      <a:pt x="3905" y="5630"/>
                    </a:lnTo>
                    <a:lnTo>
                      <a:pt x="4037" y="5578"/>
                    </a:lnTo>
                    <a:lnTo>
                      <a:pt x="4165" y="5520"/>
                    </a:lnTo>
                    <a:lnTo>
                      <a:pt x="4290" y="5456"/>
                    </a:lnTo>
                    <a:lnTo>
                      <a:pt x="4412" y="5386"/>
                    </a:lnTo>
                    <a:lnTo>
                      <a:pt x="4530" y="5310"/>
                    </a:lnTo>
                    <a:lnTo>
                      <a:pt x="4643" y="5229"/>
                    </a:lnTo>
                    <a:lnTo>
                      <a:pt x="4753" y="5143"/>
                    </a:lnTo>
                    <a:lnTo>
                      <a:pt x="4859" y="5052"/>
                    </a:lnTo>
                    <a:lnTo>
                      <a:pt x="4961" y="4955"/>
                    </a:lnTo>
                    <a:lnTo>
                      <a:pt x="5056" y="4855"/>
                    </a:lnTo>
                    <a:lnTo>
                      <a:pt x="5148" y="4749"/>
                    </a:lnTo>
                    <a:lnTo>
                      <a:pt x="5233" y="4641"/>
                    </a:lnTo>
                    <a:lnTo>
                      <a:pt x="5315" y="4526"/>
                    </a:lnTo>
                    <a:lnTo>
                      <a:pt x="5390" y="4408"/>
                    </a:lnTo>
                    <a:lnTo>
                      <a:pt x="5461" y="4286"/>
                    </a:lnTo>
                    <a:lnTo>
                      <a:pt x="5525" y="4161"/>
                    </a:lnTo>
                    <a:lnTo>
                      <a:pt x="5583" y="4032"/>
                    </a:lnTo>
                    <a:lnTo>
                      <a:pt x="5634" y="3901"/>
                    </a:lnTo>
                    <a:lnTo>
                      <a:pt x="5680" y="3766"/>
                    </a:lnTo>
                    <a:lnTo>
                      <a:pt x="5720" y="3628"/>
                    </a:lnTo>
                    <a:lnTo>
                      <a:pt x="5752" y="3488"/>
                    </a:lnTo>
                    <a:lnTo>
                      <a:pt x="5778" y="3345"/>
                    </a:lnTo>
                    <a:lnTo>
                      <a:pt x="5796" y="3200"/>
                    </a:lnTo>
                    <a:lnTo>
                      <a:pt x="5807" y="3052"/>
                    </a:lnTo>
                    <a:lnTo>
                      <a:pt x="5811" y="2902"/>
                    </a:lnTo>
                    <a:close/>
                    <a:moveTo>
                      <a:pt x="5488" y="2902"/>
                    </a:moveTo>
                    <a:lnTo>
                      <a:pt x="5485" y="3035"/>
                    </a:lnTo>
                    <a:lnTo>
                      <a:pt x="5475" y="3166"/>
                    </a:lnTo>
                    <a:lnTo>
                      <a:pt x="5459" y="3296"/>
                    </a:lnTo>
                    <a:lnTo>
                      <a:pt x="5436" y="3423"/>
                    </a:lnTo>
                    <a:lnTo>
                      <a:pt x="5407" y="3548"/>
                    </a:lnTo>
                    <a:lnTo>
                      <a:pt x="5372" y="3670"/>
                    </a:lnTo>
                    <a:lnTo>
                      <a:pt x="5331" y="3791"/>
                    </a:lnTo>
                    <a:lnTo>
                      <a:pt x="5285" y="3908"/>
                    </a:lnTo>
                    <a:lnTo>
                      <a:pt x="5233" y="4022"/>
                    </a:lnTo>
                    <a:lnTo>
                      <a:pt x="5176" y="4133"/>
                    </a:lnTo>
                    <a:lnTo>
                      <a:pt x="5114" y="4242"/>
                    </a:lnTo>
                    <a:lnTo>
                      <a:pt x="5047" y="4345"/>
                    </a:lnTo>
                    <a:lnTo>
                      <a:pt x="4975" y="4447"/>
                    </a:lnTo>
                    <a:lnTo>
                      <a:pt x="4898" y="4544"/>
                    </a:lnTo>
                    <a:lnTo>
                      <a:pt x="4817" y="4638"/>
                    </a:lnTo>
                    <a:lnTo>
                      <a:pt x="4732" y="4727"/>
                    </a:lnTo>
                    <a:lnTo>
                      <a:pt x="4641" y="4813"/>
                    </a:lnTo>
                    <a:lnTo>
                      <a:pt x="4548" y="4893"/>
                    </a:lnTo>
                    <a:lnTo>
                      <a:pt x="4450" y="4971"/>
                    </a:lnTo>
                    <a:lnTo>
                      <a:pt x="4349" y="5043"/>
                    </a:lnTo>
                    <a:lnTo>
                      <a:pt x="4244" y="5110"/>
                    </a:lnTo>
                    <a:lnTo>
                      <a:pt x="4136" y="5172"/>
                    </a:lnTo>
                    <a:lnTo>
                      <a:pt x="4024" y="5228"/>
                    </a:lnTo>
                    <a:lnTo>
                      <a:pt x="3911" y="5280"/>
                    </a:lnTo>
                    <a:lnTo>
                      <a:pt x="3793" y="5326"/>
                    </a:lnTo>
                    <a:lnTo>
                      <a:pt x="3673" y="5367"/>
                    </a:lnTo>
                    <a:lnTo>
                      <a:pt x="3550" y="5402"/>
                    </a:lnTo>
                    <a:lnTo>
                      <a:pt x="3426" y="5431"/>
                    </a:lnTo>
                    <a:lnTo>
                      <a:pt x="3298" y="5454"/>
                    </a:lnTo>
                    <a:lnTo>
                      <a:pt x="3169" y="5470"/>
                    </a:lnTo>
                    <a:lnTo>
                      <a:pt x="3038" y="5479"/>
                    </a:lnTo>
                    <a:lnTo>
                      <a:pt x="2905" y="5482"/>
                    </a:lnTo>
                    <a:lnTo>
                      <a:pt x="2772" y="5479"/>
                    </a:lnTo>
                    <a:lnTo>
                      <a:pt x="2641" y="5470"/>
                    </a:lnTo>
                    <a:lnTo>
                      <a:pt x="2512" y="5454"/>
                    </a:lnTo>
                    <a:lnTo>
                      <a:pt x="2385" y="5431"/>
                    </a:lnTo>
                    <a:lnTo>
                      <a:pt x="2259" y="5402"/>
                    </a:lnTo>
                    <a:lnTo>
                      <a:pt x="2137" y="5367"/>
                    </a:lnTo>
                    <a:lnTo>
                      <a:pt x="2017" y="5326"/>
                    </a:lnTo>
                    <a:lnTo>
                      <a:pt x="1900" y="5280"/>
                    </a:lnTo>
                    <a:lnTo>
                      <a:pt x="1785" y="5228"/>
                    </a:lnTo>
                    <a:lnTo>
                      <a:pt x="1674" y="5172"/>
                    </a:lnTo>
                    <a:lnTo>
                      <a:pt x="1566" y="5110"/>
                    </a:lnTo>
                    <a:lnTo>
                      <a:pt x="1461" y="5043"/>
                    </a:lnTo>
                    <a:lnTo>
                      <a:pt x="1360" y="4971"/>
                    </a:lnTo>
                    <a:lnTo>
                      <a:pt x="1262" y="4893"/>
                    </a:lnTo>
                    <a:lnTo>
                      <a:pt x="1168" y="4813"/>
                    </a:lnTo>
                    <a:lnTo>
                      <a:pt x="1079" y="4727"/>
                    </a:lnTo>
                    <a:lnTo>
                      <a:pt x="993" y="4638"/>
                    </a:lnTo>
                    <a:lnTo>
                      <a:pt x="912" y="4544"/>
                    </a:lnTo>
                    <a:lnTo>
                      <a:pt x="835" y="4447"/>
                    </a:lnTo>
                    <a:lnTo>
                      <a:pt x="763" y="4345"/>
                    </a:lnTo>
                    <a:lnTo>
                      <a:pt x="696" y="4242"/>
                    </a:lnTo>
                    <a:lnTo>
                      <a:pt x="634" y="4133"/>
                    </a:lnTo>
                    <a:lnTo>
                      <a:pt x="577" y="4022"/>
                    </a:lnTo>
                    <a:lnTo>
                      <a:pt x="525" y="3908"/>
                    </a:lnTo>
                    <a:lnTo>
                      <a:pt x="479" y="3791"/>
                    </a:lnTo>
                    <a:lnTo>
                      <a:pt x="439" y="3670"/>
                    </a:lnTo>
                    <a:lnTo>
                      <a:pt x="403" y="3548"/>
                    </a:lnTo>
                    <a:lnTo>
                      <a:pt x="375" y="3423"/>
                    </a:lnTo>
                    <a:lnTo>
                      <a:pt x="351" y="3296"/>
                    </a:lnTo>
                    <a:lnTo>
                      <a:pt x="335" y="3166"/>
                    </a:lnTo>
                    <a:lnTo>
                      <a:pt x="326" y="3035"/>
                    </a:lnTo>
                    <a:lnTo>
                      <a:pt x="323" y="2902"/>
                    </a:lnTo>
                    <a:lnTo>
                      <a:pt x="326" y="2770"/>
                    </a:lnTo>
                    <a:lnTo>
                      <a:pt x="335" y="2639"/>
                    </a:lnTo>
                    <a:lnTo>
                      <a:pt x="351" y="2510"/>
                    </a:lnTo>
                    <a:lnTo>
                      <a:pt x="375" y="2383"/>
                    </a:lnTo>
                    <a:lnTo>
                      <a:pt x="403" y="2259"/>
                    </a:lnTo>
                    <a:lnTo>
                      <a:pt x="439" y="2136"/>
                    </a:lnTo>
                    <a:lnTo>
                      <a:pt x="479" y="2016"/>
                    </a:lnTo>
                    <a:lnTo>
                      <a:pt x="525" y="1898"/>
                    </a:lnTo>
                    <a:lnTo>
                      <a:pt x="577" y="1785"/>
                    </a:lnTo>
                    <a:lnTo>
                      <a:pt x="634" y="1673"/>
                    </a:lnTo>
                    <a:lnTo>
                      <a:pt x="696" y="1565"/>
                    </a:lnTo>
                    <a:lnTo>
                      <a:pt x="763" y="1461"/>
                    </a:lnTo>
                    <a:lnTo>
                      <a:pt x="835" y="1360"/>
                    </a:lnTo>
                    <a:lnTo>
                      <a:pt x="912" y="1262"/>
                    </a:lnTo>
                    <a:lnTo>
                      <a:pt x="993" y="1168"/>
                    </a:lnTo>
                    <a:lnTo>
                      <a:pt x="1079" y="1078"/>
                    </a:lnTo>
                    <a:lnTo>
                      <a:pt x="1168" y="993"/>
                    </a:lnTo>
                    <a:lnTo>
                      <a:pt x="1262" y="912"/>
                    </a:lnTo>
                    <a:lnTo>
                      <a:pt x="1360" y="835"/>
                    </a:lnTo>
                    <a:lnTo>
                      <a:pt x="1461" y="763"/>
                    </a:lnTo>
                    <a:lnTo>
                      <a:pt x="1566" y="696"/>
                    </a:lnTo>
                    <a:lnTo>
                      <a:pt x="1674" y="634"/>
                    </a:lnTo>
                    <a:lnTo>
                      <a:pt x="1785" y="577"/>
                    </a:lnTo>
                    <a:lnTo>
                      <a:pt x="1900" y="526"/>
                    </a:lnTo>
                    <a:lnTo>
                      <a:pt x="2017" y="480"/>
                    </a:lnTo>
                    <a:lnTo>
                      <a:pt x="2137" y="438"/>
                    </a:lnTo>
                    <a:lnTo>
                      <a:pt x="2259" y="404"/>
                    </a:lnTo>
                    <a:lnTo>
                      <a:pt x="2385" y="374"/>
                    </a:lnTo>
                    <a:lnTo>
                      <a:pt x="2512" y="352"/>
                    </a:lnTo>
                    <a:lnTo>
                      <a:pt x="2641" y="336"/>
                    </a:lnTo>
                    <a:lnTo>
                      <a:pt x="2772" y="326"/>
                    </a:lnTo>
                    <a:lnTo>
                      <a:pt x="2905" y="322"/>
                    </a:lnTo>
                    <a:lnTo>
                      <a:pt x="3038" y="326"/>
                    </a:lnTo>
                    <a:lnTo>
                      <a:pt x="3169" y="336"/>
                    </a:lnTo>
                    <a:lnTo>
                      <a:pt x="3298" y="352"/>
                    </a:lnTo>
                    <a:lnTo>
                      <a:pt x="3426" y="374"/>
                    </a:lnTo>
                    <a:lnTo>
                      <a:pt x="3550" y="404"/>
                    </a:lnTo>
                    <a:lnTo>
                      <a:pt x="3673" y="438"/>
                    </a:lnTo>
                    <a:lnTo>
                      <a:pt x="3793" y="480"/>
                    </a:lnTo>
                    <a:lnTo>
                      <a:pt x="3911" y="526"/>
                    </a:lnTo>
                    <a:lnTo>
                      <a:pt x="4024" y="577"/>
                    </a:lnTo>
                    <a:lnTo>
                      <a:pt x="4136" y="634"/>
                    </a:lnTo>
                    <a:lnTo>
                      <a:pt x="4244" y="696"/>
                    </a:lnTo>
                    <a:lnTo>
                      <a:pt x="4349" y="763"/>
                    </a:lnTo>
                    <a:lnTo>
                      <a:pt x="4450" y="835"/>
                    </a:lnTo>
                    <a:lnTo>
                      <a:pt x="4548" y="912"/>
                    </a:lnTo>
                    <a:lnTo>
                      <a:pt x="4641" y="993"/>
                    </a:lnTo>
                    <a:lnTo>
                      <a:pt x="4732" y="1078"/>
                    </a:lnTo>
                    <a:lnTo>
                      <a:pt x="4817" y="1168"/>
                    </a:lnTo>
                    <a:lnTo>
                      <a:pt x="4898" y="1262"/>
                    </a:lnTo>
                    <a:lnTo>
                      <a:pt x="4975" y="1360"/>
                    </a:lnTo>
                    <a:lnTo>
                      <a:pt x="5047" y="1461"/>
                    </a:lnTo>
                    <a:lnTo>
                      <a:pt x="5114" y="1565"/>
                    </a:lnTo>
                    <a:lnTo>
                      <a:pt x="5176" y="1673"/>
                    </a:lnTo>
                    <a:lnTo>
                      <a:pt x="5233" y="1785"/>
                    </a:lnTo>
                    <a:lnTo>
                      <a:pt x="5285" y="1898"/>
                    </a:lnTo>
                    <a:lnTo>
                      <a:pt x="5331" y="2016"/>
                    </a:lnTo>
                    <a:lnTo>
                      <a:pt x="5372" y="2136"/>
                    </a:lnTo>
                    <a:lnTo>
                      <a:pt x="5407" y="2259"/>
                    </a:lnTo>
                    <a:lnTo>
                      <a:pt x="5436" y="2383"/>
                    </a:lnTo>
                    <a:lnTo>
                      <a:pt x="5459" y="2510"/>
                    </a:lnTo>
                    <a:lnTo>
                      <a:pt x="5475" y="2639"/>
                    </a:lnTo>
                    <a:lnTo>
                      <a:pt x="5485" y="2770"/>
                    </a:lnTo>
                    <a:lnTo>
                      <a:pt x="5488" y="2902"/>
                    </a:lnTo>
                    <a:close/>
                  </a:path>
                </a:pathLst>
              </a:custGeom>
              <a:solidFill>
                <a:srgbClr val="8BCA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5" name="Freeform 163"/>
              <p:cNvSpPr>
                <a:spLocks noEditPoints="1"/>
              </p:cNvSpPr>
              <p:nvPr/>
            </p:nvSpPr>
            <p:spPr bwMode="auto">
              <a:xfrm>
                <a:off x="5357" y="1174"/>
                <a:ext cx="117" cy="121"/>
              </a:xfrm>
              <a:custGeom>
                <a:avLst/>
                <a:gdLst/>
                <a:ahLst/>
                <a:cxnLst>
                  <a:cxn ang="0">
                    <a:pos x="5433" y="2189"/>
                  </a:cxn>
                  <a:cxn ang="0">
                    <a:pos x="5217" y="1553"/>
                  </a:cxn>
                  <a:cxn ang="0">
                    <a:pos x="4862" y="998"/>
                  </a:cxn>
                  <a:cxn ang="0">
                    <a:pos x="4386" y="545"/>
                  </a:cxn>
                  <a:cxn ang="0">
                    <a:pos x="3813" y="215"/>
                  </a:cxn>
                  <a:cxn ang="0">
                    <a:pos x="3161" y="32"/>
                  </a:cxn>
                  <a:cxn ang="0">
                    <a:pos x="2464" y="14"/>
                  </a:cxn>
                  <a:cxn ang="0">
                    <a:pos x="1800" y="167"/>
                  </a:cxn>
                  <a:cxn ang="0">
                    <a:pos x="1210" y="468"/>
                  </a:cxn>
                  <a:cxn ang="0">
                    <a:pos x="713" y="899"/>
                  </a:cxn>
                  <a:cxn ang="0">
                    <a:pos x="331" y="1435"/>
                  </a:cxn>
                  <a:cxn ang="0">
                    <a:pos x="86" y="2057"/>
                  </a:cxn>
                  <a:cxn ang="0">
                    <a:pos x="0" y="2741"/>
                  </a:cxn>
                  <a:cxn ang="0">
                    <a:pos x="86" y="3427"/>
                  </a:cxn>
                  <a:cxn ang="0">
                    <a:pos x="331" y="4048"/>
                  </a:cxn>
                  <a:cxn ang="0">
                    <a:pos x="713" y="4585"/>
                  </a:cxn>
                  <a:cxn ang="0">
                    <a:pos x="1210" y="5015"/>
                  </a:cxn>
                  <a:cxn ang="0">
                    <a:pos x="1800" y="5317"/>
                  </a:cxn>
                  <a:cxn ang="0">
                    <a:pos x="2464" y="5470"/>
                  </a:cxn>
                  <a:cxn ang="0">
                    <a:pos x="3161" y="5452"/>
                  </a:cxn>
                  <a:cxn ang="0">
                    <a:pos x="3813" y="5267"/>
                  </a:cxn>
                  <a:cxn ang="0">
                    <a:pos x="4386" y="4939"/>
                  </a:cxn>
                  <a:cxn ang="0">
                    <a:pos x="4862" y="4486"/>
                  </a:cxn>
                  <a:cxn ang="0">
                    <a:pos x="5217" y="3930"/>
                  </a:cxn>
                  <a:cxn ang="0">
                    <a:pos x="5433" y="3295"/>
                  </a:cxn>
                  <a:cxn ang="0">
                    <a:pos x="5166" y="2741"/>
                  </a:cxn>
                  <a:cxn ang="0">
                    <a:pos x="5089" y="3347"/>
                  </a:cxn>
                  <a:cxn ang="0">
                    <a:pos x="4874" y="3895"/>
                  </a:cxn>
                  <a:cxn ang="0">
                    <a:pos x="4536" y="4368"/>
                  </a:cxn>
                  <a:cxn ang="0">
                    <a:pos x="4098" y="4748"/>
                  </a:cxn>
                  <a:cxn ang="0">
                    <a:pos x="3577" y="5015"/>
                  </a:cxn>
                  <a:cxn ang="0">
                    <a:pos x="2991" y="5149"/>
                  </a:cxn>
                  <a:cxn ang="0">
                    <a:pos x="2376" y="5133"/>
                  </a:cxn>
                  <a:cxn ang="0">
                    <a:pos x="1802" y="4971"/>
                  </a:cxn>
                  <a:cxn ang="0">
                    <a:pos x="1295" y="4681"/>
                  </a:cxn>
                  <a:cxn ang="0">
                    <a:pos x="875" y="4281"/>
                  </a:cxn>
                  <a:cxn ang="0">
                    <a:pos x="561" y="3790"/>
                  </a:cxn>
                  <a:cxn ang="0">
                    <a:pos x="372" y="3229"/>
                  </a:cxn>
                  <a:cxn ang="0">
                    <a:pos x="325" y="2618"/>
                  </a:cxn>
                  <a:cxn ang="0">
                    <a:pos x="431" y="2023"/>
                  </a:cxn>
                  <a:cxn ang="0">
                    <a:pos x="673" y="1487"/>
                  </a:cxn>
                  <a:cxn ang="0">
                    <a:pos x="1032" y="1031"/>
                  </a:cxn>
                  <a:cxn ang="0">
                    <a:pos x="1488" y="673"/>
                  </a:cxn>
                  <a:cxn ang="0">
                    <a:pos x="2024" y="432"/>
                  </a:cxn>
                  <a:cxn ang="0">
                    <a:pos x="2619" y="326"/>
                  </a:cxn>
                  <a:cxn ang="0">
                    <a:pos x="3232" y="372"/>
                  </a:cxn>
                  <a:cxn ang="0">
                    <a:pos x="3794" y="562"/>
                  </a:cxn>
                  <a:cxn ang="0">
                    <a:pos x="4284" y="875"/>
                  </a:cxn>
                  <a:cxn ang="0">
                    <a:pos x="4685" y="1295"/>
                  </a:cxn>
                  <a:cxn ang="0">
                    <a:pos x="4976" y="1800"/>
                  </a:cxn>
                  <a:cxn ang="0">
                    <a:pos x="5138" y="2374"/>
                  </a:cxn>
                </a:cxnLst>
                <a:rect l="0" t="0" r="r" b="b"/>
                <a:pathLst>
                  <a:path w="5489" h="5483">
                    <a:moveTo>
                      <a:pt x="5489" y="2741"/>
                    </a:moveTo>
                    <a:lnTo>
                      <a:pt x="5486" y="2600"/>
                    </a:lnTo>
                    <a:lnTo>
                      <a:pt x="5474" y="2461"/>
                    </a:lnTo>
                    <a:lnTo>
                      <a:pt x="5457" y="2325"/>
                    </a:lnTo>
                    <a:lnTo>
                      <a:pt x="5433" y="2189"/>
                    </a:lnTo>
                    <a:lnTo>
                      <a:pt x="5402" y="2057"/>
                    </a:lnTo>
                    <a:lnTo>
                      <a:pt x="5366" y="1927"/>
                    </a:lnTo>
                    <a:lnTo>
                      <a:pt x="5322" y="1799"/>
                    </a:lnTo>
                    <a:lnTo>
                      <a:pt x="5273" y="1674"/>
                    </a:lnTo>
                    <a:lnTo>
                      <a:pt x="5217" y="1553"/>
                    </a:lnTo>
                    <a:lnTo>
                      <a:pt x="5157" y="1435"/>
                    </a:lnTo>
                    <a:lnTo>
                      <a:pt x="5091" y="1320"/>
                    </a:lnTo>
                    <a:lnTo>
                      <a:pt x="5020" y="1209"/>
                    </a:lnTo>
                    <a:lnTo>
                      <a:pt x="4943" y="1102"/>
                    </a:lnTo>
                    <a:lnTo>
                      <a:pt x="4862" y="998"/>
                    </a:lnTo>
                    <a:lnTo>
                      <a:pt x="4775" y="899"/>
                    </a:lnTo>
                    <a:lnTo>
                      <a:pt x="4685" y="803"/>
                    </a:lnTo>
                    <a:lnTo>
                      <a:pt x="4589" y="713"/>
                    </a:lnTo>
                    <a:lnTo>
                      <a:pt x="4490" y="627"/>
                    </a:lnTo>
                    <a:lnTo>
                      <a:pt x="4386" y="545"/>
                    </a:lnTo>
                    <a:lnTo>
                      <a:pt x="4278" y="468"/>
                    </a:lnTo>
                    <a:lnTo>
                      <a:pt x="4167" y="398"/>
                    </a:lnTo>
                    <a:lnTo>
                      <a:pt x="4053" y="331"/>
                    </a:lnTo>
                    <a:lnTo>
                      <a:pt x="3934" y="271"/>
                    </a:lnTo>
                    <a:lnTo>
                      <a:pt x="3813" y="215"/>
                    </a:lnTo>
                    <a:lnTo>
                      <a:pt x="3688" y="167"/>
                    </a:lnTo>
                    <a:lnTo>
                      <a:pt x="3560" y="124"/>
                    </a:lnTo>
                    <a:lnTo>
                      <a:pt x="3429" y="86"/>
                    </a:lnTo>
                    <a:lnTo>
                      <a:pt x="3297" y="56"/>
                    </a:lnTo>
                    <a:lnTo>
                      <a:pt x="3161" y="32"/>
                    </a:lnTo>
                    <a:lnTo>
                      <a:pt x="3025" y="14"/>
                    </a:lnTo>
                    <a:lnTo>
                      <a:pt x="2886" y="3"/>
                    </a:lnTo>
                    <a:lnTo>
                      <a:pt x="2744" y="0"/>
                    </a:lnTo>
                    <a:lnTo>
                      <a:pt x="2603" y="3"/>
                    </a:lnTo>
                    <a:lnTo>
                      <a:pt x="2464" y="14"/>
                    </a:lnTo>
                    <a:lnTo>
                      <a:pt x="2326" y="32"/>
                    </a:lnTo>
                    <a:lnTo>
                      <a:pt x="2192" y="56"/>
                    </a:lnTo>
                    <a:lnTo>
                      <a:pt x="2058" y="86"/>
                    </a:lnTo>
                    <a:lnTo>
                      <a:pt x="1928" y="124"/>
                    </a:lnTo>
                    <a:lnTo>
                      <a:pt x="1800" y="167"/>
                    </a:lnTo>
                    <a:lnTo>
                      <a:pt x="1676" y="215"/>
                    </a:lnTo>
                    <a:lnTo>
                      <a:pt x="1554" y="271"/>
                    </a:lnTo>
                    <a:lnTo>
                      <a:pt x="1436" y="331"/>
                    </a:lnTo>
                    <a:lnTo>
                      <a:pt x="1322" y="398"/>
                    </a:lnTo>
                    <a:lnTo>
                      <a:pt x="1210" y="468"/>
                    </a:lnTo>
                    <a:lnTo>
                      <a:pt x="1102" y="545"/>
                    </a:lnTo>
                    <a:lnTo>
                      <a:pt x="998" y="627"/>
                    </a:lnTo>
                    <a:lnTo>
                      <a:pt x="899" y="713"/>
                    </a:lnTo>
                    <a:lnTo>
                      <a:pt x="804" y="803"/>
                    </a:lnTo>
                    <a:lnTo>
                      <a:pt x="713" y="899"/>
                    </a:lnTo>
                    <a:lnTo>
                      <a:pt x="626" y="998"/>
                    </a:lnTo>
                    <a:lnTo>
                      <a:pt x="545" y="1102"/>
                    </a:lnTo>
                    <a:lnTo>
                      <a:pt x="469" y="1209"/>
                    </a:lnTo>
                    <a:lnTo>
                      <a:pt x="397" y="1320"/>
                    </a:lnTo>
                    <a:lnTo>
                      <a:pt x="331" y="1435"/>
                    </a:lnTo>
                    <a:lnTo>
                      <a:pt x="271" y="1553"/>
                    </a:lnTo>
                    <a:lnTo>
                      <a:pt x="216" y="1674"/>
                    </a:lnTo>
                    <a:lnTo>
                      <a:pt x="166" y="1799"/>
                    </a:lnTo>
                    <a:lnTo>
                      <a:pt x="123" y="1927"/>
                    </a:lnTo>
                    <a:lnTo>
                      <a:pt x="86" y="2057"/>
                    </a:lnTo>
                    <a:lnTo>
                      <a:pt x="55" y="2189"/>
                    </a:lnTo>
                    <a:lnTo>
                      <a:pt x="31" y="2325"/>
                    </a:lnTo>
                    <a:lnTo>
                      <a:pt x="13" y="2461"/>
                    </a:lnTo>
                    <a:lnTo>
                      <a:pt x="3" y="2600"/>
                    </a:lnTo>
                    <a:lnTo>
                      <a:pt x="0" y="2741"/>
                    </a:lnTo>
                    <a:lnTo>
                      <a:pt x="3" y="2883"/>
                    </a:lnTo>
                    <a:lnTo>
                      <a:pt x="13" y="3023"/>
                    </a:lnTo>
                    <a:lnTo>
                      <a:pt x="31" y="3160"/>
                    </a:lnTo>
                    <a:lnTo>
                      <a:pt x="55" y="3295"/>
                    </a:lnTo>
                    <a:lnTo>
                      <a:pt x="86" y="3427"/>
                    </a:lnTo>
                    <a:lnTo>
                      <a:pt x="123" y="3557"/>
                    </a:lnTo>
                    <a:lnTo>
                      <a:pt x="166" y="3685"/>
                    </a:lnTo>
                    <a:lnTo>
                      <a:pt x="216" y="3808"/>
                    </a:lnTo>
                    <a:lnTo>
                      <a:pt x="271" y="3930"/>
                    </a:lnTo>
                    <a:lnTo>
                      <a:pt x="331" y="4048"/>
                    </a:lnTo>
                    <a:lnTo>
                      <a:pt x="397" y="4163"/>
                    </a:lnTo>
                    <a:lnTo>
                      <a:pt x="469" y="4275"/>
                    </a:lnTo>
                    <a:lnTo>
                      <a:pt x="545" y="4382"/>
                    </a:lnTo>
                    <a:lnTo>
                      <a:pt x="626" y="4486"/>
                    </a:lnTo>
                    <a:lnTo>
                      <a:pt x="713" y="4585"/>
                    </a:lnTo>
                    <a:lnTo>
                      <a:pt x="804" y="4680"/>
                    </a:lnTo>
                    <a:lnTo>
                      <a:pt x="899" y="4771"/>
                    </a:lnTo>
                    <a:lnTo>
                      <a:pt x="998" y="4857"/>
                    </a:lnTo>
                    <a:lnTo>
                      <a:pt x="1102" y="4939"/>
                    </a:lnTo>
                    <a:lnTo>
                      <a:pt x="1210" y="5015"/>
                    </a:lnTo>
                    <a:lnTo>
                      <a:pt x="1322" y="5087"/>
                    </a:lnTo>
                    <a:lnTo>
                      <a:pt x="1436" y="5153"/>
                    </a:lnTo>
                    <a:lnTo>
                      <a:pt x="1554" y="5213"/>
                    </a:lnTo>
                    <a:lnTo>
                      <a:pt x="1676" y="5267"/>
                    </a:lnTo>
                    <a:lnTo>
                      <a:pt x="1800" y="5317"/>
                    </a:lnTo>
                    <a:lnTo>
                      <a:pt x="1928" y="5361"/>
                    </a:lnTo>
                    <a:lnTo>
                      <a:pt x="2058" y="5397"/>
                    </a:lnTo>
                    <a:lnTo>
                      <a:pt x="2192" y="5428"/>
                    </a:lnTo>
                    <a:lnTo>
                      <a:pt x="2326" y="5452"/>
                    </a:lnTo>
                    <a:lnTo>
                      <a:pt x="2464" y="5470"/>
                    </a:lnTo>
                    <a:lnTo>
                      <a:pt x="2603" y="5480"/>
                    </a:lnTo>
                    <a:lnTo>
                      <a:pt x="2744" y="5483"/>
                    </a:lnTo>
                    <a:lnTo>
                      <a:pt x="2886" y="5480"/>
                    </a:lnTo>
                    <a:lnTo>
                      <a:pt x="3025" y="5470"/>
                    </a:lnTo>
                    <a:lnTo>
                      <a:pt x="3161" y="5452"/>
                    </a:lnTo>
                    <a:lnTo>
                      <a:pt x="3297" y="5428"/>
                    </a:lnTo>
                    <a:lnTo>
                      <a:pt x="3429" y="5397"/>
                    </a:lnTo>
                    <a:lnTo>
                      <a:pt x="3560" y="5361"/>
                    </a:lnTo>
                    <a:lnTo>
                      <a:pt x="3688" y="5317"/>
                    </a:lnTo>
                    <a:lnTo>
                      <a:pt x="3813" y="5267"/>
                    </a:lnTo>
                    <a:lnTo>
                      <a:pt x="3934" y="5213"/>
                    </a:lnTo>
                    <a:lnTo>
                      <a:pt x="4053" y="5153"/>
                    </a:lnTo>
                    <a:lnTo>
                      <a:pt x="4167" y="5087"/>
                    </a:lnTo>
                    <a:lnTo>
                      <a:pt x="4278" y="5015"/>
                    </a:lnTo>
                    <a:lnTo>
                      <a:pt x="4386" y="4939"/>
                    </a:lnTo>
                    <a:lnTo>
                      <a:pt x="4490" y="4857"/>
                    </a:lnTo>
                    <a:lnTo>
                      <a:pt x="4589" y="4771"/>
                    </a:lnTo>
                    <a:lnTo>
                      <a:pt x="4685" y="4680"/>
                    </a:lnTo>
                    <a:lnTo>
                      <a:pt x="4775" y="4585"/>
                    </a:lnTo>
                    <a:lnTo>
                      <a:pt x="4862" y="4486"/>
                    </a:lnTo>
                    <a:lnTo>
                      <a:pt x="4943" y="4382"/>
                    </a:lnTo>
                    <a:lnTo>
                      <a:pt x="5020" y="4275"/>
                    </a:lnTo>
                    <a:lnTo>
                      <a:pt x="5091" y="4163"/>
                    </a:lnTo>
                    <a:lnTo>
                      <a:pt x="5157" y="4048"/>
                    </a:lnTo>
                    <a:lnTo>
                      <a:pt x="5217" y="3930"/>
                    </a:lnTo>
                    <a:lnTo>
                      <a:pt x="5273" y="3808"/>
                    </a:lnTo>
                    <a:lnTo>
                      <a:pt x="5322" y="3685"/>
                    </a:lnTo>
                    <a:lnTo>
                      <a:pt x="5366" y="3557"/>
                    </a:lnTo>
                    <a:lnTo>
                      <a:pt x="5402" y="3427"/>
                    </a:lnTo>
                    <a:lnTo>
                      <a:pt x="5433" y="3295"/>
                    </a:lnTo>
                    <a:lnTo>
                      <a:pt x="5457" y="3160"/>
                    </a:lnTo>
                    <a:lnTo>
                      <a:pt x="5474" y="3023"/>
                    </a:lnTo>
                    <a:lnTo>
                      <a:pt x="5486" y="2883"/>
                    </a:lnTo>
                    <a:lnTo>
                      <a:pt x="5489" y="2741"/>
                    </a:lnTo>
                    <a:close/>
                    <a:moveTo>
                      <a:pt x="5166" y="2741"/>
                    </a:moveTo>
                    <a:lnTo>
                      <a:pt x="5163" y="2866"/>
                    </a:lnTo>
                    <a:lnTo>
                      <a:pt x="5153" y="2989"/>
                    </a:lnTo>
                    <a:lnTo>
                      <a:pt x="5138" y="3110"/>
                    </a:lnTo>
                    <a:lnTo>
                      <a:pt x="5117" y="3229"/>
                    </a:lnTo>
                    <a:lnTo>
                      <a:pt x="5089" y="3347"/>
                    </a:lnTo>
                    <a:lnTo>
                      <a:pt x="5058" y="3461"/>
                    </a:lnTo>
                    <a:lnTo>
                      <a:pt x="5019" y="3573"/>
                    </a:lnTo>
                    <a:lnTo>
                      <a:pt x="4976" y="3684"/>
                    </a:lnTo>
                    <a:lnTo>
                      <a:pt x="4928" y="3790"/>
                    </a:lnTo>
                    <a:lnTo>
                      <a:pt x="4874" y="3895"/>
                    </a:lnTo>
                    <a:lnTo>
                      <a:pt x="4815" y="3996"/>
                    </a:lnTo>
                    <a:lnTo>
                      <a:pt x="4753" y="4094"/>
                    </a:lnTo>
                    <a:lnTo>
                      <a:pt x="4685" y="4189"/>
                    </a:lnTo>
                    <a:lnTo>
                      <a:pt x="4613" y="4281"/>
                    </a:lnTo>
                    <a:lnTo>
                      <a:pt x="4536" y="4368"/>
                    </a:lnTo>
                    <a:lnTo>
                      <a:pt x="4457" y="4452"/>
                    </a:lnTo>
                    <a:lnTo>
                      <a:pt x="4373" y="4532"/>
                    </a:lnTo>
                    <a:lnTo>
                      <a:pt x="4284" y="4609"/>
                    </a:lnTo>
                    <a:lnTo>
                      <a:pt x="4193" y="4681"/>
                    </a:lnTo>
                    <a:lnTo>
                      <a:pt x="4098" y="4748"/>
                    </a:lnTo>
                    <a:lnTo>
                      <a:pt x="4000" y="4811"/>
                    </a:lnTo>
                    <a:lnTo>
                      <a:pt x="3899" y="4869"/>
                    </a:lnTo>
                    <a:lnTo>
                      <a:pt x="3794" y="4922"/>
                    </a:lnTo>
                    <a:lnTo>
                      <a:pt x="3687" y="4971"/>
                    </a:lnTo>
                    <a:lnTo>
                      <a:pt x="3577" y="5015"/>
                    </a:lnTo>
                    <a:lnTo>
                      <a:pt x="3464" y="5052"/>
                    </a:lnTo>
                    <a:lnTo>
                      <a:pt x="3349" y="5085"/>
                    </a:lnTo>
                    <a:lnTo>
                      <a:pt x="3232" y="5112"/>
                    </a:lnTo>
                    <a:lnTo>
                      <a:pt x="3112" y="5133"/>
                    </a:lnTo>
                    <a:lnTo>
                      <a:pt x="2991" y="5149"/>
                    </a:lnTo>
                    <a:lnTo>
                      <a:pt x="2869" y="5158"/>
                    </a:lnTo>
                    <a:lnTo>
                      <a:pt x="2744" y="5161"/>
                    </a:lnTo>
                    <a:lnTo>
                      <a:pt x="2619" y="5158"/>
                    </a:lnTo>
                    <a:lnTo>
                      <a:pt x="2496" y="5149"/>
                    </a:lnTo>
                    <a:lnTo>
                      <a:pt x="2376" y="5133"/>
                    </a:lnTo>
                    <a:lnTo>
                      <a:pt x="2257" y="5112"/>
                    </a:lnTo>
                    <a:lnTo>
                      <a:pt x="2139" y="5085"/>
                    </a:lnTo>
                    <a:lnTo>
                      <a:pt x="2024" y="5052"/>
                    </a:lnTo>
                    <a:lnTo>
                      <a:pt x="1912" y="5015"/>
                    </a:lnTo>
                    <a:lnTo>
                      <a:pt x="1802" y="4971"/>
                    </a:lnTo>
                    <a:lnTo>
                      <a:pt x="1695" y="4922"/>
                    </a:lnTo>
                    <a:lnTo>
                      <a:pt x="1590" y="4869"/>
                    </a:lnTo>
                    <a:lnTo>
                      <a:pt x="1488" y="4811"/>
                    </a:lnTo>
                    <a:lnTo>
                      <a:pt x="1391" y="4748"/>
                    </a:lnTo>
                    <a:lnTo>
                      <a:pt x="1295" y="4681"/>
                    </a:lnTo>
                    <a:lnTo>
                      <a:pt x="1204" y="4609"/>
                    </a:lnTo>
                    <a:lnTo>
                      <a:pt x="1116" y="4532"/>
                    </a:lnTo>
                    <a:lnTo>
                      <a:pt x="1032" y="4452"/>
                    </a:lnTo>
                    <a:lnTo>
                      <a:pt x="952" y="4368"/>
                    </a:lnTo>
                    <a:lnTo>
                      <a:pt x="875" y="4281"/>
                    </a:lnTo>
                    <a:lnTo>
                      <a:pt x="803" y="4189"/>
                    </a:lnTo>
                    <a:lnTo>
                      <a:pt x="736" y="4094"/>
                    </a:lnTo>
                    <a:lnTo>
                      <a:pt x="673" y="3996"/>
                    </a:lnTo>
                    <a:lnTo>
                      <a:pt x="614" y="3895"/>
                    </a:lnTo>
                    <a:lnTo>
                      <a:pt x="561" y="3790"/>
                    </a:lnTo>
                    <a:lnTo>
                      <a:pt x="513" y="3684"/>
                    </a:lnTo>
                    <a:lnTo>
                      <a:pt x="469" y="3573"/>
                    </a:lnTo>
                    <a:lnTo>
                      <a:pt x="431" y="3461"/>
                    </a:lnTo>
                    <a:lnTo>
                      <a:pt x="399" y="3347"/>
                    </a:lnTo>
                    <a:lnTo>
                      <a:pt x="372" y="3229"/>
                    </a:lnTo>
                    <a:lnTo>
                      <a:pt x="351" y="3110"/>
                    </a:lnTo>
                    <a:lnTo>
                      <a:pt x="335" y="2989"/>
                    </a:lnTo>
                    <a:lnTo>
                      <a:pt x="325" y="2866"/>
                    </a:lnTo>
                    <a:lnTo>
                      <a:pt x="322" y="2741"/>
                    </a:lnTo>
                    <a:lnTo>
                      <a:pt x="325" y="2618"/>
                    </a:lnTo>
                    <a:lnTo>
                      <a:pt x="335" y="2495"/>
                    </a:lnTo>
                    <a:lnTo>
                      <a:pt x="351" y="2374"/>
                    </a:lnTo>
                    <a:lnTo>
                      <a:pt x="372" y="2254"/>
                    </a:lnTo>
                    <a:lnTo>
                      <a:pt x="399" y="2137"/>
                    </a:lnTo>
                    <a:lnTo>
                      <a:pt x="431" y="2023"/>
                    </a:lnTo>
                    <a:lnTo>
                      <a:pt x="469" y="1910"/>
                    </a:lnTo>
                    <a:lnTo>
                      <a:pt x="513" y="1800"/>
                    </a:lnTo>
                    <a:lnTo>
                      <a:pt x="561" y="1694"/>
                    </a:lnTo>
                    <a:lnTo>
                      <a:pt x="614" y="1589"/>
                    </a:lnTo>
                    <a:lnTo>
                      <a:pt x="673" y="1487"/>
                    </a:lnTo>
                    <a:lnTo>
                      <a:pt x="736" y="1389"/>
                    </a:lnTo>
                    <a:lnTo>
                      <a:pt x="803" y="1295"/>
                    </a:lnTo>
                    <a:lnTo>
                      <a:pt x="875" y="1203"/>
                    </a:lnTo>
                    <a:lnTo>
                      <a:pt x="952" y="1116"/>
                    </a:lnTo>
                    <a:lnTo>
                      <a:pt x="1032" y="1031"/>
                    </a:lnTo>
                    <a:lnTo>
                      <a:pt x="1116" y="951"/>
                    </a:lnTo>
                    <a:lnTo>
                      <a:pt x="1204" y="875"/>
                    </a:lnTo>
                    <a:lnTo>
                      <a:pt x="1295" y="803"/>
                    </a:lnTo>
                    <a:lnTo>
                      <a:pt x="1391" y="736"/>
                    </a:lnTo>
                    <a:lnTo>
                      <a:pt x="1488" y="673"/>
                    </a:lnTo>
                    <a:lnTo>
                      <a:pt x="1590" y="614"/>
                    </a:lnTo>
                    <a:lnTo>
                      <a:pt x="1695" y="562"/>
                    </a:lnTo>
                    <a:lnTo>
                      <a:pt x="1802" y="513"/>
                    </a:lnTo>
                    <a:lnTo>
                      <a:pt x="1912" y="469"/>
                    </a:lnTo>
                    <a:lnTo>
                      <a:pt x="2024" y="432"/>
                    </a:lnTo>
                    <a:lnTo>
                      <a:pt x="2139" y="399"/>
                    </a:lnTo>
                    <a:lnTo>
                      <a:pt x="2257" y="372"/>
                    </a:lnTo>
                    <a:lnTo>
                      <a:pt x="2376" y="350"/>
                    </a:lnTo>
                    <a:lnTo>
                      <a:pt x="2496" y="335"/>
                    </a:lnTo>
                    <a:lnTo>
                      <a:pt x="2619" y="326"/>
                    </a:lnTo>
                    <a:lnTo>
                      <a:pt x="2744" y="322"/>
                    </a:lnTo>
                    <a:lnTo>
                      <a:pt x="2869" y="326"/>
                    </a:lnTo>
                    <a:lnTo>
                      <a:pt x="2991" y="335"/>
                    </a:lnTo>
                    <a:lnTo>
                      <a:pt x="3112" y="350"/>
                    </a:lnTo>
                    <a:lnTo>
                      <a:pt x="3232" y="372"/>
                    </a:lnTo>
                    <a:lnTo>
                      <a:pt x="3349" y="399"/>
                    </a:lnTo>
                    <a:lnTo>
                      <a:pt x="3464" y="432"/>
                    </a:lnTo>
                    <a:lnTo>
                      <a:pt x="3577" y="469"/>
                    </a:lnTo>
                    <a:lnTo>
                      <a:pt x="3687" y="513"/>
                    </a:lnTo>
                    <a:lnTo>
                      <a:pt x="3794" y="562"/>
                    </a:lnTo>
                    <a:lnTo>
                      <a:pt x="3899" y="614"/>
                    </a:lnTo>
                    <a:lnTo>
                      <a:pt x="4000" y="673"/>
                    </a:lnTo>
                    <a:lnTo>
                      <a:pt x="4098" y="736"/>
                    </a:lnTo>
                    <a:lnTo>
                      <a:pt x="4193" y="803"/>
                    </a:lnTo>
                    <a:lnTo>
                      <a:pt x="4284" y="875"/>
                    </a:lnTo>
                    <a:lnTo>
                      <a:pt x="4373" y="951"/>
                    </a:lnTo>
                    <a:lnTo>
                      <a:pt x="4457" y="1031"/>
                    </a:lnTo>
                    <a:lnTo>
                      <a:pt x="4536" y="1116"/>
                    </a:lnTo>
                    <a:lnTo>
                      <a:pt x="4613" y="1203"/>
                    </a:lnTo>
                    <a:lnTo>
                      <a:pt x="4685" y="1295"/>
                    </a:lnTo>
                    <a:lnTo>
                      <a:pt x="4753" y="1389"/>
                    </a:lnTo>
                    <a:lnTo>
                      <a:pt x="4815" y="1487"/>
                    </a:lnTo>
                    <a:lnTo>
                      <a:pt x="4874" y="1589"/>
                    </a:lnTo>
                    <a:lnTo>
                      <a:pt x="4928" y="1694"/>
                    </a:lnTo>
                    <a:lnTo>
                      <a:pt x="4976" y="1800"/>
                    </a:lnTo>
                    <a:lnTo>
                      <a:pt x="5019" y="1910"/>
                    </a:lnTo>
                    <a:lnTo>
                      <a:pt x="5058" y="2023"/>
                    </a:lnTo>
                    <a:lnTo>
                      <a:pt x="5089" y="2137"/>
                    </a:lnTo>
                    <a:lnTo>
                      <a:pt x="5117" y="2254"/>
                    </a:lnTo>
                    <a:lnTo>
                      <a:pt x="5138" y="2374"/>
                    </a:lnTo>
                    <a:lnTo>
                      <a:pt x="5153" y="2495"/>
                    </a:lnTo>
                    <a:lnTo>
                      <a:pt x="5163" y="2618"/>
                    </a:lnTo>
                    <a:lnTo>
                      <a:pt x="5166" y="2741"/>
                    </a:lnTo>
                    <a:close/>
                  </a:path>
                </a:pathLst>
              </a:custGeom>
              <a:solidFill>
                <a:srgbClr val="90CCA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6" name="Freeform 164"/>
              <p:cNvSpPr>
                <a:spLocks noEditPoints="1"/>
              </p:cNvSpPr>
              <p:nvPr/>
            </p:nvSpPr>
            <p:spPr bwMode="auto">
              <a:xfrm>
                <a:off x="5360" y="1177"/>
                <a:ext cx="110" cy="115"/>
              </a:xfrm>
              <a:custGeom>
                <a:avLst/>
                <a:gdLst/>
                <a:ahLst/>
                <a:cxnLst>
                  <a:cxn ang="0">
                    <a:pos x="5113" y="2062"/>
                  </a:cxn>
                  <a:cxn ang="0">
                    <a:pos x="4910" y="1464"/>
                  </a:cxn>
                  <a:cxn ang="0">
                    <a:pos x="4576" y="941"/>
                  </a:cxn>
                  <a:cxn ang="0">
                    <a:pos x="4127" y="514"/>
                  </a:cxn>
                  <a:cxn ang="0">
                    <a:pos x="3588" y="205"/>
                  </a:cxn>
                  <a:cxn ang="0">
                    <a:pos x="2975" y="31"/>
                  </a:cxn>
                  <a:cxn ang="0">
                    <a:pos x="2318" y="15"/>
                  </a:cxn>
                  <a:cxn ang="0">
                    <a:pos x="1694" y="158"/>
                  </a:cxn>
                  <a:cxn ang="0">
                    <a:pos x="1138" y="442"/>
                  </a:cxn>
                  <a:cxn ang="0">
                    <a:pos x="670" y="847"/>
                  </a:cxn>
                  <a:cxn ang="0">
                    <a:pos x="311" y="1352"/>
                  </a:cxn>
                  <a:cxn ang="0">
                    <a:pos x="80" y="1938"/>
                  </a:cxn>
                  <a:cxn ang="0">
                    <a:pos x="0" y="2581"/>
                  </a:cxn>
                  <a:cxn ang="0">
                    <a:pos x="80" y="3227"/>
                  </a:cxn>
                  <a:cxn ang="0">
                    <a:pos x="311" y="3812"/>
                  </a:cxn>
                  <a:cxn ang="0">
                    <a:pos x="670" y="4317"/>
                  </a:cxn>
                  <a:cxn ang="0">
                    <a:pos x="1138" y="4722"/>
                  </a:cxn>
                  <a:cxn ang="0">
                    <a:pos x="1694" y="5006"/>
                  </a:cxn>
                  <a:cxn ang="0">
                    <a:pos x="2318" y="5149"/>
                  </a:cxn>
                  <a:cxn ang="0">
                    <a:pos x="2975" y="5133"/>
                  </a:cxn>
                  <a:cxn ang="0">
                    <a:pos x="3588" y="4959"/>
                  </a:cxn>
                  <a:cxn ang="0">
                    <a:pos x="4127" y="4650"/>
                  </a:cxn>
                  <a:cxn ang="0">
                    <a:pos x="4576" y="4223"/>
                  </a:cxn>
                  <a:cxn ang="0">
                    <a:pos x="4910" y="3701"/>
                  </a:cxn>
                  <a:cxn ang="0">
                    <a:pos x="5113" y="3102"/>
                  </a:cxn>
                  <a:cxn ang="0">
                    <a:pos x="4843" y="2581"/>
                  </a:cxn>
                  <a:cxn ang="0">
                    <a:pos x="4771" y="3146"/>
                  </a:cxn>
                  <a:cxn ang="0">
                    <a:pos x="4569" y="3659"/>
                  </a:cxn>
                  <a:cxn ang="0">
                    <a:pos x="4255" y="4100"/>
                  </a:cxn>
                  <a:cxn ang="0">
                    <a:pos x="3846" y="4454"/>
                  </a:cxn>
                  <a:cxn ang="0">
                    <a:pos x="3359" y="4702"/>
                  </a:cxn>
                  <a:cxn ang="0">
                    <a:pos x="2813" y="4827"/>
                  </a:cxn>
                  <a:cxn ang="0">
                    <a:pos x="2238" y="4814"/>
                  </a:cxn>
                  <a:cxn ang="0">
                    <a:pos x="1702" y="4662"/>
                  </a:cxn>
                  <a:cxn ang="0">
                    <a:pos x="1230" y="4392"/>
                  </a:cxn>
                  <a:cxn ang="0">
                    <a:pos x="838" y="4018"/>
                  </a:cxn>
                  <a:cxn ang="0">
                    <a:pos x="545" y="3561"/>
                  </a:cxn>
                  <a:cxn ang="0">
                    <a:pos x="368" y="3037"/>
                  </a:cxn>
                  <a:cxn ang="0">
                    <a:pos x="325" y="2466"/>
                  </a:cxn>
                  <a:cxn ang="0">
                    <a:pos x="424" y="1911"/>
                  </a:cxn>
                  <a:cxn ang="0">
                    <a:pos x="649" y="1412"/>
                  </a:cxn>
                  <a:cxn ang="0">
                    <a:pos x="984" y="985"/>
                  </a:cxn>
                  <a:cxn ang="0">
                    <a:pos x="1410" y="651"/>
                  </a:cxn>
                  <a:cxn ang="0">
                    <a:pos x="1910" y="426"/>
                  </a:cxn>
                  <a:cxn ang="0">
                    <a:pos x="2466" y="327"/>
                  </a:cxn>
                  <a:cxn ang="0">
                    <a:pos x="3038" y="370"/>
                  </a:cxn>
                  <a:cxn ang="0">
                    <a:pos x="3561" y="547"/>
                  </a:cxn>
                  <a:cxn ang="0">
                    <a:pos x="4020" y="840"/>
                  </a:cxn>
                  <a:cxn ang="0">
                    <a:pos x="4393" y="1231"/>
                  </a:cxn>
                  <a:cxn ang="0">
                    <a:pos x="4665" y="1703"/>
                  </a:cxn>
                  <a:cxn ang="0">
                    <a:pos x="4815" y="2238"/>
                  </a:cxn>
                </a:cxnLst>
                <a:rect l="0" t="0" r="r" b="b"/>
                <a:pathLst>
                  <a:path w="5166" h="5162">
                    <a:moveTo>
                      <a:pt x="5166" y="2581"/>
                    </a:moveTo>
                    <a:lnTo>
                      <a:pt x="5162" y="2449"/>
                    </a:lnTo>
                    <a:lnTo>
                      <a:pt x="5153" y="2318"/>
                    </a:lnTo>
                    <a:lnTo>
                      <a:pt x="5136" y="2189"/>
                    </a:lnTo>
                    <a:lnTo>
                      <a:pt x="5113" y="2062"/>
                    </a:lnTo>
                    <a:lnTo>
                      <a:pt x="5084" y="1938"/>
                    </a:lnTo>
                    <a:lnTo>
                      <a:pt x="5049" y="1815"/>
                    </a:lnTo>
                    <a:lnTo>
                      <a:pt x="5009" y="1695"/>
                    </a:lnTo>
                    <a:lnTo>
                      <a:pt x="4963" y="1577"/>
                    </a:lnTo>
                    <a:lnTo>
                      <a:pt x="4910" y="1464"/>
                    </a:lnTo>
                    <a:lnTo>
                      <a:pt x="4853" y="1352"/>
                    </a:lnTo>
                    <a:lnTo>
                      <a:pt x="4791" y="1244"/>
                    </a:lnTo>
                    <a:lnTo>
                      <a:pt x="4724" y="1140"/>
                    </a:lnTo>
                    <a:lnTo>
                      <a:pt x="4652" y="1039"/>
                    </a:lnTo>
                    <a:lnTo>
                      <a:pt x="4576" y="941"/>
                    </a:lnTo>
                    <a:lnTo>
                      <a:pt x="4494" y="847"/>
                    </a:lnTo>
                    <a:lnTo>
                      <a:pt x="4409" y="757"/>
                    </a:lnTo>
                    <a:lnTo>
                      <a:pt x="4319" y="672"/>
                    </a:lnTo>
                    <a:lnTo>
                      <a:pt x="4225" y="590"/>
                    </a:lnTo>
                    <a:lnTo>
                      <a:pt x="4127" y="514"/>
                    </a:lnTo>
                    <a:lnTo>
                      <a:pt x="4026" y="442"/>
                    </a:lnTo>
                    <a:lnTo>
                      <a:pt x="3921" y="375"/>
                    </a:lnTo>
                    <a:lnTo>
                      <a:pt x="3813" y="313"/>
                    </a:lnTo>
                    <a:lnTo>
                      <a:pt x="3701" y="256"/>
                    </a:lnTo>
                    <a:lnTo>
                      <a:pt x="3588" y="205"/>
                    </a:lnTo>
                    <a:lnTo>
                      <a:pt x="3470" y="158"/>
                    </a:lnTo>
                    <a:lnTo>
                      <a:pt x="3350" y="117"/>
                    </a:lnTo>
                    <a:lnTo>
                      <a:pt x="3227" y="83"/>
                    </a:lnTo>
                    <a:lnTo>
                      <a:pt x="3103" y="53"/>
                    </a:lnTo>
                    <a:lnTo>
                      <a:pt x="2975" y="31"/>
                    </a:lnTo>
                    <a:lnTo>
                      <a:pt x="2846" y="15"/>
                    </a:lnTo>
                    <a:lnTo>
                      <a:pt x="2715" y="5"/>
                    </a:lnTo>
                    <a:lnTo>
                      <a:pt x="2582" y="0"/>
                    </a:lnTo>
                    <a:lnTo>
                      <a:pt x="2449" y="5"/>
                    </a:lnTo>
                    <a:lnTo>
                      <a:pt x="2318" y="15"/>
                    </a:lnTo>
                    <a:lnTo>
                      <a:pt x="2189" y="31"/>
                    </a:lnTo>
                    <a:lnTo>
                      <a:pt x="2062" y="53"/>
                    </a:lnTo>
                    <a:lnTo>
                      <a:pt x="1936" y="83"/>
                    </a:lnTo>
                    <a:lnTo>
                      <a:pt x="1814" y="117"/>
                    </a:lnTo>
                    <a:lnTo>
                      <a:pt x="1694" y="158"/>
                    </a:lnTo>
                    <a:lnTo>
                      <a:pt x="1577" y="205"/>
                    </a:lnTo>
                    <a:lnTo>
                      <a:pt x="1462" y="256"/>
                    </a:lnTo>
                    <a:lnTo>
                      <a:pt x="1351" y="313"/>
                    </a:lnTo>
                    <a:lnTo>
                      <a:pt x="1243" y="375"/>
                    </a:lnTo>
                    <a:lnTo>
                      <a:pt x="1138" y="442"/>
                    </a:lnTo>
                    <a:lnTo>
                      <a:pt x="1037" y="514"/>
                    </a:lnTo>
                    <a:lnTo>
                      <a:pt x="939" y="590"/>
                    </a:lnTo>
                    <a:lnTo>
                      <a:pt x="845" y="672"/>
                    </a:lnTo>
                    <a:lnTo>
                      <a:pt x="756" y="757"/>
                    </a:lnTo>
                    <a:lnTo>
                      <a:pt x="670" y="847"/>
                    </a:lnTo>
                    <a:lnTo>
                      <a:pt x="589" y="941"/>
                    </a:lnTo>
                    <a:lnTo>
                      <a:pt x="512" y="1039"/>
                    </a:lnTo>
                    <a:lnTo>
                      <a:pt x="440" y="1140"/>
                    </a:lnTo>
                    <a:lnTo>
                      <a:pt x="373" y="1244"/>
                    </a:lnTo>
                    <a:lnTo>
                      <a:pt x="311" y="1352"/>
                    </a:lnTo>
                    <a:lnTo>
                      <a:pt x="254" y="1464"/>
                    </a:lnTo>
                    <a:lnTo>
                      <a:pt x="202" y="1577"/>
                    </a:lnTo>
                    <a:lnTo>
                      <a:pt x="155" y="1695"/>
                    </a:lnTo>
                    <a:lnTo>
                      <a:pt x="115" y="1815"/>
                    </a:lnTo>
                    <a:lnTo>
                      <a:pt x="80" y="1938"/>
                    </a:lnTo>
                    <a:lnTo>
                      <a:pt x="52" y="2062"/>
                    </a:lnTo>
                    <a:lnTo>
                      <a:pt x="28" y="2189"/>
                    </a:lnTo>
                    <a:lnTo>
                      <a:pt x="12" y="2318"/>
                    </a:lnTo>
                    <a:lnTo>
                      <a:pt x="2" y="2449"/>
                    </a:lnTo>
                    <a:lnTo>
                      <a:pt x="0" y="2581"/>
                    </a:lnTo>
                    <a:lnTo>
                      <a:pt x="2" y="2714"/>
                    </a:lnTo>
                    <a:lnTo>
                      <a:pt x="12" y="2845"/>
                    </a:lnTo>
                    <a:lnTo>
                      <a:pt x="28" y="2975"/>
                    </a:lnTo>
                    <a:lnTo>
                      <a:pt x="52" y="3102"/>
                    </a:lnTo>
                    <a:lnTo>
                      <a:pt x="80" y="3227"/>
                    </a:lnTo>
                    <a:lnTo>
                      <a:pt x="115" y="3349"/>
                    </a:lnTo>
                    <a:lnTo>
                      <a:pt x="155" y="3470"/>
                    </a:lnTo>
                    <a:lnTo>
                      <a:pt x="202" y="3587"/>
                    </a:lnTo>
                    <a:lnTo>
                      <a:pt x="254" y="3701"/>
                    </a:lnTo>
                    <a:lnTo>
                      <a:pt x="311" y="3812"/>
                    </a:lnTo>
                    <a:lnTo>
                      <a:pt x="373" y="3921"/>
                    </a:lnTo>
                    <a:lnTo>
                      <a:pt x="440" y="4024"/>
                    </a:lnTo>
                    <a:lnTo>
                      <a:pt x="512" y="4126"/>
                    </a:lnTo>
                    <a:lnTo>
                      <a:pt x="589" y="4223"/>
                    </a:lnTo>
                    <a:lnTo>
                      <a:pt x="670" y="4317"/>
                    </a:lnTo>
                    <a:lnTo>
                      <a:pt x="756" y="4406"/>
                    </a:lnTo>
                    <a:lnTo>
                      <a:pt x="845" y="4492"/>
                    </a:lnTo>
                    <a:lnTo>
                      <a:pt x="939" y="4572"/>
                    </a:lnTo>
                    <a:lnTo>
                      <a:pt x="1037" y="4650"/>
                    </a:lnTo>
                    <a:lnTo>
                      <a:pt x="1138" y="4722"/>
                    </a:lnTo>
                    <a:lnTo>
                      <a:pt x="1243" y="4789"/>
                    </a:lnTo>
                    <a:lnTo>
                      <a:pt x="1351" y="4851"/>
                    </a:lnTo>
                    <a:lnTo>
                      <a:pt x="1462" y="4907"/>
                    </a:lnTo>
                    <a:lnTo>
                      <a:pt x="1577" y="4959"/>
                    </a:lnTo>
                    <a:lnTo>
                      <a:pt x="1694" y="5006"/>
                    </a:lnTo>
                    <a:lnTo>
                      <a:pt x="1814" y="5047"/>
                    </a:lnTo>
                    <a:lnTo>
                      <a:pt x="1936" y="5081"/>
                    </a:lnTo>
                    <a:lnTo>
                      <a:pt x="2062" y="5110"/>
                    </a:lnTo>
                    <a:lnTo>
                      <a:pt x="2189" y="5133"/>
                    </a:lnTo>
                    <a:lnTo>
                      <a:pt x="2318" y="5149"/>
                    </a:lnTo>
                    <a:lnTo>
                      <a:pt x="2449" y="5159"/>
                    </a:lnTo>
                    <a:lnTo>
                      <a:pt x="2582" y="5162"/>
                    </a:lnTo>
                    <a:lnTo>
                      <a:pt x="2715" y="5159"/>
                    </a:lnTo>
                    <a:lnTo>
                      <a:pt x="2846" y="5149"/>
                    </a:lnTo>
                    <a:lnTo>
                      <a:pt x="2975" y="5133"/>
                    </a:lnTo>
                    <a:lnTo>
                      <a:pt x="3103" y="5110"/>
                    </a:lnTo>
                    <a:lnTo>
                      <a:pt x="3227" y="5081"/>
                    </a:lnTo>
                    <a:lnTo>
                      <a:pt x="3350" y="5047"/>
                    </a:lnTo>
                    <a:lnTo>
                      <a:pt x="3470" y="5006"/>
                    </a:lnTo>
                    <a:lnTo>
                      <a:pt x="3588" y="4959"/>
                    </a:lnTo>
                    <a:lnTo>
                      <a:pt x="3701" y="4907"/>
                    </a:lnTo>
                    <a:lnTo>
                      <a:pt x="3813" y="4851"/>
                    </a:lnTo>
                    <a:lnTo>
                      <a:pt x="3921" y="4789"/>
                    </a:lnTo>
                    <a:lnTo>
                      <a:pt x="4026" y="4722"/>
                    </a:lnTo>
                    <a:lnTo>
                      <a:pt x="4127" y="4650"/>
                    </a:lnTo>
                    <a:lnTo>
                      <a:pt x="4225" y="4572"/>
                    </a:lnTo>
                    <a:lnTo>
                      <a:pt x="4319" y="4492"/>
                    </a:lnTo>
                    <a:lnTo>
                      <a:pt x="4409" y="4406"/>
                    </a:lnTo>
                    <a:lnTo>
                      <a:pt x="4494" y="4317"/>
                    </a:lnTo>
                    <a:lnTo>
                      <a:pt x="4576" y="4223"/>
                    </a:lnTo>
                    <a:lnTo>
                      <a:pt x="4652" y="4126"/>
                    </a:lnTo>
                    <a:lnTo>
                      <a:pt x="4724" y="4024"/>
                    </a:lnTo>
                    <a:lnTo>
                      <a:pt x="4791" y="3921"/>
                    </a:lnTo>
                    <a:lnTo>
                      <a:pt x="4853" y="3812"/>
                    </a:lnTo>
                    <a:lnTo>
                      <a:pt x="4910" y="3701"/>
                    </a:lnTo>
                    <a:lnTo>
                      <a:pt x="4963" y="3587"/>
                    </a:lnTo>
                    <a:lnTo>
                      <a:pt x="5009" y="3470"/>
                    </a:lnTo>
                    <a:lnTo>
                      <a:pt x="5049" y="3349"/>
                    </a:lnTo>
                    <a:lnTo>
                      <a:pt x="5084" y="3227"/>
                    </a:lnTo>
                    <a:lnTo>
                      <a:pt x="5113" y="3102"/>
                    </a:lnTo>
                    <a:lnTo>
                      <a:pt x="5136" y="2975"/>
                    </a:lnTo>
                    <a:lnTo>
                      <a:pt x="5153" y="2845"/>
                    </a:lnTo>
                    <a:lnTo>
                      <a:pt x="5162" y="2714"/>
                    </a:lnTo>
                    <a:lnTo>
                      <a:pt x="5166" y="2581"/>
                    </a:lnTo>
                    <a:close/>
                    <a:moveTo>
                      <a:pt x="4843" y="2581"/>
                    </a:moveTo>
                    <a:lnTo>
                      <a:pt x="4840" y="2698"/>
                    </a:lnTo>
                    <a:lnTo>
                      <a:pt x="4831" y="2813"/>
                    </a:lnTo>
                    <a:lnTo>
                      <a:pt x="4815" y="2926"/>
                    </a:lnTo>
                    <a:lnTo>
                      <a:pt x="4796" y="3037"/>
                    </a:lnTo>
                    <a:lnTo>
                      <a:pt x="4771" y="3146"/>
                    </a:lnTo>
                    <a:lnTo>
                      <a:pt x="4740" y="3254"/>
                    </a:lnTo>
                    <a:lnTo>
                      <a:pt x="4705" y="3358"/>
                    </a:lnTo>
                    <a:lnTo>
                      <a:pt x="4665" y="3461"/>
                    </a:lnTo>
                    <a:lnTo>
                      <a:pt x="4619" y="3561"/>
                    </a:lnTo>
                    <a:lnTo>
                      <a:pt x="4569" y="3659"/>
                    </a:lnTo>
                    <a:lnTo>
                      <a:pt x="4515" y="3753"/>
                    </a:lnTo>
                    <a:lnTo>
                      <a:pt x="4457" y="3844"/>
                    </a:lnTo>
                    <a:lnTo>
                      <a:pt x="4393" y="3933"/>
                    </a:lnTo>
                    <a:lnTo>
                      <a:pt x="4326" y="4018"/>
                    </a:lnTo>
                    <a:lnTo>
                      <a:pt x="4255" y="4100"/>
                    </a:lnTo>
                    <a:lnTo>
                      <a:pt x="4180" y="4178"/>
                    </a:lnTo>
                    <a:lnTo>
                      <a:pt x="4102" y="4254"/>
                    </a:lnTo>
                    <a:lnTo>
                      <a:pt x="4020" y="4324"/>
                    </a:lnTo>
                    <a:lnTo>
                      <a:pt x="3934" y="4392"/>
                    </a:lnTo>
                    <a:lnTo>
                      <a:pt x="3846" y="4454"/>
                    </a:lnTo>
                    <a:lnTo>
                      <a:pt x="3753" y="4513"/>
                    </a:lnTo>
                    <a:lnTo>
                      <a:pt x="3659" y="4567"/>
                    </a:lnTo>
                    <a:lnTo>
                      <a:pt x="3561" y="4617"/>
                    </a:lnTo>
                    <a:lnTo>
                      <a:pt x="3462" y="4662"/>
                    </a:lnTo>
                    <a:lnTo>
                      <a:pt x="3359" y="4702"/>
                    </a:lnTo>
                    <a:lnTo>
                      <a:pt x="3254" y="4738"/>
                    </a:lnTo>
                    <a:lnTo>
                      <a:pt x="3147" y="4768"/>
                    </a:lnTo>
                    <a:lnTo>
                      <a:pt x="3038" y="4794"/>
                    </a:lnTo>
                    <a:lnTo>
                      <a:pt x="2926" y="4814"/>
                    </a:lnTo>
                    <a:lnTo>
                      <a:pt x="2813" y="4827"/>
                    </a:lnTo>
                    <a:lnTo>
                      <a:pt x="2698" y="4836"/>
                    </a:lnTo>
                    <a:lnTo>
                      <a:pt x="2582" y="4839"/>
                    </a:lnTo>
                    <a:lnTo>
                      <a:pt x="2466" y="4836"/>
                    </a:lnTo>
                    <a:lnTo>
                      <a:pt x="2351" y="4827"/>
                    </a:lnTo>
                    <a:lnTo>
                      <a:pt x="2238" y="4814"/>
                    </a:lnTo>
                    <a:lnTo>
                      <a:pt x="2127" y="4794"/>
                    </a:lnTo>
                    <a:lnTo>
                      <a:pt x="2017" y="4768"/>
                    </a:lnTo>
                    <a:lnTo>
                      <a:pt x="1910" y="4738"/>
                    </a:lnTo>
                    <a:lnTo>
                      <a:pt x="1805" y="4702"/>
                    </a:lnTo>
                    <a:lnTo>
                      <a:pt x="1702" y="4662"/>
                    </a:lnTo>
                    <a:lnTo>
                      <a:pt x="1602" y="4617"/>
                    </a:lnTo>
                    <a:lnTo>
                      <a:pt x="1505" y="4567"/>
                    </a:lnTo>
                    <a:lnTo>
                      <a:pt x="1410" y="4513"/>
                    </a:lnTo>
                    <a:lnTo>
                      <a:pt x="1318" y="4454"/>
                    </a:lnTo>
                    <a:lnTo>
                      <a:pt x="1230" y="4392"/>
                    </a:lnTo>
                    <a:lnTo>
                      <a:pt x="1144" y="4324"/>
                    </a:lnTo>
                    <a:lnTo>
                      <a:pt x="1062" y="4254"/>
                    </a:lnTo>
                    <a:lnTo>
                      <a:pt x="984" y="4178"/>
                    </a:lnTo>
                    <a:lnTo>
                      <a:pt x="910" y="4100"/>
                    </a:lnTo>
                    <a:lnTo>
                      <a:pt x="838" y="4018"/>
                    </a:lnTo>
                    <a:lnTo>
                      <a:pt x="771" y="3933"/>
                    </a:lnTo>
                    <a:lnTo>
                      <a:pt x="708" y="3844"/>
                    </a:lnTo>
                    <a:lnTo>
                      <a:pt x="649" y="3753"/>
                    </a:lnTo>
                    <a:lnTo>
                      <a:pt x="594" y="3659"/>
                    </a:lnTo>
                    <a:lnTo>
                      <a:pt x="545" y="3561"/>
                    </a:lnTo>
                    <a:lnTo>
                      <a:pt x="500" y="3461"/>
                    </a:lnTo>
                    <a:lnTo>
                      <a:pt x="459" y="3358"/>
                    </a:lnTo>
                    <a:lnTo>
                      <a:pt x="424" y="3254"/>
                    </a:lnTo>
                    <a:lnTo>
                      <a:pt x="393" y="3146"/>
                    </a:lnTo>
                    <a:lnTo>
                      <a:pt x="368" y="3037"/>
                    </a:lnTo>
                    <a:lnTo>
                      <a:pt x="348" y="2926"/>
                    </a:lnTo>
                    <a:lnTo>
                      <a:pt x="334" y="2813"/>
                    </a:lnTo>
                    <a:lnTo>
                      <a:pt x="325" y="2698"/>
                    </a:lnTo>
                    <a:lnTo>
                      <a:pt x="323" y="2581"/>
                    </a:lnTo>
                    <a:lnTo>
                      <a:pt x="325" y="2466"/>
                    </a:lnTo>
                    <a:lnTo>
                      <a:pt x="334" y="2351"/>
                    </a:lnTo>
                    <a:lnTo>
                      <a:pt x="348" y="2238"/>
                    </a:lnTo>
                    <a:lnTo>
                      <a:pt x="368" y="2127"/>
                    </a:lnTo>
                    <a:lnTo>
                      <a:pt x="393" y="2018"/>
                    </a:lnTo>
                    <a:lnTo>
                      <a:pt x="424" y="1911"/>
                    </a:lnTo>
                    <a:lnTo>
                      <a:pt x="459" y="1806"/>
                    </a:lnTo>
                    <a:lnTo>
                      <a:pt x="500" y="1703"/>
                    </a:lnTo>
                    <a:lnTo>
                      <a:pt x="545" y="1604"/>
                    </a:lnTo>
                    <a:lnTo>
                      <a:pt x="594" y="1506"/>
                    </a:lnTo>
                    <a:lnTo>
                      <a:pt x="649" y="1412"/>
                    </a:lnTo>
                    <a:lnTo>
                      <a:pt x="708" y="1319"/>
                    </a:lnTo>
                    <a:lnTo>
                      <a:pt x="771" y="1231"/>
                    </a:lnTo>
                    <a:lnTo>
                      <a:pt x="838" y="1146"/>
                    </a:lnTo>
                    <a:lnTo>
                      <a:pt x="910" y="1065"/>
                    </a:lnTo>
                    <a:lnTo>
                      <a:pt x="984" y="985"/>
                    </a:lnTo>
                    <a:lnTo>
                      <a:pt x="1062" y="911"/>
                    </a:lnTo>
                    <a:lnTo>
                      <a:pt x="1144" y="840"/>
                    </a:lnTo>
                    <a:lnTo>
                      <a:pt x="1230" y="773"/>
                    </a:lnTo>
                    <a:lnTo>
                      <a:pt x="1318" y="709"/>
                    </a:lnTo>
                    <a:lnTo>
                      <a:pt x="1410" y="651"/>
                    </a:lnTo>
                    <a:lnTo>
                      <a:pt x="1505" y="596"/>
                    </a:lnTo>
                    <a:lnTo>
                      <a:pt x="1602" y="547"/>
                    </a:lnTo>
                    <a:lnTo>
                      <a:pt x="1702" y="501"/>
                    </a:lnTo>
                    <a:lnTo>
                      <a:pt x="1805" y="461"/>
                    </a:lnTo>
                    <a:lnTo>
                      <a:pt x="1910" y="426"/>
                    </a:lnTo>
                    <a:lnTo>
                      <a:pt x="2017" y="395"/>
                    </a:lnTo>
                    <a:lnTo>
                      <a:pt x="2127" y="370"/>
                    </a:lnTo>
                    <a:lnTo>
                      <a:pt x="2238" y="351"/>
                    </a:lnTo>
                    <a:lnTo>
                      <a:pt x="2351" y="336"/>
                    </a:lnTo>
                    <a:lnTo>
                      <a:pt x="2466" y="327"/>
                    </a:lnTo>
                    <a:lnTo>
                      <a:pt x="2582" y="323"/>
                    </a:lnTo>
                    <a:lnTo>
                      <a:pt x="2698" y="327"/>
                    </a:lnTo>
                    <a:lnTo>
                      <a:pt x="2813" y="336"/>
                    </a:lnTo>
                    <a:lnTo>
                      <a:pt x="2926" y="351"/>
                    </a:lnTo>
                    <a:lnTo>
                      <a:pt x="3038" y="370"/>
                    </a:lnTo>
                    <a:lnTo>
                      <a:pt x="3147" y="395"/>
                    </a:lnTo>
                    <a:lnTo>
                      <a:pt x="3254" y="426"/>
                    </a:lnTo>
                    <a:lnTo>
                      <a:pt x="3359" y="461"/>
                    </a:lnTo>
                    <a:lnTo>
                      <a:pt x="3462" y="501"/>
                    </a:lnTo>
                    <a:lnTo>
                      <a:pt x="3561" y="547"/>
                    </a:lnTo>
                    <a:lnTo>
                      <a:pt x="3659" y="596"/>
                    </a:lnTo>
                    <a:lnTo>
                      <a:pt x="3753" y="651"/>
                    </a:lnTo>
                    <a:lnTo>
                      <a:pt x="3846" y="709"/>
                    </a:lnTo>
                    <a:lnTo>
                      <a:pt x="3934" y="773"/>
                    </a:lnTo>
                    <a:lnTo>
                      <a:pt x="4020" y="840"/>
                    </a:lnTo>
                    <a:lnTo>
                      <a:pt x="4102" y="911"/>
                    </a:lnTo>
                    <a:lnTo>
                      <a:pt x="4180" y="985"/>
                    </a:lnTo>
                    <a:lnTo>
                      <a:pt x="4255" y="1065"/>
                    </a:lnTo>
                    <a:lnTo>
                      <a:pt x="4326" y="1146"/>
                    </a:lnTo>
                    <a:lnTo>
                      <a:pt x="4393" y="1231"/>
                    </a:lnTo>
                    <a:lnTo>
                      <a:pt x="4457" y="1319"/>
                    </a:lnTo>
                    <a:lnTo>
                      <a:pt x="4515" y="1412"/>
                    </a:lnTo>
                    <a:lnTo>
                      <a:pt x="4569" y="1506"/>
                    </a:lnTo>
                    <a:lnTo>
                      <a:pt x="4619" y="1604"/>
                    </a:lnTo>
                    <a:lnTo>
                      <a:pt x="4665" y="1703"/>
                    </a:lnTo>
                    <a:lnTo>
                      <a:pt x="4705" y="1806"/>
                    </a:lnTo>
                    <a:lnTo>
                      <a:pt x="4740" y="1911"/>
                    </a:lnTo>
                    <a:lnTo>
                      <a:pt x="4771" y="2018"/>
                    </a:lnTo>
                    <a:lnTo>
                      <a:pt x="4796" y="2127"/>
                    </a:lnTo>
                    <a:lnTo>
                      <a:pt x="4815" y="2238"/>
                    </a:lnTo>
                    <a:lnTo>
                      <a:pt x="4831" y="2351"/>
                    </a:lnTo>
                    <a:lnTo>
                      <a:pt x="4840" y="2466"/>
                    </a:lnTo>
                    <a:lnTo>
                      <a:pt x="4843" y="2581"/>
                    </a:lnTo>
                    <a:close/>
                  </a:path>
                </a:pathLst>
              </a:custGeom>
              <a:solidFill>
                <a:srgbClr val="94CEB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7" name="Freeform 165"/>
              <p:cNvSpPr>
                <a:spLocks noEditPoints="1"/>
              </p:cNvSpPr>
              <p:nvPr/>
            </p:nvSpPr>
            <p:spPr bwMode="auto">
              <a:xfrm>
                <a:off x="5364" y="1181"/>
                <a:ext cx="103" cy="107"/>
              </a:xfrm>
              <a:custGeom>
                <a:avLst/>
                <a:gdLst/>
                <a:ahLst/>
                <a:cxnLst>
                  <a:cxn ang="0">
                    <a:pos x="4794" y="1932"/>
                  </a:cxn>
                  <a:cxn ang="0">
                    <a:pos x="4604" y="1372"/>
                  </a:cxn>
                  <a:cxn ang="0">
                    <a:pos x="4290" y="881"/>
                  </a:cxn>
                  <a:cxn ang="0">
                    <a:pos x="3870" y="482"/>
                  </a:cxn>
                  <a:cxn ang="0">
                    <a:pos x="3364" y="191"/>
                  </a:cxn>
                  <a:cxn ang="0">
                    <a:pos x="2789" y="28"/>
                  </a:cxn>
                  <a:cxn ang="0">
                    <a:pos x="2173" y="13"/>
                  </a:cxn>
                  <a:cxn ang="0">
                    <a:pos x="1589" y="148"/>
                  </a:cxn>
                  <a:cxn ang="0">
                    <a:pos x="1068" y="414"/>
                  </a:cxn>
                  <a:cxn ang="0">
                    <a:pos x="629" y="794"/>
                  </a:cxn>
                  <a:cxn ang="0">
                    <a:pos x="291" y="1267"/>
                  </a:cxn>
                  <a:cxn ang="0">
                    <a:pos x="76" y="1815"/>
                  </a:cxn>
                  <a:cxn ang="0">
                    <a:pos x="0" y="2419"/>
                  </a:cxn>
                  <a:cxn ang="0">
                    <a:pos x="76" y="3025"/>
                  </a:cxn>
                  <a:cxn ang="0">
                    <a:pos x="291" y="3573"/>
                  </a:cxn>
                  <a:cxn ang="0">
                    <a:pos x="629" y="4046"/>
                  </a:cxn>
                  <a:cxn ang="0">
                    <a:pos x="1068" y="4426"/>
                  </a:cxn>
                  <a:cxn ang="0">
                    <a:pos x="1589" y="4693"/>
                  </a:cxn>
                  <a:cxn ang="0">
                    <a:pos x="2173" y="4827"/>
                  </a:cxn>
                  <a:cxn ang="0">
                    <a:pos x="2789" y="4811"/>
                  </a:cxn>
                  <a:cxn ang="0">
                    <a:pos x="3364" y="4649"/>
                  </a:cxn>
                  <a:cxn ang="0">
                    <a:pos x="3870" y="4359"/>
                  </a:cxn>
                  <a:cxn ang="0">
                    <a:pos x="4290" y="3959"/>
                  </a:cxn>
                  <a:cxn ang="0">
                    <a:pos x="4604" y="3468"/>
                  </a:cxn>
                  <a:cxn ang="0">
                    <a:pos x="4794" y="2907"/>
                  </a:cxn>
                  <a:cxn ang="0">
                    <a:pos x="4520" y="2419"/>
                  </a:cxn>
                  <a:cxn ang="0">
                    <a:pos x="4454" y="2944"/>
                  </a:cxn>
                  <a:cxn ang="0">
                    <a:pos x="4266" y="3419"/>
                  </a:cxn>
                  <a:cxn ang="0">
                    <a:pos x="3974" y="3830"/>
                  </a:cxn>
                  <a:cxn ang="0">
                    <a:pos x="3594" y="4159"/>
                  </a:cxn>
                  <a:cxn ang="0">
                    <a:pos x="3142" y="4389"/>
                  </a:cxn>
                  <a:cxn ang="0">
                    <a:pos x="2636" y="4506"/>
                  </a:cxn>
                  <a:cxn ang="0">
                    <a:pos x="2101" y="4493"/>
                  </a:cxn>
                  <a:cxn ang="0">
                    <a:pos x="1604" y="4352"/>
                  </a:cxn>
                  <a:cxn ang="0">
                    <a:pos x="1165" y="4100"/>
                  </a:cxn>
                  <a:cxn ang="0">
                    <a:pos x="801" y="3754"/>
                  </a:cxn>
                  <a:cxn ang="0">
                    <a:pos x="529" y="3329"/>
                  </a:cxn>
                  <a:cxn ang="0">
                    <a:pos x="365" y="2843"/>
                  </a:cxn>
                  <a:cxn ang="0">
                    <a:pos x="326" y="2312"/>
                  </a:cxn>
                  <a:cxn ang="0">
                    <a:pos x="417" y="1797"/>
                  </a:cxn>
                  <a:cxn ang="0">
                    <a:pos x="627" y="1333"/>
                  </a:cxn>
                  <a:cxn ang="0">
                    <a:pos x="938" y="937"/>
                  </a:cxn>
                  <a:cxn ang="0">
                    <a:pos x="1333" y="626"/>
                  </a:cxn>
                  <a:cxn ang="0">
                    <a:pos x="1796" y="417"/>
                  </a:cxn>
                  <a:cxn ang="0">
                    <a:pos x="2313" y="326"/>
                  </a:cxn>
                  <a:cxn ang="0">
                    <a:pos x="2844" y="365"/>
                  </a:cxn>
                  <a:cxn ang="0">
                    <a:pos x="3331" y="530"/>
                  </a:cxn>
                  <a:cxn ang="0">
                    <a:pos x="3756" y="802"/>
                  </a:cxn>
                  <a:cxn ang="0">
                    <a:pos x="4103" y="1165"/>
                  </a:cxn>
                  <a:cxn ang="0">
                    <a:pos x="4356" y="1604"/>
                  </a:cxn>
                  <a:cxn ang="0">
                    <a:pos x="4496" y="2101"/>
                  </a:cxn>
                </a:cxnLst>
                <a:rect l="0" t="0" r="r" b="b"/>
                <a:pathLst>
                  <a:path w="4843" h="4839">
                    <a:moveTo>
                      <a:pt x="4843" y="2419"/>
                    </a:moveTo>
                    <a:lnTo>
                      <a:pt x="4839" y="2296"/>
                    </a:lnTo>
                    <a:lnTo>
                      <a:pt x="4830" y="2173"/>
                    </a:lnTo>
                    <a:lnTo>
                      <a:pt x="4815" y="2052"/>
                    </a:lnTo>
                    <a:lnTo>
                      <a:pt x="4794" y="1932"/>
                    </a:lnTo>
                    <a:lnTo>
                      <a:pt x="4766" y="1815"/>
                    </a:lnTo>
                    <a:lnTo>
                      <a:pt x="4734" y="1701"/>
                    </a:lnTo>
                    <a:lnTo>
                      <a:pt x="4696" y="1588"/>
                    </a:lnTo>
                    <a:lnTo>
                      <a:pt x="4652" y="1478"/>
                    </a:lnTo>
                    <a:lnTo>
                      <a:pt x="4604" y="1372"/>
                    </a:lnTo>
                    <a:lnTo>
                      <a:pt x="4551" y="1267"/>
                    </a:lnTo>
                    <a:lnTo>
                      <a:pt x="4492" y="1165"/>
                    </a:lnTo>
                    <a:lnTo>
                      <a:pt x="4429" y="1067"/>
                    </a:lnTo>
                    <a:lnTo>
                      <a:pt x="4362" y="973"/>
                    </a:lnTo>
                    <a:lnTo>
                      <a:pt x="4290" y="881"/>
                    </a:lnTo>
                    <a:lnTo>
                      <a:pt x="4213" y="794"/>
                    </a:lnTo>
                    <a:lnTo>
                      <a:pt x="4134" y="709"/>
                    </a:lnTo>
                    <a:lnTo>
                      <a:pt x="4049" y="629"/>
                    </a:lnTo>
                    <a:lnTo>
                      <a:pt x="3961" y="553"/>
                    </a:lnTo>
                    <a:lnTo>
                      <a:pt x="3870" y="482"/>
                    </a:lnTo>
                    <a:lnTo>
                      <a:pt x="3775" y="414"/>
                    </a:lnTo>
                    <a:lnTo>
                      <a:pt x="3677" y="351"/>
                    </a:lnTo>
                    <a:lnTo>
                      <a:pt x="3575" y="292"/>
                    </a:lnTo>
                    <a:lnTo>
                      <a:pt x="3470" y="240"/>
                    </a:lnTo>
                    <a:lnTo>
                      <a:pt x="3364" y="191"/>
                    </a:lnTo>
                    <a:lnTo>
                      <a:pt x="3254" y="148"/>
                    </a:lnTo>
                    <a:lnTo>
                      <a:pt x="3141" y="110"/>
                    </a:lnTo>
                    <a:lnTo>
                      <a:pt x="3026" y="77"/>
                    </a:lnTo>
                    <a:lnTo>
                      <a:pt x="2909" y="50"/>
                    </a:lnTo>
                    <a:lnTo>
                      <a:pt x="2789" y="28"/>
                    </a:lnTo>
                    <a:lnTo>
                      <a:pt x="2668" y="13"/>
                    </a:lnTo>
                    <a:lnTo>
                      <a:pt x="2546" y="4"/>
                    </a:lnTo>
                    <a:lnTo>
                      <a:pt x="2421" y="0"/>
                    </a:lnTo>
                    <a:lnTo>
                      <a:pt x="2296" y="4"/>
                    </a:lnTo>
                    <a:lnTo>
                      <a:pt x="2173" y="13"/>
                    </a:lnTo>
                    <a:lnTo>
                      <a:pt x="2053" y="28"/>
                    </a:lnTo>
                    <a:lnTo>
                      <a:pt x="1934" y="50"/>
                    </a:lnTo>
                    <a:lnTo>
                      <a:pt x="1816" y="77"/>
                    </a:lnTo>
                    <a:lnTo>
                      <a:pt x="1701" y="110"/>
                    </a:lnTo>
                    <a:lnTo>
                      <a:pt x="1589" y="148"/>
                    </a:lnTo>
                    <a:lnTo>
                      <a:pt x="1479" y="191"/>
                    </a:lnTo>
                    <a:lnTo>
                      <a:pt x="1372" y="240"/>
                    </a:lnTo>
                    <a:lnTo>
                      <a:pt x="1267" y="292"/>
                    </a:lnTo>
                    <a:lnTo>
                      <a:pt x="1165" y="351"/>
                    </a:lnTo>
                    <a:lnTo>
                      <a:pt x="1068" y="414"/>
                    </a:lnTo>
                    <a:lnTo>
                      <a:pt x="972" y="482"/>
                    </a:lnTo>
                    <a:lnTo>
                      <a:pt x="881" y="553"/>
                    </a:lnTo>
                    <a:lnTo>
                      <a:pt x="793" y="629"/>
                    </a:lnTo>
                    <a:lnTo>
                      <a:pt x="709" y="709"/>
                    </a:lnTo>
                    <a:lnTo>
                      <a:pt x="629" y="794"/>
                    </a:lnTo>
                    <a:lnTo>
                      <a:pt x="552" y="881"/>
                    </a:lnTo>
                    <a:lnTo>
                      <a:pt x="480" y="973"/>
                    </a:lnTo>
                    <a:lnTo>
                      <a:pt x="413" y="1067"/>
                    </a:lnTo>
                    <a:lnTo>
                      <a:pt x="350" y="1165"/>
                    </a:lnTo>
                    <a:lnTo>
                      <a:pt x="291" y="1267"/>
                    </a:lnTo>
                    <a:lnTo>
                      <a:pt x="238" y="1372"/>
                    </a:lnTo>
                    <a:lnTo>
                      <a:pt x="190" y="1478"/>
                    </a:lnTo>
                    <a:lnTo>
                      <a:pt x="146" y="1588"/>
                    </a:lnTo>
                    <a:lnTo>
                      <a:pt x="108" y="1701"/>
                    </a:lnTo>
                    <a:lnTo>
                      <a:pt x="76" y="1815"/>
                    </a:lnTo>
                    <a:lnTo>
                      <a:pt x="49" y="1932"/>
                    </a:lnTo>
                    <a:lnTo>
                      <a:pt x="28" y="2052"/>
                    </a:lnTo>
                    <a:lnTo>
                      <a:pt x="13" y="2173"/>
                    </a:lnTo>
                    <a:lnTo>
                      <a:pt x="2" y="2296"/>
                    </a:lnTo>
                    <a:lnTo>
                      <a:pt x="0" y="2419"/>
                    </a:lnTo>
                    <a:lnTo>
                      <a:pt x="2" y="2544"/>
                    </a:lnTo>
                    <a:lnTo>
                      <a:pt x="13" y="2667"/>
                    </a:lnTo>
                    <a:lnTo>
                      <a:pt x="28" y="2788"/>
                    </a:lnTo>
                    <a:lnTo>
                      <a:pt x="49" y="2907"/>
                    </a:lnTo>
                    <a:lnTo>
                      <a:pt x="76" y="3025"/>
                    </a:lnTo>
                    <a:lnTo>
                      <a:pt x="108" y="3139"/>
                    </a:lnTo>
                    <a:lnTo>
                      <a:pt x="146" y="3251"/>
                    </a:lnTo>
                    <a:lnTo>
                      <a:pt x="190" y="3362"/>
                    </a:lnTo>
                    <a:lnTo>
                      <a:pt x="238" y="3468"/>
                    </a:lnTo>
                    <a:lnTo>
                      <a:pt x="291" y="3573"/>
                    </a:lnTo>
                    <a:lnTo>
                      <a:pt x="350" y="3674"/>
                    </a:lnTo>
                    <a:lnTo>
                      <a:pt x="413" y="3772"/>
                    </a:lnTo>
                    <a:lnTo>
                      <a:pt x="480" y="3867"/>
                    </a:lnTo>
                    <a:lnTo>
                      <a:pt x="552" y="3959"/>
                    </a:lnTo>
                    <a:lnTo>
                      <a:pt x="629" y="4046"/>
                    </a:lnTo>
                    <a:lnTo>
                      <a:pt x="709" y="4130"/>
                    </a:lnTo>
                    <a:lnTo>
                      <a:pt x="793" y="4210"/>
                    </a:lnTo>
                    <a:lnTo>
                      <a:pt x="881" y="4287"/>
                    </a:lnTo>
                    <a:lnTo>
                      <a:pt x="972" y="4359"/>
                    </a:lnTo>
                    <a:lnTo>
                      <a:pt x="1068" y="4426"/>
                    </a:lnTo>
                    <a:lnTo>
                      <a:pt x="1165" y="4489"/>
                    </a:lnTo>
                    <a:lnTo>
                      <a:pt x="1267" y="4547"/>
                    </a:lnTo>
                    <a:lnTo>
                      <a:pt x="1372" y="4600"/>
                    </a:lnTo>
                    <a:lnTo>
                      <a:pt x="1479" y="4649"/>
                    </a:lnTo>
                    <a:lnTo>
                      <a:pt x="1589" y="4693"/>
                    </a:lnTo>
                    <a:lnTo>
                      <a:pt x="1701" y="4730"/>
                    </a:lnTo>
                    <a:lnTo>
                      <a:pt x="1816" y="4763"/>
                    </a:lnTo>
                    <a:lnTo>
                      <a:pt x="1934" y="4790"/>
                    </a:lnTo>
                    <a:lnTo>
                      <a:pt x="2053" y="4811"/>
                    </a:lnTo>
                    <a:lnTo>
                      <a:pt x="2173" y="4827"/>
                    </a:lnTo>
                    <a:lnTo>
                      <a:pt x="2296" y="4836"/>
                    </a:lnTo>
                    <a:lnTo>
                      <a:pt x="2421" y="4839"/>
                    </a:lnTo>
                    <a:lnTo>
                      <a:pt x="2546" y="4836"/>
                    </a:lnTo>
                    <a:lnTo>
                      <a:pt x="2668" y="4827"/>
                    </a:lnTo>
                    <a:lnTo>
                      <a:pt x="2789" y="4811"/>
                    </a:lnTo>
                    <a:lnTo>
                      <a:pt x="2909" y="4790"/>
                    </a:lnTo>
                    <a:lnTo>
                      <a:pt x="3026" y="4763"/>
                    </a:lnTo>
                    <a:lnTo>
                      <a:pt x="3141" y="4730"/>
                    </a:lnTo>
                    <a:lnTo>
                      <a:pt x="3254" y="4693"/>
                    </a:lnTo>
                    <a:lnTo>
                      <a:pt x="3364" y="4649"/>
                    </a:lnTo>
                    <a:lnTo>
                      <a:pt x="3470" y="4600"/>
                    </a:lnTo>
                    <a:lnTo>
                      <a:pt x="3575" y="4547"/>
                    </a:lnTo>
                    <a:lnTo>
                      <a:pt x="3677" y="4489"/>
                    </a:lnTo>
                    <a:lnTo>
                      <a:pt x="3775" y="4426"/>
                    </a:lnTo>
                    <a:lnTo>
                      <a:pt x="3870" y="4359"/>
                    </a:lnTo>
                    <a:lnTo>
                      <a:pt x="3961" y="4287"/>
                    </a:lnTo>
                    <a:lnTo>
                      <a:pt x="4049" y="4210"/>
                    </a:lnTo>
                    <a:lnTo>
                      <a:pt x="4134" y="4130"/>
                    </a:lnTo>
                    <a:lnTo>
                      <a:pt x="4213" y="4046"/>
                    </a:lnTo>
                    <a:lnTo>
                      <a:pt x="4290" y="3959"/>
                    </a:lnTo>
                    <a:lnTo>
                      <a:pt x="4362" y="3867"/>
                    </a:lnTo>
                    <a:lnTo>
                      <a:pt x="4429" y="3772"/>
                    </a:lnTo>
                    <a:lnTo>
                      <a:pt x="4492" y="3674"/>
                    </a:lnTo>
                    <a:lnTo>
                      <a:pt x="4551" y="3573"/>
                    </a:lnTo>
                    <a:lnTo>
                      <a:pt x="4604" y="3468"/>
                    </a:lnTo>
                    <a:lnTo>
                      <a:pt x="4652" y="3362"/>
                    </a:lnTo>
                    <a:lnTo>
                      <a:pt x="4696" y="3251"/>
                    </a:lnTo>
                    <a:lnTo>
                      <a:pt x="4734" y="3139"/>
                    </a:lnTo>
                    <a:lnTo>
                      <a:pt x="4766" y="3025"/>
                    </a:lnTo>
                    <a:lnTo>
                      <a:pt x="4794" y="2907"/>
                    </a:lnTo>
                    <a:lnTo>
                      <a:pt x="4815" y="2788"/>
                    </a:lnTo>
                    <a:lnTo>
                      <a:pt x="4830" y="2667"/>
                    </a:lnTo>
                    <a:lnTo>
                      <a:pt x="4839" y="2544"/>
                    </a:lnTo>
                    <a:lnTo>
                      <a:pt x="4843" y="2419"/>
                    </a:lnTo>
                    <a:close/>
                    <a:moveTo>
                      <a:pt x="4520" y="2419"/>
                    </a:moveTo>
                    <a:lnTo>
                      <a:pt x="4517" y="2528"/>
                    </a:lnTo>
                    <a:lnTo>
                      <a:pt x="4509" y="2635"/>
                    </a:lnTo>
                    <a:lnTo>
                      <a:pt x="4496" y="2739"/>
                    </a:lnTo>
                    <a:lnTo>
                      <a:pt x="4478" y="2843"/>
                    </a:lnTo>
                    <a:lnTo>
                      <a:pt x="4454" y="2944"/>
                    </a:lnTo>
                    <a:lnTo>
                      <a:pt x="4426" y="3044"/>
                    </a:lnTo>
                    <a:lnTo>
                      <a:pt x="4392" y="3140"/>
                    </a:lnTo>
                    <a:lnTo>
                      <a:pt x="4356" y="3236"/>
                    </a:lnTo>
                    <a:lnTo>
                      <a:pt x="4313" y="3329"/>
                    </a:lnTo>
                    <a:lnTo>
                      <a:pt x="4266" y="3419"/>
                    </a:lnTo>
                    <a:lnTo>
                      <a:pt x="4216" y="3507"/>
                    </a:lnTo>
                    <a:lnTo>
                      <a:pt x="4161" y="3592"/>
                    </a:lnTo>
                    <a:lnTo>
                      <a:pt x="4103" y="3674"/>
                    </a:lnTo>
                    <a:lnTo>
                      <a:pt x="4041" y="3754"/>
                    </a:lnTo>
                    <a:lnTo>
                      <a:pt x="3974" y="3830"/>
                    </a:lnTo>
                    <a:lnTo>
                      <a:pt x="3905" y="3902"/>
                    </a:lnTo>
                    <a:lnTo>
                      <a:pt x="3832" y="3972"/>
                    </a:lnTo>
                    <a:lnTo>
                      <a:pt x="3756" y="4038"/>
                    </a:lnTo>
                    <a:lnTo>
                      <a:pt x="3677" y="4100"/>
                    </a:lnTo>
                    <a:lnTo>
                      <a:pt x="3594" y="4159"/>
                    </a:lnTo>
                    <a:lnTo>
                      <a:pt x="3509" y="4212"/>
                    </a:lnTo>
                    <a:lnTo>
                      <a:pt x="3422" y="4263"/>
                    </a:lnTo>
                    <a:lnTo>
                      <a:pt x="3331" y="4310"/>
                    </a:lnTo>
                    <a:lnTo>
                      <a:pt x="3238" y="4352"/>
                    </a:lnTo>
                    <a:lnTo>
                      <a:pt x="3142" y="4389"/>
                    </a:lnTo>
                    <a:lnTo>
                      <a:pt x="3044" y="4423"/>
                    </a:lnTo>
                    <a:lnTo>
                      <a:pt x="2945" y="4451"/>
                    </a:lnTo>
                    <a:lnTo>
                      <a:pt x="2844" y="4474"/>
                    </a:lnTo>
                    <a:lnTo>
                      <a:pt x="2741" y="4493"/>
                    </a:lnTo>
                    <a:lnTo>
                      <a:pt x="2636" y="4506"/>
                    </a:lnTo>
                    <a:lnTo>
                      <a:pt x="2529" y="4514"/>
                    </a:lnTo>
                    <a:lnTo>
                      <a:pt x="2421" y="4516"/>
                    </a:lnTo>
                    <a:lnTo>
                      <a:pt x="2313" y="4514"/>
                    </a:lnTo>
                    <a:lnTo>
                      <a:pt x="2207" y="4506"/>
                    </a:lnTo>
                    <a:lnTo>
                      <a:pt x="2101" y="4493"/>
                    </a:lnTo>
                    <a:lnTo>
                      <a:pt x="1999" y="4474"/>
                    </a:lnTo>
                    <a:lnTo>
                      <a:pt x="1896" y="4451"/>
                    </a:lnTo>
                    <a:lnTo>
                      <a:pt x="1796" y="4423"/>
                    </a:lnTo>
                    <a:lnTo>
                      <a:pt x="1700" y="4389"/>
                    </a:lnTo>
                    <a:lnTo>
                      <a:pt x="1604" y="4352"/>
                    </a:lnTo>
                    <a:lnTo>
                      <a:pt x="1512" y="4310"/>
                    </a:lnTo>
                    <a:lnTo>
                      <a:pt x="1420" y="4263"/>
                    </a:lnTo>
                    <a:lnTo>
                      <a:pt x="1333" y="4212"/>
                    </a:lnTo>
                    <a:lnTo>
                      <a:pt x="1248" y="4159"/>
                    </a:lnTo>
                    <a:lnTo>
                      <a:pt x="1165" y="4100"/>
                    </a:lnTo>
                    <a:lnTo>
                      <a:pt x="1086" y="4038"/>
                    </a:lnTo>
                    <a:lnTo>
                      <a:pt x="1010" y="3972"/>
                    </a:lnTo>
                    <a:lnTo>
                      <a:pt x="938" y="3902"/>
                    </a:lnTo>
                    <a:lnTo>
                      <a:pt x="867" y="3830"/>
                    </a:lnTo>
                    <a:lnTo>
                      <a:pt x="801" y="3754"/>
                    </a:lnTo>
                    <a:lnTo>
                      <a:pt x="739" y="3674"/>
                    </a:lnTo>
                    <a:lnTo>
                      <a:pt x="680" y="3592"/>
                    </a:lnTo>
                    <a:lnTo>
                      <a:pt x="627" y="3507"/>
                    </a:lnTo>
                    <a:lnTo>
                      <a:pt x="576" y="3419"/>
                    </a:lnTo>
                    <a:lnTo>
                      <a:pt x="529" y="3329"/>
                    </a:lnTo>
                    <a:lnTo>
                      <a:pt x="487" y="3236"/>
                    </a:lnTo>
                    <a:lnTo>
                      <a:pt x="450" y="3140"/>
                    </a:lnTo>
                    <a:lnTo>
                      <a:pt x="417" y="3044"/>
                    </a:lnTo>
                    <a:lnTo>
                      <a:pt x="388" y="2944"/>
                    </a:lnTo>
                    <a:lnTo>
                      <a:pt x="365" y="2843"/>
                    </a:lnTo>
                    <a:lnTo>
                      <a:pt x="346" y="2739"/>
                    </a:lnTo>
                    <a:lnTo>
                      <a:pt x="333" y="2635"/>
                    </a:lnTo>
                    <a:lnTo>
                      <a:pt x="326" y="2528"/>
                    </a:lnTo>
                    <a:lnTo>
                      <a:pt x="323" y="2419"/>
                    </a:lnTo>
                    <a:lnTo>
                      <a:pt x="326" y="2312"/>
                    </a:lnTo>
                    <a:lnTo>
                      <a:pt x="333" y="2205"/>
                    </a:lnTo>
                    <a:lnTo>
                      <a:pt x="346" y="2101"/>
                    </a:lnTo>
                    <a:lnTo>
                      <a:pt x="365" y="1997"/>
                    </a:lnTo>
                    <a:lnTo>
                      <a:pt x="388" y="1897"/>
                    </a:lnTo>
                    <a:lnTo>
                      <a:pt x="417" y="1797"/>
                    </a:lnTo>
                    <a:lnTo>
                      <a:pt x="450" y="1700"/>
                    </a:lnTo>
                    <a:lnTo>
                      <a:pt x="487" y="1604"/>
                    </a:lnTo>
                    <a:lnTo>
                      <a:pt x="529" y="1512"/>
                    </a:lnTo>
                    <a:lnTo>
                      <a:pt x="576" y="1420"/>
                    </a:lnTo>
                    <a:lnTo>
                      <a:pt x="627" y="1333"/>
                    </a:lnTo>
                    <a:lnTo>
                      <a:pt x="680" y="1248"/>
                    </a:lnTo>
                    <a:lnTo>
                      <a:pt x="739" y="1165"/>
                    </a:lnTo>
                    <a:lnTo>
                      <a:pt x="801" y="1086"/>
                    </a:lnTo>
                    <a:lnTo>
                      <a:pt x="867" y="1010"/>
                    </a:lnTo>
                    <a:lnTo>
                      <a:pt x="938" y="937"/>
                    </a:lnTo>
                    <a:lnTo>
                      <a:pt x="1010" y="868"/>
                    </a:lnTo>
                    <a:lnTo>
                      <a:pt x="1086" y="802"/>
                    </a:lnTo>
                    <a:lnTo>
                      <a:pt x="1165" y="740"/>
                    </a:lnTo>
                    <a:lnTo>
                      <a:pt x="1248" y="681"/>
                    </a:lnTo>
                    <a:lnTo>
                      <a:pt x="1333" y="626"/>
                    </a:lnTo>
                    <a:lnTo>
                      <a:pt x="1420" y="577"/>
                    </a:lnTo>
                    <a:lnTo>
                      <a:pt x="1512" y="530"/>
                    </a:lnTo>
                    <a:lnTo>
                      <a:pt x="1604" y="488"/>
                    </a:lnTo>
                    <a:lnTo>
                      <a:pt x="1700" y="451"/>
                    </a:lnTo>
                    <a:lnTo>
                      <a:pt x="1796" y="417"/>
                    </a:lnTo>
                    <a:lnTo>
                      <a:pt x="1896" y="389"/>
                    </a:lnTo>
                    <a:lnTo>
                      <a:pt x="1999" y="365"/>
                    </a:lnTo>
                    <a:lnTo>
                      <a:pt x="2101" y="347"/>
                    </a:lnTo>
                    <a:lnTo>
                      <a:pt x="2207" y="334"/>
                    </a:lnTo>
                    <a:lnTo>
                      <a:pt x="2313" y="326"/>
                    </a:lnTo>
                    <a:lnTo>
                      <a:pt x="2421" y="323"/>
                    </a:lnTo>
                    <a:lnTo>
                      <a:pt x="2529" y="326"/>
                    </a:lnTo>
                    <a:lnTo>
                      <a:pt x="2636" y="334"/>
                    </a:lnTo>
                    <a:lnTo>
                      <a:pt x="2741" y="347"/>
                    </a:lnTo>
                    <a:lnTo>
                      <a:pt x="2844" y="365"/>
                    </a:lnTo>
                    <a:lnTo>
                      <a:pt x="2945" y="389"/>
                    </a:lnTo>
                    <a:lnTo>
                      <a:pt x="3044" y="417"/>
                    </a:lnTo>
                    <a:lnTo>
                      <a:pt x="3142" y="451"/>
                    </a:lnTo>
                    <a:lnTo>
                      <a:pt x="3238" y="488"/>
                    </a:lnTo>
                    <a:lnTo>
                      <a:pt x="3331" y="530"/>
                    </a:lnTo>
                    <a:lnTo>
                      <a:pt x="3422" y="577"/>
                    </a:lnTo>
                    <a:lnTo>
                      <a:pt x="3509" y="626"/>
                    </a:lnTo>
                    <a:lnTo>
                      <a:pt x="3594" y="681"/>
                    </a:lnTo>
                    <a:lnTo>
                      <a:pt x="3677" y="740"/>
                    </a:lnTo>
                    <a:lnTo>
                      <a:pt x="3756" y="802"/>
                    </a:lnTo>
                    <a:lnTo>
                      <a:pt x="3832" y="868"/>
                    </a:lnTo>
                    <a:lnTo>
                      <a:pt x="3905" y="937"/>
                    </a:lnTo>
                    <a:lnTo>
                      <a:pt x="3974" y="1010"/>
                    </a:lnTo>
                    <a:lnTo>
                      <a:pt x="4041" y="1086"/>
                    </a:lnTo>
                    <a:lnTo>
                      <a:pt x="4103" y="1165"/>
                    </a:lnTo>
                    <a:lnTo>
                      <a:pt x="4161" y="1248"/>
                    </a:lnTo>
                    <a:lnTo>
                      <a:pt x="4216" y="1333"/>
                    </a:lnTo>
                    <a:lnTo>
                      <a:pt x="4266" y="1420"/>
                    </a:lnTo>
                    <a:lnTo>
                      <a:pt x="4313" y="1512"/>
                    </a:lnTo>
                    <a:lnTo>
                      <a:pt x="4356" y="1604"/>
                    </a:lnTo>
                    <a:lnTo>
                      <a:pt x="4392" y="1700"/>
                    </a:lnTo>
                    <a:lnTo>
                      <a:pt x="4426" y="1797"/>
                    </a:lnTo>
                    <a:lnTo>
                      <a:pt x="4454" y="1897"/>
                    </a:lnTo>
                    <a:lnTo>
                      <a:pt x="4478" y="1997"/>
                    </a:lnTo>
                    <a:lnTo>
                      <a:pt x="4496" y="2101"/>
                    </a:lnTo>
                    <a:lnTo>
                      <a:pt x="4509" y="2205"/>
                    </a:lnTo>
                    <a:lnTo>
                      <a:pt x="4517" y="2312"/>
                    </a:lnTo>
                    <a:lnTo>
                      <a:pt x="4520" y="2419"/>
                    </a:lnTo>
                    <a:close/>
                  </a:path>
                </a:pathLst>
              </a:custGeom>
              <a:solidFill>
                <a:srgbClr val="9AD1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8" name="Freeform 166"/>
              <p:cNvSpPr>
                <a:spLocks noEditPoints="1"/>
              </p:cNvSpPr>
              <p:nvPr/>
            </p:nvSpPr>
            <p:spPr bwMode="auto">
              <a:xfrm>
                <a:off x="5367" y="1184"/>
                <a:ext cx="96" cy="101"/>
              </a:xfrm>
              <a:custGeom>
                <a:avLst/>
                <a:gdLst/>
                <a:ahLst/>
                <a:cxnLst>
                  <a:cxn ang="0">
                    <a:pos x="4475" y="1804"/>
                  </a:cxn>
                  <a:cxn ang="0">
                    <a:pos x="4297" y="1281"/>
                  </a:cxn>
                  <a:cxn ang="0">
                    <a:pos x="4005" y="823"/>
                  </a:cxn>
                  <a:cxn ang="0">
                    <a:pos x="3612" y="450"/>
                  </a:cxn>
                  <a:cxn ang="0">
                    <a:pos x="3140" y="178"/>
                  </a:cxn>
                  <a:cxn ang="0">
                    <a:pos x="2604" y="28"/>
                  </a:cxn>
                  <a:cxn ang="0">
                    <a:pos x="2029" y="13"/>
                  </a:cxn>
                  <a:cxn ang="0">
                    <a:pos x="1483" y="138"/>
                  </a:cxn>
                  <a:cxn ang="0">
                    <a:pos x="996" y="386"/>
                  </a:cxn>
                  <a:cxn ang="0">
                    <a:pos x="588" y="741"/>
                  </a:cxn>
                  <a:cxn ang="0">
                    <a:pos x="272" y="1183"/>
                  </a:cxn>
                  <a:cxn ang="0">
                    <a:pos x="71" y="1695"/>
                  </a:cxn>
                  <a:cxn ang="0">
                    <a:pos x="0" y="2258"/>
                  </a:cxn>
                  <a:cxn ang="0">
                    <a:pos x="71" y="2823"/>
                  </a:cxn>
                  <a:cxn ang="0">
                    <a:pos x="272" y="3336"/>
                  </a:cxn>
                  <a:cxn ang="0">
                    <a:pos x="588" y="3777"/>
                  </a:cxn>
                  <a:cxn ang="0">
                    <a:pos x="996" y="4131"/>
                  </a:cxn>
                  <a:cxn ang="0">
                    <a:pos x="1483" y="4380"/>
                  </a:cxn>
                  <a:cxn ang="0">
                    <a:pos x="2029" y="4505"/>
                  </a:cxn>
                  <a:cxn ang="0">
                    <a:pos x="2604" y="4491"/>
                  </a:cxn>
                  <a:cxn ang="0">
                    <a:pos x="3140" y="4339"/>
                  </a:cxn>
                  <a:cxn ang="0">
                    <a:pos x="3612" y="4069"/>
                  </a:cxn>
                  <a:cxn ang="0">
                    <a:pos x="4005" y="3695"/>
                  </a:cxn>
                  <a:cxn ang="0">
                    <a:pos x="4297" y="3238"/>
                  </a:cxn>
                  <a:cxn ang="0">
                    <a:pos x="4475" y="2714"/>
                  </a:cxn>
                  <a:cxn ang="0">
                    <a:pos x="4198" y="2258"/>
                  </a:cxn>
                  <a:cxn ang="0">
                    <a:pos x="4136" y="2743"/>
                  </a:cxn>
                  <a:cxn ang="0">
                    <a:pos x="3963" y="3181"/>
                  </a:cxn>
                  <a:cxn ang="0">
                    <a:pos x="3694" y="3560"/>
                  </a:cxn>
                  <a:cxn ang="0">
                    <a:pos x="3343" y="3864"/>
                  </a:cxn>
                  <a:cxn ang="0">
                    <a:pos x="2926" y="4077"/>
                  </a:cxn>
                  <a:cxn ang="0">
                    <a:pos x="2459" y="4183"/>
                  </a:cxn>
                  <a:cxn ang="0">
                    <a:pos x="1965" y="4171"/>
                  </a:cxn>
                  <a:cxn ang="0">
                    <a:pos x="1506" y="4041"/>
                  </a:cxn>
                  <a:cxn ang="0">
                    <a:pos x="1101" y="3810"/>
                  </a:cxn>
                  <a:cxn ang="0">
                    <a:pos x="765" y="3490"/>
                  </a:cxn>
                  <a:cxn ang="0">
                    <a:pos x="514" y="3098"/>
                  </a:cxn>
                  <a:cxn ang="0">
                    <a:pos x="363" y="2648"/>
                  </a:cxn>
                  <a:cxn ang="0">
                    <a:pos x="325" y="2159"/>
                  </a:cxn>
                  <a:cxn ang="0">
                    <a:pos x="410" y="1684"/>
                  </a:cxn>
                  <a:cxn ang="0">
                    <a:pos x="604" y="1256"/>
                  </a:cxn>
                  <a:cxn ang="0">
                    <a:pos x="890" y="891"/>
                  </a:cxn>
                  <a:cxn ang="0">
                    <a:pos x="1255" y="604"/>
                  </a:cxn>
                  <a:cxn ang="0">
                    <a:pos x="1684" y="411"/>
                  </a:cxn>
                  <a:cxn ang="0">
                    <a:pos x="2161" y="326"/>
                  </a:cxn>
                  <a:cxn ang="0">
                    <a:pos x="2651" y="363"/>
                  </a:cxn>
                  <a:cxn ang="0">
                    <a:pos x="3100" y="515"/>
                  </a:cxn>
                  <a:cxn ang="0">
                    <a:pos x="3492" y="766"/>
                  </a:cxn>
                  <a:cxn ang="0">
                    <a:pos x="3812" y="1102"/>
                  </a:cxn>
                  <a:cxn ang="0">
                    <a:pos x="4045" y="1506"/>
                  </a:cxn>
                  <a:cxn ang="0">
                    <a:pos x="4175" y="1964"/>
                  </a:cxn>
                </a:cxnLst>
                <a:rect l="0" t="0" r="r" b="b"/>
                <a:pathLst>
                  <a:path w="4521" h="4516">
                    <a:moveTo>
                      <a:pt x="4521" y="2258"/>
                    </a:moveTo>
                    <a:lnTo>
                      <a:pt x="4518" y="2143"/>
                    </a:lnTo>
                    <a:lnTo>
                      <a:pt x="4509" y="2028"/>
                    </a:lnTo>
                    <a:lnTo>
                      <a:pt x="4494" y="1915"/>
                    </a:lnTo>
                    <a:lnTo>
                      <a:pt x="4475" y="1804"/>
                    </a:lnTo>
                    <a:lnTo>
                      <a:pt x="4450" y="1695"/>
                    </a:lnTo>
                    <a:lnTo>
                      <a:pt x="4419" y="1588"/>
                    </a:lnTo>
                    <a:lnTo>
                      <a:pt x="4384" y="1483"/>
                    </a:lnTo>
                    <a:lnTo>
                      <a:pt x="4343" y="1380"/>
                    </a:lnTo>
                    <a:lnTo>
                      <a:pt x="4297" y="1281"/>
                    </a:lnTo>
                    <a:lnTo>
                      <a:pt x="4247" y="1183"/>
                    </a:lnTo>
                    <a:lnTo>
                      <a:pt x="4193" y="1089"/>
                    </a:lnTo>
                    <a:lnTo>
                      <a:pt x="4135" y="996"/>
                    </a:lnTo>
                    <a:lnTo>
                      <a:pt x="4072" y="908"/>
                    </a:lnTo>
                    <a:lnTo>
                      <a:pt x="4005" y="823"/>
                    </a:lnTo>
                    <a:lnTo>
                      <a:pt x="3933" y="741"/>
                    </a:lnTo>
                    <a:lnTo>
                      <a:pt x="3859" y="662"/>
                    </a:lnTo>
                    <a:lnTo>
                      <a:pt x="3780" y="587"/>
                    </a:lnTo>
                    <a:lnTo>
                      <a:pt x="3698" y="516"/>
                    </a:lnTo>
                    <a:lnTo>
                      <a:pt x="3612" y="450"/>
                    </a:lnTo>
                    <a:lnTo>
                      <a:pt x="3524" y="386"/>
                    </a:lnTo>
                    <a:lnTo>
                      <a:pt x="3431" y="328"/>
                    </a:lnTo>
                    <a:lnTo>
                      <a:pt x="3338" y="273"/>
                    </a:lnTo>
                    <a:lnTo>
                      <a:pt x="3240" y="224"/>
                    </a:lnTo>
                    <a:lnTo>
                      <a:pt x="3140" y="178"/>
                    </a:lnTo>
                    <a:lnTo>
                      <a:pt x="3037" y="138"/>
                    </a:lnTo>
                    <a:lnTo>
                      <a:pt x="2932" y="102"/>
                    </a:lnTo>
                    <a:lnTo>
                      <a:pt x="2825" y="72"/>
                    </a:lnTo>
                    <a:lnTo>
                      <a:pt x="2716" y="47"/>
                    </a:lnTo>
                    <a:lnTo>
                      <a:pt x="2604" y="28"/>
                    </a:lnTo>
                    <a:lnTo>
                      <a:pt x="2491" y="13"/>
                    </a:lnTo>
                    <a:lnTo>
                      <a:pt x="2376" y="3"/>
                    </a:lnTo>
                    <a:lnTo>
                      <a:pt x="2260" y="0"/>
                    </a:lnTo>
                    <a:lnTo>
                      <a:pt x="2144" y="3"/>
                    </a:lnTo>
                    <a:lnTo>
                      <a:pt x="2029" y="13"/>
                    </a:lnTo>
                    <a:lnTo>
                      <a:pt x="1916" y="28"/>
                    </a:lnTo>
                    <a:lnTo>
                      <a:pt x="1805" y="47"/>
                    </a:lnTo>
                    <a:lnTo>
                      <a:pt x="1695" y="72"/>
                    </a:lnTo>
                    <a:lnTo>
                      <a:pt x="1588" y="102"/>
                    </a:lnTo>
                    <a:lnTo>
                      <a:pt x="1483" y="138"/>
                    </a:lnTo>
                    <a:lnTo>
                      <a:pt x="1380" y="178"/>
                    </a:lnTo>
                    <a:lnTo>
                      <a:pt x="1280" y="224"/>
                    </a:lnTo>
                    <a:lnTo>
                      <a:pt x="1183" y="273"/>
                    </a:lnTo>
                    <a:lnTo>
                      <a:pt x="1088" y="328"/>
                    </a:lnTo>
                    <a:lnTo>
                      <a:pt x="996" y="386"/>
                    </a:lnTo>
                    <a:lnTo>
                      <a:pt x="908" y="450"/>
                    </a:lnTo>
                    <a:lnTo>
                      <a:pt x="822" y="516"/>
                    </a:lnTo>
                    <a:lnTo>
                      <a:pt x="740" y="587"/>
                    </a:lnTo>
                    <a:lnTo>
                      <a:pt x="662" y="662"/>
                    </a:lnTo>
                    <a:lnTo>
                      <a:pt x="588" y="741"/>
                    </a:lnTo>
                    <a:lnTo>
                      <a:pt x="516" y="823"/>
                    </a:lnTo>
                    <a:lnTo>
                      <a:pt x="449" y="908"/>
                    </a:lnTo>
                    <a:lnTo>
                      <a:pt x="386" y="996"/>
                    </a:lnTo>
                    <a:lnTo>
                      <a:pt x="327" y="1089"/>
                    </a:lnTo>
                    <a:lnTo>
                      <a:pt x="272" y="1183"/>
                    </a:lnTo>
                    <a:lnTo>
                      <a:pt x="223" y="1281"/>
                    </a:lnTo>
                    <a:lnTo>
                      <a:pt x="178" y="1380"/>
                    </a:lnTo>
                    <a:lnTo>
                      <a:pt x="137" y="1483"/>
                    </a:lnTo>
                    <a:lnTo>
                      <a:pt x="102" y="1588"/>
                    </a:lnTo>
                    <a:lnTo>
                      <a:pt x="71" y="1695"/>
                    </a:lnTo>
                    <a:lnTo>
                      <a:pt x="46" y="1804"/>
                    </a:lnTo>
                    <a:lnTo>
                      <a:pt x="25" y="1915"/>
                    </a:lnTo>
                    <a:lnTo>
                      <a:pt x="11" y="2028"/>
                    </a:lnTo>
                    <a:lnTo>
                      <a:pt x="3" y="2143"/>
                    </a:lnTo>
                    <a:lnTo>
                      <a:pt x="0" y="2258"/>
                    </a:lnTo>
                    <a:lnTo>
                      <a:pt x="3" y="2375"/>
                    </a:lnTo>
                    <a:lnTo>
                      <a:pt x="11" y="2490"/>
                    </a:lnTo>
                    <a:lnTo>
                      <a:pt x="25" y="2603"/>
                    </a:lnTo>
                    <a:lnTo>
                      <a:pt x="46" y="2714"/>
                    </a:lnTo>
                    <a:lnTo>
                      <a:pt x="71" y="2823"/>
                    </a:lnTo>
                    <a:lnTo>
                      <a:pt x="102" y="2931"/>
                    </a:lnTo>
                    <a:lnTo>
                      <a:pt x="137" y="3035"/>
                    </a:lnTo>
                    <a:lnTo>
                      <a:pt x="178" y="3138"/>
                    </a:lnTo>
                    <a:lnTo>
                      <a:pt x="223" y="3238"/>
                    </a:lnTo>
                    <a:lnTo>
                      <a:pt x="272" y="3336"/>
                    </a:lnTo>
                    <a:lnTo>
                      <a:pt x="327" y="3430"/>
                    </a:lnTo>
                    <a:lnTo>
                      <a:pt x="386" y="3521"/>
                    </a:lnTo>
                    <a:lnTo>
                      <a:pt x="449" y="3610"/>
                    </a:lnTo>
                    <a:lnTo>
                      <a:pt x="516" y="3695"/>
                    </a:lnTo>
                    <a:lnTo>
                      <a:pt x="588" y="3777"/>
                    </a:lnTo>
                    <a:lnTo>
                      <a:pt x="662" y="3855"/>
                    </a:lnTo>
                    <a:lnTo>
                      <a:pt x="740" y="3931"/>
                    </a:lnTo>
                    <a:lnTo>
                      <a:pt x="822" y="4001"/>
                    </a:lnTo>
                    <a:lnTo>
                      <a:pt x="908" y="4069"/>
                    </a:lnTo>
                    <a:lnTo>
                      <a:pt x="996" y="4131"/>
                    </a:lnTo>
                    <a:lnTo>
                      <a:pt x="1088" y="4190"/>
                    </a:lnTo>
                    <a:lnTo>
                      <a:pt x="1183" y="4244"/>
                    </a:lnTo>
                    <a:lnTo>
                      <a:pt x="1280" y="4294"/>
                    </a:lnTo>
                    <a:lnTo>
                      <a:pt x="1380" y="4339"/>
                    </a:lnTo>
                    <a:lnTo>
                      <a:pt x="1483" y="4380"/>
                    </a:lnTo>
                    <a:lnTo>
                      <a:pt x="1588" y="4415"/>
                    </a:lnTo>
                    <a:lnTo>
                      <a:pt x="1695" y="4446"/>
                    </a:lnTo>
                    <a:lnTo>
                      <a:pt x="1805" y="4471"/>
                    </a:lnTo>
                    <a:lnTo>
                      <a:pt x="1916" y="4491"/>
                    </a:lnTo>
                    <a:lnTo>
                      <a:pt x="2029" y="4505"/>
                    </a:lnTo>
                    <a:lnTo>
                      <a:pt x="2144" y="4513"/>
                    </a:lnTo>
                    <a:lnTo>
                      <a:pt x="2260" y="4516"/>
                    </a:lnTo>
                    <a:lnTo>
                      <a:pt x="2376" y="4513"/>
                    </a:lnTo>
                    <a:lnTo>
                      <a:pt x="2491" y="4505"/>
                    </a:lnTo>
                    <a:lnTo>
                      <a:pt x="2604" y="4491"/>
                    </a:lnTo>
                    <a:lnTo>
                      <a:pt x="2716" y="4471"/>
                    </a:lnTo>
                    <a:lnTo>
                      <a:pt x="2825" y="4446"/>
                    </a:lnTo>
                    <a:lnTo>
                      <a:pt x="2932" y="4415"/>
                    </a:lnTo>
                    <a:lnTo>
                      <a:pt x="3037" y="4380"/>
                    </a:lnTo>
                    <a:lnTo>
                      <a:pt x="3140" y="4339"/>
                    </a:lnTo>
                    <a:lnTo>
                      <a:pt x="3240" y="4294"/>
                    </a:lnTo>
                    <a:lnTo>
                      <a:pt x="3338" y="4244"/>
                    </a:lnTo>
                    <a:lnTo>
                      <a:pt x="3431" y="4190"/>
                    </a:lnTo>
                    <a:lnTo>
                      <a:pt x="3524" y="4131"/>
                    </a:lnTo>
                    <a:lnTo>
                      <a:pt x="3612" y="4069"/>
                    </a:lnTo>
                    <a:lnTo>
                      <a:pt x="3698" y="4001"/>
                    </a:lnTo>
                    <a:lnTo>
                      <a:pt x="3780" y="3931"/>
                    </a:lnTo>
                    <a:lnTo>
                      <a:pt x="3859" y="3855"/>
                    </a:lnTo>
                    <a:lnTo>
                      <a:pt x="3933" y="3777"/>
                    </a:lnTo>
                    <a:lnTo>
                      <a:pt x="4005" y="3695"/>
                    </a:lnTo>
                    <a:lnTo>
                      <a:pt x="4072" y="3610"/>
                    </a:lnTo>
                    <a:lnTo>
                      <a:pt x="4135" y="3521"/>
                    </a:lnTo>
                    <a:lnTo>
                      <a:pt x="4193" y="3430"/>
                    </a:lnTo>
                    <a:lnTo>
                      <a:pt x="4247" y="3336"/>
                    </a:lnTo>
                    <a:lnTo>
                      <a:pt x="4297" y="3238"/>
                    </a:lnTo>
                    <a:lnTo>
                      <a:pt x="4343" y="3138"/>
                    </a:lnTo>
                    <a:lnTo>
                      <a:pt x="4384" y="3035"/>
                    </a:lnTo>
                    <a:lnTo>
                      <a:pt x="4419" y="2931"/>
                    </a:lnTo>
                    <a:lnTo>
                      <a:pt x="4450" y="2823"/>
                    </a:lnTo>
                    <a:lnTo>
                      <a:pt x="4475" y="2714"/>
                    </a:lnTo>
                    <a:lnTo>
                      <a:pt x="4494" y="2603"/>
                    </a:lnTo>
                    <a:lnTo>
                      <a:pt x="4509" y="2490"/>
                    </a:lnTo>
                    <a:lnTo>
                      <a:pt x="4518" y="2375"/>
                    </a:lnTo>
                    <a:lnTo>
                      <a:pt x="4521" y="2258"/>
                    </a:lnTo>
                    <a:close/>
                    <a:moveTo>
                      <a:pt x="4198" y="2258"/>
                    </a:moveTo>
                    <a:lnTo>
                      <a:pt x="4195" y="2359"/>
                    </a:lnTo>
                    <a:lnTo>
                      <a:pt x="4188" y="2456"/>
                    </a:lnTo>
                    <a:lnTo>
                      <a:pt x="4175" y="2554"/>
                    </a:lnTo>
                    <a:lnTo>
                      <a:pt x="4158" y="2648"/>
                    </a:lnTo>
                    <a:lnTo>
                      <a:pt x="4136" y="2743"/>
                    </a:lnTo>
                    <a:lnTo>
                      <a:pt x="4110" y="2834"/>
                    </a:lnTo>
                    <a:lnTo>
                      <a:pt x="4080" y="2924"/>
                    </a:lnTo>
                    <a:lnTo>
                      <a:pt x="4045" y="3012"/>
                    </a:lnTo>
                    <a:lnTo>
                      <a:pt x="4006" y="3098"/>
                    </a:lnTo>
                    <a:lnTo>
                      <a:pt x="3963" y="3181"/>
                    </a:lnTo>
                    <a:lnTo>
                      <a:pt x="3916" y="3263"/>
                    </a:lnTo>
                    <a:lnTo>
                      <a:pt x="3866" y="3341"/>
                    </a:lnTo>
                    <a:lnTo>
                      <a:pt x="3812" y="3417"/>
                    </a:lnTo>
                    <a:lnTo>
                      <a:pt x="3755" y="3490"/>
                    </a:lnTo>
                    <a:lnTo>
                      <a:pt x="3694" y="3560"/>
                    </a:lnTo>
                    <a:lnTo>
                      <a:pt x="3630" y="3627"/>
                    </a:lnTo>
                    <a:lnTo>
                      <a:pt x="3562" y="3691"/>
                    </a:lnTo>
                    <a:lnTo>
                      <a:pt x="3492" y="3752"/>
                    </a:lnTo>
                    <a:lnTo>
                      <a:pt x="3419" y="3810"/>
                    </a:lnTo>
                    <a:lnTo>
                      <a:pt x="3343" y="3864"/>
                    </a:lnTo>
                    <a:lnTo>
                      <a:pt x="3264" y="3913"/>
                    </a:lnTo>
                    <a:lnTo>
                      <a:pt x="3183" y="3960"/>
                    </a:lnTo>
                    <a:lnTo>
                      <a:pt x="3100" y="4003"/>
                    </a:lnTo>
                    <a:lnTo>
                      <a:pt x="3015" y="4041"/>
                    </a:lnTo>
                    <a:lnTo>
                      <a:pt x="2926" y="4077"/>
                    </a:lnTo>
                    <a:lnTo>
                      <a:pt x="2836" y="4107"/>
                    </a:lnTo>
                    <a:lnTo>
                      <a:pt x="2744" y="4133"/>
                    </a:lnTo>
                    <a:lnTo>
                      <a:pt x="2651" y="4154"/>
                    </a:lnTo>
                    <a:lnTo>
                      <a:pt x="2555" y="4171"/>
                    </a:lnTo>
                    <a:lnTo>
                      <a:pt x="2459" y="4183"/>
                    </a:lnTo>
                    <a:lnTo>
                      <a:pt x="2360" y="4192"/>
                    </a:lnTo>
                    <a:lnTo>
                      <a:pt x="2260" y="4194"/>
                    </a:lnTo>
                    <a:lnTo>
                      <a:pt x="2161" y="4192"/>
                    </a:lnTo>
                    <a:lnTo>
                      <a:pt x="2062" y="4183"/>
                    </a:lnTo>
                    <a:lnTo>
                      <a:pt x="1965" y="4171"/>
                    </a:lnTo>
                    <a:lnTo>
                      <a:pt x="1870" y="4154"/>
                    </a:lnTo>
                    <a:lnTo>
                      <a:pt x="1776" y="4133"/>
                    </a:lnTo>
                    <a:lnTo>
                      <a:pt x="1684" y="4107"/>
                    </a:lnTo>
                    <a:lnTo>
                      <a:pt x="1594" y="4077"/>
                    </a:lnTo>
                    <a:lnTo>
                      <a:pt x="1506" y="4041"/>
                    </a:lnTo>
                    <a:lnTo>
                      <a:pt x="1420" y="4003"/>
                    </a:lnTo>
                    <a:lnTo>
                      <a:pt x="1337" y="3960"/>
                    </a:lnTo>
                    <a:lnTo>
                      <a:pt x="1255" y="3913"/>
                    </a:lnTo>
                    <a:lnTo>
                      <a:pt x="1177" y="3864"/>
                    </a:lnTo>
                    <a:lnTo>
                      <a:pt x="1101" y="3810"/>
                    </a:lnTo>
                    <a:lnTo>
                      <a:pt x="1028" y="3752"/>
                    </a:lnTo>
                    <a:lnTo>
                      <a:pt x="957" y="3691"/>
                    </a:lnTo>
                    <a:lnTo>
                      <a:pt x="890" y="3627"/>
                    </a:lnTo>
                    <a:lnTo>
                      <a:pt x="826" y="3560"/>
                    </a:lnTo>
                    <a:lnTo>
                      <a:pt x="765" y="3490"/>
                    </a:lnTo>
                    <a:lnTo>
                      <a:pt x="707" y="3417"/>
                    </a:lnTo>
                    <a:lnTo>
                      <a:pt x="654" y="3341"/>
                    </a:lnTo>
                    <a:lnTo>
                      <a:pt x="604" y="3263"/>
                    </a:lnTo>
                    <a:lnTo>
                      <a:pt x="557" y="3181"/>
                    </a:lnTo>
                    <a:lnTo>
                      <a:pt x="514" y="3098"/>
                    </a:lnTo>
                    <a:lnTo>
                      <a:pt x="476" y="3012"/>
                    </a:lnTo>
                    <a:lnTo>
                      <a:pt x="440" y="2924"/>
                    </a:lnTo>
                    <a:lnTo>
                      <a:pt x="410" y="2834"/>
                    </a:lnTo>
                    <a:lnTo>
                      <a:pt x="384" y="2743"/>
                    </a:lnTo>
                    <a:lnTo>
                      <a:pt x="363" y="2648"/>
                    </a:lnTo>
                    <a:lnTo>
                      <a:pt x="346" y="2554"/>
                    </a:lnTo>
                    <a:lnTo>
                      <a:pt x="333" y="2456"/>
                    </a:lnTo>
                    <a:lnTo>
                      <a:pt x="325" y="2359"/>
                    </a:lnTo>
                    <a:lnTo>
                      <a:pt x="323" y="2258"/>
                    </a:lnTo>
                    <a:lnTo>
                      <a:pt x="325" y="2159"/>
                    </a:lnTo>
                    <a:lnTo>
                      <a:pt x="333" y="2061"/>
                    </a:lnTo>
                    <a:lnTo>
                      <a:pt x="346" y="1964"/>
                    </a:lnTo>
                    <a:lnTo>
                      <a:pt x="363" y="1869"/>
                    </a:lnTo>
                    <a:lnTo>
                      <a:pt x="384" y="1775"/>
                    </a:lnTo>
                    <a:lnTo>
                      <a:pt x="410" y="1684"/>
                    </a:lnTo>
                    <a:lnTo>
                      <a:pt x="440" y="1594"/>
                    </a:lnTo>
                    <a:lnTo>
                      <a:pt x="476" y="1506"/>
                    </a:lnTo>
                    <a:lnTo>
                      <a:pt x="514" y="1421"/>
                    </a:lnTo>
                    <a:lnTo>
                      <a:pt x="557" y="1336"/>
                    </a:lnTo>
                    <a:lnTo>
                      <a:pt x="604" y="1256"/>
                    </a:lnTo>
                    <a:lnTo>
                      <a:pt x="654" y="1177"/>
                    </a:lnTo>
                    <a:lnTo>
                      <a:pt x="707" y="1102"/>
                    </a:lnTo>
                    <a:lnTo>
                      <a:pt x="765" y="1028"/>
                    </a:lnTo>
                    <a:lnTo>
                      <a:pt x="826" y="958"/>
                    </a:lnTo>
                    <a:lnTo>
                      <a:pt x="890" y="891"/>
                    </a:lnTo>
                    <a:lnTo>
                      <a:pt x="957" y="827"/>
                    </a:lnTo>
                    <a:lnTo>
                      <a:pt x="1028" y="766"/>
                    </a:lnTo>
                    <a:lnTo>
                      <a:pt x="1101" y="709"/>
                    </a:lnTo>
                    <a:lnTo>
                      <a:pt x="1177" y="654"/>
                    </a:lnTo>
                    <a:lnTo>
                      <a:pt x="1255" y="604"/>
                    </a:lnTo>
                    <a:lnTo>
                      <a:pt x="1337" y="558"/>
                    </a:lnTo>
                    <a:lnTo>
                      <a:pt x="1420" y="515"/>
                    </a:lnTo>
                    <a:lnTo>
                      <a:pt x="1506" y="476"/>
                    </a:lnTo>
                    <a:lnTo>
                      <a:pt x="1594" y="441"/>
                    </a:lnTo>
                    <a:lnTo>
                      <a:pt x="1684" y="411"/>
                    </a:lnTo>
                    <a:lnTo>
                      <a:pt x="1776" y="385"/>
                    </a:lnTo>
                    <a:lnTo>
                      <a:pt x="1870" y="363"/>
                    </a:lnTo>
                    <a:lnTo>
                      <a:pt x="1965" y="347"/>
                    </a:lnTo>
                    <a:lnTo>
                      <a:pt x="2062" y="333"/>
                    </a:lnTo>
                    <a:lnTo>
                      <a:pt x="2161" y="326"/>
                    </a:lnTo>
                    <a:lnTo>
                      <a:pt x="2260" y="323"/>
                    </a:lnTo>
                    <a:lnTo>
                      <a:pt x="2360" y="326"/>
                    </a:lnTo>
                    <a:lnTo>
                      <a:pt x="2459" y="333"/>
                    </a:lnTo>
                    <a:lnTo>
                      <a:pt x="2555" y="347"/>
                    </a:lnTo>
                    <a:lnTo>
                      <a:pt x="2651" y="363"/>
                    </a:lnTo>
                    <a:lnTo>
                      <a:pt x="2744" y="385"/>
                    </a:lnTo>
                    <a:lnTo>
                      <a:pt x="2836" y="411"/>
                    </a:lnTo>
                    <a:lnTo>
                      <a:pt x="2926" y="441"/>
                    </a:lnTo>
                    <a:lnTo>
                      <a:pt x="3015" y="476"/>
                    </a:lnTo>
                    <a:lnTo>
                      <a:pt x="3100" y="515"/>
                    </a:lnTo>
                    <a:lnTo>
                      <a:pt x="3183" y="558"/>
                    </a:lnTo>
                    <a:lnTo>
                      <a:pt x="3264" y="604"/>
                    </a:lnTo>
                    <a:lnTo>
                      <a:pt x="3343" y="654"/>
                    </a:lnTo>
                    <a:lnTo>
                      <a:pt x="3419" y="709"/>
                    </a:lnTo>
                    <a:lnTo>
                      <a:pt x="3492" y="766"/>
                    </a:lnTo>
                    <a:lnTo>
                      <a:pt x="3562" y="827"/>
                    </a:lnTo>
                    <a:lnTo>
                      <a:pt x="3630" y="891"/>
                    </a:lnTo>
                    <a:lnTo>
                      <a:pt x="3694" y="958"/>
                    </a:lnTo>
                    <a:lnTo>
                      <a:pt x="3755" y="1028"/>
                    </a:lnTo>
                    <a:lnTo>
                      <a:pt x="3812" y="1102"/>
                    </a:lnTo>
                    <a:lnTo>
                      <a:pt x="3866" y="1177"/>
                    </a:lnTo>
                    <a:lnTo>
                      <a:pt x="3916" y="1256"/>
                    </a:lnTo>
                    <a:lnTo>
                      <a:pt x="3963" y="1336"/>
                    </a:lnTo>
                    <a:lnTo>
                      <a:pt x="4006" y="1421"/>
                    </a:lnTo>
                    <a:lnTo>
                      <a:pt x="4045" y="1506"/>
                    </a:lnTo>
                    <a:lnTo>
                      <a:pt x="4080" y="1594"/>
                    </a:lnTo>
                    <a:lnTo>
                      <a:pt x="4110" y="1684"/>
                    </a:lnTo>
                    <a:lnTo>
                      <a:pt x="4136" y="1775"/>
                    </a:lnTo>
                    <a:lnTo>
                      <a:pt x="4158" y="1869"/>
                    </a:lnTo>
                    <a:lnTo>
                      <a:pt x="4175" y="1964"/>
                    </a:lnTo>
                    <a:lnTo>
                      <a:pt x="4188" y="2061"/>
                    </a:lnTo>
                    <a:lnTo>
                      <a:pt x="4195" y="2159"/>
                    </a:lnTo>
                    <a:lnTo>
                      <a:pt x="4198" y="2258"/>
                    </a:lnTo>
                    <a:close/>
                  </a:path>
                </a:pathLst>
              </a:custGeom>
              <a:solidFill>
                <a:srgbClr val="A1D4B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9" name="Freeform 167"/>
              <p:cNvSpPr>
                <a:spLocks noEditPoints="1"/>
              </p:cNvSpPr>
              <p:nvPr/>
            </p:nvSpPr>
            <p:spPr bwMode="auto">
              <a:xfrm>
                <a:off x="5371" y="1188"/>
                <a:ext cx="89" cy="93"/>
              </a:xfrm>
              <a:custGeom>
                <a:avLst/>
                <a:gdLst/>
                <a:ahLst/>
                <a:cxnLst>
                  <a:cxn ang="0">
                    <a:pos x="4155" y="1674"/>
                  </a:cxn>
                  <a:cxn ang="0">
                    <a:pos x="3990" y="1189"/>
                  </a:cxn>
                  <a:cxn ang="0">
                    <a:pos x="3718" y="763"/>
                  </a:cxn>
                  <a:cxn ang="0">
                    <a:pos x="3354" y="417"/>
                  </a:cxn>
                  <a:cxn ang="0">
                    <a:pos x="2915" y="165"/>
                  </a:cxn>
                  <a:cxn ang="0">
                    <a:pos x="2418" y="24"/>
                  </a:cxn>
                  <a:cxn ang="0">
                    <a:pos x="1884" y="11"/>
                  </a:cxn>
                  <a:cxn ang="0">
                    <a:pos x="1377" y="128"/>
                  </a:cxn>
                  <a:cxn ang="0">
                    <a:pos x="925" y="358"/>
                  </a:cxn>
                  <a:cxn ang="0">
                    <a:pos x="544" y="687"/>
                  </a:cxn>
                  <a:cxn ang="0">
                    <a:pos x="253" y="1097"/>
                  </a:cxn>
                  <a:cxn ang="0">
                    <a:pos x="66" y="1574"/>
                  </a:cxn>
                  <a:cxn ang="0">
                    <a:pos x="0" y="2096"/>
                  </a:cxn>
                  <a:cxn ang="0">
                    <a:pos x="66" y="2621"/>
                  </a:cxn>
                  <a:cxn ang="0">
                    <a:pos x="253" y="3096"/>
                  </a:cxn>
                  <a:cxn ang="0">
                    <a:pos x="544" y="3507"/>
                  </a:cxn>
                  <a:cxn ang="0">
                    <a:pos x="925" y="3836"/>
                  </a:cxn>
                  <a:cxn ang="0">
                    <a:pos x="1377" y="4066"/>
                  </a:cxn>
                  <a:cxn ang="0">
                    <a:pos x="1884" y="4183"/>
                  </a:cxn>
                  <a:cxn ang="0">
                    <a:pos x="2418" y="4170"/>
                  </a:cxn>
                  <a:cxn ang="0">
                    <a:pos x="2915" y="4029"/>
                  </a:cxn>
                  <a:cxn ang="0">
                    <a:pos x="3354" y="3777"/>
                  </a:cxn>
                  <a:cxn ang="0">
                    <a:pos x="3718" y="3431"/>
                  </a:cxn>
                  <a:cxn ang="0">
                    <a:pos x="3990" y="3006"/>
                  </a:cxn>
                  <a:cxn ang="0">
                    <a:pos x="4155" y="2520"/>
                  </a:cxn>
                  <a:cxn ang="0">
                    <a:pos x="3875" y="2096"/>
                  </a:cxn>
                  <a:cxn ang="0">
                    <a:pos x="3818" y="2540"/>
                  </a:cxn>
                  <a:cxn ang="0">
                    <a:pos x="3660" y="2942"/>
                  </a:cxn>
                  <a:cxn ang="0">
                    <a:pos x="3413" y="3289"/>
                  </a:cxn>
                  <a:cxn ang="0">
                    <a:pos x="3091" y="3568"/>
                  </a:cxn>
                  <a:cxn ang="0">
                    <a:pos x="2708" y="3764"/>
                  </a:cxn>
                  <a:cxn ang="0">
                    <a:pos x="2279" y="3862"/>
                  </a:cxn>
                  <a:cxn ang="0">
                    <a:pos x="1827" y="3851"/>
                  </a:cxn>
                  <a:cxn ang="0">
                    <a:pos x="1407" y="3731"/>
                  </a:cxn>
                  <a:cxn ang="0">
                    <a:pos x="1035" y="3519"/>
                  </a:cxn>
                  <a:cxn ang="0">
                    <a:pos x="727" y="3225"/>
                  </a:cxn>
                  <a:cxn ang="0">
                    <a:pos x="497" y="2866"/>
                  </a:cxn>
                  <a:cxn ang="0">
                    <a:pos x="358" y="2454"/>
                  </a:cxn>
                  <a:cxn ang="0">
                    <a:pos x="325" y="2006"/>
                  </a:cxn>
                  <a:cxn ang="0">
                    <a:pos x="402" y="1569"/>
                  </a:cxn>
                  <a:cxn ang="0">
                    <a:pos x="579" y="1178"/>
                  </a:cxn>
                  <a:cxn ang="0">
                    <a:pos x="842" y="842"/>
                  </a:cxn>
                  <a:cxn ang="0">
                    <a:pos x="1177" y="580"/>
                  </a:cxn>
                  <a:cxn ang="0">
                    <a:pos x="1570" y="403"/>
                  </a:cxn>
                  <a:cxn ang="0">
                    <a:pos x="2007" y="325"/>
                  </a:cxn>
                  <a:cxn ang="0">
                    <a:pos x="2456" y="358"/>
                  </a:cxn>
                  <a:cxn ang="0">
                    <a:pos x="2868" y="498"/>
                  </a:cxn>
                  <a:cxn ang="0">
                    <a:pos x="3228" y="728"/>
                  </a:cxn>
                  <a:cxn ang="0">
                    <a:pos x="3521" y="1035"/>
                  </a:cxn>
                  <a:cxn ang="0">
                    <a:pos x="3735" y="1406"/>
                  </a:cxn>
                  <a:cxn ang="0">
                    <a:pos x="3854" y="1827"/>
                  </a:cxn>
                </a:cxnLst>
                <a:rect l="0" t="0" r="r" b="b"/>
                <a:pathLst>
                  <a:path w="4197" h="4193">
                    <a:moveTo>
                      <a:pt x="4197" y="2096"/>
                    </a:moveTo>
                    <a:lnTo>
                      <a:pt x="4194" y="1989"/>
                    </a:lnTo>
                    <a:lnTo>
                      <a:pt x="4186" y="1882"/>
                    </a:lnTo>
                    <a:lnTo>
                      <a:pt x="4173" y="1778"/>
                    </a:lnTo>
                    <a:lnTo>
                      <a:pt x="4155" y="1674"/>
                    </a:lnTo>
                    <a:lnTo>
                      <a:pt x="4130" y="1574"/>
                    </a:lnTo>
                    <a:lnTo>
                      <a:pt x="4103" y="1474"/>
                    </a:lnTo>
                    <a:lnTo>
                      <a:pt x="4069" y="1377"/>
                    </a:lnTo>
                    <a:lnTo>
                      <a:pt x="4033" y="1281"/>
                    </a:lnTo>
                    <a:lnTo>
                      <a:pt x="3990" y="1189"/>
                    </a:lnTo>
                    <a:lnTo>
                      <a:pt x="3943" y="1097"/>
                    </a:lnTo>
                    <a:lnTo>
                      <a:pt x="3893" y="1010"/>
                    </a:lnTo>
                    <a:lnTo>
                      <a:pt x="3838" y="925"/>
                    </a:lnTo>
                    <a:lnTo>
                      <a:pt x="3780" y="842"/>
                    </a:lnTo>
                    <a:lnTo>
                      <a:pt x="3718" y="763"/>
                    </a:lnTo>
                    <a:lnTo>
                      <a:pt x="3651" y="687"/>
                    </a:lnTo>
                    <a:lnTo>
                      <a:pt x="3582" y="614"/>
                    </a:lnTo>
                    <a:lnTo>
                      <a:pt x="3509" y="545"/>
                    </a:lnTo>
                    <a:lnTo>
                      <a:pt x="3433" y="479"/>
                    </a:lnTo>
                    <a:lnTo>
                      <a:pt x="3354" y="417"/>
                    </a:lnTo>
                    <a:lnTo>
                      <a:pt x="3271" y="358"/>
                    </a:lnTo>
                    <a:lnTo>
                      <a:pt x="3186" y="303"/>
                    </a:lnTo>
                    <a:lnTo>
                      <a:pt x="3099" y="254"/>
                    </a:lnTo>
                    <a:lnTo>
                      <a:pt x="3008" y="207"/>
                    </a:lnTo>
                    <a:lnTo>
                      <a:pt x="2915" y="165"/>
                    </a:lnTo>
                    <a:lnTo>
                      <a:pt x="2819" y="128"/>
                    </a:lnTo>
                    <a:lnTo>
                      <a:pt x="2721" y="94"/>
                    </a:lnTo>
                    <a:lnTo>
                      <a:pt x="2622" y="67"/>
                    </a:lnTo>
                    <a:lnTo>
                      <a:pt x="2521" y="42"/>
                    </a:lnTo>
                    <a:lnTo>
                      <a:pt x="2418" y="24"/>
                    </a:lnTo>
                    <a:lnTo>
                      <a:pt x="2313" y="11"/>
                    </a:lnTo>
                    <a:lnTo>
                      <a:pt x="2206" y="3"/>
                    </a:lnTo>
                    <a:lnTo>
                      <a:pt x="2098" y="0"/>
                    </a:lnTo>
                    <a:lnTo>
                      <a:pt x="1990" y="3"/>
                    </a:lnTo>
                    <a:lnTo>
                      <a:pt x="1884" y="11"/>
                    </a:lnTo>
                    <a:lnTo>
                      <a:pt x="1778" y="24"/>
                    </a:lnTo>
                    <a:lnTo>
                      <a:pt x="1676" y="42"/>
                    </a:lnTo>
                    <a:lnTo>
                      <a:pt x="1573" y="67"/>
                    </a:lnTo>
                    <a:lnTo>
                      <a:pt x="1473" y="94"/>
                    </a:lnTo>
                    <a:lnTo>
                      <a:pt x="1377" y="128"/>
                    </a:lnTo>
                    <a:lnTo>
                      <a:pt x="1281" y="165"/>
                    </a:lnTo>
                    <a:lnTo>
                      <a:pt x="1189" y="207"/>
                    </a:lnTo>
                    <a:lnTo>
                      <a:pt x="1097" y="254"/>
                    </a:lnTo>
                    <a:lnTo>
                      <a:pt x="1010" y="303"/>
                    </a:lnTo>
                    <a:lnTo>
                      <a:pt x="925" y="358"/>
                    </a:lnTo>
                    <a:lnTo>
                      <a:pt x="842" y="417"/>
                    </a:lnTo>
                    <a:lnTo>
                      <a:pt x="763" y="479"/>
                    </a:lnTo>
                    <a:lnTo>
                      <a:pt x="687" y="545"/>
                    </a:lnTo>
                    <a:lnTo>
                      <a:pt x="615" y="614"/>
                    </a:lnTo>
                    <a:lnTo>
                      <a:pt x="544" y="687"/>
                    </a:lnTo>
                    <a:lnTo>
                      <a:pt x="478" y="763"/>
                    </a:lnTo>
                    <a:lnTo>
                      <a:pt x="416" y="842"/>
                    </a:lnTo>
                    <a:lnTo>
                      <a:pt x="357" y="925"/>
                    </a:lnTo>
                    <a:lnTo>
                      <a:pt x="304" y="1010"/>
                    </a:lnTo>
                    <a:lnTo>
                      <a:pt x="253" y="1097"/>
                    </a:lnTo>
                    <a:lnTo>
                      <a:pt x="206" y="1189"/>
                    </a:lnTo>
                    <a:lnTo>
                      <a:pt x="164" y="1281"/>
                    </a:lnTo>
                    <a:lnTo>
                      <a:pt x="127" y="1377"/>
                    </a:lnTo>
                    <a:lnTo>
                      <a:pt x="94" y="1474"/>
                    </a:lnTo>
                    <a:lnTo>
                      <a:pt x="66" y="1574"/>
                    </a:lnTo>
                    <a:lnTo>
                      <a:pt x="42" y="1674"/>
                    </a:lnTo>
                    <a:lnTo>
                      <a:pt x="24" y="1778"/>
                    </a:lnTo>
                    <a:lnTo>
                      <a:pt x="11" y="1882"/>
                    </a:lnTo>
                    <a:lnTo>
                      <a:pt x="3" y="1989"/>
                    </a:lnTo>
                    <a:lnTo>
                      <a:pt x="0" y="2096"/>
                    </a:lnTo>
                    <a:lnTo>
                      <a:pt x="3" y="2205"/>
                    </a:lnTo>
                    <a:lnTo>
                      <a:pt x="11" y="2312"/>
                    </a:lnTo>
                    <a:lnTo>
                      <a:pt x="24" y="2416"/>
                    </a:lnTo>
                    <a:lnTo>
                      <a:pt x="42" y="2520"/>
                    </a:lnTo>
                    <a:lnTo>
                      <a:pt x="66" y="2621"/>
                    </a:lnTo>
                    <a:lnTo>
                      <a:pt x="94" y="2721"/>
                    </a:lnTo>
                    <a:lnTo>
                      <a:pt x="127" y="2817"/>
                    </a:lnTo>
                    <a:lnTo>
                      <a:pt x="164" y="2913"/>
                    </a:lnTo>
                    <a:lnTo>
                      <a:pt x="206" y="3006"/>
                    </a:lnTo>
                    <a:lnTo>
                      <a:pt x="253" y="3096"/>
                    </a:lnTo>
                    <a:lnTo>
                      <a:pt x="304" y="3184"/>
                    </a:lnTo>
                    <a:lnTo>
                      <a:pt x="357" y="3269"/>
                    </a:lnTo>
                    <a:lnTo>
                      <a:pt x="416" y="3351"/>
                    </a:lnTo>
                    <a:lnTo>
                      <a:pt x="478" y="3431"/>
                    </a:lnTo>
                    <a:lnTo>
                      <a:pt x="544" y="3507"/>
                    </a:lnTo>
                    <a:lnTo>
                      <a:pt x="615" y="3579"/>
                    </a:lnTo>
                    <a:lnTo>
                      <a:pt x="687" y="3649"/>
                    </a:lnTo>
                    <a:lnTo>
                      <a:pt x="763" y="3715"/>
                    </a:lnTo>
                    <a:lnTo>
                      <a:pt x="842" y="3777"/>
                    </a:lnTo>
                    <a:lnTo>
                      <a:pt x="925" y="3836"/>
                    </a:lnTo>
                    <a:lnTo>
                      <a:pt x="1010" y="3889"/>
                    </a:lnTo>
                    <a:lnTo>
                      <a:pt x="1097" y="3940"/>
                    </a:lnTo>
                    <a:lnTo>
                      <a:pt x="1189" y="3987"/>
                    </a:lnTo>
                    <a:lnTo>
                      <a:pt x="1281" y="4029"/>
                    </a:lnTo>
                    <a:lnTo>
                      <a:pt x="1377" y="4066"/>
                    </a:lnTo>
                    <a:lnTo>
                      <a:pt x="1473" y="4099"/>
                    </a:lnTo>
                    <a:lnTo>
                      <a:pt x="1573" y="4128"/>
                    </a:lnTo>
                    <a:lnTo>
                      <a:pt x="1676" y="4150"/>
                    </a:lnTo>
                    <a:lnTo>
                      <a:pt x="1778" y="4170"/>
                    </a:lnTo>
                    <a:lnTo>
                      <a:pt x="1884" y="4183"/>
                    </a:lnTo>
                    <a:lnTo>
                      <a:pt x="1990" y="4190"/>
                    </a:lnTo>
                    <a:lnTo>
                      <a:pt x="2098" y="4193"/>
                    </a:lnTo>
                    <a:lnTo>
                      <a:pt x="2206" y="4190"/>
                    </a:lnTo>
                    <a:lnTo>
                      <a:pt x="2313" y="4183"/>
                    </a:lnTo>
                    <a:lnTo>
                      <a:pt x="2418" y="4170"/>
                    </a:lnTo>
                    <a:lnTo>
                      <a:pt x="2521" y="4150"/>
                    </a:lnTo>
                    <a:lnTo>
                      <a:pt x="2622" y="4128"/>
                    </a:lnTo>
                    <a:lnTo>
                      <a:pt x="2721" y="4099"/>
                    </a:lnTo>
                    <a:lnTo>
                      <a:pt x="2819" y="4066"/>
                    </a:lnTo>
                    <a:lnTo>
                      <a:pt x="2915" y="4029"/>
                    </a:lnTo>
                    <a:lnTo>
                      <a:pt x="3008" y="3987"/>
                    </a:lnTo>
                    <a:lnTo>
                      <a:pt x="3099" y="3940"/>
                    </a:lnTo>
                    <a:lnTo>
                      <a:pt x="3186" y="3889"/>
                    </a:lnTo>
                    <a:lnTo>
                      <a:pt x="3271" y="3836"/>
                    </a:lnTo>
                    <a:lnTo>
                      <a:pt x="3354" y="3777"/>
                    </a:lnTo>
                    <a:lnTo>
                      <a:pt x="3433" y="3715"/>
                    </a:lnTo>
                    <a:lnTo>
                      <a:pt x="3509" y="3649"/>
                    </a:lnTo>
                    <a:lnTo>
                      <a:pt x="3582" y="3579"/>
                    </a:lnTo>
                    <a:lnTo>
                      <a:pt x="3651" y="3507"/>
                    </a:lnTo>
                    <a:lnTo>
                      <a:pt x="3718" y="3431"/>
                    </a:lnTo>
                    <a:lnTo>
                      <a:pt x="3780" y="3351"/>
                    </a:lnTo>
                    <a:lnTo>
                      <a:pt x="3838" y="3269"/>
                    </a:lnTo>
                    <a:lnTo>
                      <a:pt x="3893" y="3184"/>
                    </a:lnTo>
                    <a:lnTo>
                      <a:pt x="3943" y="3096"/>
                    </a:lnTo>
                    <a:lnTo>
                      <a:pt x="3990" y="3006"/>
                    </a:lnTo>
                    <a:lnTo>
                      <a:pt x="4033" y="2913"/>
                    </a:lnTo>
                    <a:lnTo>
                      <a:pt x="4069" y="2817"/>
                    </a:lnTo>
                    <a:lnTo>
                      <a:pt x="4103" y="2721"/>
                    </a:lnTo>
                    <a:lnTo>
                      <a:pt x="4130" y="2621"/>
                    </a:lnTo>
                    <a:lnTo>
                      <a:pt x="4155" y="2520"/>
                    </a:lnTo>
                    <a:lnTo>
                      <a:pt x="4173" y="2416"/>
                    </a:lnTo>
                    <a:lnTo>
                      <a:pt x="4186" y="2312"/>
                    </a:lnTo>
                    <a:lnTo>
                      <a:pt x="4194" y="2205"/>
                    </a:lnTo>
                    <a:lnTo>
                      <a:pt x="4197" y="2096"/>
                    </a:lnTo>
                    <a:close/>
                    <a:moveTo>
                      <a:pt x="3875" y="2096"/>
                    </a:moveTo>
                    <a:lnTo>
                      <a:pt x="3872" y="2188"/>
                    </a:lnTo>
                    <a:lnTo>
                      <a:pt x="3865" y="2278"/>
                    </a:lnTo>
                    <a:lnTo>
                      <a:pt x="3854" y="2367"/>
                    </a:lnTo>
                    <a:lnTo>
                      <a:pt x="3838" y="2454"/>
                    </a:lnTo>
                    <a:lnTo>
                      <a:pt x="3818" y="2540"/>
                    </a:lnTo>
                    <a:lnTo>
                      <a:pt x="3795" y="2624"/>
                    </a:lnTo>
                    <a:lnTo>
                      <a:pt x="3766" y="2707"/>
                    </a:lnTo>
                    <a:lnTo>
                      <a:pt x="3735" y="2787"/>
                    </a:lnTo>
                    <a:lnTo>
                      <a:pt x="3699" y="2866"/>
                    </a:lnTo>
                    <a:lnTo>
                      <a:pt x="3660" y="2942"/>
                    </a:lnTo>
                    <a:lnTo>
                      <a:pt x="3617" y="3017"/>
                    </a:lnTo>
                    <a:lnTo>
                      <a:pt x="3571" y="3088"/>
                    </a:lnTo>
                    <a:lnTo>
                      <a:pt x="3521" y="3158"/>
                    </a:lnTo>
                    <a:lnTo>
                      <a:pt x="3469" y="3225"/>
                    </a:lnTo>
                    <a:lnTo>
                      <a:pt x="3413" y="3289"/>
                    </a:lnTo>
                    <a:lnTo>
                      <a:pt x="3355" y="3351"/>
                    </a:lnTo>
                    <a:lnTo>
                      <a:pt x="3293" y="3410"/>
                    </a:lnTo>
                    <a:lnTo>
                      <a:pt x="3228" y="3466"/>
                    </a:lnTo>
                    <a:lnTo>
                      <a:pt x="3161" y="3519"/>
                    </a:lnTo>
                    <a:lnTo>
                      <a:pt x="3091" y="3568"/>
                    </a:lnTo>
                    <a:lnTo>
                      <a:pt x="3018" y="3614"/>
                    </a:lnTo>
                    <a:lnTo>
                      <a:pt x="2944" y="3657"/>
                    </a:lnTo>
                    <a:lnTo>
                      <a:pt x="2868" y="3697"/>
                    </a:lnTo>
                    <a:lnTo>
                      <a:pt x="2790" y="3731"/>
                    </a:lnTo>
                    <a:lnTo>
                      <a:pt x="2708" y="3764"/>
                    </a:lnTo>
                    <a:lnTo>
                      <a:pt x="2626" y="3791"/>
                    </a:lnTo>
                    <a:lnTo>
                      <a:pt x="2542" y="3815"/>
                    </a:lnTo>
                    <a:lnTo>
                      <a:pt x="2456" y="3835"/>
                    </a:lnTo>
                    <a:lnTo>
                      <a:pt x="2369" y="3851"/>
                    </a:lnTo>
                    <a:lnTo>
                      <a:pt x="2279" y="3862"/>
                    </a:lnTo>
                    <a:lnTo>
                      <a:pt x="2190" y="3868"/>
                    </a:lnTo>
                    <a:lnTo>
                      <a:pt x="2098" y="3870"/>
                    </a:lnTo>
                    <a:lnTo>
                      <a:pt x="2007" y="3868"/>
                    </a:lnTo>
                    <a:lnTo>
                      <a:pt x="1917" y="3862"/>
                    </a:lnTo>
                    <a:lnTo>
                      <a:pt x="1827" y="3851"/>
                    </a:lnTo>
                    <a:lnTo>
                      <a:pt x="1741" y="3835"/>
                    </a:lnTo>
                    <a:lnTo>
                      <a:pt x="1654" y="3815"/>
                    </a:lnTo>
                    <a:lnTo>
                      <a:pt x="1570" y="3791"/>
                    </a:lnTo>
                    <a:lnTo>
                      <a:pt x="1488" y="3764"/>
                    </a:lnTo>
                    <a:lnTo>
                      <a:pt x="1407" y="3731"/>
                    </a:lnTo>
                    <a:lnTo>
                      <a:pt x="1328" y="3697"/>
                    </a:lnTo>
                    <a:lnTo>
                      <a:pt x="1252" y="3657"/>
                    </a:lnTo>
                    <a:lnTo>
                      <a:pt x="1177" y="3614"/>
                    </a:lnTo>
                    <a:lnTo>
                      <a:pt x="1105" y="3568"/>
                    </a:lnTo>
                    <a:lnTo>
                      <a:pt x="1035" y="3519"/>
                    </a:lnTo>
                    <a:lnTo>
                      <a:pt x="968" y="3466"/>
                    </a:lnTo>
                    <a:lnTo>
                      <a:pt x="904" y="3410"/>
                    </a:lnTo>
                    <a:lnTo>
                      <a:pt x="842" y="3351"/>
                    </a:lnTo>
                    <a:lnTo>
                      <a:pt x="783" y="3289"/>
                    </a:lnTo>
                    <a:lnTo>
                      <a:pt x="727" y="3225"/>
                    </a:lnTo>
                    <a:lnTo>
                      <a:pt x="675" y="3158"/>
                    </a:lnTo>
                    <a:lnTo>
                      <a:pt x="626" y="3088"/>
                    </a:lnTo>
                    <a:lnTo>
                      <a:pt x="579" y="3017"/>
                    </a:lnTo>
                    <a:lnTo>
                      <a:pt x="536" y="2942"/>
                    </a:lnTo>
                    <a:lnTo>
                      <a:pt x="497" y="2866"/>
                    </a:lnTo>
                    <a:lnTo>
                      <a:pt x="462" y="2787"/>
                    </a:lnTo>
                    <a:lnTo>
                      <a:pt x="430" y="2707"/>
                    </a:lnTo>
                    <a:lnTo>
                      <a:pt x="402" y="2624"/>
                    </a:lnTo>
                    <a:lnTo>
                      <a:pt x="378" y="2540"/>
                    </a:lnTo>
                    <a:lnTo>
                      <a:pt x="358" y="2454"/>
                    </a:lnTo>
                    <a:lnTo>
                      <a:pt x="342" y="2367"/>
                    </a:lnTo>
                    <a:lnTo>
                      <a:pt x="331" y="2278"/>
                    </a:lnTo>
                    <a:lnTo>
                      <a:pt x="325" y="2188"/>
                    </a:lnTo>
                    <a:lnTo>
                      <a:pt x="323" y="2096"/>
                    </a:lnTo>
                    <a:lnTo>
                      <a:pt x="325" y="2006"/>
                    </a:lnTo>
                    <a:lnTo>
                      <a:pt x="331" y="1916"/>
                    </a:lnTo>
                    <a:lnTo>
                      <a:pt x="342" y="1827"/>
                    </a:lnTo>
                    <a:lnTo>
                      <a:pt x="358" y="1739"/>
                    </a:lnTo>
                    <a:lnTo>
                      <a:pt x="378" y="1654"/>
                    </a:lnTo>
                    <a:lnTo>
                      <a:pt x="402" y="1569"/>
                    </a:lnTo>
                    <a:lnTo>
                      <a:pt x="430" y="1487"/>
                    </a:lnTo>
                    <a:lnTo>
                      <a:pt x="462" y="1406"/>
                    </a:lnTo>
                    <a:lnTo>
                      <a:pt x="497" y="1328"/>
                    </a:lnTo>
                    <a:lnTo>
                      <a:pt x="536" y="1252"/>
                    </a:lnTo>
                    <a:lnTo>
                      <a:pt x="579" y="1178"/>
                    </a:lnTo>
                    <a:lnTo>
                      <a:pt x="626" y="1105"/>
                    </a:lnTo>
                    <a:lnTo>
                      <a:pt x="675" y="1035"/>
                    </a:lnTo>
                    <a:lnTo>
                      <a:pt x="727" y="968"/>
                    </a:lnTo>
                    <a:lnTo>
                      <a:pt x="783" y="904"/>
                    </a:lnTo>
                    <a:lnTo>
                      <a:pt x="842" y="842"/>
                    </a:lnTo>
                    <a:lnTo>
                      <a:pt x="904" y="784"/>
                    </a:lnTo>
                    <a:lnTo>
                      <a:pt x="968" y="728"/>
                    </a:lnTo>
                    <a:lnTo>
                      <a:pt x="1035" y="675"/>
                    </a:lnTo>
                    <a:lnTo>
                      <a:pt x="1105" y="626"/>
                    </a:lnTo>
                    <a:lnTo>
                      <a:pt x="1177" y="580"/>
                    </a:lnTo>
                    <a:lnTo>
                      <a:pt x="1252" y="537"/>
                    </a:lnTo>
                    <a:lnTo>
                      <a:pt x="1328" y="498"/>
                    </a:lnTo>
                    <a:lnTo>
                      <a:pt x="1407" y="462"/>
                    </a:lnTo>
                    <a:lnTo>
                      <a:pt x="1488" y="430"/>
                    </a:lnTo>
                    <a:lnTo>
                      <a:pt x="1570" y="403"/>
                    </a:lnTo>
                    <a:lnTo>
                      <a:pt x="1654" y="378"/>
                    </a:lnTo>
                    <a:lnTo>
                      <a:pt x="1741" y="358"/>
                    </a:lnTo>
                    <a:lnTo>
                      <a:pt x="1827" y="343"/>
                    </a:lnTo>
                    <a:lnTo>
                      <a:pt x="1917" y="332"/>
                    </a:lnTo>
                    <a:lnTo>
                      <a:pt x="2007" y="325"/>
                    </a:lnTo>
                    <a:lnTo>
                      <a:pt x="2098" y="323"/>
                    </a:lnTo>
                    <a:lnTo>
                      <a:pt x="2190" y="325"/>
                    </a:lnTo>
                    <a:lnTo>
                      <a:pt x="2279" y="332"/>
                    </a:lnTo>
                    <a:lnTo>
                      <a:pt x="2369" y="343"/>
                    </a:lnTo>
                    <a:lnTo>
                      <a:pt x="2456" y="358"/>
                    </a:lnTo>
                    <a:lnTo>
                      <a:pt x="2542" y="378"/>
                    </a:lnTo>
                    <a:lnTo>
                      <a:pt x="2626" y="403"/>
                    </a:lnTo>
                    <a:lnTo>
                      <a:pt x="2708" y="430"/>
                    </a:lnTo>
                    <a:lnTo>
                      <a:pt x="2790" y="462"/>
                    </a:lnTo>
                    <a:lnTo>
                      <a:pt x="2868" y="498"/>
                    </a:lnTo>
                    <a:lnTo>
                      <a:pt x="2944" y="537"/>
                    </a:lnTo>
                    <a:lnTo>
                      <a:pt x="3018" y="580"/>
                    </a:lnTo>
                    <a:lnTo>
                      <a:pt x="3091" y="626"/>
                    </a:lnTo>
                    <a:lnTo>
                      <a:pt x="3161" y="675"/>
                    </a:lnTo>
                    <a:lnTo>
                      <a:pt x="3228" y="728"/>
                    </a:lnTo>
                    <a:lnTo>
                      <a:pt x="3293" y="784"/>
                    </a:lnTo>
                    <a:lnTo>
                      <a:pt x="3355" y="842"/>
                    </a:lnTo>
                    <a:lnTo>
                      <a:pt x="3413" y="904"/>
                    </a:lnTo>
                    <a:lnTo>
                      <a:pt x="3469" y="968"/>
                    </a:lnTo>
                    <a:lnTo>
                      <a:pt x="3521" y="1035"/>
                    </a:lnTo>
                    <a:lnTo>
                      <a:pt x="3571" y="1105"/>
                    </a:lnTo>
                    <a:lnTo>
                      <a:pt x="3617" y="1178"/>
                    </a:lnTo>
                    <a:lnTo>
                      <a:pt x="3660" y="1252"/>
                    </a:lnTo>
                    <a:lnTo>
                      <a:pt x="3699" y="1328"/>
                    </a:lnTo>
                    <a:lnTo>
                      <a:pt x="3735" y="1406"/>
                    </a:lnTo>
                    <a:lnTo>
                      <a:pt x="3766" y="1487"/>
                    </a:lnTo>
                    <a:lnTo>
                      <a:pt x="3795" y="1569"/>
                    </a:lnTo>
                    <a:lnTo>
                      <a:pt x="3818" y="1654"/>
                    </a:lnTo>
                    <a:lnTo>
                      <a:pt x="3838" y="1739"/>
                    </a:lnTo>
                    <a:lnTo>
                      <a:pt x="3854" y="1827"/>
                    </a:lnTo>
                    <a:lnTo>
                      <a:pt x="3865" y="1916"/>
                    </a:lnTo>
                    <a:lnTo>
                      <a:pt x="3872" y="2006"/>
                    </a:lnTo>
                    <a:lnTo>
                      <a:pt x="3875" y="2096"/>
                    </a:lnTo>
                    <a:close/>
                  </a:path>
                </a:pathLst>
              </a:custGeom>
              <a:solidFill>
                <a:srgbClr val="A8D6B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0" name="Freeform 168"/>
              <p:cNvSpPr>
                <a:spLocks noEditPoints="1"/>
              </p:cNvSpPr>
              <p:nvPr/>
            </p:nvSpPr>
            <p:spPr bwMode="auto">
              <a:xfrm>
                <a:off x="5374" y="1192"/>
                <a:ext cx="82" cy="86"/>
              </a:xfrm>
              <a:custGeom>
                <a:avLst/>
                <a:gdLst/>
                <a:ahLst/>
                <a:cxnLst>
                  <a:cxn ang="0">
                    <a:pos x="3835" y="1546"/>
                  </a:cxn>
                  <a:cxn ang="0">
                    <a:pos x="3684" y="1098"/>
                  </a:cxn>
                  <a:cxn ang="0">
                    <a:pos x="3432" y="705"/>
                  </a:cxn>
                  <a:cxn ang="0">
                    <a:pos x="3096" y="385"/>
                  </a:cxn>
                  <a:cxn ang="0">
                    <a:pos x="2692" y="153"/>
                  </a:cxn>
                  <a:cxn ang="0">
                    <a:pos x="2232" y="23"/>
                  </a:cxn>
                  <a:cxn ang="0">
                    <a:pos x="1739" y="10"/>
                  </a:cxn>
                  <a:cxn ang="0">
                    <a:pos x="1271" y="118"/>
                  </a:cxn>
                  <a:cxn ang="0">
                    <a:pos x="854" y="331"/>
                  </a:cxn>
                  <a:cxn ang="0">
                    <a:pos x="502" y="635"/>
                  </a:cxn>
                  <a:cxn ang="0">
                    <a:pos x="234" y="1013"/>
                  </a:cxn>
                  <a:cxn ang="0">
                    <a:pos x="60" y="1452"/>
                  </a:cxn>
                  <a:cxn ang="0">
                    <a:pos x="0" y="1935"/>
                  </a:cxn>
                  <a:cxn ang="0">
                    <a:pos x="60" y="2420"/>
                  </a:cxn>
                  <a:cxn ang="0">
                    <a:pos x="234" y="2858"/>
                  </a:cxn>
                  <a:cxn ang="0">
                    <a:pos x="502" y="3237"/>
                  </a:cxn>
                  <a:cxn ang="0">
                    <a:pos x="854" y="3541"/>
                  </a:cxn>
                  <a:cxn ang="0">
                    <a:pos x="1271" y="3754"/>
                  </a:cxn>
                  <a:cxn ang="0">
                    <a:pos x="1739" y="3861"/>
                  </a:cxn>
                  <a:cxn ang="0">
                    <a:pos x="2232" y="3849"/>
                  </a:cxn>
                  <a:cxn ang="0">
                    <a:pos x="2692" y="3719"/>
                  </a:cxn>
                  <a:cxn ang="0">
                    <a:pos x="3096" y="3487"/>
                  </a:cxn>
                  <a:cxn ang="0">
                    <a:pos x="3432" y="3167"/>
                  </a:cxn>
                  <a:cxn ang="0">
                    <a:pos x="3684" y="2775"/>
                  </a:cxn>
                  <a:cxn ang="0">
                    <a:pos x="3835" y="2325"/>
                  </a:cxn>
                  <a:cxn ang="0">
                    <a:pos x="3551" y="1935"/>
                  </a:cxn>
                  <a:cxn ang="0">
                    <a:pos x="3501" y="2339"/>
                  </a:cxn>
                  <a:cxn ang="0">
                    <a:pos x="3356" y="2704"/>
                  </a:cxn>
                  <a:cxn ang="0">
                    <a:pos x="3132" y="3020"/>
                  </a:cxn>
                  <a:cxn ang="0">
                    <a:pos x="2840" y="3273"/>
                  </a:cxn>
                  <a:cxn ang="0">
                    <a:pos x="2492" y="3450"/>
                  </a:cxn>
                  <a:cxn ang="0">
                    <a:pos x="2102" y="3540"/>
                  </a:cxn>
                  <a:cxn ang="0">
                    <a:pos x="1690" y="3529"/>
                  </a:cxn>
                  <a:cxn ang="0">
                    <a:pos x="1309" y="3422"/>
                  </a:cxn>
                  <a:cxn ang="0">
                    <a:pos x="972" y="3228"/>
                  </a:cxn>
                  <a:cxn ang="0">
                    <a:pos x="691" y="2962"/>
                  </a:cxn>
                  <a:cxn ang="0">
                    <a:pos x="482" y="2635"/>
                  </a:cxn>
                  <a:cxn ang="0">
                    <a:pos x="356" y="2261"/>
                  </a:cxn>
                  <a:cxn ang="0">
                    <a:pos x="325" y="1853"/>
                  </a:cxn>
                  <a:cxn ang="0">
                    <a:pos x="396" y="1456"/>
                  </a:cxn>
                  <a:cxn ang="0">
                    <a:pos x="556" y="1100"/>
                  </a:cxn>
                  <a:cxn ang="0">
                    <a:pos x="796" y="795"/>
                  </a:cxn>
                  <a:cxn ang="0">
                    <a:pos x="1100" y="557"/>
                  </a:cxn>
                  <a:cxn ang="0">
                    <a:pos x="1457" y="396"/>
                  </a:cxn>
                  <a:cxn ang="0">
                    <a:pos x="1854" y="325"/>
                  </a:cxn>
                  <a:cxn ang="0">
                    <a:pos x="2263" y="356"/>
                  </a:cxn>
                  <a:cxn ang="0">
                    <a:pos x="2637" y="482"/>
                  </a:cxn>
                  <a:cxn ang="0">
                    <a:pos x="2964" y="692"/>
                  </a:cxn>
                  <a:cxn ang="0">
                    <a:pos x="3230" y="971"/>
                  </a:cxn>
                  <a:cxn ang="0">
                    <a:pos x="3424" y="1308"/>
                  </a:cxn>
                  <a:cxn ang="0">
                    <a:pos x="3533" y="1691"/>
                  </a:cxn>
                </a:cxnLst>
                <a:rect l="0" t="0" r="r" b="b"/>
                <a:pathLst>
                  <a:path w="3875" h="3871">
                    <a:moveTo>
                      <a:pt x="3875" y="1935"/>
                    </a:moveTo>
                    <a:lnTo>
                      <a:pt x="3873" y="1836"/>
                    </a:lnTo>
                    <a:lnTo>
                      <a:pt x="3865" y="1738"/>
                    </a:lnTo>
                    <a:lnTo>
                      <a:pt x="3852" y="1641"/>
                    </a:lnTo>
                    <a:lnTo>
                      <a:pt x="3835" y="1546"/>
                    </a:lnTo>
                    <a:lnTo>
                      <a:pt x="3814" y="1452"/>
                    </a:lnTo>
                    <a:lnTo>
                      <a:pt x="3787" y="1361"/>
                    </a:lnTo>
                    <a:lnTo>
                      <a:pt x="3757" y="1271"/>
                    </a:lnTo>
                    <a:lnTo>
                      <a:pt x="3722" y="1183"/>
                    </a:lnTo>
                    <a:lnTo>
                      <a:pt x="3684" y="1098"/>
                    </a:lnTo>
                    <a:lnTo>
                      <a:pt x="3641" y="1013"/>
                    </a:lnTo>
                    <a:lnTo>
                      <a:pt x="3593" y="933"/>
                    </a:lnTo>
                    <a:lnTo>
                      <a:pt x="3543" y="854"/>
                    </a:lnTo>
                    <a:lnTo>
                      <a:pt x="3489" y="778"/>
                    </a:lnTo>
                    <a:lnTo>
                      <a:pt x="3432" y="705"/>
                    </a:lnTo>
                    <a:lnTo>
                      <a:pt x="3372" y="635"/>
                    </a:lnTo>
                    <a:lnTo>
                      <a:pt x="3308" y="567"/>
                    </a:lnTo>
                    <a:lnTo>
                      <a:pt x="3239" y="503"/>
                    </a:lnTo>
                    <a:lnTo>
                      <a:pt x="3169" y="443"/>
                    </a:lnTo>
                    <a:lnTo>
                      <a:pt x="3096" y="385"/>
                    </a:lnTo>
                    <a:lnTo>
                      <a:pt x="3020" y="331"/>
                    </a:lnTo>
                    <a:lnTo>
                      <a:pt x="2941" y="281"/>
                    </a:lnTo>
                    <a:lnTo>
                      <a:pt x="2860" y="234"/>
                    </a:lnTo>
                    <a:lnTo>
                      <a:pt x="2777" y="191"/>
                    </a:lnTo>
                    <a:lnTo>
                      <a:pt x="2692" y="153"/>
                    </a:lnTo>
                    <a:lnTo>
                      <a:pt x="2603" y="118"/>
                    </a:lnTo>
                    <a:lnTo>
                      <a:pt x="2513" y="88"/>
                    </a:lnTo>
                    <a:lnTo>
                      <a:pt x="2421" y="61"/>
                    </a:lnTo>
                    <a:lnTo>
                      <a:pt x="2328" y="40"/>
                    </a:lnTo>
                    <a:lnTo>
                      <a:pt x="2232" y="23"/>
                    </a:lnTo>
                    <a:lnTo>
                      <a:pt x="2136" y="10"/>
                    </a:lnTo>
                    <a:lnTo>
                      <a:pt x="2037" y="2"/>
                    </a:lnTo>
                    <a:lnTo>
                      <a:pt x="1937" y="0"/>
                    </a:lnTo>
                    <a:lnTo>
                      <a:pt x="1838" y="2"/>
                    </a:lnTo>
                    <a:lnTo>
                      <a:pt x="1739" y="10"/>
                    </a:lnTo>
                    <a:lnTo>
                      <a:pt x="1642" y="23"/>
                    </a:lnTo>
                    <a:lnTo>
                      <a:pt x="1547" y="40"/>
                    </a:lnTo>
                    <a:lnTo>
                      <a:pt x="1453" y="61"/>
                    </a:lnTo>
                    <a:lnTo>
                      <a:pt x="1361" y="88"/>
                    </a:lnTo>
                    <a:lnTo>
                      <a:pt x="1271" y="118"/>
                    </a:lnTo>
                    <a:lnTo>
                      <a:pt x="1183" y="153"/>
                    </a:lnTo>
                    <a:lnTo>
                      <a:pt x="1097" y="191"/>
                    </a:lnTo>
                    <a:lnTo>
                      <a:pt x="1014" y="234"/>
                    </a:lnTo>
                    <a:lnTo>
                      <a:pt x="932" y="281"/>
                    </a:lnTo>
                    <a:lnTo>
                      <a:pt x="854" y="331"/>
                    </a:lnTo>
                    <a:lnTo>
                      <a:pt x="778" y="385"/>
                    </a:lnTo>
                    <a:lnTo>
                      <a:pt x="705" y="443"/>
                    </a:lnTo>
                    <a:lnTo>
                      <a:pt x="634" y="503"/>
                    </a:lnTo>
                    <a:lnTo>
                      <a:pt x="567" y="567"/>
                    </a:lnTo>
                    <a:lnTo>
                      <a:pt x="502" y="635"/>
                    </a:lnTo>
                    <a:lnTo>
                      <a:pt x="442" y="705"/>
                    </a:lnTo>
                    <a:lnTo>
                      <a:pt x="384" y="778"/>
                    </a:lnTo>
                    <a:lnTo>
                      <a:pt x="331" y="854"/>
                    </a:lnTo>
                    <a:lnTo>
                      <a:pt x="280" y="933"/>
                    </a:lnTo>
                    <a:lnTo>
                      <a:pt x="234" y="1013"/>
                    </a:lnTo>
                    <a:lnTo>
                      <a:pt x="190" y="1098"/>
                    </a:lnTo>
                    <a:lnTo>
                      <a:pt x="152" y="1183"/>
                    </a:lnTo>
                    <a:lnTo>
                      <a:pt x="117" y="1271"/>
                    </a:lnTo>
                    <a:lnTo>
                      <a:pt x="87" y="1361"/>
                    </a:lnTo>
                    <a:lnTo>
                      <a:pt x="60" y="1452"/>
                    </a:lnTo>
                    <a:lnTo>
                      <a:pt x="39" y="1546"/>
                    </a:lnTo>
                    <a:lnTo>
                      <a:pt x="23" y="1641"/>
                    </a:lnTo>
                    <a:lnTo>
                      <a:pt x="9" y="1738"/>
                    </a:lnTo>
                    <a:lnTo>
                      <a:pt x="2" y="1836"/>
                    </a:lnTo>
                    <a:lnTo>
                      <a:pt x="0" y="1935"/>
                    </a:lnTo>
                    <a:lnTo>
                      <a:pt x="2" y="2036"/>
                    </a:lnTo>
                    <a:lnTo>
                      <a:pt x="9" y="2133"/>
                    </a:lnTo>
                    <a:lnTo>
                      <a:pt x="23" y="2231"/>
                    </a:lnTo>
                    <a:lnTo>
                      <a:pt x="39" y="2325"/>
                    </a:lnTo>
                    <a:lnTo>
                      <a:pt x="60" y="2420"/>
                    </a:lnTo>
                    <a:lnTo>
                      <a:pt x="87" y="2511"/>
                    </a:lnTo>
                    <a:lnTo>
                      <a:pt x="117" y="2601"/>
                    </a:lnTo>
                    <a:lnTo>
                      <a:pt x="152" y="2689"/>
                    </a:lnTo>
                    <a:lnTo>
                      <a:pt x="190" y="2775"/>
                    </a:lnTo>
                    <a:lnTo>
                      <a:pt x="234" y="2858"/>
                    </a:lnTo>
                    <a:lnTo>
                      <a:pt x="280" y="2940"/>
                    </a:lnTo>
                    <a:lnTo>
                      <a:pt x="331" y="3018"/>
                    </a:lnTo>
                    <a:lnTo>
                      <a:pt x="384" y="3094"/>
                    </a:lnTo>
                    <a:lnTo>
                      <a:pt x="442" y="3167"/>
                    </a:lnTo>
                    <a:lnTo>
                      <a:pt x="502" y="3237"/>
                    </a:lnTo>
                    <a:lnTo>
                      <a:pt x="567" y="3304"/>
                    </a:lnTo>
                    <a:lnTo>
                      <a:pt x="634" y="3369"/>
                    </a:lnTo>
                    <a:lnTo>
                      <a:pt x="705" y="3429"/>
                    </a:lnTo>
                    <a:lnTo>
                      <a:pt x="778" y="3487"/>
                    </a:lnTo>
                    <a:lnTo>
                      <a:pt x="854" y="3541"/>
                    </a:lnTo>
                    <a:lnTo>
                      <a:pt x="932" y="3591"/>
                    </a:lnTo>
                    <a:lnTo>
                      <a:pt x="1014" y="3637"/>
                    </a:lnTo>
                    <a:lnTo>
                      <a:pt x="1097" y="3681"/>
                    </a:lnTo>
                    <a:lnTo>
                      <a:pt x="1183" y="3719"/>
                    </a:lnTo>
                    <a:lnTo>
                      <a:pt x="1271" y="3754"/>
                    </a:lnTo>
                    <a:lnTo>
                      <a:pt x="1361" y="3784"/>
                    </a:lnTo>
                    <a:lnTo>
                      <a:pt x="1453" y="3811"/>
                    </a:lnTo>
                    <a:lnTo>
                      <a:pt x="1547" y="3832"/>
                    </a:lnTo>
                    <a:lnTo>
                      <a:pt x="1642" y="3849"/>
                    </a:lnTo>
                    <a:lnTo>
                      <a:pt x="1739" y="3861"/>
                    </a:lnTo>
                    <a:lnTo>
                      <a:pt x="1838" y="3869"/>
                    </a:lnTo>
                    <a:lnTo>
                      <a:pt x="1937" y="3871"/>
                    </a:lnTo>
                    <a:lnTo>
                      <a:pt x="2037" y="3869"/>
                    </a:lnTo>
                    <a:lnTo>
                      <a:pt x="2136" y="3861"/>
                    </a:lnTo>
                    <a:lnTo>
                      <a:pt x="2232" y="3849"/>
                    </a:lnTo>
                    <a:lnTo>
                      <a:pt x="2328" y="3832"/>
                    </a:lnTo>
                    <a:lnTo>
                      <a:pt x="2421" y="3811"/>
                    </a:lnTo>
                    <a:lnTo>
                      <a:pt x="2513" y="3784"/>
                    </a:lnTo>
                    <a:lnTo>
                      <a:pt x="2603" y="3754"/>
                    </a:lnTo>
                    <a:lnTo>
                      <a:pt x="2692" y="3719"/>
                    </a:lnTo>
                    <a:lnTo>
                      <a:pt x="2777" y="3681"/>
                    </a:lnTo>
                    <a:lnTo>
                      <a:pt x="2860" y="3637"/>
                    </a:lnTo>
                    <a:lnTo>
                      <a:pt x="2941" y="3591"/>
                    </a:lnTo>
                    <a:lnTo>
                      <a:pt x="3020" y="3541"/>
                    </a:lnTo>
                    <a:lnTo>
                      <a:pt x="3096" y="3487"/>
                    </a:lnTo>
                    <a:lnTo>
                      <a:pt x="3169" y="3429"/>
                    </a:lnTo>
                    <a:lnTo>
                      <a:pt x="3239" y="3369"/>
                    </a:lnTo>
                    <a:lnTo>
                      <a:pt x="3308" y="3304"/>
                    </a:lnTo>
                    <a:lnTo>
                      <a:pt x="3372" y="3237"/>
                    </a:lnTo>
                    <a:lnTo>
                      <a:pt x="3432" y="3167"/>
                    </a:lnTo>
                    <a:lnTo>
                      <a:pt x="3489" y="3094"/>
                    </a:lnTo>
                    <a:lnTo>
                      <a:pt x="3543" y="3018"/>
                    </a:lnTo>
                    <a:lnTo>
                      <a:pt x="3593" y="2940"/>
                    </a:lnTo>
                    <a:lnTo>
                      <a:pt x="3641" y="2858"/>
                    </a:lnTo>
                    <a:lnTo>
                      <a:pt x="3684" y="2775"/>
                    </a:lnTo>
                    <a:lnTo>
                      <a:pt x="3722" y="2689"/>
                    </a:lnTo>
                    <a:lnTo>
                      <a:pt x="3757" y="2601"/>
                    </a:lnTo>
                    <a:lnTo>
                      <a:pt x="3787" y="2511"/>
                    </a:lnTo>
                    <a:lnTo>
                      <a:pt x="3814" y="2420"/>
                    </a:lnTo>
                    <a:lnTo>
                      <a:pt x="3835" y="2325"/>
                    </a:lnTo>
                    <a:lnTo>
                      <a:pt x="3852" y="2231"/>
                    </a:lnTo>
                    <a:lnTo>
                      <a:pt x="3865" y="2133"/>
                    </a:lnTo>
                    <a:lnTo>
                      <a:pt x="3873" y="2036"/>
                    </a:lnTo>
                    <a:lnTo>
                      <a:pt x="3875" y="1935"/>
                    </a:lnTo>
                    <a:close/>
                    <a:moveTo>
                      <a:pt x="3551" y="1935"/>
                    </a:moveTo>
                    <a:lnTo>
                      <a:pt x="3549" y="2019"/>
                    </a:lnTo>
                    <a:lnTo>
                      <a:pt x="3543" y="2101"/>
                    </a:lnTo>
                    <a:lnTo>
                      <a:pt x="3533" y="2182"/>
                    </a:lnTo>
                    <a:lnTo>
                      <a:pt x="3519" y="2261"/>
                    </a:lnTo>
                    <a:lnTo>
                      <a:pt x="3501" y="2339"/>
                    </a:lnTo>
                    <a:lnTo>
                      <a:pt x="3478" y="2416"/>
                    </a:lnTo>
                    <a:lnTo>
                      <a:pt x="3453" y="2491"/>
                    </a:lnTo>
                    <a:lnTo>
                      <a:pt x="3424" y="2563"/>
                    </a:lnTo>
                    <a:lnTo>
                      <a:pt x="3392" y="2635"/>
                    </a:lnTo>
                    <a:lnTo>
                      <a:pt x="3356" y="2704"/>
                    </a:lnTo>
                    <a:lnTo>
                      <a:pt x="3318" y="2772"/>
                    </a:lnTo>
                    <a:lnTo>
                      <a:pt x="3276" y="2837"/>
                    </a:lnTo>
                    <a:lnTo>
                      <a:pt x="3230" y="2901"/>
                    </a:lnTo>
                    <a:lnTo>
                      <a:pt x="3183" y="2962"/>
                    </a:lnTo>
                    <a:lnTo>
                      <a:pt x="3132" y="3020"/>
                    </a:lnTo>
                    <a:lnTo>
                      <a:pt x="3079" y="3076"/>
                    </a:lnTo>
                    <a:lnTo>
                      <a:pt x="3022" y="3129"/>
                    </a:lnTo>
                    <a:lnTo>
                      <a:pt x="2964" y="3180"/>
                    </a:lnTo>
                    <a:lnTo>
                      <a:pt x="2903" y="3228"/>
                    </a:lnTo>
                    <a:lnTo>
                      <a:pt x="2840" y="3273"/>
                    </a:lnTo>
                    <a:lnTo>
                      <a:pt x="2774" y="3315"/>
                    </a:lnTo>
                    <a:lnTo>
                      <a:pt x="2707" y="3354"/>
                    </a:lnTo>
                    <a:lnTo>
                      <a:pt x="2637" y="3389"/>
                    </a:lnTo>
                    <a:lnTo>
                      <a:pt x="2566" y="3422"/>
                    </a:lnTo>
                    <a:lnTo>
                      <a:pt x="2492" y="3450"/>
                    </a:lnTo>
                    <a:lnTo>
                      <a:pt x="2417" y="3476"/>
                    </a:lnTo>
                    <a:lnTo>
                      <a:pt x="2340" y="3498"/>
                    </a:lnTo>
                    <a:lnTo>
                      <a:pt x="2263" y="3515"/>
                    </a:lnTo>
                    <a:lnTo>
                      <a:pt x="2182" y="3529"/>
                    </a:lnTo>
                    <a:lnTo>
                      <a:pt x="2102" y="3540"/>
                    </a:lnTo>
                    <a:lnTo>
                      <a:pt x="2021" y="3546"/>
                    </a:lnTo>
                    <a:lnTo>
                      <a:pt x="1937" y="3548"/>
                    </a:lnTo>
                    <a:lnTo>
                      <a:pt x="1854" y="3546"/>
                    </a:lnTo>
                    <a:lnTo>
                      <a:pt x="1772" y="3540"/>
                    </a:lnTo>
                    <a:lnTo>
                      <a:pt x="1690" y="3529"/>
                    </a:lnTo>
                    <a:lnTo>
                      <a:pt x="1612" y="3515"/>
                    </a:lnTo>
                    <a:lnTo>
                      <a:pt x="1533" y="3498"/>
                    </a:lnTo>
                    <a:lnTo>
                      <a:pt x="1457" y="3476"/>
                    </a:lnTo>
                    <a:lnTo>
                      <a:pt x="1382" y="3450"/>
                    </a:lnTo>
                    <a:lnTo>
                      <a:pt x="1309" y="3422"/>
                    </a:lnTo>
                    <a:lnTo>
                      <a:pt x="1237" y="3389"/>
                    </a:lnTo>
                    <a:lnTo>
                      <a:pt x="1168" y="3354"/>
                    </a:lnTo>
                    <a:lnTo>
                      <a:pt x="1100" y="3315"/>
                    </a:lnTo>
                    <a:lnTo>
                      <a:pt x="1035" y="3273"/>
                    </a:lnTo>
                    <a:lnTo>
                      <a:pt x="972" y="3228"/>
                    </a:lnTo>
                    <a:lnTo>
                      <a:pt x="911" y="3180"/>
                    </a:lnTo>
                    <a:lnTo>
                      <a:pt x="852" y="3129"/>
                    </a:lnTo>
                    <a:lnTo>
                      <a:pt x="796" y="3076"/>
                    </a:lnTo>
                    <a:lnTo>
                      <a:pt x="742" y="3020"/>
                    </a:lnTo>
                    <a:lnTo>
                      <a:pt x="691" y="2962"/>
                    </a:lnTo>
                    <a:lnTo>
                      <a:pt x="644" y="2901"/>
                    </a:lnTo>
                    <a:lnTo>
                      <a:pt x="599" y="2837"/>
                    </a:lnTo>
                    <a:lnTo>
                      <a:pt x="556" y="2772"/>
                    </a:lnTo>
                    <a:lnTo>
                      <a:pt x="518" y="2704"/>
                    </a:lnTo>
                    <a:lnTo>
                      <a:pt x="482" y="2635"/>
                    </a:lnTo>
                    <a:lnTo>
                      <a:pt x="449" y="2563"/>
                    </a:lnTo>
                    <a:lnTo>
                      <a:pt x="421" y="2491"/>
                    </a:lnTo>
                    <a:lnTo>
                      <a:pt x="396" y="2416"/>
                    </a:lnTo>
                    <a:lnTo>
                      <a:pt x="373" y="2339"/>
                    </a:lnTo>
                    <a:lnTo>
                      <a:pt x="356" y="2261"/>
                    </a:lnTo>
                    <a:lnTo>
                      <a:pt x="342" y="2182"/>
                    </a:lnTo>
                    <a:lnTo>
                      <a:pt x="332" y="2101"/>
                    </a:lnTo>
                    <a:lnTo>
                      <a:pt x="325" y="2019"/>
                    </a:lnTo>
                    <a:lnTo>
                      <a:pt x="323" y="1935"/>
                    </a:lnTo>
                    <a:lnTo>
                      <a:pt x="325" y="1853"/>
                    </a:lnTo>
                    <a:lnTo>
                      <a:pt x="332" y="1771"/>
                    </a:lnTo>
                    <a:lnTo>
                      <a:pt x="342" y="1691"/>
                    </a:lnTo>
                    <a:lnTo>
                      <a:pt x="356" y="1611"/>
                    </a:lnTo>
                    <a:lnTo>
                      <a:pt x="373" y="1533"/>
                    </a:lnTo>
                    <a:lnTo>
                      <a:pt x="396" y="1456"/>
                    </a:lnTo>
                    <a:lnTo>
                      <a:pt x="421" y="1382"/>
                    </a:lnTo>
                    <a:lnTo>
                      <a:pt x="449" y="1308"/>
                    </a:lnTo>
                    <a:lnTo>
                      <a:pt x="482" y="1237"/>
                    </a:lnTo>
                    <a:lnTo>
                      <a:pt x="518" y="1168"/>
                    </a:lnTo>
                    <a:lnTo>
                      <a:pt x="556" y="1100"/>
                    </a:lnTo>
                    <a:lnTo>
                      <a:pt x="599" y="1034"/>
                    </a:lnTo>
                    <a:lnTo>
                      <a:pt x="644" y="971"/>
                    </a:lnTo>
                    <a:lnTo>
                      <a:pt x="691" y="910"/>
                    </a:lnTo>
                    <a:lnTo>
                      <a:pt x="742" y="852"/>
                    </a:lnTo>
                    <a:lnTo>
                      <a:pt x="796" y="795"/>
                    </a:lnTo>
                    <a:lnTo>
                      <a:pt x="852" y="742"/>
                    </a:lnTo>
                    <a:lnTo>
                      <a:pt x="911" y="692"/>
                    </a:lnTo>
                    <a:lnTo>
                      <a:pt x="972" y="644"/>
                    </a:lnTo>
                    <a:lnTo>
                      <a:pt x="1035" y="598"/>
                    </a:lnTo>
                    <a:lnTo>
                      <a:pt x="1100" y="557"/>
                    </a:lnTo>
                    <a:lnTo>
                      <a:pt x="1168" y="518"/>
                    </a:lnTo>
                    <a:lnTo>
                      <a:pt x="1237" y="482"/>
                    </a:lnTo>
                    <a:lnTo>
                      <a:pt x="1309" y="450"/>
                    </a:lnTo>
                    <a:lnTo>
                      <a:pt x="1382" y="422"/>
                    </a:lnTo>
                    <a:lnTo>
                      <a:pt x="1457" y="396"/>
                    </a:lnTo>
                    <a:lnTo>
                      <a:pt x="1533" y="374"/>
                    </a:lnTo>
                    <a:lnTo>
                      <a:pt x="1612" y="356"/>
                    </a:lnTo>
                    <a:lnTo>
                      <a:pt x="1690" y="341"/>
                    </a:lnTo>
                    <a:lnTo>
                      <a:pt x="1772" y="331"/>
                    </a:lnTo>
                    <a:lnTo>
                      <a:pt x="1854" y="325"/>
                    </a:lnTo>
                    <a:lnTo>
                      <a:pt x="1937" y="323"/>
                    </a:lnTo>
                    <a:lnTo>
                      <a:pt x="2021" y="325"/>
                    </a:lnTo>
                    <a:lnTo>
                      <a:pt x="2102" y="331"/>
                    </a:lnTo>
                    <a:lnTo>
                      <a:pt x="2182" y="341"/>
                    </a:lnTo>
                    <a:lnTo>
                      <a:pt x="2263" y="356"/>
                    </a:lnTo>
                    <a:lnTo>
                      <a:pt x="2340" y="374"/>
                    </a:lnTo>
                    <a:lnTo>
                      <a:pt x="2417" y="396"/>
                    </a:lnTo>
                    <a:lnTo>
                      <a:pt x="2492" y="422"/>
                    </a:lnTo>
                    <a:lnTo>
                      <a:pt x="2566" y="450"/>
                    </a:lnTo>
                    <a:lnTo>
                      <a:pt x="2637" y="482"/>
                    </a:lnTo>
                    <a:lnTo>
                      <a:pt x="2707" y="518"/>
                    </a:lnTo>
                    <a:lnTo>
                      <a:pt x="2774" y="557"/>
                    </a:lnTo>
                    <a:lnTo>
                      <a:pt x="2840" y="598"/>
                    </a:lnTo>
                    <a:lnTo>
                      <a:pt x="2903" y="644"/>
                    </a:lnTo>
                    <a:lnTo>
                      <a:pt x="2964" y="692"/>
                    </a:lnTo>
                    <a:lnTo>
                      <a:pt x="3022" y="742"/>
                    </a:lnTo>
                    <a:lnTo>
                      <a:pt x="3079" y="795"/>
                    </a:lnTo>
                    <a:lnTo>
                      <a:pt x="3132" y="852"/>
                    </a:lnTo>
                    <a:lnTo>
                      <a:pt x="3183" y="910"/>
                    </a:lnTo>
                    <a:lnTo>
                      <a:pt x="3230" y="971"/>
                    </a:lnTo>
                    <a:lnTo>
                      <a:pt x="3276" y="1034"/>
                    </a:lnTo>
                    <a:lnTo>
                      <a:pt x="3318" y="1100"/>
                    </a:lnTo>
                    <a:lnTo>
                      <a:pt x="3356" y="1168"/>
                    </a:lnTo>
                    <a:lnTo>
                      <a:pt x="3392" y="1237"/>
                    </a:lnTo>
                    <a:lnTo>
                      <a:pt x="3424" y="1308"/>
                    </a:lnTo>
                    <a:lnTo>
                      <a:pt x="3453" y="1382"/>
                    </a:lnTo>
                    <a:lnTo>
                      <a:pt x="3478" y="1456"/>
                    </a:lnTo>
                    <a:lnTo>
                      <a:pt x="3501" y="1533"/>
                    </a:lnTo>
                    <a:lnTo>
                      <a:pt x="3519" y="1611"/>
                    </a:lnTo>
                    <a:lnTo>
                      <a:pt x="3533" y="1691"/>
                    </a:lnTo>
                    <a:lnTo>
                      <a:pt x="3543" y="1771"/>
                    </a:lnTo>
                    <a:lnTo>
                      <a:pt x="3549" y="1853"/>
                    </a:lnTo>
                    <a:lnTo>
                      <a:pt x="3551" y="1935"/>
                    </a:lnTo>
                    <a:close/>
                  </a:path>
                </a:pathLst>
              </a:custGeom>
              <a:solidFill>
                <a:srgbClr val="AED9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1" name="Freeform 169"/>
              <p:cNvSpPr>
                <a:spLocks noEditPoints="1"/>
              </p:cNvSpPr>
              <p:nvPr/>
            </p:nvSpPr>
            <p:spPr bwMode="auto">
              <a:xfrm>
                <a:off x="5377" y="1195"/>
                <a:ext cx="76" cy="79"/>
              </a:xfrm>
              <a:custGeom>
                <a:avLst/>
                <a:gdLst/>
                <a:ahLst/>
                <a:cxnLst>
                  <a:cxn ang="0">
                    <a:pos x="3514" y="1416"/>
                  </a:cxn>
                  <a:cxn ang="0">
                    <a:pos x="3375" y="1006"/>
                  </a:cxn>
                  <a:cxn ang="0">
                    <a:pos x="3146" y="645"/>
                  </a:cxn>
                  <a:cxn ang="0">
                    <a:pos x="2838" y="353"/>
                  </a:cxn>
                  <a:cxn ang="0">
                    <a:pos x="2467" y="140"/>
                  </a:cxn>
                  <a:cxn ang="0">
                    <a:pos x="2046" y="20"/>
                  </a:cxn>
                  <a:cxn ang="0">
                    <a:pos x="1594" y="9"/>
                  </a:cxn>
                  <a:cxn ang="0">
                    <a:pos x="1165" y="107"/>
                  </a:cxn>
                  <a:cxn ang="0">
                    <a:pos x="782" y="303"/>
                  </a:cxn>
                  <a:cxn ang="0">
                    <a:pos x="460" y="581"/>
                  </a:cxn>
                  <a:cxn ang="0">
                    <a:pos x="213" y="929"/>
                  </a:cxn>
                  <a:cxn ang="0">
                    <a:pos x="56" y="1331"/>
                  </a:cxn>
                  <a:cxn ang="0">
                    <a:pos x="0" y="1773"/>
                  </a:cxn>
                  <a:cxn ang="0">
                    <a:pos x="56" y="2217"/>
                  </a:cxn>
                  <a:cxn ang="0">
                    <a:pos x="213" y="2619"/>
                  </a:cxn>
                  <a:cxn ang="0">
                    <a:pos x="460" y="2966"/>
                  </a:cxn>
                  <a:cxn ang="0">
                    <a:pos x="782" y="3245"/>
                  </a:cxn>
                  <a:cxn ang="0">
                    <a:pos x="1165" y="3441"/>
                  </a:cxn>
                  <a:cxn ang="0">
                    <a:pos x="1594" y="3539"/>
                  </a:cxn>
                  <a:cxn ang="0">
                    <a:pos x="2046" y="3528"/>
                  </a:cxn>
                  <a:cxn ang="0">
                    <a:pos x="2467" y="3408"/>
                  </a:cxn>
                  <a:cxn ang="0">
                    <a:pos x="2838" y="3196"/>
                  </a:cxn>
                  <a:cxn ang="0">
                    <a:pos x="3146" y="2902"/>
                  </a:cxn>
                  <a:cxn ang="0">
                    <a:pos x="3375" y="2543"/>
                  </a:cxn>
                  <a:cxn ang="0">
                    <a:pos x="3514" y="2131"/>
                  </a:cxn>
                  <a:cxn ang="0">
                    <a:pos x="3229" y="1773"/>
                  </a:cxn>
                  <a:cxn ang="0">
                    <a:pos x="3182" y="2137"/>
                  </a:cxn>
                  <a:cxn ang="0">
                    <a:pos x="3053" y="2466"/>
                  </a:cxn>
                  <a:cxn ang="0">
                    <a:pos x="2851" y="2750"/>
                  </a:cxn>
                  <a:cxn ang="0">
                    <a:pos x="2588" y="2978"/>
                  </a:cxn>
                  <a:cxn ang="0">
                    <a:pos x="2275" y="3138"/>
                  </a:cxn>
                  <a:cxn ang="0">
                    <a:pos x="1924" y="3218"/>
                  </a:cxn>
                  <a:cxn ang="0">
                    <a:pos x="1554" y="3209"/>
                  </a:cxn>
                  <a:cxn ang="0">
                    <a:pos x="1210" y="3112"/>
                  </a:cxn>
                  <a:cxn ang="0">
                    <a:pos x="905" y="2937"/>
                  </a:cxn>
                  <a:cxn ang="0">
                    <a:pos x="653" y="2697"/>
                  </a:cxn>
                  <a:cxn ang="0">
                    <a:pos x="465" y="2403"/>
                  </a:cxn>
                  <a:cxn ang="0">
                    <a:pos x="352" y="2066"/>
                  </a:cxn>
                  <a:cxn ang="0">
                    <a:pos x="324" y="1699"/>
                  </a:cxn>
                  <a:cxn ang="0">
                    <a:pos x="387" y="1342"/>
                  </a:cxn>
                  <a:cxn ang="0">
                    <a:pos x="532" y="1021"/>
                  </a:cxn>
                  <a:cxn ang="0">
                    <a:pos x="748" y="747"/>
                  </a:cxn>
                  <a:cxn ang="0">
                    <a:pos x="1021" y="533"/>
                  </a:cxn>
                  <a:cxn ang="0">
                    <a:pos x="1344" y="387"/>
                  </a:cxn>
                  <a:cxn ang="0">
                    <a:pos x="1700" y="325"/>
                  </a:cxn>
                  <a:cxn ang="0">
                    <a:pos x="2068" y="352"/>
                  </a:cxn>
                  <a:cxn ang="0">
                    <a:pos x="2405" y="466"/>
                  </a:cxn>
                  <a:cxn ang="0">
                    <a:pos x="2699" y="654"/>
                  </a:cxn>
                  <a:cxn ang="0">
                    <a:pos x="2939" y="905"/>
                  </a:cxn>
                  <a:cxn ang="0">
                    <a:pos x="3114" y="1209"/>
                  </a:cxn>
                  <a:cxn ang="0">
                    <a:pos x="3212" y="1553"/>
                  </a:cxn>
                </a:cxnLst>
                <a:rect l="0" t="0" r="r" b="b"/>
                <a:pathLst>
                  <a:path w="3551" h="3547">
                    <a:moveTo>
                      <a:pt x="3551" y="1773"/>
                    </a:moveTo>
                    <a:lnTo>
                      <a:pt x="3549" y="1683"/>
                    </a:lnTo>
                    <a:lnTo>
                      <a:pt x="3542" y="1593"/>
                    </a:lnTo>
                    <a:lnTo>
                      <a:pt x="3531" y="1504"/>
                    </a:lnTo>
                    <a:lnTo>
                      <a:pt x="3514" y="1416"/>
                    </a:lnTo>
                    <a:lnTo>
                      <a:pt x="3495" y="1331"/>
                    </a:lnTo>
                    <a:lnTo>
                      <a:pt x="3471" y="1246"/>
                    </a:lnTo>
                    <a:lnTo>
                      <a:pt x="3443" y="1164"/>
                    </a:lnTo>
                    <a:lnTo>
                      <a:pt x="3412" y="1083"/>
                    </a:lnTo>
                    <a:lnTo>
                      <a:pt x="3375" y="1006"/>
                    </a:lnTo>
                    <a:lnTo>
                      <a:pt x="3337" y="929"/>
                    </a:lnTo>
                    <a:lnTo>
                      <a:pt x="3293" y="855"/>
                    </a:lnTo>
                    <a:lnTo>
                      <a:pt x="3247" y="782"/>
                    </a:lnTo>
                    <a:lnTo>
                      <a:pt x="3197" y="712"/>
                    </a:lnTo>
                    <a:lnTo>
                      <a:pt x="3146" y="645"/>
                    </a:lnTo>
                    <a:lnTo>
                      <a:pt x="3090" y="581"/>
                    </a:lnTo>
                    <a:lnTo>
                      <a:pt x="3031" y="519"/>
                    </a:lnTo>
                    <a:lnTo>
                      <a:pt x="2969" y="461"/>
                    </a:lnTo>
                    <a:lnTo>
                      <a:pt x="2905" y="405"/>
                    </a:lnTo>
                    <a:lnTo>
                      <a:pt x="2838" y="353"/>
                    </a:lnTo>
                    <a:lnTo>
                      <a:pt x="2767" y="303"/>
                    </a:lnTo>
                    <a:lnTo>
                      <a:pt x="2695" y="258"/>
                    </a:lnTo>
                    <a:lnTo>
                      <a:pt x="2621" y="214"/>
                    </a:lnTo>
                    <a:lnTo>
                      <a:pt x="2545" y="175"/>
                    </a:lnTo>
                    <a:lnTo>
                      <a:pt x="2467" y="140"/>
                    </a:lnTo>
                    <a:lnTo>
                      <a:pt x="2385" y="107"/>
                    </a:lnTo>
                    <a:lnTo>
                      <a:pt x="2303" y="80"/>
                    </a:lnTo>
                    <a:lnTo>
                      <a:pt x="2219" y="57"/>
                    </a:lnTo>
                    <a:lnTo>
                      <a:pt x="2133" y="36"/>
                    </a:lnTo>
                    <a:lnTo>
                      <a:pt x="2046" y="20"/>
                    </a:lnTo>
                    <a:lnTo>
                      <a:pt x="1956" y="9"/>
                    </a:lnTo>
                    <a:lnTo>
                      <a:pt x="1867" y="2"/>
                    </a:lnTo>
                    <a:lnTo>
                      <a:pt x="1775" y="0"/>
                    </a:lnTo>
                    <a:lnTo>
                      <a:pt x="1684" y="2"/>
                    </a:lnTo>
                    <a:lnTo>
                      <a:pt x="1594" y="9"/>
                    </a:lnTo>
                    <a:lnTo>
                      <a:pt x="1504" y="20"/>
                    </a:lnTo>
                    <a:lnTo>
                      <a:pt x="1418" y="36"/>
                    </a:lnTo>
                    <a:lnTo>
                      <a:pt x="1331" y="57"/>
                    </a:lnTo>
                    <a:lnTo>
                      <a:pt x="1247" y="80"/>
                    </a:lnTo>
                    <a:lnTo>
                      <a:pt x="1165" y="107"/>
                    </a:lnTo>
                    <a:lnTo>
                      <a:pt x="1084" y="140"/>
                    </a:lnTo>
                    <a:lnTo>
                      <a:pt x="1005" y="175"/>
                    </a:lnTo>
                    <a:lnTo>
                      <a:pt x="929" y="214"/>
                    </a:lnTo>
                    <a:lnTo>
                      <a:pt x="855" y="258"/>
                    </a:lnTo>
                    <a:lnTo>
                      <a:pt x="782" y="303"/>
                    </a:lnTo>
                    <a:lnTo>
                      <a:pt x="712" y="353"/>
                    </a:lnTo>
                    <a:lnTo>
                      <a:pt x="646" y="405"/>
                    </a:lnTo>
                    <a:lnTo>
                      <a:pt x="581" y="461"/>
                    </a:lnTo>
                    <a:lnTo>
                      <a:pt x="520" y="519"/>
                    </a:lnTo>
                    <a:lnTo>
                      <a:pt x="460" y="581"/>
                    </a:lnTo>
                    <a:lnTo>
                      <a:pt x="405" y="645"/>
                    </a:lnTo>
                    <a:lnTo>
                      <a:pt x="352" y="712"/>
                    </a:lnTo>
                    <a:lnTo>
                      <a:pt x="303" y="782"/>
                    </a:lnTo>
                    <a:lnTo>
                      <a:pt x="256" y="855"/>
                    </a:lnTo>
                    <a:lnTo>
                      <a:pt x="213" y="929"/>
                    </a:lnTo>
                    <a:lnTo>
                      <a:pt x="175" y="1006"/>
                    </a:lnTo>
                    <a:lnTo>
                      <a:pt x="139" y="1083"/>
                    </a:lnTo>
                    <a:lnTo>
                      <a:pt x="107" y="1164"/>
                    </a:lnTo>
                    <a:lnTo>
                      <a:pt x="79" y="1246"/>
                    </a:lnTo>
                    <a:lnTo>
                      <a:pt x="56" y="1331"/>
                    </a:lnTo>
                    <a:lnTo>
                      <a:pt x="35" y="1416"/>
                    </a:lnTo>
                    <a:lnTo>
                      <a:pt x="19" y="1504"/>
                    </a:lnTo>
                    <a:lnTo>
                      <a:pt x="9" y="1593"/>
                    </a:lnTo>
                    <a:lnTo>
                      <a:pt x="2" y="1683"/>
                    </a:lnTo>
                    <a:lnTo>
                      <a:pt x="0" y="1773"/>
                    </a:lnTo>
                    <a:lnTo>
                      <a:pt x="2" y="1865"/>
                    </a:lnTo>
                    <a:lnTo>
                      <a:pt x="9" y="1955"/>
                    </a:lnTo>
                    <a:lnTo>
                      <a:pt x="19" y="2044"/>
                    </a:lnTo>
                    <a:lnTo>
                      <a:pt x="35" y="2131"/>
                    </a:lnTo>
                    <a:lnTo>
                      <a:pt x="56" y="2217"/>
                    </a:lnTo>
                    <a:lnTo>
                      <a:pt x="79" y="2301"/>
                    </a:lnTo>
                    <a:lnTo>
                      <a:pt x="107" y="2384"/>
                    </a:lnTo>
                    <a:lnTo>
                      <a:pt x="139" y="2464"/>
                    </a:lnTo>
                    <a:lnTo>
                      <a:pt x="175" y="2543"/>
                    </a:lnTo>
                    <a:lnTo>
                      <a:pt x="213" y="2619"/>
                    </a:lnTo>
                    <a:lnTo>
                      <a:pt x="256" y="2694"/>
                    </a:lnTo>
                    <a:lnTo>
                      <a:pt x="303" y="2765"/>
                    </a:lnTo>
                    <a:lnTo>
                      <a:pt x="352" y="2835"/>
                    </a:lnTo>
                    <a:lnTo>
                      <a:pt x="405" y="2902"/>
                    </a:lnTo>
                    <a:lnTo>
                      <a:pt x="460" y="2966"/>
                    </a:lnTo>
                    <a:lnTo>
                      <a:pt x="520" y="3027"/>
                    </a:lnTo>
                    <a:lnTo>
                      <a:pt x="581" y="3087"/>
                    </a:lnTo>
                    <a:lnTo>
                      <a:pt x="646" y="3142"/>
                    </a:lnTo>
                    <a:lnTo>
                      <a:pt x="712" y="3196"/>
                    </a:lnTo>
                    <a:lnTo>
                      <a:pt x="782" y="3245"/>
                    </a:lnTo>
                    <a:lnTo>
                      <a:pt x="855" y="3291"/>
                    </a:lnTo>
                    <a:lnTo>
                      <a:pt x="929" y="3334"/>
                    </a:lnTo>
                    <a:lnTo>
                      <a:pt x="1005" y="3374"/>
                    </a:lnTo>
                    <a:lnTo>
                      <a:pt x="1084" y="3408"/>
                    </a:lnTo>
                    <a:lnTo>
                      <a:pt x="1165" y="3441"/>
                    </a:lnTo>
                    <a:lnTo>
                      <a:pt x="1247" y="3468"/>
                    </a:lnTo>
                    <a:lnTo>
                      <a:pt x="1331" y="3492"/>
                    </a:lnTo>
                    <a:lnTo>
                      <a:pt x="1418" y="3512"/>
                    </a:lnTo>
                    <a:lnTo>
                      <a:pt x="1504" y="3528"/>
                    </a:lnTo>
                    <a:lnTo>
                      <a:pt x="1594" y="3539"/>
                    </a:lnTo>
                    <a:lnTo>
                      <a:pt x="1684" y="3545"/>
                    </a:lnTo>
                    <a:lnTo>
                      <a:pt x="1775" y="3547"/>
                    </a:lnTo>
                    <a:lnTo>
                      <a:pt x="1867" y="3545"/>
                    </a:lnTo>
                    <a:lnTo>
                      <a:pt x="1956" y="3539"/>
                    </a:lnTo>
                    <a:lnTo>
                      <a:pt x="2046" y="3528"/>
                    </a:lnTo>
                    <a:lnTo>
                      <a:pt x="2133" y="3512"/>
                    </a:lnTo>
                    <a:lnTo>
                      <a:pt x="2219" y="3492"/>
                    </a:lnTo>
                    <a:lnTo>
                      <a:pt x="2303" y="3468"/>
                    </a:lnTo>
                    <a:lnTo>
                      <a:pt x="2385" y="3441"/>
                    </a:lnTo>
                    <a:lnTo>
                      <a:pt x="2467" y="3408"/>
                    </a:lnTo>
                    <a:lnTo>
                      <a:pt x="2545" y="3374"/>
                    </a:lnTo>
                    <a:lnTo>
                      <a:pt x="2621" y="3334"/>
                    </a:lnTo>
                    <a:lnTo>
                      <a:pt x="2695" y="3291"/>
                    </a:lnTo>
                    <a:lnTo>
                      <a:pt x="2767" y="3245"/>
                    </a:lnTo>
                    <a:lnTo>
                      <a:pt x="2838" y="3196"/>
                    </a:lnTo>
                    <a:lnTo>
                      <a:pt x="2905" y="3142"/>
                    </a:lnTo>
                    <a:lnTo>
                      <a:pt x="2969" y="3087"/>
                    </a:lnTo>
                    <a:lnTo>
                      <a:pt x="3031" y="3027"/>
                    </a:lnTo>
                    <a:lnTo>
                      <a:pt x="3090" y="2966"/>
                    </a:lnTo>
                    <a:lnTo>
                      <a:pt x="3146" y="2902"/>
                    </a:lnTo>
                    <a:lnTo>
                      <a:pt x="3197" y="2835"/>
                    </a:lnTo>
                    <a:lnTo>
                      <a:pt x="3247" y="2765"/>
                    </a:lnTo>
                    <a:lnTo>
                      <a:pt x="3293" y="2694"/>
                    </a:lnTo>
                    <a:lnTo>
                      <a:pt x="3337" y="2619"/>
                    </a:lnTo>
                    <a:lnTo>
                      <a:pt x="3375" y="2543"/>
                    </a:lnTo>
                    <a:lnTo>
                      <a:pt x="3412" y="2464"/>
                    </a:lnTo>
                    <a:lnTo>
                      <a:pt x="3443" y="2384"/>
                    </a:lnTo>
                    <a:lnTo>
                      <a:pt x="3471" y="2301"/>
                    </a:lnTo>
                    <a:lnTo>
                      <a:pt x="3495" y="2217"/>
                    </a:lnTo>
                    <a:lnTo>
                      <a:pt x="3514" y="2131"/>
                    </a:lnTo>
                    <a:lnTo>
                      <a:pt x="3531" y="2044"/>
                    </a:lnTo>
                    <a:lnTo>
                      <a:pt x="3542" y="1955"/>
                    </a:lnTo>
                    <a:lnTo>
                      <a:pt x="3549" y="1865"/>
                    </a:lnTo>
                    <a:lnTo>
                      <a:pt x="3551" y="1773"/>
                    </a:lnTo>
                    <a:close/>
                    <a:moveTo>
                      <a:pt x="3229" y="1773"/>
                    </a:moveTo>
                    <a:lnTo>
                      <a:pt x="3227" y="1849"/>
                    </a:lnTo>
                    <a:lnTo>
                      <a:pt x="3221" y="1923"/>
                    </a:lnTo>
                    <a:lnTo>
                      <a:pt x="3212" y="1995"/>
                    </a:lnTo>
                    <a:lnTo>
                      <a:pt x="3199" y="2066"/>
                    </a:lnTo>
                    <a:lnTo>
                      <a:pt x="3182" y="2137"/>
                    </a:lnTo>
                    <a:lnTo>
                      <a:pt x="3163" y="2206"/>
                    </a:lnTo>
                    <a:lnTo>
                      <a:pt x="3140" y="2273"/>
                    </a:lnTo>
                    <a:lnTo>
                      <a:pt x="3114" y="2339"/>
                    </a:lnTo>
                    <a:lnTo>
                      <a:pt x="3085" y="2403"/>
                    </a:lnTo>
                    <a:lnTo>
                      <a:pt x="3053" y="2466"/>
                    </a:lnTo>
                    <a:lnTo>
                      <a:pt x="3017" y="2527"/>
                    </a:lnTo>
                    <a:lnTo>
                      <a:pt x="2980" y="2586"/>
                    </a:lnTo>
                    <a:lnTo>
                      <a:pt x="2939" y="2643"/>
                    </a:lnTo>
                    <a:lnTo>
                      <a:pt x="2897" y="2697"/>
                    </a:lnTo>
                    <a:lnTo>
                      <a:pt x="2851" y="2750"/>
                    </a:lnTo>
                    <a:lnTo>
                      <a:pt x="2803" y="2800"/>
                    </a:lnTo>
                    <a:lnTo>
                      <a:pt x="2752" y="2849"/>
                    </a:lnTo>
                    <a:lnTo>
                      <a:pt x="2699" y="2894"/>
                    </a:lnTo>
                    <a:lnTo>
                      <a:pt x="2644" y="2937"/>
                    </a:lnTo>
                    <a:lnTo>
                      <a:pt x="2588" y="2978"/>
                    </a:lnTo>
                    <a:lnTo>
                      <a:pt x="2529" y="3015"/>
                    </a:lnTo>
                    <a:lnTo>
                      <a:pt x="2468" y="3051"/>
                    </a:lnTo>
                    <a:lnTo>
                      <a:pt x="2405" y="3082"/>
                    </a:lnTo>
                    <a:lnTo>
                      <a:pt x="2341" y="3112"/>
                    </a:lnTo>
                    <a:lnTo>
                      <a:pt x="2275" y="3138"/>
                    </a:lnTo>
                    <a:lnTo>
                      <a:pt x="2207" y="3160"/>
                    </a:lnTo>
                    <a:lnTo>
                      <a:pt x="2138" y="3181"/>
                    </a:lnTo>
                    <a:lnTo>
                      <a:pt x="2068" y="3196"/>
                    </a:lnTo>
                    <a:lnTo>
                      <a:pt x="1996" y="3209"/>
                    </a:lnTo>
                    <a:lnTo>
                      <a:pt x="1924" y="3218"/>
                    </a:lnTo>
                    <a:lnTo>
                      <a:pt x="1850" y="3223"/>
                    </a:lnTo>
                    <a:lnTo>
                      <a:pt x="1775" y="3225"/>
                    </a:lnTo>
                    <a:lnTo>
                      <a:pt x="1700" y="3223"/>
                    </a:lnTo>
                    <a:lnTo>
                      <a:pt x="1627" y="3218"/>
                    </a:lnTo>
                    <a:lnTo>
                      <a:pt x="1554" y="3209"/>
                    </a:lnTo>
                    <a:lnTo>
                      <a:pt x="1483" y="3196"/>
                    </a:lnTo>
                    <a:lnTo>
                      <a:pt x="1412" y="3181"/>
                    </a:lnTo>
                    <a:lnTo>
                      <a:pt x="1344" y="3160"/>
                    </a:lnTo>
                    <a:lnTo>
                      <a:pt x="1275" y="3138"/>
                    </a:lnTo>
                    <a:lnTo>
                      <a:pt x="1210" y="3112"/>
                    </a:lnTo>
                    <a:lnTo>
                      <a:pt x="1145" y="3082"/>
                    </a:lnTo>
                    <a:lnTo>
                      <a:pt x="1082" y="3051"/>
                    </a:lnTo>
                    <a:lnTo>
                      <a:pt x="1021" y="3015"/>
                    </a:lnTo>
                    <a:lnTo>
                      <a:pt x="962" y="2978"/>
                    </a:lnTo>
                    <a:lnTo>
                      <a:pt x="905" y="2937"/>
                    </a:lnTo>
                    <a:lnTo>
                      <a:pt x="851" y="2894"/>
                    </a:lnTo>
                    <a:lnTo>
                      <a:pt x="798" y="2849"/>
                    </a:lnTo>
                    <a:lnTo>
                      <a:pt x="748" y="2800"/>
                    </a:lnTo>
                    <a:lnTo>
                      <a:pt x="699" y="2750"/>
                    </a:lnTo>
                    <a:lnTo>
                      <a:pt x="653" y="2697"/>
                    </a:lnTo>
                    <a:lnTo>
                      <a:pt x="611" y="2643"/>
                    </a:lnTo>
                    <a:lnTo>
                      <a:pt x="570" y="2586"/>
                    </a:lnTo>
                    <a:lnTo>
                      <a:pt x="532" y="2527"/>
                    </a:lnTo>
                    <a:lnTo>
                      <a:pt x="498" y="2466"/>
                    </a:lnTo>
                    <a:lnTo>
                      <a:pt x="465" y="2403"/>
                    </a:lnTo>
                    <a:lnTo>
                      <a:pt x="436" y="2339"/>
                    </a:lnTo>
                    <a:lnTo>
                      <a:pt x="410" y="2273"/>
                    </a:lnTo>
                    <a:lnTo>
                      <a:pt x="387" y="2206"/>
                    </a:lnTo>
                    <a:lnTo>
                      <a:pt x="368" y="2137"/>
                    </a:lnTo>
                    <a:lnTo>
                      <a:pt x="352" y="2066"/>
                    </a:lnTo>
                    <a:lnTo>
                      <a:pt x="338" y="1995"/>
                    </a:lnTo>
                    <a:lnTo>
                      <a:pt x="330" y="1923"/>
                    </a:lnTo>
                    <a:lnTo>
                      <a:pt x="324" y="1849"/>
                    </a:lnTo>
                    <a:lnTo>
                      <a:pt x="322" y="1773"/>
                    </a:lnTo>
                    <a:lnTo>
                      <a:pt x="324" y="1699"/>
                    </a:lnTo>
                    <a:lnTo>
                      <a:pt x="330" y="1625"/>
                    </a:lnTo>
                    <a:lnTo>
                      <a:pt x="338" y="1553"/>
                    </a:lnTo>
                    <a:lnTo>
                      <a:pt x="352" y="1481"/>
                    </a:lnTo>
                    <a:lnTo>
                      <a:pt x="368" y="1411"/>
                    </a:lnTo>
                    <a:lnTo>
                      <a:pt x="387" y="1342"/>
                    </a:lnTo>
                    <a:lnTo>
                      <a:pt x="410" y="1275"/>
                    </a:lnTo>
                    <a:lnTo>
                      <a:pt x="436" y="1209"/>
                    </a:lnTo>
                    <a:lnTo>
                      <a:pt x="465" y="1145"/>
                    </a:lnTo>
                    <a:lnTo>
                      <a:pt x="498" y="1082"/>
                    </a:lnTo>
                    <a:lnTo>
                      <a:pt x="532" y="1021"/>
                    </a:lnTo>
                    <a:lnTo>
                      <a:pt x="570" y="962"/>
                    </a:lnTo>
                    <a:lnTo>
                      <a:pt x="611" y="905"/>
                    </a:lnTo>
                    <a:lnTo>
                      <a:pt x="653" y="850"/>
                    </a:lnTo>
                    <a:lnTo>
                      <a:pt x="699" y="798"/>
                    </a:lnTo>
                    <a:lnTo>
                      <a:pt x="748" y="747"/>
                    </a:lnTo>
                    <a:lnTo>
                      <a:pt x="798" y="699"/>
                    </a:lnTo>
                    <a:lnTo>
                      <a:pt x="851" y="654"/>
                    </a:lnTo>
                    <a:lnTo>
                      <a:pt x="905" y="611"/>
                    </a:lnTo>
                    <a:lnTo>
                      <a:pt x="962" y="570"/>
                    </a:lnTo>
                    <a:lnTo>
                      <a:pt x="1021" y="533"/>
                    </a:lnTo>
                    <a:lnTo>
                      <a:pt x="1082" y="497"/>
                    </a:lnTo>
                    <a:lnTo>
                      <a:pt x="1145" y="466"/>
                    </a:lnTo>
                    <a:lnTo>
                      <a:pt x="1210" y="436"/>
                    </a:lnTo>
                    <a:lnTo>
                      <a:pt x="1275" y="410"/>
                    </a:lnTo>
                    <a:lnTo>
                      <a:pt x="1344" y="387"/>
                    </a:lnTo>
                    <a:lnTo>
                      <a:pt x="1412" y="368"/>
                    </a:lnTo>
                    <a:lnTo>
                      <a:pt x="1483" y="352"/>
                    </a:lnTo>
                    <a:lnTo>
                      <a:pt x="1554" y="339"/>
                    </a:lnTo>
                    <a:lnTo>
                      <a:pt x="1627" y="330"/>
                    </a:lnTo>
                    <a:lnTo>
                      <a:pt x="1700" y="325"/>
                    </a:lnTo>
                    <a:lnTo>
                      <a:pt x="1775" y="322"/>
                    </a:lnTo>
                    <a:lnTo>
                      <a:pt x="1850" y="325"/>
                    </a:lnTo>
                    <a:lnTo>
                      <a:pt x="1924" y="330"/>
                    </a:lnTo>
                    <a:lnTo>
                      <a:pt x="1996" y="339"/>
                    </a:lnTo>
                    <a:lnTo>
                      <a:pt x="2068" y="352"/>
                    </a:lnTo>
                    <a:lnTo>
                      <a:pt x="2138" y="368"/>
                    </a:lnTo>
                    <a:lnTo>
                      <a:pt x="2207" y="387"/>
                    </a:lnTo>
                    <a:lnTo>
                      <a:pt x="2275" y="410"/>
                    </a:lnTo>
                    <a:lnTo>
                      <a:pt x="2341" y="436"/>
                    </a:lnTo>
                    <a:lnTo>
                      <a:pt x="2405" y="466"/>
                    </a:lnTo>
                    <a:lnTo>
                      <a:pt x="2468" y="497"/>
                    </a:lnTo>
                    <a:lnTo>
                      <a:pt x="2529" y="533"/>
                    </a:lnTo>
                    <a:lnTo>
                      <a:pt x="2588" y="570"/>
                    </a:lnTo>
                    <a:lnTo>
                      <a:pt x="2644" y="611"/>
                    </a:lnTo>
                    <a:lnTo>
                      <a:pt x="2699" y="654"/>
                    </a:lnTo>
                    <a:lnTo>
                      <a:pt x="2752" y="699"/>
                    </a:lnTo>
                    <a:lnTo>
                      <a:pt x="2803" y="747"/>
                    </a:lnTo>
                    <a:lnTo>
                      <a:pt x="2851" y="798"/>
                    </a:lnTo>
                    <a:lnTo>
                      <a:pt x="2897" y="850"/>
                    </a:lnTo>
                    <a:lnTo>
                      <a:pt x="2939" y="905"/>
                    </a:lnTo>
                    <a:lnTo>
                      <a:pt x="2980" y="962"/>
                    </a:lnTo>
                    <a:lnTo>
                      <a:pt x="3017" y="1021"/>
                    </a:lnTo>
                    <a:lnTo>
                      <a:pt x="3053" y="1082"/>
                    </a:lnTo>
                    <a:lnTo>
                      <a:pt x="3085" y="1145"/>
                    </a:lnTo>
                    <a:lnTo>
                      <a:pt x="3114" y="1209"/>
                    </a:lnTo>
                    <a:lnTo>
                      <a:pt x="3140" y="1275"/>
                    </a:lnTo>
                    <a:lnTo>
                      <a:pt x="3163" y="1342"/>
                    </a:lnTo>
                    <a:lnTo>
                      <a:pt x="3182" y="1411"/>
                    </a:lnTo>
                    <a:lnTo>
                      <a:pt x="3199" y="1481"/>
                    </a:lnTo>
                    <a:lnTo>
                      <a:pt x="3212" y="1553"/>
                    </a:lnTo>
                    <a:lnTo>
                      <a:pt x="3221" y="1625"/>
                    </a:lnTo>
                    <a:lnTo>
                      <a:pt x="3227" y="1699"/>
                    </a:lnTo>
                    <a:lnTo>
                      <a:pt x="3229" y="1773"/>
                    </a:lnTo>
                    <a:close/>
                  </a:path>
                </a:pathLst>
              </a:custGeom>
              <a:solidFill>
                <a:srgbClr val="B5DCC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2" name="Freeform 170"/>
              <p:cNvSpPr>
                <a:spLocks noEditPoints="1"/>
              </p:cNvSpPr>
              <p:nvPr/>
            </p:nvSpPr>
            <p:spPr bwMode="auto">
              <a:xfrm>
                <a:off x="5381" y="1199"/>
                <a:ext cx="69" cy="71"/>
              </a:xfrm>
              <a:custGeom>
                <a:avLst/>
                <a:gdLst/>
                <a:ahLst/>
                <a:cxnLst>
                  <a:cxn ang="0">
                    <a:pos x="3196" y="1288"/>
                  </a:cxn>
                  <a:cxn ang="0">
                    <a:pos x="3070" y="914"/>
                  </a:cxn>
                  <a:cxn ang="0">
                    <a:pos x="2861" y="587"/>
                  </a:cxn>
                  <a:cxn ang="0">
                    <a:pos x="2580" y="320"/>
                  </a:cxn>
                  <a:cxn ang="0">
                    <a:pos x="2243" y="127"/>
                  </a:cxn>
                  <a:cxn ang="0">
                    <a:pos x="1859" y="18"/>
                  </a:cxn>
                  <a:cxn ang="0">
                    <a:pos x="1449" y="8"/>
                  </a:cxn>
                  <a:cxn ang="0">
                    <a:pos x="1059" y="98"/>
                  </a:cxn>
                  <a:cxn ang="0">
                    <a:pos x="712" y="275"/>
                  </a:cxn>
                  <a:cxn ang="0">
                    <a:pos x="419" y="528"/>
                  </a:cxn>
                  <a:cxn ang="0">
                    <a:pos x="195" y="845"/>
                  </a:cxn>
                  <a:cxn ang="0">
                    <a:pos x="50" y="1210"/>
                  </a:cxn>
                  <a:cxn ang="0">
                    <a:pos x="0" y="1612"/>
                  </a:cxn>
                  <a:cxn ang="0">
                    <a:pos x="50" y="2016"/>
                  </a:cxn>
                  <a:cxn ang="0">
                    <a:pos x="195" y="2382"/>
                  </a:cxn>
                  <a:cxn ang="0">
                    <a:pos x="419" y="2697"/>
                  </a:cxn>
                  <a:cxn ang="0">
                    <a:pos x="712" y="2951"/>
                  </a:cxn>
                  <a:cxn ang="0">
                    <a:pos x="1059" y="3127"/>
                  </a:cxn>
                  <a:cxn ang="0">
                    <a:pos x="1449" y="3218"/>
                  </a:cxn>
                  <a:cxn ang="0">
                    <a:pos x="1859" y="3207"/>
                  </a:cxn>
                  <a:cxn ang="0">
                    <a:pos x="2243" y="3099"/>
                  </a:cxn>
                  <a:cxn ang="0">
                    <a:pos x="2580" y="2906"/>
                  </a:cxn>
                  <a:cxn ang="0">
                    <a:pos x="2861" y="2639"/>
                  </a:cxn>
                  <a:cxn ang="0">
                    <a:pos x="3070" y="2312"/>
                  </a:cxn>
                  <a:cxn ang="0">
                    <a:pos x="3196" y="1938"/>
                  </a:cxn>
                  <a:cxn ang="0">
                    <a:pos x="2906" y="1612"/>
                  </a:cxn>
                  <a:cxn ang="0">
                    <a:pos x="2865" y="1935"/>
                  </a:cxn>
                  <a:cxn ang="0">
                    <a:pos x="2750" y="2228"/>
                  </a:cxn>
                  <a:cxn ang="0">
                    <a:pos x="2570" y="2479"/>
                  </a:cxn>
                  <a:cxn ang="0">
                    <a:pos x="2336" y="2683"/>
                  </a:cxn>
                  <a:cxn ang="0">
                    <a:pos x="2059" y="2825"/>
                  </a:cxn>
                  <a:cxn ang="0">
                    <a:pos x="1747" y="2896"/>
                  </a:cxn>
                  <a:cxn ang="0">
                    <a:pos x="1417" y="2888"/>
                  </a:cxn>
                  <a:cxn ang="0">
                    <a:pos x="1111" y="2801"/>
                  </a:cxn>
                  <a:cxn ang="0">
                    <a:pos x="842" y="2647"/>
                  </a:cxn>
                  <a:cxn ang="0">
                    <a:pos x="617" y="2433"/>
                  </a:cxn>
                  <a:cxn ang="0">
                    <a:pos x="450" y="2172"/>
                  </a:cxn>
                  <a:cxn ang="0">
                    <a:pos x="349" y="1872"/>
                  </a:cxn>
                  <a:cxn ang="0">
                    <a:pos x="325" y="1546"/>
                  </a:cxn>
                  <a:cxn ang="0">
                    <a:pos x="381" y="1230"/>
                  </a:cxn>
                  <a:cxn ang="0">
                    <a:pos x="510" y="944"/>
                  </a:cxn>
                  <a:cxn ang="0">
                    <a:pos x="702" y="701"/>
                  </a:cxn>
                  <a:cxn ang="0">
                    <a:pos x="945" y="510"/>
                  </a:cxn>
                  <a:cxn ang="0">
                    <a:pos x="1230" y="381"/>
                  </a:cxn>
                  <a:cxn ang="0">
                    <a:pos x="1547" y="324"/>
                  </a:cxn>
                  <a:cxn ang="0">
                    <a:pos x="1875" y="348"/>
                  </a:cxn>
                  <a:cxn ang="0">
                    <a:pos x="2173" y="450"/>
                  </a:cxn>
                  <a:cxn ang="0">
                    <a:pos x="2436" y="617"/>
                  </a:cxn>
                  <a:cxn ang="0">
                    <a:pos x="2648" y="842"/>
                  </a:cxn>
                  <a:cxn ang="0">
                    <a:pos x="2805" y="1111"/>
                  </a:cxn>
                  <a:cxn ang="0">
                    <a:pos x="2891" y="1416"/>
                  </a:cxn>
                </a:cxnLst>
                <a:rect l="0" t="0" r="r" b="b"/>
                <a:pathLst>
                  <a:path w="3229" h="3225">
                    <a:moveTo>
                      <a:pt x="3229" y="1612"/>
                    </a:moveTo>
                    <a:lnTo>
                      <a:pt x="3226" y="1530"/>
                    </a:lnTo>
                    <a:lnTo>
                      <a:pt x="3220" y="1448"/>
                    </a:lnTo>
                    <a:lnTo>
                      <a:pt x="3210" y="1368"/>
                    </a:lnTo>
                    <a:lnTo>
                      <a:pt x="3196" y="1288"/>
                    </a:lnTo>
                    <a:lnTo>
                      <a:pt x="3178" y="1210"/>
                    </a:lnTo>
                    <a:lnTo>
                      <a:pt x="3156" y="1133"/>
                    </a:lnTo>
                    <a:lnTo>
                      <a:pt x="3131" y="1059"/>
                    </a:lnTo>
                    <a:lnTo>
                      <a:pt x="3102" y="985"/>
                    </a:lnTo>
                    <a:lnTo>
                      <a:pt x="3070" y="914"/>
                    </a:lnTo>
                    <a:lnTo>
                      <a:pt x="3033" y="845"/>
                    </a:lnTo>
                    <a:lnTo>
                      <a:pt x="2995" y="777"/>
                    </a:lnTo>
                    <a:lnTo>
                      <a:pt x="2953" y="711"/>
                    </a:lnTo>
                    <a:lnTo>
                      <a:pt x="2908" y="648"/>
                    </a:lnTo>
                    <a:lnTo>
                      <a:pt x="2861" y="587"/>
                    </a:lnTo>
                    <a:lnTo>
                      <a:pt x="2809" y="528"/>
                    </a:lnTo>
                    <a:lnTo>
                      <a:pt x="2756" y="472"/>
                    </a:lnTo>
                    <a:lnTo>
                      <a:pt x="2700" y="419"/>
                    </a:lnTo>
                    <a:lnTo>
                      <a:pt x="2641" y="369"/>
                    </a:lnTo>
                    <a:lnTo>
                      <a:pt x="2580" y="320"/>
                    </a:lnTo>
                    <a:lnTo>
                      <a:pt x="2517" y="275"/>
                    </a:lnTo>
                    <a:lnTo>
                      <a:pt x="2451" y="234"/>
                    </a:lnTo>
                    <a:lnTo>
                      <a:pt x="2384" y="195"/>
                    </a:lnTo>
                    <a:lnTo>
                      <a:pt x="2314" y="158"/>
                    </a:lnTo>
                    <a:lnTo>
                      <a:pt x="2243" y="127"/>
                    </a:lnTo>
                    <a:lnTo>
                      <a:pt x="2169" y="98"/>
                    </a:lnTo>
                    <a:lnTo>
                      <a:pt x="2094" y="72"/>
                    </a:lnTo>
                    <a:lnTo>
                      <a:pt x="2017" y="51"/>
                    </a:lnTo>
                    <a:lnTo>
                      <a:pt x="1940" y="33"/>
                    </a:lnTo>
                    <a:lnTo>
                      <a:pt x="1859" y="18"/>
                    </a:lnTo>
                    <a:lnTo>
                      <a:pt x="1779" y="8"/>
                    </a:lnTo>
                    <a:lnTo>
                      <a:pt x="1698" y="2"/>
                    </a:lnTo>
                    <a:lnTo>
                      <a:pt x="1614" y="0"/>
                    </a:lnTo>
                    <a:lnTo>
                      <a:pt x="1531" y="2"/>
                    </a:lnTo>
                    <a:lnTo>
                      <a:pt x="1449" y="8"/>
                    </a:lnTo>
                    <a:lnTo>
                      <a:pt x="1367" y="18"/>
                    </a:lnTo>
                    <a:lnTo>
                      <a:pt x="1289" y="33"/>
                    </a:lnTo>
                    <a:lnTo>
                      <a:pt x="1210" y="51"/>
                    </a:lnTo>
                    <a:lnTo>
                      <a:pt x="1134" y="72"/>
                    </a:lnTo>
                    <a:lnTo>
                      <a:pt x="1059" y="98"/>
                    </a:lnTo>
                    <a:lnTo>
                      <a:pt x="986" y="127"/>
                    </a:lnTo>
                    <a:lnTo>
                      <a:pt x="914" y="158"/>
                    </a:lnTo>
                    <a:lnTo>
                      <a:pt x="845" y="195"/>
                    </a:lnTo>
                    <a:lnTo>
                      <a:pt x="777" y="234"/>
                    </a:lnTo>
                    <a:lnTo>
                      <a:pt x="712" y="275"/>
                    </a:lnTo>
                    <a:lnTo>
                      <a:pt x="648" y="320"/>
                    </a:lnTo>
                    <a:lnTo>
                      <a:pt x="587" y="369"/>
                    </a:lnTo>
                    <a:lnTo>
                      <a:pt x="529" y="419"/>
                    </a:lnTo>
                    <a:lnTo>
                      <a:pt x="473" y="472"/>
                    </a:lnTo>
                    <a:lnTo>
                      <a:pt x="419" y="528"/>
                    </a:lnTo>
                    <a:lnTo>
                      <a:pt x="368" y="587"/>
                    </a:lnTo>
                    <a:lnTo>
                      <a:pt x="320" y="648"/>
                    </a:lnTo>
                    <a:lnTo>
                      <a:pt x="275" y="711"/>
                    </a:lnTo>
                    <a:lnTo>
                      <a:pt x="233" y="777"/>
                    </a:lnTo>
                    <a:lnTo>
                      <a:pt x="195" y="845"/>
                    </a:lnTo>
                    <a:lnTo>
                      <a:pt x="158" y="914"/>
                    </a:lnTo>
                    <a:lnTo>
                      <a:pt x="126" y="985"/>
                    </a:lnTo>
                    <a:lnTo>
                      <a:pt x="98" y="1059"/>
                    </a:lnTo>
                    <a:lnTo>
                      <a:pt x="73" y="1133"/>
                    </a:lnTo>
                    <a:lnTo>
                      <a:pt x="50" y="1210"/>
                    </a:lnTo>
                    <a:lnTo>
                      <a:pt x="33" y="1288"/>
                    </a:lnTo>
                    <a:lnTo>
                      <a:pt x="18" y="1368"/>
                    </a:lnTo>
                    <a:lnTo>
                      <a:pt x="8" y="1448"/>
                    </a:lnTo>
                    <a:lnTo>
                      <a:pt x="1" y="1530"/>
                    </a:lnTo>
                    <a:lnTo>
                      <a:pt x="0" y="1612"/>
                    </a:lnTo>
                    <a:lnTo>
                      <a:pt x="1" y="1696"/>
                    </a:lnTo>
                    <a:lnTo>
                      <a:pt x="8" y="1778"/>
                    </a:lnTo>
                    <a:lnTo>
                      <a:pt x="18" y="1859"/>
                    </a:lnTo>
                    <a:lnTo>
                      <a:pt x="33" y="1938"/>
                    </a:lnTo>
                    <a:lnTo>
                      <a:pt x="50" y="2016"/>
                    </a:lnTo>
                    <a:lnTo>
                      <a:pt x="73" y="2093"/>
                    </a:lnTo>
                    <a:lnTo>
                      <a:pt x="98" y="2168"/>
                    </a:lnTo>
                    <a:lnTo>
                      <a:pt x="126" y="2240"/>
                    </a:lnTo>
                    <a:lnTo>
                      <a:pt x="158" y="2312"/>
                    </a:lnTo>
                    <a:lnTo>
                      <a:pt x="195" y="2382"/>
                    </a:lnTo>
                    <a:lnTo>
                      <a:pt x="233" y="2449"/>
                    </a:lnTo>
                    <a:lnTo>
                      <a:pt x="275" y="2514"/>
                    </a:lnTo>
                    <a:lnTo>
                      <a:pt x="320" y="2578"/>
                    </a:lnTo>
                    <a:lnTo>
                      <a:pt x="368" y="2639"/>
                    </a:lnTo>
                    <a:lnTo>
                      <a:pt x="419" y="2697"/>
                    </a:lnTo>
                    <a:lnTo>
                      <a:pt x="473" y="2753"/>
                    </a:lnTo>
                    <a:lnTo>
                      <a:pt x="529" y="2806"/>
                    </a:lnTo>
                    <a:lnTo>
                      <a:pt x="587" y="2857"/>
                    </a:lnTo>
                    <a:lnTo>
                      <a:pt x="648" y="2906"/>
                    </a:lnTo>
                    <a:lnTo>
                      <a:pt x="712" y="2951"/>
                    </a:lnTo>
                    <a:lnTo>
                      <a:pt x="777" y="2992"/>
                    </a:lnTo>
                    <a:lnTo>
                      <a:pt x="845" y="3031"/>
                    </a:lnTo>
                    <a:lnTo>
                      <a:pt x="914" y="3067"/>
                    </a:lnTo>
                    <a:lnTo>
                      <a:pt x="986" y="3099"/>
                    </a:lnTo>
                    <a:lnTo>
                      <a:pt x="1059" y="3127"/>
                    </a:lnTo>
                    <a:lnTo>
                      <a:pt x="1134" y="3153"/>
                    </a:lnTo>
                    <a:lnTo>
                      <a:pt x="1210" y="3175"/>
                    </a:lnTo>
                    <a:lnTo>
                      <a:pt x="1289" y="3193"/>
                    </a:lnTo>
                    <a:lnTo>
                      <a:pt x="1367" y="3207"/>
                    </a:lnTo>
                    <a:lnTo>
                      <a:pt x="1449" y="3218"/>
                    </a:lnTo>
                    <a:lnTo>
                      <a:pt x="1531" y="3224"/>
                    </a:lnTo>
                    <a:lnTo>
                      <a:pt x="1614" y="3225"/>
                    </a:lnTo>
                    <a:lnTo>
                      <a:pt x="1698" y="3224"/>
                    </a:lnTo>
                    <a:lnTo>
                      <a:pt x="1779" y="3218"/>
                    </a:lnTo>
                    <a:lnTo>
                      <a:pt x="1859" y="3207"/>
                    </a:lnTo>
                    <a:lnTo>
                      <a:pt x="1940" y="3193"/>
                    </a:lnTo>
                    <a:lnTo>
                      <a:pt x="2017" y="3175"/>
                    </a:lnTo>
                    <a:lnTo>
                      <a:pt x="2094" y="3153"/>
                    </a:lnTo>
                    <a:lnTo>
                      <a:pt x="2169" y="3127"/>
                    </a:lnTo>
                    <a:lnTo>
                      <a:pt x="2243" y="3099"/>
                    </a:lnTo>
                    <a:lnTo>
                      <a:pt x="2314" y="3067"/>
                    </a:lnTo>
                    <a:lnTo>
                      <a:pt x="2384" y="3031"/>
                    </a:lnTo>
                    <a:lnTo>
                      <a:pt x="2451" y="2992"/>
                    </a:lnTo>
                    <a:lnTo>
                      <a:pt x="2517" y="2951"/>
                    </a:lnTo>
                    <a:lnTo>
                      <a:pt x="2580" y="2906"/>
                    </a:lnTo>
                    <a:lnTo>
                      <a:pt x="2641" y="2857"/>
                    </a:lnTo>
                    <a:lnTo>
                      <a:pt x="2700" y="2806"/>
                    </a:lnTo>
                    <a:lnTo>
                      <a:pt x="2756" y="2753"/>
                    </a:lnTo>
                    <a:lnTo>
                      <a:pt x="2809" y="2697"/>
                    </a:lnTo>
                    <a:lnTo>
                      <a:pt x="2861" y="2639"/>
                    </a:lnTo>
                    <a:lnTo>
                      <a:pt x="2908" y="2578"/>
                    </a:lnTo>
                    <a:lnTo>
                      <a:pt x="2953" y="2514"/>
                    </a:lnTo>
                    <a:lnTo>
                      <a:pt x="2995" y="2449"/>
                    </a:lnTo>
                    <a:lnTo>
                      <a:pt x="3033" y="2382"/>
                    </a:lnTo>
                    <a:lnTo>
                      <a:pt x="3070" y="2312"/>
                    </a:lnTo>
                    <a:lnTo>
                      <a:pt x="3102" y="2240"/>
                    </a:lnTo>
                    <a:lnTo>
                      <a:pt x="3131" y="2168"/>
                    </a:lnTo>
                    <a:lnTo>
                      <a:pt x="3156" y="2093"/>
                    </a:lnTo>
                    <a:lnTo>
                      <a:pt x="3178" y="2016"/>
                    </a:lnTo>
                    <a:lnTo>
                      <a:pt x="3196" y="1938"/>
                    </a:lnTo>
                    <a:lnTo>
                      <a:pt x="3210" y="1859"/>
                    </a:lnTo>
                    <a:lnTo>
                      <a:pt x="3220" y="1778"/>
                    </a:lnTo>
                    <a:lnTo>
                      <a:pt x="3226" y="1696"/>
                    </a:lnTo>
                    <a:lnTo>
                      <a:pt x="3229" y="1612"/>
                    </a:lnTo>
                    <a:close/>
                    <a:moveTo>
                      <a:pt x="2906" y="1612"/>
                    </a:moveTo>
                    <a:lnTo>
                      <a:pt x="2904" y="1679"/>
                    </a:lnTo>
                    <a:lnTo>
                      <a:pt x="2899" y="1744"/>
                    </a:lnTo>
                    <a:lnTo>
                      <a:pt x="2891" y="1809"/>
                    </a:lnTo>
                    <a:lnTo>
                      <a:pt x="2880" y="1872"/>
                    </a:lnTo>
                    <a:lnTo>
                      <a:pt x="2865" y="1935"/>
                    </a:lnTo>
                    <a:lnTo>
                      <a:pt x="2847" y="1996"/>
                    </a:lnTo>
                    <a:lnTo>
                      <a:pt x="2827" y="2057"/>
                    </a:lnTo>
                    <a:lnTo>
                      <a:pt x="2805" y="2115"/>
                    </a:lnTo>
                    <a:lnTo>
                      <a:pt x="2778" y="2172"/>
                    </a:lnTo>
                    <a:lnTo>
                      <a:pt x="2750" y="2228"/>
                    </a:lnTo>
                    <a:lnTo>
                      <a:pt x="2718" y="2283"/>
                    </a:lnTo>
                    <a:lnTo>
                      <a:pt x="2685" y="2333"/>
                    </a:lnTo>
                    <a:lnTo>
                      <a:pt x="2648" y="2384"/>
                    </a:lnTo>
                    <a:lnTo>
                      <a:pt x="2611" y="2433"/>
                    </a:lnTo>
                    <a:lnTo>
                      <a:pt x="2570" y="2479"/>
                    </a:lnTo>
                    <a:lnTo>
                      <a:pt x="2527" y="2524"/>
                    </a:lnTo>
                    <a:lnTo>
                      <a:pt x="2482" y="2568"/>
                    </a:lnTo>
                    <a:lnTo>
                      <a:pt x="2436" y="2608"/>
                    </a:lnTo>
                    <a:lnTo>
                      <a:pt x="2386" y="2647"/>
                    </a:lnTo>
                    <a:lnTo>
                      <a:pt x="2336" y="2683"/>
                    </a:lnTo>
                    <a:lnTo>
                      <a:pt x="2283" y="2716"/>
                    </a:lnTo>
                    <a:lnTo>
                      <a:pt x="2229" y="2748"/>
                    </a:lnTo>
                    <a:lnTo>
                      <a:pt x="2173" y="2776"/>
                    </a:lnTo>
                    <a:lnTo>
                      <a:pt x="2117" y="2801"/>
                    </a:lnTo>
                    <a:lnTo>
                      <a:pt x="2059" y="2825"/>
                    </a:lnTo>
                    <a:lnTo>
                      <a:pt x="1998" y="2845"/>
                    </a:lnTo>
                    <a:lnTo>
                      <a:pt x="1937" y="2862"/>
                    </a:lnTo>
                    <a:lnTo>
                      <a:pt x="1875" y="2876"/>
                    </a:lnTo>
                    <a:lnTo>
                      <a:pt x="1811" y="2888"/>
                    </a:lnTo>
                    <a:lnTo>
                      <a:pt x="1747" y="2896"/>
                    </a:lnTo>
                    <a:lnTo>
                      <a:pt x="1681" y="2901"/>
                    </a:lnTo>
                    <a:lnTo>
                      <a:pt x="1614" y="2903"/>
                    </a:lnTo>
                    <a:lnTo>
                      <a:pt x="1547" y="2901"/>
                    </a:lnTo>
                    <a:lnTo>
                      <a:pt x="1482" y="2896"/>
                    </a:lnTo>
                    <a:lnTo>
                      <a:pt x="1417" y="2888"/>
                    </a:lnTo>
                    <a:lnTo>
                      <a:pt x="1354" y="2876"/>
                    </a:lnTo>
                    <a:lnTo>
                      <a:pt x="1291" y="2862"/>
                    </a:lnTo>
                    <a:lnTo>
                      <a:pt x="1230" y="2845"/>
                    </a:lnTo>
                    <a:lnTo>
                      <a:pt x="1170" y="2825"/>
                    </a:lnTo>
                    <a:lnTo>
                      <a:pt x="1111" y="2801"/>
                    </a:lnTo>
                    <a:lnTo>
                      <a:pt x="1054" y="2776"/>
                    </a:lnTo>
                    <a:lnTo>
                      <a:pt x="999" y="2748"/>
                    </a:lnTo>
                    <a:lnTo>
                      <a:pt x="945" y="2716"/>
                    </a:lnTo>
                    <a:lnTo>
                      <a:pt x="893" y="2683"/>
                    </a:lnTo>
                    <a:lnTo>
                      <a:pt x="842" y="2647"/>
                    </a:lnTo>
                    <a:lnTo>
                      <a:pt x="793" y="2608"/>
                    </a:lnTo>
                    <a:lnTo>
                      <a:pt x="746" y="2568"/>
                    </a:lnTo>
                    <a:lnTo>
                      <a:pt x="702" y="2524"/>
                    </a:lnTo>
                    <a:lnTo>
                      <a:pt x="658" y="2479"/>
                    </a:lnTo>
                    <a:lnTo>
                      <a:pt x="617" y="2433"/>
                    </a:lnTo>
                    <a:lnTo>
                      <a:pt x="579" y="2384"/>
                    </a:lnTo>
                    <a:lnTo>
                      <a:pt x="543" y="2333"/>
                    </a:lnTo>
                    <a:lnTo>
                      <a:pt x="510" y="2283"/>
                    </a:lnTo>
                    <a:lnTo>
                      <a:pt x="479" y="2228"/>
                    </a:lnTo>
                    <a:lnTo>
                      <a:pt x="450" y="2172"/>
                    </a:lnTo>
                    <a:lnTo>
                      <a:pt x="424" y="2115"/>
                    </a:lnTo>
                    <a:lnTo>
                      <a:pt x="401" y="2057"/>
                    </a:lnTo>
                    <a:lnTo>
                      <a:pt x="381" y="1996"/>
                    </a:lnTo>
                    <a:lnTo>
                      <a:pt x="363" y="1935"/>
                    </a:lnTo>
                    <a:lnTo>
                      <a:pt x="349" y="1872"/>
                    </a:lnTo>
                    <a:lnTo>
                      <a:pt x="338" y="1809"/>
                    </a:lnTo>
                    <a:lnTo>
                      <a:pt x="330" y="1744"/>
                    </a:lnTo>
                    <a:lnTo>
                      <a:pt x="325" y="1679"/>
                    </a:lnTo>
                    <a:lnTo>
                      <a:pt x="324" y="1612"/>
                    </a:lnTo>
                    <a:lnTo>
                      <a:pt x="325" y="1546"/>
                    </a:lnTo>
                    <a:lnTo>
                      <a:pt x="330" y="1481"/>
                    </a:lnTo>
                    <a:lnTo>
                      <a:pt x="338" y="1416"/>
                    </a:lnTo>
                    <a:lnTo>
                      <a:pt x="349" y="1352"/>
                    </a:lnTo>
                    <a:lnTo>
                      <a:pt x="363" y="1291"/>
                    </a:lnTo>
                    <a:lnTo>
                      <a:pt x="381" y="1230"/>
                    </a:lnTo>
                    <a:lnTo>
                      <a:pt x="401" y="1170"/>
                    </a:lnTo>
                    <a:lnTo>
                      <a:pt x="424" y="1111"/>
                    </a:lnTo>
                    <a:lnTo>
                      <a:pt x="450" y="1054"/>
                    </a:lnTo>
                    <a:lnTo>
                      <a:pt x="479" y="998"/>
                    </a:lnTo>
                    <a:lnTo>
                      <a:pt x="510" y="944"/>
                    </a:lnTo>
                    <a:lnTo>
                      <a:pt x="543" y="892"/>
                    </a:lnTo>
                    <a:lnTo>
                      <a:pt x="579" y="842"/>
                    </a:lnTo>
                    <a:lnTo>
                      <a:pt x="617" y="792"/>
                    </a:lnTo>
                    <a:lnTo>
                      <a:pt x="658" y="745"/>
                    </a:lnTo>
                    <a:lnTo>
                      <a:pt x="702" y="701"/>
                    </a:lnTo>
                    <a:lnTo>
                      <a:pt x="746" y="658"/>
                    </a:lnTo>
                    <a:lnTo>
                      <a:pt x="793" y="617"/>
                    </a:lnTo>
                    <a:lnTo>
                      <a:pt x="842" y="580"/>
                    </a:lnTo>
                    <a:lnTo>
                      <a:pt x="893" y="543"/>
                    </a:lnTo>
                    <a:lnTo>
                      <a:pt x="945" y="510"/>
                    </a:lnTo>
                    <a:lnTo>
                      <a:pt x="999" y="478"/>
                    </a:lnTo>
                    <a:lnTo>
                      <a:pt x="1054" y="450"/>
                    </a:lnTo>
                    <a:lnTo>
                      <a:pt x="1111" y="424"/>
                    </a:lnTo>
                    <a:lnTo>
                      <a:pt x="1170" y="401"/>
                    </a:lnTo>
                    <a:lnTo>
                      <a:pt x="1230" y="381"/>
                    </a:lnTo>
                    <a:lnTo>
                      <a:pt x="1291" y="364"/>
                    </a:lnTo>
                    <a:lnTo>
                      <a:pt x="1354" y="348"/>
                    </a:lnTo>
                    <a:lnTo>
                      <a:pt x="1417" y="337"/>
                    </a:lnTo>
                    <a:lnTo>
                      <a:pt x="1482" y="329"/>
                    </a:lnTo>
                    <a:lnTo>
                      <a:pt x="1547" y="324"/>
                    </a:lnTo>
                    <a:lnTo>
                      <a:pt x="1614" y="322"/>
                    </a:lnTo>
                    <a:lnTo>
                      <a:pt x="1681" y="324"/>
                    </a:lnTo>
                    <a:lnTo>
                      <a:pt x="1747" y="329"/>
                    </a:lnTo>
                    <a:lnTo>
                      <a:pt x="1811" y="337"/>
                    </a:lnTo>
                    <a:lnTo>
                      <a:pt x="1875" y="348"/>
                    </a:lnTo>
                    <a:lnTo>
                      <a:pt x="1937" y="364"/>
                    </a:lnTo>
                    <a:lnTo>
                      <a:pt x="1998" y="381"/>
                    </a:lnTo>
                    <a:lnTo>
                      <a:pt x="2059" y="401"/>
                    </a:lnTo>
                    <a:lnTo>
                      <a:pt x="2117" y="424"/>
                    </a:lnTo>
                    <a:lnTo>
                      <a:pt x="2173" y="450"/>
                    </a:lnTo>
                    <a:lnTo>
                      <a:pt x="2229" y="478"/>
                    </a:lnTo>
                    <a:lnTo>
                      <a:pt x="2283" y="510"/>
                    </a:lnTo>
                    <a:lnTo>
                      <a:pt x="2336" y="543"/>
                    </a:lnTo>
                    <a:lnTo>
                      <a:pt x="2386" y="580"/>
                    </a:lnTo>
                    <a:lnTo>
                      <a:pt x="2436" y="617"/>
                    </a:lnTo>
                    <a:lnTo>
                      <a:pt x="2482" y="658"/>
                    </a:lnTo>
                    <a:lnTo>
                      <a:pt x="2527" y="701"/>
                    </a:lnTo>
                    <a:lnTo>
                      <a:pt x="2570" y="745"/>
                    </a:lnTo>
                    <a:lnTo>
                      <a:pt x="2611" y="792"/>
                    </a:lnTo>
                    <a:lnTo>
                      <a:pt x="2648" y="842"/>
                    </a:lnTo>
                    <a:lnTo>
                      <a:pt x="2685" y="892"/>
                    </a:lnTo>
                    <a:lnTo>
                      <a:pt x="2718" y="944"/>
                    </a:lnTo>
                    <a:lnTo>
                      <a:pt x="2750" y="998"/>
                    </a:lnTo>
                    <a:lnTo>
                      <a:pt x="2778" y="1054"/>
                    </a:lnTo>
                    <a:lnTo>
                      <a:pt x="2805" y="1111"/>
                    </a:lnTo>
                    <a:lnTo>
                      <a:pt x="2827" y="1170"/>
                    </a:lnTo>
                    <a:lnTo>
                      <a:pt x="2847" y="1230"/>
                    </a:lnTo>
                    <a:lnTo>
                      <a:pt x="2865" y="1291"/>
                    </a:lnTo>
                    <a:lnTo>
                      <a:pt x="2880" y="1352"/>
                    </a:lnTo>
                    <a:lnTo>
                      <a:pt x="2891" y="1416"/>
                    </a:lnTo>
                    <a:lnTo>
                      <a:pt x="2899" y="1481"/>
                    </a:lnTo>
                    <a:lnTo>
                      <a:pt x="2904" y="1546"/>
                    </a:lnTo>
                    <a:lnTo>
                      <a:pt x="2906" y="1612"/>
                    </a:lnTo>
                    <a:close/>
                  </a:path>
                </a:pathLst>
              </a:custGeom>
              <a:solidFill>
                <a:srgbClr val="BCDF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3" name="Freeform 171"/>
              <p:cNvSpPr>
                <a:spLocks noEditPoints="1"/>
              </p:cNvSpPr>
              <p:nvPr/>
            </p:nvSpPr>
            <p:spPr bwMode="auto">
              <a:xfrm>
                <a:off x="5384" y="1202"/>
                <a:ext cx="62" cy="65"/>
              </a:xfrm>
              <a:custGeom>
                <a:avLst/>
                <a:gdLst/>
                <a:ahLst/>
                <a:cxnLst>
                  <a:cxn ang="0">
                    <a:pos x="2875" y="1159"/>
                  </a:cxn>
                  <a:cxn ang="0">
                    <a:pos x="2762" y="823"/>
                  </a:cxn>
                  <a:cxn ang="0">
                    <a:pos x="2574" y="528"/>
                  </a:cxn>
                  <a:cxn ang="0">
                    <a:pos x="2321" y="289"/>
                  </a:cxn>
                  <a:cxn ang="0">
                    <a:pos x="2018" y="114"/>
                  </a:cxn>
                  <a:cxn ang="0">
                    <a:pos x="1673" y="18"/>
                  </a:cxn>
                  <a:cxn ang="0">
                    <a:pos x="1304" y="8"/>
                  </a:cxn>
                  <a:cxn ang="0">
                    <a:pos x="952" y="89"/>
                  </a:cxn>
                  <a:cxn ang="0">
                    <a:pos x="640" y="248"/>
                  </a:cxn>
                  <a:cxn ang="0">
                    <a:pos x="377" y="476"/>
                  </a:cxn>
                  <a:cxn ang="0">
                    <a:pos x="175" y="760"/>
                  </a:cxn>
                  <a:cxn ang="0">
                    <a:pos x="45" y="1089"/>
                  </a:cxn>
                  <a:cxn ang="0">
                    <a:pos x="0" y="1451"/>
                  </a:cxn>
                  <a:cxn ang="0">
                    <a:pos x="45" y="1815"/>
                  </a:cxn>
                  <a:cxn ang="0">
                    <a:pos x="175" y="2144"/>
                  </a:cxn>
                  <a:cxn ang="0">
                    <a:pos x="377" y="2427"/>
                  </a:cxn>
                  <a:cxn ang="0">
                    <a:pos x="640" y="2656"/>
                  </a:cxn>
                  <a:cxn ang="0">
                    <a:pos x="952" y="2815"/>
                  </a:cxn>
                  <a:cxn ang="0">
                    <a:pos x="1304" y="2895"/>
                  </a:cxn>
                  <a:cxn ang="0">
                    <a:pos x="1673" y="2887"/>
                  </a:cxn>
                  <a:cxn ang="0">
                    <a:pos x="2018" y="2789"/>
                  </a:cxn>
                  <a:cxn ang="0">
                    <a:pos x="2321" y="2615"/>
                  </a:cxn>
                  <a:cxn ang="0">
                    <a:pos x="2574" y="2375"/>
                  </a:cxn>
                  <a:cxn ang="0">
                    <a:pos x="2762" y="2081"/>
                  </a:cxn>
                  <a:cxn ang="0">
                    <a:pos x="2875" y="1744"/>
                  </a:cxn>
                  <a:cxn ang="0">
                    <a:pos x="2583" y="1451"/>
                  </a:cxn>
                  <a:cxn ang="0">
                    <a:pos x="2547" y="1734"/>
                  </a:cxn>
                  <a:cxn ang="0">
                    <a:pos x="2445" y="1990"/>
                  </a:cxn>
                  <a:cxn ang="0">
                    <a:pos x="2289" y="2211"/>
                  </a:cxn>
                  <a:cxn ang="0">
                    <a:pos x="2085" y="2388"/>
                  </a:cxn>
                  <a:cxn ang="0">
                    <a:pos x="1841" y="2512"/>
                  </a:cxn>
                  <a:cxn ang="0">
                    <a:pos x="1567" y="2575"/>
                  </a:cxn>
                  <a:cxn ang="0">
                    <a:pos x="1281" y="2568"/>
                  </a:cxn>
                  <a:cxn ang="0">
                    <a:pos x="1012" y="2492"/>
                  </a:cxn>
                  <a:cxn ang="0">
                    <a:pos x="776" y="2357"/>
                  </a:cxn>
                  <a:cxn ang="0">
                    <a:pos x="580" y="2170"/>
                  </a:cxn>
                  <a:cxn ang="0">
                    <a:pos x="433" y="1942"/>
                  </a:cxn>
                  <a:cxn ang="0">
                    <a:pos x="345" y="1679"/>
                  </a:cxn>
                  <a:cxn ang="0">
                    <a:pos x="323" y="1394"/>
                  </a:cxn>
                  <a:cxn ang="0">
                    <a:pos x="373" y="1116"/>
                  </a:cxn>
                  <a:cxn ang="0">
                    <a:pos x="485" y="867"/>
                  </a:cxn>
                  <a:cxn ang="0">
                    <a:pos x="654" y="653"/>
                  </a:cxn>
                  <a:cxn ang="0">
                    <a:pos x="866" y="487"/>
                  </a:cxn>
                  <a:cxn ang="0">
                    <a:pos x="1116" y="374"/>
                  </a:cxn>
                  <a:cxn ang="0">
                    <a:pos x="1395" y="324"/>
                  </a:cxn>
                  <a:cxn ang="0">
                    <a:pos x="1680" y="346"/>
                  </a:cxn>
                  <a:cxn ang="0">
                    <a:pos x="1942" y="434"/>
                  </a:cxn>
                  <a:cxn ang="0">
                    <a:pos x="2171" y="580"/>
                  </a:cxn>
                  <a:cxn ang="0">
                    <a:pos x="2358" y="776"/>
                  </a:cxn>
                  <a:cxn ang="0">
                    <a:pos x="2494" y="1012"/>
                  </a:cxn>
                  <a:cxn ang="0">
                    <a:pos x="2569" y="1280"/>
                  </a:cxn>
                </a:cxnLst>
                <a:rect l="0" t="0" r="r" b="b"/>
                <a:pathLst>
                  <a:path w="2906" h="2903">
                    <a:moveTo>
                      <a:pt x="2906" y="1451"/>
                    </a:moveTo>
                    <a:lnTo>
                      <a:pt x="2903" y="1377"/>
                    </a:lnTo>
                    <a:lnTo>
                      <a:pt x="2898" y="1303"/>
                    </a:lnTo>
                    <a:lnTo>
                      <a:pt x="2888" y="1231"/>
                    </a:lnTo>
                    <a:lnTo>
                      <a:pt x="2875" y="1159"/>
                    </a:lnTo>
                    <a:lnTo>
                      <a:pt x="2859" y="1089"/>
                    </a:lnTo>
                    <a:lnTo>
                      <a:pt x="2840" y="1021"/>
                    </a:lnTo>
                    <a:lnTo>
                      <a:pt x="2817" y="953"/>
                    </a:lnTo>
                    <a:lnTo>
                      <a:pt x="2791" y="887"/>
                    </a:lnTo>
                    <a:lnTo>
                      <a:pt x="2762" y="823"/>
                    </a:lnTo>
                    <a:lnTo>
                      <a:pt x="2730" y="760"/>
                    </a:lnTo>
                    <a:lnTo>
                      <a:pt x="2694" y="700"/>
                    </a:lnTo>
                    <a:lnTo>
                      <a:pt x="2657" y="640"/>
                    </a:lnTo>
                    <a:lnTo>
                      <a:pt x="2616" y="584"/>
                    </a:lnTo>
                    <a:lnTo>
                      <a:pt x="2574" y="528"/>
                    </a:lnTo>
                    <a:lnTo>
                      <a:pt x="2528" y="476"/>
                    </a:lnTo>
                    <a:lnTo>
                      <a:pt x="2480" y="425"/>
                    </a:lnTo>
                    <a:lnTo>
                      <a:pt x="2429" y="378"/>
                    </a:lnTo>
                    <a:lnTo>
                      <a:pt x="2376" y="332"/>
                    </a:lnTo>
                    <a:lnTo>
                      <a:pt x="2321" y="289"/>
                    </a:lnTo>
                    <a:lnTo>
                      <a:pt x="2265" y="248"/>
                    </a:lnTo>
                    <a:lnTo>
                      <a:pt x="2205" y="211"/>
                    </a:lnTo>
                    <a:lnTo>
                      <a:pt x="2145" y="176"/>
                    </a:lnTo>
                    <a:lnTo>
                      <a:pt x="2082" y="144"/>
                    </a:lnTo>
                    <a:lnTo>
                      <a:pt x="2018" y="114"/>
                    </a:lnTo>
                    <a:lnTo>
                      <a:pt x="1952" y="89"/>
                    </a:lnTo>
                    <a:lnTo>
                      <a:pt x="1884" y="65"/>
                    </a:lnTo>
                    <a:lnTo>
                      <a:pt x="1815" y="46"/>
                    </a:lnTo>
                    <a:lnTo>
                      <a:pt x="1745" y="30"/>
                    </a:lnTo>
                    <a:lnTo>
                      <a:pt x="1673" y="18"/>
                    </a:lnTo>
                    <a:lnTo>
                      <a:pt x="1601" y="8"/>
                    </a:lnTo>
                    <a:lnTo>
                      <a:pt x="1527" y="3"/>
                    </a:lnTo>
                    <a:lnTo>
                      <a:pt x="1452" y="0"/>
                    </a:lnTo>
                    <a:lnTo>
                      <a:pt x="1377" y="3"/>
                    </a:lnTo>
                    <a:lnTo>
                      <a:pt x="1304" y="8"/>
                    </a:lnTo>
                    <a:lnTo>
                      <a:pt x="1231" y="18"/>
                    </a:lnTo>
                    <a:lnTo>
                      <a:pt x="1160" y="30"/>
                    </a:lnTo>
                    <a:lnTo>
                      <a:pt x="1089" y="46"/>
                    </a:lnTo>
                    <a:lnTo>
                      <a:pt x="1021" y="65"/>
                    </a:lnTo>
                    <a:lnTo>
                      <a:pt x="952" y="89"/>
                    </a:lnTo>
                    <a:lnTo>
                      <a:pt x="887" y="114"/>
                    </a:lnTo>
                    <a:lnTo>
                      <a:pt x="822" y="144"/>
                    </a:lnTo>
                    <a:lnTo>
                      <a:pt x="759" y="176"/>
                    </a:lnTo>
                    <a:lnTo>
                      <a:pt x="698" y="211"/>
                    </a:lnTo>
                    <a:lnTo>
                      <a:pt x="640" y="248"/>
                    </a:lnTo>
                    <a:lnTo>
                      <a:pt x="583" y="289"/>
                    </a:lnTo>
                    <a:lnTo>
                      <a:pt x="528" y="332"/>
                    </a:lnTo>
                    <a:lnTo>
                      <a:pt x="476" y="378"/>
                    </a:lnTo>
                    <a:lnTo>
                      <a:pt x="425" y="425"/>
                    </a:lnTo>
                    <a:lnTo>
                      <a:pt x="377" y="476"/>
                    </a:lnTo>
                    <a:lnTo>
                      <a:pt x="331" y="528"/>
                    </a:lnTo>
                    <a:lnTo>
                      <a:pt x="288" y="584"/>
                    </a:lnTo>
                    <a:lnTo>
                      <a:pt x="247" y="640"/>
                    </a:lnTo>
                    <a:lnTo>
                      <a:pt x="209" y="700"/>
                    </a:lnTo>
                    <a:lnTo>
                      <a:pt x="175" y="760"/>
                    </a:lnTo>
                    <a:lnTo>
                      <a:pt x="142" y="823"/>
                    </a:lnTo>
                    <a:lnTo>
                      <a:pt x="114" y="887"/>
                    </a:lnTo>
                    <a:lnTo>
                      <a:pt x="87" y="953"/>
                    </a:lnTo>
                    <a:lnTo>
                      <a:pt x="64" y="1021"/>
                    </a:lnTo>
                    <a:lnTo>
                      <a:pt x="45" y="1089"/>
                    </a:lnTo>
                    <a:lnTo>
                      <a:pt x="29" y="1159"/>
                    </a:lnTo>
                    <a:lnTo>
                      <a:pt x="15" y="1231"/>
                    </a:lnTo>
                    <a:lnTo>
                      <a:pt x="7" y="1303"/>
                    </a:lnTo>
                    <a:lnTo>
                      <a:pt x="1" y="1377"/>
                    </a:lnTo>
                    <a:lnTo>
                      <a:pt x="0" y="1451"/>
                    </a:lnTo>
                    <a:lnTo>
                      <a:pt x="1" y="1527"/>
                    </a:lnTo>
                    <a:lnTo>
                      <a:pt x="7" y="1601"/>
                    </a:lnTo>
                    <a:lnTo>
                      <a:pt x="15" y="1673"/>
                    </a:lnTo>
                    <a:lnTo>
                      <a:pt x="29" y="1744"/>
                    </a:lnTo>
                    <a:lnTo>
                      <a:pt x="45" y="1815"/>
                    </a:lnTo>
                    <a:lnTo>
                      <a:pt x="64" y="1884"/>
                    </a:lnTo>
                    <a:lnTo>
                      <a:pt x="87" y="1951"/>
                    </a:lnTo>
                    <a:lnTo>
                      <a:pt x="114" y="2017"/>
                    </a:lnTo>
                    <a:lnTo>
                      <a:pt x="142" y="2081"/>
                    </a:lnTo>
                    <a:lnTo>
                      <a:pt x="175" y="2144"/>
                    </a:lnTo>
                    <a:lnTo>
                      <a:pt x="209" y="2205"/>
                    </a:lnTo>
                    <a:lnTo>
                      <a:pt x="247" y="2264"/>
                    </a:lnTo>
                    <a:lnTo>
                      <a:pt x="288" y="2321"/>
                    </a:lnTo>
                    <a:lnTo>
                      <a:pt x="331" y="2375"/>
                    </a:lnTo>
                    <a:lnTo>
                      <a:pt x="377" y="2427"/>
                    </a:lnTo>
                    <a:lnTo>
                      <a:pt x="425" y="2478"/>
                    </a:lnTo>
                    <a:lnTo>
                      <a:pt x="476" y="2527"/>
                    </a:lnTo>
                    <a:lnTo>
                      <a:pt x="528" y="2571"/>
                    </a:lnTo>
                    <a:lnTo>
                      <a:pt x="583" y="2615"/>
                    </a:lnTo>
                    <a:lnTo>
                      <a:pt x="640" y="2656"/>
                    </a:lnTo>
                    <a:lnTo>
                      <a:pt x="698" y="2693"/>
                    </a:lnTo>
                    <a:lnTo>
                      <a:pt x="759" y="2728"/>
                    </a:lnTo>
                    <a:lnTo>
                      <a:pt x="822" y="2760"/>
                    </a:lnTo>
                    <a:lnTo>
                      <a:pt x="887" y="2789"/>
                    </a:lnTo>
                    <a:lnTo>
                      <a:pt x="952" y="2815"/>
                    </a:lnTo>
                    <a:lnTo>
                      <a:pt x="1021" y="2838"/>
                    </a:lnTo>
                    <a:lnTo>
                      <a:pt x="1089" y="2858"/>
                    </a:lnTo>
                    <a:lnTo>
                      <a:pt x="1160" y="2874"/>
                    </a:lnTo>
                    <a:lnTo>
                      <a:pt x="1231" y="2887"/>
                    </a:lnTo>
                    <a:lnTo>
                      <a:pt x="1304" y="2895"/>
                    </a:lnTo>
                    <a:lnTo>
                      <a:pt x="1377" y="2901"/>
                    </a:lnTo>
                    <a:lnTo>
                      <a:pt x="1452" y="2903"/>
                    </a:lnTo>
                    <a:lnTo>
                      <a:pt x="1527" y="2901"/>
                    </a:lnTo>
                    <a:lnTo>
                      <a:pt x="1601" y="2895"/>
                    </a:lnTo>
                    <a:lnTo>
                      <a:pt x="1673" y="2887"/>
                    </a:lnTo>
                    <a:lnTo>
                      <a:pt x="1745" y="2874"/>
                    </a:lnTo>
                    <a:lnTo>
                      <a:pt x="1815" y="2858"/>
                    </a:lnTo>
                    <a:lnTo>
                      <a:pt x="1884" y="2838"/>
                    </a:lnTo>
                    <a:lnTo>
                      <a:pt x="1952" y="2815"/>
                    </a:lnTo>
                    <a:lnTo>
                      <a:pt x="2018" y="2789"/>
                    </a:lnTo>
                    <a:lnTo>
                      <a:pt x="2082" y="2760"/>
                    </a:lnTo>
                    <a:lnTo>
                      <a:pt x="2145" y="2728"/>
                    </a:lnTo>
                    <a:lnTo>
                      <a:pt x="2205" y="2693"/>
                    </a:lnTo>
                    <a:lnTo>
                      <a:pt x="2265" y="2656"/>
                    </a:lnTo>
                    <a:lnTo>
                      <a:pt x="2321" y="2615"/>
                    </a:lnTo>
                    <a:lnTo>
                      <a:pt x="2376" y="2571"/>
                    </a:lnTo>
                    <a:lnTo>
                      <a:pt x="2429" y="2527"/>
                    </a:lnTo>
                    <a:lnTo>
                      <a:pt x="2480" y="2478"/>
                    </a:lnTo>
                    <a:lnTo>
                      <a:pt x="2528" y="2427"/>
                    </a:lnTo>
                    <a:lnTo>
                      <a:pt x="2574" y="2375"/>
                    </a:lnTo>
                    <a:lnTo>
                      <a:pt x="2616" y="2321"/>
                    </a:lnTo>
                    <a:lnTo>
                      <a:pt x="2657" y="2264"/>
                    </a:lnTo>
                    <a:lnTo>
                      <a:pt x="2694" y="2205"/>
                    </a:lnTo>
                    <a:lnTo>
                      <a:pt x="2730" y="2144"/>
                    </a:lnTo>
                    <a:lnTo>
                      <a:pt x="2762" y="2081"/>
                    </a:lnTo>
                    <a:lnTo>
                      <a:pt x="2791" y="2017"/>
                    </a:lnTo>
                    <a:lnTo>
                      <a:pt x="2817" y="1951"/>
                    </a:lnTo>
                    <a:lnTo>
                      <a:pt x="2840" y="1884"/>
                    </a:lnTo>
                    <a:lnTo>
                      <a:pt x="2859" y="1815"/>
                    </a:lnTo>
                    <a:lnTo>
                      <a:pt x="2875" y="1744"/>
                    </a:lnTo>
                    <a:lnTo>
                      <a:pt x="2888" y="1673"/>
                    </a:lnTo>
                    <a:lnTo>
                      <a:pt x="2898" y="1601"/>
                    </a:lnTo>
                    <a:lnTo>
                      <a:pt x="2903" y="1527"/>
                    </a:lnTo>
                    <a:lnTo>
                      <a:pt x="2906" y="1451"/>
                    </a:lnTo>
                    <a:close/>
                    <a:moveTo>
                      <a:pt x="2583" y="1451"/>
                    </a:moveTo>
                    <a:lnTo>
                      <a:pt x="2582" y="1510"/>
                    </a:lnTo>
                    <a:lnTo>
                      <a:pt x="2577" y="1567"/>
                    </a:lnTo>
                    <a:lnTo>
                      <a:pt x="2569" y="1624"/>
                    </a:lnTo>
                    <a:lnTo>
                      <a:pt x="2559" y="1679"/>
                    </a:lnTo>
                    <a:lnTo>
                      <a:pt x="2547" y="1734"/>
                    </a:lnTo>
                    <a:lnTo>
                      <a:pt x="2532" y="1787"/>
                    </a:lnTo>
                    <a:lnTo>
                      <a:pt x="2514" y="1840"/>
                    </a:lnTo>
                    <a:lnTo>
                      <a:pt x="2494" y="1891"/>
                    </a:lnTo>
                    <a:lnTo>
                      <a:pt x="2471" y="1942"/>
                    </a:lnTo>
                    <a:lnTo>
                      <a:pt x="2445" y="1990"/>
                    </a:lnTo>
                    <a:lnTo>
                      <a:pt x="2418" y="2037"/>
                    </a:lnTo>
                    <a:lnTo>
                      <a:pt x="2390" y="2083"/>
                    </a:lnTo>
                    <a:lnTo>
                      <a:pt x="2358" y="2128"/>
                    </a:lnTo>
                    <a:lnTo>
                      <a:pt x="2325" y="2170"/>
                    </a:lnTo>
                    <a:lnTo>
                      <a:pt x="2289" y="2211"/>
                    </a:lnTo>
                    <a:lnTo>
                      <a:pt x="2251" y="2249"/>
                    </a:lnTo>
                    <a:lnTo>
                      <a:pt x="2213" y="2287"/>
                    </a:lnTo>
                    <a:lnTo>
                      <a:pt x="2171" y="2324"/>
                    </a:lnTo>
                    <a:lnTo>
                      <a:pt x="2128" y="2357"/>
                    </a:lnTo>
                    <a:lnTo>
                      <a:pt x="2085" y="2388"/>
                    </a:lnTo>
                    <a:lnTo>
                      <a:pt x="2038" y="2418"/>
                    </a:lnTo>
                    <a:lnTo>
                      <a:pt x="1991" y="2444"/>
                    </a:lnTo>
                    <a:lnTo>
                      <a:pt x="1942" y="2470"/>
                    </a:lnTo>
                    <a:lnTo>
                      <a:pt x="1893" y="2492"/>
                    </a:lnTo>
                    <a:lnTo>
                      <a:pt x="1841" y="2512"/>
                    </a:lnTo>
                    <a:lnTo>
                      <a:pt x="1788" y="2531"/>
                    </a:lnTo>
                    <a:lnTo>
                      <a:pt x="1734" y="2546"/>
                    </a:lnTo>
                    <a:lnTo>
                      <a:pt x="1680" y="2558"/>
                    </a:lnTo>
                    <a:lnTo>
                      <a:pt x="1624" y="2568"/>
                    </a:lnTo>
                    <a:lnTo>
                      <a:pt x="1567" y="2575"/>
                    </a:lnTo>
                    <a:lnTo>
                      <a:pt x="1510" y="2579"/>
                    </a:lnTo>
                    <a:lnTo>
                      <a:pt x="1452" y="2580"/>
                    </a:lnTo>
                    <a:lnTo>
                      <a:pt x="1395" y="2579"/>
                    </a:lnTo>
                    <a:lnTo>
                      <a:pt x="1337" y="2575"/>
                    </a:lnTo>
                    <a:lnTo>
                      <a:pt x="1281" y="2568"/>
                    </a:lnTo>
                    <a:lnTo>
                      <a:pt x="1225" y="2558"/>
                    </a:lnTo>
                    <a:lnTo>
                      <a:pt x="1170" y="2546"/>
                    </a:lnTo>
                    <a:lnTo>
                      <a:pt x="1116" y="2531"/>
                    </a:lnTo>
                    <a:lnTo>
                      <a:pt x="1063" y="2512"/>
                    </a:lnTo>
                    <a:lnTo>
                      <a:pt x="1012" y="2492"/>
                    </a:lnTo>
                    <a:lnTo>
                      <a:pt x="962" y="2470"/>
                    </a:lnTo>
                    <a:lnTo>
                      <a:pt x="914" y="2444"/>
                    </a:lnTo>
                    <a:lnTo>
                      <a:pt x="866" y="2418"/>
                    </a:lnTo>
                    <a:lnTo>
                      <a:pt x="820" y="2388"/>
                    </a:lnTo>
                    <a:lnTo>
                      <a:pt x="776" y="2357"/>
                    </a:lnTo>
                    <a:lnTo>
                      <a:pt x="733" y="2324"/>
                    </a:lnTo>
                    <a:lnTo>
                      <a:pt x="692" y="2287"/>
                    </a:lnTo>
                    <a:lnTo>
                      <a:pt x="654" y="2249"/>
                    </a:lnTo>
                    <a:lnTo>
                      <a:pt x="616" y="2211"/>
                    </a:lnTo>
                    <a:lnTo>
                      <a:pt x="580" y="2170"/>
                    </a:lnTo>
                    <a:lnTo>
                      <a:pt x="547" y="2128"/>
                    </a:lnTo>
                    <a:lnTo>
                      <a:pt x="515" y="2083"/>
                    </a:lnTo>
                    <a:lnTo>
                      <a:pt x="485" y="2037"/>
                    </a:lnTo>
                    <a:lnTo>
                      <a:pt x="458" y="1990"/>
                    </a:lnTo>
                    <a:lnTo>
                      <a:pt x="433" y="1942"/>
                    </a:lnTo>
                    <a:lnTo>
                      <a:pt x="411" y="1891"/>
                    </a:lnTo>
                    <a:lnTo>
                      <a:pt x="390" y="1840"/>
                    </a:lnTo>
                    <a:lnTo>
                      <a:pt x="373" y="1787"/>
                    </a:lnTo>
                    <a:lnTo>
                      <a:pt x="358" y="1734"/>
                    </a:lnTo>
                    <a:lnTo>
                      <a:pt x="345" y="1679"/>
                    </a:lnTo>
                    <a:lnTo>
                      <a:pt x="334" y="1624"/>
                    </a:lnTo>
                    <a:lnTo>
                      <a:pt x="328" y="1567"/>
                    </a:lnTo>
                    <a:lnTo>
                      <a:pt x="323" y="1510"/>
                    </a:lnTo>
                    <a:lnTo>
                      <a:pt x="322" y="1451"/>
                    </a:lnTo>
                    <a:lnTo>
                      <a:pt x="323" y="1394"/>
                    </a:lnTo>
                    <a:lnTo>
                      <a:pt x="328" y="1337"/>
                    </a:lnTo>
                    <a:lnTo>
                      <a:pt x="334" y="1280"/>
                    </a:lnTo>
                    <a:lnTo>
                      <a:pt x="345" y="1224"/>
                    </a:lnTo>
                    <a:lnTo>
                      <a:pt x="358" y="1170"/>
                    </a:lnTo>
                    <a:lnTo>
                      <a:pt x="373" y="1116"/>
                    </a:lnTo>
                    <a:lnTo>
                      <a:pt x="390" y="1064"/>
                    </a:lnTo>
                    <a:lnTo>
                      <a:pt x="411" y="1012"/>
                    </a:lnTo>
                    <a:lnTo>
                      <a:pt x="433" y="962"/>
                    </a:lnTo>
                    <a:lnTo>
                      <a:pt x="458" y="913"/>
                    </a:lnTo>
                    <a:lnTo>
                      <a:pt x="485" y="867"/>
                    </a:lnTo>
                    <a:lnTo>
                      <a:pt x="515" y="820"/>
                    </a:lnTo>
                    <a:lnTo>
                      <a:pt x="547" y="776"/>
                    </a:lnTo>
                    <a:lnTo>
                      <a:pt x="580" y="734"/>
                    </a:lnTo>
                    <a:lnTo>
                      <a:pt x="616" y="692"/>
                    </a:lnTo>
                    <a:lnTo>
                      <a:pt x="654" y="653"/>
                    </a:lnTo>
                    <a:lnTo>
                      <a:pt x="692" y="616"/>
                    </a:lnTo>
                    <a:lnTo>
                      <a:pt x="733" y="580"/>
                    </a:lnTo>
                    <a:lnTo>
                      <a:pt x="776" y="547"/>
                    </a:lnTo>
                    <a:lnTo>
                      <a:pt x="820" y="515"/>
                    </a:lnTo>
                    <a:lnTo>
                      <a:pt x="866" y="487"/>
                    </a:lnTo>
                    <a:lnTo>
                      <a:pt x="914" y="459"/>
                    </a:lnTo>
                    <a:lnTo>
                      <a:pt x="962" y="434"/>
                    </a:lnTo>
                    <a:lnTo>
                      <a:pt x="1012" y="412"/>
                    </a:lnTo>
                    <a:lnTo>
                      <a:pt x="1063" y="391"/>
                    </a:lnTo>
                    <a:lnTo>
                      <a:pt x="1116" y="374"/>
                    </a:lnTo>
                    <a:lnTo>
                      <a:pt x="1170" y="359"/>
                    </a:lnTo>
                    <a:lnTo>
                      <a:pt x="1225" y="346"/>
                    </a:lnTo>
                    <a:lnTo>
                      <a:pt x="1281" y="336"/>
                    </a:lnTo>
                    <a:lnTo>
                      <a:pt x="1337" y="328"/>
                    </a:lnTo>
                    <a:lnTo>
                      <a:pt x="1395" y="324"/>
                    </a:lnTo>
                    <a:lnTo>
                      <a:pt x="1452" y="322"/>
                    </a:lnTo>
                    <a:lnTo>
                      <a:pt x="1510" y="324"/>
                    </a:lnTo>
                    <a:lnTo>
                      <a:pt x="1567" y="328"/>
                    </a:lnTo>
                    <a:lnTo>
                      <a:pt x="1624" y="336"/>
                    </a:lnTo>
                    <a:lnTo>
                      <a:pt x="1680" y="346"/>
                    </a:lnTo>
                    <a:lnTo>
                      <a:pt x="1734" y="359"/>
                    </a:lnTo>
                    <a:lnTo>
                      <a:pt x="1788" y="374"/>
                    </a:lnTo>
                    <a:lnTo>
                      <a:pt x="1841" y="391"/>
                    </a:lnTo>
                    <a:lnTo>
                      <a:pt x="1893" y="412"/>
                    </a:lnTo>
                    <a:lnTo>
                      <a:pt x="1942" y="434"/>
                    </a:lnTo>
                    <a:lnTo>
                      <a:pt x="1991" y="459"/>
                    </a:lnTo>
                    <a:lnTo>
                      <a:pt x="2038" y="487"/>
                    </a:lnTo>
                    <a:lnTo>
                      <a:pt x="2085" y="515"/>
                    </a:lnTo>
                    <a:lnTo>
                      <a:pt x="2128" y="547"/>
                    </a:lnTo>
                    <a:lnTo>
                      <a:pt x="2171" y="580"/>
                    </a:lnTo>
                    <a:lnTo>
                      <a:pt x="2213" y="616"/>
                    </a:lnTo>
                    <a:lnTo>
                      <a:pt x="2251" y="653"/>
                    </a:lnTo>
                    <a:lnTo>
                      <a:pt x="2289" y="692"/>
                    </a:lnTo>
                    <a:lnTo>
                      <a:pt x="2325" y="734"/>
                    </a:lnTo>
                    <a:lnTo>
                      <a:pt x="2358" y="776"/>
                    </a:lnTo>
                    <a:lnTo>
                      <a:pt x="2390" y="820"/>
                    </a:lnTo>
                    <a:lnTo>
                      <a:pt x="2418" y="867"/>
                    </a:lnTo>
                    <a:lnTo>
                      <a:pt x="2445" y="913"/>
                    </a:lnTo>
                    <a:lnTo>
                      <a:pt x="2471" y="962"/>
                    </a:lnTo>
                    <a:lnTo>
                      <a:pt x="2494" y="1012"/>
                    </a:lnTo>
                    <a:lnTo>
                      <a:pt x="2514" y="1064"/>
                    </a:lnTo>
                    <a:lnTo>
                      <a:pt x="2532" y="1116"/>
                    </a:lnTo>
                    <a:lnTo>
                      <a:pt x="2547" y="1170"/>
                    </a:lnTo>
                    <a:lnTo>
                      <a:pt x="2559" y="1224"/>
                    </a:lnTo>
                    <a:lnTo>
                      <a:pt x="2569" y="1280"/>
                    </a:lnTo>
                    <a:lnTo>
                      <a:pt x="2577" y="1337"/>
                    </a:lnTo>
                    <a:lnTo>
                      <a:pt x="2582" y="1394"/>
                    </a:lnTo>
                    <a:lnTo>
                      <a:pt x="2583" y="1451"/>
                    </a:lnTo>
                    <a:close/>
                  </a:path>
                </a:pathLst>
              </a:custGeom>
              <a:solidFill>
                <a:srgbClr val="C2E2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4" name="Freeform 172"/>
              <p:cNvSpPr>
                <a:spLocks noEditPoints="1"/>
              </p:cNvSpPr>
              <p:nvPr/>
            </p:nvSpPr>
            <p:spPr bwMode="auto">
              <a:xfrm>
                <a:off x="5388" y="1206"/>
                <a:ext cx="55" cy="57"/>
              </a:xfrm>
              <a:custGeom>
                <a:avLst/>
                <a:gdLst/>
                <a:ahLst/>
                <a:cxnLst>
                  <a:cxn ang="0">
                    <a:pos x="2557" y="1030"/>
                  </a:cxn>
                  <a:cxn ang="0">
                    <a:pos x="2455" y="732"/>
                  </a:cxn>
                  <a:cxn ang="0">
                    <a:pos x="2288" y="470"/>
                  </a:cxn>
                  <a:cxn ang="0">
                    <a:pos x="2064" y="257"/>
                  </a:cxn>
                  <a:cxn ang="0">
                    <a:pos x="1794" y="101"/>
                  </a:cxn>
                  <a:cxn ang="0">
                    <a:pos x="1488" y="15"/>
                  </a:cxn>
                  <a:cxn ang="0">
                    <a:pos x="1159" y="7"/>
                  </a:cxn>
                  <a:cxn ang="0">
                    <a:pos x="847" y="79"/>
                  </a:cxn>
                  <a:cxn ang="0">
                    <a:pos x="570" y="221"/>
                  </a:cxn>
                  <a:cxn ang="0">
                    <a:pos x="335" y="423"/>
                  </a:cxn>
                  <a:cxn ang="0">
                    <a:pos x="156" y="676"/>
                  </a:cxn>
                  <a:cxn ang="0">
                    <a:pos x="40" y="969"/>
                  </a:cxn>
                  <a:cxn ang="0">
                    <a:pos x="0" y="1290"/>
                  </a:cxn>
                  <a:cxn ang="0">
                    <a:pos x="40" y="1613"/>
                  </a:cxn>
                  <a:cxn ang="0">
                    <a:pos x="156" y="1906"/>
                  </a:cxn>
                  <a:cxn ang="0">
                    <a:pos x="335" y="2157"/>
                  </a:cxn>
                  <a:cxn ang="0">
                    <a:pos x="570" y="2361"/>
                  </a:cxn>
                  <a:cxn ang="0">
                    <a:pos x="847" y="2503"/>
                  </a:cxn>
                  <a:cxn ang="0">
                    <a:pos x="1159" y="2574"/>
                  </a:cxn>
                  <a:cxn ang="0">
                    <a:pos x="1488" y="2567"/>
                  </a:cxn>
                  <a:cxn ang="0">
                    <a:pos x="1794" y="2479"/>
                  </a:cxn>
                  <a:cxn ang="0">
                    <a:pos x="2064" y="2325"/>
                  </a:cxn>
                  <a:cxn ang="0">
                    <a:pos x="2288" y="2111"/>
                  </a:cxn>
                  <a:cxn ang="0">
                    <a:pos x="2455" y="1850"/>
                  </a:cxn>
                  <a:cxn ang="0">
                    <a:pos x="2557" y="1550"/>
                  </a:cxn>
                  <a:cxn ang="0">
                    <a:pos x="2260" y="1290"/>
                  </a:cxn>
                  <a:cxn ang="0">
                    <a:pos x="2229" y="1533"/>
                  </a:cxn>
                  <a:cxn ang="0">
                    <a:pos x="2142" y="1752"/>
                  </a:cxn>
                  <a:cxn ang="0">
                    <a:pos x="2008" y="1941"/>
                  </a:cxn>
                  <a:cxn ang="0">
                    <a:pos x="1832" y="2094"/>
                  </a:cxn>
                  <a:cxn ang="0">
                    <a:pos x="1624" y="2200"/>
                  </a:cxn>
                  <a:cxn ang="0">
                    <a:pos x="1390" y="2253"/>
                  </a:cxn>
                  <a:cxn ang="0">
                    <a:pos x="1144" y="2247"/>
                  </a:cxn>
                  <a:cxn ang="0">
                    <a:pos x="914" y="2182"/>
                  </a:cxn>
                  <a:cxn ang="0">
                    <a:pos x="711" y="2066"/>
                  </a:cxn>
                  <a:cxn ang="0">
                    <a:pos x="543" y="1906"/>
                  </a:cxn>
                  <a:cxn ang="0">
                    <a:pos x="418" y="1711"/>
                  </a:cxn>
                  <a:cxn ang="0">
                    <a:pos x="342" y="1485"/>
                  </a:cxn>
                  <a:cxn ang="0">
                    <a:pos x="324" y="1241"/>
                  </a:cxn>
                  <a:cxn ang="0">
                    <a:pos x="367" y="1003"/>
                  </a:cxn>
                  <a:cxn ang="0">
                    <a:pos x="462" y="790"/>
                  </a:cxn>
                  <a:cxn ang="0">
                    <a:pos x="606" y="606"/>
                  </a:cxn>
                  <a:cxn ang="0">
                    <a:pos x="788" y="464"/>
                  </a:cxn>
                  <a:cxn ang="0">
                    <a:pos x="1003" y="366"/>
                  </a:cxn>
                  <a:cxn ang="0">
                    <a:pos x="1242" y="325"/>
                  </a:cxn>
                  <a:cxn ang="0">
                    <a:pos x="1487" y="343"/>
                  </a:cxn>
                  <a:cxn ang="0">
                    <a:pos x="1711" y="419"/>
                  </a:cxn>
                  <a:cxn ang="0">
                    <a:pos x="1907" y="544"/>
                  </a:cxn>
                  <a:cxn ang="0">
                    <a:pos x="2067" y="713"/>
                  </a:cxn>
                  <a:cxn ang="0">
                    <a:pos x="2184" y="914"/>
                  </a:cxn>
                  <a:cxn ang="0">
                    <a:pos x="2248" y="1143"/>
                  </a:cxn>
                </a:cxnLst>
                <a:rect l="0" t="0" r="r" b="b"/>
                <a:pathLst>
                  <a:path w="2583" h="2581">
                    <a:moveTo>
                      <a:pt x="2583" y="1290"/>
                    </a:moveTo>
                    <a:lnTo>
                      <a:pt x="2581" y="1224"/>
                    </a:lnTo>
                    <a:lnTo>
                      <a:pt x="2576" y="1159"/>
                    </a:lnTo>
                    <a:lnTo>
                      <a:pt x="2568" y="1094"/>
                    </a:lnTo>
                    <a:lnTo>
                      <a:pt x="2557" y="1030"/>
                    </a:lnTo>
                    <a:lnTo>
                      <a:pt x="2542" y="969"/>
                    </a:lnTo>
                    <a:lnTo>
                      <a:pt x="2524" y="908"/>
                    </a:lnTo>
                    <a:lnTo>
                      <a:pt x="2504" y="848"/>
                    </a:lnTo>
                    <a:lnTo>
                      <a:pt x="2482" y="789"/>
                    </a:lnTo>
                    <a:lnTo>
                      <a:pt x="2455" y="732"/>
                    </a:lnTo>
                    <a:lnTo>
                      <a:pt x="2427" y="676"/>
                    </a:lnTo>
                    <a:lnTo>
                      <a:pt x="2395" y="622"/>
                    </a:lnTo>
                    <a:lnTo>
                      <a:pt x="2363" y="570"/>
                    </a:lnTo>
                    <a:lnTo>
                      <a:pt x="2326" y="519"/>
                    </a:lnTo>
                    <a:lnTo>
                      <a:pt x="2288" y="470"/>
                    </a:lnTo>
                    <a:lnTo>
                      <a:pt x="2247" y="423"/>
                    </a:lnTo>
                    <a:lnTo>
                      <a:pt x="2205" y="379"/>
                    </a:lnTo>
                    <a:lnTo>
                      <a:pt x="2159" y="336"/>
                    </a:lnTo>
                    <a:lnTo>
                      <a:pt x="2113" y="295"/>
                    </a:lnTo>
                    <a:lnTo>
                      <a:pt x="2064" y="257"/>
                    </a:lnTo>
                    <a:lnTo>
                      <a:pt x="2013" y="221"/>
                    </a:lnTo>
                    <a:lnTo>
                      <a:pt x="1960" y="188"/>
                    </a:lnTo>
                    <a:lnTo>
                      <a:pt x="1906" y="156"/>
                    </a:lnTo>
                    <a:lnTo>
                      <a:pt x="1850" y="128"/>
                    </a:lnTo>
                    <a:lnTo>
                      <a:pt x="1794" y="101"/>
                    </a:lnTo>
                    <a:lnTo>
                      <a:pt x="1736" y="79"/>
                    </a:lnTo>
                    <a:lnTo>
                      <a:pt x="1675" y="59"/>
                    </a:lnTo>
                    <a:lnTo>
                      <a:pt x="1614" y="42"/>
                    </a:lnTo>
                    <a:lnTo>
                      <a:pt x="1552" y="26"/>
                    </a:lnTo>
                    <a:lnTo>
                      <a:pt x="1488" y="15"/>
                    </a:lnTo>
                    <a:lnTo>
                      <a:pt x="1424" y="7"/>
                    </a:lnTo>
                    <a:lnTo>
                      <a:pt x="1358" y="2"/>
                    </a:lnTo>
                    <a:lnTo>
                      <a:pt x="1291" y="0"/>
                    </a:lnTo>
                    <a:lnTo>
                      <a:pt x="1224" y="2"/>
                    </a:lnTo>
                    <a:lnTo>
                      <a:pt x="1159" y="7"/>
                    </a:lnTo>
                    <a:lnTo>
                      <a:pt x="1094" y="15"/>
                    </a:lnTo>
                    <a:lnTo>
                      <a:pt x="1031" y="26"/>
                    </a:lnTo>
                    <a:lnTo>
                      <a:pt x="968" y="42"/>
                    </a:lnTo>
                    <a:lnTo>
                      <a:pt x="907" y="59"/>
                    </a:lnTo>
                    <a:lnTo>
                      <a:pt x="847" y="79"/>
                    </a:lnTo>
                    <a:lnTo>
                      <a:pt x="788" y="101"/>
                    </a:lnTo>
                    <a:lnTo>
                      <a:pt x="731" y="128"/>
                    </a:lnTo>
                    <a:lnTo>
                      <a:pt x="676" y="156"/>
                    </a:lnTo>
                    <a:lnTo>
                      <a:pt x="622" y="188"/>
                    </a:lnTo>
                    <a:lnTo>
                      <a:pt x="570" y="221"/>
                    </a:lnTo>
                    <a:lnTo>
                      <a:pt x="519" y="257"/>
                    </a:lnTo>
                    <a:lnTo>
                      <a:pt x="470" y="295"/>
                    </a:lnTo>
                    <a:lnTo>
                      <a:pt x="423" y="336"/>
                    </a:lnTo>
                    <a:lnTo>
                      <a:pt x="379" y="379"/>
                    </a:lnTo>
                    <a:lnTo>
                      <a:pt x="335" y="423"/>
                    </a:lnTo>
                    <a:lnTo>
                      <a:pt x="294" y="470"/>
                    </a:lnTo>
                    <a:lnTo>
                      <a:pt x="256" y="519"/>
                    </a:lnTo>
                    <a:lnTo>
                      <a:pt x="220" y="570"/>
                    </a:lnTo>
                    <a:lnTo>
                      <a:pt x="187" y="622"/>
                    </a:lnTo>
                    <a:lnTo>
                      <a:pt x="156" y="676"/>
                    </a:lnTo>
                    <a:lnTo>
                      <a:pt x="127" y="732"/>
                    </a:lnTo>
                    <a:lnTo>
                      <a:pt x="101" y="789"/>
                    </a:lnTo>
                    <a:lnTo>
                      <a:pt x="78" y="848"/>
                    </a:lnTo>
                    <a:lnTo>
                      <a:pt x="58" y="908"/>
                    </a:lnTo>
                    <a:lnTo>
                      <a:pt x="40" y="969"/>
                    </a:lnTo>
                    <a:lnTo>
                      <a:pt x="26" y="1030"/>
                    </a:lnTo>
                    <a:lnTo>
                      <a:pt x="14" y="1094"/>
                    </a:lnTo>
                    <a:lnTo>
                      <a:pt x="7" y="1159"/>
                    </a:lnTo>
                    <a:lnTo>
                      <a:pt x="1" y="1224"/>
                    </a:lnTo>
                    <a:lnTo>
                      <a:pt x="0" y="1290"/>
                    </a:lnTo>
                    <a:lnTo>
                      <a:pt x="1" y="1357"/>
                    </a:lnTo>
                    <a:lnTo>
                      <a:pt x="7" y="1422"/>
                    </a:lnTo>
                    <a:lnTo>
                      <a:pt x="14" y="1487"/>
                    </a:lnTo>
                    <a:lnTo>
                      <a:pt x="26" y="1550"/>
                    </a:lnTo>
                    <a:lnTo>
                      <a:pt x="40" y="1613"/>
                    </a:lnTo>
                    <a:lnTo>
                      <a:pt x="58" y="1674"/>
                    </a:lnTo>
                    <a:lnTo>
                      <a:pt x="78" y="1735"/>
                    </a:lnTo>
                    <a:lnTo>
                      <a:pt x="101" y="1793"/>
                    </a:lnTo>
                    <a:lnTo>
                      <a:pt x="127" y="1850"/>
                    </a:lnTo>
                    <a:lnTo>
                      <a:pt x="156" y="1906"/>
                    </a:lnTo>
                    <a:lnTo>
                      <a:pt x="187" y="1961"/>
                    </a:lnTo>
                    <a:lnTo>
                      <a:pt x="220" y="2011"/>
                    </a:lnTo>
                    <a:lnTo>
                      <a:pt x="256" y="2062"/>
                    </a:lnTo>
                    <a:lnTo>
                      <a:pt x="294" y="2111"/>
                    </a:lnTo>
                    <a:lnTo>
                      <a:pt x="335" y="2157"/>
                    </a:lnTo>
                    <a:lnTo>
                      <a:pt x="379" y="2202"/>
                    </a:lnTo>
                    <a:lnTo>
                      <a:pt x="423" y="2246"/>
                    </a:lnTo>
                    <a:lnTo>
                      <a:pt x="470" y="2286"/>
                    </a:lnTo>
                    <a:lnTo>
                      <a:pt x="519" y="2325"/>
                    </a:lnTo>
                    <a:lnTo>
                      <a:pt x="570" y="2361"/>
                    </a:lnTo>
                    <a:lnTo>
                      <a:pt x="622" y="2394"/>
                    </a:lnTo>
                    <a:lnTo>
                      <a:pt x="676" y="2426"/>
                    </a:lnTo>
                    <a:lnTo>
                      <a:pt x="731" y="2454"/>
                    </a:lnTo>
                    <a:lnTo>
                      <a:pt x="788" y="2479"/>
                    </a:lnTo>
                    <a:lnTo>
                      <a:pt x="847" y="2503"/>
                    </a:lnTo>
                    <a:lnTo>
                      <a:pt x="907" y="2523"/>
                    </a:lnTo>
                    <a:lnTo>
                      <a:pt x="968" y="2540"/>
                    </a:lnTo>
                    <a:lnTo>
                      <a:pt x="1031" y="2554"/>
                    </a:lnTo>
                    <a:lnTo>
                      <a:pt x="1094" y="2567"/>
                    </a:lnTo>
                    <a:lnTo>
                      <a:pt x="1159" y="2574"/>
                    </a:lnTo>
                    <a:lnTo>
                      <a:pt x="1224" y="2580"/>
                    </a:lnTo>
                    <a:lnTo>
                      <a:pt x="1291" y="2581"/>
                    </a:lnTo>
                    <a:lnTo>
                      <a:pt x="1358" y="2580"/>
                    </a:lnTo>
                    <a:lnTo>
                      <a:pt x="1424" y="2574"/>
                    </a:lnTo>
                    <a:lnTo>
                      <a:pt x="1488" y="2567"/>
                    </a:lnTo>
                    <a:lnTo>
                      <a:pt x="1552" y="2554"/>
                    </a:lnTo>
                    <a:lnTo>
                      <a:pt x="1614" y="2540"/>
                    </a:lnTo>
                    <a:lnTo>
                      <a:pt x="1675" y="2523"/>
                    </a:lnTo>
                    <a:lnTo>
                      <a:pt x="1736" y="2503"/>
                    </a:lnTo>
                    <a:lnTo>
                      <a:pt x="1794" y="2479"/>
                    </a:lnTo>
                    <a:lnTo>
                      <a:pt x="1850" y="2454"/>
                    </a:lnTo>
                    <a:lnTo>
                      <a:pt x="1906" y="2426"/>
                    </a:lnTo>
                    <a:lnTo>
                      <a:pt x="1960" y="2394"/>
                    </a:lnTo>
                    <a:lnTo>
                      <a:pt x="2013" y="2361"/>
                    </a:lnTo>
                    <a:lnTo>
                      <a:pt x="2064" y="2325"/>
                    </a:lnTo>
                    <a:lnTo>
                      <a:pt x="2113" y="2286"/>
                    </a:lnTo>
                    <a:lnTo>
                      <a:pt x="2159" y="2246"/>
                    </a:lnTo>
                    <a:lnTo>
                      <a:pt x="2205" y="2202"/>
                    </a:lnTo>
                    <a:lnTo>
                      <a:pt x="2247" y="2157"/>
                    </a:lnTo>
                    <a:lnTo>
                      <a:pt x="2288" y="2111"/>
                    </a:lnTo>
                    <a:lnTo>
                      <a:pt x="2326" y="2062"/>
                    </a:lnTo>
                    <a:lnTo>
                      <a:pt x="2363" y="2011"/>
                    </a:lnTo>
                    <a:lnTo>
                      <a:pt x="2395" y="1961"/>
                    </a:lnTo>
                    <a:lnTo>
                      <a:pt x="2427" y="1906"/>
                    </a:lnTo>
                    <a:lnTo>
                      <a:pt x="2455" y="1850"/>
                    </a:lnTo>
                    <a:lnTo>
                      <a:pt x="2482" y="1793"/>
                    </a:lnTo>
                    <a:lnTo>
                      <a:pt x="2504" y="1735"/>
                    </a:lnTo>
                    <a:lnTo>
                      <a:pt x="2524" y="1674"/>
                    </a:lnTo>
                    <a:lnTo>
                      <a:pt x="2542" y="1613"/>
                    </a:lnTo>
                    <a:lnTo>
                      <a:pt x="2557" y="1550"/>
                    </a:lnTo>
                    <a:lnTo>
                      <a:pt x="2568" y="1487"/>
                    </a:lnTo>
                    <a:lnTo>
                      <a:pt x="2576" y="1422"/>
                    </a:lnTo>
                    <a:lnTo>
                      <a:pt x="2581" y="1357"/>
                    </a:lnTo>
                    <a:lnTo>
                      <a:pt x="2583" y="1290"/>
                    </a:lnTo>
                    <a:close/>
                    <a:moveTo>
                      <a:pt x="2260" y="1290"/>
                    </a:moveTo>
                    <a:lnTo>
                      <a:pt x="2259" y="1340"/>
                    </a:lnTo>
                    <a:lnTo>
                      <a:pt x="2255" y="1390"/>
                    </a:lnTo>
                    <a:lnTo>
                      <a:pt x="2248" y="1438"/>
                    </a:lnTo>
                    <a:lnTo>
                      <a:pt x="2240" y="1485"/>
                    </a:lnTo>
                    <a:lnTo>
                      <a:pt x="2229" y="1533"/>
                    </a:lnTo>
                    <a:lnTo>
                      <a:pt x="2216" y="1579"/>
                    </a:lnTo>
                    <a:lnTo>
                      <a:pt x="2201" y="1623"/>
                    </a:lnTo>
                    <a:lnTo>
                      <a:pt x="2184" y="1667"/>
                    </a:lnTo>
                    <a:lnTo>
                      <a:pt x="2164" y="1711"/>
                    </a:lnTo>
                    <a:lnTo>
                      <a:pt x="2142" y="1752"/>
                    </a:lnTo>
                    <a:lnTo>
                      <a:pt x="2119" y="1793"/>
                    </a:lnTo>
                    <a:lnTo>
                      <a:pt x="2094" y="1832"/>
                    </a:lnTo>
                    <a:lnTo>
                      <a:pt x="2067" y="1870"/>
                    </a:lnTo>
                    <a:lnTo>
                      <a:pt x="2038" y="1906"/>
                    </a:lnTo>
                    <a:lnTo>
                      <a:pt x="2008" y="1941"/>
                    </a:lnTo>
                    <a:lnTo>
                      <a:pt x="1976" y="1975"/>
                    </a:lnTo>
                    <a:lnTo>
                      <a:pt x="1942" y="2007"/>
                    </a:lnTo>
                    <a:lnTo>
                      <a:pt x="1907" y="2038"/>
                    </a:lnTo>
                    <a:lnTo>
                      <a:pt x="1870" y="2066"/>
                    </a:lnTo>
                    <a:lnTo>
                      <a:pt x="1832" y="2094"/>
                    </a:lnTo>
                    <a:lnTo>
                      <a:pt x="1794" y="2119"/>
                    </a:lnTo>
                    <a:lnTo>
                      <a:pt x="1753" y="2141"/>
                    </a:lnTo>
                    <a:lnTo>
                      <a:pt x="1711" y="2163"/>
                    </a:lnTo>
                    <a:lnTo>
                      <a:pt x="1669" y="2182"/>
                    </a:lnTo>
                    <a:lnTo>
                      <a:pt x="1624" y="2200"/>
                    </a:lnTo>
                    <a:lnTo>
                      <a:pt x="1579" y="2215"/>
                    </a:lnTo>
                    <a:lnTo>
                      <a:pt x="1533" y="2228"/>
                    </a:lnTo>
                    <a:lnTo>
                      <a:pt x="1487" y="2239"/>
                    </a:lnTo>
                    <a:lnTo>
                      <a:pt x="1439" y="2247"/>
                    </a:lnTo>
                    <a:lnTo>
                      <a:pt x="1390" y="2253"/>
                    </a:lnTo>
                    <a:lnTo>
                      <a:pt x="1341" y="2257"/>
                    </a:lnTo>
                    <a:lnTo>
                      <a:pt x="1291" y="2258"/>
                    </a:lnTo>
                    <a:lnTo>
                      <a:pt x="1242" y="2257"/>
                    </a:lnTo>
                    <a:lnTo>
                      <a:pt x="1192" y="2253"/>
                    </a:lnTo>
                    <a:lnTo>
                      <a:pt x="1144" y="2247"/>
                    </a:lnTo>
                    <a:lnTo>
                      <a:pt x="1096" y="2239"/>
                    </a:lnTo>
                    <a:lnTo>
                      <a:pt x="1050" y="2228"/>
                    </a:lnTo>
                    <a:lnTo>
                      <a:pt x="1003" y="2215"/>
                    </a:lnTo>
                    <a:lnTo>
                      <a:pt x="958" y="2200"/>
                    </a:lnTo>
                    <a:lnTo>
                      <a:pt x="914" y="2182"/>
                    </a:lnTo>
                    <a:lnTo>
                      <a:pt x="871" y="2163"/>
                    </a:lnTo>
                    <a:lnTo>
                      <a:pt x="830" y="2141"/>
                    </a:lnTo>
                    <a:lnTo>
                      <a:pt x="788" y="2119"/>
                    </a:lnTo>
                    <a:lnTo>
                      <a:pt x="750" y="2094"/>
                    </a:lnTo>
                    <a:lnTo>
                      <a:pt x="711" y="2066"/>
                    </a:lnTo>
                    <a:lnTo>
                      <a:pt x="676" y="2038"/>
                    </a:lnTo>
                    <a:lnTo>
                      <a:pt x="640" y="2007"/>
                    </a:lnTo>
                    <a:lnTo>
                      <a:pt x="606" y="1975"/>
                    </a:lnTo>
                    <a:lnTo>
                      <a:pt x="574" y="1941"/>
                    </a:lnTo>
                    <a:lnTo>
                      <a:pt x="543" y="1906"/>
                    </a:lnTo>
                    <a:lnTo>
                      <a:pt x="515" y="1870"/>
                    </a:lnTo>
                    <a:lnTo>
                      <a:pt x="488" y="1832"/>
                    </a:lnTo>
                    <a:lnTo>
                      <a:pt x="462" y="1793"/>
                    </a:lnTo>
                    <a:lnTo>
                      <a:pt x="440" y="1752"/>
                    </a:lnTo>
                    <a:lnTo>
                      <a:pt x="418" y="1711"/>
                    </a:lnTo>
                    <a:lnTo>
                      <a:pt x="399" y="1667"/>
                    </a:lnTo>
                    <a:lnTo>
                      <a:pt x="382" y="1623"/>
                    </a:lnTo>
                    <a:lnTo>
                      <a:pt x="367" y="1579"/>
                    </a:lnTo>
                    <a:lnTo>
                      <a:pt x="353" y="1533"/>
                    </a:lnTo>
                    <a:lnTo>
                      <a:pt x="342" y="1485"/>
                    </a:lnTo>
                    <a:lnTo>
                      <a:pt x="334" y="1438"/>
                    </a:lnTo>
                    <a:lnTo>
                      <a:pt x="328" y="1390"/>
                    </a:lnTo>
                    <a:lnTo>
                      <a:pt x="324" y="1340"/>
                    </a:lnTo>
                    <a:lnTo>
                      <a:pt x="323" y="1290"/>
                    </a:lnTo>
                    <a:lnTo>
                      <a:pt x="324" y="1241"/>
                    </a:lnTo>
                    <a:lnTo>
                      <a:pt x="328" y="1192"/>
                    </a:lnTo>
                    <a:lnTo>
                      <a:pt x="334" y="1143"/>
                    </a:lnTo>
                    <a:lnTo>
                      <a:pt x="342" y="1095"/>
                    </a:lnTo>
                    <a:lnTo>
                      <a:pt x="353" y="1049"/>
                    </a:lnTo>
                    <a:lnTo>
                      <a:pt x="367" y="1003"/>
                    </a:lnTo>
                    <a:lnTo>
                      <a:pt x="382" y="958"/>
                    </a:lnTo>
                    <a:lnTo>
                      <a:pt x="399" y="914"/>
                    </a:lnTo>
                    <a:lnTo>
                      <a:pt x="418" y="871"/>
                    </a:lnTo>
                    <a:lnTo>
                      <a:pt x="440" y="829"/>
                    </a:lnTo>
                    <a:lnTo>
                      <a:pt x="462" y="790"/>
                    </a:lnTo>
                    <a:lnTo>
                      <a:pt x="488" y="750"/>
                    </a:lnTo>
                    <a:lnTo>
                      <a:pt x="515" y="713"/>
                    </a:lnTo>
                    <a:lnTo>
                      <a:pt x="543" y="676"/>
                    </a:lnTo>
                    <a:lnTo>
                      <a:pt x="574" y="641"/>
                    </a:lnTo>
                    <a:lnTo>
                      <a:pt x="606" y="606"/>
                    </a:lnTo>
                    <a:lnTo>
                      <a:pt x="640" y="575"/>
                    </a:lnTo>
                    <a:lnTo>
                      <a:pt x="676" y="544"/>
                    </a:lnTo>
                    <a:lnTo>
                      <a:pt x="711" y="516"/>
                    </a:lnTo>
                    <a:lnTo>
                      <a:pt x="750" y="488"/>
                    </a:lnTo>
                    <a:lnTo>
                      <a:pt x="788" y="464"/>
                    </a:lnTo>
                    <a:lnTo>
                      <a:pt x="830" y="441"/>
                    </a:lnTo>
                    <a:lnTo>
                      <a:pt x="871" y="419"/>
                    </a:lnTo>
                    <a:lnTo>
                      <a:pt x="914" y="399"/>
                    </a:lnTo>
                    <a:lnTo>
                      <a:pt x="958" y="383"/>
                    </a:lnTo>
                    <a:lnTo>
                      <a:pt x="1003" y="366"/>
                    </a:lnTo>
                    <a:lnTo>
                      <a:pt x="1050" y="354"/>
                    </a:lnTo>
                    <a:lnTo>
                      <a:pt x="1096" y="343"/>
                    </a:lnTo>
                    <a:lnTo>
                      <a:pt x="1144" y="335"/>
                    </a:lnTo>
                    <a:lnTo>
                      <a:pt x="1192" y="328"/>
                    </a:lnTo>
                    <a:lnTo>
                      <a:pt x="1242" y="325"/>
                    </a:lnTo>
                    <a:lnTo>
                      <a:pt x="1291" y="323"/>
                    </a:lnTo>
                    <a:lnTo>
                      <a:pt x="1341" y="325"/>
                    </a:lnTo>
                    <a:lnTo>
                      <a:pt x="1390" y="328"/>
                    </a:lnTo>
                    <a:lnTo>
                      <a:pt x="1439" y="335"/>
                    </a:lnTo>
                    <a:lnTo>
                      <a:pt x="1487" y="343"/>
                    </a:lnTo>
                    <a:lnTo>
                      <a:pt x="1533" y="354"/>
                    </a:lnTo>
                    <a:lnTo>
                      <a:pt x="1579" y="366"/>
                    </a:lnTo>
                    <a:lnTo>
                      <a:pt x="1624" y="383"/>
                    </a:lnTo>
                    <a:lnTo>
                      <a:pt x="1669" y="399"/>
                    </a:lnTo>
                    <a:lnTo>
                      <a:pt x="1711" y="419"/>
                    </a:lnTo>
                    <a:lnTo>
                      <a:pt x="1753" y="441"/>
                    </a:lnTo>
                    <a:lnTo>
                      <a:pt x="1794" y="464"/>
                    </a:lnTo>
                    <a:lnTo>
                      <a:pt x="1832" y="488"/>
                    </a:lnTo>
                    <a:lnTo>
                      <a:pt x="1870" y="516"/>
                    </a:lnTo>
                    <a:lnTo>
                      <a:pt x="1907" y="544"/>
                    </a:lnTo>
                    <a:lnTo>
                      <a:pt x="1942" y="575"/>
                    </a:lnTo>
                    <a:lnTo>
                      <a:pt x="1976" y="606"/>
                    </a:lnTo>
                    <a:lnTo>
                      <a:pt x="2008" y="641"/>
                    </a:lnTo>
                    <a:lnTo>
                      <a:pt x="2038" y="676"/>
                    </a:lnTo>
                    <a:lnTo>
                      <a:pt x="2067" y="713"/>
                    </a:lnTo>
                    <a:lnTo>
                      <a:pt x="2094" y="750"/>
                    </a:lnTo>
                    <a:lnTo>
                      <a:pt x="2119" y="790"/>
                    </a:lnTo>
                    <a:lnTo>
                      <a:pt x="2142" y="829"/>
                    </a:lnTo>
                    <a:lnTo>
                      <a:pt x="2164" y="871"/>
                    </a:lnTo>
                    <a:lnTo>
                      <a:pt x="2184" y="914"/>
                    </a:lnTo>
                    <a:lnTo>
                      <a:pt x="2201" y="958"/>
                    </a:lnTo>
                    <a:lnTo>
                      <a:pt x="2216" y="1003"/>
                    </a:lnTo>
                    <a:lnTo>
                      <a:pt x="2229" y="1049"/>
                    </a:lnTo>
                    <a:lnTo>
                      <a:pt x="2240" y="1095"/>
                    </a:lnTo>
                    <a:lnTo>
                      <a:pt x="2248" y="1143"/>
                    </a:lnTo>
                    <a:lnTo>
                      <a:pt x="2255" y="1192"/>
                    </a:lnTo>
                    <a:lnTo>
                      <a:pt x="2259" y="1241"/>
                    </a:lnTo>
                    <a:lnTo>
                      <a:pt x="2260" y="1290"/>
                    </a:lnTo>
                    <a:close/>
                  </a:path>
                </a:pathLst>
              </a:custGeom>
              <a:solidFill>
                <a:srgbClr val="C7E4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5" name="Freeform 173"/>
              <p:cNvSpPr>
                <a:spLocks noEditPoints="1"/>
              </p:cNvSpPr>
              <p:nvPr/>
            </p:nvSpPr>
            <p:spPr bwMode="auto">
              <a:xfrm>
                <a:off x="5391" y="1209"/>
                <a:ext cx="48" cy="51"/>
              </a:xfrm>
              <a:custGeom>
                <a:avLst/>
                <a:gdLst/>
                <a:ahLst/>
                <a:cxnLst>
                  <a:cxn ang="0">
                    <a:pos x="2237" y="903"/>
                  </a:cxn>
                  <a:cxn ang="0">
                    <a:pos x="2149" y="641"/>
                  </a:cxn>
                  <a:cxn ang="0">
                    <a:pos x="2003" y="412"/>
                  </a:cxn>
                  <a:cxn ang="0">
                    <a:pos x="1806" y="226"/>
                  </a:cxn>
                  <a:cxn ang="0">
                    <a:pos x="1571" y="90"/>
                  </a:cxn>
                  <a:cxn ang="0">
                    <a:pos x="1302" y="14"/>
                  </a:cxn>
                  <a:cxn ang="0">
                    <a:pos x="1015" y="6"/>
                  </a:cxn>
                  <a:cxn ang="0">
                    <a:pos x="741" y="69"/>
                  </a:cxn>
                  <a:cxn ang="0">
                    <a:pos x="498" y="194"/>
                  </a:cxn>
                  <a:cxn ang="0">
                    <a:pos x="294" y="371"/>
                  </a:cxn>
                  <a:cxn ang="0">
                    <a:pos x="136" y="592"/>
                  </a:cxn>
                  <a:cxn ang="0">
                    <a:pos x="36" y="848"/>
                  </a:cxn>
                  <a:cxn ang="0">
                    <a:pos x="0" y="1129"/>
                  </a:cxn>
                  <a:cxn ang="0">
                    <a:pos x="36" y="1412"/>
                  </a:cxn>
                  <a:cxn ang="0">
                    <a:pos x="136" y="1668"/>
                  </a:cxn>
                  <a:cxn ang="0">
                    <a:pos x="294" y="1889"/>
                  </a:cxn>
                  <a:cxn ang="0">
                    <a:pos x="498" y="2066"/>
                  </a:cxn>
                  <a:cxn ang="0">
                    <a:pos x="741" y="2190"/>
                  </a:cxn>
                  <a:cxn ang="0">
                    <a:pos x="1015" y="2252"/>
                  </a:cxn>
                  <a:cxn ang="0">
                    <a:pos x="1302" y="2245"/>
                  </a:cxn>
                  <a:cxn ang="0">
                    <a:pos x="1571" y="2170"/>
                  </a:cxn>
                  <a:cxn ang="0">
                    <a:pos x="1806" y="2035"/>
                  </a:cxn>
                  <a:cxn ang="0">
                    <a:pos x="2003" y="1848"/>
                  </a:cxn>
                  <a:cxn ang="0">
                    <a:pos x="2149" y="1620"/>
                  </a:cxn>
                  <a:cxn ang="0">
                    <a:pos x="2237" y="1357"/>
                  </a:cxn>
                  <a:cxn ang="0">
                    <a:pos x="1938" y="1129"/>
                  </a:cxn>
                  <a:cxn ang="0">
                    <a:pos x="1912" y="1331"/>
                  </a:cxn>
                  <a:cxn ang="0">
                    <a:pos x="1840" y="1514"/>
                  </a:cxn>
                  <a:cxn ang="0">
                    <a:pos x="1728" y="1673"/>
                  </a:cxn>
                  <a:cxn ang="0">
                    <a:pos x="1582" y="1798"/>
                  </a:cxn>
                  <a:cxn ang="0">
                    <a:pos x="1407" y="1888"/>
                  </a:cxn>
                  <a:cxn ang="0">
                    <a:pos x="1213" y="1933"/>
                  </a:cxn>
                  <a:cxn ang="0">
                    <a:pos x="1007" y="1926"/>
                  </a:cxn>
                  <a:cxn ang="0">
                    <a:pos x="815" y="1873"/>
                  </a:cxn>
                  <a:cxn ang="0">
                    <a:pos x="647" y="1776"/>
                  </a:cxn>
                  <a:cxn ang="0">
                    <a:pos x="507" y="1643"/>
                  </a:cxn>
                  <a:cxn ang="0">
                    <a:pos x="402" y="1480"/>
                  </a:cxn>
                  <a:cxn ang="0">
                    <a:pos x="340" y="1292"/>
                  </a:cxn>
                  <a:cxn ang="0">
                    <a:pos x="324" y="1088"/>
                  </a:cxn>
                  <a:cxn ang="0">
                    <a:pos x="359" y="891"/>
                  </a:cxn>
                  <a:cxn ang="0">
                    <a:pos x="439" y="712"/>
                  </a:cxn>
                  <a:cxn ang="0">
                    <a:pos x="559" y="559"/>
                  </a:cxn>
                  <a:cxn ang="0">
                    <a:pos x="712" y="440"/>
                  </a:cxn>
                  <a:cxn ang="0">
                    <a:pos x="890" y="360"/>
                  </a:cxn>
                  <a:cxn ang="0">
                    <a:pos x="1089" y="324"/>
                  </a:cxn>
                  <a:cxn ang="0">
                    <a:pos x="1293" y="339"/>
                  </a:cxn>
                  <a:cxn ang="0">
                    <a:pos x="1480" y="403"/>
                  </a:cxn>
                  <a:cxn ang="0">
                    <a:pos x="1644" y="508"/>
                  </a:cxn>
                  <a:cxn ang="0">
                    <a:pos x="1777" y="647"/>
                  </a:cxn>
                  <a:cxn ang="0">
                    <a:pos x="1874" y="816"/>
                  </a:cxn>
                  <a:cxn ang="0">
                    <a:pos x="1928" y="1008"/>
                  </a:cxn>
                </a:cxnLst>
                <a:rect l="0" t="0" r="r" b="b"/>
                <a:pathLst>
                  <a:path w="2261" h="2258">
                    <a:moveTo>
                      <a:pt x="2261" y="1129"/>
                    </a:moveTo>
                    <a:lnTo>
                      <a:pt x="2259" y="1072"/>
                    </a:lnTo>
                    <a:lnTo>
                      <a:pt x="2255" y="1015"/>
                    </a:lnTo>
                    <a:lnTo>
                      <a:pt x="2247" y="959"/>
                    </a:lnTo>
                    <a:lnTo>
                      <a:pt x="2237" y="903"/>
                    </a:lnTo>
                    <a:lnTo>
                      <a:pt x="2224" y="848"/>
                    </a:lnTo>
                    <a:lnTo>
                      <a:pt x="2209" y="794"/>
                    </a:lnTo>
                    <a:lnTo>
                      <a:pt x="2192" y="742"/>
                    </a:lnTo>
                    <a:lnTo>
                      <a:pt x="2171" y="691"/>
                    </a:lnTo>
                    <a:lnTo>
                      <a:pt x="2149" y="641"/>
                    </a:lnTo>
                    <a:lnTo>
                      <a:pt x="2123" y="592"/>
                    </a:lnTo>
                    <a:lnTo>
                      <a:pt x="2096" y="545"/>
                    </a:lnTo>
                    <a:lnTo>
                      <a:pt x="2068" y="499"/>
                    </a:lnTo>
                    <a:lnTo>
                      <a:pt x="2036" y="455"/>
                    </a:lnTo>
                    <a:lnTo>
                      <a:pt x="2003" y="412"/>
                    </a:lnTo>
                    <a:lnTo>
                      <a:pt x="1966" y="371"/>
                    </a:lnTo>
                    <a:lnTo>
                      <a:pt x="1929" y="331"/>
                    </a:lnTo>
                    <a:lnTo>
                      <a:pt x="1890" y="295"/>
                    </a:lnTo>
                    <a:lnTo>
                      <a:pt x="1849" y="258"/>
                    </a:lnTo>
                    <a:lnTo>
                      <a:pt x="1806" y="226"/>
                    </a:lnTo>
                    <a:lnTo>
                      <a:pt x="1762" y="194"/>
                    </a:lnTo>
                    <a:lnTo>
                      <a:pt x="1716" y="165"/>
                    </a:lnTo>
                    <a:lnTo>
                      <a:pt x="1668" y="137"/>
                    </a:lnTo>
                    <a:lnTo>
                      <a:pt x="1619" y="113"/>
                    </a:lnTo>
                    <a:lnTo>
                      <a:pt x="1571" y="90"/>
                    </a:lnTo>
                    <a:lnTo>
                      <a:pt x="1519" y="69"/>
                    </a:lnTo>
                    <a:lnTo>
                      <a:pt x="1466" y="52"/>
                    </a:lnTo>
                    <a:lnTo>
                      <a:pt x="1412" y="37"/>
                    </a:lnTo>
                    <a:lnTo>
                      <a:pt x="1358" y="24"/>
                    </a:lnTo>
                    <a:lnTo>
                      <a:pt x="1302" y="14"/>
                    </a:lnTo>
                    <a:lnTo>
                      <a:pt x="1245" y="6"/>
                    </a:lnTo>
                    <a:lnTo>
                      <a:pt x="1188" y="2"/>
                    </a:lnTo>
                    <a:lnTo>
                      <a:pt x="1130" y="0"/>
                    </a:lnTo>
                    <a:lnTo>
                      <a:pt x="1073" y="2"/>
                    </a:lnTo>
                    <a:lnTo>
                      <a:pt x="1015" y="6"/>
                    </a:lnTo>
                    <a:lnTo>
                      <a:pt x="959" y="14"/>
                    </a:lnTo>
                    <a:lnTo>
                      <a:pt x="903" y="24"/>
                    </a:lnTo>
                    <a:lnTo>
                      <a:pt x="848" y="37"/>
                    </a:lnTo>
                    <a:lnTo>
                      <a:pt x="794" y="52"/>
                    </a:lnTo>
                    <a:lnTo>
                      <a:pt x="741" y="69"/>
                    </a:lnTo>
                    <a:lnTo>
                      <a:pt x="690" y="90"/>
                    </a:lnTo>
                    <a:lnTo>
                      <a:pt x="640" y="113"/>
                    </a:lnTo>
                    <a:lnTo>
                      <a:pt x="592" y="137"/>
                    </a:lnTo>
                    <a:lnTo>
                      <a:pt x="544" y="165"/>
                    </a:lnTo>
                    <a:lnTo>
                      <a:pt x="498" y="194"/>
                    </a:lnTo>
                    <a:lnTo>
                      <a:pt x="454" y="226"/>
                    </a:lnTo>
                    <a:lnTo>
                      <a:pt x="411" y="258"/>
                    </a:lnTo>
                    <a:lnTo>
                      <a:pt x="370" y="295"/>
                    </a:lnTo>
                    <a:lnTo>
                      <a:pt x="332" y="331"/>
                    </a:lnTo>
                    <a:lnTo>
                      <a:pt x="294" y="371"/>
                    </a:lnTo>
                    <a:lnTo>
                      <a:pt x="258" y="412"/>
                    </a:lnTo>
                    <a:lnTo>
                      <a:pt x="225" y="455"/>
                    </a:lnTo>
                    <a:lnTo>
                      <a:pt x="193" y="499"/>
                    </a:lnTo>
                    <a:lnTo>
                      <a:pt x="163" y="545"/>
                    </a:lnTo>
                    <a:lnTo>
                      <a:pt x="136" y="592"/>
                    </a:lnTo>
                    <a:lnTo>
                      <a:pt x="112" y="641"/>
                    </a:lnTo>
                    <a:lnTo>
                      <a:pt x="89" y="691"/>
                    </a:lnTo>
                    <a:lnTo>
                      <a:pt x="68" y="742"/>
                    </a:lnTo>
                    <a:lnTo>
                      <a:pt x="51" y="794"/>
                    </a:lnTo>
                    <a:lnTo>
                      <a:pt x="36" y="848"/>
                    </a:lnTo>
                    <a:lnTo>
                      <a:pt x="24" y="903"/>
                    </a:lnTo>
                    <a:lnTo>
                      <a:pt x="13" y="959"/>
                    </a:lnTo>
                    <a:lnTo>
                      <a:pt x="6" y="1015"/>
                    </a:lnTo>
                    <a:lnTo>
                      <a:pt x="1" y="1072"/>
                    </a:lnTo>
                    <a:lnTo>
                      <a:pt x="0" y="1129"/>
                    </a:lnTo>
                    <a:lnTo>
                      <a:pt x="1" y="1188"/>
                    </a:lnTo>
                    <a:lnTo>
                      <a:pt x="6" y="1245"/>
                    </a:lnTo>
                    <a:lnTo>
                      <a:pt x="13" y="1302"/>
                    </a:lnTo>
                    <a:lnTo>
                      <a:pt x="24" y="1357"/>
                    </a:lnTo>
                    <a:lnTo>
                      <a:pt x="36" y="1412"/>
                    </a:lnTo>
                    <a:lnTo>
                      <a:pt x="51" y="1465"/>
                    </a:lnTo>
                    <a:lnTo>
                      <a:pt x="68" y="1518"/>
                    </a:lnTo>
                    <a:lnTo>
                      <a:pt x="89" y="1569"/>
                    </a:lnTo>
                    <a:lnTo>
                      <a:pt x="112" y="1620"/>
                    </a:lnTo>
                    <a:lnTo>
                      <a:pt x="136" y="1668"/>
                    </a:lnTo>
                    <a:lnTo>
                      <a:pt x="163" y="1715"/>
                    </a:lnTo>
                    <a:lnTo>
                      <a:pt x="193" y="1761"/>
                    </a:lnTo>
                    <a:lnTo>
                      <a:pt x="225" y="1806"/>
                    </a:lnTo>
                    <a:lnTo>
                      <a:pt x="258" y="1848"/>
                    </a:lnTo>
                    <a:lnTo>
                      <a:pt x="294" y="1889"/>
                    </a:lnTo>
                    <a:lnTo>
                      <a:pt x="332" y="1927"/>
                    </a:lnTo>
                    <a:lnTo>
                      <a:pt x="370" y="1965"/>
                    </a:lnTo>
                    <a:lnTo>
                      <a:pt x="411" y="2002"/>
                    </a:lnTo>
                    <a:lnTo>
                      <a:pt x="454" y="2035"/>
                    </a:lnTo>
                    <a:lnTo>
                      <a:pt x="498" y="2066"/>
                    </a:lnTo>
                    <a:lnTo>
                      <a:pt x="544" y="2096"/>
                    </a:lnTo>
                    <a:lnTo>
                      <a:pt x="592" y="2122"/>
                    </a:lnTo>
                    <a:lnTo>
                      <a:pt x="640" y="2148"/>
                    </a:lnTo>
                    <a:lnTo>
                      <a:pt x="690" y="2170"/>
                    </a:lnTo>
                    <a:lnTo>
                      <a:pt x="741" y="2190"/>
                    </a:lnTo>
                    <a:lnTo>
                      <a:pt x="794" y="2208"/>
                    </a:lnTo>
                    <a:lnTo>
                      <a:pt x="848" y="2223"/>
                    </a:lnTo>
                    <a:lnTo>
                      <a:pt x="903" y="2235"/>
                    </a:lnTo>
                    <a:lnTo>
                      <a:pt x="959" y="2245"/>
                    </a:lnTo>
                    <a:lnTo>
                      <a:pt x="1015" y="2252"/>
                    </a:lnTo>
                    <a:lnTo>
                      <a:pt x="1073" y="2257"/>
                    </a:lnTo>
                    <a:lnTo>
                      <a:pt x="1130" y="2258"/>
                    </a:lnTo>
                    <a:lnTo>
                      <a:pt x="1188" y="2257"/>
                    </a:lnTo>
                    <a:lnTo>
                      <a:pt x="1245" y="2252"/>
                    </a:lnTo>
                    <a:lnTo>
                      <a:pt x="1302" y="2245"/>
                    </a:lnTo>
                    <a:lnTo>
                      <a:pt x="1358" y="2235"/>
                    </a:lnTo>
                    <a:lnTo>
                      <a:pt x="1412" y="2223"/>
                    </a:lnTo>
                    <a:lnTo>
                      <a:pt x="1466" y="2208"/>
                    </a:lnTo>
                    <a:lnTo>
                      <a:pt x="1519" y="2190"/>
                    </a:lnTo>
                    <a:lnTo>
                      <a:pt x="1571" y="2170"/>
                    </a:lnTo>
                    <a:lnTo>
                      <a:pt x="1619" y="2148"/>
                    </a:lnTo>
                    <a:lnTo>
                      <a:pt x="1668" y="2122"/>
                    </a:lnTo>
                    <a:lnTo>
                      <a:pt x="1716" y="2096"/>
                    </a:lnTo>
                    <a:lnTo>
                      <a:pt x="1762" y="2066"/>
                    </a:lnTo>
                    <a:lnTo>
                      <a:pt x="1806" y="2035"/>
                    </a:lnTo>
                    <a:lnTo>
                      <a:pt x="1849" y="2002"/>
                    </a:lnTo>
                    <a:lnTo>
                      <a:pt x="1890" y="1965"/>
                    </a:lnTo>
                    <a:lnTo>
                      <a:pt x="1929" y="1927"/>
                    </a:lnTo>
                    <a:lnTo>
                      <a:pt x="1966" y="1889"/>
                    </a:lnTo>
                    <a:lnTo>
                      <a:pt x="2003" y="1848"/>
                    </a:lnTo>
                    <a:lnTo>
                      <a:pt x="2036" y="1806"/>
                    </a:lnTo>
                    <a:lnTo>
                      <a:pt x="2068" y="1761"/>
                    </a:lnTo>
                    <a:lnTo>
                      <a:pt x="2096" y="1715"/>
                    </a:lnTo>
                    <a:lnTo>
                      <a:pt x="2123" y="1668"/>
                    </a:lnTo>
                    <a:lnTo>
                      <a:pt x="2149" y="1620"/>
                    </a:lnTo>
                    <a:lnTo>
                      <a:pt x="2171" y="1569"/>
                    </a:lnTo>
                    <a:lnTo>
                      <a:pt x="2192" y="1518"/>
                    </a:lnTo>
                    <a:lnTo>
                      <a:pt x="2209" y="1465"/>
                    </a:lnTo>
                    <a:lnTo>
                      <a:pt x="2224" y="1412"/>
                    </a:lnTo>
                    <a:lnTo>
                      <a:pt x="2237" y="1357"/>
                    </a:lnTo>
                    <a:lnTo>
                      <a:pt x="2247" y="1302"/>
                    </a:lnTo>
                    <a:lnTo>
                      <a:pt x="2255" y="1245"/>
                    </a:lnTo>
                    <a:lnTo>
                      <a:pt x="2259" y="1188"/>
                    </a:lnTo>
                    <a:lnTo>
                      <a:pt x="2261" y="1129"/>
                    </a:lnTo>
                    <a:close/>
                    <a:moveTo>
                      <a:pt x="1938" y="1129"/>
                    </a:moveTo>
                    <a:lnTo>
                      <a:pt x="1936" y="1171"/>
                    </a:lnTo>
                    <a:lnTo>
                      <a:pt x="1933" y="1213"/>
                    </a:lnTo>
                    <a:lnTo>
                      <a:pt x="1928" y="1253"/>
                    </a:lnTo>
                    <a:lnTo>
                      <a:pt x="1921" y="1292"/>
                    </a:lnTo>
                    <a:lnTo>
                      <a:pt x="1912" y="1331"/>
                    </a:lnTo>
                    <a:lnTo>
                      <a:pt x="1901" y="1370"/>
                    </a:lnTo>
                    <a:lnTo>
                      <a:pt x="1889" y="1408"/>
                    </a:lnTo>
                    <a:lnTo>
                      <a:pt x="1874" y="1444"/>
                    </a:lnTo>
                    <a:lnTo>
                      <a:pt x="1857" y="1480"/>
                    </a:lnTo>
                    <a:lnTo>
                      <a:pt x="1840" y="1514"/>
                    </a:lnTo>
                    <a:lnTo>
                      <a:pt x="1821" y="1549"/>
                    </a:lnTo>
                    <a:lnTo>
                      <a:pt x="1800" y="1580"/>
                    </a:lnTo>
                    <a:lnTo>
                      <a:pt x="1777" y="1613"/>
                    </a:lnTo>
                    <a:lnTo>
                      <a:pt x="1753" y="1643"/>
                    </a:lnTo>
                    <a:lnTo>
                      <a:pt x="1728" y="1673"/>
                    </a:lnTo>
                    <a:lnTo>
                      <a:pt x="1702" y="1700"/>
                    </a:lnTo>
                    <a:lnTo>
                      <a:pt x="1673" y="1727"/>
                    </a:lnTo>
                    <a:lnTo>
                      <a:pt x="1644" y="1753"/>
                    </a:lnTo>
                    <a:lnTo>
                      <a:pt x="1613" y="1776"/>
                    </a:lnTo>
                    <a:lnTo>
                      <a:pt x="1582" y="1798"/>
                    </a:lnTo>
                    <a:lnTo>
                      <a:pt x="1548" y="1820"/>
                    </a:lnTo>
                    <a:lnTo>
                      <a:pt x="1515" y="1839"/>
                    </a:lnTo>
                    <a:lnTo>
                      <a:pt x="1480" y="1857"/>
                    </a:lnTo>
                    <a:lnTo>
                      <a:pt x="1445" y="1873"/>
                    </a:lnTo>
                    <a:lnTo>
                      <a:pt x="1407" y="1888"/>
                    </a:lnTo>
                    <a:lnTo>
                      <a:pt x="1370" y="1900"/>
                    </a:lnTo>
                    <a:lnTo>
                      <a:pt x="1332" y="1911"/>
                    </a:lnTo>
                    <a:lnTo>
                      <a:pt x="1293" y="1920"/>
                    </a:lnTo>
                    <a:lnTo>
                      <a:pt x="1252" y="1926"/>
                    </a:lnTo>
                    <a:lnTo>
                      <a:pt x="1213" y="1933"/>
                    </a:lnTo>
                    <a:lnTo>
                      <a:pt x="1172" y="1936"/>
                    </a:lnTo>
                    <a:lnTo>
                      <a:pt x="1130" y="1936"/>
                    </a:lnTo>
                    <a:lnTo>
                      <a:pt x="1089" y="1936"/>
                    </a:lnTo>
                    <a:lnTo>
                      <a:pt x="1047" y="1933"/>
                    </a:lnTo>
                    <a:lnTo>
                      <a:pt x="1007" y="1926"/>
                    </a:lnTo>
                    <a:lnTo>
                      <a:pt x="968" y="1920"/>
                    </a:lnTo>
                    <a:lnTo>
                      <a:pt x="928" y="1911"/>
                    </a:lnTo>
                    <a:lnTo>
                      <a:pt x="890" y="1900"/>
                    </a:lnTo>
                    <a:lnTo>
                      <a:pt x="852" y="1888"/>
                    </a:lnTo>
                    <a:lnTo>
                      <a:pt x="815" y="1873"/>
                    </a:lnTo>
                    <a:lnTo>
                      <a:pt x="780" y="1857"/>
                    </a:lnTo>
                    <a:lnTo>
                      <a:pt x="745" y="1839"/>
                    </a:lnTo>
                    <a:lnTo>
                      <a:pt x="712" y="1820"/>
                    </a:lnTo>
                    <a:lnTo>
                      <a:pt x="679" y="1798"/>
                    </a:lnTo>
                    <a:lnTo>
                      <a:pt x="647" y="1776"/>
                    </a:lnTo>
                    <a:lnTo>
                      <a:pt x="616" y="1753"/>
                    </a:lnTo>
                    <a:lnTo>
                      <a:pt x="587" y="1727"/>
                    </a:lnTo>
                    <a:lnTo>
                      <a:pt x="559" y="1700"/>
                    </a:lnTo>
                    <a:lnTo>
                      <a:pt x="533" y="1673"/>
                    </a:lnTo>
                    <a:lnTo>
                      <a:pt x="507" y="1643"/>
                    </a:lnTo>
                    <a:lnTo>
                      <a:pt x="483" y="1613"/>
                    </a:lnTo>
                    <a:lnTo>
                      <a:pt x="461" y="1580"/>
                    </a:lnTo>
                    <a:lnTo>
                      <a:pt x="439" y="1549"/>
                    </a:lnTo>
                    <a:lnTo>
                      <a:pt x="420" y="1514"/>
                    </a:lnTo>
                    <a:lnTo>
                      <a:pt x="402" y="1480"/>
                    </a:lnTo>
                    <a:lnTo>
                      <a:pt x="386" y="1444"/>
                    </a:lnTo>
                    <a:lnTo>
                      <a:pt x="371" y="1408"/>
                    </a:lnTo>
                    <a:lnTo>
                      <a:pt x="359" y="1370"/>
                    </a:lnTo>
                    <a:lnTo>
                      <a:pt x="348" y="1331"/>
                    </a:lnTo>
                    <a:lnTo>
                      <a:pt x="340" y="1292"/>
                    </a:lnTo>
                    <a:lnTo>
                      <a:pt x="333" y="1253"/>
                    </a:lnTo>
                    <a:lnTo>
                      <a:pt x="327" y="1213"/>
                    </a:lnTo>
                    <a:lnTo>
                      <a:pt x="324" y="1171"/>
                    </a:lnTo>
                    <a:lnTo>
                      <a:pt x="323" y="1129"/>
                    </a:lnTo>
                    <a:lnTo>
                      <a:pt x="324" y="1088"/>
                    </a:lnTo>
                    <a:lnTo>
                      <a:pt x="327" y="1047"/>
                    </a:lnTo>
                    <a:lnTo>
                      <a:pt x="333" y="1008"/>
                    </a:lnTo>
                    <a:lnTo>
                      <a:pt x="340" y="967"/>
                    </a:lnTo>
                    <a:lnTo>
                      <a:pt x="348" y="928"/>
                    </a:lnTo>
                    <a:lnTo>
                      <a:pt x="359" y="891"/>
                    </a:lnTo>
                    <a:lnTo>
                      <a:pt x="371" y="853"/>
                    </a:lnTo>
                    <a:lnTo>
                      <a:pt x="386" y="816"/>
                    </a:lnTo>
                    <a:lnTo>
                      <a:pt x="402" y="780"/>
                    </a:lnTo>
                    <a:lnTo>
                      <a:pt x="420" y="746"/>
                    </a:lnTo>
                    <a:lnTo>
                      <a:pt x="439" y="712"/>
                    </a:lnTo>
                    <a:lnTo>
                      <a:pt x="461" y="679"/>
                    </a:lnTo>
                    <a:lnTo>
                      <a:pt x="483" y="647"/>
                    </a:lnTo>
                    <a:lnTo>
                      <a:pt x="507" y="617"/>
                    </a:lnTo>
                    <a:lnTo>
                      <a:pt x="533" y="587"/>
                    </a:lnTo>
                    <a:lnTo>
                      <a:pt x="559" y="559"/>
                    </a:lnTo>
                    <a:lnTo>
                      <a:pt x="587" y="533"/>
                    </a:lnTo>
                    <a:lnTo>
                      <a:pt x="616" y="508"/>
                    </a:lnTo>
                    <a:lnTo>
                      <a:pt x="647" y="484"/>
                    </a:lnTo>
                    <a:lnTo>
                      <a:pt x="679" y="461"/>
                    </a:lnTo>
                    <a:lnTo>
                      <a:pt x="712" y="440"/>
                    </a:lnTo>
                    <a:lnTo>
                      <a:pt x="745" y="421"/>
                    </a:lnTo>
                    <a:lnTo>
                      <a:pt x="780" y="403"/>
                    </a:lnTo>
                    <a:lnTo>
                      <a:pt x="815" y="386"/>
                    </a:lnTo>
                    <a:lnTo>
                      <a:pt x="852" y="372"/>
                    </a:lnTo>
                    <a:lnTo>
                      <a:pt x="890" y="360"/>
                    </a:lnTo>
                    <a:lnTo>
                      <a:pt x="928" y="349"/>
                    </a:lnTo>
                    <a:lnTo>
                      <a:pt x="968" y="339"/>
                    </a:lnTo>
                    <a:lnTo>
                      <a:pt x="1007" y="332"/>
                    </a:lnTo>
                    <a:lnTo>
                      <a:pt x="1047" y="327"/>
                    </a:lnTo>
                    <a:lnTo>
                      <a:pt x="1089" y="324"/>
                    </a:lnTo>
                    <a:lnTo>
                      <a:pt x="1130" y="323"/>
                    </a:lnTo>
                    <a:lnTo>
                      <a:pt x="1172" y="324"/>
                    </a:lnTo>
                    <a:lnTo>
                      <a:pt x="1213" y="327"/>
                    </a:lnTo>
                    <a:lnTo>
                      <a:pt x="1252" y="332"/>
                    </a:lnTo>
                    <a:lnTo>
                      <a:pt x="1293" y="339"/>
                    </a:lnTo>
                    <a:lnTo>
                      <a:pt x="1332" y="349"/>
                    </a:lnTo>
                    <a:lnTo>
                      <a:pt x="1370" y="360"/>
                    </a:lnTo>
                    <a:lnTo>
                      <a:pt x="1407" y="372"/>
                    </a:lnTo>
                    <a:lnTo>
                      <a:pt x="1445" y="386"/>
                    </a:lnTo>
                    <a:lnTo>
                      <a:pt x="1480" y="403"/>
                    </a:lnTo>
                    <a:lnTo>
                      <a:pt x="1515" y="421"/>
                    </a:lnTo>
                    <a:lnTo>
                      <a:pt x="1548" y="440"/>
                    </a:lnTo>
                    <a:lnTo>
                      <a:pt x="1582" y="461"/>
                    </a:lnTo>
                    <a:lnTo>
                      <a:pt x="1613" y="484"/>
                    </a:lnTo>
                    <a:lnTo>
                      <a:pt x="1644" y="508"/>
                    </a:lnTo>
                    <a:lnTo>
                      <a:pt x="1673" y="533"/>
                    </a:lnTo>
                    <a:lnTo>
                      <a:pt x="1702" y="559"/>
                    </a:lnTo>
                    <a:lnTo>
                      <a:pt x="1728" y="587"/>
                    </a:lnTo>
                    <a:lnTo>
                      <a:pt x="1753" y="617"/>
                    </a:lnTo>
                    <a:lnTo>
                      <a:pt x="1777" y="647"/>
                    </a:lnTo>
                    <a:lnTo>
                      <a:pt x="1800" y="679"/>
                    </a:lnTo>
                    <a:lnTo>
                      <a:pt x="1821" y="712"/>
                    </a:lnTo>
                    <a:lnTo>
                      <a:pt x="1840" y="746"/>
                    </a:lnTo>
                    <a:lnTo>
                      <a:pt x="1857" y="780"/>
                    </a:lnTo>
                    <a:lnTo>
                      <a:pt x="1874" y="816"/>
                    </a:lnTo>
                    <a:lnTo>
                      <a:pt x="1889" y="853"/>
                    </a:lnTo>
                    <a:lnTo>
                      <a:pt x="1901" y="891"/>
                    </a:lnTo>
                    <a:lnTo>
                      <a:pt x="1912" y="928"/>
                    </a:lnTo>
                    <a:lnTo>
                      <a:pt x="1921" y="967"/>
                    </a:lnTo>
                    <a:lnTo>
                      <a:pt x="1928" y="1008"/>
                    </a:lnTo>
                    <a:lnTo>
                      <a:pt x="1933" y="1047"/>
                    </a:lnTo>
                    <a:lnTo>
                      <a:pt x="1936" y="1088"/>
                    </a:lnTo>
                    <a:lnTo>
                      <a:pt x="1938" y="1129"/>
                    </a:lnTo>
                    <a:close/>
                  </a:path>
                </a:pathLst>
              </a:custGeom>
              <a:solidFill>
                <a:srgbClr val="CFE8D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6" name="Freeform 174"/>
              <p:cNvSpPr>
                <a:spLocks noEditPoints="1"/>
              </p:cNvSpPr>
              <p:nvPr/>
            </p:nvSpPr>
            <p:spPr bwMode="auto">
              <a:xfrm>
                <a:off x="5395" y="1213"/>
                <a:ext cx="41" cy="43"/>
              </a:xfrm>
              <a:custGeom>
                <a:avLst/>
                <a:gdLst/>
                <a:ahLst/>
                <a:cxnLst>
                  <a:cxn ang="0">
                    <a:pos x="1918" y="772"/>
                  </a:cxn>
                  <a:cxn ang="0">
                    <a:pos x="1842" y="548"/>
                  </a:cxn>
                  <a:cxn ang="0">
                    <a:pos x="1715" y="353"/>
                  </a:cxn>
                  <a:cxn ang="0">
                    <a:pos x="1547" y="193"/>
                  </a:cxn>
                  <a:cxn ang="0">
                    <a:pos x="1346" y="76"/>
                  </a:cxn>
                  <a:cxn ang="0">
                    <a:pos x="1116" y="11"/>
                  </a:cxn>
                  <a:cxn ang="0">
                    <a:pos x="869" y="5"/>
                  </a:cxn>
                  <a:cxn ang="0">
                    <a:pos x="635" y="59"/>
                  </a:cxn>
                  <a:cxn ang="0">
                    <a:pos x="427" y="165"/>
                  </a:cxn>
                  <a:cxn ang="0">
                    <a:pos x="251" y="318"/>
                  </a:cxn>
                  <a:cxn ang="0">
                    <a:pos x="117" y="506"/>
                  </a:cxn>
                  <a:cxn ang="0">
                    <a:pos x="30" y="726"/>
                  </a:cxn>
                  <a:cxn ang="0">
                    <a:pos x="0" y="967"/>
                  </a:cxn>
                  <a:cxn ang="0">
                    <a:pos x="30" y="1210"/>
                  </a:cxn>
                  <a:cxn ang="0">
                    <a:pos x="117" y="1429"/>
                  </a:cxn>
                  <a:cxn ang="0">
                    <a:pos x="251" y="1618"/>
                  </a:cxn>
                  <a:cxn ang="0">
                    <a:pos x="427" y="1771"/>
                  </a:cxn>
                  <a:cxn ang="0">
                    <a:pos x="635" y="1877"/>
                  </a:cxn>
                  <a:cxn ang="0">
                    <a:pos x="869" y="1930"/>
                  </a:cxn>
                  <a:cxn ang="0">
                    <a:pos x="1116" y="1924"/>
                  </a:cxn>
                  <a:cxn ang="0">
                    <a:pos x="1346" y="1859"/>
                  </a:cxn>
                  <a:cxn ang="0">
                    <a:pos x="1547" y="1743"/>
                  </a:cxn>
                  <a:cxn ang="0">
                    <a:pos x="1715" y="1583"/>
                  </a:cxn>
                  <a:cxn ang="0">
                    <a:pos x="1842" y="1388"/>
                  </a:cxn>
                  <a:cxn ang="0">
                    <a:pos x="1918" y="1162"/>
                  </a:cxn>
                  <a:cxn ang="0">
                    <a:pos x="1614" y="967"/>
                  </a:cxn>
                  <a:cxn ang="0">
                    <a:pos x="1594" y="1129"/>
                  </a:cxn>
                  <a:cxn ang="0">
                    <a:pos x="1536" y="1275"/>
                  </a:cxn>
                  <a:cxn ang="0">
                    <a:pos x="1446" y="1401"/>
                  </a:cxn>
                  <a:cxn ang="0">
                    <a:pos x="1329" y="1502"/>
                  </a:cxn>
                  <a:cxn ang="0">
                    <a:pos x="1190" y="1574"/>
                  </a:cxn>
                  <a:cxn ang="0">
                    <a:pos x="1035" y="1609"/>
                  </a:cxn>
                  <a:cxn ang="0">
                    <a:pos x="870" y="1605"/>
                  </a:cxn>
                  <a:cxn ang="0">
                    <a:pos x="717" y="1561"/>
                  </a:cxn>
                  <a:cxn ang="0">
                    <a:pos x="581" y="1484"/>
                  </a:cxn>
                  <a:cxn ang="0">
                    <a:pos x="470" y="1378"/>
                  </a:cxn>
                  <a:cxn ang="0">
                    <a:pos x="386" y="1248"/>
                  </a:cxn>
                  <a:cxn ang="0">
                    <a:pos x="336" y="1097"/>
                  </a:cxn>
                  <a:cxn ang="0">
                    <a:pos x="323" y="935"/>
                  </a:cxn>
                  <a:cxn ang="0">
                    <a:pos x="352" y="777"/>
                  </a:cxn>
                  <a:cxn ang="0">
                    <a:pos x="416" y="634"/>
                  </a:cxn>
                  <a:cxn ang="0">
                    <a:pos x="512" y="512"/>
                  </a:cxn>
                  <a:cxn ang="0">
                    <a:pos x="633" y="416"/>
                  </a:cxn>
                  <a:cxn ang="0">
                    <a:pos x="776" y="352"/>
                  </a:cxn>
                  <a:cxn ang="0">
                    <a:pos x="935" y="324"/>
                  </a:cxn>
                  <a:cxn ang="0">
                    <a:pos x="1099" y="336"/>
                  </a:cxn>
                  <a:cxn ang="0">
                    <a:pos x="1248" y="387"/>
                  </a:cxn>
                  <a:cxn ang="0">
                    <a:pos x="1379" y="470"/>
                  </a:cxn>
                  <a:cxn ang="0">
                    <a:pos x="1485" y="583"/>
                  </a:cxn>
                  <a:cxn ang="0">
                    <a:pos x="1563" y="717"/>
                  </a:cxn>
                  <a:cxn ang="0">
                    <a:pos x="1606" y="870"/>
                  </a:cxn>
                </a:cxnLst>
                <a:rect l="0" t="0" r="r" b="b"/>
                <a:pathLst>
                  <a:path w="1937" h="1935">
                    <a:moveTo>
                      <a:pt x="1937" y="967"/>
                    </a:moveTo>
                    <a:lnTo>
                      <a:pt x="1936" y="918"/>
                    </a:lnTo>
                    <a:lnTo>
                      <a:pt x="1932" y="869"/>
                    </a:lnTo>
                    <a:lnTo>
                      <a:pt x="1926" y="820"/>
                    </a:lnTo>
                    <a:lnTo>
                      <a:pt x="1918" y="772"/>
                    </a:lnTo>
                    <a:lnTo>
                      <a:pt x="1907" y="726"/>
                    </a:lnTo>
                    <a:lnTo>
                      <a:pt x="1893" y="680"/>
                    </a:lnTo>
                    <a:lnTo>
                      <a:pt x="1878" y="635"/>
                    </a:lnTo>
                    <a:lnTo>
                      <a:pt x="1861" y="591"/>
                    </a:lnTo>
                    <a:lnTo>
                      <a:pt x="1842" y="548"/>
                    </a:lnTo>
                    <a:lnTo>
                      <a:pt x="1820" y="506"/>
                    </a:lnTo>
                    <a:lnTo>
                      <a:pt x="1796" y="467"/>
                    </a:lnTo>
                    <a:lnTo>
                      <a:pt x="1771" y="427"/>
                    </a:lnTo>
                    <a:lnTo>
                      <a:pt x="1744" y="390"/>
                    </a:lnTo>
                    <a:lnTo>
                      <a:pt x="1715" y="353"/>
                    </a:lnTo>
                    <a:lnTo>
                      <a:pt x="1685" y="318"/>
                    </a:lnTo>
                    <a:lnTo>
                      <a:pt x="1653" y="283"/>
                    </a:lnTo>
                    <a:lnTo>
                      <a:pt x="1619" y="252"/>
                    </a:lnTo>
                    <a:lnTo>
                      <a:pt x="1584" y="221"/>
                    </a:lnTo>
                    <a:lnTo>
                      <a:pt x="1547" y="193"/>
                    </a:lnTo>
                    <a:lnTo>
                      <a:pt x="1509" y="165"/>
                    </a:lnTo>
                    <a:lnTo>
                      <a:pt x="1471" y="141"/>
                    </a:lnTo>
                    <a:lnTo>
                      <a:pt x="1430" y="117"/>
                    </a:lnTo>
                    <a:lnTo>
                      <a:pt x="1388" y="95"/>
                    </a:lnTo>
                    <a:lnTo>
                      <a:pt x="1346" y="76"/>
                    </a:lnTo>
                    <a:lnTo>
                      <a:pt x="1301" y="59"/>
                    </a:lnTo>
                    <a:lnTo>
                      <a:pt x="1256" y="43"/>
                    </a:lnTo>
                    <a:lnTo>
                      <a:pt x="1210" y="30"/>
                    </a:lnTo>
                    <a:lnTo>
                      <a:pt x="1164" y="19"/>
                    </a:lnTo>
                    <a:lnTo>
                      <a:pt x="1116" y="11"/>
                    </a:lnTo>
                    <a:lnTo>
                      <a:pt x="1067" y="5"/>
                    </a:lnTo>
                    <a:lnTo>
                      <a:pt x="1018" y="1"/>
                    </a:lnTo>
                    <a:lnTo>
                      <a:pt x="968" y="0"/>
                    </a:lnTo>
                    <a:lnTo>
                      <a:pt x="919" y="1"/>
                    </a:lnTo>
                    <a:lnTo>
                      <a:pt x="869" y="5"/>
                    </a:lnTo>
                    <a:lnTo>
                      <a:pt x="821" y="11"/>
                    </a:lnTo>
                    <a:lnTo>
                      <a:pt x="773" y="19"/>
                    </a:lnTo>
                    <a:lnTo>
                      <a:pt x="727" y="30"/>
                    </a:lnTo>
                    <a:lnTo>
                      <a:pt x="680" y="43"/>
                    </a:lnTo>
                    <a:lnTo>
                      <a:pt x="635" y="59"/>
                    </a:lnTo>
                    <a:lnTo>
                      <a:pt x="591" y="76"/>
                    </a:lnTo>
                    <a:lnTo>
                      <a:pt x="548" y="95"/>
                    </a:lnTo>
                    <a:lnTo>
                      <a:pt x="507" y="117"/>
                    </a:lnTo>
                    <a:lnTo>
                      <a:pt x="465" y="141"/>
                    </a:lnTo>
                    <a:lnTo>
                      <a:pt x="427" y="165"/>
                    </a:lnTo>
                    <a:lnTo>
                      <a:pt x="388" y="193"/>
                    </a:lnTo>
                    <a:lnTo>
                      <a:pt x="353" y="221"/>
                    </a:lnTo>
                    <a:lnTo>
                      <a:pt x="317" y="252"/>
                    </a:lnTo>
                    <a:lnTo>
                      <a:pt x="283" y="283"/>
                    </a:lnTo>
                    <a:lnTo>
                      <a:pt x="251" y="318"/>
                    </a:lnTo>
                    <a:lnTo>
                      <a:pt x="220" y="353"/>
                    </a:lnTo>
                    <a:lnTo>
                      <a:pt x="192" y="390"/>
                    </a:lnTo>
                    <a:lnTo>
                      <a:pt x="165" y="427"/>
                    </a:lnTo>
                    <a:lnTo>
                      <a:pt x="139" y="467"/>
                    </a:lnTo>
                    <a:lnTo>
                      <a:pt x="117" y="506"/>
                    </a:lnTo>
                    <a:lnTo>
                      <a:pt x="95" y="548"/>
                    </a:lnTo>
                    <a:lnTo>
                      <a:pt x="76" y="591"/>
                    </a:lnTo>
                    <a:lnTo>
                      <a:pt x="59" y="635"/>
                    </a:lnTo>
                    <a:lnTo>
                      <a:pt x="44" y="680"/>
                    </a:lnTo>
                    <a:lnTo>
                      <a:pt x="30" y="726"/>
                    </a:lnTo>
                    <a:lnTo>
                      <a:pt x="19" y="772"/>
                    </a:lnTo>
                    <a:lnTo>
                      <a:pt x="11" y="820"/>
                    </a:lnTo>
                    <a:lnTo>
                      <a:pt x="5" y="869"/>
                    </a:lnTo>
                    <a:lnTo>
                      <a:pt x="1" y="918"/>
                    </a:lnTo>
                    <a:lnTo>
                      <a:pt x="0" y="967"/>
                    </a:lnTo>
                    <a:lnTo>
                      <a:pt x="1" y="1017"/>
                    </a:lnTo>
                    <a:lnTo>
                      <a:pt x="5" y="1067"/>
                    </a:lnTo>
                    <a:lnTo>
                      <a:pt x="11" y="1115"/>
                    </a:lnTo>
                    <a:lnTo>
                      <a:pt x="19" y="1162"/>
                    </a:lnTo>
                    <a:lnTo>
                      <a:pt x="30" y="1210"/>
                    </a:lnTo>
                    <a:lnTo>
                      <a:pt x="44" y="1256"/>
                    </a:lnTo>
                    <a:lnTo>
                      <a:pt x="59" y="1300"/>
                    </a:lnTo>
                    <a:lnTo>
                      <a:pt x="76" y="1344"/>
                    </a:lnTo>
                    <a:lnTo>
                      <a:pt x="95" y="1388"/>
                    </a:lnTo>
                    <a:lnTo>
                      <a:pt x="117" y="1429"/>
                    </a:lnTo>
                    <a:lnTo>
                      <a:pt x="139" y="1470"/>
                    </a:lnTo>
                    <a:lnTo>
                      <a:pt x="165" y="1509"/>
                    </a:lnTo>
                    <a:lnTo>
                      <a:pt x="192" y="1547"/>
                    </a:lnTo>
                    <a:lnTo>
                      <a:pt x="220" y="1583"/>
                    </a:lnTo>
                    <a:lnTo>
                      <a:pt x="251" y="1618"/>
                    </a:lnTo>
                    <a:lnTo>
                      <a:pt x="283" y="1652"/>
                    </a:lnTo>
                    <a:lnTo>
                      <a:pt x="317" y="1684"/>
                    </a:lnTo>
                    <a:lnTo>
                      <a:pt x="353" y="1715"/>
                    </a:lnTo>
                    <a:lnTo>
                      <a:pt x="388" y="1743"/>
                    </a:lnTo>
                    <a:lnTo>
                      <a:pt x="427" y="1771"/>
                    </a:lnTo>
                    <a:lnTo>
                      <a:pt x="465" y="1796"/>
                    </a:lnTo>
                    <a:lnTo>
                      <a:pt x="507" y="1818"/>
                    </a:lnTo>
                    <a:lnTo>
                      <a:pt x="548" y="1840"/>
                    </a:lnTo>
                    <a:lnTo>
                      <a:pt x="591" y="1859"/>
                    </a:lnTo>
                    <a:lnTo>
                      <a:pt x="635" y="1877"/>
                    </a:lnTo>
                    <a:lnTo>
                      <a:pt x="680" y="1892"/>
                    </a:lnTo>
                    <a:lnTo>
                      <a:pt x="727" y="1905"/>
                    </a:lnTo>
                    <a:lnTo>
                      <a:pt x="773" y="1916"/>
                    </a:lnTo>
                    <a:lnTo>
                      <a:pt x="821" y="1924"/>
                    </a:lnTo>
                    <a:lnTo>
                      <a:pt x="869" y="1930"/>
                    </a:lnTo>
                    <a:lnTo>
                      <a:pt x="919" y="1934"/>
                    </a:lnTo>
                    <a:lnTo>
                      <a:pt x="968" y="1935"/>
                    </a:lnTo>
                    <a:lnTo>
                      <a:pt x="1018" y="1934"/>
                    </a:lnTo>
                    <a:lnTo>
                      <a:pt x="1067" y="1930"/>
                    </a:lnTo>
                    <a:lnTo>
                      <a:pt x="1116" y="1924"/>
                    </a:lnTo>
                    <a:lnTo>
                      <a:pt x="1164" y="1916"/>
                    </a:lnTo>
                    <a:lnTo>
                      <a:pt x="1210" y="1905"/>
                    </a:lnTo>
                    <a:lnTo>
                      <a:pt x="1256" y="1892"/>
                    </a:lnTo>
                    <a:lnTo>
                      <a:pt x="1301" y="1877"/>
                    </a:lnTo>
                    <a:lnTo>
                      <a:pt x="1346" y="1859"/>
                    </a:lnTo>
                    <a:lnTo>
                      <a:pt x="1388" y="1840"/>
                    </a:lnTo>
                    <a:lnTo>
                      <a:pt x="1430" y="1818"/>
                    </a:lnTo>
                    <a:lnTo>
                      <a:pt x="1471" y="1796"/>
                    </a:lnTo>
                    <a:lnTo>
                      <a:pt x="1509" y="1771"/>
                    </a:lnTo>
                    <a:lnTo>
                      <a:pt x="1547" y="1743"/>
                    </a:lnTo>
                    <a:lnTo>
                      <a:pt x="1584" y="1715"/>
                    </a:lnTo>
                    <a:lnTo>
                      <a:pt x="1619" y="1684"/>
                    </a:lnTo>
                    <a:lnTo>
                      <a:pt x="1653" y="1652"/>
                    </a:lnTo>
                    <a:lnTo>
                      <a:pt x="1685" y="1618"/>
                    </a:lnTo>
                    <a:lnTo>
                      <a:pt x="1715" y="1583"/>
                    </a:lnTo>
                    <a:lnTo>
                      <a:pt x="1744" y="1547"/>
                    </a:lnTo>
                    <a:lnTo>
                      <a:pt x="1771" y="1509"/>
                    </a:lnTo>
                    <a:lnTo>
                      <a:pt x="1796" y="1470"/>
                    </a:lnTo>
                    <a:lnTo>
                      <a:pt x="1820" y="1429"/>
                    </a:lnTo>
                    <a:lnTo>
                      <a:pt x="1842" y="1388"/>
                    </a:lnTo>
                    <a:lnTo>
                      <a:pt x="1861" y="1344"/>
                    </a:lnTo>
                    <a:lnTo>
                      <a:pt x="1878" y="1300"/>
                    </a:lnTo>
                    <a:lnTo>
                      <a:pt x="1893" y="1256"/>
                    </a:lnTo>
                    <a:lnTo>
                      <a:pt x="1907" y="1210"/>
                    </a:lnTo>
                    <a:lnTo>
                      <a:pt x="1918" y="1162"/>
                    </a:lnTo>
                    <a:lnTo>
                      <a:pt x="1926" y="1115"/>
                    </a:lnTo>
                    <a:lnTo>
                      <a:pt x="1932" y="1067"/>
                    </a:lnTo>
                    <a:lnTo>
                      <a:pt x="1936" y="1017"/>
                    </a:lnTo>
                    <a:lnTo>
                      <a:pt x="1937" y="967"/>
                    </a:lnTo>
                    <a:close/>
                    <a:moveTo>
                      <a:pt x="1614" y="967"/>
                    </a:moveTo>
                    <a:lnTo>
                      <a:pt x="1613" y="1001"/>
                    </a:lnTo>
                    <a:lnTo>
                      <a:pt x="1611" y="1033"/>
                    </a:lnTo>
                    <a:lnTo>
                      <a:pt x="1606" y="1066"/>
                    </a:lnTo>
                    <a:lnTo>
                      <a:pt x="1601" y="1097"/>
                    </a:lnTo>
                    <a:lnTo>
                      <a:pt x="1594" y="1129"/>
                    </a:lnTo>
                    <a:lnTo>
                      <a:pt x="1584" y="1159"/>
                    </a:lnTo>
                    <a:lnTo>
                      <a:pt x="1574" y="1190"/>
                    </a:lnTo>
                    <a:lnTo>
                      <a:pt x="1563" y="1218"/>
                    </a:lnTo>
                    <a:lnTo>
                      <a:pt x="1550" y="1248"/>
                    </a:lnTo>
                    <a:lnTo>
                      <a:pt x="1536" y="1275"/>
                    </a:lnTo>
                    <a:lnTo>
                      <a:pt x="1520" y="1302"/>
                    </a:lnTo>
                    <a:lnTo>
                      <a:pt x="1503" y="1328"/>
                    </a:lnTo>
                    <a:lnTo>
                      <a:pt x="1485" y="1354"/>
                    </a:lnTo>
                    <a:lnTo>
                      <a:pt x="1466" y="1378"/>
                    </a:lnTo>
                    <a:lnTo>
                      <a:pt x="1446" y="1401"/>
                    </a:lnTo>
                    <a:lnTo>
                      <a:pt x="1425" y="1423"/>
                    </a:lnTo>
                    <a:lnTo>
                      <a:pt x="1402" y="1445"/>
                    </a:lnTo>
                    <a:lnTo>
                      <a:pt x="1379" y="1465"/>
                    </a:lnTo>
                    <a:lnTo>
                      <a:pt x="1354" y="1484"/>
                    </a:lnTo>
                    <a:lnTo>
                      <a:pt x="1329" y="1502"/>
                    </a:lnTo>
                    <a:lnTo>
                      <a:pt x="1302" y="1520"/>
                    </a:lnTo>
                    <a:lnTo>
                      <a:pt x="1275" y="1535"/>
                    </a:lnTo>
                    <a:lnTo>
                      <a:pt x="1248" y="1549"/>
                    </a:lnTo>
                    <a:lnTo>
                      <a:pt x="1220" y="1561"/>
                    </a:lnTo>
                    <a:lnTo>
                      <a:pt x="1190" y="1574"/>
                    </a:lnTo>
                    <a:lnTo>
                      <a:pt x="1160" y="1584"/>
                    </a:lnTo>
                    <a:lnTo>
                      <a:pt x="1129" y="1593"/>
                    </a:lnTo>
                    <a:lnTo>
                      <a:pt x="1099" y="1599"/>
                    </a:lnTo>
                    <a:lnTo>
                      <a:pt x="1066" y="1605"/>
                    </a:lnTo>
                    <a:lnTo>
                      <a:pt x="1035" y="1609"/>
                    </a:lnTo>
                    <a:lnTo>
                      <a:pt x="1001" y="1612"/>
                    </a:lnTo>
                    <a:lnTo>
                      <a:pt x="968" y="1612"/>
                    </a:lnTo>
                    <a:lnTo>
                      <a:pt x="935" y="1612"/>
                    </a:lnTo>
                    <a:lnTo>
                      <a:pt x="902" y="1609"/>
                    </a:lnTo>
                    <a:lnTo>
                      <a:pt x="870" y="1605"/>
                    </a:lnTo>
                    <a:lnTo>
                      <a:pt x="838" y="1599"/>
                    </a:lnTo>
                    <a:lnTo>
                      <a:pt x="807" y="1593"/>
                    </a:lnTo>
                    <a:lnTo>
                      <a:pt x="776" y="1584"/>
                    </a:lnTo>
                    <a:lnTo>
                      <a:pt x="746" y="1574"/>
                    </a:lnTo>
                    <a:lnTo>
                      <a:pt x="717" y="1561"/>
                    </a:lnTo>
                    <a:lnTo>
                      <a:pt x="688" y="1549"/>
                    </a:lnTo>
                    <a:lnTo>
                      <a:pt x="660" y="1535"/>
                    </a:lnTo>
                    <a:lnTo>
                      <a:pt x="633" y="1520"/>
                    </a:lnTo>
                    <a:lnTo>
                      <a:pt x="608" y="1502"/>
                    </a:lnTo>
                    <a:lnTo>
                      <a:pt x="581" y="1484"/>
                    </a:lnTo>
                    <a:lnTo>
                      <a:pt x="558" y="1465"/>
                    </a:lnTo>
                    <a:lnTo>
                      <a:pt x="534" y="1445"/>
                    </a:lnTo>
                    <a:lnTo>
                      <a:pt x="512" y="1423"/>
                    </a:lnTo>
                    <a:lnTo>
                      <a:pt x="491" y="1401"/>
                    </a:lnTo>
                    <a:lnTo>
                      <a:pt x="470" y="1378"/>
                    </a:lnTo>
                    <a:lnTo>
                      <a:pt x="451" y="1354"/>
                    </a:lnTo>
                    <a:lnTo>
                      <a:pt x="433" y="1328"/>
                    </a:lnTo>
                    <a:lnTo>
                      <a:pt x="416" y="1302"/>
                    </a:lnTo>
                    <a:lnTo>
                      <a:pt x="400" y="1275"/>
                    </a:lnTo>
                    <a:lnTo>
                      <a:pt x="386" y="1248"/>
                    </a:lnTo>
                    <a:lnTo>
                      <a:pt x="374" y="1218"/>
                    </a:lnTo>
                    <a:lnTo>
                      <a:pt x="362" y="1190"/>
                    </a:lnTo>
                    <a:lnTo>
                      <a:pt x="352" y="1159"/>
                    </a:lnTo>
                    <a:lnTo>
                      <a:pt x="343" y="1129"/>
                    </a:lnTo>
                    <a:lnTo>
                      <a:pt x="336" y="1097"/>
                    </a:lnTo>
                    <a:lnTo>
                      <a:pt x="330" y="1066"/>
                    </a:lnTo>
                    <a:lnTo>
                      <a:pt x="326" y="1033"/>
                    </a:lnTo>
                    <a:lnTo>
                      <a:pt x="323" y="1001"/>
                    </a:lnTo>
                    <a:lnTo>
                      <a:pt x="323" y="967"/>
                    </a:lnTo>
                    <a:lnTo>
                      <a:pt x="323" y="935"/>
                    </a:lnTo>
                    <a:lnTo>
                      <a:pt x="326" y="902"/>
                    </a:lnTo>
                    <a:lnTo>
                      <a:pt x="330" y="870"/>
                    </a:lnTo>
                    <a:lnTo>
                      <a:pt x="336" y="838"/>
                    </a:lnTo>
                    <a:lnTo>
                      <a:pt x="343" y="807"/>
                    </a:lnTo>
                    <a:lnTo>
                      <a:pt x="352" y="777"/>
                    </a:lnTo>
                    <a:lnTo>
                      <a:pt x="362" y="746"/>
                    </a:lnTo>
                    <a:lnTo>
                      <a:pt x="374" y="717"/>
                    </a:lnTo>
                    <a:lnTo>
                      <a:pt x="386" y="688"/>
                    </a:lnTo>
                    <a:lnTo>
                      <a:pt x="400" y="661"/>
                    </a:lnTo>
                    <a:lnTo>
                      <a:pt x="416" y="634"/>
                    </a:lnTo>
                    <a:lnTo>
                      <a:pt x="433" y="607"/>
                    </a:lnTo>
                    <a:lnTo>
                      <a:pt x="451" y="583"/>
                    </a:lnTo>
                    <a:lnTo>
                      <a:pt x="470" y="558"/>
                    </a:lnTo>
                    <a:lnTo>
                      <a:pt x="491" y="535"/>
                    </a:lnTo>
                    <a:lnTo>
                      <a:pt x="512" y="512"/>
                    </a:lnTo>
                    <a:lnTo>
                      <a:pt x="534" y="490"/>
                    </a:lnTo>
                    <a:lnTo>
                      <a:pt x="558" y="470"/>
                    </a:lnTo>
                    <a:lnTo>
                      <a:pt x="581" y="452"/>
                    </a:lnTo>
                    <a:lnTo>
                      <a:pt x="608" y="433"/>
                    </a:lnTo>
                    <a:lnTo>
                      <a:pt x="633" y="416"/>
                    </a:lnTo>
                    <a:lnTo>
                      <a:pt x="660" y="401"/>
                    </a:lnTo>
                    <a:lnTo>
                      <a:pt x="688" y="387"/>
                    </a:lnTo>
                    <a:lnTo>
                      <a:pt x="717" y="373"/>
                    </a:lnTo>
                    <a:lnTo>
                      <a:pt x="746" y="362"/>
                    </a:lnTo>
                    <a:lnTo>
                      <a:pt x="776" y="352"/>
                    </a:lnTo>
                    <a:lnTo>
                      <a:pt x="807" y="343"/>
                    </a:lnTo>
                    <a:lnTo>
                      <a:pt x="838" y="336"/>
                    </a:lnTo>
                    <a:lnTo>
                      <a:pt x="870" y="331"/>
                    </a:lnTo>
                    <a:lnTo>
                      <a:pt x="902" y="326"/>
                    </a:lnTo>
                    <a:lnTo>
                      <a:pt x="935" y="324"/>
                    </a:lnTo>
                    <a:lnTo>
                      <a:pt x="968" y="323"/>
                    </a:lnTo>
                    <a:lnTo>
                      <a:pt x="1001" y="324"/>
                    </a:lnTo>
                    <a:lnTo>
                      <a:pt x="1035" y="326"/>
                    </a:lnTo>
                    <a:lnTo>
                      <a:pt x="1066" y="331"/>
                    </a:lnTo>
                    <a:lnTo>
                      <a:pt x="1099" y="336"/>
                    </a:lnTo>
                    <a:lnTo>
                      <a:pt x="1129" y="343"/>
                    </a:lnTo>
                    <a:lnTo>
                      <a:pt x="1160" y="352"/>
                    </a:lnTo>
                    <a:lnTo>
                      <a:pt x="1190" y="362"/>
                    </a:lnTo>
                    <a:lnTo>
                      <a:pt x="1220" y="373"/>
                    </a:lnTo>
                    <a:lnTo>
                      <a:pt x="1248" y="387"/>
                    </a:lnTo>
                    <a:lnTo>
                      <a:pt x="1275" y="401"/>
                    </a:lnTo>
                    <a:lnTo>
                      <a:pt x="1302" y="416"/>
                    </a:lnTo>
                    <a:lnTo>
                      <a:pt x="1329" y="433"/>
                    </a:lnTo>
                    <a:lnTo>
                      <a:pt x="1354" y="452"/>
                    </a:lnTo>
                    <a:lnTo>
                      <a:pt x="1379" y="470"/>
                    </a:lnTo>
                    <a:lnTo>
                      <a:pt x="1402" y="490"/>
                    </a:lnTo>
                    <a:lnTo>
                      <a:pt x="1425" y="512"/>
                    </a:lnTo>
                    <a:lnTo>
                      <a:pt x="1446" y="535"/>
                    </a:lnTo>
                    <a:lnTo>
                      <a:pt x="1466" y="558"/>
                    </a:lnTo>
                    <a:lnTo>
                      <a:pt x="1485" y="583"/>
                    </a:lnTo>
                    <a:lnTo>
                      <a:pt x="1503" y="607"/>
                    </a:lnTo>
                    <a:lnTo>
                      <a:pt x="1520" y="634"/>
                    </a:lnTo>
                    <a:lnTo>
                      <a:pt x="1536" y="661"/>
                    </a:lnTo>
                    <a:lnTo>
                      <a:pt x="1550" y="688"/>
                    </a:lnTo>
                    <a:lnTo>
                      <a:pt x="1563" y="717"/>
                    </a:lnTo>
                    <a:lnTo>
                      <a:pt x="1574" y="746"/>
                    </a:lnTo>
                    <a:lnTo>
                      <a:pt x="1584" y="777"/>
                    </a:lnTo>
                    <a:lnTo>
                      <a:pt x="1594" y="807"/>
                    </a:lnTo>
                    <a:lnTo>
                      <a:pt x="1601" y="838"/>
                    </a:lnTo>
                    <a:lnTo>
                      <a:pt x="1606" y="870"/>
                    </a:lnTo>
                    <a:lnTo>
                      <a:pt x="1611" y="902"/>
                    </a:lnTo>
                    <a:lnTo>
                      <a:pt x="1613" y="935"/>
                    </a:lnTo>
                    <a:lnTo>
                      <a:pt x="1614" y="967"/>
                    </a:lnTo>
                    <a:close/>
                  </a:path>
                </a:pathLst>
              </a:custGeom>
              <a:solidFill>
                <a:srgbClr val="D8EC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7" name="Freeform 175"/>
              <p:cNvSpPr>
                <a:spLocks noEditPoints="1"/>
              </p:cNvSpPr>
              <p:nvPr/>
            </p:nvSpPr>
            <p:spPr bwMode="auto">
              <a:xfrm>
                <a:off x="5398" y="1217"/>
                <a:ext cx="34" cy="35"/>
              </a:xfrm>
              <a:custGeom>
                <a:avLst/>
                <a:gdLst/>
                <a:ahLst/>
                <a:cxnLst>
                  <a:cxn ang="0">
                    <a:pos x="1598" y="644"/>
                  </a:cxn>
                  <a:cxn ang="0">
                    <a:pos x="1534" y="457"/>
                  </a:cxn>
                  <a:cxn ang="0">
                    <a:pos x="1429" y="294"/>
                  </a:cxn>
                  <a:cxn ang="0">
                    <a:pos x="1290" y="161"/>
                  </a:cxn>
                  <a:cxn ang="0">
                    <a:pos x="1122" y="64"/>
                  </a:cxn>
                  <a:cxn ang="0">
                    <a:pos x="929" y="9"/>
                  </a:cxn>
                  <a:cxn ang="0">
                    <a:pos x="724" y="4"/>
                  </a:cxn>
                  <a:cxn ang="0">
                    <a:pos x="529" y="50"/>
                  </a:cxn>
                  <a:cxn ang="0">
                    <a:pos x="356" y="138"/>
                  </a:cxn>
                  <a:cxn ang="0">
                    <a:pos x="210" y="265"/>
                  </a:cxn>
                  <a:cxn ang="0">
                    <a:pos x="97" y="423"/>
                  </a:cxn>
                  <a:cxn ang="0">
                    <a:pos x="25" y="605"/>
                  </a:cxn>
                  <a:cxn ang="0">
                    <a:pos x="0" y="806"/>
                  </a:cxn>
                  <a:cxn ang="0">
                    <a:pos x="25" y="1008"/>
                  </a:cxn>
                  <a:cxn ang="0">
                    <a:pos x="97" y="1191"/>
                  </a:cxn>
                  <a:cxn ang="0">
                    <a:pos x="210" y="1350"/>
                  </a:cxn>
                  <a:cxn ang="0">
                    <a:pos x="356" y="1475"/>
                  </a:cxn>
                  <a:cxn ang="0">
                    <a:pos x="529" y="1565"/>
                  </a:cxn>
                  <a:cxn ang="0">
                    <a:pos x="724" y="1608"/>
                  </a:cxn>
                  <a:cxn ang="0">
                    <a:pos x="929" y="1603"/>
                  </a:cxn>
                  <a:cxn ang="0">
                    <a:pos x="1122" y="1550"/>
                  </a:cxn>
                  <a:cxn ang="0">
                    <a:pos x="1290" y="1453"/>
                  </a:cxn>
                  <a:cxn ang="0">
                    <a:pos x="1429" y="1320"/>
                  </a:cxn>
                  <a:cxn ang="0">
                    <a:pos x="1534" y="1157"/>
                  </a:cxn>
                  <a:cxn ang="0">
                    <a:pos x="1598" y="969"/>
                  </a:cxn>
                  <a:cxn ang="0">
                    <a:pos x="1292" y="806"/>
                  </a:cxn>
                  <a:cxn ang="0">
                    <a:pos x="1276" y="928"/>
                  </a:cxn>
                  <a:cxn ang="0">
                    <a:pos x="1233" y="1038"/>
                  </a:cxn>
                  <a:cxn ang="0">
                    <a:pos x="1165" y="1132"/>
                  </a:cxn>
                  <a:cxn ang="0">
                    <a:pos x="1078" y="1208"/>
                  </a:cxn>
                  <a:cxn ang="0">
                    <a:pos x="973" y="1262"/>
                  </a:cxn>
                  <a:cxn ang="0">
                    <a:pos x="856" y="1289"/>
                  </a:cxn>
                  <a:cxn ang="0">
                    <a:pos x="733" y="1286"/>
                  </a:cxn>
                  <a:cxn ang="0">
                    <a:pos x="618" y="1253"/>
                  </a:cxn>
                  <a:cxn ang="0">
                    <a:pos x="517" y="1194"/>
                  </a:cxn>
                  <a:cxn ang="0">
                    <a:pos x="433" y="1115"/>
                  </a:cxn>
                  <a:cxn ang="0">
                    <a:pos x="370" y="1017"/>
                  </a:cxn>
                  <a:cxn ang="0">
                    <a:pos x="333" y="905"/>
                  </a:cxn>
                  <a:cxn ang="0">
                    <a:pos x="324" y="782"/>
                  </a:cxn>
                  <a:cxn ang="0">
                    <a:pos x="344" y="663"/>
                  </a:cxn>
                  <a:cxn ang="0">
                    <a:pos x="393" y="557"/>
                  </a:cxn>
                  <a:cxn ang="0">
                    <a:pos x="465" y="464"/>
                  </a:cxn>
                  <a:cxn ang="0">
                    <a:pos x="555" y="393"/>
                  </a:cxn>
                  <a:cxn ang="0">
                    <a:pos x="663" y="344"/>
                  </a:cxn>
                  <a:cxn ang="0">
                    <a:pos x="782" y="323"/>
                  </a:cxn>
                  <a:cxn ang="0">
                    <a:pos x="905" y="332"/>
                  </a:cxn>
                  <a:cxn ang="0">
                    <a:pos x="1017" y="371"/>
                  </a:cxn>
                  <a:cxn ang="0">
                    <a:pos x="1115" y="434"/>
                  </a:cxn>
                  <a:cxn ang="0">
                    <a:pos x="1195" y="518"/>
                  </a:cxn>
                  <a:cxn ang="0">
                    <a:pos x="1254" y="619"/>
                  </a:cxn>
                  <a:cxn ang="0">
                    <a:pos x="1286" y="733"/>
                  </a:cxn>
                </a:cxnLst>
                <a:rect l="0" t="0" r="r" b="b"/>
                <a:pathLst>
                  <a:path w="1614" h="1613">
                    <a:moveTo>
                      <a:pt x="1614" y="806"/>
                    </a:moveTo>
                    <a:lnTo>
                      <a:pt x="1613" y="765"/>
                    </a:lnTo>
                    <a:lnTo>
                      <a:pt x="1610" y="724"/>
                    </a:lnTo>
                    <a:lnTo>
                      <a:pt x="1605" y="685"/>
                    </a:lnTo>
                    <a:lnTo>
                      <a:pt x="1598" y="644"/>
                    </a:lnTo>
                    <a:lnTo>
                      <a:pt x="1588" y="605"/>
                    </a:lnTo>
                    <a:lnTo>
                      <a:pt x="1578" y="568"/>
                    </a:lnTo>
                    <a:lnTo>
                      <a:pt x="1565" y="530"/>
                    </a:lnTo>
                    <a:lnTo>
                      <a:pt x="1551" y="493"/>
                    </a:lnTo>
                    <a:lnTo>
                      <a:pt x="1534" y="457"/>
                    </a:lnTo>
                    <a:lnTo>
                      <a:pt x="1517" y="423"/>
                    </a:lnTo>
                    <a:lnTo>
                      <a:pt x="1498" y="389"/>
                    </a:lnTo>
                    <a:lnTo>
                      <a:pt x="1476" y="356"/>
                    </a:lnTo>
                    <a:lnTo>
                      <a:pt x="1454" y="325"/>
                    </a:lnTo>
                    <a:lnTo>
                      <a:pt x="1429" y="294"/>
                    </a:lnTo>
                    <a:lnTo>
                      <a:pt x="1404" y="265"/>
                    </a:lnTo>
                    <a:lnTo>
                      <a:pt x="1378" y="237"/>
                    </a:lnTo>
                    <a:lnTo>
                      <a:pt x="1349" y="210"/>
                    </a:lnTo>
                    <a:lnTo>
                      <a:pt x="1321" y="185"/>
                    </a:lnTo>
                    <a:lnTo>
                      <a:pt x="1290" y="161"/>
                    </a:lnTo>
                    <a:lnTo>
                      <a:pt x="1259" y="138"/>
                    </a:lnTo>
                    <a:lnTo>
                      <a:pt x="1225" y="117"/>
                    </a:lnTo>
                    <a:lnTo>
                      <a:pt x="1192" y="98"/>
                    </a:lnTo>
                    <a:lnTo>
                      <a:pt x="1157" y="80"/>
                    </a:lnTo>
                    <a:lnTo>
                      <a:pt x="1122" y="64"/>
                    </a:lnTo>
                    <a:lnTo>
                      <a:pt x="1084" y="50"/>
                    </a:lnTo>
                    <a:lnTo>
                      <a:pt x="1047" y="37"/>
                    </a:lnTo>
                    <a:lnTo>
                      <a:pt x="1009" y="27"/>
                    </a:lnTo>
                    <a:lnTo>
                      <a:pt x="970" y="16"/>
                    </a:lnTo>
                    <a:lnTo>
                      <a:pt x="929" y="9"/>
                    </a:lnTo>
                    <a:lnTo>
                      <a:pt x="890" y="4"/>
                    </a:lnTo>
                    <a:lnTo>
                      <a:pt x="849" y="1"/>
                    </a:lnTo>
                    <a:lnTo>
                      <a:pt x="807" y="0"/>
                    </a:lnTo>
                    <a:lnTo>
                      <a:pt x="766" y="1"/>
                    </a:lnTo>
                    <a:lnTo>
                      <a:pt x="724" y="4"/>
                    </a:lnTo>
                    <a:lnTo>
                      <a:pt x="684" y="9"/>
                    </a:lnTo>
                    <a:lnTo>
                      <a:pt x="645" y="16"/>
                    </a:lnTo>
                    <a:lnTo>
                      <a:pt x="605" y="27"/>
                    </a:lnTo>
                    <a:lnTo>
                      <a:pt x="567" y="37"/>
                    </a:lnTo>
                    <a:lnTo>
                      <a:pt x="529" y="50"/>
                    </a:lnTo>
                    <a:lnTo>
                      <a:pt x="492" y="64"/>
                    </a:lnTo>
                    <a:lnTo>
                      <a:pt x="457" y="80"/>
                    </a:lnTo>
                    <a:lnTo>
                      <a:pt x="422" y="98"/>
                    </a:lnTo>
                    <a:lnTo>
                      <a:pt x="389" y="117"/>
                    </a:lnTo>
                    <a:lnTo>
                      <a:pt x="356" y="138"/>
                    </a:lnTo>
                    <a:lnTo>
                      <a:pt x="324" y="161"/>
                    </a:lnTo>
                    <a:lnTo>
                      <a:pt x="293" y="185"/>
                    </a:lnTo>
                    <a:lnTo>
                      <a:pt x="264" y="210"/>
                    </a:lnTo>
                    <a:lnTo>
                      <a:pt x="236" y="237"/>
                    </a:lnTo>
                    <a:lnTo>
                      <a:pt x="210" y="265"/>
                    </a:lnTo>
                    <a:lnTo>
                      <a:pt x="184" y="294"/>
                    </a:lnTo>
                    <a:lnTo>
                      <a:pt x="160" y="325"/>
                    </a:lnTo>
                    <a:lnTo>
                      <a:pt x="138" y="356"/>
                    </a:lnTo>
                    <a:lnTo>
                      <a:pt x="116" y="389"/>
                    </a:lnTo>
                    <a:lnTo>
                      <a:pt x="97" y="423"/>
                    </a:lnTo>
                    <a:lnTo>
                      <a:pt x="80" y="457"/>
                    </a:lnTo>
                    <a:lnTo>
                      <a:pt x="63" y="493"/>
                    </a:lnTo>
                    <a:lnTo>
                      <a:pt x="48" y="530"/>
                    </a:lnTo>
                    <a:lnTo>
                      <a:pt x="36" y="568"/>
                    </a:lnTo>
                    <a:lnTo>
                      <a:pt x="25" y="605"/>
                    </a:lnTo>
                    <a:lnTo>
                      <a:pt x="17" y="644"/>
                    </a:lnTo>
                    <a:lnTo>
                      <a:pt x="10" y="685"/>
                    </a:lnTo>
                    <a:lnTo>
                      <a:pt x="5" y="724"/>
                    </a:lnTo>
                    <a:lnTo>
                      <a:pt x="1" y="765"/>
                    </a:lnTo>
                    <a:lnTo>
                      <a:pt x="0" y="806"/>
                    </a:lnTo>
                    <a:lnTo>
                      <a:pt x="1" y="848"/>
                    </a:lnTo>
                    <a:lnTo>
                      <a:pt x="5" y="890"/>
                    </a:lnTo>
                    <a:lnTo>
                      <a:pt x="10" y="930"/>
                    </a:lnTo>
                    <a:lnTo>
                      <a:pt x="17" y="969"/>
                    </a:lnTo>
                    <a:lnTo>
                      <a:pt x="25" y="1008"/>
                    </a:lnTo>
                    <a:lnTo>
                      <a:pt x="36" y="1047"/>
                    </a:lnTo>
                    <a:lnTo>
                      <a:pt x="48" y="1085"/>
                    </a:lnTo>
                    <a:lnTo>
                      <a:pt x="63" y="1121"/>
                    </a:lnTo>
                    <a:lnTo>
                      <a:pt x="80" y="1157"/>
                    </a:lnTo>
                    <a:lnTo>
                      <a:pt x="97" y="1191"/>
                    </a:lnTo>
                    <a:lnTo>
                      <a:pt x="116" y="1226"/>
                    </a:lnTo>
                    <a:lnTo>
                      <a:pt x="138" y="1257"/>
                    </a:lnTo>
                    <a:lnTo>
                      <a:pt x="160" y="1290"/>
                    </a:lnTo>
                    <a:lnTo>
                      <a:pt x="184" y="1320"/>
                    </a:lnTo>
                    <a:lnTo>
                      <a:pt x="210" y="1350"/>
                    </a:lnTo>
                    <a:lnTo>
                      <a:pt x="236" y="1377"/>
                    </a:lnTo>
                    <a:lnTo>
                      <a:pt x="264" y="1404"/>
                    </a:lnTo>
                    <a:lnTo>
                      <a:pt x="293" y="1429"/>
                    </a:lnTo>
                    <a:lnTo>
                      <a:pt x="324" y="1453"/>
                    </a:lnTo>
                    <a:lnTo>
                      <a:pt x="356" y="1475"/>
                    </a:lnTo>
                    <a:lnTo>
                      <a:pt x="389" y="1497"/>
                    </a:lnTo>
                    <a:lnTo>
                      <a:pt x="422" y="1516"/>
                    </a:lnTo>
                    <a:lnTo>
                      <a:pt x="457" y="1533"/>
                    </a:lnTo>
                    <a:lnTo>
                      <a:pt x="492" y="1550"/>
                    </a:lnTo>
                    <a:lnTo>
                      <a:pt x="529" y="1565"/>
                    </a:lnTo>
                    <a:lnTo>
                      <a:pt x="567" y="1577"/>
                    </a:lnTo>
                    <a:lnTo>
                      <a:pt x="605" y="1588"/>
                    </a:lnTo>
                    <a:lnTo>
                      <a:pt x="645" y="1596"/>
                    </a:lnTo>
                    <a:lnTo>
                      <a:pt x="684" y="1603"/>
                    </a:lnTo>
                    <a:lnTo>
                      <a:pt x="724" y="1608"/>
                    </a:lnTo>
                    <a:lnTo>
                      <a:pt x="766" y="1612"/>
                    </a:lnTo>
                    <a:lnTo>
                      <a:pt x="807" y="1613"/>
                    </a:lnTo>
                    <a:lnTo>
                      <a:pt x="849" y="1612"/>
                    </a:lnTo>
                    <a:lnTo>
                      <a:pt x="890" y="1608"/>
                    </a:lnTo>
                    <a:lnTo>
                      <a:pt x="929" y="1603"/>
                    </a:lnTo>
                    <a:lnTo>
                      <a:pt x="970" y="1596"/>
                    </a:lnTo>
                    <a:lnTo>
                      <a:pt x="1009" y="1588"/>
                    </a:lnTo>
                    <a:lnTo>
                      <a:pt x="1047" y="1577"/>
                    </a:lnTo>
                    <a:lnTo>
                      <a:pt x="1084" y="1565"/>
                    </a:lnTo>
                    <a:lnTo>
                      <a:pt x="1122" y="1550"/>
                    </a:lnTo>
                    <a:lnTo>
                      <a:pt x="1157" y="1533"/>
                    </a:lnTo>
                    <a:lnTo>
                      <a:pt x="1192" y="1516"/>
                    </a:lnTo>
                    <a:lnTo>
                      <a:pt x="1225" y="1497"/>
                    </a:lnTo>
                    <a:lnTo>
                      <a:pt x="1259" y="1475"/>
                    </a:lnTo>
                    <a:lnTo>
                      <a:pt x="1290" y="1453"/>
                    </a:lnTo>
                    <a:lnTo>
                      <a:pt x="1321" y="1429"/>
                    </a:lnTo>
                    <a:lnTo>
                      <a:pt x="1349" y="1404"/>
                    </a:lnTo>
                    <a:lnTo>
                      <a:pt x="1378" y="1377"/>
                    </a:lnTo>
                    <a:lnTo>
                      <a:pt x="1404" y="1350"/>
                    </a:lnTo>
                    <a:lnTo>
                      <a:pt x="1429" y="1320"/>
                    </a:lnTo>
                    <a:lnTo>
                      <a:pt x="1454" y="1290"/>
                    </a:lnTo>
                    <a:lnTo>
                      <a:pt x="1476" y="1257"/>
                    </a:lnTo>
                    <a:lnTo>
                      <a:pt x="1498" y="1226"/>
                    </a:lnTo>
                    <a:lnTo>
                      <a:pt x="1517" y="1191"/>
                    </a:lnTo>
                    <a:lnTo>
                      <a:pt x="1534" y="1157"/>
                    </a:lnTo>
                    <a:lnTo>
                      <a:pt x="1551" y="1121"/>
                    </a:lnTo>
                    <a:lnTo>
                      <a:pt x="1565" y="1085"/>
                    </a:lnTo>
                    <a:lnTo>
                      <a:pt x="1578" y="1047"/>
                    </a:lnTo>
                    <a:lnTo>
                      <a:pt x="1588" y="1008"/>
                    </a:lnTo>
                    <a:lnTo>
                      <a:pt x="1598" y="969"/>
                    </a:lnTo>
                    <a:lnTo>
                      <a:pt x="1605" y="930"/>
                    </a:lnTo>
                    <a:lnTo>
                      <a:pt x="1610" y="890"/>
                    </a:lnTo>
                    <a:lnTo>
                      <a:pt x="1613" y="848"/>
                    </a:lnTo>
                    <a:lnTo>
                      <a:pt x="1614" y="806"/>
                    </a:lnTo>
                    <a:close/>
                    <a:moveTo>
                      <a:pt x="1292" y="806"/>
                    </a:moveTo>
                    <a:lnTo>
                      <a:pt x="1291" y="832"/>
                    </a:lnTo>
                    <a:lnTo>
                      <a:pt x="1289" y="856"/>
                    </a:lnTo>
                    <a:lnTo>
                      <a:pt x="1286" y="881"/>
                    </a:lnTo>
                    <a:lnTo>
                      <a:pt x="1282" y="905"/>
                    </a:lnTo>
                    <a:lnTo>
                      <a:pt x="1276" y="928"/>
                    </a:lnTo>
                    <a:lnTo>
                      <a:pt x="1270" y="951"/>
                    </a:lnTo>
                    <a:lnTo>
                      <a:pt x="1263" y="974"/>
                    </a:lnTo>
                    <a:lnTo>
                      <a:pt x="1254" y="995"/>
                    </a:lnTo>
                    <a:lnTo>
                      <a:pt x="1243" y="1017"/>
                    </a:lnTo>
                    <a:lnTo>
                      <a:pt x="1233" y="1038"/>
                    </a:lnTo>
                    <a:lnTo>
                      <a:pt x="1221" y="1058"/>
                    </a:lnTo>
                    <a:lnTo>
                      <a:pt x="1209" y="1077"/>
                    </a:lnTo>
                    <a:lnTo>
                      <a:pt x="1195" y="1097"/>
                    </a:lnTo>
                    <a:lnTo>
                      <a:pt x="1180" y="1115"/>
                    </a:lnTo>
                    <a:lnTo>
                      <a:pt x="1165" y="1132"/>
                    </a:lnTo>
                    <a:lnTo>
                      <a:pt x="1150" y="1149"/>
                    </a:lnTo>
                    <a:lnTo>
                      <a:pt x="1133" y="1165"/>
                    </a:lnTo>
                    <a:lnTo>
                      <a:pt x="1115" y="1180"/>
                    </a:lnTo>
                    <a:lnTo>
                      <a:pt x="1096" y="1194"/>
                    </a:lnTo>
                    <a:lnTo>
                      <a:pt x="1078" y="1208"/>
                    </a:lnTo>
                    <a:lnTo>
                      <a:pt x="1059" y="1221"/>
                    </a:lnTo>
                    <a:lnTo>
                      <a:pt x="1038" y="1233"/>
                    </a:lnTo>
                    <a:lnTo>
                      <a:pt x="1017" y="1243"/>
                    </a:lnTo>
                    <a:lnTo>
                      <a:pt x="995" y="1253"/>
                    </a:lnTo>
                    <a:lnTo>
                      <a:pt x="973" y="1262"/>
                    </a:lnTo>
                    <a:lnTo>
                      <a:pt x="951" y="1269"/>
                    </a:lnTo>
                    <a:lnTo>
                      <a:pt x="928" y="1275"/>
                    </a:lnTo>
                    <a:lnTo>
                      <a:pt x="905" y="1281"/>
                    </a:lnTo>
                    <a:lnTo>
                      <a:pt x="881" y="1286"/>
                    </a:lnTo>
                    <a:lnTo>
                      <a:pt x="856" y="1289"/>
                    </a:lnTo>
                    <a:lnTo>
                      <a:pt x="832" y="1290"/>
                    </a:lnTo>
                    <a:lnTo>
                      <a:pt x="807" y="1291"/>
                    </a:lnTo>
                    <a:lnTo>
                      <a:pt x="782" y="1290"/>
                    </a:lnTo>
                    <a:lnTo>
                      <a:pt x="758" y="1289"/>
                    </a:lnTo>
                    <a:lnTo>
                      <a:pt x="733" y="1286"/>
                    </a:lnTo>
                    <a:lnTo>
                      <a:pt x="710" y="1281"/>
                    </a:lnTo>
                    <a:lnTo>
                      <a:pt x="685" y="1275"/>
                    </a:lnTo>
                    <a:lnTo>
                      <a:pt x="663" y="1269"/>
                    </a:lnTo>
                    <a:lnTo>
                      <a:pt x="640" y="1262"/>
                    </a:lnTo>
                    <a:lnTo>
                      <a:pt x="618" y="1253"/>
                    </a:lnTo>
                    <a:lnTo>
                      <a:pt x="597" y="1243"/>
                    </a:lnTo>
                    <a:lnTo>
                      <a:pt x="576" y="1233"/>
                    </a:lnTo>
                    <a:lnTo>
                      <a:pt x="555" y="1221"/>
                    </a:lnTo>
                    <a:lnTo>
                      <a:pt x="536" y="1208"/>
                    </a:lnTo>
                    <a:lnTo>
                      <a:pt x="517" y="1194"/>
                    </a:lnTo>
                    <a:lnTo>
                      <a:pt x="499" y="1180"/>
                    </a:lnTo>
                    <a:lnTo>
                      <a:pt x="481" y="1165"/>
                    </a:lnTo>
                    <a:lnTo>
                      <a:pt x="465" y="1149"/>
                    </a:lnTo>
                    <a:lnTo>
                      <a:pt x="449" y="1132"/>
                    </a:lnTo>
                    <a:lnTo>
                      <a:pt x="433" y="1115"/>
                    </a:lnTo>
                    <a:lnTo>
                      <a:pt x="419" y="1097"/>
                    </a:lnTo>
                    <a:lnTo>
                      <a:pt x="406" y="1077"/>
                    </a:lnTo>
                    <a:lnTo>
                      <a:pt x="393" y="1058"/>
                    </a:lnTo>
                    <a:lnTo>
                      <a:pt x="381" y="1038"/>
                    </a:lnTo>
                    <a:lnTo>
                      <a:pt x="370" y="1017"/>
                    </a:lnTo>
                    <a:lnTo>
                      <a:pt x="361" y="995"/>
                    </a:lnTo>
                    <a:lnTo>
                      <a:pt x="352" y="974"/>
                    </a:lnTo>
                    <a:lnTo>
                      <a:pt x="344" y="951"/>
                    </a:lnTo>
                    <a:lnTo>
                      <a:pt x="338" y="928"/>
                    </a:lnTo>
                    <a:lnTo>
                      <a:pt x="333" y="905"/>
                    </a:lnTo>
                    <a:lnTo>
                      <a:pt x="328" y="881"/>
                    </a:lnTo>
                    <a:lnTo>
                      <a:pt x="325" y="856"/>
                    </a:lnTo>
                    <a:lnTo>
                      <a:pt x="324" y="832"/>
                    </a:lnTo>
                    <a:lnTo>
                      <a:pt x="323" y="806"/>
                    </a:lnTo>
                    <a:lnTo>
                      <a:pt x="324" y="782"/>
                    </a:lnTo>
                    <a:lnTo>
                      <a:pt x="325" y="758"/>
                    </a:lnTo>
                    <a:lnTo>
                      <a:pt x="328" y="733"/>
                    </a:lnTo>
                    <a:lnTo>
                      <a:pt x="333" y="709"/>
                    </a:lnTo>
                    <a:lnTo>
                      <a:pt x="338" y="687"/>
                    </a:lnTo>
                    <a:lnTo>
                      <a:pt x="344" y="663"/>
                    </a:lnTo>
                    <a:lnTo>
                      <a:pt x="352" y="641"/>
                    </a:lnTo>
                    <a:lnTo>
                      <a:pt x="361" y="619"/>
                    </a:lnTo>
                    <a:lnTo>
                      <a:pt x="370" y="597"/>
                    </a:lnTo>
                    <a:lnTo>
                      <a:pt x="381" y="576"/>
                    </a:lnTo>
                    <a:lnTo>
                      <a:pt x="393" y="557"/>
                    </a:lnTo>
                    <a:lnTo>
                      <a:pt x="406" y="536"/>
                    </a:lnTo>
                    <a:lnTo>
                      <a:pt x="419" y="518"/>
                    </a:lnTo>
                    <a:lnTo>
                      <a:pt x="433" y="500"/>
                    </a:lnTo>
                    <a:lnTo>
                      <a:pt x="449" y="482"/>
                    </a:lnTo>
                    <a:lnTo>
                      <a:pt x="465" y="464"/>
                    </a:lnTo>
                    <a:lnTo>
                      <a:pt x="481" y="449"/>
                    </a:lnTo>
                    <a:lnTo>
                      <a:pt x="499" y="434"/>
                    </a:lnTo>
                    <a:lnTo>
                      <a:pt x="517" y="420"/>
                    </a:lnTo>
                    <a:lnTo>
                      <a:pt x="536" y="405"/>
                    </a:lnTo>
                    <a:lnTo>
                      <a:pt x="555" y="393"/>
                    </a:lnTo>
                    <a:lnTo>
                      <a:pt x="576" y="381"/>
                    </a:lnTo>
                    <a:lnTo>
                      <a:pt x="597" y="371"/>
                    </a:lnTo>
                    <a:lnTo>
                      <a:pt x="618" y="361"/>
                    </a:lnTo>
                    <a:lnTo>
                      <a:pt x="640" y="353"/>
                    </a:lnTo>
                    <a:lnTo>
                      <a:pt x="663" y="344"/>
                    </a:lnTo>
                    <a:lnTo>
                      <a:pt x="685" y="338"/>
                    </a:lnTo>
                    <a:lnTo>
                      <a:pt x="710" y="332"/>
                    </a:lnTo>
                    <a:lnTo>
                      <a:pt x="733" y="328"/>
                    </a:lnTo>
                    <a:lnTo>
                      <a:pt x="758" y="325"/>
                    </a:lnTo>
                    <a:lnTo>
                      <a:pt x="782" y="323"/>
                    </a:lnTo>
                    <a:lnTo>
                      <a:pt x="807" y="322"/>
                    </a:lnTo>
                    <a:lnTo>
                      <a:pt x="832" y="323"/>
                    </a:lnTo>
                    <a:lnTo>
                      <a:pt x="856" y="325"/>
                    </a:lnTo>
                    <a:lnTo>
                      <a:pt x="881" y="328"/>
                    </a:lnTo>
                    <a:lnTo>
                      <a:pt x="905" y="332"/>
                    </a:lnTo>
                    <a:lnTo>
                      <a:pt x="928" y="338"/>
                    </a:lnTo>
                    <a:lnTo>
                      <a:pt x="951" y="344"/>
                    </a:lnTo>
                    <a:lnTo>
                      <a:pt x="973" y="353"/>
                    </a:lnTo>
                    <a:lnTo>
                      <a:pt x="995" y="361"/>
                    </a:lnTo>
                    <a:lnTo>
                      <a:pt x="1017" y="371"/>
                    </a:lnTo>
                    <a:lnTo>
                      <a:pt x="1038" y="381"/>
                    </a:lnTo>
                    <a:lnTo>
                      <a:pt x="1059" y="393"/>
                    </a:lnTo>
                    <a:lnTo>
                      <a:pt x="1078" y="405"/>
                    </a:lnTo>
                    <a:lnTo>
                      <a:pt x="1096" y="420"/>
                    </a:lnTo>
                    <a:lnTo>
                      <a:pt x="1115" y="434"/>
                    </a:lnTo>
                    <a:lnTo>
                      <a:pt x="1133" y="449"/>
                    </a:lnTo>
                    <a:lnTo>
                      <a:pt x="1150" y="464"/>
                    </a:lnTo>
                    <a:lnTo>
                      <a:pt x="1165" y="482"/>
                    </a:lnTo>
                    <a:lnTo>
                      <a:pt x="1180" y="500"/>
                    </a:lnTo>
                    <a:lnTo>
                      <a:pt x="1195" y="518"/>
                    </a:lnTo>
                    <a:lnTo>
                      <a:pt x="1209" y="536"/>
                    </a:lnTo>
                    <a:lnTo>
                      <a:pt x="1221" y="557"/>
                    </a:lnTo>
                    <a:lnTo>
                      <a:pt x="1233" y="576"/>
                    </a:lnTo>
                    <a:lnTo>
                      <a:pt x="1243" y="597"/>
                    </a:lnTo>
                    <a:lnTo>
                      <a:pt x="1254" y="619"/>
                    </a:lnTo>
                    <a:lnTo>
                      <a:pt x="1263" y="641"/>
                    </a:lnTo>
                    <a:lnTo>
                      <a:pt x="1270" y="663"/>
                    </a:lnTo>
                    <a:lnTo>
                      <a:pt x="1276" y="687"/>
                    </a:lnTo>
                    <a:lnTo>
                      <a:pt x="1282" y="709"/>
                    </a:lnTo>
                    <a:lnTo>
                      <a:pt x="1286" y="733"/>
                    </a:lnTo>
                    <a:lnTo>
                      <a:pt x="1289" y="758"/>
                    </a:lnTo>
                    <a:lnTo>
                      <a:pt x="1291" y="782"/>
                    </a:lnTo>
                    <a:lnTo>
                      <a:pt x="1292" y="806"/>
                    </a:lnTo>
                    <a:close/>
                  </a:path>
                </a:pathLst>
              </a:custGeom>
              <a:solidFill>
                <a:srgbClr val="E1F0E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8" name="Freeform 176"/>
              <p:cNvSpPr>
                <a:spLocks noEditPoints="1"/>
              </p:cNvSpPr>
              <p:nvPr/>
            </p:nvSpPr>
            <p:spPr bwMode="auto">
              <a:xfrm>
                <a:off x="5401" y="1220"/>
                <a:ext cx="28" cy="29"/>
              </a:xfrm>
              <a:custGeom>
                <a:avLst/>
                <a:gdLst/>
                <a:ahLst/>
                <a:cxnLst>
                  <a:cxn ang="0">
                    <a:pos x="1278" y="514"/>
                  </a:cxn>
                  <a:cxn ang="0">
                    <a:pos x="1228" y="365"/>
                  </a:cxn>
                  <a:cxn ang="0">
                    <a:pos x="1143" y="234"/>
                  </a:cxn>
                  <a:cxn ang="0">
                    <a:pos x="1032" y="128"/>
                  </a:cxn>
                  <a:cxn ang="0">
                    <a:pos x="897" y="50"/>
                  </a:cxn>
                  <a:cxn ang="0">
                    <a:pos x="743" y="7"/>
                  </a:cxn>
                  <a:cxn ang="0">
                    <a:pos x="579" y="3"/>
                  </a:cxn>
                  <a:cxn ang="0">
                    <a:pos x="423" y="38"/>
                  </a:cxn>
                  <a:cxn ang="0">
                    <a:pos x="284" y="110"/>
                  </a:cxn>
                  <a:cxn ang="0">
                    <a:pos x="167" y="211"/>
                  </a:cxn>
                  <a:cxn ang="0">
                    <a:pos x="77" y="338"/>
                  </a:cxn>
                  <a:cxn ang="0">
                    <a:pos x="19" y="484"/>
                  </a:cxn>
                  <a:cxn ang="0">
                    <a:pos x="0" y="644"/>
                  </a:cxn>
                  <a:cxn ang="0">
                    <a:pos x="19" y="806"/>
                  </a:cxn>
                  <a:cxn ang="0">
                    <a:pos x="77" y="952"/>
                  </a:cxn>
                  <a:cxn ang="0">
                    <a:pos x="167" y="1079"/>
                  </a:cxn>
                  <a:cxn ang="0">
                    <a:pos x="284" y="1179"/>
                  </a:cxn>
                  <a:cxn ang="0">
                    <a:pos x="423" y="1251"/>
                  </a:cxn>
                  <a:cxn ang="0">
                    <a:pos x="579" y="1287"/>
                  </a:cxn>
                  <a:cxn ang="0">
                    <a:pos x="743" y="1283"/>
                  </a:cxn>
                  <a:cxn ang="0">
                    <a:pos x="897" y="1239"/>
                  </a:cxn>
                  <a:cxn ang="0">
                    <a:pos x="1032" y="1162"/>
                  </a:cxn>
                  <a:cxn ang="0">
                    <a:pos x="1143" y="1056"/>
                  </a:cxn>
                  <a:cxn ang="0">
                    <a:pos x="1228" y="925"/>
                  </a:cxn>
                  <a:cxn ang="0">
                    <a:pos x="1278" y="774"/>
                  </a:cxn>
                  <a:cxn ang="0">
                    <a:pos x="969" y="644"/>
                  </a:cxn>
                  <a:cxn ang="0">
                    <a:pos x="957" y="726"/>
                  </a:cxn>
                  <a:cxn ang="0">
                    <a:pos x="929" y="799"/>
                  </a:cxn>
                  <a:cxn ang="0">
                    <a:pos x="883" y="862"/>
                  </a:cxn>
                  <a:cxn ang="0">
                    <a:pos x="825" y="912"/>
                  </a:cxn>
                  <a:cxn ang="0">
                    <a:pos x="756" y="948"/>
                  </a:cxn>
                  <a:cxn ang="0">
                    <a:pos x="678" y="965"/>
                  </a:cxn>
                  <a:cxn ang="0">
                    <a:pos x="596" y="963"/>
                  </a:cxn>
                  <a:cxn ang="0">
                    <a:pos x="520" y="942"/>
                  </a:cxn>
                  <a:cxn ang="0">
                    <a:pos x="452" y="903"/>
                  </a:cxn>
                  <a:cxn ang="0">
                    <a:pos x="396" y="849"/>
                  </a:cxn>
                  <a:cxn ang="0">
                    <a:pos x="354" y="785"/>
                  </a:cxn>
                  <a:cxn ang="0">
                    <a:pos x="329" y="709"/>
                  </a:cxn>
                  <a:cxn ang="0">
                    <a:pos x="323" y="628"/>
                  </a:cxn>
                  <a:cxn ang="0">
                    <a:pos x="337" y="549"/>
                  </a:cxn>
                  <a:cxn ang="0">
                    <a:pos x="369" y="478"/>
                  </a:cxn>
                  <a:cxn ang="0">
                    <a:pos x="418" y="417"/>
                  </a:cxn>
                  <a:cxn ang="0">
                    <a:pos x="478" y="369"/>
                  </a:cxn>
                  <a:cxn ang="0">
                    <a:pos x="549" y="337"/>
                  </a:cxn>
                  <a:cxn ang="0">
                    <a:pos x="628" y="323"/>
                  </a:cxn>
                  <a:cxn ang="0">
                    <a:pos x="711" y="329"/>
                  </a:cxn>
                  <a:cxn ang="0">
                    <a:pos x="785" y="354"/>
                  </a:cxn>
                  <a:cxn ang="0">
                    <a:pos x="850" y="397"/>
                  </a:cxn>
                  <a:cxn ang="0">
                    <a:pos x="904" y="453"/>
                  </a:cxn>
                  <a:cxn ang="0">
                    <a:pos x="943" y="520"/>
                  </a:cxn>
                  <a:cxn ang="0">
                    <a:pos x="965" y="596"/>
                  </a:cxn>
                </a:cxnLst>
                <a:rect l="0" t="0" r="r" b="b"/>
                <a:pathLst>
                  <a:path w="1292" h="1289">
                    <a:moveTo>
                      <a:pt x="1292" y="644"/>
                    </a:moveTo>
                    <a:lnTo>
                      <a:pt x="1291" y="612"/>
                    </a:lnTo>
                    <a:lnTo>
                      <a:pt x="1288" y="578"/>
                    </a:lnTo>
                    <a:lnTo>
                      <a:pt x="1284" y="547"/>
                    </a:lnTo>
                    <a:lnTo>
                      <a:pt x="1278" y="514"/>
                    </a:lnTo>
                    <a:lnTo>
                      <a:pt x="1271" y="484"/>
                    </a:lnTo>
                    <a:lnTo>
                      <a:pt x="1262" y="454"/>
                    </a:lnTo>
                    <a:lnTo>
                      <a:pt x="1252" y="423"/>
                    </a:lnTo>
                    <a:lnTo>
                      <a:pt x="1241" y="394"/>
                    </a:lnTo>
                    <a:lnTo>
                      <a:pt x="1228" y="365"/>
                    </a:lnTo>
                    <a:lnTo>
                      <a:pt x="1213" y="338"/>
                    </a:lnTo>
                    <a:lnTo>
                      <a:pt x="1197" y="310"/>
                    </a:lnTo>
                    <a:lnTo>
                      <a:pt x="1181" y="284"/>
                    </a:lnTo>
                    <a:lnTo>
                      <a:pt x="1163" y="259"/>
                    </a:lnTo>
                    <a:lnTo>
                      <a:pt x="1143" y="234"/>
                    </a:lnTo>
                    <a:lnTo>
                      <a:pt x="1123" y="211"/>
                    </a:lnTo>
                    <a:lnTo>
                      <a:pt x="1102" y="189"/>
                    </a:lnTo>
                    <a:lnTo>
                      <a:pt x="1079" y="167"/>
                    </a:lnTo>
                    <a:lnTo>
                      <a:pt x="1056" y="147"/>
                    </a:lnTo>
                    <a:lnTo>
                      <a:pt x="1032" y="128"/>
                    </a:lnTo>
                    <a:lnTo>
                      <a:pt x="1006" y="110"/>
                    </a:lnTo>
                    <a:lnTo>
                      <a:pt x="980" y="93"/>
                    </a:lnTo>
                    <a:lnTo>
                      <a:pt x="952" y="78"/>
                    </a:lnTo>
                    <a:lnTo>
                      <a:pt x="925" y="64"/>
                    </a:lnTo>
                    <a:lnTo>
                      <a:pt x="897" y="50"/>
                    </a:lnTo>
                    <a:lnTo>
                      <a:pt x="867" y="38"/>
                    </a:lnTo>
                    <a:lnTo>
                      <a:pt x="837" y="29"/>
                    </a:lnTo>
                    <a:lnTo>
                      <a:pt x="806" y="20"/>
                    </a:lnTo>
                    <a:lnTo>
                      <a:pt x="776" y="13"/>
                    </a:lnTo>
                    <a:lnTo>
                      <a:pt x="743" y="7"/>
                    </a:lnTo>
                    <a:lnTo>
                      <a:pt x="712" y="3"/>
                    </a:lnTo>
                    <a:lnTo>
                      <a:pt x="678" y="0"/>
                    </a:lnTo>
                    <a:lnTo>
                      <a:pt x="645" y="0"/>
                    </a:lnTo>
                    <a:lnTo>
                      <a:pt x="612" y="0"/>
                    </a:lnTo>
                    <a:lnTo>
                      <a:pt x="579" y="3"/>
                    </a:lnTo>
                    <a:lnTo>
                      <a:pt x="547" y="7"/>
                    </a:lnTo>
                    <a:lnTo>
                      <a:pt x="515" y="13"/>
                    </a:lnTo>
                    <a:lnTo>
                      <a:pt x="484" y="20"/>
                    </a:lnTo>
                    <a:lnTo>
                      <a:pt x="453" y="29"/>
                    </a:lnTo>
                    <a:lnTo>
                      <a:pt x="423" y="38"/>
                    </a:lnTo>
                    <a:lnTo>
                      <a:pt x="394" y="50"/>
                    </a:lnTo>
                    <a:lnTo>
                      <a:pt x="365" y="64"/>
                    </a:lnTo>
                    <a:lnTo>
                      <a:pt x="337" y="78"/>
                    </a:lnTo>
                    <a:lnTo>
                      <a:pt x="310" y="93"/>
                    </a:lnTo>
                    <a:lnTo>
                      <a:pt x="284" y="110"/>
                    </a:lnTo>
                    <a:lnTo>
                      <a:pt x="258" y="128"/>
                    </a:lnTo>
                    <a:lnTo>
                      <a:pt x="235" y="147"/>
                    </a:lnTo>
                    <a:lnTo>
                      <a:pt x="211" y="167"/>
                    </a:lnTo>
                    <a:lnTo>
                      <a:pt x="189" y="189"/>
                    </a:lnTo>
                    <a:lnTo>
                      <a:pt x="167" y="211"/>
                    </a:lnTo>
                    <a:lnTo>
                      <a:pt x="146" y="234"/>
                    </a:lnTo>
                    <a:lnTo>
                      <a:pt x="127" y="259"/>
                    </a:lnTo>
                    <a:lnTo>
                      <a:pt x="110" y="284"/>
                    </a:lnTo>
                    <a:lnTo>
                      <a:pt x="93" y="310"/>
                    </a:lnTo>
                    <a:lnTo>
                      <a:pt x="77" y="338"/>
                    </a:lnTo>
                    <a:lnTo>
                      <a:pt x="63" y="365"/>
                    </a:lnTo>
                    <a:lnTo>
                      <a:pt x="50" y="394"/>
                    </a:lnTo>
                    <a:lnTo>
                      <a:pt x="39" y="423"/>
                    </a:lnTo>
                    <a:lnTo>
                      <a:pt x="29" y="454"/>
                    </a:lnTo>
                    <a:lnTo>
                      <a:pt x="19" y="484"/>
                    </a:lnTo>
                    <a:lnTo>
                      <a:pt x="12" y="514"/>
                    </a:lnTo>
                    <a:lnTo>
                      <a:pt x="6" y="547"/>
                    </a:lnTo>
                    <a:lnTo>
                      <a:pt x="3" y="578"/>
                    </a:lnTo>
                    <a:lnTo>
                      <a:pt x="0" y="612"/>
                    </a:lnTo>
                    <a:lnTo>
                      <a:pt x="0" y="644"/>
                    </a:lnTo>
                    <a:lnTo>
                      <a:pt x="0" y="678"/>
                    </a:lnTo>
                    <a:lnTo>
                      <a:pt x="3" y="710"/>
                    </a:lnTo>
                    <a:lnTo>
                      <a:pt x="6" y="743"/>
                    </a:lnTo>
                    <a:lnTo>
                      <a:pt x="12" y="774"/>
                    </a:lnTo>
                    <a:lnTo>
                      <a:pt x="19" y="806"/>
                    </a:lnTo>
                    <a:lnTo>
                      <a:pt x="29" y="836"/>
                    </a:lnTo>
                    <a:lnTo>
                      <a:pt x="39" y="867"/>
                    </a:lnTo>
                    <a:lnTo>
                      <a:pt x="50" y="896"/>
                    </a:lnTo>
                    <a:lnTo>
                      <a:pt x="63" y="925"/>
                    </a:lnTo>
                    <a:lnTo>
                      <a:pt x="77" y="952"/>
                    </a:lnTo>
                    <a:lnTo>
                      <a:pt x="93" y="979"/>
                    </a:lnTo>
                    <a:lnTo>
                      <a:pt x="110" y="1006"/>
                    </a:lnTo>
                    <a:lnTo>
                      <a:pt x="127" y="1031"/>
                    </a:lnTo>
                    <a:lnTo>
                      <a:pt x="146" y="1056"/>
                    </a:lnTo>
                    <a:lnTo>
                      <a:pt x="167" y="1079"/>
                    </a:lnTo>
                    <a:lnTo>
                      <a:pt x="189" y="1100"/>
                    </a:lnTo>
                    <a:lnTo>
                      <a:pt x="211" y="1123"/>
                    </a:lnTo>
                    <a:lnTo>
                      <a:pt x="235" y="1143"/>
                    </a:lnTo>
                    <a:lnTo>
                      <a:pt x="258" y="1162"/>
                    </a:lnTo>
                    <a:lnTo>
                      <a:pt x="284" y="1179"/>
                    </a:lnTo>
                    <a:lnTo>
                      <a:pt x="310" y="1197"/>
                    </a:lnTo>
                    <a:lnTo>
                      <a:pt x="337" y="1212"/>
                    </a:lnTo>
                    <a:lnTo>
                      <a:pt x="365" y="1226"/>
                    </a:lnTo>
                    <a:lnTo>
                      <a:pt x="394" y="1239"/>
                    </a:lnTo>
                    <a:lnTo>
                      <a:pt x="423" y="1251"/>
                    </a:lnTo>
                    <a:lnTo>
                      <a:pt x="453" y="1261"/>
                    </a:lnTo>
                    <a:lnTo>
                      <a:pt x="484" y="1270"/>
                    </a:lnTo>
                    <a:lnTo>
                      <a:pt x="515" y="1277"/>
                    </a:lnTo>
                    <a:lnTo>
                      <a:pt x="547" y="1283"/>
                    </a:lnTo>
                    <a:lnTo>
                      <a:pt x="579" y="1287"/>
                    </a:lnTo>
                    <a:lnTo>
                      <a:pt x="612" y="1289"/>
                    </a:lnTo>
                    <a:lnTo>
                      <a:pt x="645" y="1289"/>
                    </a:lnTo>
                    <a:lnTo>
                      <a:pt x="678" y="1289"/>
                    </a:lnTo>
                    <a:lnTo>
                      <a:pt x="712" y="1287"/>
                    </a:lnTo>
                    <a:lnTo>
                      <a:pt x="743" y="1283"/>
                    </a:lnTo>
                    <a:lnTo>
                      <a:pt x="776" y="1277"/>
                    </a:lnTo>
                    <a:lnTo>
                      <a:pt x="806" y="1270"/>
                    </a:lnTo>
                    <a:lnTo>
                      <a:pt x="837" y="1261"/>
                    </a:lnTo>
                    <a:lnTo>
                      <a:pt x="867" y="1251"/>
                    </a:lnTo>
                    <a:lnTo>
                      <a:pt x="897" y="1239"/>
                    </a:lnTo>
                    <a:lnTo>
                      <a:pt x="925" y="1226"/>
                    </a:lnTo>
                    <a:lnTo>
                      <a:pt x="952" y="1212"/>
                    </a:lnTo>
                    <a:lnTo>
                      <a:pt x="980" y="1197"/>
                    </a:lnTo>
                    <a:lnTo>
                      <a:pt x="1006" y="1179"/>
                    </a:lnTo>
                    <a:lnTo>
                      <a:pt x="1032" y="1162"/>
                    </a:lnTo>
                    <a:lnTo>
                      <a:pt x="1056" y="1143"/>
                    </a:lnTo>
                    <a:lnTo>
                      <a:pt x="1079" y="1123"/>
                    </a:lnTo>
                    <a:lnTo>
                      <a:pt x="1102" y="1100"/>
                    </a:lnTo>
                    <a:lnTo>
                      <a:pt x="1123" y="1079"/>
                    </a:lnTo>
                    <a:lnTo>
                      <a:pt x="1143" y="1056"/>
                    </a:lnTo>
                    <a:lnTo>
                      <a:pt x="1163" y="1031"/>
                    </a:lnTo>
                    <a:lnTo>
                      <a:pt x="1181" y="1006"/>
                    </a:lnTo>
                    <a:lnTo>
                      <a:pt x="1197" y="979"/>
                    </a:lnTo>
                    <a:lnTo>
                      <a:pt x="1213" y="952"/>
                    </a:lnTo>
                    <a:lnTo>
                      <a:pt x="1228" y="925"/>
                    </a:lnTo>
                    <a:lnTo>
                      <a:pt x="1241" y="896"/>
                    </a:lnTo>
                    <a:lnTo>
                      <a:pt x="1252" y="867"/>
                    </a:lnTo>
                    <a:lnTo>
                      <a:pt x="1262" y="836"/>
                    </a:lnTo>
                    <a:lnTo>
                      <a:pt x="1271" y="806"/>
                    </a:lnTo>
                    <a:lnTo>
                      <a:pt x="1278" y="774"/>
                    </a:lnTo>
                    <a:lnTo>
                      <a:pt x="1284" y="743"/>
                    </a:lnTo>
                    <a:lnTo>
                      <a:pt x="1288" y="710"/>
                    </a:lnTo>
                    <a:lnTo>
                      <a:pt x="1291" y="678"/>
                    </a:lnTo>
                    <a:lnTo>
                      <a:pt x="1292" y="644"/>
                    </a:lnTo>
                    <a:close/>
                    <a:moveTo>
                      <a:pt x="969" y="644"/>
                    </a:moveTo>
                    <a:lnTo>
                      <a:pt x="968" y="662"/>
                    </a:lnTo>
                    <a:lnTo>
                      <a:pt x="967" y="678"/>
                    </a:lnTo>
                    <a:lnTo>
                      <a:pt x="965" y="694"/>
                    </a:lnTo>
                    <a:lnTo>
                      <a:pt x="962" y="709"/>
                    </a:lnTo>
                    <a:lnTo>
                      <a:pt x="957" y="726"/>
                    </a:lnTo>
                    <a:lnTo>
                      <a:pt x="953" y="741"/>
                    </a:lnTo>
                    <a:lnTo>
                      <a:pt x="948" y="756"/>
                    </a:lnTo>
                    <a:lnTo>
                      <a:pt x="943" y="770"/>
                    </a:lnTo>
                    <a:lnTo>
                      <a:pt x="936" y="785"/>
                    </a:lnTo>
                    <a:lnTo>
                      <a:pt x="929" y="799"/>
                    </a:lnTo>
                    <a:lnTo>
                      <a:pt x="921" y="812"/>
                    </a:lnTo>
                    <a:lnTo>
                      <a:pt x="913" y="825"/>
                    </a:lnTo>
                    <a:lnTo>
                      <a:pt x="904" y="837"/>
                    </a:lnTo>
                    <a:lnTo>
                      <a:pt x="894" y="849"/>
                    </a:lnTo>
                    <a:lnTo>
                      <a:pt x="883" y="862"/>
                    </a:lnTo>
                    <a:lnTo>
                      <a:pt x="873" y="873"/>
                    </a:lnTo>
                    <a:lnTo>
                      <a:pt x="862" y="883"/>
                    </a:lnTo>
                    <a:lnTo>
                      <a:pt x="850" y="893"/>
                    </a:lnTo>
                    <a:lnTo>
                      <a:pt x="838" y="903"/>
                    </a:lnTo>
                    <a:lnTo>
                      <a:pt x="825" y="912"/>
                    </a:lnTo>
                    <a:lnTo>
                      <a:pt x="812" y="921"/>
                    </a:lnTo>
                    <a:lnTo>
                      <a:pt x="799" y="928"/>
                    </a:lnTo>
                    <a:lnTo>
                      <a:pt x="785" y="936"/>
                    </a:lnTo>
                    <a:lnTo>
                      <a:pt x="770" y="942"/>
                    </a:lnTo>
                    <a:lnTo>
                      <a:pt x="756" y="948"/>
                    </a:lnTo>
                    <a:lnTo>
                      <a:pt x="741" y="953"/>
                    </a:lnTo>
                    <a:lnTo>
                      <a:pt x="726" y="957"/>
                    </a:lnTo>
                    <a:lnTo>
                      <a:pt x="711" y="960"/>
                    </a:lnTo>
                    <a:lnTo>
                      <a:pt x="694" y="963"/>
                    </a:lnTo>
                    <a:lnTo>
                      <a:pt x="678" y="965"/>
                    </a:lnTo>
                    <a:lnTo>
                      <a:pt x="662" y="966"/>
                    </a:lnTo>
                    <a:lnTo>
                      <a:pt x="645" y="966"/>
                    </a:lnTo>
                    <a:lnTo>
                      <a:pt x="628" y="966"/>
                    </a:lnTo>
                    <a:lnTo>
                      <a:pt x="612" y="965"/>
                    </a:lnTo>
                    <a:lnTo>
                      <a:pt x="596" y="963"/>
                    </a:lnTo>
                    <a:lnTo>
                      <a:pt x="580" y="960"/>
                    </a:lnTo>
                    <a:lnTo>
                      <a:pt x="564" y="957"/>
                    </a:lnTo>
                    <a:lnTo>
                      <a:pt x="549" y="953"/>
                    </a:lnTo>
                    <a:lnTo>
                      <a:pt x="535" y="948"/>
                    </a:lnTo>
                    <a:lnTo>
                      <a:pt x="520" y="942"/>
                    </a:lnTo>
                    <a:lnTo>
                      <a:pt x="505" y="936"/>
                    </a:lnTo>
                    <a:lnTo>
                      <a:pt x="491" y="928"/>
                    </a:lnTo>
                    <a:lnTo>
                      <a:pt x="478" y="921"/>
                    </a:lnTo>
                    <a:lnTo>
                      <a:pt x="465" y="912"/>
                    </a:lnTo>
                    <a:lnTo>
                      <a:pt x="452" y="903"/>
                    </a:lnTo>
                    <a:lnTo>
                      <a:pt x="440" y="893"/>
                    </a:lnTo>
                    <a:lnTo>
                      <a:pt x="429" y="883"/>
                    </a:lnTo>
                    <a:lnTo>
                      <a:pt x="418" y="873"/>
                    </a:lnTo>
                    <a:lnTo>
                      <a:pt x="407" y="862"/>
                    </a:lnTo>
                    <a:lnTo>
                      <a:pt x="396" y="849"/>
                    </a:lnTo>
                    <a:lnTo>
                      <a:pt x="386" y="837"/>
                    </a:lnTo>
                    <a:lnTo>
                      <a:pt x="377" y="825"/>
                    </a:lnTo>
                    <a:lnTo>
                      <a:pt x="369" y="812"/>
                    </a:lnTo>
                    <a:lnTo>
                      <a:pt x="362" y="799"/>
                    </a:lnTo>
                    <a:lnTo>
                      <a:pt x="354" y="785"/>
                    </a:lnTo>
                    <a:lnTo>
                      <a:pt x="348" y="770"/>
                    </a:lnTo>
                    <a:lnTo>
                      <a:pt x="342" y="756"/>
                    </a:lnTo>
                    <a:lnTo>
                      <a:pt x="337" y="741"/>
                    </a:lnTo>
                    <a:lnTo>
                      <a:pt x="332" y="726"/>
                    </a:lnTo>
                    <a:lnTo>
                      <a:pt x="329" y="709"/>
                    </a:lnTo>
                    <a:lnTo>
                      <a:pt x="326" y="694"/>
                    </a:lnTo>
                    <a:lnTo>
                      <a:pt x="324" y="678"/>
                    </a:lnTo>
                    <a:lnTo>
                      <a:pt x="323" y="662"/>
                    </a:lnTo>
                    <a:lnTo>
                      <a:pt x="323" y="644"/>
                    </a:lnTo>
                    <a:lnTo>
                      <a:pt x="323" y="628"/>
                    </a:lnTo>
                    <a:lnTo>
                      <a:pt x="324" y="612"/>
                    </a:lnTo>
                    <a:lnTo>
                      <a:pt x="326" y="596"/>
                    </a:lnTo>
                    <a:lnTo>
                      <a:pt x="329" y="579"/>
                    </a:lnTo>
                    <a:lnTo>
                      <a:pt x="332" y="565"/>
                    </a:lnTo>
                    <a:lnTo>
                      <a:pt x="337" y="549"/>
                    </a:lnTo>
                    <a:lnTo>
                      <a:pt x="342" y="534"/>
                    </a:lnTo>
                    <a:lnTo>
                      <a:pt x="348" y="520"/>
                    </a:lnTo>
                    <a:lnTo>
                      <a:pt x="354" y="505"/>
                    </a:lnTo>
                    <a:lnTo>
                      <a:pt x="362" y="491"/>
                    </a:lnTo>
                    <a:lnTo>
                      <a:pt x="369" y="478"/>
                    </a:lnTo>
                    <a:lnTo>
                      <a:pt x="377" y="465"/>
                    </a:lnTo>
                    <a:lnTo>
                      <a:pt x="386" y="453"/>
                    </a:lnTo>
                    <a:lnTo>
                      <a:pt x="396" y="440"/>
                    </a:lnTo>
                    <a:lnTo>
                      <a:pt x="407" y="428"/>
                    </a:lnTo>
                    <a:lnTo>
                      <a:pt x="418" y="417"/>
                    </a:lnTo>
                    <a:lnTo>
                      <a:pt x="429" y="407"/>
                    </a:lnTo>
                    <a:lnTo>
                      <a:pt x="440" y="397"/>
                    </a:lnTo>
                    <a:lnTo>
                      <a:pt x="452" y="387"/>
                    </a:lnTo>
                    <a:lnTo>
                      <a:pt x="465" y="377"/>
                    </a:lnTo>
                    <a:lnTo>
                      <a:pt x="478" y="369"/>
                    </a:lnTo>
                    <a:lnTo>
                      <a:pt x="491" y="361"/>
                    </a:lnTo>
                    <a:lnTo>
                      <a:pt x="505" y="354"/>
                    </a:lnTo>
                    <a:lnTo>
                      <a:pt x="520" y="348"/>
                    </a:lnTo>
                    <a:lnTo>
                      <a:pt x="535" y="342"/>
                    </a:lnTo>
                    <a:lnTo>
                      <a:pt x="549" y="337"/>
                    </a:lnTo>
                    <a:lnTo>
                      <a:pt x="564" y="333"/>
                    </a:lnTo>
                    <a:lnTo>
                      <a:pt x="580" y="329"/>
                    </a:lnTo>
                    <a:lnTo>
                      <a:pt x="596" y="327"/>
                    </a:lnTo>
                    <a:lnTo>
                      <a:pt x="612" y="324"/>
                    </a:lnTo>
                    <a:lnTo>
                      <a:pt x="628" y="323"/>
                    </a:lnTo>
                    <a:lnTo>
                      <a:pt x="645" y="323"/>
                    </a:lnTo>
                    <a:lnTo>
                      <a:pt x="662" y="323"/>
                    </a:lnTo>
                    <a:lnTo>
                      <a:pt x="678" y="324"/>
                    </a:lnTo>
                    <a:lnTo>
                      <a:pt x="694" y="327"/>
                    </a:lnTo>
                    <a:lnTo>
                      <a:pt x="711" y="329"/>
                    </a:lnTo>
                    <a:lnTo>
                      <a:pt x="726" y="333"/>
                    </a:lnTo>
                    <a:lnTo>
                      <a:pt x="741" y="337"/>
                    </a:lnTo>
                    <a:lnTo>
                      <a:pt x="756" y="342"/>
                    </a:lnTo>
                    <a:lnTo>
                      <a:pt x="770" y="348"/>
                    </a:lnTo>
                    <a:lnTo>
                      <a:pt x="785" y="354"/>
                    </a:lnTo>
                    <a:lnTo>
                      <a:pt x="799" y="361"/>
                    </a:lnTo>
                    <a:lnTo>
                      <a:pt x="812" y="369"/>
                    </a:lnTo>
                    <a:lnTo>
                      <a:pt x="825" y="377"/>
                    </a:lnTo>
                    <a:lnTo>
                      <a:pt x="838" y="387"/>
                    </a:lnTo>
                    <a:lnTo>
                      <a:pt x="850" y="397"/>
                    </a:lnTo>
                    <a:lnTo>
                      <a:pt x="862" y="407"/>
                    </a:lnTo>
                    <a:lnTo>
                      <a:pt x="873" y="417"/>
                    </a:lnTo>
                    <a:lnTo>
                      <a:pt x="883" y="428"/>
                    </a:lnTo>
                    <a:lnTo>
                      <a:pt x="894" y="440"/>
                    </a:lnTo>
                    <a:lnTo>
                      <a:pt x="904" y="453"/>
                    </a:lnTo>
                    <a:lnTo>
                      <a:pt x="913" y="465"/>
                    </a:lnTo>
                    <a:lnTo>
                      <a:pt x="921" y="478"/>
                    </a:lnTo>
                    <a:lnTo>
                      <a:pt x="929" y="491"/>
                    </a:lnTo>
                    <a:lnTo>
                      <a:pt x="936" y="505"/>
                    </a:lnTo>
                    <a:lnTo>
                      <a:pt x="943" y="520"/>
                    </a:lnTo>
                    <a:lnTo>
                      <a:pt x="948" y="534"/>
                    </a:lnTo>
                    <a:lnTo>
                      <a:pt x="953" y="549"/>
                    </a:lnTo>
                    <a:lnTo>
                      <a:pt x="957" y="565"/>
                    </a:lnTo>
                    <a:lnTo>
                      <a:pt x="962" y="579"/>
                    </a:lnTo>
                    <a:lnTo>
                      <a:pt x="965" y="596"/>
                    </a:lnTo>
                    <a:lnTo>
                      <a:pt x="967" y="612"/>
                    </a:lnTo>
                    <a:lnTo>
                      <a:pt x="968" y="628"/>
                    </a:lnTo>
                    <a:lnTo>
                      <a:pt x="969" y="644"/>
                    </a:lnTo>
                    <a:close/>
                  </a:path>
                </a:pathLst>
              </a:custGeom>
              <a:solidFill>
                <a:srgbClr val="E9F4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9" name="Freeform 177"/>
              <p:cNvSpPr>
                <a:spLocks noEditPoints="1"/>
              </p:cNvSpPr>
              <p:nvPr/>
            </p:nvSpPr>
            <p:spPr bwMode="auto">
              <a:xfrm>
                <a:off x="5405" y="1224"/>
                <a:ext cx="20" cy="21"/>
              </a:xfrm>
              <a:custGeom>
                <a:avLst/>
                <a:gdLst/>
                <a:ahLst/>
                <a:cxnLst>
                  <a:cxn ang="0">
                    <a:pos x="962" y="410"/>
                  </a:cxn>
                  <a:cxn ang="0">
                    <a:pos x="938" y="318"/>
                  </a:cxn>
                  <a:cxn ang="0">
                    <a:pos x="897" y="234"/>
                  </a:cxn>
                  <a:cxn ang="0">
                    <a:pos x="841" y="159"/>
                  </a:cxn>
                  <a:cxn ang="0">
                    <a:pos x="772" y="97"/>
                  </a:cxn>
                  <a:cxn ang="0">
                    <a:pos x="693" y="48"/>
                  </a:cxn>
                  <a:cxn ang="0">
                    <a:pos x="604" y="15"/>
                  </a:cxn>
                  <a:cxn ang="0">
                    <a:pos x="508" y="0"/>
                  </a:cxn>
                  <a:cxn ang="0">
                    <a:pos x="409" y="6"/>
                  </a:cxn>
                  <a:cxn ang="0">
                    <a:pos x="317" y="30"/>
                  </a:cxn>
                  <a:cxn ang="0">
                    <a:pos x="232" y="70"/>
                  </a:cxn>
                  <a:cxn ang="0">
                    <a:pos x="157" y="126"/>
                  </a:cxn>
                  <a:cxn ang="0">
                    <a:pos x="95" y="195"/>
                  </a:cxn>
                  <a:cxn ang="0">
                    <a:pos x="46" y="274"/>
                  </a:cxn>
                  <a:cxn ang="0">
                    <a:pos x="14" y="364"/>
                  </a:cxn>
                  <a:cxn ang="0">
                    <a:pos x="0" y="459"/>
                  </a:cxn>
                  <a:cxn ang="0">
                    <a:pos x="5" y="558"/>
                  </a:cxn>
                  <a:cxn ang="0">
                    <a:pos x="28" y="650"/>
                  </a:cxn>
                  <a:cxn ang="0">
                    <a:pos x="69" y="735"/>
                  </a:cxn>
                  <a:cxn ang="0">
                    <a:pos x="125" y="809"/>
                  </a:cxn>
                  <a:cxn ang="0">
                    <a:pos x="194" y="871"/>
                  </a:cxn>
                  <a:cxn ang="0">
                    <a:pos x="273" y="920"/>
                  </a:cxn>
                  <a:cxn ang="0">
                    <a:pos x="363" y="952"/>
                  </a:cxn>
                  <a:cxn ang="0">
                    <a:pos x="458" y="967"/>
                  </a:cxn>
                  <a:cxn ang="0">
                    <a:pos x="557" y="963"/>
                  </a:cxn>
                  <a:cxn ang="0">
                    <a:pos x="649" y="938"/>
                  </a:cxn>
                  <a:cxn ang="0">
                    <a:pos x="735" y="898"/>
                  </a:cxn>
                  <a:cxn ang="0">
                    <a:pos x="809" y="842"/>
                  </a:cxn>
                  <a:cxn ang="0">
                    <a:pos x="871" y="773"/>
                  </a:cxn>
                  <a:cxn ang="0">
                    <a:pos x="919" y="694"/>
                  </a:cxn>
                  <a:cxn ang="0">
                    <a:pos x="952" y="605"/>
                  </a:cxn>
                  <a:cxn ang="0">
                    <a:pos x="967" y="509"/>
                  </a:cxn>
                  <a:cxn ang="0">
                    <a:pos x="644" y="501"/>
                  </a:cxn>
                  <a:cxn ang="0">
                    <a:pos x="632" y="546"/>
                  </a:cxn>
                  <a:cxn ang="0">
                    <a:pos x="597" y="597"/>
                  </a:cxn>
                  <a:cxn ang="0">
                    <a:pos x="573" y="617"/>
                  </a:cxn>
                  <a:cxn ang="0">
                    <a:pos x="546" y="633"/>
                  </a:cxn>
                  <a:cxn ang="0">
                    <a:pos x="516" y="642"/>
                  </a:cxn>
                  <a:cxn ang="0">
                    <a:pos x="483" y="645"/>
                  </a:cxn>
                  <a:cxn ang="0">
                    <a:pos x="451" y="642"/>
                  </a:cxn>
                  <a:cxn ang="0">
                    <a:pos x="420" y="633"/>
                  </a:cxn>
                  <a:cxn ang="0">
                    <a:pos x="393" y="617"/>
                  </a:cxn>
                  <a:cxn ang="0">
                    <a:pos x="370" y="597"/>
                  </a:cxn>
                  <a:cxn ang="0">
                    <a:pos x="349" y="574"/>
                  </a:cxn>
                  <a:cxn ang="0">
                    <a:pos x="335" y="546"/>
                  </a:cxn>
                  <a:cxn ang="0">
                    <a:pos x="325" y="516"/>
                  </a:cxn>
                  <a:cxn ang="0">
                    <a:pos x="322" y="483"/>
                  </a:cxn>
                  <a:cxn ang="0">
                    <a:pos x="325" y="451"/>
                  </a:cxn>
                  <a:cxn ang="0">
                    <a:pos x="335" y="420"/>
                  </a:cxn>
                  <a:cxn ang="0">
                    <a:pos x="349" y="394"/>
                  </a:cxn>
                  <a:cxn ang="0">
                    <a:pos x="370" y="370"/>
                  </a:cxn>
                  <a:cxn ang="0">
                    <a:pos x="420" y="335"/>
                  </a:cxn>
                  <a:cxn ang="0">
                    <a:pos x="466" y="323"/>
                  </a:cxn>
                  <a:cxn ang="0">
                    <a:pos x="516" y="325"/>
                  </a:cxn>
                  <a:cxn ang="0">
                    <a:pos x="573" y="350"/>
                  </a:cxn>
                  <a:cxn ang="0">
                    <a:pos x="618" y="394"/>
                  </a:cxn>
                  <a:cxn ang="0">
                    <a:pos x="642" y="451"/>
                  </a:cxn>
                </a:cxnLst>
                <a:rect l="0" t="0" r="r" b="b"/>
                <a:pathLst>
                  <a:path w="968" h="967">
                    <a:moveTo>
                      <a:pt x="968" y="483"/>
                    </a:moveTo>
                    <a:lnTo>
                      <a:pt x="967" y="459"/>
                    </a:lnTo>
                    <a:lnTo>
                      <a:pt x="965" y="435"/>
                    </a:lnTo>
                    <a:lnTo>
                      <a:pt x="962" y="410"/>
                    </a:lnTo>
                    <a:lnTo>
                      <a:pt x="957" y="386"/>
                    </a:lnTo>
                    <a:lnTo>
                      <a:pt x="952" y="364"/>
                    </a:lnTo>
                    <a:lnTo>
                      <a:pt x="946" y="340"/>
                    </a:lnTo>
                    <a:lnTo>
                      <a:pt x="938" y="318"/>
                    </a:lnTo>
                    <a:lnTo>
                      <a:pt x="930" y="296"/>
                    </a:lnTo>
                    <a:lnTo>
                      <a:pt x="919" y="274"/>
                    </a:lnTo>
                    <a:lnTo>
                      <a:pt x="908" y="253"/>
                    </a:lnTo>
                    <a:lnTo>
                      <a:pt x="897" y="234"/>
                    </a:lnTo>
                    <a:lnTo>
                      <a:pt x="885" y="213"/>
                    </a:lnTo>
                    <a:lnTo>
                      <a:pt x="871" y="195"/>
                    </a:lnTo>
                    <a:lnTo>
                      <a:pt x="856" y="177"/>
                    </a:lnTo>
                    <a:lnTo>
                      <a:pt x="841" y="159"/>
                    </a:lnTo>
                    <a:lnTo>
                      <a:pt x="826" y="141"/>
                    </a:lnTo>
                    <a:lnTo>
                      <a:pt x="809" y="126"/>
                    </a:lnTo>
                    <a:lnTo>
                      <a:pt x="791" y="111"/>
                    </a:lnTo>
                    <a:lnTo>
                      <a:pt x="772" y="97"/>
                    </a:lnTo>
                    <a:lnTo>
                      <a:pt x="754" y="83"/>
                    </a:lnTo>
                    <a:lnTo>
                      <a:pt x="735" y="70"/>
                    </a:lnTo>
                    <a:lnTo>
                      <a:pt x="714" y="59"/>
                    </a:lnTo>
                    <a:lnTo>
                      <a:pt x="693" y="48"/>
                    </a:lnTo>
                    <a:lnTo>
                      <a:pt x="671" y="38"/>
                    </a:lnTo>
                    <a:lnTo>
                      <a:pt x="649" y="30"/>
                    </a:lnTo>
                    <a:lnTo>
                      <a:pt x="627" y="21"/>
                    </a:lnTo>
                    <a:lnTo>
                      <a:pt x="604" y="15"/>
                    </a:lnTo>
                    <a:lnTo>
                      <a:pt x="581" y="10"/>
                    </a:lnTo>
                    <a:lnTo>
                      <a:pt x="557" y="6"/>
                    </a:lnTo>
                    <a:lnTo>
                      <a:pt x="532" y="2"/>
                    </a:lnTo>
                    <a:lnTo>
                      <a:pt x="508" y="0"/>
                    </a:lnTo>
                    <a:lnTo>
                      <a:pt x="483" y="0"/>
                    </a:lnTo>
                    <a:lnTo>
                      <a:pt x="458" y="0"/>
                    </a:lnTo>
                    <a:lnTo>
                      <a:pt x="434" y="2"/>
                    </a:lnTo>
                    <a:lnTo>
                      <a:pt x="409" y="6"/>
                    </a:lnTo>
                    <a:lnTo>
                      <a:pt x="386" y="10"/>
                    </a:lnTo>
                    <a:lnTo>
                      <a:pt x="363" y="15"/>
                    </a:lnTo>
                    <a:lnTo>
                      <a:pt x="339" y="21"/>
                    </a:lnTo>
                    <a:lnTo>
                      <a:pt x="317" y="30"/>
                    </a:lnTo>
                    <a:lnTo>
                      <a:pt x="294" y="38"/>
                    </a:lnTo>
                    <a:lnTo>
                      <a:pt x="273" y="48"/>
                    </a:lnTo>
                    <a:lnTo>
                      <a:pt x="253" y="59"/>
                    </a:lnTo>
                    <a:lnTo>
                      <a:pt x="232" y="70"/>
                    </a:lnTo>
                    <a:lnTo>
                      <a:pt x="213" y="83"/>
                    </a:lnTo>
                    <a:lnTo>
                      <a:pt x="194" y="97"/>
                    </a:lnTo>
                    <a:lnTo>
                      <a:pt x="175" y="111"/>
                    </a:lnTo>
                    <a:lnTo>
                      <a:pt x="157" y="126"/>
                    </a:lnTo>
                    <a:lnTo>
                      <a:pt x="141" y="141"/>
                    </a:lnTo>
                    <a:lnTo>
                      <a:pt x="125" y="159"/>
                    </a:lnTo>
                    <a:lnTo>
                      <a:pt x="109" y="177"/>
                    </a:lnTo>
                    <a:lnTo>
                      <a:pt x="95" y="195"/>
                    </a:lnTo>
                    <a:lnTo>
                      <a:pt x="82" y="213"/>
                    </a:lnTo>
                    <a:lnTo>
                      <a:pt x="69" y="234"/>
                    </a:lnTo>
                    <a:lnTo>
                      <a:pt x="58" y="253"/>
                    </a:lnTo>
                    <a:lnTo>
                      <a:pt x="46" y="274"/>
                    </a:lnTo>
                    <a:lnTo>
                      <a:pt x="37" y="296"/>
                    </a:lnTo>
                    <a:lnTo>
                      <a:pt x="28" y="318"/>
                    </a:lnTo>
                    <a:lnTo>
                      <a:pt x="21" y="340"/>
                    </a:lnTo>
                    <a:lnTo>
                      <a:pt x="14" y="364"/>
                    </a:lnTo>
                    <a:lnTo>
                      <a:pt x="9" y="386"/>
                    </a:lnTo>
                    <a:lnTo>
                      <a:pt x="5" y="410"/>
                    </a:lnTo>
                    <a:lnTo>
                      <a:pt x="2" y="435"/>
                    </a:lnTo>
                    <a:lnTo>
                      <a:pt x="0" y="459"/>
                    </a:lnTo>
                    <a:lnTo>
                      <a:pt x="0" y="483"/>
                    </a:lnTo>
                    <a:lnTo>
                      <a:pt x="0" y="509"/>
                    </a:lnTo>
                    <a:lnTo>
                      <a:pt x="2" y="533"/>
                    </a:lnTo>
                    <a:lnTo>
                      <a:pt x="5" y="558"/>
                    </a:lnTo>
                    <a:lnTo>
                      <a:pt x="9" y="581"/>
                    </a:lnTo>
                    <a:lnTo>
                      <a:pt x="14" y="605"/>
                    </a:lnTo>
                    <a:lnTo>
                      <a:pt x="21" y="628"/>
                    </a:lnTo>
                    <a:lnTo>
                      <a:pt x="28" y="650"/>
                    </a:lnTo>
                    <a:lnTo>
                      <a:pt x="37" y="672"/>
                    </a:lnTo>
                    <a:lnTo>
                      <a:pt x="46" y="694"/>
                    </a:lnTo>
                    <a:lnTo>
                      <a:pt x="58" y="714"/>
                    </a:lnTo>
                    <a:lnTo>
                      <a:pt x="69" y="735"/>
                    </a:lnTo>
                    <a:lnTo>
                      <a:pt x="82" y="754"/>
                    </a:lnTo>
                    <a:lnTo>
                      <a:pt x="95" y="773"/>
                    </a:lnTo>
                    <a:lnTo>
                      <a:pt x="109" y="791"/>
                    </a:lnTo>
                    <a:lnTo>
                      <a:pt x="125" y="809"/>
                    </a:lnTo>
                    <a:lnTo>
                      <a:pt x="141" y="826"/>
                    </a:lnTo>
                    <a:lnTo>
                      <a:pt x="157" y="842"/>
                    </a:lnTo>
                    <a:lnTo>
                      <a:pt x="175" y="857"/>
                    </a:lnTo>
                    <a:lnTo>
                      <a:pt x="194" y="871"/>
                    </a:lnTo>
                    <a:lnTo>
                      <a:pt x="213" y="884"/>
                    </a:lnTo>
                    <a:lnTo>
                      <a:pt x="232" y="898"/>
                    </a:lnTo>
                    <a:lnTo>
                      <a:pt x="253" y="909"/>
                    </a:lnTo>
                    <a:lnTo>
                      <a:pt x="273" y="920"/>
                    </a:lnTo>
                    <a:lnTo>
                      <a:pt x="294" y="929"/>
                    </a:lnTo>
                    <a:lnTo>
                      <a:pt x="317" y="938"/>
                    </a:lnTo>
                    <a:lnTo>
                      <a:pt x="339" y="945"/>
                    </a:lnTo>
                    <a:lnTo>
                      <a:pt x="363" y="952"/>
                    </a:lnTo>
                    <a:lnTo>
                      <a:pt x="386" y="958"/>
                    </a:lnTo>
                    <a:lnTo>
                      <a:pt x="409" y="963"/>
                    </a:lnTo>
                    <a:lnTo>
                      <a:pt x="434" y="965"/>
                    </a:lnTo>
                    <a:lnTo>
                      <a:pt x="458" y="967"/>
                    </a:lnTo>
                    <a:lnTo>
                      <a:pt x="483" y="967"/>
                    </a:lnTo>
                    <a:lnTo>
                      <a:pt x="508" y="967"/>
                    </a:lnTo>
                    <a:lnTo>
                      <a:pt x="532" y="965"/>
                    </a:lnTo>
                    <a:lnTo>
                      <a:pt x="557" y="963"/>
                    </a:lnTo>
                    <a:lnTo>
                      <a:pt x="581" y="958"/>
                    </a:lnTo>
                    <a:lnTo>
                      <a:pt x="604" y="952"/>
                    </a:lnTo>
                    <a:lnTo>
                      <a:pt x="627" y="945"/>
                    </a:lnTo>
                    <a:lnTo>
                      <a:pt x="649" y="938"/>
                    </a:lnTo>
                    <a:lnTo>
                      <a:pt x="671" y="929"/>
                    </a:lnTo>
                    <a:lnTo>
                      <a:pt x="693" y="920"/>
                    </a:lnTo>
                    <a:lnTo>
                      <a:pt x="714" y="909"/>
                    </a:lnTo>
                    <a:lnTo>
                      <a:pt x="735" y="898"/>
                    </a:lnTo>
                    <a:lnTo>
                      <a:pt x="754" y="884"/>
                    </a:lnTo>
                    <a:lnTo>
                      <a:pt x="772" y="871"/>
                    </a:lnTo>
                    <a:lnTo>
                      <a:pt x="791" y="857"/>
                    </a:lnTo>
                    <a:lnTo>
                      <a:pt x="809" y="842"/>
                    </a:lnTo>
                    <a:lnTo>
                      <a:pt x="826" y="826"/>
                    </a:lnTo>
                    <a:lnTo>
                      <a:pt x="841" y="809"/>
                    </a:lnTo>
                    <a:lnTo>
                      <a:pt x="856" y="791"/>
                    </a:lnTo>
                    <a:lnTo>
                      <a:pt x="871" y="773"/>
                    </a:lnTo>
                    <a:lnTo>
                      <a:pt x="885" y="754"/>
                    </a:lnTo>
                    <a:lnTo>
                      <a:pt x="897" y="735"/>
                    </a:lnTo>
                    <a:lnTo>
                      <a:pt x="908" y="714"/>
                    </a:lnTo>
                    <a:lnTo>
                      <a:pt x="919" y="694"/>
                    </a:lnTo>
                    <a:lnTo>
                      <a:pt x="930" y="672"/>
                    </a:lnTo>
                    <a:lnTo>
                      <a:pt x="938" y="650"/>
                    </a:lnTo>
                    <a:lnTo>
                      <a:pt x="946" y="628"/>
                    </a:lnTo>
                    <a:lnTo>
                      <a:pt x="952" y="605"/>
                    </a:lnTo>
                    <a:lnTo>
                      <a:pt x="957" y="581"/>
                    </a:lnTo>
                    <a:lnTo>
                      <a:pt x="962" y="558"/>
                    </a:lnTo>
                    <a:lnTo>
                      <a:pt x="965" y="533"/>
                    </a:lnTo>
                    <a:lnTo>
                      <a:pt x="967" y="509"/>
                    </a:lnTo>
                    <a:lnTo>
                      <a:pt x="968" y="483"/>
                    </a:lnTo>
                    <a:close/>
                    <a:moveTo>
                      <a:pt x="645" y="483"/>
                    </a:moveTo>
                    <a:lnTo>
                      <a:pt x="645" y="493"/>
                    </a:lnTo>
                    <a:lnTo>
                      <a:pt x="644" y="501"/>
                    </a:lnTo>
                    <a:lnTo>
                      <a:pt x="643" y="509"/>
                    </a:lnTo>
                    <a:lnTo>
                      <a:pt x="642" y="516"/>
                    </a:lnTo>
                    <a:lnTo>
                      <a:pt x="638" y="532"/>
                    </a:lnTo>
                    <a:lnTo>
                      <a:pt x="632" y="546"/>
                    </a:lnTo>
                    <a:lnTo>
                      <a:pt x="626" y="561"/>
                    </a:lnTo>
                    <a:lnTo>
                      <a:pt x="618" y="574"/>
                    </a:lnTo>
                    <a:lnTo>
                      <a:pt x="607" y="586"/>
                    </a:lnTo>
                    <a:lnTo>
                      <a:pt x="597" y="597"/>
                    </a:lnTo>
                    <a:lnTo>
                      <a:pt x="591" y="603"/>
                    </a:lnTo>
                    <a:lnTo>
                      <a:pt x="586" y="608"/>
                    </a:lnTo>
                    <a:lnTo>
                      <a:pt x="579" y="613"/>
                    </a:lnTo>
                    <a:lnTo>
                      <a:pt x="573" y="617"/>
                    </a:lnTo>
                    <a:lnTo>
                      <a:pt x="567" y="621"/>
                    </a:lnTo>
                    <a:lnTo>
                      <a:pt x="560" y="626"/>
                    </a:lnTo>
                    <a:lnTo>
                      <a:pt x="553" y="630"/>
                    </a:lnTo>
                    <a:lnTo>
                      <a:pt x="546" y="633"/>
                    </a:lnTo>
                    <a:lnTo>
                      <a:pt x="538" y="636"/>
                    </a:lnTo>
                    <a:lnTo>
                      <a:pt x="531" y="638"/>
                    </a:lnTo>
                    <a:lnTo>
                      <a:pt x="523" y="640"/>
                    </a:lnTo>
                    <a:lnTo>
                      <a:pt x="516" y="642"/>
                    </a:lnTo>
                    <a:lnTo>
                      <a:pt x="508" y="644"/>
                    </a:lnTo>
                    <a:lnTo>
                      <a:pt x="500" y="645"/>
                    </a:lnTo>
                    <a:lnTo>
                      <a:pt x="492" y="645"/>
                    </a:lnTo>
                    <a:lnTo>
                      <a:pt x="483" y="645"/>
                    </a:lnTo>
                    <a:lnTo>
                      <a:pt x="475" y="645"/>
                    </a:lnTo>
                    <a:lnTo>
                      <a:pt x="466" y="645"/>
                    </a:lnTo>
                    <a:lnTo>
                      <a:pt x="458" y="644"/>
                    </a:lnTo>
                    <a:lnTo>
                      <a:pt x="451" y="642"/>
                    </a:lnTo>
                    <a:lnTo>
                      <a:pt x="443" y="640"/>
                    </a:lnTo>
                    <a:lnTo>
                      <a:pt x="435" y="638"/>
                    </a:lnTo>
                    <a:lnTo>
                      <a:pt x="428" y="636"/>
                    </a:lnTo>
                    <a:lnTo>
                      <a:pt x="420" y="633"/>
                    </a:lnTo>
                    <a:lnTo>
                      <a:pt x="413" y="630"/>
                    </a:lnTo>
                    <a:lnTo>
                      <a:pt x="406" y="626"/>
                    </a:lnTo>
                    <a:lnTo>
                      <a:pt x="399" y="621"/>
                    </a:lnTo>
                    <a:lnTo>
                      <a:pt x="393" y="617"/>
                    </a:lnTo>
                    <a:lnTo>
                      <a:pt x="387" y="613"/>
                    </a:lnTo>
                    <a:lnTo>
                      <a:pt x="381" y="608"/>
                    </a:lnTo>
                    <a:lnTo>
                      <a:pt x="375" y="603"/>
                    </a:lnTo>
                    <a:lnTo>
                      <a:pt x="370" y="597"/>
                    </a:lnTo>
                    <a:lnTo>
                      <a:pt x="364" y="592"/>
                    </a:lnTo>
                    <a:lnTo>
                      <a:pt x="358" y="586"/>
                    </a:lnTo>
                    <a:lnTo>
                      <a:pt x="353" y="580"/>
                    </a:lnTo>
                    <a:lnTo>
                      <a:pt x="349" y="574"/>
                    </a:lnTo>
                    <a:lnTo>
                      <a:pt x="345" y="568"/>
                    </a:lnTo>
                    <a:lnTo>
                      <a:pt x="341" y="561"/>
                    </a:lnTo>
                    <a:lnTo>
                      <a:pt x="337" y="553"/>
                    </a:lnTo>
                    <a:lnTo>
                      <a:pt x="335" y="546"/>
                    </a:lnTo>
                    <a:lnTo>
                      <a:pt x="331" y="539"/>
                    </a:lnTo>
                    <a:lnTo>
                      <a:pt x="329" y="532"/>
                    </a:lnTo>
                    <a:lnTo>
                      <a:pt x="327" y="524"/>
                    </a:lnTo>
                    <a:lnTo>
                      <a:pt x="325" y="516"/>
                    </a:lnTo>
                    <a:lnTo>
                      <a:pt x="323" y="509"/>
                    </a:lnTo>
                    <a:lnTo>
                      <a:pt x="322" y="501"/>
                    </a:lnTo>
                    <a:lnTo>
                      <a:pt x="322" y="493"/>
                    </a:lnTo>
                    <a:lnTo>
                      <a:pt x="322" y="483"/>
                    </a:lnTo>
                    <a:lnTo>
                      <a:pt x="322" y="475"/>
                    </a:lnTo>
                    <a:lnTo>
                      <a:pt x="322" y="467"/>
                    </a:lnTo>
                    <a:lnTo>
                      <a:pt x="323" y="459"/>
                    </a:lnTo>
                    <a:lnTo>
                      <a:pt x="325" y="451"/>
                    </a:lnTo>
                    <a:lnTo>
                      <a:pt x="327" y="444"/>
                    </a:lnTo>
                    <a:lnTo>
                      <a:pt x="329" y="436"/>
                    </a:lnTo>
                    <a:lnTo>
                      <a:pt x="331" y="429"/>
                    </a:lnTo>
                    <a:lnTo>
                      <a:pt x="335" y="420"/>
                    </a:lnTo>
                    <a:lnTo>
                      <a:pt x="337" y="414"/>
                    </a:lnTo>
                    <a:lnTo>
                      <a:pt x="341" y="407"/>
                    </a:lnTo>
                    <a:lnTo>
                      <a:pt x="345" y="401"/>
                    </a:lnTo>
                    <a:lnTo>
                      <a:pt x="349" y="394"/>
                    </a:lnTo>
                    <a:lnTo>
                      <a:pt x="353" y="388"/>
                    </a:lnTo>
                    <a:lnTo>
                      <a:pt x="358" y="381"/>
                    </a:lnTo>
                    <a:lnTo>
                      <a:pt x="364" y="376"/>
                    </a:lnTo>
                    <a:lnTo>
                      <a:pt x="370" y="370"/>
                    </a:lnTo>
                    <a:lnTo>
                      <a:pt x="381" y="360"/>
                    </a:lnTo>
                    <a:lnTo>
                      <a:pt x="393" y="350"/>
                    </a:lnTo>
                    <a:lnTo>
                      <a:pt x="406" y="342"/>
                    </a:lnTo>
                    <a:lnTo>
                      <a:pt x="420" y="335"/>
                    </a:lnTo>
                    <a:lnTo>
                      <a:pt x="435" y="329"/>
                    </a:lnTo>
                    <a:lnTo>
                      <a:pt x="451" y="325"/>
                    </a:lnTo>
                    <a:lnTo>
                      <a:pt x="458" y="324"/>
                    </a:lnTo>
                    <a:lnTo>
                      <a:pt x="466" y="323"/>
                    </a:lnTo>
                    <a:lnTo>
                      <a:pt x="475" y="323"/>
                    </a:lnTo>
                    <a:lnTo>
                      <a:pt x="483" y="322"/>
                    </a:lnTo>
                    <a:lnTo>
                      <a:pt x="500" y="323"/>
                    </a:lnTo>
                    <a:lnTo>
                      <a:pt x="516" y="325"/>
                    </a:lnTo>
                    <a:lnTo>
                      <a:pt x="531" y="329"/>
                    </a:lnTo>
                    <a:lnTo>
                      <a:pt x="546" y="335"/>
                    </a:lnTo>
                    <a:lnTo>
                      <a:pt x="560" y="342"/>
                    </a:lnTo>
                    <a:lnTo>
                      <a:pt x="573" y="350"/>
                    </a:lnTo>
                    <a:lnTo>
                      <a:pt x="586" y="360"/>
                    </a:lnTo>
                    <a:lnTo>
                      <a:pt x="597" y="370"/>
                    </a:lnTo>
                    <a:lnTo>
                      <a:pt x="607" y="381"/>
                    </a:lnTo>
                    <a:lnTo>
                      <a:pt x="618" y="394"/>
                    </a:lnTo>
                    <a:lnTo>
                      <a:pt x="626" y="407"/>
                    </a:lnTo>
                    <a:lnTo>
                      <a:pt x="632" y="420"/>
                    </a:lnTo>
                    <a:lnTo>
                      <a:pt x="638" y="436"/>
                    </a:lnTo>
                    <a:lnTo>
                      <a:pt x="642" y="451"/>
                    </a:lnTo>
                    <a:lnTo>
                      <a:pt x="644" y="467"/>
                    </a:lnTo>
                    <a:lnTo>
                      <a:pt x="645" y="483"/>
                    </a:lnTo>
                    <a:close/>
                  </a:path>
                </a:pathLst>
              </a:custGeom>
              <a:solidFill>
                <a:srgbClr val="F0F8F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10" name="Freeform 178"/>
              <p:cNvSpPr>
                <a:spLocks/>
              </p:cNvSpPr>
              <p:nvPr/>
            </p:nvSpPr>
            <p:spPr bwMode="auto">
              <a:xfrm>
                <a:off x="5408" y="1227"/>
                <a:ext cx="14" cy="15"/>
              </a:xfrm>
              <a:custGeom>
                <a:avLst/>
                <a:gdLst/>
                <a:ahLst/>
                <a:cxnLst>
                  <a:cxn ang="0">
                    <a:pos x="645" y="290"/>
                  </a:cxn>
                  <a:cxn ang="0">
                    <a:pos x="635" y="243"/>
                  </a:cxn>
                  <a:cxn ang="0">
                    <a:pos x="621" y="198"/>
                  </a:cxn>
                  <a:cxn ang="0">
                    <a:pos x="599" y="156"/>
                  </a:cxn>
                  <a:cxn ang="0">
                    <a:pos x="572" y="117"/>
                  </a:cxn>
                  <a:cxn ang="0">
                    <a:pos x="540" y="84"/>
                  </a:cxn>
                  <a:cxn ang="0">
                    <a:pos x="504" y="55"/>
                  </a:cxn>
                  <a:cxn ang="0">
                    <a:pos x="463" y="32"/>
                  </a:cxn>
                  <a:cxn ang="0">
                    <a:pos x="419" y="15"/>
                  </a:cxn>
                  <a:cxn ang="0">
                    <a:pos x="372" y="4"/>
                  </a:cxn>
                  <a:cxn ang="0">
                    <a:pos x="323" y="0"/>
                  </a:cxn>
                  <a:cxn ang="0">
                    <a:pos x="274" y="4"/>
                  </a:cxn>
                  <a:cxn ang="0">
                    <a:pos x="227" y="15"/>
                  </a:cxn>
                  <a:cxn ang="0">
                    <a:pos x="183" y="32"/>
                  </a:cxn>
                  <a:cxn ang="0">
                    <a:pos x="143" y="55"/>
                  </a:cxn>
                  <a:cxn ang="0">
                    <a:pos x="106" y="84"/>
                  </a:cxn>
                  <a:cxn ang="0">
                    <a:pos x="74" y="117"/>
                  </a:cxn>
                  <a:cxn ang="0">
                    <a:pos x="47" y="156"/>
                  </a:cxn>
                  <a:cxn ang="0">
                    <a:pos x="26" y="198"/>
                  </a:cxn>
                  <a:cxn ang="0">
                    <a:pos x="10" y="243"/>
                  </a:cxn>
                  <a:cxn ang="0">
                    <a:pos x="2" y="290"/>
                  </a:cxn>
                  <a:cxn ang="0">
                    <a:pos x="0" y="340"/>
                  </a:cxn>
                  <a:cxn ang="0">
                    <a:pos x="6" y="387"/>
                  </a:cxn>
                  <a:cxn ang="0">
                    <a:pos x="20" y="434"/>
                  </a:cxn>
                  <a:cxn ang="0">
                    <a:pos x="39" y="477"/>
                  </a:cxn>
                  <a:cxn ang="0">
                    <a:pos x="64" y="516"/>
                  </a:cxn>
                  <a:cxn ang="0">
                    <a:pos x="95" y="551"/>
                  </a:cxn>
                  <a:cxn ang="0">
                    <a:pos x="130" y="581"/>
                  </a:cxn>
                  <a:cxn ang="0">
                    <a:pos x="169" y="607"/>
                  </a:cxn>
                  <a:cxn ang="0">
                    <a:pos x="212" y="626"/>
                  </a:cxn>
                  <a:cxn ang="0">
                    <a:pos x="258" y="639"/>
                  </a:cxn>
                  <a:cxn ang="0">
                    <a:pos x="306" y="645"/>
                  </a:cxn>
                  <a:cxn ang="0">
                    <a:pos x="356" y="644"/>
                  </a:cxn>
                  <a:cxn ang="0">
                    <a:pos x="404" y="635"/>
                  </a:cxn>
                  <a:cxn ang="0">
                    <a:pos x="448" y="620"/>
                  </a:cxn>
                  <a:cxn ang="0">
                    <a:pos x="490" y="599"/>
                  </a:cxn>
                  <a:cxn ang="0">
                    <a:pos x="529" y="572"/>
                  </a:cxn>
                  <a:cxn ang="0">
                    <a:pos x="562" y="540"/>
                  </a:cxn>
                  <a:cxn ang="0">
                    <a:pos x="591" y="503"/>
                  </a:cxn>
                  <a:cxn ang="0">
                    <a:pos x="614" y="463"/>
                  </a:cxn>
                  <a:cxn ang="0">
                    <a:pos x="631" y="419"/>
                  </a:cxn>
                  <a:cxn ang="0">
                    <a:pos x="643" y="372"/>
                  </a:cxn>
                  <a:cxn ang="0">
                    <a:pos x="647" y="322"/>
                  </a:cxn>
                </a:cxnLst>
                <a:rect l="0" t="0" r="r" b="b"/>
                <a:pathLst>
                  <a:path w="647" h="645">
                    <a:moveTo>
                      <a:pt x="647" y="322"/>
                    </a:moveTo>
                    <a:lnTo>
                      <a:pt x="646" y="306"/>
                    </a:lnTo>
                    <a:lnTo>
                      <a:pt x="645" y="290"/>
                    </a:lnTo>
                    <a:lnTo>
                      <a:pt x="643" y="274"/>
                    </a:lnTo>
                    <a:lnTo>
                      <a:pt x="640" y="257"/>
                    </a:lnTo>
                    <a:lnTo>
                      <a:pt x="635" y="243"/>
                    </a:lnTo>
                    <a:lnTo>
                      <a:pt x="631" y="227"/>
                    </a:lnTo>
                    <a:lnTo>
                      <a:pt x="626" y="212"/>
                    </a:lnTo>
                    <a:lnTo>
                      <a:pt x="621" y="198"/>
                    </a:lnTo>
                    <a:lnTo>
                      <a:pt x="614" y="183"/>
                    </a:lnTo>
                    <a:lnTo>
                      <a:pt x="607" y="169"/>
                    </a:lnTo>
                    <a:lnTo>
                      <a:pt x="599" y="156"/>
                    </a:lnTo>
                    <a:lnTo>
                      <a:pt x="591" y="143"/>
                    </a:lnTo>
                    <a:lnTo>
                      <a:pt x="582" y="131"/>
                    </a:lnTo>
                    <a:lnTo>
                      <a:pt x="572" y="117"/>
                    </a:lnTo>
                    <a:lnTo>
                      <a:pt x="562" y="106"/>
                    </a:lnTo>
                    <a:lnTo>
                      <a:pt x="552" y="94"/>
                    </a:lnTo>
                    <a:lnTo>
                      <a:pt x="540" y="84"/>
                    </a:lnTo>
                    <a:lnTo>
                      <a:pt x="529" y="74"/>
                    </a:lnTo>
                    <a:lnTo>
                      <a:pt x="517" y="65"/>
                    </a:lnTo>
                    <a:lnTo>
                      <a:pt x="504" y="55"/>
                    </a:lnTo>
                    <a:lnTo>
                      <a:pt x="490" y="47"/>
                    </a:lnTo>
                    <a:lnTo>
                      <a:pt x="477" y="39"/>
                    </a:lnTo>
                    <a:lnTo>
                      <a:pt x="463" y="32"/>
                    </a:lnTo>
                    <a:lnTo>
                      <a:pt x="448" y="25"/>
                    </a:lnTo>
                    <a:lnTo>
                      <a:pt x="434" y="20"/>
                    </a:lnTo>
                    <a:lnTo>
                      <a:pt x="419" y="15"/>
                    </a:lnTo>
                    <a:lnTo>
                      <a:pt x="404" y="11"/>
                    </a:lnTo>
                    <a:lnTo>
                      <a:pt x="389" y="7"/>
                    </a:lnTo>
                    <a:lnTo>
                      <a:pt x="372" y="4"/>
                    </a:lnTo>
                    <a:lnTo>
                      <a:pt x="356" y="2"/>
                    </a:lnTo>
                    <a:lnTo>
                      <a:pt x="340" y="1"/>
                    </a:lnTo>
                    <a:lnTo>
                      <a:pt x="323" y="0"/>
                    </a:lnTo>
                    <a:lnTo>
                      <a:pt x="306" y="1"/>
                    </a:lnTo>
                    <a:lnTo>
                      <a:pt x="290" y="2"/>
                    </a:lnTo>
                    <a:lnTo>
                      <a:pt x="274" y="4"/>
                    </a:lnTo>
                    <a:lnTo>
                      <a:pt x="258" y="7"/>
                    </a:lnTo>
                    <a:lnTo>
                      <a:pt x="242" y="11"/>
                    </a:lnTo>
                    <a:lnTo>
                      <a:pt x="227" y="15"/>
                    </a:lnTo>
                    <a:lnTo>
                      <a:pt x="212" y="20"/>
                    </a:lnTo>
                    <a:lnTo>
                      <a:pt x="197" y="25"/>
                    </a:lnTo>
                    <a:lnTo>
                      <a:pt x="183" y="32"/>
                    </a:lnTo>
                    <a:lnTo>
                      <a:pt x="169" y="39"/>
                    </a:lnTo>
                    <a:lnTo>
                      <a:pt x="156" y="47"/>
                    </a:lnTo>
                    <a:lnTo>
                      <a:pt x="143" y="55"/>
                    </a:lnTo>
                    <a:lnTo>
                      <a:pt x="130" y="65"/>
                    </a:lnTo>
                    <a:lnTo>
                      <a:pt x="118" y="74"/>
                    </a:lnTo>
                    <a:lnTo>
                      <a:pt x="106" y="84"/>
                    </a:lnTo>
                    <a:lnTo>
                      <a:pt x="95" y="94"/>
                    </a:lnTo>
                    <a:lnTo>
                      <a:pt x="85" y="106"/>
                    </a:lnTo>
                    <a:lnTo>
                      <a:pt x="74" y="117"/>
                    </a:lnTo>
                    <a:lnTo>
                      <a:pt x="64" y="131"/>
                    </a:lnTo>
                    <a:lnTo>
                      <a:pt x="55" y="143"/>
                    </a:lnTo>
                    <a:lnTo>
                      <a:pt x="47" y="156"/>
                    </a:lnTo>
                    <a:lnTo>
                      <a:pt x="39" y="169"/>
                    </a:lnTo>
                    <a:lnTo>
                      <a:pt x="32" y="183"/>
                    </a:lnTo>
                    <a:lnTo>
                      <a:pt x="26" y="198"/>
                    </a:lnTo>
                    <a:lnTo>
                      <a:pt x="20" y="212"/>
                    </a:lnTo>
                    <a:lnTo>
                      <a:pt x="14" y="227"/>
                    </a:lnTo>
                    <a:lnTo>
                      <a:pt x="10" y="243"/>
                    </a:lnTo>
                    <a:lnTo>
                      <a:pt x="6" y="257"/>
                    </a:lnTo>
                    <a:lnTo>
                      <a:pt x="4" y="274"/>
                    </a:lnTo>
                    <a:lnTo>
                      <a:pt x="2" y="290"/>
                    </a:lnTo>
                    <a:lnTo>
                      <a:pt x="0" y="306"/>
                    </a:lnTo>
                    <a:lnTo>
                      <a:pt x="0" y="322"/>
                    </a:lnTo>
                    <a:lnTo>
                      <a:pt x="0" y="340"/>
                    </a:lnTo>
                    <a:lnTo>
                      <a:pt x="2" y="356"/>
                    </a:lnTo>
                    <a:lnTo>
                      <a:pt x="4" y="372"/>
                    </a:lnTo>
                    <a:lnTo>
                      <a:pt x="6" y="387"/>
                    </a:lnTo>
                    <a:lnTo>
                      <a:pt x="10" y="404"/>
                    </a:lnTo>
                    <a:lnTo>
                      <a:pt x="14" y="419"/>
                    </a:lnTo>
                    <a:lnTo>
                      <a:pt x="20" y="434"/>
                    </a:lnTo>
                    <a:lnTo>
                      <a:pt x="26" y="448"/>
                    </a:lnTo>
                    <a:lnTo>
                      <a:pt x="32" y="463"/>
                    </a:lnTo>
                    <a:lnTo>
                      <a:pt x="39" y="477"/>
                    </a:lnTo>
                    <a:lnTo>
                      <a:pt x="47" y="490"/>
                    </a:lnTo>
                    <a:lnTo>
                      <a:pt x="55" y="503"/>
                    </a:lnTo>
                    <a:lnTo>
                      <a:pt x="64" y="516"/>
                    </a:lnTo>
                    <a:lnTo>
                      <a:pt x="74" y="527"/>
                    </a:lnTo>
                    <a:lnTo>
                      <a:pt x="85" y="540"/>
                    </a:lnTo>
                    <a:lnTo>
                      <a:pt x="95" y="551"/>
                    </a:lnTo>
                    <a:lnTo>
                      <a:pt x="106" y="561"/>
                    </a:lnTo>
                    <a:lnTo>
                      <a:pt x="118" y="572"/>
                    </a:lnTo>
                    <a:lnTo>
                      <a:pt x="130" y="581"/>
                    </a:lnTo>
                    <a:lnTo>
                      <a:pt x="143" y="590"/>
                    </a:lnTo>
                    <a:lnTo>
                      <a:pt x="156" y="599"/>
                    </a:lnTo>
                    <a:lnTo>
                      <a:pt x="169" y="607"/>
                    </a:lnTo>
                    <a:lnTo>
                      <a:pt x="183" y="614"/>
                    </a:lnTo>
                    <a:lnTo>
                      <a:pt x="197" y="620"/>
                    </a:lnTo>
                    <a:lnTo>
                      <a:pt x="212" y="626"/>
                    </a:lnTo>
                    <a:lnTo>
                      <a:pt x="227" y="631"/>
                    </a:lnTo>
                    <a:lnTo>
                      <a:pt x="242" y="635"/>
                    </a:lnTo>
                    <a:lnTo>
                      <a:pt x="258" y="639"/>
                    </a:lnTo>
                    <a:lnTo>
                      <a:pt x="274" y="642"/>
                    </a:lnTo>
                    <a:lnTo>
                      <a:pt x="290" y="644"/>
                    </a:lnTo>
                    <a:lnTo>
                      <a:pt x="306" y="645"/>
                    </a:lnTo>
                    <a:lnTo>
                      <a:pt x="323" y="645"/>
                    </a:lnTo>
                    <a:lnTo>
                      <a:pt x="340" y="645"/>
                    </a:lnTo>
                    <a:lnTo>
                      <a:pt x="356" y="644"/>
                    </a:lnTo>
                    <a:lnTo>
                      <a:pt x="372" y="642"/>
                    </a:lnTo>
                    <a:lnTo>
                      <a:pt x="389" y="639"/>
                    </a:lnTo>
                    <a:lnTo>
                      <a:pt x="404" y="635"/>
                    </a:lnTo>
                    <a:lnTo>
                      <a:pt x="419" y="631"/>
                    </a:lnTo>
                    <a:lnTo>
                      <a:pt x="434" y="626"/>
                    </a:lnTo>
                    <a:lnTo>
                      <a:pt x="448" y="620"/>
                    </a:lnTo>
                    <a:lnTo>
                      <a:pt x="463" y="614"/>
                    </a:lnTo>
                    <a:lnTo>
                      <a:pt x="477" y="607"/>
                    </a:lnTo>
                    <a:lnTo>
                      <a:pt x="490" y="599"/>
                    </a:lnTo>
                    <a:lnTo>
                      <a:pt x="504" y="590"/>
                    </a:lnTo>
                    <a:lnTo>
                      <a:pt x="517" y="581"/>
                    </a:lnTo>
                    <a:lnTo>
                      <a:pt x="529" y="572"/>
                    </a:lnTo>
                    <a:lnTo>
                      <a:pt x="540" y="561"/>
                    </a:lnTo>
                    <a:lnTo>
                      <a:pt x="552" y="551"/>
                    </a:lnTo>
                    <a:lnTo>
                      <a:pt x="562" y="540"/>
                    </a:lnTo>
                    <a:lnTo>
                      <a:pt x="572" y="527"/>
                    </a:lnTo>
                    <a:lnTo>
                      <a:pt x="582" y="516"/>
                    </a:lnTo>
                    <a:lnTo>
                      <a:pt x="591" y="503"/>
                    </a:lnTo>
                    <a:lnTo>
                      <a:pt x="599" y="490"/>
                    </a:lnTo>
                    <a:lnTo>
                      <a:pt x="607" y="477"/>
                    </a:lnTo>
                    <a:lnTo>
                      <a:pt x="614" y="463"/>
                    </a:lnTo>
                    <a:lnTo>
                      <a:pt x="621" y="448"/>
                    </a:lnTo>
                    <a:lnTo>
                      <a:pt x="626" y="434"/>
                    </a:lnTo>
                    <a:lnTo>
                      <a:pt x="631" y="419"/>
                    </a:lnTo>
                    <a:lnTo>
                      <a:pt x="635" y="404"/>
                    </a:lnTo>
                    <a:lnTo>
                      <a:pt x="640" y="387"/>
                    </a:lnTo>
                    <a:lnTo>
                      <a:pt x="643" y="372"/>
                    </a:lnTo>
                    <a:lnTo>
                      <a:pt x="645" y="356"/>
                    </a:lnTo>
                    <a:lnTo>
                      <a:pt x="646" y="340"/>
                    </a:lnTo>
                    <a:lnTo>
                      <a:pt x="647" y="322"/>
                    </a:lnTo>
                    <a:close/>
                  </a:path>
                </a:pathLst>
              </a:custGeom>
              <a:solidFill>
                <a:srgbClr val="F7FBF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11" name="Freeform 179"/>
              <p:cNvSpPr>
                <a:spLocks/>
              </p:cNvSpPr>
              <p:nvPr/>
            </p:nvSpPr>
            <p:spPr bwMode="auto">
              <a:xfrm>
                <a:off x="5412" y="1231"/>
                <a:ext cx="7" cy="7"/>
              </a:xfrm>
              <a:custGeom>
                <a:avLst/>
                <a:gdLst/>
                <a:ahLst/>
                <a:cxnLst>
                  <a:cxn ang="0">
                    <a:pos x="322" y="145"/>
                  </a:cxn>
                  <a:cxn ang="0">
                    <a:pos x="315" y="114"/>
                  </a:cxn>
                  <a:cxn ang="0">
                    <a:pos x="303" y="85"/>
                  </a:cxn>
                  <a:cxn ang="0">
                    <a:pos x="285" y="59"/>
                  </a:cxn>
                  <a:cxn ang="0">
                    <a:pos x="264" y="38"/>
                  </a:cxn>
                  <a:cxn ang="0">
                    <a:pos x="238" y="20"/>
                  </a:cxn>
                  <a:cxn ang="0">
                    <a:pos x="209" y="8"/>
                  </a:cxn>
                  <a:cxn ang="0">
                    <a:pos x="178" y="1"/>
                  </a:cxn>
                  <a:cxn ang="0">
                    <a:pos x="153" y="1"/>
                  </a:cxn>
                  <a:cxn ang="0">
                    <a:pos x="137" y="3"/>
                  </a:cxn>
                  <a:cxn ang="0">
                    <a:pos x="114" y="8"/>
                  </a:cxn>
                  <a:cxn ang="0">
                    <a:pos x="84" y="20"/>
                  </a:cxn>
                  <a:cxn ang="0">
                    <a:pos x="59" y="38"/>
                  </a:cxn>
                  <a:cxn ang="0">
                    <a:pos x="43" y="54"/>
                  </a:cxn>
                  <a:cxn ang="0">
                    <a:pos x="32" y="66"/>
                  </a:cxn>
                  <a:cxn ang="0">
                    <a:pos x="23" y="79"/>
                  </a:cxn>
                  <a:cxn ang="0">
                    <a:pos x="16" y="92"/>
                  </a:cxn>
                  <a:cxn ang="0">
                    <a:pos x="10" y="107"/>
                  </a:cxn>
                  <a:cxn ang="0">
                    <a:pos x="5" y="122"/>
                  </a:cxn>
                  <a:cxn ang="0">
                    <a:pos x="2" y="137"/>
                  </a:cxn>
                  <a:cxn ang="0">
                    <a:pos x="0" y="153"/>
                  </a:cxn>
                  <a:cxn ang="0">
                    <a:pos x="0" y="171"/>
                  </a:cxn>
                  <a:cxn ang="0">
                    <a:pos x="2" y="186"/>
                  </a:cxn>
                  <a:cxn ang="0">
                    <a:pos x="5" y="202"/>
                  </a:cxn>
                  <a:cxn ang="0">
                    <a:pos x="10" y="217"/>
                  </a:cxn>
                  <a:cxn ang="0">
                    <a:pos x="16" y="231"/>
                  </a:cxn>
                  <a:cxn ang="0">
                    <a:pos x="23" y="246"/>
                  </a:cxn>
                  <a:cxn ang="0">
                    <a:pos x="32" y="258"/>
                  </a:cxn>
                  <a:cxn ang="0">
                    <a:pos x="43" y="270"/>
                  </a:cxn>
                  <a:cxn ang="0">
                    <a:pos x="53" y="281"/>
                  </a:cxn>
                  <a:cxn ang="0">
                    <a:pos x="65" y="290"/>
                  </a:cxn>
                  <a:cxn ang="0">
                    <a:pos x="77" y="299"/>
                  </a:cxn>
                  <a:cxn ang="0">
                    <a:pos x="91" y="307"/>
                  </a:cxn>
                  <a:cxn ang="0">
                    <a:pos x="106" y="314"/>
                  </a:cxn>
                  <a:cxn ang="0">
                    <a:pos x="121" y="318"/>
                  </a:cxn>
                  <a:cxn ang="0">
                    <a:pos x="137" y="322"/>
                  </a:cxn>
                  <a:cxn ang="0">
                    <a:pos x="153" y="323"/>
                  </a:cxn>
                  <a:cxn ang="0">
                    <a:pos x="170" y="323"/>
                  </a:cxn>
                  <a:cxn ang="0">
                    <a:pos x="186" y="322"/>
                  </a:cxn>
                  <a:cxn ang="0">
                    <a:pos x="201" y="318"/>
                  </a:cxn>
                  <a:cxn ang="0">
                    <a:pos x="216" y="314"/>
                  </a:cxn>
                  <a:cxn ang="0">
                    <a:pos x="231" y="307"/>
                  </a:cxn>
                  <a:cxn ang="0">
                    <a:pos x="245" y="299"/>
                  </a:cxn>
                  <a:cxn ang="0">
                    <a:pos x="257" y="290"/>
                  </a:cxn>
                  <a:cxn ang="0">
                    <a:pos x="269" y="281"/>
                  </a:cxn>
                  <a:cxn ang="0">
                    <a:pos x="285" y="264"/>
                  </a:cxn>
                  <a:cxn ang="0">
                    <a:pos x="303" y="239"/>
                  </a:cxn>
                  <a:cxn ang="0">
                    <a:pos x="315" y="209"/>
                  </a:cxn>
                  <a:cxn ang="0">
                    <a:pos x="321" y="186"/>
                  </a:cxn>
                  <a:cxn ang="0">
                    <a:pos x="322" y="171"/>
                  </a:cxn>
                </a:cxnLst>
                <a:rect l="0" t="0" r="r" b="b"/>
                <a:pathLst>
                  <a:path w="323" h="323">
                    <a:moveTo>
                      <a:pt x="323" y="161"/>
                    </a:moveTo>
                    <a:lnTo>
                      <a:pt x="322" y="145"/>
                    </a:lnTo>
                    <a:lnTo>
                      <a:pt x="319" y="129"/>
                    </a:lnTo>
                    <a:lnTo>
                      <a:pt x="315" y="114"/>
                    </a:lnTo>
                    <a:lnTo>
                      <a:pt x="310" y="98"/>
                    </a:lnTo>
                    <a:lnTo>
                      <a:pt x="303" y="85"/>
                    </a:lnTo>
                    <a:lnTo>
                      <a:pt x="296" y="72"/>
                    </a:lnTo>
                    <a:lnTo>
                      <a:pt x="285" y="59"/>
                    </a:lnTo>
                    <a:lnTo>
                      <a:pt x="275" y="48"/>
                    </a:lnTo>
                    <a:lnTo>
                      <a:pt x="264" y="38"/>
                    </a:lnTo>
                    <a:lnTo>
                      <a:pt x="251" y="28"/>
                    </a:lnTo>
                    <a:lnTo>
                      <a:pt x="238" y="20"/>
                    </a:lnTo>
                    <a:lnTo>
                      <a:pt x="224" y="13"/>
                    </a:lnTo>
                    <a:lnTo>
                      <a:pt x="209" y="8"/>
                    </a:lnTo>
                    <a:lnTo>
                      <a:pt x="194" y="4"/>
                    </a:lnTo>
                    <a:lnTo>
                      <a:pt x="178" y="1"/>
                    </a:lnTo>
                    <a:lnTo>
                      <a:pt x="161" y="0"/>
                    </a:lnTo>
                    <a:lnTo>
                      <a:pt x="153" y="1"/>
                    </a:lnTo>
                    <a:lnTo>
                      <a:pt x="145" y="1"/>
                    </a:lnTo>
                    <a:lnTo>
                      <a:pt x="137" y="3"/>
                    </a:lnTo>
                    <a:lnTo>
                      <a:pt x="129" y="4"/>
                    </a:lnTo>
                    <a:lnTo>
                      <a:pt x="114" y="8"/>
                    </a:lnTo>
                    <a:lnTo>
                      <a:pt x="98" y="13"/>
                    </a:lnTo>
                    <a:lnTo>
                      <a:pt x="84" y="20"/>
                    </a:lnTo>
                    <a:lnTo>
                      <a:pt x="71" y="28"/>
                    </a:lnTo>
                    <a:lnTo>
                      <a:pt x="59" y="38"/>
                    </a:lnTo>
                    <a:lnTo>
                      <a:pt x="48" y="48"/>
                    </a:lnTo>
                    <a:lnTo>
                      <a:pt x="43" y="54"/>
                    </a:lnTo>
                    <a:lnTo>
                      <a:pt x="36" y="59"/>
                    </a:lnTo>
                    <a:lnTo>
                      <a:pt x="32" y="66"/>
                    </a:lnTo>
                    <a:lnTo>
                      <a:pt x="27" y="72"/>
                    </a:lnTo>
                    <a:lnTo>
                      <a:pt x="23" y="79"/>
                    </a:lnTo>
                    <a:lnTo>
                      <a:pt x="19" y="85"/>
                    </a:lnTo>
                    <a:lnTo>
                      <a:pt x="16" y="92"/>
                    </a:lnTo>
                    <a:lnTo>
                      <a:pt x="13" y="98"/>
                    </a:lnTo>
                    <a:lnTo>
                      <a:pt x="10" y="107"/>
                    </a:lnTo>
                    <a:lnTo>
                      <a:pt x="7" y="114"/>
                    </a:lnTo>
                    <a:lnTo>
                      <a:pt x="5" y="122"/>
                    </a:lnTo>
                    <a:lnTo>
                      <a:pt x="3" y="129"/>
                    </a:lnTo>
                    <a:lnTo>
                      <a:pt x="2" y="137"/>
                    </a:lnTo>
                    <a:lnTo>
                      <a:pt x="1" y="145"/>
                    </a:lnTo>
                    <a:lnTo>
                      <a:pt x="0" y="153"/>
                    </a:lnTo>
                    <a:lnTo>
                      <a:pt x="0" y="161"/>
                    </a:lnTo>
                    <a:lnTo>
                      <a:pt x="0" y="171"/>
                    </a:lnTo>
                    <a:lnTo>
                      <a:pt x="1" y="178"/>
                    </a:lnTo>
                    <a:lnTo>
                      <a:pt x="2" y="186"/>
                    </a:lnTo>
                    <a:lnTo>
                      <a:pt x="3" y="194"/>
                    </a:lnTo>
                    <a:lnTo>
                      <a:pt x="5" y="202"/>
                    </a:lnTo>
                    <a:lnTo>
                      <a:pt x="7" y="209"/>
                    </a:lnTo>
                    <a:lnTo>
                      <a:pt x="10" y="217"/>
                    </a:lnTo>
                    <a:lnTo>
                      <a:pt x="13" y="224"/>
                    </a:lnTo>
                    <a:lnTo>
                      <a:pt x="16" y="231"/>
                    </a:lnTo>
                    <a:lnTo>
                      <a:pt x="19" y="239"/>
                    </a:lnTo>
                    <a:lnTo>
                      <a:pt x="23" y="246"/>
                    </a:lnTo>
                    <a:lnTo>
                      <a:pt x="27" y="252"/>
                    </a:lnTo>
                    <a:lnTo>
                      <a:pt x="32" y="258"/>
                    </a:lnTo>
                    <a:lnTo>
                      <a:pt x="36" y="264"/>
                    </a:lnTo>
                    <a:lnTo>
                      <a:pt x="43" y="270"/>
                    </a:lnTo>
                    <a:lnTo>
                      <a:pt x="48" y="275"/>
                    </a:lnTo>
                    <a:lnTo>
                      <a:pt x="53" y="281"/>
                    </a:lnTo>
                    <a:lnTo>
                      <a:pt x="59" y="286"/>
                    </a:lnTo>
                    <a:lnTo>
                      <a:pt x="65" y="290"/>
                    </a:lnTo>
                    <a:lnTo>
                      <a:pt x="71" y="295"/>
                    </a:lnTo>
                    <a:lnTo>
                      <a:pt x="77" y="299"/>
                    </a:lnTo>
                    <a:lnTo>
                      <a:pt x="84" y="304"/>
                    </a:lnTo>
                    <a:lnTo>
                      <a:pt x="91" y="307"/>
                    </a:lnTo>
                    <a:lnTo>
                      <a:pt x="98" y="310"/>
                    </a:lnTo>
                    <a:lnTo>
                      <a:pt x="106" y="314"/>
                    </a:lnTo>
                    <a:lnTo>
                      <a:pt x="114" y="316"/>
                    </a:lnTo>
                    <a:lnTo>
                      <a:pt x="121" y="318"/>
                    </a:lnTo>
                    <a:lnTo>
                      <a:pt x="129" y="320"/>
                    </a:lnTo>
                    <a:lnTo>
                      <a:pt x="137" y="322"/>
                    </a:lnTo>
                    <a:lnTo>
                      <a:pt x="145" y="322"/>
                    </a:lnTo>
                    <a:lnTo>
                      <a:pt x="153" y="323"/>
                    </a:lnTo>
                    <a:lnTo>
                      <a:pt x="161" y="323"/>
                    </a:lnTo>
                    <a:lnTo>
                      <a:pt x="170" y="323"/>
                    </a:lnTo>
                    <a:lnTo>
                      <a:pt x="178" y="322"/>
                    </a:lnTo>
                    <a:lnTo>
                      <a:pt x="186" y="322"/>
                    </a:lnTo>
                    <a:lnTo>
                      <a:pt x="194" y="320"/>
                    </a:lnTo>
                    <a:lnTo>
                      <a:pt x="201" y="318"/>
                    </a:lnTo>
                    <a:lnTo>
                      <a:pt x="209" y="316"/>
                    </a:lnTo>
                    <a:lnTo>
                      <a:pt x="216" y="314"/>
                    </a:lnTo>
                    <a:lnTo>
                      <a:pt x="224" y="310"/>
                    </a:lnTo>
                    <a:lnTo>
                      <a:pt x="231" y="307"/>
                    </a:lnTo>
                    <a:lnTo>
                      <a:pt x="238" y="304"/>
                    </a:lnTo>
                    <a:lnTo>
                      <a:pt x="245" y="299"/>
                    </a:lnTo>
                    <a:lnTo>
                      <a:pt x="251" y="295"/>
                    </a:lnTo>
                    <a:lnTo>
                      <a:pt x="257" y="290"/>
                    </a:lnTo>
                    <a:lnTo>
                      <a:pt x="264" y="286"/>
                    </a:lnTo>
                    <a:lnTo>
                      <a:pt x="269" y="281"/>
                    </a:lnTo>
                    <a:lnTo>
                      <a:pt x="275" y="275"/>
                    </a:lnTo>
                    <a:lnTo>
                      <a:pt x="285" y="264"/>
                    </a:lnTo>
                    <a:lnTo>
                      <a:pt x="296" y="252"/>
                    </a:lnTo>
                    <a:lnTo>
                      <a:pt x="303" y="239"/>
                    </a:lnTo>
                    <a:lnTo>
                      <a:pt x="310" y="224"/>
                    </a:lnTo>
                    <a:lnTo>
                      <a:pt x="315" y="209"/>
                    </a:lnTo>
                    <a:lnTo>
                      <a:pt x="319" y="194"/>
                    </a:lnTo>
                    <a:lnTo>
                      <a:pt x="321" y="186"/>
                    </a:lnTo>
                    <a:lnTo>
                      <a:pt x="322" y="178"/>
                    </a:lnTo>
                    <a:lnTo>
                      <a:pt x="322" y="171"/>
                    </a:lnTo>
                    <a:lnTo>
                      <a:pt x="323" y="16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12" name="Freeform 180"/>
              <p:cNvSpPr>
                <a:spLocks noEditPoints="1"/>
              </p:cNvSpPr>
              <p:nvPr/>
            </p:nvSpPr>
            <p:spPr bwMode="auto">
              <a:xfrm>
                <a:off x="5415" y="1183"/>
                <a:ext cx="128" cy="200"/>
              </a:xfrm>
              <a:custGeom>
                <a:avLst/>
                <a:gdLst/>
                <a:ahLst/>
                <a:cxnLst>
                  <a:cxn ang="0">
                    <a:pos x="3584" y="8563"/>
                  </a:cxn>
                  <a:cxn ang="0">
                    <a:pos x="3306" y="8750"/>
                  </a:cxn>
                  <a:cxn ang="0">
                    <a:pos x="3030" y="8879"/>
                  </a:cxn>
                  <a:cxn ang="0">
                    <a:pos x="2741" y="8962"/>
                  </a:cxn>
                  <a:cxn ang="0">
                    <a:pos x="2494" y="8997"/>
                  </a:cxn>
                  <a:cxn ang="0">
                    <a:pos x="2152" y="8997"/>
                  </a:cxn>
                  <a:cxn ang="0">
                    <a:pos x="1658" y="8894"/>
                  </a:cxn>
                  <a:cxn ang="0">
                    <a:pos x="1202" y="8668"/>
                  </a:cxn>
                  <a:cxn ang="0">
                    <a:pos x="783" y="8319"/>
                  </a:cxn>
                  <a:cxn ang="0">
                    <a:pos x="424" y="7863"/>
                  </a:cxn>
                  <a:cxn ang="0">
                    <a:pos x="174" y="7334"/>
                  </a:cxn>
                  <a:cxn ang="0">
                    <a:pos x="32" y="6737"/>
                  </a:cxn>
                  <a:cxn ang="0">
                    <a:pos x="3" y="6071"/>
                  </a:cxn>
                  <a:cxn ang="0">
                    <a:pos x="90" y="5407"/>
                  </a:cxn>
                  <a:cxn ang="0">
                    <a:pos x="300" y="4775"/>
                  </a:cxn>
                  <a:cxn ang="0">
                    <a:pos x="633" y="4176"/>
                  </a:cxn>
                  <a:cxn ang="0">
                    <a:pos x="1076" y="3639"/>
                  </a:cxn>
                  <a:cxn ang="0">
                    <a:pos x="1590" y="3255"/>
                  </a:cxn>
                  <a:cxn ang="0">
                    <a:pos x="2175" y="3032"/>
                  </a:cxn>
                  <a:cxn ang="0">
                    <a:pos x="2800" y="2968"/>
                  </a:cxn>
                  <a:cxn ang="0">
                    <a:pos x="3197" y="3016"/>
                  </a:cxn>
                  <a:cxn ang="0">
                    <a:pos x="3554" y="3137"/>
                  </a:cxn>
                  <a:cxn ang="0">
                    <a:pos x="3870" y="3335"/>
                  </a:cxn>
                  <a:cxn ang="0">
                    <a:pos x="3994" y="1957"/>
                  </a:cxn>
                  <a:cxn ang="0">
                    <a:pos x="3966" y="1310"/>
                  </a:cxn>
                  <a:cxn ang="0">
                    <a:pos x="3907" y="1051"/>
                  </a:cxn>
                  <a:cxn ang="0">
                    <a:pos x="3815" y="906"/>
                  </a:cxn>
                  <a:cxn ang="0">
                    <a:pos x="3692" y="834"/>
                  </a:cxn>
                  <a:cxn ang="0">
                    <a:pos x="3535" y="814"/>
                  </a:cxn>
                  <a:cxn ang="0">
                    <a:pos x="3312" y="853"/>
                  </a:cxn>
                  <a:cxn ang="0">
                    <a:pos x="5022" y="0"/>
                  </a:cxn>
                  <a:cxn ang="0">
                    <a:pos x="5034" y="7380"/>
                  </a:cxn>
                  <a:cxn ang="0">
                    <a:pos x="5074" y="7823"/>
                  </a:cxn>
                  <a:cxn ang="0">
                    <a:pos x="5149" y="8020"/>
                  </a:cxn>
                  <a:cxn ang="0">
                    <a:pos x="5212" y="8097"/>
                  </a:cxn>
                  <a:cxn ang="0">
                    <a:pos x="5329" y="8168"/>
                  </a:cxn>
                  <a:cxn ang="0">
                    <a:pos x="5478" y="8190"/>
                  </a:cxn>
                  <a:cxn ang="0">
                    <a:pos x="5711" y="8149"/>
                  </a:cxn>
                  <a:cxn ang="0">
                    <a:pos x="3997" y="9003"/>
                  </a:cxn>
                  <a:cxn ang="0">
                    <a:pos x="3947" y="4519"/>
                  </a:cxn>
                  <a:cxn ang="0">
                    <a:pos x="3797" y="4099"/>
                  </a:cxn>
                  <a:cxn ang="0">
                    <a:pos x="3556" y="3751"/>
                  </a:cxn>
                  <a:cxn ang="0">
                    <a:pos x="3241" y="3510"/>
                  </a:cxn>
                  <a:cxn ang="0">
                    <a:pos x="2900" y="3379"/>
                  </a:cxn>
                  <a:cxn ang="0">
                    <a:pos x="2577" y="3358"/>
                  </a:cxn>
                  <a:cxn ang="0">
                    <a:pos x="2285" y="3423"/>
                  </a:cxn>
                  <a:cxn ang="0">
                    <a:pos x="2012" y="3565"/>
                  </a:cxn>
                  <a:cxn ang="0">
                    <a:pos x="1757" y="3784"/>
                  </a:cxn>
                  <a:cxn ang="0">
                    <a:pos x="1481" y="4156"/>
                  </a:cxn>
                  <a:cxn ang="0">
                    <a:pos x="1278" y="4639"/>
                  </a:cxn>
                  <a:cxn ang="0">
                    <a:pos x="1163" y="5217"/>
                  </a:cxn>
                  <a:cxn ang="0">
                    <a:pos x="1139" y="5886"/>
                  </a:cxn>
                  <a:cxn ang="0">
                    <a:pos x="1201" y="6526"/>
                  </a:cxn>
                  <a:cxn ang="0">
                    <a:pos x="1350" y="7071"/>
                  </a:cxn>
                  <a:cxn ang="0">
                    <a:pos x="1586" y="7524"/>
                  </a:cxn>
                  <a:cxn ang="0">
                    <a:pos x="1893" y="7881"/>
                  </a:cxn>
                  <a:cxn ang="0">
                    <a:pos x="2223" y="8134"/>
                  </a:cxn>
                  <a:cxn ang="0">
                    <a:pos x="2574" y="8280"/>
                  </a:cxn>
                  <a:cxn ang="0">
                    <a:pos x="2937" y="8321"/>
                  </a:cxn>
                  <a:cxn ang="0">
                    <a:pos x="3252" y="8267"/>
                  </a:cxn>
                  <a:cxn ang="0">
                    <a:pos x="3561" y="8122"/>
                  </a:cxn>
                  <a:cxn ang="0">
                    <a:pos x="3864" y="7888"/>
                  </a:cxn>
                </a:cxnLst>
                <a:rect l="0" t="0" r="r" b="b"/>
                <a:pathLst>
                  <a:path w="5974" h="9003">
                    <a:moveTo>
                      <a:pt x="3997" y="8190"/>
                    </a:moveTo>
                    <a:lnTo>
                      <a:pt x="3944" y="8243"/>
                    </a:lnTo>
                    <a:lnTo>
                      <a:pt x="3892" y="8295"/>
                    </a:lnTo>
                    <a:lnTo>
                      <a:pt x="3841" y="8345"/>
                    </a:lnTo>
                    <a:lnTo>
                      <a:pt x="3790" y="8393"/>
                    </a:lnTo>
                    <a:lnTo>
                      <a:pt x="3738" y="8438"/>
                    </a:lnTo>
                    <a:lnTo>
                      <a:pt x="3686" y="8482"/>
                    </a:lnTo>
                    <a:lnTo>
                      <a:pt x="3635" y="8524"/>
                    </a:lnTo>
                    <a:lnTo>
                      <a:pt x="3584" y="8563"/>
                    </a:lnTo>
                    <a:lnTo>
                      <a:pt x="3559" y="8584"/>
                    </a:lnTo>
                    <a:lnTo>
                      <a:pt x="3534" y="8602"/>
                    </a:lnTo>
                    <a:lnTo>
                      <a:pt x="3508" y="8621"/>
                    </a:lnTo>
                    <a:lnTo>
                      <a:pt x="3483" y="8638"/>
                    </a:lnTo>
                    <a:lnTo>
                      <a:pt x="3432" y="8672"/>
                    </a:lnTo>
                    <a:lnTo>
                      <a:pt x="3382" y="8704"/>
                    </a:lnTo>
                    <a:lnTo>
                      <a:pt x="3357" y="8721"/>
                    </a:lnTo>
                    <a:lnTo>
                      <a:pt x="3331" y="8736"/>
                    </a:lnTo>
                    <a:lnTo>
                      <a:pt x="3306" y="8750"/>
                    </a:lnTo>
                    <a:lnTo>
                      <a:pt x="3281" y="8763"/>
                    </a:lnTo>
                    <a:lnTo>
                      <a:pt x="3232" y="8791"/>
                    </a:lnTo>
                    <a:lnTo>
                      <a:pt x="3182" y="8815"/>
                    </a:lnTo>
                    <a:lnTo>
                      <a:pt x="3156" y="8827"/>
                    </a:lnTo>
                    <a:lnTo>
                      <a:pt x="3131" y="8838"/>
                    </a:lnTo>
                    <a:lnTo>
                      <a:pt x="3106" y="8849"/>
                    </a:lnTo>
                    <a:lnTo>
                      <a:pt x="3081" y="8859"/>
                    </a:lnTo>
                    <a:lnTo>
                      <a:pt x="3056" y="8870"/>
                    </a:lnTo>
                    <a:lnTo>
                      <a:pt x="3030" y="8879"/>
                    </a:lnTo>
                    <a:lnTo>
                      <a:pt x="3004" y="8888"/>
                    </a:lnTo>
                    <a:lnTo>
                      <a:pt x="2979" y="8897"/>
                    </a:lnTo>
                    <a:lnTo>
                      <a:pt x="2953" y="8906"/>
                    </a:lnTo>
                    <a:lnTo>
                      <a:pt x="2927" y="8915"/>
                    </a:lnTo>
                    <a:lnTo>
                      <a:pt x="2900" y="8923"/>
                    </a:lnTo>
                    <a:lnTo>
                      <a:pt x="2874" y="8930"/>
                    </a:lnTo>
                    <a:lnTo>
                      <a:pt x="2821" y="8944"/>
                    </a:lnTo>
                    <a:lnTo>
                      <a:pt x="2768" y="8956"/>
                    </a:lnTo>
                    <a:lnTo>
                      <a:pt x="2741" y="8962"/>
                    </a:lnTo>
                    <a:lnTo>
                      <a:pt x="2714" y="8967"/>
                    </a:lnTo>
                    <a:lnTo>
                      <a:pt x="2687" y="8972"/>
                    </a:lnTo>
                    <a:lnTo>
                      <a:pt x="2659" y="8978"/>
                    </a:lnTo>
                    <a:lnTo>
                      <a:pt x="2632" y="8982"/>
                    </a:lnTo>
                    <a:lnTo>
                      <a:pt x="2605" y="8986"/>
                    </a:lnTo>
                    <a:lnTo>
                      <a:pt x="2577" y="8989"/>
                    </a:lnTo>
                    <a:lnTo>
                      <a:pt x="2550" y="8992"/>
                    </a:lnTo>
                    <a:lnTo>
                      <a:pt x="2522" y="8995"/>
                    </a:lnTo>
                    <a:lnTo>
                      <a:pt x="2494" y="8997"/>
                    </a:lnTo>
                    <a:lnTo>
                      <a:pt x="2466" y="8999"/>
                    </a:lnTo>
                    <a:lnTo>
                      <a:pt x="2438" y="9001"/>
                    </a:lnTo>
                    <a:lnTo>
                      <a:pt x="2409" y="9002"/>
                    </a:lnTo>
                    <a:lnTo>
                      <a:pt x="2381" y="9003"/>
                    </a:lnTo>
                    <a:lnTo>
                      <a:pt x="2354" y="9003"/>
                    </a:lnTo>
                    <a:lnTo>
                      <a:pt x="2325" y="9003"/>
                    </a:lnTo>
                    <a:lnTo>
                      <a:pt x="2267" y="9003"/>
                    </a:lnTo>
                    <a:lnTo>
                      <a:pt x="2209" y="9001"/>
                    </a:lnTo>
                    <a:lnTo>
                      <a:pt x="2152" y="8997"/>
                    </a:lnTo>
                    <a:lnTo>
                      <a:pt x="2095" y="8992"/>
                    </a:lnTo>
                    <a:lnTo>
                      <a:pt x="2038" y="8986"/>
                    </a:lnTo>
                    <a:lnTo>
                      <a:pt x="1984" y="8977"/>
                    </a:lnTo>
                    <a:lnTo>
                      <a:pt x="1928" y="8967"/>
                    </a:lnTo>
                    <a:lnTo>
                      <a:pt x="1873" y="8955"/>
                    </a:lnTo>
                    <a:lnTo>
                      <a:pt x="1818" y="8942"/>
                    </a:lnTo>
                    <a:lnTo>
                      <a:pt x="1764" y="8928"/>
                    </a:lnTo>
                    <a:lnTo>
                      <a:pt x="1711" y="8912"/>
                    </a:lnTo>
                    <a:lnTo>
                      <a:pt x="1658" y="8894"/>
                    </a:lnTo>
                    <a:lnTo>
                      <a:pt x="1605" y="8876"/>
                    </a:lnTo>
                    <a:lnTo>
                      <a:pt x="1554" y="8855"/>
                    </a:lnTo>
                    <a:lnTo>
                      <a:pt x="1502" y="8832"/>
                    </a:lnTo>
                    <a:lnTo>
                      <a:pt x="1451" y="8808"/>
                    </a:lnTo>
                    <a:lnTo>
                      <a:pt x="1400" y="8784"/>
                    </a:lnTo>
                    <a:lnTo>
                      <a:pt x="1350" y="8757"/>
                    </a:lnTo>
                    <a:lnTo>
                      <a:pt x="1301" y="8729"/>
                    </a:lnTo>
                    <a:lnTo>
                      <a:pt x="1251" y="8699"/>
                    </a:lnTo>
                    <a:lnTo>
                      <a:pt x="1202" y="8668"/>
                    </a:lnTo>
                    <a:lnTo>
                      <a:pt x="1154" y="8635"/>
                    </a:lnTo>
                    <a:lnTo>
                      <a:pt x="1105" y="8601"/>
                    </a:lnTo>
                    <a:lnTo>
                      <a:pt x="1059" y="8564"/>
                    </a:lnTo>
                    <a:lnTo>
                      <a:pt x="1011" y="8528"/>
                    </a:lnTo>
                    <a:lnTo>
                      <a:pt x="965" y="8489"/>
                    </a:lnTo>
                    <a:lnTo>
                      <a:pt x="918" y="8449"/>
                    </a:lnTo>
                    <a:lnTo>
                      <a:pt x="874" y="8407"/>
                    </a:lnTo>
                    <a:lnTo>
                      <a:pt x="828" y="8364"/>
                    </a:lnTo>
                    <a:lnTo>
                      <a:pt x="783" y="8319"/>
                    </a:lnTo>
                    <a:lnTo>
                      <a:pt x="740" y="8272"/>
                    </a:lnTo>
                    <a:lnTo>
                      <a:pt x="696" y="8224"/>
                    </a:lnTo>
                    <a:lnTo>
                      <a:pt x="653" y="8174"/>
                    </a:lnTo>
                    <a:lnTo>
                      <a:pt x="611" y="8125"/>
                    </a:lnTo>
                    <a:lnTo>
                      <a:pt x="571" y="8074"/>
                    </a:lnTo>
                    <a:lnTo>
                      <a:pt x="532" y="8022"/>
                    </a:lnTo>
                    <a:lnTo>
                      <a:pt x="495" y="7970"/>
                    </a:lnTo>
                    <a:lnTo>
                      <a:pt x="459" y="7917"/>
                    </a:lnTo>
                    <a:lnTo>
                      <a:pt x="424" y="7863"/>
                    </a:lnTo>
                    <a:lnTo>
                      <a:pt x="391" y="7807"/>
                    </a:lnTo>
                    <a:lnTo>
                      <a:pt x="359" y="7751"/>
                    </a:lnTo>
                    <a:lnTo>
                      <a:pt x="329" y="7694"/>
                    </a:lnTo>
                    <a:lnTo>
                      <a:pt x="299" y="7636"/>
                    </a:lnTo>
                    <a:lnTo>
                      <a:pt x="272" y="7577"/>
                    </a:lnTo>
                    <a:lnTo>
                      <a:pt x="245" y="7519"/>
                    </a:lnTo>
                    <a:lnTo>
                      <a:pt x="220" y="7458"/>
                    </a:lnTo>
                    <a:lnTo>
                      <a:pt x="196" y="7397"/>
                    </a:lnTo>
                    <a:lnTo>
                      <a:pt x="174" y="7334"/>
                    </a:lnTo>
                    <a:lnTo>
                      <a:pt x="152" y="7272"/>
                    </a:lnTo>
                    <a:lnTo>
                      <a:pt x="133" y="7208"/>
                    </a:lnTo>
                    <a:lnTo>
                      <a:pt x="114" y="7143"/>
                    </a:lnTo>
                    <a:lnTo>
                      <a:pt x="97" y="7077"/>
                    </a:lnTo>
                    <a:lnTo>
                      <a:pt x="82" y="7011"/>
                    </a:lnTo>
                    <a:lnTo>
                      <a:pt x="68" y="6944"/>
                    </a:lnTo>
                    <a:lnTo>
                      <a:pt x="55" y="6876"/>
                    </a:lnTo>
                    <a:lnTo>
                      <a:pt x="43" y="6806"/>
                    </a:lnTo>
                    <a:lnTo>
                      <a:pt x="32" y="6737"/>
                    </a:lnTo>
                    <a:lnTo>
                      <a:pt x="24" y="6666"/>
                    </a:lnTo>
                    <a:lnTo>
                      <a:pt x="16" y="6595"/>
                    </a:lnTo>
                    <a:lnTo>
                      <a:pt x="11" y="6521"/>
                    </a:lnTo>
                    <a:lnTo>
                      <a:pt x="6" y="6448"/>
                    </a:lnTo>
                    <a:lnTo>
                      <a:pt x="3" y="6374"/>
                    </a:lnTo>
                    <a:lnTo>
                      <a:pt x="0" y="6299"/>
                    </a:lnTo>
                    <a:lnTo>
                      <a:pt x="0" y="6223"/>
                    </a:lnTo>
                    <a:lnTo>
                      <a:pt x="0" y="6147"/>
                    </a:lnTo>
                    <a:lnTo>
                      <a:pt x="3" y="6071"/>
                    </a:lnTo>
                    <a:lnTo>
                      <a:pt x="6" y="5996"/>
                    </a:lnTo>
                    <a:lnTo>
                      <a:pt x="12" y="5920"/>
                    </a:lnTo>
                    <a:lnTo>
                      <a:pt x="18" y="5846"/>
                    </a:lnTo>
                    <a:lnTo>
                      <a:pt x="26" y="5771"/>
                    </a:lnTo>
                    <a:lnTo>
                      <a:pt x="36" y="5698"/>
                    </a:lnTo>
                    <a:lnTo>
                      <a:pt x="47" y="5624"/>
                    </a:lnTo>
                    <a:lnTo>
                      <a:pt x="60" y="5552"/>
                    </a:lnTo>
                    <a:lnTo>
                      <a:pt x="75" y="5479"/>
                    </a:lnTo>
                    <a:lnTo>
                      <a:pt x="90" y="5407"/>
                    </a:lnTo>
                    <a:lnTo>
                      <a:pt x="107" y="5335"/>
                    </a:lnTo>
                    <a:lnTo>
                      <a:pt x="126" y="5264"/>
                    </a:lnTo>
                    <a:lnTo>
                      <a:pt x="147" y="5192"/>
                    </a:lnTo>
                    <a:lnTo>
                      <a:pt x="168" y="5122"/>
                    </a:lnTo>
                    <a:lnTo>
                      <a:pt x="193" y="5051"/>
                    </a:lnTo>
                    <a:lnTo>
                      <a:pt x="217" y="4982"/>
                    </a:lnTo>
                    <a:lnTo>
                      <a:pt x="244" y="4912"/>
                    </a:lnTo>
                    <a:lnTo>
                      <a:pt x="271" y="4844"/>
                    </a:lnTo>
                    <a:lnTo>
                      <a:pt x="300" y="4775"/>
                    </a:lnTo>
                    <a:lnTo>
                      <a:pt x="331" y="4707"/>
                    </a:lnTo>
                    <a:lnTo>
                      <a:pt x="363" y="4639"/>
                    </a:lnTo>
                    <a:lnTo>
                      <a:pt x="398" y="4572"/>
                    </a:lnTo>
                    <a:lnTo>
                      <a:pt x="434" y="4504"/>
                    </a:lnTo>
                    <a:lnTo>
                      <a:pt x="470" y="4438"/>
                    </a:lnTo>
                    <a:lnTo>
                      <a:pt x="509" y="4372"/>
                    </a:lnTo>
                    <a:lnTo>
                      <a:pt x="548" y="4306"/>
                    </a:lnTo>
                    <a:lnTo>
                      <a:pt x="590" y="4240"/>
                    </a:lnTo>
                    <a:lnTo>
                      <a:pt x="633" y="4176"/>
                    </a:lnTo>
                    <a:lnTo>
                      <a:pt x="678" y="4111"/>
                    </a:lnTo>
                    <a:lnTo>
                      <a:pt x="723" y="4047"/>
                    </a:lnTo>
                    <a:lnTo>
                      <a:pt x="772" y="3983"/>
                    </a:lnTo>
                    <a:lnTo>
                      <a:pt x="820" y="3921"/>
                    </a:lnTo>
                    <a:lnTo>
                      <a:pt x="870" y="3860"/>
                    </a:lnTo>
                    <a:lnTo>
                      <a:pt x="919" y="3802"/>
                    </a:lnTo>
                    <a:lnTo>
                      <a:pt x="971" y="3746"/>
                    </a:lnTo>
                    <a:lnTo>
                      <a:pt x="1022" y="3691"/>
                    </a:lnTo>
                    <a:lnTo>
                      <a:pt x="1076" y="3639"/>
                    </a:lnTo>
                    <a:lnTo>
                      <a:pt x="1129" y="3588"/>
                    </a:lnTo>
                    <a:lnTo>
                      <a:pt x="1184" y="3540"/>
                    </a:lnTo>
                    <a:lnTo>
                      <a:pt x="1240" y="3493"/>
                    </a:lnTo>
                    <a:lnTo>
                      <a:pt x="1296" y="3448"/>
                    </a:lnTo>
                    <a:lnTo>
                      <a:pt x="1352" y="3407"/>
                    </a:lnTo>
                    <a:lnTo>
                      <a:pt x="1411" y="3365"/>
                    </a:lnTo>
                    <a:lnTo>
                      <a:pt x="1469" y="3326"/>
                    </a:lnTo>
                    <a:lnTo>
                      <a:pt x="1529" y="3290"/>
                    </a:lnTo>
                    <a:lnTo>
                      <a:pt x="1590" y="3255"/>
                    </a:lnTo>
                    <a:lnTo>
                      <a:pt x="1652" y="3222"/>
                    </a:lnTo>
                    <a:lnTo>
                      <a:pt x="1714" y="3191"/>
                    </a:lnTo>
                    <a:lnTo>
                      <a:pt x="1777" y="3163"/>
                    </a:lnTo>
                    <a:lnTo>
                      <a:pt x="1841" y="3136"/>
                    </a:lnTo>
                    <a:lnTo>
                      <a:pt x="1906" y="3111"/>
                    </a:lnTo>
                    <a:lnTo>
                      <a:pt x="1971" y="3089"/>
                    </a:lnTo>
                    <a:lnTo>
                      <a:pt x="2038" y="3067"/>
                    </a:lnTo>
                    <a:lnTo>
                      <a:pt x="2107" y="3049"/>
                    </a:lnTo>
                    <a:lnTo>
                      <a:pt x="2175" y="3032"/>
                    </a:lnTo>
                    <a:lnTo>
                      <a:pt x="2244" y="3017"/>
                    </a:lnTo>
                    <a:lnTo>
                      <a:pt x="2314" y="3003"/>
                    </a:lnTo>
                    <a:lnTo>
                      <a:pt x="2385" y="2993"/>
                    </a:lnTo>
                    <a:lnTo>
                      <a:pt x="2457" y="2984"/>
                    </a:lnTo>
                    <a:lnTo>
                      <a:pt x="2529" y="2977"/>
                    </a:lnTo>
                    <a:lnTo>
                      <a:pt x="2604" y="2972"/>
                    </a:lnTo>
                    <a:lnTo>
                      <a:pt x="2678" y="2969"/>
                    </a:lnTo>
                    <a:lnTo>
                      <a:pt x="2753" y="2968"/>
                    </a:lnTo>
                    <a:lnTo>
                      <a:pt x="2800" y="2968"/>
                    </a:lnTo>
                    <a:lnTo>
                      <a:pt x="2845" y="2970"/>
                    </a:lnTo>
                    <a:lnTo>
                      <a:pt x="2891" y="2972"/>
                    </a:lnTo>
                    <a:lnTo>
                      <a:pt x="2937" y="2975"/>
                    </a:lnTo>
                    <a:lnTo>
                      <a:pt x="2981" y="2980"/>
                    </a:lnTo>
                    <a:lnTo>
                      <a:pt x="3025" y="2985"/>
                    </a:lnTo>
                    <a:lnTo>
                      <a:pt x="3069" y="2991"/>
                    </a:lnTo>
                    <a:lnTo>
                      <a:pt x="3113" y="2997"/>
                    </a:lnTo>
                    <a:lnTo>
                      <a:pt x="3155" y="3006"/>
                    </a:lnTo>
                    <a:lnTo>
                      <a:pt x="3197" y="3016"/>
                    </a:lnTo>
                    <a:lnTo>
                      <a:pt x="3239" y="3026"/>
                    </a:lnTo>
                    <a:lnTo>
                      <a:pt x="3280" y="3036"/>
                    </a:lnTo>
                    <a:lnTo>
                      <a:pt x="3320" y="3048"/>
                    </a:lnTo>
                    <a:lnTo>
                      <a:pt x="3361" y="3060"/>
                    </a:lnTo>
                    <a:lnTo>
                      <a:pt x="3400" y="3073"/>
                    </a:lnTo>
                    <a:lnTo>
                      <a:pt x="3440" y="3088"/>
                    </a:lnTo>
                    <a:lnTo>
                      <a:pt x="3478" y="3104"/>
                    </a:lnTo>
                    <a:lnTo>
                      <a:pt x="3516" y="3120"/>
                    </a:lnTo>
                    <a:lnTo>
                      <a:pt x="3554" y="3137"/>
                    </a:lnTo>
                    <a:lnTo>
                      <a:pt x="3591" y="3156"/>
                    </a:lnTo>
                    <a:lnTo>
                      <a:pt x="3628" y="3175"/>
                    </a:lnTo>
                    <a:lnTo>
                      <a:pt x="3664" y="3195"/>
                    </a:lnTo>
                    <a:lnTo>
                      <a:pt x="3699" y="3217"/>
                    </a:lnTo>
                    <a:lnTo>
                      <a:pt x="3735" y="3238"/>
                    </a:lnTo>
                    <a:lnTo>
                      <a:pt x="3769" y="3261"/>
                    </a:lnTo>
                    <a:lnTo>
                      <a:pt x="3803" y="3285"/>
                    </a:lnTo>
                    <a:lnTo>
                      <a:pt x="3836" y="3310"/>
                    </a:lnTo>
                    <a:lnTo>
                      <a:pt x="3870" y="3335"/>
                    </a:lnTo>
                    <a:lnTo>
                      <a:pt x="3901" y="3362"/>
                    </a:lnTo>
                    <a:lnTo>
                      <a:pt x="3934" y="3389"/>
                    </a:lnTo>
                    <a:lnTo>
                      <a:pt x="3966" y="3418"/>
                    </a:lnTo>
                    <a:lnTo>
                      <a:pt x="3997" y="3446"/>
                    </a:lnTo>
                    <a:lnTo>
                      <a:pt x="3997" y="2397"/>
                    </a:lnTo>
                    <a:lnTo>
                      <a:pt x="3996" y="2278"/>
                    </a:lnTo>
                    <a:lnTo>
                      <a:pt x="3996" y="2166"/>
                    </a:lnTo>
                    <a:lnTo>
                      <a:pt x="3994" y="2058"/>
                    </a:lnTo>
                    <a:lnTo>
                      <a:pt x="3994" y="1957"/>
                    </a:lnTo>
                    <a:lnTo>
                      <a:pt x="3992" y="1862"/>
                    </a:lnTo>
                    <a:lnTo>
                      <a:pt x="3990" y="1772"/>
                    </a:lnTo>
                    <a:lnTo>
                      <a:pt x="3988" y="1689"/>
                    </a:lnTo>
                    <a:lnTo>
                      <a:pt x="3985" y="1610"/>
                    </a:lnTo>
                    <a:lnTo>
                      <a:pt x="3982" y="1539"/>
                    </a:lnTo>
                    <a:lnTo>
                      <a:pt x="3979" y="1472"/>
                    </a:lnTo>
                    <a:lnTo>
                      <a:pt x="3975" y="1412"/>
                    </a:lnTo>
                    <a:lnTo>
                      <a:pt x="3971" y="1358"/>
                    </a:lnTo>
                    <a:lnTo>
                      <a:pt x="3966" y="1310"/>
                    </a:lnTo>
                    <a:lnTo>
                      <a:pt x="3960" y="1266"/>
                    </a:lnTo>
                    <a:lnTo>
                      <a:pt x="3955" y="1230"/>
                    </a:lnTo>
                    <a:lnTo>
                      <a:pt x="3950" y="1198"/>
                    </a:lnTo>
                    <a:lnTo>
                      <a:pt x="3943" y="1171"/>
                    </a:lnTo>
                    <a:lnTo>
                      <a:pt x="3937" y="1144"/>
                    </a:lnTo>
                    <a:lnTo>
                      <a:pt x="3930" y="1120"/>
                    </a:lnTo>
                    <a:lnTo>
                      <a:pt x="3923" y="1096"/>
                    </a:lnTo>
                    <a:lnTo>
                      <a:pt x="3915" y="1073"/>
                    </a:lnTo>
                    <a:lnTo>
                      <a:pt x="3907" y="1051"/>
                    </a:lnTo>
                    <a:lnTo>
                      <a:pt x="3898" y="1031"/>
                    </a:lnTo>
                    <a:lnTo>
                      <a:pt x="3889" y="1010"/>
                    </a:lnTo>
                    <a:lnTo>
                      <a:pt x="3879" y="993"/>
                    </a:lnTo>
                    <a:lnTo>
                      <a:pt x="3870" y="976"/>
                    </a:lnTo>
                    <a:lnTo>
                      <a:pt x="3860" y="960"/>
                    </a:lnTo>
                    <a:lnTo>
                      <a:pt x="3850" y="944"/>
                    </a:lnTo>
                    <a:lnTo>
                      <a:pt x="3838" y="930"/>
                    </a:lnTo>
                    <a:lnTo>
                      <a:pt x="3827" y="917"/>
                    </a:lnTo>
                    <a:lnTo>
                      <a:pt x="3815" y="906"/>
                    </a:lnTo>
                    <a:lnTo>
                      <a:pt x="3804" y="895"/>
                    </a:lnTo>
                    <a:lnTo>
                      <a:pt x="3791" y="885"/>
                    </a:lnTo>
                    <a:lnTo>
                      <a:pt x="3777" y="876"/>
                    </a:lnTo>
                    <a:lnTo>
                      <a:pt x="3764" y="868"/>
                    </a:lnTo>
                    <a:lnTo>
                      <a:pt x="3751" y="859"/>
                    </a:lnTo>
                    <a:lnTo>
                      <a:pt x="3736" y="853"/>
                    </a:lnTo>
                    <a:lnTo>
                      <a:pt x="3722" y="846"/>
                    </a:lnTo>
                    <a:lnTo>
                      <a:pt x="3707" y="840"/>
                    </a:lnTo>
                    <a:lnTo>
                      <a:pt x="3692" y="834"/>
                    </a:lnTo>
                    <a:lnTo>
                      <a:pt x="3676" y="830"/>
                    </a:lnTo>
                    <a:lnTo>
                      <a:pt x="3661" y="826"/>
                    </a:lnTo>
                    <a:lnTo>
                      <a:pt x="3643" y="823"/>
                    </a:lnTo>
                    <a:lnTo>
                      <a:pt x="3627" y="819"/>
                    </a:lnTo>
                    <a:lnTo>
                      <a:pt x="3610" y="817"/>
                    </a:lnTo>
                    <a:lnTo>
                      <a:pt x="3591" y="815"/>
                    </a:lnTo>
                    <a:lnTo>
                      <a:pt x="3573" y="814"/>
                    </a:lnTo>
                    <a:lnTo>
                      <a:pt x="3556" y="814"/>
                    </a:lnTo>
                    <a:lnTo>
                      <a:pt x="3535" y="814"/>
                    </a:lnTo>
                    <a:lnTo>
                      <a:pt x="3513" y="816"/>
                    </a:lnTo>
                    <a:lnTo>
                      <a:pt x="3491" y="818"/>
                    </a:lnTo>
                    <a:lnTo>
                      <a:pt x="3467" y="821"/>
                    </a:lnTo>
                    <a:lnTo>
                      <a:pt x="3443" y="825"/>
                    </a:lnTo>
                    <a:lnTo>
                      <a:pt x="3419" y="829"/>
                    </a:lnTo>
                    <a:lnTo>
                      <a:pt x="3393" y="834"/>
                    </a:lnTo>
                    <a:lnTo>
                      <a:pt x="3367" y="839"/>
                    </a:lnTo>
                    <a:lnTo>
                      <a:pt x="3339" y="846"/>
                    </a:lnTo>
                    <a:lnTo>
                      <a:pt x="3312" y="853"/>
                    </a:lnTo>
                    <a:lnTo>
                      <a:pt x="3283" y="861"/>
                    </a:lnTo>
                    <a:lnTo>
                      <a:pt x="3254" y="870"/>
                    </a:lnTo>
                    <a:lnTo>
                      <a:pt x="3223" y="880"/>
                    </a:lnTo>
                    <a:lnTo>
                      <a:pt x="3192" y="891"/>
                    </a:lnTo>
                    <a:lnTo>
                      <a:pt x="3160" y="902"/>
                    </a:lnTo>
                    <a:lnTo>
                      <a:pt x="3127" y="914"/>
                    </a:lnTo>
                    <a:lnTo>
                      <a:pt x="3047" y="696"/>
                    </a:lnTo>
                    <a:lnTo>
                      <a:pt x="4744" y="0"/>
                    </a:lnTo>
                    <a:lnTo>
                      <a:pt x="5022" y="0"/>
                    </a:lnTo>
                    <a:lnTo>
                      <a:pt x="5022" y="6576"/>
                    </a:lnTo>
                    <a:lnTo>
                      <a:pt x="5022" y="6699"/>
                    </a:lnTo>
                    <a:lnTo>
                      <a:pt x="5022" y="6815"/>
                    </a:lnTo>
                    <a:lnTo>
                      <a:pt x="5023" y="6925"/>
                    </a:lnTo>
                    <a:lnTo>
                      <a:pt x="5025" y="7028"/>
                    </a:lnTo>
                    <a:lnTo>
                      <a:pt x="5026" y="7126"/>
                    </a:lnTo>
                    <a:lnTo>
                      <a:pt x="5028" y="7217"/>
                    </a:lnTo>
                    <a:lnTo>
                      <a:pt x="5031" y="7302"/>
                    </a:lnTo>
                    <a:lnTo>
                      <a:pt x="5034" y="7380"/>
                    </a:lnTo>
                    <a:lnTo>
                      <a:pt x="5036" y="7455"/>
                    </a:lnTo>
                    <a:lnTo>
                      <a:pt x="5040" y="7522"/>
                    </a:lnTo>
                    <a:lnTo>
                      <a:pt x="5044" y="7582"/>
                    </a:lnTo>
                    <a:lnTo>
                      <a:pt x="5048" y="7637"/>
                    </a:lnTo>
                    <a:lnTo>
                      <a:pt x="5052" y="7686"/>
                    </a:lnTo>
                    <a:lnTo>
                      <a:pt x="5057" y="7729"/>
                    </a:lnTo>
                    <a:lnTo>
                      <a:pt x="5062" y="7765"/>
                    </a:lnTo>
                    <a:lnTo>
                      <a:pt x="5068" y="7796"/>
                    </a:lnTo>
                    <a:lnTo>
                      <a:pt x="5074" y="7823"/>
                    </a:lnTo>
                    <a:lnTo>
                      <a:pt x="5080" y="7850"/>
                    </a:lnTo>
                    <a:lnTo>
                      <a:pt x="5088" y="7875"/>
                    </a:lnTo>
                    <a:lnTo>
                      <a:pt x="5095" y="7898"/>
                    </a:lnTo>
                    <a:lnTo>
                      <a:pt x="5102" y="7922"/>
                    </a:lnTo>
                    <a:lnTo>
                      <a:pt x="5110" y="7944"/>
                    </a:lnTo>
                    <a:lnTo>
                      <a:pt x="5119" y="7964"/>
                    </a:lnTo>
                    <a:lnTo>
                      <a:pt x="5129" y="7984"/>
                    </a:lnTo>
                    <a:lnTo>
                      <a:pt x="5138" y="8003"/>
                    </a:lnTo>
                    <a:lnTo>
                      <a:pt x="5149" y="8020"/>
                    </a:lnTo>
                    <a:lnTo>
                      <a:pt x="5159" y="8036"/>
                    </a:lnTo>
                    <a:lnTo>
                      <a:pt x="5170" y="8052"/>
                    </a:lnTo>
                    <a:lnTo>
                      <a:pt x="5175" y="8060"/>
                    </a:lnTo>
                    <a:lnTo>
                      <a:pt x="5181" y="8067"/>
                    </a:lnTo>
                    <a:lnTo>
                      <a:pt x="5187" y="8073"/>
                    </a:lnTo>
                    <a:lnTo>
                      <a:pt x="5193" y="8079"/>
                    </a:lnTo>
                    <a:lnTo>
                      <a:pt x="5199" y="8086"/>
                    </a:lnTo>
                    <a:lnTo>
                      <a:pt x="5205" y="8092"/>
                    </a:lnTo>
                    <a:lnTo>
                      <a:pt x="5212" y="8097"/>
                    </a:lnTo>
                    <a:lnTo>
                      <a:pt x="5219" y="8102"/>
                    </a:lnTo>
                    <a:lnTo>
                      <a:pt x="5232" y="8113"/>
                    </a:lnTo>
                    <a:lnTo>
                      <a:pt x="5244" y="8124"/>
                    </a:lnTo>
                    <a:lnTo>
                      <a:pt x="5257" y="8133"/>
                    </a:lnTo>
                    <a:lnTo>
                      <a:pt x="5272" y="8142"/>
                    </a:lnTo>
                    <a:lnTo>
                      <a:pt x="5286" y="8150"/>
                    </a:lnTo>
                    <a:lnTo>
                      <a:pt x="5300" y="8157"/>
                    </a:lnTo>
                    <a:lnTo>
                      <a:pt x="5314" y="8163"/>
                    </a:lnTo>
                    <a:lnTo>
                      <a:pt x="5329" y="8168"/>
                    </a:lnTo>
                    <a:lnTo>
                      <a:pt x="5345" y="8174"/>
                    </a:lnTo>
                    <a:lnTo>
                      <a:pt x="5360" y="8178"/>
                    </a:lnTo>
                    <a:lnTo>
                      <a:pt x="5375" y="8182"/>
                    </a:lnTo>
                    <a:lnTo>
                      <a:pt x="5391" y="8185"/>
                    </a:lnTo>
                    <a:lnTo>
                      <a:pt x="5407" y="8188"/>
                    </a:lnTo>
                    <a:lnTo>
                      <a:pt x="5423" y="8189"/>
                    </a:lnTo>
                    <a:lnTo>
                      <a:pt x="5439" y="8190"/>
                    </a:lnTo>
                    <a:lnTo>
                      <a:pt x="5457" y="8190"/>
                    </a:lnTo>
                    <a:lnTo>
                      <a:pt x="5478" y="8190"/>
                    </a:lnTo>
                    <a:lnTo>
                      <a:pt x="5500" y="8189"/>
                    </a:lnTo>
                    <a:lnTo>
                      <a:pt x="5524" y="8187"/>
                    </a:lnTo>
                    <a:lnTo>
                      <a:pt x="5548" y="8184"/>
                    </a:lnTo>
                    <a:lnTo>
                      <a:pt x="5572" y="8181"/>
                    </a:lnTo>
                    <a:lnTo>
                      <a:pt x="5599" y="8175"/>
                    </a:lnTo>
                    <a:lnTo>
                      <a:pt x="5625" y="8170"/>
                    </a:lnTo>
                    <a:lnTo>
                      <a:pt x="5653" y="8164"/>
                    </a:lnTo>
                    <a:lnTo>
                      <a:pt x="5681" y="8157"/>
                    </a:lnTo>
                    <a:lnTo>
                      <a:pt x="5711" y="8149"/>
                    </a:lnTo>
                    <a:lnTo>
                      <a:pt x="5740" y="8141"/>
                    </a:lnTo>
                    <a:lnTo>
                      <a:pt x="5772" y="8131"/>
                    </a:lnTo>
                    <a:lnTo>
                      <a:pt x="5803" y="8121"/>
                    </a:lnTo>
                    <a:lnTo>
                      <a:pt x="5836" y="8109"/>
                    </a:lnTo>
                    <a:lnTo>
                      <a:pt x="5869" y="8097"/>
                    </a:lnTo>
                    <a:lnTo>
                      <a:pt x="5904" y="8084"/>
                    </a:lnTo>
                    <a:lnTo>
                      <a:pt x="5974" y="8302"/>
                    </a:lnTo>
                    <a:lnTo>
                      <a:pt x="4284" y="9003"/>
                    </a:lnTo>
                    <a:lnTo>
                      <a:pt x="3997" y="9003"/>
                    </a:lnTo>
                    <a:lnTo>
                      <a:pt x="3997" y="8190"/>
                    </a:lnTo>
                    <a:close/>
                    <a:moveTo>
                      <a:pt x="3997" y="7755"/>
                    </a:moveTo>
                    <a:lnTo>
                      <a:pt x="3997" y="4824"/>
                    </a:lnTo>
                    <a:lnTo>
                      <a:pt x="3991" y="4772"/>
                    </a:lnTo>
                    <a:lnTo>
                      <a:pt x="3985" y="4720"/>
                    </a:lnTo>
                    <a:lnTo>
                      <a:pt x="3977" y="4670"/>
                    </a:lnTo>
                    <a:lnTo>
                      <a:pt x="3969" y="4619"/>
                    </a:lnTo>
                    <a:lnTo>
                      <a:pt x="3958" y="4569"/>
                    </a:lnTo>
                    <a:lnTo>
                      <a:pt x="3947" y="4519"/>
                    </a:lnTo>
                    <a:lnTo>
                      <a:pt x="3935" y="4470"/>
                    </a:lnTo>
                    <a:lnTo>
                      <a:pt x="3922" y="4421"/>
                    </a:lnTo>
                    <a:lnTo>
                      <a:pt x="3908" y="4374"/>
                    </a:lnTo>
                    <a:lnTo>
                      <a:pt x="3891" y="4326"/>
                    </a:lnTo>
                    <a:lnTo>
                      <a:pt x="3875" y="4280"/>
                    </a:lnTo>
                    <a:lnTo>
                      <a:pt x="3857" y="4234"/>
                    </a:lnTo>
                    <a:lnTo>
                      <a:pt x="3837" y="4188"/>
                    </a:lnTo>
                    <a:lnTo>
                      <a:pt x="3818" y="4143"/>
                    </a:lnTo>
                    <a:lnTo>
                      <a:pt x="3797" y="4099"/>
                    </a:lnTo>
                    <a:lnTo>
                      <a:pt x="3774" y="4055"/>
                    </a:lnTo>
                    <a:lnTo>
                      <a:pt x="3750" y="4013"/>
                    </a:lnTo>
                    <a:lnTo>
                      <a:pt x="3725" y="3971"/>
                    </a:lnTo>
                    <a:lnTo>
                      <a:pt x="3699" y="3931"/>
                    </a:lnTo>
                    <a:lnTo>
                      <a:pt x="3672" y="3892"/>
                    </a:lnTo>
                    <a:lnTo>
                      <a:pt x="3644" y="3855"/>
                    </a:lnTo>
                    <a:lnTo>
                      <a:pt x="3616" y="3819"/>
                    </a:lnTo>
                    <a:lnTo>
                      <a:pt x="3586" y="3784"/>
                    </a:lnTo>
                    <a:lnTo>
                      <a:pt x="3556" y="3751"/>
                    </a:lnTo>
                    <a:lnTo>
                      <a:pt x="3524" y="3718"/>
                    </a:lnTo>
                    <a:lnTo>
                      <a:pt x="3492" y="3688"/>
                    </a:lnTo>
                    <a:lnTo>
                      <a:pt x="3458" y="3658"/>
                    </a:lnTo>
                    <a:lnTo>
                      <a:pt x="3425" y="3630"/>
                    </a:lnTo>
                    <a:lnTo>
                      <a:pt x="3389" y="3603"/>
                    </a:lnTo>
                    <a:lnTo>
                      <a:pt x="3354" y="3578"/>
                    </a:lnTo>
                    <a:lnTo>
                      <a:pt x="3317" y="3554"/>
                    </a:lnTo>
                    <a:lnTo>
                      <a:pt x="3279" y="3531"/>
                    </a:lnTo>
                    <a:lnTo>
                      <a:pt x="3241" y="3510"/>
                    </a:lnTo>
                    <a:lnTo>
                      <a:pt x="3202" y="3491"/>
                    </a:lnTo>
                    <a:lnTo>
                      <a:pt x="3164" y="3471"/>
                    </a:lnTo>
                    <a:lnTo>
                      <a:pt x="3126" y="3454"/>
                    </a:lnTo>
                    <a:lnTo>
                      <a:pt x="3088" y="3438"/>
                    </a:lnTo>
                    <a:lnTo>
                      <a:pt x="3051" y="3424"/>
                    </a:lnTo>
                    <a:lnTo>
                      <a:pt x="3012" y="3411"/>
                    </a:lnTo>
                    <a:lnTo>
                      <a:pt x="2976" y="3398"/>
                    </a:lnTo>
                    <a:lnTo>
                      <a:pt x="2938" y="3388"/>
                    </a:lnTo>
                    <a:lnTo>
                      <a:pt x="2900" y="3379"/>
                    </a:lnTo>
                    <a:lnTo>
                      <a:pt x="2863" y="3371"/>
                    </a:lnTo>
                    <a:lnTo>
                      <a:pt x="2826" y="3365"/>
                    </a:lnTo>
                    <a:lnTo>
                      <a:pt x="2790" y="3360"/>
                    </a:lnTo>
                    <a:lnTo>
                      <a:pt x="2752" y="3357"/>
                    </a:lnTo>
                    <a:lnTo>
                      <a:pt x="2715" y="3355"/>
                    </a:lnTo>
                    <a:lnTo>
                      <a:pt x="2679" y="3354"/>
                    </a:lnTo>
                    <a:lnTo>
                      <a:pt x="2645" y="3355"/>
                    </a:lnTo>
                    <a:lnTo>
                      <a:pt x="2611" y="3356"/>
                    </a:lnTo>
                    <a:lnTo>
                      <a:pt x="2577" y="3358"/>
                    </a:lnTo>
                    <a:lnTo>
                      <a:pt x="2545" y="3361"/>
                    </a:lnTo>
                    <a:lnTo>
                      <a:pt x="2511" y="3366"/>
                    </a:lnTo>
                    <a:lnTo>
                      <a:pt x="2478" y="3371"/>
                    </a:lnTo>
                    <a:lnTo>
                      <a:pt x="2445" y="3377"/>
                    </a:lnTo>
                    <a:lnTo>
                      <a:pt x="2412" y="3384"/>
                    </a:lnTo>
                    <a:lnTo>
                      <a:pt x="2381" y="3392"/>
                    </a:lnTo>
                    <a:lnTo>
                      <a:pt x="2348" y="3401"/>
                    </a:lnTo>
                    <a:lnTo>
                      <a:pt x="2317" y="3412"/>
                    </a:lnTo>
                    <a:lnTo>
                      <a:pt x="2285" y="3423"/>
                    </a:lnTo>
                    <a:lnTo>
                      <a:pt x="2254" y="3435"/>
                    </a:lnTo>
                    <a:lnTo>
                      <a:pt x="2222" y="3448"/>
                    </a:lnTo>
                    <a:lnTo>
                      <a:pt x="2192" y="3461"/>
                    </a:lnTo>
                    <a:lnTo>
                      <a:pt x="2161" y="3476"/>
                    </a:lnTo>
                    <a:lnTo>
                      <a:pt x="2131" y="3492"/>
                    </a:lnTo>
                    <a:lnTo>
                      <a:pt x="2100" y="3509"/>
                    </a:lnTo>
                    <a:lnTo>
                      <a:pt x="2071" y="3526"/>
                    </a:lnTo>
                    <a:lnTo>
                      <a:pt x="2042" y="3546"/>
                    </a:lnTo>
                    <a:lnTo>
                      <a:pt x="2012" y="3565"/>
                    </a:lnTo>
                    <a:lnTo>
                      <a:pt x="1983" y="3585"/>
                    </a:lnTo>
                    <a:lnTo>
                      <a:pt x="1954" y="3608"/>
                    </a:lnTo>
                    <a:lnTo>
                      <a:pt x="1926" y="3629"/>
                    </a:lnTo>
                    <a:lnTo>
                      <a:pt x="1896" y="3653"/>
                    </a:lnTo>
                    <a:lnTo>
                      <a:pt x="1868" y="3678"/>
                    </a:lnTo>
                    <a:lnTo>
                      <a:pt x="1840" y="3703"/>
                    </a:lnTo>
                    <a:lnTo>
                      <a:pt x="1812" y="3728"/>
                    </a:lnTo>
                    <a:lnTo>
                      <a:pt x="1784" y="3756"/>
                    </a:lnTo>
                    <a:lnTo>
                      <a:pt x="1757" y="3784"/>
                    </a:lnTo>
                    <a:lnTo>
                      <a:pt x="1731" y="3814"/>
                    </a:lnTo>
                    <a:lnTo>
                      <a:pt x="1703" y="3843"/>
                    </a:lnTo>
                    <a:lnTo>
                      <a:pt x="1669" y="3885"/>
                    </a:lnTo>
                    <a:lnTo>
                      <a:pt x="1635" y="3926"/>
                    </a:lnTo>
                    <a:lnTo>
                      <a:pt x="1601" y="3970"/>
                    </a:lnTo>
                    <a:lnTo>
                      <a:pt x="1570" y="4015"/>
                    </a:lnTo>
                    <a:lnTo>
                      <a:pt x="1539" y="4060"/>
                    </a:lnTo>
                    <a:lnTo>
                      <a:pt x="1510" y="4107"/>
                    </a:lnTo>
                    <a:lnTo>
                      <a:pt x="1481" y="4156"/>
                    </a:lnTo>
                    <a:lnTo>
                      <a:pt x="1455" y="4205"/>
                    </a:lnTo>
                    <a:lnTo>
                      <a:pt x="1429" y="4255"/>
                    </a:lnTo>
                    <a:lnTo>
                      <a:pt x="1404" y="4306"/>
                    </a:lnTo>
                    <a:lnTo>
                      <a:pt x="1380" y="4359"/>
                    </a:lnTo>
                    <a:lnTo>
                      <a:pt x="1358" y="4413"/>
                    </a:lnTo>
                    <a:lnTo>
                      <a:pt x="1336" y="4468"/>
                    </a:lnTo>
                    <a:lnTo>
                      <a:pt x="1316" y="4523"/>
                    </a:lnTo>
                    <a:lnTo>
                      <a:pt x="1297" y="4580"/>
                    </a:lnTo>
                    <a:lnTo>
                      <a:pt x="1278" y="4639"/>
                    </a:lnTo>
                    <a:lnTo>
                      <a:pt x="1261" y="4699"/>
                    </a:lnTo>
                    <a:lnTo>
                      <a:pt x="1245" y="4759"/>
                    </a:lnTo>
                    <a:lnTo>
                      <a:pt x="1229" y="4822"/>
                    </a:lnTo>
                    <a:lnTo>
                      <a:pt x="1216" y="4884"/>
                    </a:lnTo>
                    <a:lnTo>
                      <a:pt x="1203" y="4949"/>
                    </a:lnTo>
                    <a:lnTo>
                      <a:pt x="1192" y="5014"/>
                    </a:lnTo>
                    <a:lnTo>
                      <a:pt x="1181" y="5081"/>
                    </a:lnTo>
                    <a:lnTo>
                      <a:pt x="1172" y="5148"/>
                    </a:lnTo>
                    <a:lnTo>
                      <a:pt x="1163" y="5217"/>
                    </a:lnTo>
                    <a:lnTo>
                      <a:pt x="1156" y="5287"/>
                    </a:lnTo>
                    <a:lnTo>
                      <a:pt x="1150" y="5358"/>
                    </a:lnTo>
                    <a:lnTo>
                      <a:pt x="1146" y="5430"/>
                    </a:lnTo>
                    <a:lnTo>
                      <a:pt x="1142" y="5504"/>
                    </a:lnTo>
                    <a:lnTo>
                      <a:pt x="1139" y="5578"/>
                    </a:lnTo>
                    <a:lnTo>
                      <a:pt x="1137" y="5654"/>
                    </a:lnTo>
                    <a:lnTo>
                      <a:pt x="1137" y="5732"/>
                    </a:lnTo>
                    <a:lnTo>
                      <a:pt x="1137" y="5810"/>
                    </a:lnTo>
                    <a:lnTo>
                      <a:pt x="1139" y="5886"/>
                    </a:lnTo>
                    <a:lnTo>
                      <a:pt x="1141" y="5962"/>
                    </a:lnTo>
                    <a:lnTo>
                      <a:pt x="1145" y="6036"/>
                    </a:lnTo>
                    <a:lnTo>
                      <a:pt x="1150" y="6110"/>
                    </a:lnTo>
                    <a:lnTo>
                      <a:pt x="1156" y="6182"/>
                    </a:lnTo>
                    <a:lnTo>
                      <a:pt x="1162" y="6253"/>
                    </a:lnTo>
                    <a:lnTo>
                      <a:pt x="1172" y="6322"/>
                    </a:lnTo>
                    <a:lnTo>
                      <a:pt x="1180" y="6392"/>
                    </a:lnTo>
                    <a:lnTo>
                      <a:pt x="1190" y="6460"/>
                    </a:lnTo>
                    <a:lnTo>
                      <a:pt x="1201" y="6526"/>
                    </a:lnTo>
                    <a:lnTo>
                      <a:pt x="1213" y="6591"/>
                    </a:lnTo>
                    <a:lnTo>
                      <a:pt x="1226" y="6654"/>
                    </a:lnTo>
                    <a:lnTo>
                      <a:pt x="1242" y="6717"/>
                    </a:lnTo>
                    <a:lnTo>
                      <a:pt x="1257" y="6779"/>
                    </a:lnTo>
                    <a:lnTo>
                      <a:pt x="1273" y="6839"/>
                    </a:lnTo>
                    <a:lnTo>
                      <a:pt x="1290" y="6900"/>
                    </a:lnTo>
                    <a:lnTo>
                      <a:pt x="1310" y="6958"/>
                    </a:lnTo>
                    <a:lnTo>
                      <a:pt x="1329" y="7016"/>
                    </a:lnTo>
                    <a:lnTo>
                      <a:pt x="1350" y="7071"/>
                    </a:lnTo>
                    <a:lnTo>
                      <a:pt x="1372" y="7127"/>
                    </a:lnTo>
                    <a:lnTo>
                      <a:pt x="1395" y="7180"/>
                    </a:lnTo>
                    <a:lnTo>
                      <a:pt x="1419" y="7232"/>
                    </a:lnTo>
                    <a:lnTo>
                      <a:pt x="1445" y="7284"/>
                    </a:lnTo>
                    <a:lnTo>
                      <a:pt x="1470" y="7334"/>
                    </a:lnTo>
                    <a:lnTo>
                      <a:pt x="1498" y="7383"/>
                    </a:lnTo>
                    <a:lnTo>
                      <a:pt x="1526" y="7431"/>
                    </a:lnTo>
                    <a:lnTo>
                      <a:pt x="1556" y="7478"/>
                    </a:lnTo>
                    <a:lnTo>
                      <a:pt x="1586" y="7524"/>
                    </a:lnTo>
                    <a:lnTo>
                      <a:pt x="1618" y="7568"/>
                    </a:lnTo>
                    <a:lnTo>
                      <a:pt x="1650" y="7612"/>
                    </a:lnTo>
                    <a:lnTo>
                      <a:pt x="1684" y="7654"/>
                    </a:lnTo>
                    <a:lnTo>
                      <a:pt x="1718" y="7695"/>
                    </a:lnTo>
                    <a:lnTo>
                      <a:pt x="1753" y="7735"/>
                    </a:lnTo>
                    <a:lnTo>
                      <a:pt x="1787" y="7773"/>
                    </a:lnTo>
                    <a:lnTo>
                      <a:pt x="1823" y="7810"/>
                    </a:lnTo>
                    <a:lnTo>
                      <a:pt x="1858" y="7846"/>
                    </a:lnTo>
                    <a:lnTo>
                      <a:pt x="1893" y="7881"/>
                    </a:lnTo>
                    <a:lnTo>
                      <a:pt x="1929" y="7914"/>
                    </a:lnTo>
                    <a:lnTo>
                      <a:pt x="1965" y="7946"/>
                    </a:lnTo>
                    <a:lnTo>
                      <a:pt x="2001" y="7977"/>
                    </a:lnTo>
                    <a:lnTo>
                      <a:pt x="2037" y="8006"/>
                    </a:lnTo>
                    <a:lnTo>
                      <a:pt x="2074" y="8034"/>
                    </a:lnTo>
                    <a:lnTo>
                      <a:pt x="2112" y="8061"/>
                    </a:lnTo>
                    <a:lnTo>
                      <a:pt x="2148" y="8087"/>
                    </a:lnTo>
                    <a:lnTo>
                      <a:pt x="2186" y="8110"/>
                    </a:lnTo>
                    <a:lnTo>
                      <a:pt x="2223" y="8134"/>
                    </a:lnTo>
                    <a:lnTo>
                      <a:pt x="2262" y="8154"/>
                    </a:lnTo>
                    <a:lnTo>
                      <a:pt x="2300" y="8175"/>
                    </a:lnTo>
                    <a:lnTo>
                      <a:pt x="2338" y="8194"/>
                    </a:lnTo>
                    <a:lnTo>
                      <a:pt x="2377" y="8212"/>
                    </a:lnTo>
                    <a:lnTo>
                      <a:pt x="2416" y="8228"/>
                    </a:lnTo>
                    <a:lnTo>
                      <a:pt x="2455" y="8243"/>
                    </a:lnTo>
                    <a:lnTo>
                      <a:pt x="2494" y="8257"/>
                    </a:lnTo>
                    <a:lnTo>
                      <a:pt x="2533" y="8269"/>
                    </a:lnTo>
                    <a:lnTo>
                      <a:pt x="2574" y="8280"/>
                    </a:lnTo>
                    <a:lnTo>
                      <a:pt x="2614" y="8290"/>
                    </a:lnTo>
                    <a:lnTo>
                      <a:pt x="2654" y="8298"/>
                    </a:lnTo>
                    <a:lnTo>
                      <a:pt x="2695" y="8305"/>
                    </a:lnTo>
                    <a:lnTo>
                      <a:pt x="2736" y="8311"/>
                    </a:lnTo>
                    <a:lnTo>
                      <a:pt x="2777" y="8317"/>
                    </a:lnTo>
                    <a:lnTo>
                      <a:pt x="2818" y="8320"/>
                    </a:lnTo>
                    <a:lnTo>
                      <a:pt x="2860" y="8321"/>
                    </a:lnTo>
                    <a:lnTo>
                      <a:pt x="2902" y="8322"/>
                    </a:lnTo>
                    <a:lnTo>
                      <a:pt x="2937" y="8321"/>
                    </a:lnTo>
                    <a:lnTo>
                      <a:pt x="2973" y="8320"/>
                    </a:lnTo>
                    <a:lnTo>
                      <a:pt x="3007" y="8317"/>
                    </a:lnTo>
                    <a:lnTo>
                      <a:pt x="3043" y="8312"/>
                    </a:lnTo>
                    <a:lnTo>
                      <a:pt x="3077" y="8307"/>
                    </a:lnTo>
                    <a:lnTo>
                      <a:pt x="3113" y="8301"/>
                    </a:lnTo>
                    <a:lnTo>
                      <a:pt x="3147" y="8294"/>
                    </a:lnTo>
                    <a:lnTo>
                      <a:pt x="3183" y="8286"/>
                    </a:lnTo>
                    <a:lnTo>
                      <a:pt x="3216" y="8277"/>
                    </a:lnTo>
                    <a:lnTo>
                      <a:pt x="3252" y="8267"/>
                    </a:lnTo>
                    <a:lnTo>
                      <a:pt x="3287" y="8256"/>
                    </a:lnTo>
                    <a:lnTo>
                      <a:pt x="3321" y="8242"/>
                    </a:lnTo>
                    <a:lnTo>
                      <a:pt x="3356" y="8228"/>
                    </a:lnTo>
                    <a:lnTo>
                      <a:pt x="3390" y="8213"/>
                    </a:lnTo>
                    <a:lnTo>
                      <a:pt x="3424" y="8198"/>
                    </a:lnTo>
                    <a:lnTo>
                      <a:pt x="3458" y="8179"/>
                    </a:lnTo>
                    <a:lnTo>
                      <a:pt x="3493" y="8162"/>
                    </a:lnTo>
                    <a:lnTo>
                      <a:pt x="3526" y="8143"/>
                    </a:lnTo>
                    <a:lnTo>
                      <a:pt x="3561" y="8122"/>
                    </a:lnTo>
                    <a:lnTo>
                      <a:pt x="3595" y="8100"/>
                    </a:lnTo>
                    <a:lnTo>
                      <a:pt x="3628" y="8078"/>
                    </a:lnTo>
                    <a:lnTo>
                      <a:pt x="3663" y="8054"/>
                    </a:lnTo>
                    <a:lnTo>
                      <a:pt x="3696" y="8029"/>
                    </a:lnTo>
                    <a:lnTo>
                      <a:pt x="3730" y="8003"/>
                    </a:lnTo>
                    <a:lnTo>
                      <a:pt x="3763" y="7976"/>
                    </a:lnTo>
                    <a:lnTo>
                      <a:pt x="3797" y="7948"/>
                    </a:lnTo>
                    <a:lnTo>
                      <a:pt x="3830" y="7919"/>
                    </a:lnTo>
                    <a:lnTo>
                      <a:pt x="3864" y="7888"/>
                    </a:lnTo>
                    <a:lnTo>
                      <a:pt x="3896" y="7857"/>
                    </a:lnTo>
                    <a:lnTo>
                      <a:pt x="3930" y="7824"/>
                    </a:lnTo>
                    <a:lnTo>
                      <a:pt x="3963" y="7791"/>
                    </a:lnTo>
                    <a:lnTo>
                      <a:pt x="3997" y="775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</p:grpSp>
      <p:sp>
        <p:nvSpPr>
          <p:cNvPr id="837813" name="Text Box 181"/>
          <p:cNvSpPr txBox="1">
            <a:spLocks noChangeArrowheads="1"/>
          </p:cNvSpPr>
          <p:nvPr/>
        </p:nvSpPr>
        <p:spPr bwMode="auto">
          <a:xfrm>
            <a:off x="62593" y="4120922"/>
            <a:ext cx="4908550" cy="2308324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err="1" smtClean="0"/>
              <a:t>Sterren</a:t>
            </a:r>
            <a:r>
              <a:rPr lang="en-US" sz="2400" dirty="0" smtClean="0"/>
              <a:t> in </a:t>
            </a:r>
            <a:r>
              <a:rPr lang="en-US" sz="2400" dirty="0" err="1" smtClean="0"/>
              <a:t>galactische</a:t>
            </a:r>
            <a:r>
              <a:rPr lang="en-US" sz="2400" dirty="0" smtClean="0"/>
              <a:t> </a:t>
            </a:r>
            <a:r>
              <a:rPr lang="en-US" sz="2400" dirty="0" err="1" smtClean="0"/>
              <a:t>spiraalarmen</a:t>
            </a:r>
            <a:r>
              <a:rPr lang="en-US" sz="2400" dirty="0" smtClean="0"/>
              <a:t> </a:t>
            </a:r>
            <a:r>
              <a:rPr lang="en-US" sz="2400" dirty="0" err="1" smtClean="0"/>
              <a:t>roteren</a:t>
            </a:r>
            <a:r>
              <a:rPr lang="en-US" sz="2400" dirty="0" smtClean="0"/>
              <a:t> </a:t>
            </a:r>
            <a:r>
              <a:rPr lang="en-US" sz="2400" dirty="0" err="1" smtClean="0"/>
              <a:t>te</a:t>
            </a:r>
            <a:r>
              <a:rPr lang="en-US" sz="2400" dirty="0" smtClean="0"/>
              <a:t> </a:t>
            </a:r>
            <a:r>
              <a:rPr lang="en-US" sz="2400" dirty="0" err="1" smtClean="0"/>
              <a:t>snel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dirty="0" err="1" smtClean="0">
                <a:sym typeface="Symbol" pitchFamily="18" charset="2"/>
              </a:rPr>
              <a:t>Een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 err="1" smtClean="0">
                <a:sym typeface="Symbol" pitchFamily="18" charset="2"/>
              </a:rPr>
              <a:t>groot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 err="1" smtClean="0">
                <a:sym typeface="Symbol" pitchFamily="18" charset="2"/>
              </a:rPr>
              <a:t>deel</a:t>
            </a:r>
            <a:r>
              <a:rPr lang="en-US" sz="2400" dirty="0" smtClean="0"/>
              <a:t> </a:t>
            </a:r>
            <a:r>
              <a:rPr lang="en-US" sz="2400" dirty="0" err="1"/>
              <a:t>alle</a:t>
            </a:r>
            <a:r>
              <a:rPr lang="en-US" sz="2400" dirty="0"/>
              <a:t> </a:t>
            </a:r>
            <a:r>
              <a:rPr lang="en-US" sz="2400" dirty="0" err="1"/>
              <a:t>massa</a:t>
            </a:r>
            <a:r>
              <a:rPr lang="en-US" sz="2400" dirty="0"/>
              <a:t> in</a:t>
            </a:r>
            <a:r>
              <a:rPr lang="en-US" sz="2400" dirty="0" smtClean="0"/>
              <a:t> het </a:t>
            </a:r>
            <a:r>
              <a:rPr lang="en-US" sz="2400" dirty="0" err="1"/>
              <a:t>heelal</a:t>
            </a:r>
            <a:r>
              <a:rPr lang="en-US" sz="2400" dirty="0"/>
              <a:t> is </a:t>
            </a:r>
            <a:r>
              <a:rPr lang="en-US" sz="2400" dirty="0" err="1" smtClean="0"/>
              <a:t>onzichtbare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FFFF"/>
                </a:solidFill>
              </a:rPr>
              <a:t>“</a:t>
            </a:r>
            <a:r>
              <a:rPr lang="en-US" sz="2400" dirty="0" err="1" smtClean="0">
                <a:solidFill>
                  <a:srgbClr val="00FFFF"/>
                </a:solidFill>
              </a:rPr>
              <a:t>donkere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materie</a:t>
            </a:r>
            <a:r>
              <a:rPr lang="en-US" sz="2400" dirty="0" smtClean="0">
                <a:solidFill>
                  <a:srgbClr val="00FFFF"/>
                </a:solidFill>
              </a:rPr>
              <a:t>”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7813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arkmatte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1639"/>
            <a:ext cx="9144000" cy="762000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zwaartekracht</a:t>
            </a:r>
            <a:r>
              <a:rPr lang="en-US" dirty="0" smtClean="0"/>
              <a:t> </a:t>
            </a:r>
            <a:r>
              <a:rPr lang="en-US" dirty="0" err="1" smtClean="0"/>
              <a:t>lenzen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1449" t="21533" r="48549"/>
          <a:stretch>
            <a:fillRect/>
          </a:stretch>
        </p:blipFill>
        <p:spPr bwMode="auto">
          <a:xfrm>
            <a:off x="1614714" y="822590"/>
            <a:ext cx="5751284" cy="584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darkmatte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1639"/>
            <a:ext cx="9144000" cy="762000"/>
          </a:xfrm>
        </p:spPr>
        <p:txBody>
          <a:bodyPr/>
          <a:lstStyle/>
          <a:p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botsing</a:t>
            </a:r>
            <a:r>
              <a:rPr lang="en-US" dirty="0" smtClean="0"/>
              <a:t> van galaxies </a:t>
            </a:r>
            <a:r>
              <a:rPr lang="en-US" dirty="0" err="1" smtClean="0"/>
              <a:t>gezien</a:t>
            </a:r>
            <a:r>
              <a:rPr lang="en-US" dirty="0" smtClean="0"/>
              <a:t> met “</a:t>
            </a:r>
            <a:r>
              <a:rPr lang="en-US" dirty="0" err="1" smtClean="0"/>
              <a:t>zwaartekracht</a:t>
            </a:r>
            <a:r>
              <a:rPr lang="en-US" dirty="0" smtClean="0"/>
              <a:t> </a:t>
            </a:r>
            <a:r>
              <a:rPr lang="en-US" dirty="0" err="1" smtClean="0"/>
              <a:t>lenzen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78642" y="5767612"/>
            <a:ext cx="6186715" cy="76200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Gewone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materie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verstrooit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en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blijft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achter</a:t>
            </a:r>
            <a:endParaRPr lang="en-US" sz="2000" b="1" kern="0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Donkere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materie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beweegt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ongestoord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verder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hubble_H-He-donk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4343400" y="2392363"/>
            <a:ext cx="7318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solidFill>
                  <a:srgbClr val="FFFF00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He</a:t>
            </a:r>
            <a:endParaRPr lang="nl-NL" sz="2800">
              <a:solidFill>
                <a:srgbClr val="FFFF00"/>
              </a:solidFill>
              <a:latin typeface="Verdan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5410200" y="2468563"/>
            <a:ext cx="488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solidFill>
                  <a:srgbClr val="FF0000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H</a:t>
            </a:r>
            <a:endParaRPr lang="nl-NL" sz="2800">
              <a:solidFill>
                <a:srgbClr val="FF0000"/>
              </a:solidFill>
              <a:latin typeface="Verdan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313349" name="Text Box 5"/>
          <p:cNvSpPr txBox="1">
            <a:spLocks noChangeArrowheads="1"/>
          </p:cNvSpPr>
          <p:nvPr/>
        </p:nvSpPr>
        <p:spPr bwMode="auto">
          <a:xfrm rot="223577">
            <a:off x="636588" y="4037013"/>
            <a:ext cx="8126412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500">
                <a:solidFill>
                  <a:schemeClr val="bg1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donkere energie &amp; donkere materie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Bouwstenen</a:t>
            </a:r>
            <a:r>
              <a:rPr lang="en-US" dirty="0" smtClean="0"/>
              <a:t> van het </a:t>
            </a:r>
            <a:r>
              <a:rPr lang="en-US" dirty="0" err="1" smtClean="0"/>
              <a:t>universum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9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304" y="397193"/>
            <a:ext cx="9176862" cy="6883718"/>
          </a:xfrm>
          <a:prstGeom prst="rect">
            <a:avLst/>
          </a:prstGeom>
          <a:noFill/>
          <a:ln w="25400" cap="flat">
            <a:noFill/>
            <a:miter lim="800000"/>
            <a:headEnd/>
            <a:tailEnd/>
          </a:ln>
        </p:spPr>
      </p:pic>
      <p:sp>
        <p:nvSpPr>
          <p:cNvPr id="185346" name="Rectangle 2"/>
          <p:cNvSpPr>
            <a:spLocks/>
          </p:cNvSpPr>
          <p:nvPr/>
        </p:nvSpPr>
        <p:spPr bwMode="auto">
          <a:xfrm>
            <a:off x="625793" y="5400675"/>
            <a:ext cx="7886700" cy="58293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200" dirty="0">
                <a:solidFill>
                  <a:schemeClr val="bg1"/>
                </a:solidFill>
                <a:latin typeface="Capitals" pitchFamily="-104" charset="0"/>
                <a:ea typeface="Capitals" pitchFamily="-104" charset="0"/>
                <a:cs typeface="Capitals" pitchFamily="-104" charset="0"/>
                <a:sym typeface="Capitals" pitchFamily="-104" charset="0"/>
              </a:rPr>
              <a:t>The Dark Side rules the Universe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0884" name="Picture 4" descr="susyparticles_s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132" y="1452564"/>
            <a:ext cx="9261643" cy="4552722"/>
          </a:xfrm>
          <a:prstGeom prst="rect">
            <a:avLst/>
          </a:prstGeom>
          <a:noFill/>
        </p:spPr>
      </p:pic>
      <p:sp>
        <p:nvSpPr>
          <p:cNvPr id="250886" name="Rectangle 6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err="1" smtClean="0">
                <a:latin typeface="Tahoma" pitchFamily="-104" charset="0"/>
                <a:sym typeface="Symbol" pitchFamily="-104" charset="2"/>
              </a:rPr>
              <a:t>Supersymmetry</a:t>
            </a:r>
            <a:r>
              <a:rPr lang="en-US" b="1" dirty="0" smtClean="0">
                <a:latin typeface="Tahoma" pitchFamily="-104" charset="0"/>
                <a:sym typeface="Symbol" pitchFamily="-104" charset="2"/>
              </a:rPr>
              <a:t> (“</a:t>
            </a:r>
            <a:r>
              <a:rPr lang="en-US" b="1" dirty="0" err="1" smtClean="0">
                <a:latin typeface="Tahoma" pitchFamily="-104" charset="0"/>
                <a:sym typeface="Symbol" pitchFamily="-104" charset="2"/>
              </a:rPr>
              <a:t>Susy</a:t>
            </a:r>
            <a:r>
              <a:rPr lang="en-US" b="1" dirty="0" smtClean="0">
                <a:latin typeface="Tahoma" pitchFamily="-104" charset="0"/>
                <a:sym typeface="Symbol" pitchFamily="-104" charset="2"/>
              </a:rPr>
              <a:t>”)</a:t>
            </a:r>
            <a:endParaRPr lang="en-US" b="1" dirty="0">
              <a:latin typeface="Tahoma" pitchFamily="-104" charset="0"/>
              <a:sym typeface="Symbol" pitchFamily="-104" charset="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NewPhysicsPuzzle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4324"/>
            <a:ext cx="9144000" cy="632935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ntaurus_A_galax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914400" y="0"/>
            <a:ext cx="10972800" cy="6858000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Waar staan we vandaag?</a:t>
            </a:r>
            <a:endParaRPr lang="nl-NL" dirty="0"/>
          </a:p>
        </p:txBody>
      </p:sp>
      <p:sp>
        <p:nvSpPr>
          <p:cNvPr id="857094" name="Rectangle 6"/>
          <p:cNvSpPr>
            <a:spLocks noChangeArrowheads="1"/>
          </p:cNvSpPr>
          <p:nvPr/>
        </p:nvSpPr>
        <p:spPr bwMode="auto">
          <a:xfrm>
            <a:off x="689429" y="847739"/>
            <a:ext cx="7756071" cy="5701848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err="1" smtClean="0">
                <a:solidFill>
                  <a:srgbClr val="00FFFF"/>
                </a:solidFill>
              </a:rPr>
              <a:t>Wat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zijn</a:t>
            </a:r>
            <a:r>
              <a:rPr lang="en-US" sz="2400" dirty="0" smtClean="0">
                <a:solidFill>
                  <a:srgbClr val="00FFFF"/>
                </a:solidFill>
              </a:rPr>
              <a:t> de </a:t>
            </a:r>
            <a:r>
              <a:rPr lang="en-US" sz="2400" dirty="0" err="1" smtClean="0">
                <a:solidFill>
                  <a:srgbClr val="00FFFF"/>
                </a:solidFill>
              </a:rPr>
              <a:t>bouwstenen</a:t>
            </a:r>
            <a:r>
              <a:rPr lang="en-US" sz="2400" dirty="0" smtClean="0">
                <a:solidFill>
                  <a:srgbClr val="00FFFF"/>
                </a:solidFill>
              </a:rPr>
              <a:t> van </a:t>
            </a:r>
            <a:r>
              <a:rPr lang="en-US" sz="2400" dirty="0" err="1" smtClean="0">
                <a:solidFill>
                  <a:srgbClr val="00FFFF"/>
                </a:solidFill>
              </a:rPr>
              <a:t>materie</a:t>
            </a:r>
            <a:r>
              <a:rPr lang="en-US" sz="2400" dirty="0" smtClean="0">
                <a:solidFill>
                  <a:srgbClr val="00FFFF"/>
                </a:solidFill>
              </a:rPr>
              <a:t> en </a:t>
            </a:r>
            <a:r>
              <a:rPr lang="en-US" sz="2400" dirty="0" err="1" smtClean="0">
                <a:solidFill>
                  <a:srgbClr val="00FFFF"/>
                </a:solidFill>
              </a:rPr>
              <a:t>wat</a:t>
            </a:r>
            <a:r>
              <a:rPr lang="en-US" sz="2400" dirty="0" smtClean="0">
                <a:solidFill>
                  <a:srgbClr val="00FFFF"/>
                </a:solidFill>
              </a:rPr>
              <a:t> is </a:t>
            </a:r>
            <a:r>
              <a:rPr lang="en-US" sz="2400" dirty="0" err="1" smtClean="0">
                <a:solidFill>
                  <a:srgbClr val="00FFFF"/>
                </a:solidFill>
              </a:rPr>
              <a:t>een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kracht</a:t>
            </a:r>
            <a:r>
              <a:rPr lang="en-US" sz="2400" dirty="0" smtClean="0">
                <a:solidFill>
                  <a:srgbClr val="00FFFF"/>
                </a:solidFill>
              </a:rPr>
              <a:t>?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</a:pPr>
            <a:r>
              <a:rPr lang="en-US" sz="2200" dirty="0" smtClean="0"/>
              <a:t>Het </a:t>
            </a:r>
            <a:r>
              <a:rPr lang="en-US" sz="2200" dirty="0" err="1" smtClean="0"/>
              <a:t>standaardmodel</a:t>
            </a:r>
            <a:r>
              <a:rPr lang="en-US" sz="2200" dirty="0" smtClean="0"/>
              <a:t> is de </a:t>
            </a:r>
            <a:r>
              <a:rPr lang="en-US" sz="2200" dirty="0" err="1" smtClean="0"/>
              <a:t>beste</a:t>
            </a:r>
            <a:r>
              <a:rPr lang="en-US" sz="2200" dirty="0" smtClean="0"/>
              <a:t> </a:t>
            </a:r>
            <a:r>
              <a:rPr lang="en-US" sz="2200" dirty="0" err="1" smtClean="0"/>
              <a:t>verklaring</a:t>
            </a:r>
            <a:r>
              <a:rPr lang="en-US" sz="2200" dirty="0" smtClean="0"/>
              <a:t>.</a:t>
            </a:r>
          </a:p>
          <a:p>
            <a:pPr marL="2057400" lvl="4" indent="-228600">
              <a:spcBef>
                <a:spcPct val="20000"/>
              </a:spcBef>
              <a:buFont typeface="Wingdings" charset="2"/>
              <a:buChar char="Ø"/>
            </a:pPr>
            <a:endParaRPr lang="en-US" sz="10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>
                <a:solidFill>
                  <a:srgbClr val="00FFFF"/>
                </a:solidFill>
              </a:rPr>
              <a:t>Hoe </a:t>
            </a:r>
            <a:r>
              <a:rPr lang="en-US" sz="2400" dirty="0" err="1" smtClean="0">
                <a:solidFill>
                  <a:srgbClr val="00FFFF"/>
                </a:solidFill>
              </a:rPr>
              <a:t>komen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materie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deeltjes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aan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massa</a:t>
            </a:r>
            <a:r>
              <a:rPr lang="en-US" sz="2400" dirty="0" smtClean="0">
                <a:solidFill>
                  <a:srgbClr val="00FFFF"/>
                </a:solidFill>
              </a:rPr>
              <a:t>?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</a:pPr>
            <a:r>
              <a:rPr lang="en-US" sz="2200" dirty="0" smtClean="0"/>
              <a:t>Het Higgs model is </a:t>
            </a:r>
            <a:r>
              <a:rPr lang="en-US" sz="2200" dirty="0" err="1" smtClean="0"/>
              <a:t>een</a:t>
            </a:r>
            <a:r>
              <a:rPr lang="en-US" sz="2200" dirty="0" smtClean="0"/>
              <a:t> </a:t>
            </a:r>
            <a:r>
              <a:rPr lang="en-US" sz="2200" dirty="0" err="1" smtClean="0"/>
              <a:t>goede</a:t>
            </a:r>
            <a:r>
              <a:rPr lang="en-US" sz="2200" dirty="0" smtClean="0"/>
              <a:t> </a:t>
            </a:r>
            <a:r>
              <a:rPr lang="en-US" sz="2200" dirty="0" err="1" smtClean="0"/>
              <a:t>kandidaat</a:t>
            </a:r>
            <a:r>
              <a:rPr lang="en-US" sz="2200" dirty="0" smtClean="0"/>
              <a:t>. </a:t>
            </a:r>
          </a:p>
          <a:p>
            <a:pPr marL="800100" lvl="1" indent="-342900">
              <a:spcBef>
                <a:spcPct val="20000"/>
              </a:spcBef>
            </a:pPr>
            <a:r>
              <a:rPr lang="en-US" sz="2200" dirty="0" smtClean="0">
                <a:solidFill>
                  <a:srgbClr val="FF6600"/>
                </a:solidFill>
              </a:rPr>
              <a:t>	</a:t>
            </a:r>
            <a:r>
              <a:rPr lang="en-US" sz="2200" dirty="0" err="1" smtClean="0"/>
              <a:t>Een</a:t>
            </a:r>
            <a:r>
              <a:rPr lang="en-US" sz="2200" dirty="0" smtClean="0"/>
              <a:t> Higgs-</a:t>
            </a:r>
            <a:r>
              <a:rPr lang="en-US" sz="2200" dirty="0" err="1" smtClean="0"/>
              <a:t>achtige</a:t>
            </a:r>
            <a:r>
              <a:rPr lang="en-US" sz="2200" dirty="0" smtClean="0"/>
              <a:t> </a:t>
            </a:r>
            <a:r>
              <a:rPr lang="en-US" sz="2200" dirty="0" err="1" smtClean="0"/>
              <a:t>signaal</a:t>
            </a:r>
            <a:r>
              <a:rPr lang="en-US" sz="2200" dirty="0" smtClean="0"/>
              <a:t> is </a:t>
            </a:r>
            <a:r>
              <a:rPr lang="en-US" sz="2200" dirty="0" err="1" smtClean="0"/>
              <a:t>waargenomen</a:t>
            </a:r>
            <a:r>
              <a:rPr lang="en-US" sz="2200" dirty="0" smtClean="0"/>
              <a:t>!</a:t>
            </a:r>
          </a:p>
          <a:p>
            <a:pPr marL="800100" lvl="1" indent="-342900">
              <a:spcBef>
                <a:spcPct val="20000"/>
              </a:spcBef>
            </a:pPr>
            <a:endParaRPr lang="en-US" sz="10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err="1" smtClean="0">
                <a:solidFill>
                  <a:srgbClr val="00FFFF"/>
                </a:solidFill>
              </a:rPr>
              <a:t>Waar</a:t>
            </a:r>
            <a:r>
              <a:rPr lang="en-US" sz="2400" dirty="0" smtClean="0">
                <a:solidFill>
                  <a:srgbClr val="00FFFF"/>
                </a:solidFill>
              </a:rPr>
              <a:t> is anti-</a:t>
            </a:r>
            <a:r>
              <a:rPr lang="en-US" sz="2400" dirty="0" err="1" smtClean="0">
                <a:solidFill>
                  <a:srgbClr val="00FFFF"/>
                </a:solidFill>
              </a:rPr>
              <a:t>materie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gebleven</a:t>
            </a:r>
            <a:r>
              <a:rPr lang="en-US" sz="2400" dirty="0" smtClean="0">
                <a:solidFill>
                  <a:srgbClr val="00FFFF"/>
                </a:solidFill>
              </a:rPr>
              <a:t>?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</a:pPr>
            <a:r>
              <a:rPr lang="en-US" sz="2200" dirty="0" err="1" smtClean="0"/>
              <a:t>Materie</a:t>
            </a:r>
            <a:r>
              <a:rPr lang="en-US" sz="2200" dirty="0" smtClean="0"/>
              <a:t> anti-</a:t>
            </a:r>
            <a:r>
              <a:rPr lang="en-US" sz="2200" dirty="0" err="1" smtClean="0"/>
              <a:t>materie</a:t>
            </a:r>
            <a:r>
              <a:rPr lang="en-US" sz="2200" dirty="0" smtClean="0"/>
              <a:t> </a:t>
            </a:r>
            <a:r>
              <a:rPr lang="en-US" sz="2200" dirty="0" err="1" smtClean="0"/>
              <a:t>verschillen</a:t>
            </a:r>
            <a:r>
              <a:rPr lang="en-US" sz="2200" dirty="0" smtClean="0"/>
              <a:t> </a:t>
            </a:r>
            <a:r>
              <a:rPr lang="en-US" sz="2200" dirty="0" err="1" smtClean="0"/>
              <a:t>zijn</a:t>
            </a:r>
            <a:r>
              <a:rPr lang="en-US" sz="2200" dirty="0" smtClean="0"/>
              <a:t> </a:t>
            </a:r>
            <a:r>
              <a:rPr lang="en-US" sz="2200" dirty="0" err="1" smtClean="0"/>
              <a:t>gevonden</a:t>
            </a:r>
            <a:r>
              <a:rPr lang="en-US" sz="2200" dirty="0" smtClean="0"/>
              <a:t>, </a:t>
            </a:r>
            <a:r>
              <a:rPr lang="en-US" sz="2200" dirty="0" err="1" smtClean="0"/>
              <a:t>nog</a:t>
            </a:r>
            <a:r>
              <a:rPr lang="en-US" sz="2200" dirty="0" smtClean="0"/>
              <a:t> </a:t>
            </a:r>
            <a:r>
              <a:rPr lang="en-US" sz="2200" dirty="0" err="1" smtClean="0"/>
              <a:t>niet</a:t>
            </a:r>
            <a:r>
              <a:rPr lang="en-US" sz="2200" dirty="0" smtClean="0"/>
              <a:t> </a:t>
            </a:r>
            <a:r>
              <a:rPr lang="en-US" sz="2200" dirty="0" err="1" smtClean="0"/>
              <a:t>voldoende</a:t>
            </a:r>
            <a:r>
              <a:rPr lang="en-US" sz="2200" dirty="0" smtClean="0"/>
              <a:t> </a:t>
            </a:r>
            <a:r>
              <a:rPr lang="en-US" sz="2200" dirty="0" err="1" smtClean="0"/>
              <a:t>voor</a:t>
            </a:r>
            <a:r>
              <a:rPr lang="en-US" sz="2200" dirty="0" smtClean="0"/>
              <a:t> </a:t>
            </a:r>
            <a:r>
              <a:rPr lang="en-US" sz="2200" dirty="0" err="1" smtClean="0"/>
              <a:t>een</a:t>
            </a:r>
            <a:r>
              <a:rPr lang="en-US" sz="2200" dirty="0" smtClean="0"/>
              <a:t> </a:t>
            </a:r>
            <a:r>
              <a:rPr lang="en-US" sz="2200" dirty="0" err="1" smtClean="0"/>
              <a:t>verklaring</a:t>
            </a:r>
            <a:r>
              <a:rPr lang="en-US" sz="2200" dirty="0" smtClean="0"/>
              <a:t>.</a:t>
            </a:r>
          </a:p>
          <a:p>
            <a:pPr marL="2057400" lvl="4" indent="-228600">
              <a:spcBef>
                <a:spcPct val="20000"/>
              </a:spcBef>
              <a:buFont typeface="Wingdings" charset="2"/>
              <a:buChar char="Ø"/>
            </a:pPr>
            <a:endParaRPr lang="en-US" sz="10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err="1">
                <a:solidFill>
                  <a:srgbClr val="00FFFF"/>
                </a:solidFill>
              </a:rPr>
              <a:t>Wat</a:t>
            </a:r>
            <a:r>
              <a:rPr lang="en-US" sz="2400" dirty="0">
                <a:solidFill>
                  <a:srgbClr val="00FFFF"/>
                </a:solidFill>
              </a:rPr>
              <a:t> is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donkere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materie</a:t>
            </a:r>
            <a:r>
              <a:rPr lang="en-US" sz="2400" dirty="0" smtClean="0">
                <a:solidFill>
                  <a:srgbClr val="00FFFF"/>
                </a:solidFill>
              </a:rPr>
              <a:t>?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</a:pPr>
            <a:r>
              <a:rPr lang="en-US" sz="2200" dirty="0" err="1" smtClean="0"/>
              <a:t>Onbekend</a:t>
            </a:r>
            <a:r>
              <a:rPr lang="en-US" sz="2200" dirty="0" smtClean="0"/>
              <a:t>: met de LHC </a:t>
            </a:r>
            <a:r>
              <a:rPr lang="en-US" sz="2200" dirty="0" err="1" smtClean="0"/>
              <a:t>proberen</a:t>
            </a:r>
            <a:r>
              <a:rPr lang="en-US" sz="2200" dirty="0" smtClean="0"/>
              <a:t> we het </a:t>
            </a:r>
            <a:r>
              <a:rPr lang="en-US" sz="2200" dirty="0" err="1" smtClean="0"/>
              <a:t>te</a:t>
            </a:r>
            <a:r>
              <a:rPr lang="en-US" sz="2200" dirty="0" smtClean="0"/>
              <a:t> </a:t>
            </a:r>
            <a:r>
              <a:rPr lang="en-US" sz="2200" dirty="0" err="1" smtClean="0"/>
              <a:t>maken</a:t>
            </a:r>
            <a:r>
              <a:rPr lang="en-US" sz="2200" dirty="0" smtClean="0"/>
              <a:t>. </a:t>
            </a:r>
            <a:r>
              <a:rPr lang="en-US" sz="2200" dirty="0" err="1" smtClean="0"/>
              <a:t>Supersymmetry</a:t>
            </a:r>
            <a:r>
              <a:rPr lang="en-US" sz="2200" dirty="0" smtClean="0"/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ntaurus_A_galax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914400" y="0"/>
            <a:ext cx="10972800" cy="6858000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6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64261" name="Rectangle 5"/>
          <p:cNvSpPr>
            <a:spLocks noChangeArrowheads="1"/>
          </p:cNvSpPr>
          <p:nvPr/>
        </p:nvSpPr>
        <p:spPr bwMode="auto">
          <a:xfrm>
            <a:off x="1519238" y="2559050"/>
            <a:ext cx="6062662" cy="1122914"/>
          </a:xfrm>
          <a:prstGeom prst="rect">
            <a:avLst/>
          </a:prstGeom>
          <a:solidFill>
            <a:schemeClr val="tx1">
              <a:alpha val="50000"/>
            </a:schemeClr>
          </a:solidFill>
          <a:ln w="31750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err="1" smtClean="0"/>
              <a:t>Bedankt</a:t>
            </a:r>
            <a:r>
              <a:rPr lang="en-US" b="1" dirty="0" smtClean="0"/>
              <a:t> </a:t>
            </a:r>
            <a:r>
              <a:rPr lang="en-US" b="1" dirty="0" err="1" smtClean="0"/>
              <a:t>voor</a:t>
            </a:r>
            <a:r>
              <a:rPr lang="en-US" b="1" dirty="0" smtClean="0"/>
              <a:t> </a:t>
            </a:r>
            <a:r>
              <a:rPr lang="en-US" b="1" dirty="0" err="1" smtClean="0"/>
              <a:t>uw</a:t>
            </a:r>
            <a:r>
              <a:rPr lang="en-US" b="1" dirty="0" smtClean="0"/>
              <a:t> </a:t>
            </a:r>
            <a:r>
              <a:rPr lang="en-US" b="1" dirty="0" err="1" smtClean="0"/>
              <a:t>aandacht</a:t>
            </a:r>
            <a:r>
              <a:rPr lang="en-US" b="1" dirty="0" smtClean="0"/>
              <a:t>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64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426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44803" name="Text Box 3"/>
          <p:cNvSpPr txBox="1">
            <a:spLocks noChangeArrowheads="1"/>
          </p:cNvSpPr>
          <p:nvPr/>
        </p:nvSpPr>
        <p:spPr bwMode="auto">
          <a:xfrm>
            <a:off x="0" y="5911850"/>
            <a:ext cx="8669338" cy="9461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  <a:latin typeface="Verdana" pitchFamily="34" charset="0"/>
              </a:rPr>
              <a:t>Lekker geslapen?</a:t>
            </a:r>
          </a:p>
          <a:p>
            <a:r>
              <a:rPr lang="en-US">
                <a:latin typeface="Verdana" pitchFamily="34" charset="0"/>
              </a:rPr>
              <a:t>Iedere nacht een </a:t>
            </a:r>
            <a:r>
              <a:rPr lang="en-US" i="1">
                <a:latin typeface="Verdana" pitchFamily="34" charset="0"/>
              </a:rPr>
              <a:t>miljoen</a:t>
            </a:r>
            <a:r>
              <a:rPr lang="en-US">
                <a:latin typeface="Verdana" pitchFamily="34" charset="0"/>
              </a:rPr>
              <a:t> “muonen” door je lijf!</a:t>
            </a:r>
          </a:p>
        </p:txBody>
      </p:sp>
      <p:sp>
        <p:nvSpPr>
          <p:cNvPr id="844804" name="Text Box 4"/>
          <p:cNvSpPr txBox="1">
            <a:spLocks noChangeArrowheads="1"/>
          </p:cNvSpPr>
          <p:nvPr/>
        </p:nvSpPr>
        <p:spPr bwMode="auto">
          <a:xfrm>
            <a:off x="5222875" y="461963"/>
            <a:ext cx="3238186" cy="138499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Kosmische</a:t>
            </a:r>
            <a:r>
              <a:rPr lang="en-US" dirty="0"/>
              <a:t> </a:t>
            </a:r>
            <a:r>
              <a:rPr lang="en-US" dirty="0" err="1"/>
              <a:t>muonen</a:t>
            </a:r>
            <a:endParaRPr lang="en-US" dirty="0"/>
          </a:p>
          <a:p>
            <a:r>
              <a:rPr lang="en-US" dirty="0" err="1"/>
              <a:t>zoals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zien</a:t>
            </a:r>
            <a:r>
              <a:rPr lang="en-US" dirty="0"/>
              <a:t> in </a:t>
            </a:r>
            <a:r>
              <a:rPr lang="en-US" dirty="0" smtClean="0"/>
              <a:t>de</a:t>
            </a:r>
          </a:p>
          <a:p>
            <a:r>
              <a:rPr lang="en-US" dirty="0" err="1" smtClean="0"/>
              <a:t>hal</a:t>
            </a:r>
            <a:r>
              <a:rPr lang="en-US" dirty="0" smtClean="0"/>
              <a:t> van het Nikhef</a:t>
            </a:r>
            <a:endParaRPr lang="en-US" dirty="0"/>
          </a:p>
        </p:txBody>
      </p:sp>
      <p:grpSp>
        <p:nvGrpSpPr>
          <p:cNvPr id="844806" name="Group 6"/>
          <p:cNvGrpSpPr>
            <a:grpSpLocks/>
          </p:cNvGrpSpPr>
          <p:nvPr/>
        </p:nvGrpSpPr>
        <p:grpSpPr bwMode="auto">
          <a:xfrm>
            <a:off x="4595813" y="2916238"/>
            <a:ext cx="4548187" cy="3429000"/>
            <a:chOff x="2330" y="1699"/>
            <a:chExt cx="3430" cy="2367"/>
          </a:xfrm>
        </p:grpSpPr>
        <p:pic>
          <p:nvPicPr>
            <p:cNvPr id="844807" name="Picture 7" descr="cart"/>
            <p:cNvPicPr>
              <a:picLocks noChangeAspect="1" noChangeArrowheads="1"/>
            </p:cNvPicPr>
            <p:nvPr/>
          </p:nvPicPr>
          <p:blipFill>
            <a:blip r:embed="rId4" cstate="print"/>
            <a:srcRect l="11830" t="32121" r="7161" b="15399"/>
            <a:stretch>
              <a:fillRect/>
            </a:stretch>
          </p:blipFill>
          <p:spPr bwMode="auto">
            <a:xfrm>
              <a:off x="2330" y="2101"/>
              <a:ext cx="3430" cy="196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844808" name="AutoShape 8"/>
            <p:cNvSpPr>
              <a:spLocks noChangeArrowheads="1"/>
            </p:cNvSpPr>
            <p:nvPr/>
          </p:nvSpPr>
          <p:spPr bwMode="auto">
            <a:xfrm rot="10800000" flipH="1">
              <a:off x="2364" y="1699"/>
              <a:ext cx="3247" cy="513"/>
            </a:xfrm>
            <a:prstGeom prst="wedgeRoundRectCallout">
              <a:avLst>
                <a:gd name="adj1" fmla="val 36384"/>
                <a:gd name="adj2" fmla="val -94056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nl-NL" sz="1800">
                <a:solidFill>
                  <a:schemeClr val="tx1"/>
                </a:solidFill>
                <a:latin typeface="Arial" charset="0"/>
              </a:endParaRPr>
            </a:p>
          </p:txBody>
        </p:sp>
        <p:pic>
          <p:nvPicPr>
            <p:cNvPr id="844809" name="Picture 9" descr="cart"/>
            <p:cNvPicPr>
              <a:picLocks noChangeAspect="1" noChangeArrowheads="1"/>
            </p:cNvPicPr>
            <p:nvPr/>
          </p:nvPicPr>
          <p:blipFill>
            <a:blip r:embed="rId4" cstate="print"/>
            <a:srcRect l="11830" t="10182" r="10547" b="75493"/>
            <a:stretch>
              <a:fillRect/>
            </a:stretch>
          </p:blipFill>
          <p:spPr bwMode="auto">
            <a:xfrm>
              <a:off x="2627" y="1752"/>
              <a:ext cx="2678" cy="43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44811" name="vonken-1.WMV">
            <a:hlinkClick r:id="" action="ppaction://media"/>
          </p:cNvPr>
          <p:cNvPicPr>
            <a:picLocks noGrp="1"/>
          </p:cNvPicPr>
          <p:nvPr>
            <p:ph idx="1"/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0" y="46038"/>
            <a:ext cx="4575175" cy="3432175"/>
          </a:xfrm>
          <a:ln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99" fill="hold"/>
                                        <p:tgtEl>
                                          <p:spTgt spid="8448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448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448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448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4811"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Toepassingen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0414" y="1754793"/>
            <a:ext cx="6601314" cy="348219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 txBox="1">
            <a:spLocks noChangeArrowheads="1"/>
          </p:cNvSpPr>
          <p:nvPr/>
        </p:nvSpPr>
        <p:spPr bwMode="auto">
          <a:xfrm>
            <a:off x="381000" y="3048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Elementaire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deeltjes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fysica</a:t>
            </a:r>
            <a:r>
              <a:rPr lang="en-US" sz="2800" dirty="0" smtClean="0">
                <a:solidFill>
                  <a:schemeClr val="bg1"/>
                </a:solidFill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</a:rPr>
              <a:t>waarom</a:t>
            </a:r>
            <a:r>
              <a:rPr lang="en-US" sz="2800" dirty="0" smtClean="0">
                <a:solidFill>
                  <a:schemeClr val="bg1"/>
                </a:solidFill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1987" name="Text Box 8"/>
          <p:cNvSpPr txBox="1">
            <a:spLocks noChangeArrowheads="1"/>
          </p:cNvSpPr>
          <p:nvPr/>
        </p:nvSpPr>
        <p:spPr bwMode="auto">
          <a:xfrm>
            <a:off x="304800" y="1300163"/>
            <a:ext cx="822007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>
                <a:solidFill>
                  <a:schemeClr val="bg1"/>
                </a:solidFill>
              </a:rPr>
              <a:t>Vragen die de mensheid al 2000 jaar bezighouden: </a:t>
            </a:r>
          </a:p>
          <a:p>
            <a:pPr lvl="1">
              <a:buFontTx/>
              <a:buNone/>
            </a:pPr>
            <a:r>
              <a:rPr lang="en-US" sz="1800">
                <a:solidFill>
                  <a:schemeClr val="bg1"/>
                </a:solidFill>
              </a:rPr>
              <a:t> </a:t>
            </a:r>
          </a:p>
          <a:p>
            <a:pPr lvl="1">
              <a:buFont typeface="Wingdings" charset="2"/>
              <a:buChar char="Ø"/>
            </a:pPr>
            <a:r>
              <a:rPr lang="en-US" sz="1800">
                <a:solidFill>
                  <a:schemeClr val="bg1"/>
                </a:solidFill>
              </a:rPr>
              <a:t> Wat zijn de bouwstenen van de materie ?</a:t>
            </a:r>
          </a:p>
          <a:p>
            <a:pPr lvl="1">
              <a:buFont typeface="Wingdings" charset="2"/>
              <a:buChar char="Ø"/>
            </a:pPr>
            <a:r>
              <a:rPr lang="en-US" sz="1800">
                <a:solidFill>
                  <a:schemeClr val="bg1"/>
                </a:solidFill>
              </a:rPr>
              <a:t> Welke krachten werken op deze bouwstenen ?</a:t>
            </a:r>
          </a:p>
          <a:p>
            <a:pPr>
              <a:buFontTx/>
              <a:buNone/>
            </a:pP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41988" name="Picture 7" descr="Democritu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0"/>
            <a:ext cx="173355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89" name="Picture 8" descr="newto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28925" y="3810000"/>
            <a:ext cx="15240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90" name="Picture 5" descr="Maxwell"/>
          <p:cNvPicPr>
            <a:picLocks noChangeAspect="1" noChangeArrowheads="1"/>
          </p:cNvPicPr>
          <p:nvPr/>
        </p:nvPicPr>
        <p:blipFill>
          <a:blip r:embed="rId5" cstate="print"/>
          <a:srcRect l="4666" r="2013"/>
          <a:stretch>
            <a:fillRect/>
          </a:stretch>
        </p:blipFill>
        <p:spPr bwMode="auto">
          <a:xfrm>
            <a:off x="4873625" y="3810000"/>
            <a:ext cx="1524000" cy="1870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91" name="Picture 21" descr="einstei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75475" y="3810000"/>
            <a:ext cx="1444625" cy="1851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1992" name="TextBox 7"/>
          <p:cNvSpPr txBox="1">
            <a:spLocks noChangeArrowheads="1"/>
          </p:cNvSpPr>
          <p:nvPr/>
        </p:nvSpPr>
        <p:spPr bwMode="auto">
          <a:xfrm>
            <a:off x="702186" y="5943600"/>
            <a:ext cx="13388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 err="1"/>
              <a:t>Demokritos</a:t>
            </a:r>
            <a:endParaRPr lang="en-US" sz="1800" dirty="0"/>
          </a:p>
          <a:p>
            <a:pPr algn="ctr">
              <a:buFontTx/>
              <a:buNone/>
            </a:pPr>
            <a:r>
              <a:rPr lang="en-US" sz="1800" i="1" dirty="0" err="1"/>
              <a:t>atoom</a:t>
            </a:r>
            <a:endParaRPr lang="en-US" sz="1800" i="1" dirty="0"/>
          </a:p>
        </p:txBody>
      </p:sp>
      <p:sp>
        <p:nvSpPr>
          <p:cNvPr id="41993" name="TextBox 8"/>
          <p:cNvSpPr txBox="1">
            <a:spLocks noChangeArrowheads="1"/>
          </p:cNvSpPr>
          <p:nvPr/>
        </p:nvSpPr>
        <p:spPr bwMode="auto">
          <a:xfrm>
            <a:off x="2967960" y="5943600"/>
            <a:ext cx="11332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/>
              <a:t>Newton</a:t>
            </a:r>
          </a:p>
          <a:p>
            <a:pPr algn="ctr">
              <a:buFontTx/>
              <a:buNone/>
            </a:pPr>
            <a:r>
              <a:rPr lang="en-US" sz="1800" i="1" dirty="0" err="1"/>
              <a:t>krachten</a:t>
            </a:r>
            <a:endParaRPr lang="en-US" sz="1800" i="1" dirty="0"/>
          </a:p>
        </p:txBody>
      </p:sp>
      <p:sp>
        <p:nvSpPr>
          <p:cNvPr id="41994" name="TextBox 9"/>
          <p:cNvSpPr txBox="1">
            <a:spLocks noChangeArrowheads="1"/>
          </p:cNvSpPr>
          <p:nvPr/>
        </p:nvSpPr>
        <p:spPr bwMode="auto">
          <a:xfrm>
            <a:off x="4659102" y="5943600"/>
            <a:ext cx="21832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/>
              <a:t>Maxwell</a:t>
            </a:r>
          </a:p>
          <a:p>
            <a:pPr algn="ctr">
              <a:buFontTx/>
              <a:buNone/>
            </a:pPr>
            <a:r>
              <a:rPr lang="en-US" sz="1800" i="1" dirty="0" err="1"/>
              <a:t>electromagnetisme</a:t>
            </a:r>
            <a:endParaRPr lang="en-US" sz="1800" i="1" dirty="0"/>
          </a:p>
        </p:txBody>
      </p:sp>
      <p:sp>
        <p:nvSpPr>
          <p:cNvPr id="41995" name="TextBox 10"/>
          <p:cNvSpPr txBox="1">
            <a:spLocks noChangeArrowheads="1"/>
          </p:cNvSpPr>
          <p:nvPr/>
        </p:nvSpPr>
        <p:spPr bwMode="auto">
          <a:xfrm>
            <a:off x="7077284" y="5943600"/>
            <a:ext cx="13283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/>
              <a:t>Einstein</a:t>
            </a:r>
          </a:p>
          <a:p>
            <a:pPr algn="ctr">
              <a:buFontTx/>
              <a:buNone/>
            </a:pPr>
            <a:r>
              <a:rPr lang="en-US" sz="1800" i="1" dirty="0"/>
              <a:t>van </a:t>
            </a:r>
            <a:r>
              <a:rPr lang="en-US" sz="1800" i="1" dirty="0" err="1"/>
              <a:t>alles</a:t>
            </a:r>
            <a:r>
              <a:rPr lang="en-US" sz="1800" i="1" dirty="0"/>
              <a:t>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8163" y="5429250"/>
            <a:ext cx="1363399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400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 </a:t>
            </a:r>
            <a:r>
              <a:rPr lang="en-US" sz="1800" dirty="0" err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v.Chr</a:t>
            </a:r>
            <a:r>
              <a:rPr lang="en-US" sz="18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95600" y="5410200"/>
            <a:ext cx="771666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1687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6800" y="5387975"/>
            <a:ext cx="771666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1864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80238" y="5360988"/>
            <a:ext cx="771666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1905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5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Wat is het nut van dit onderzoek?</a:t>
            </a:r>
          </a:p>
        </p:txBody>
      </p:sp>
      <p:sp>
        <p:nvSpPr>
          <p:cNvPr id="44036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Kan leiden tot verrassingen,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Soms zelfs nuttig…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Maar per definitie van te voren onbekend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44037" name="TextBox 5"/>
          <p:cNvSpPr txBox="1">
            <a:spLocks noChangeArrowheads="1"/>
          </p:cNvSpPr>
          <p:nvPr/>
        </p:nvSpPr>
        <p:spPr bwMode="auto">
          <a:xfrm>
            <a:off x="1828800" y="5257800"/>
            <a:ext cx="5410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/>
              <a:t>“Oneindig veel toegepast onderzoek aan de kaars zou ons nooit het electrische licht hebben gebracht.”</a:t>
            </a:r>
          </a:p>
        </p:txBody>
      </p:sp>
      <p:pic>
        <p:nvPicPr>
          <p:cNvPr id="44038" name="Picture 6" descr="kaa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029200"/>
            <a:ext cx="815975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7" descr="11_12_53---Electric-Light-Bulb_we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5029200"/>
            <a:ext cx="1041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3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Wat is het nut van dit onderzoek?</a:t>
            </a:r>
          </a:p>
        </p:txBody>
      </p:sp>
      <p:sp>
        <p:nvSpPr>
          <p:cNvPr id="46084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Kan leiden tot verrassingen,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Soms zelfs nuttig…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Maar per definitie van te voren onbekend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46085" name="TextBox 5"/>
          <p:cNvSpPr txBox="1">
            <a:spLocks noChangeArrowheads="1"/>
          </p:cNvSpPr>
          <p:nvPr/>
        </p:nvSpPr>
        <p:spPr bwMode="auto">
          <a:xfrm>
            <a:off x="2971800" y="5705475"/>
            <a:ext cx="3657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/>
              <a:t>“Quantum mechanica en begrip van atomen cruciaal voor transitors.”</a:t>
            </a:r>
          </a:p>
        </p:txBody>
      </p:sp>
      <p:pic>
        <p:nvPicPr>
          <p:cNvPr id="9" name="Picture 8" descr="circui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696075" y="3898900"/>
            <a:ext cx="2362200" cy="2852738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0" name="Picture 9" descr="transisto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3733800"/>
            <a:ext cx="1905000" cy="19050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3" name="Picture 12" descr="side7_nucleu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5386388"/>
            <a:ext cx="1295400" cy="1243012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46089" name="Picture 10" descr="bohr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4795838"/>
            <a:ext cx="1354138" cy="19097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486400" y="3733800"/>
            <a:ext cx="696913" cy="307975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1947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32688" y="3886200"/>
            <a:ext cx="696912" cy="307975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2009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31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Wat is het nut van dit onderzoek?</a:t>
            </a:r>
          </a:p>
        </p:txBody>
      </p:sp>
      <p:sp>
        <p:nvSpPr>
          <p:cNvPr id="48132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Kan leiden tot verrassingen,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Soms zelfs nuttig…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Maar per definitie van te voren onbekend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48133" name="Picture 8" descr="748px-GPS_Satellite_NASA_art-iif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886200"/>
            <a:ext cx="2378075" cy="1905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" name="Picture 9" descr="tom-tom-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8400" y="5097463"/>
            <a:ext cx="1752600" cy="1608137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48135" name="Picture 10" descr="general-relativity-p30_f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827463"/>
            <a:ext cx="1905000" cy="2954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" name="Picture 7" descr="einstein_clerk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04800" y="4876800"/>
            <a:ext cx="1371600" cy="1839913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48137" name="TextBox 5"/>
          <p:cNvSpPr txBox="1">
            <a:spLocks noChangeArrowheads="1"/>
          </p:cNvSpPr>
          <p:nvPr/>
        </p:nvSpPr>
        <p:spPr bwMode="auto">
          <a:xfrm>
            <a:off x="3505200" y="5334000"/>
            <a:ext cx="2590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/>
              <a:t>“Zonder relativiteits-theorie zit de GPS er 10km/dag naast!”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6371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Wat is het nut van dit onderzoek?</a:t>
            </a:r>
          </a:p>
        </p:txBody>
      </p:sp>
      <p:sp>
        <p:nvSpPr>
          <p:cNvPr id="186372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667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Heeft nuttige bij-effecten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Medische toepassingen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Internet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Opleiden van onderzoekers voor de maatschappij (Philips, ASML, etc, etc)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4751388"/>
            <a:ext cx="1981200" cy="19812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  <a:headEnd/>
            <a:tailEnd/>
          </a:ln>
        </p:spPr>
      </p:pic>
      <p:pic>
        <p:nvPicPr>
          <p:cNvPr id="8" name="Picture 7" descr="timbernersle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69013" y="4800600"/>
            <a:ext cx="2794000" cy="18796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6" name="Picture 5" descr="proposal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92700" y="4191000"/>
            <a:ext cx="1890713" cy="254635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186376" name="TextBox 10"/>
          <p:cNvSpPr txBox="1">
            <a:spLocks noChangeArrowheads="1"/>
          </p:cNvSpPr>
          <p:nvPr/>
        </p:nvSpPr>
        <p:spPr bwMode="auto">
          <a:xfrm>
            <a:off x="609600" y="6324600"/>
            <a:ext cx="987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/>
              <a:t>PET scan</a:t>
            </a:r>
            <a:endParaRPr lang="en-US" i="1"/>
          </a:p>
        </p:txBody>
      </p:sp>
      <p:sp>
        <p:nvSpPr>
          <p:cNvPr id="186377" name="TextBox 10"/>
          <p:cNvSpPr txBox="1">
            <a:spLocks noChangeArrowheads="1"/>
          </p:cNvSpPr>
          <p:nvPr/>
        </p:nvSpPr>
        <p:spPr bwMode="auto">
          <a:xfrm>
            <a:off x="4419600" y="6324600"/>
            <a:ext cx="627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/>
              <a:t>www</a:t>
            </a:r>
            <a:endParaRPr lang="en-US" i="1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8419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Wat is het nut van dit onderzoek?</a:t>
            </a:r>
          </a:p>
        </p:txBody>
      </p:sp>
      <p:sp>
        <p:nvSpPr>
          <p:cNvPr id="188420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828800"/>
            <a:ext cx="7696200" cy="1524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Veel mensen zijn gewoonweg nieuwsgierig</a:t>
            </a:r>
          </a:p>
          <a:p>
            <a:r>
              <a:rPr lang="en-US" sz="2400">
                <a:solidFill>
                  <a:schemeClr val="bg1"/>
                </a:solidFill>
              </a:rPr>
              <a:t>Hoort bij de mens </a:t>
            </a:r>
          </a:p>
          <a:p>
            <a:pPr lvl="1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wat is het nut van kunst? religie?</a:t>
            </a:r>
          </a:p>
          <a:p>
            <a:pPr lvl="1"/>
            <a:endParaRPr lang="en-US" sz="2400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188421" name="Picture 6" descr="venus_stat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4059238"/>
            <a:ext cx="1704975" cy="26336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8422" name="Picture 7" descr="rembrandt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4062413"/>
            <a:ext cx="1906588" cy="26336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8423" name="Picture 6" descr="milkyway_hi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4038600"/>
            <a:ext cx="181768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27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Wat is het nut van dit onderzoek?</a:t>
            </a:r>
          </a:p>
        </p:txBody>
      </p:sp>
      <p:sp>
        <p:nvSpPr>
          <p:cNvPr id="52228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9812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Duur</a:t>
            </a:r>
            <a:r>
              <a:rPr lang="en-US" sz="2400" dirty="0">
                <a:solidFill>
                  <a:schemeClr val="bg1"/>
                </a:solidFill>
              </a:rPr>
              <a:t>??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Totale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ea typeface="ＭＳ Ｐゴシック" charset="-128"/>
              </a:rPr>
              <a:t>kosten</a:t>
            </a:r>
            <a:r>
              <a:rPr lang="en-US" sz="2200" dirty="0" smtClean="0">
                <a:solidFill>
                  <a:schemeClr val="bg1"/>
                </a:solidFill>
                <a:ea typeface="ＭＳ Ｐゴシック" charset="-128"/>
              </a:rPr>
              <a:t> LHC:     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6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miljard</a:t>
            </a:r>
            <a:endParaRPr lang="en-US" sz="2200" dirty="0">
              <a:solidFill>
                <a:schemeClr val="bg1"/>
              </a:solidFill>
              <a:ea typeface="ＭＳ Ｐゴシック" charset="-128"/>
            </a:endParaRPr>
          </a:p>
          <a:p>
            <a:pPr lvl="1"/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Kosten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voor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NL: 50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miljoen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/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jaar</a:t>
            </a:r>
            <a:endParaRPr lang="en-US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52229" name="Content Placeholder 3"/>
          <p:cNvSpPr txBox="1">
            <a:spLocks/>
          </p:cNvSpPr>
          <p:nvPr/>
        </p:nvSpPr>
        <p:spPr bwMode="auto">
          <a:xfrm>
            <a:off x="609600" y="3505200"/>
            <a:ext cx="7543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2950" lvl="1" indent="-285750" eaLnBrk="0" hangingPunct="0">
              <a:spcBef>
                <a:spcPct val="50000"/>
              </a:spcBef>
              <a:buFontTx/>
              <a:buChar char="–"/>
            </a:pPr>
            <a:r>
              <a:rPr lang="en-US" sz="2200"/>
              <a:t>Ter vergelijk, zie begroting Ministerie v. OCW:</a:t>
            </a:r>
            <a:endParaRPr lang="en-US" sz="2000"/>
          </a:p>
        </p:txBody>
      </p:sp>
      <p:graphicFrame>
        <p:nvGraphicFramePr>
          <p:cNvPr id="18470" name="Group 38"/>
          <p:cNvGraphicFramePr>
            <a:graphicFrameLocks noGrp="1"/>
          </p:cNvGraphicFramePr>
          <p:nvPr/>
        </p:nvGraphicFramePr>
        <p:xfrm>
          <a:off x="4114800" y="3978275"/>
          <a:ext cx="2841625" cy="2880360"/>
        </p:xfrm>
        <a:graphic>
          <a:graphicData uri="http://schemas.openxmlformats.org/drawingml/2006/table">
            <a:tbl>
              <a:tblPr/>
              <a:tblGrid>
                <a:gridCol w="1677988"/>
                <a:gridCol w="1163637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Cern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31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ESA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32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Genomics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36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Kon. Bibliotheek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45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TNO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192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Stichting AAP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10 miljoen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Monumentenzorg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70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Film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20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Archeologie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10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2262" name="Picture 28" descr="bild_gel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4724400"/>
            <a:ext cx="2667000" cy="200025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</p:pic>
      <p:sp>
        <p:nvSpPr>
          <p:cNvPr id="52263" name="TextBox 7"/>
          <p:cNvSpPr txBox="1">
            <a:spLocks noChangeArrowheads="1"/>
          </p:cNvSpPr>
          <p:nvPr/>
        </p:nvSpPr>
        <p:spPr bwMode="auto">
          <a:xfrm>
            <a:off x="7021513" y="6519863"/>
            <a:ext cx="20462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600">
                <a:latin typeface="Times New Roman" charset="0"/>
                <a:ea typeface="Times New Roman" charset="0"/>
                <a:cs typeface="Times New Roman" charset="0"/>
              </a:rPr>
              <a:t>(Topsport: 28 miljoen)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575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CERN: </a:t>
            </a:r>
            <a:r>
              <a:rPr lang="en-US" i="1">
                <a:solidFill>
                  <a:srgbClr val="FFFF00"/>
                </a:solidFill>
              </a:rPr>
              <a:t>de lidstaten</a:t>
            </a:r>
          </a:p>
        </p:txBody>
      </p:sp>
      <p:pic>
        <p:nvPicPr>
          <p:cNvPr id="5754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513"/>
            <a:ext cx="9144000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5492" name="Oval 4"/>
          <p:cNvSpPr>
            <a:spLocks noChangeArrowheads="1"/>
          </p:cNvSpPr>
          <p:nvPr/>
        </p:nvSpPr>
        <p:spPr bwMode="auto">
          <a:xfrm>
            <a:off x="3995738" y="3284538"/>
            <a:ext cx="144462" cy="1444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6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421890" name="Picture 2" descr="atoom_3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1571625"/>
            <a:ext cx="2478088" cy="2587625"/>
          </a:xfrm>
          <a:prstGeom prst="rect">
            <a:avLst/>
          </a:prstGeom>
          <a:noFill/>
        </p:spPr>
      </p:pic>
      <p:grpSp>
        <p:nvGrpSpPr>
          <p:cNvPr id="421891" name="Group 3"/>
          <p:cNvGrpSpPr>
            <a:grpSpLocks/>
          </p:cNvGrpSpPr>
          <p:nvPr/>
        </p:nvGrpSpPr>
        <p:grpSpPr bwMode="auto">
          <a:xfrm rot="14264680">
            <a:off x="943770" y="1840706"/>
            <a:ext cx="3897312" cy="3184525"/>
            <a:chOff x="3312" y="2443"/>
            <a:chExt cx="2064" cy="1663"/>
          </a:xfrm>
        </p:grpSpPr>
        <p:sp>
          <p:nvSpPr>
            <p:cNvPr id="421892" name="Oval 4"/>
            <p:cNvSpPr>
              <a:spLocks noChangeArrowheads="1"/>
            </p:cNvSpPr>
            <p:nvPr/>
          </p:nvSpPr>
          <p:spPr bwMode="auto">
            <a:xfrm rot="19090811" flipH="1">
              <a:off x="5015" y="2661"/>
              <a:ext cx="120" cy="120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21893" name="Oval 5"/>
            <p:cNvSpPr>
              <a:spLocks noChangeArrowheads="1"/>
            </p:cNvSpPr>
            <p:nvPr/>
          </p:nvSpPr>
          <p:spPr bwMode="auto">
            <a:xfrm rot="19090811" flipH="1">
              <a:off x="3312" y="2884"/>
              <a:ext cx="1237" cy="1222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21894" name="Line 6"/>
            <p:cNvSpPr>
              <a:spLocks noChangeShapeType="1"/>
            </p:cNvSpPr>
            <p:nvPr/>
          </p:nvSpPr>
          <p:spPr bwMode="auto">
            <a:xfrm rot="19090811" flipH="1">
              <a:off x="4218" y="3104"/>
              <a:ext cx="1158" cy="32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421895" name="Line 7"/>
            <p:cNvSpPr>
              <a:spLocks noChangeShapeType="1"/>
            </p:cNvSpPr>
            <p:nvPr/>
          </p:nvSpPr>
          <p:spPr bwMode="auto">
            <a:xfrm rot="-2509189" flipH="1" flipV="1">
              <a:off x="3858" y="2443"/>
              <a:ext cx="1124" cy="68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421896" name="Picture 8" descr="atoomkern_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0500" y="3013075"/>
            <a:ext cx="1781175" cy="1674813"/>
          </a:xfrm>
          <a:prstGeom prst="rect">
            <a:avLst/>
          </a:prstGeom>
          <a:noFill/>
        </p:spPr>
      </p:pic>
      <p:grpSp>
        <p:nvGrpSpPr>
          <p:cNvPr id="421897" name="Group 9"/>
          <p:cNvGrpSpPr>
            <a:grpSpLocks/>
          </p:cNvGrpSpPr>
          <p:nvPr/>
        </p:nvGrpSpPr>
        <p:grpSpPr bwMode="auto">
          <a:xfrm rot="1678034" flipH="1">
            <a:off x="3108325" y="4254500"/>
            <a:ext cx="2932113" cy="1357313"/>
            <a:chOff x="2245" y="3399"/>
            <a:chExt cx="1740" cy="805"/>
          </a:xfrm>
        </p:grpSpPr>
        <p:sp>
          <p:nvSpPr>
            <p:cNvPr id="421898" name="Oval 10"/>
            <p:cNvSpPr>
              <a:spLocks noChangeArrowheads="1"/>
            </p:cNvSpPr>
            <p:nvPr/>
          </p:nvSpPr>
          <p:spPr bwMode="auto">
            <a:xfrm flipH="1">
              <a:off x="3744" y="3595"/>
              <a:ext cx="241" cy="249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21899" name="Oval 11"/>
            <p:cNvSpPr>
              <a:spLocks noChangeArrowheads="1"/>
            </p:cNvSpPr>
            <p:nvPr/>
          </p:nvSpPr>
          <p:spPr bwMode="auto">
            <a:xfrm flipH="1">
              <a:off x="2245" y="3403"/>
              <a:ext cx="811" cy="801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21900" name="Line 12"/>
            <p:cNvSpPr>
              <a:spLocks noChangeShapeType="1"/>
            </p:cNvSpPr>
            <p:nvPr/>
          </p:nvSpPr>
          <p:spPr bwMode="auto">
            <a:xfrm flipH="1">
              <a:off x="2726" y="3838"/>
              <a:ext cx="1183" cy="36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421901" name="Line 13"/>
            <p:cNvSpPr>
              <a:spLocks noChangeShapeType="1"/>
            </p:cNvSpPr>
            <p:nvPr/>
          </p:nvSpPr>
          <p:spPr bwMode="auto">
            <a:xfrm flipH="1" flipV="1">
              <a:off x="2690" y="3399"/>
              <a:ext cx="1184" cy="19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421902" name="Group 14"/>
          <p:cNvGrpSpPr>
            <a:grpSpLocks/>
          </p:cNvGrpSpPr>
          <p:nvPr/>
        </p:nvGrpSpPr>
        <p:grpSpPr bwMode="auto">
          <a:xfrm rot="806917" flipH="1">
            <a:off x="3594100" y="2563813"/>
            <a:ext cx="3343275" cy="1595437"/>
            <a:chOff x="2120" y="2526"/>
            <a:chExt cx="1984" cy="946"/>
          </a:xfrm>
        </p:grpSpPr>
        <p:sp>
          <p:nvSpPr>
            <p:cNvPr id="421903" name="Oval 15"/>
            <p:cNvSpPr>
              <a:spLocks noChangeArrowheads="1"/>
            </p:cNvSpPr>
            <p:nvPr/>
          </p:nvSpPr>
          <p:spPr bwMode="auto">
            <a:xfrm rot="678015" flipH="1">
              <a:off x="2120" y="2526"/>
              <a:ext cx="811" cy="801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21904" name="Oval 16"/>
            <p:cNvSpPr>
              <a:spLocks noChangeArrowheads="1"/>
            </p:cNvSpPr>
            <p:nvPr/>
          </p:nvSpPr>
          <p:spPr bwMode="auto">
            <a:xfrm rot="678015" flipH="1">
              <a:off x="3869" y="3106"/>
              <a:ext cx="235" cy="243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21905" name="Line 17"/>
            <p:cNvSpPr>
              <a:spLocks noChangeShapeType="1"/>
            </p:cNvSpPr>
            <p:nvPr/>
          </p:nvSpPr>
          <p:spPr bwMode="auto">
            <a:xfrm rot="678015" flipH="1">
              <a:off x="2533" y="3203"/>
              <a:ext cx="1440" cy="269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421906" name="Line 18"/>
            <p:cNvSpPr>
              <a:spLocks noChangeShapeType="1"/>
            </p:cNvSpPr>
            <p:nvPr/>
          </p:nvSpPr>
          <p:spPr bwMode="auto">
            <a:xfrm rot="678015" flipH="1" flipV="1">
              <a:off x="2637" y="2696"/>
              <a:ext cx="1448" cy="28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421907" name="Group 19"/>
          <p:cNvGrpSpPr>
            <a:grpSpLocks/>
          </p:cNvGrpSpPr>
          <p:nvPr/>
        </p:nvGrpSpPr>
        <p:grpSpPr bwMode="auto">
          <a:xfrm>
            <a:off x="5721350" y="2925763"/>
            <a:ext cx="1082675" cy="1081087"/>
            <a:chOff x="2217" y="2601"/>
            <a:chExt cx="642" cy="642"/>
          </a:xfrm>
        </p:grpSpPr>
        <p:pic>
          <p:nvPicPr>
            <p:cNvPr id="421908" name="Picture 20" descr="bolletje_3D_roo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17" y="2601"/>
              <a:ext cx="642" cy="642"/>
            </a:xfrm>
            <a:prstGeom prst="rect">
              <a:avLst/>
            </a:prstGeom>
            <a:noFill/>
          </p:spPr>
        </p:pic>
        <p:pic>
          <p:nvPicPr>
            <p:cNvPr id="421909" name="Picture 21" descr="bolletje_3D_gee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57" y="2979"/>
              <a:ext cx="192" cy="192"/>
            </a:xfrm>
            <a:prstGeom prst="rect">
              <a:avLst/>
            </a:prstGeom>
            <a:noFill/>
          </p:spPr>
        </p:pic>
        <p:pic>
          <p:nvPicPr>
            <p:cNvPr id="421910" name="Picture 22" descr="bolletje_3D_groe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13" y="271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421911" name="Picture 23" descr="bolletje_3D_groe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95" y="2751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421912" name="Group 24"/>
          <p:cNvGrpSpPr>
            <a:grpSpLocks/>
          </p:cNvGrpSpPr>
          <p:nvPr/>
        </p:nvGrpSpPr>
        <p:grpSpPr bwMode="auto">
          <a:xfrm>
            <a:off x="4741863" y="4770438"/>
            <a:ext cx="1041400" cy="1041400"/>
            <a:chOff x="2343" y="3495"/>
            <a:chExt cx="618" cy="618"/>
          </a:xfrm>
        </p:grpSpPr>
        <p:pic>
          <p:nvPicPr>
            <p:cNvPr id="421913" name="Picture 25" descr="bolletje_3D_blauw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43" y="3495"/>
              <a:ext cx="618" cy="618"/>
            </a:xfrm>
            <a:prstGeom prst="rect">
              <a:avLst/>
            </a:prstGeom>
            <a:noFill/>
          </p:spPr>
        </p:pic>
        <p:pic>
          <p:nvPicPr>
            <p:cNvPr id="421914" name="Picture 26" descr="bolletje_3D_gee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91" y="364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421915" name="Picture 27" descr="bolletje_3D_gee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51" y="358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421916" name="Picture 28" descr="bolletje_3D_groe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41" y="3837"/>
              <a:ext cx="192" cy="192"/>
            </a:xfrm>
            <a:prstGeom prst="rect">
              <a:avLst/>
            </a:prstGeom>
            <a:noFill/>
          </p:spPr>
        </p:pic>
      </p:grpSp>
      <p:pic>
        <p:nvPicPr>
          <p:cNvPr id="421917" name="Picture 29" descr="bolletje_3D_groen_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97825" y="3470275"/>
            <a:ext cx="869950" cy="869950"/>
          </a:xfrm>
          <a:prstGeom prst="rect">
            <a:avLst/>
          </a:prstGeom>
          <a:noFill/>
        </p:spPr>
      </p:pic>
      <p:pic>
        <p:nvPicPr>
          <p:cNvPr id="421918" name="Picture 30" descr="bolletje_3D_geel_u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35775" y="5708650"/>
            <a:ext cx="893763" cy="895350"/>
          </a:xfrm>
          <a:prstGeom prst="rect">
            <a:avLst/>
          </a:prstGeom>
          <a:noFill/>
        </p:spPr>
      </p:pic>
      <p:grpSp>
        <p:nvGrpSpPr>
          <p:cNvPr id="421919" name="Group 31"/>
          <p:cNvGrpSpPr>
            <a:grpSpLocks/>
          </p:cNvGrpSpPr>
          <p:nvPr/>
        </p:nvGrpSpPr>
        <p:grpSpPr bwMode="auto">
          <a:xfrm rot="1517843" flipH="1">
            <a:off x="5154613" y="5175250"/>
            <a:ext cx="2841625" cy="1308100"/>
            <a:chOff x="952" y="3368"/>
            <a:chExt cx="1687" cy="776"/>
          </a:xfrm>
        </p:grpSpPr>
        <p:sp>
          <p:nvSpPr>
            <p:cNvPr id="421920" name="Oval 32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21921" name="Oval 33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21922" name="Line 34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421923" name="Line 35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421924" name="Group 36"/>
          <p:cNvGrpSpPr>
            <a:grpSpLocks/>
          </p:cNvGrpSpPr>
          <p:nvPr/>
        </p:nvGrpSpPr>
        <p:grpSpPr bwMode="auto">
          <a:xfrm rot="823087" flipH="1">
            <a:off x="6305550" y="3089275"/>
            <a:ext cx="2843213" cy="1306513"/>
            <a:chOff x="952" y="3368"/>
            <a:chExt cx="1687" cy="776"/>
          </a:xfrm>
        </p:grpSpPr>
        <p:sp>
          <p:nvSpPr>
            <p:cNvPr id="421925" name="Oval 37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21926" name="Oval 38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21927" name="Line 39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421928" name="Line 40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421929" name="Group 41"/>
          <p:cNvGrpSpPr>
            <a:grpSpLocks/>
          </p:cNvGrpSpPr>
          <p:nvPr/>
        </p:nvGrpSpPr>
        <p:grpSpPr bwMode="auto">
          <a:xfrm rot="845224">
            <a:off x="393700" y="3892550"/>
            <a:ext cx="1843088" cy="2711450"/>
            <a:chOff x="4832" y="3116"/>
            <a:chExt cx="760" cy="1118"/>
          </a:xfrm>
        </p:grpSpPr>
        <p:sp>
          <p:nvSpPr>
            <p:cNvPr id="421930" name="Oval 42"/>
            <p:cNvSpPr>
              <a:spLocks noChangeArrowheads="1"/>
            </p:cNvSpPr>
            <p:nvPr/>
          </p:nvSpPr>
          <p:spPr bwMode="auto">
            <a:xfrm rot="15040437" flipH="1">
              <a:off x="5118" y="3125"/>
              <a:ext cx="76" cy="76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21931" name="Oval 43"/>
            <p:cNvSpPr>
              <a:spLocks noChangeArrowheads="1"/>
            </p:cNvSpPr>
            <p:nvPr/>
          </p:nvSpPr>
          <p:spPr bwMode="auto">
            <a:xfrm rot="15040437" flipH="1">
              <a:off x="4937" y="3579"/>
              <a:ext cx="659" cy="651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21932" name="Line 44"/>
            <p:cNvSpPr>
              <a:spLocks noChangeShapeType="1"/>
            </p:cNvSpPr>
            <p:nvPr/>
          </p:nvSpPr>
          <p:spPr bwMode="auto">
            <a:xfrm rot="15040437" flipH="1">
              <a:off x="5043" y="3361"/>
              <a:ext cx="617" cy="12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421933" name="Line 45"/>
            <p:cNvSpPr>
              <a:spLocks noChangeShapeType="1"/>
            </p:cNvSpPr>
            <p:nvPr/>
          </p:nvSpPr>
          <p:spPr bwMode="auto">
            <a:xfrm rot="-6559563" flipH="1" flipV="1">
              <a:off x="4729" y="3307"/>
              <a:ext cx="608" cy="40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421934" name="Picture 46" descr="bolletje_3D_bruin_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5338" y="5284788"/>
            <a:ext cx="1030287" cy="1030287"/>
          </a:xfrm>
          <a:prstGeom prst="rect">
            <a:avLst/>
          </a:prstGeom>
          <a:noFill/>
        </p:spPr>
      </p:pic>
      <p:grpSp>
        <p:nvGrpSpPr>
          <p:cNvPr id="421935" name="Group 47"/>
          <p:cNvGrpSpPr>
            <a:grpSpLocks/>
          </p:cNvGrpSpPr>
          <p:nvPr/>
        </p:nvGrpSpPr>
        <p:grpSpPr bwMode="auto">
          <a:xfrm>
            <a:off x="4756150" y="2928938"/>
            <a:ext cx="2089150" cy="2882900"/>
            <a:chOff x="3016" y="1705"/>
            <a:chExt cx="1316" cy="1816"/>
          </a:xfrm>
        </p:grpSpPr>
        <p:pic>
          <p:nvPicPr>
            <p:cNvPr id="421936" name="Picture 4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606" y="1705"/>
              <a:ext cx="726" cy="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21937" name="Picture 4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016" y="2856"/>
              <a:ext cx="680" cy="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21938" name="Rectangle 50"/>
          <p:cNvSpPr>
            <a:spLocks noGrp="1" noChangeArrowheads="1"/>
          </p:cNvSpPr>
          <p:nvPr>
            <p:ph type="title"/>
          </p:nvPr>
        </p:nvSpPr>
        <p:spPr>
          <a:xfrm>
            <a:off x="755650" y="550863"/>
            <a:ext cx="8388350" cy="790575"/>
          </a:xfrm>
          <a:noFill/>
          <a:ln/>
        </p:spPr>
        <p:txBody>
          <a:bodyPr anchor="b"/>
          <a:lstStyle/>
          <a:p>
            <a:r>
              <a:rPr lang="en-US" sz="2400">
                <a:solidFill>
                  <a:srgbClr val="00FFFF"/>
                </a:solidFill>
              </a:rPr>
              <a:t>Deeltjes fysica</a:t>
            </a:r>
            <a:br>
              <a:rPr lang="en-US" sz="2400">
                <a:solidFill>
                  <a:srgbClr val="00FFFF"/>
                </a:solidFill>
              </a:rPr>
            </a:br>
            <a:r>
              <a:rPr lang="en-US" sz="2400"/>
              <a:t>structuur v/d materie</a:t>
            </a:r>
          </a:p>
        </p:txBody>
      </p:sp>
      <p:grpSp>
        <p:nvGrpSpPr>
          <p:cNvPr id="421939" name="Group 51"/>
          <p:cNvGrpSpPr>
            <a:grpSpLocks/>
          </p:cNvGrpSpPr>
          <p:nvPr/>
        </p:nvGrpSpPr>
        <p:grpSpPr bwMode="auto">
          <a:xfrm>
            <a:off x="73025" y="979488"/>
            <a:ext cx="2411413" cy="439737"/>
            <a:chOff x="0" y="658"/>
            <a:chExt cx="1519" cy="277"/>
          </a:xfrm>
        </p:grpSpPr>
        <p:sp>
          <p:nvSpPr>
            <p:cNvPr id="421940" name="Text Box 52"/>
            <p:cNvSpPr txBox="1">
              <a:spLocks noChangeArrowheads="1"/>
            </p:cNvSpPr>
            <p:nvPr/>
          </p:nvSpPr>
          <p:spPr bwMode="auto">
            <a:xfrm>
              <a:off x="396" y="658"/>
              <a:ext cx="72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solidFill>
                    <a:schemeClr val="bg1"/>
                  </a:solidFill>
                  <a:latin typeface="Verdana" pitchFamily="34" charset="0"/>
                </a:rPr>
                <a:t>0.01 </a:t>
              </a:r>
              <a:r>
                <a:rPr lang="en-US" sz="1800">
                  <a:solidFill>
                    <a:schemeClr val="bg1"/>
                  </a:solidFill>
                  <a:latin typeface="Verdana" pitchFamily="34" charset="0"/>
                  <a:sym typeface="Symbol" pitchFamily="18" charset="2"/>
                </a:rPr>
                <a:t>n</a:t>
              </a:r>
              <a:r>
                <a:rPr lang="en-US" sz="1800">
                  <a:solidFill>
                    <a:schemeClr val="bg1"/>
                  </a:solidFill>
                  <a:latin typeface="Verdana" pitchFamily="34" charset="0"/>
                </a:rPr>
                <a:t>m</a:t>
              </a:r>
            </a:p>
          </p:txBody>
        </p:sp>
        <p:sp>
          <p:nvSpPr>
            <p:cNvPr id="421941" name="Line 53"/>
            <p:cNvSpPr>
              <a:spLocks noChangeShapeType="1"/>
            </p:cNvSpPr>
            <p:nvPr/>
          </p:nvSpPr>
          <p:spPr bwMode="auto">
            <a:xfrm>
              <a:off x="0" y="935"/>
              <a:ext cx="1519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 type="stealth" w="med" len="med"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421942" name="Group 54"/>
          <p:cNvGrpSpPr>
            <a:grpSpLocks/>
          </p:cNvGrpSpPr>
          <p:nvPr/>
        </p:nvGrpSpPr>
        <p:grpSpPr bwMode="auto">
          <a:xfrm>
            <a:off x="2484438" y="2124075"/>
            <a:ext cx="2411412" cy="441325"/>
            <a:chOff x="1565" y="1343"/>
            <a:chExt cx="1519" cy="278"/>
          </a:xfrm>
        </p:grpSpPr>
        <p:sp>
          <p:nvSpPr>
            <p:cNvPr id="421943" name="Text Box 55"/>
            <p:cNvSpPr txBox="1">
              <a:spLocks noChangeArrowheads="1"/>
            </p:cNvSpPr>
            <p:nvPr/>
          </p:nvSpPr>
          <p:spPr bwMode="auto">
            <a:xfrm>
              <a:off x="1824" y="1343"/>
              <a:ext cx="100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solidFill>
                    <a:schemeClr val="bg1"/>
                  </a:solidFill>
                  <a:latin typeface="Verdana" pitchFamily="34" charset="0"/>
                </a:rPr>
                <a:t>0.00001 </a:t>
              </a:r>
              <a:r>
                <a:rPr lang="en-US" sz="1800">
                  <a:solidFill>
                    <a:schemeClr val="bg1"/>
                  </a:solidFill>
                  <a:latin typeface="Verdana" pitchFamily="34" charset="0"/>
                  <a:sym typeface="Symbol" pitchFamily="18" charset="2"/>
                </a:rPr>
                <a:t>n</a:t>
              </a:r>
              <a:r>
                <a:rPr lang="en-US" sz="1800">
                  <a:solidFill>
                    <a:schemeClr val="bg1"/>
                  </a:solidFill>
                  <a:latin typeface="Verdana" pitchFamily="34" charset="0"/>
                </a:rPr>
                <a:t>m</a:t>
              </a:r>
            </a:p>
          </p:txBody>
        </p:sp>
        <p:sp>
          <p:nvSpPr>
            <p:cNvPr id="421944" name="Line 56"/>
            <p:cNvSpPr>
              <a:spLocks noChangeShapeType="1"/>
            </p:cNvSpPr>
            <p:nvPr/>
          </p:nvSpPr>
          <p:spPr bwMode="auto">
            <a:xfrm>
              <a:off x="1565" y="1621"/>
              <a:ext cx="1519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 type="stealth" w="med" len="med"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421945" name="Group 57"/>
          <p:cNvGrpSpPr>
            <a:grpSpLocks/>
          </p:cNvGrpSpPr>
          <p:nvPr/>
        </p:nvGrpSpPr>
        <p:grpSpPr bwMode="auto">
          <a:xfrm>
            <a:off x="5360988" y="2203450"/>
            <a:ext cx="1736725" cy="433388"/>
            <a:chOff x="3456" y="1252"/>
            <a:chExt cx="1094" cy="273"/>
          </a:xfrm>
        </p:grpSpPr>
        <p:sp>
          <p:nvSpPr>
            <p:cNvPr id="421946" name="Text Box 58"/>
            <p:cNvSpPr txBox="1">
              <a:spLocks noChangeArrowheads="1"/>
            </p:cNvSpPr>
            <p:nvPr/>
          </p:nvSpPr>
          <p:spPr bwMode="auto">
            <a:xfrm>
              <a:off x="3456" y="1252"/>
              <a:ext cx="109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solidFill>
                    <a:schemeClr val="bg1"/>
                  </a:solidFill>
                  <a:latin typeface="Verdana" pitchFamily="34" charset="0"/>
                </a:rPr>
                <a:t>0.000001 </a:t>
              </a:r>
              <a:r>
                <a:rPr lang="en-US" sz="1800">
                  <a:solidFill>
                    <a:schemeClr val="bg1"/>
                  </a:solidFill>
                  <a:latin typeface="Verdana" pitchFamily="34" charset="0"/>
                  <a:sym typeface="Symbol" pitchFamily="18" charset="2"/>
                </a:rPr>
                <a:t>n</a:t>
              </a:r>
              <a:r>
                <a:rPr lang="en-US" sz="1800">
                  <a:solidFill>
                    <a:schemeClr val="bg1"/>
                  </a:solidFill>
                  <a:latin typeface="Verdana" pitchFamily="34" charset="0"/>
                </a:rPr>
                <a:t>m</a:t>
              </a:r>
            </a:p>
          </p:txBody>
        </p:sp>
        <p:sp>
          <p:nvSpPr>
            <p:cNvPr id="421947" name="Line 59"/>
            <p:cNvSpPr>
              <a:spLocks noChangeShapeType="1"/>
            </p:cNvSpPr>
            <p:nvPr/>
          </p:nvSpPr>
          <p:spPr bwMode="auto">
            <a:xfrm>
              <a:off x="3584" y="1525"/>
              <a:ext cx="838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 type="stealth" w="med" len="med"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21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2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2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602114" name="Picture 2" descr="cerntod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</p:spPr>
      </p:pic>
      <p:sp>
        <p:nvSpPr>
          <p:cNvPr id="602115" name="Rectangle 3"/>
          <p:cNvSpPr>
            <a:spLocks noChangeArrowheads="1"/>
          </p:cNvSpPr>
          <p:nvPr/>
        </p:nvSpPr>
        <p:spPr bwMode="auto">
          <a:xfrm>
            <a:off x="0" y="235864"/>
            <a:ext cx="7063015" cy="595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en-US" b="1" dirty="0" smtClean="0"/>
              <a:t>CERN: </a:t>
            </a:r>
            <a:r>
              <a:rPr lang="en-US" b="1" i="1" dirty="0" smtClean="0">
                <a:solidFill>
                  <a:srgbClr val="FFFF00"/>
                </a:solidFill>
              </a:rPr>
              <a:t>het </a:t>
            </a:r>
            <a:r>
              <a:rPr lang="en-US" b="1" i="1" dirty="0" err="1" smtClean="0">
                <a:solidFill>
                  <a:srgbClr val="FFFF00"/>
                </a:solidFill>
              </a:rPr>
              <a:t>laboratorium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1556" y="18287"/>
            <a:ext cx="2892443" cy="183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3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456706" name="Picture 2" descr="big_bang_l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1075"/>
            <a:ext cx="9324975" cy="5903913"/>
          </a:xfrm>
          <a:prstGeom prst="rect">
            <a:avLst/>
          </a:prstGeom>
          <a:noFill/>
        </p:spPr>
      </p:pic>
      <p:sp>
        <p:nvSpPr>
          <p:cNvPr id="4567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Oerknal</a:t>
            </a:r>
          </a:p>
        </p:txBody>
      </p:sp>
      <p:grpSp>
        <p:nvGrpSpPr>
          <p:cNvPr id="456708" name="Group 4"/>
          <p:cNvGrpSpPr>
            <a:grpSpLocks/>
          </p:cNvGrpSpPr>
          <p:nvPr/>
        </p:nvGrpSpPr>
        <p:grpSpPr bwMode="auto">
          <a:xfrm>
            <a:off x="34925" y="44450"/>
            <a:ext cx="685800" cy="981075"/>
            <a:chOff x="4649" y="1525"/>
            <a:chExt cx="1053" cy="1587"/>
          </a:xfrm>
        </p:grpSpPr>
        <p:sp>
          <p:nvSpPr>
            <p:cNvPr id="456709" name="Oval 5"/>
            <p:cNvSpPr>
              <a:spLocks noChangeArrowheads="1"/>
            </p:cNvSpPr>
            <p:nvPr/>
          </p:nvSpPr>
          <p:spPr bwMode="auto">
            <a:xfrm flipV="1">
              <a:off x="4649" y="1727"/>
              <a:ext cx="146" cy="153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10" name="Oval 6"/>
            <p:cNvSpPr>
              <a:spLocks noChangeArrowheads="1"/>
            </p:cNvSpPr>
            <p:nvPr/>
          </p:nvSpPr>
          <p:spPr bwMode="auto">
            <a:xfrm flipV="1">
              <a:off x="4830" y="1727"/>
              <a:ext cx="145" cy="15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11" name="Oval 7"/>
            <p:cNvSpPr>
              <a:spLocks noChangeArrowheads="1"/>
            </p:cNvSpPr>
            <p:nvPr/>
          </p:nvSpPr>
          <p:spPr bwMode="auto">
            <a:xfrm flipV="1">
              <a:off x="5012" y="1727"/>
              <a:ext cx="146" cy="153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12" name="Oval 8"/>
            <p:cNvSpPr>
              <a:spLocks noChangeArrowheads="1"/>
            </p:cNvSpPr>
            <p:nvPr/>
          </p:nvSpPr>
          <p:spPr bwMode="auto">
            <a:xfrm flipV="1">
              <a:off x="4649" y="1525"/>
              <a:ext cx="146" cy="153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13" name="Oval 9"/>
            <p:cNvSpPr>
              <a:spLocks noChangeArrowheads="1"/>
            </p:cNvSpPr>
            <p:nvPr/>
          </p:nvSpPr>
          <p:spPr bwMode="auto">
            <a:xfrm flipV="1">
              <a:off x="4830" y="1525"/>
              <a:ext cx="145" cy="15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14" name="Oval 10"/>
            <p:cNvSpPr>
              <a:spLocks noChangeArrowheads="1"/>
            </p:cNvSpPr>
            <p:nvPr/>
          </p:nvSpPr>
          <p:spPr bwMode="auto">
            <a:xfrm flipV="1">
              <a:off x="5012" y="1525"/>
              <a:ext cx="146" cy="153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15" name="Oval 11"/>
            <p:cNvSpPr>
              <a:spLocks noChangeArrowheads="1"/>
            </p:cNvSpPr>
            <p:nvPr/>
          </p:nvSpPr>
          <p:spPr bwMode="auto">
            <a:xfrm flipV="1">
              <a:off x="4649" y="2134"/>
              <a:ext cx="146" cy="15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16" name="Oval 12"/>
            <p:cNvSpPr>
              <a:spLocks noChangeArrowheads="1"/>
            </p:cNvSpPr>
            <p:nvPr/>
          </p:nvSpPr>
          <p:spPr bwMode="auto">
            <a:xfrm flipV="1">
              <a:off x="4649" y="1932"/>
              <a:ext cx="146" cy="15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17" name="Oval 13"/>
            <p:cNvSpPr>
              <a:spLocks noChangeArrowheads="1"/>
            </p:cNvSpPr>
            <p:nvPr/>
          </p:nvSpPr>
          <p:spPr bwMode="auto">
            <a:xfrm flipV="1">
              <a:off x="4921" y="2144"/>
              <a:ext cx="146" cy="153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18" name="Oval 14"/>
            <p:cNvSpPr>
              <a:spLocks noChangeArrowheads="1"/>
            </p:cNvSpPr>
            <p:nvPr/>
          </p:nvSpPr>
          <p:spPr bwMode="auto">
            <a:xfrm flipV="1">
              <a:off x="5102" y="2144"/>
              <a:ext cx="145" cy="15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19" name="Oval 15"/>
            <p:cNvSpPr>
              <a:spLocks noChangeArrowheads="1"/>
            </p:cNvSpPr>
            <p:nvPr/>
          </p:nvSpPr>
          <p:spPr bwMode="auto">
            <a:xfrm flipV="1">
              <a:off x="5284" y="2144"/>
              <a:ext cx="146" cy="153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20" name="Oval 16"/>
            <p:cNvSpPr>
              <a:spLocks noChangeArrowheads="1"/>
            </p:cNvSpPr>
            <p:nvPr/>
          </p:nvSpPr>
          <p:spPr bwMode="auto">
            <a:xfrm flipV="1">
              <a:off x="4921" y="1942"/>
              <a:ext cx="146" cy="153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21" name="Oval 17"/>
            <p:cNvSpPr>
              <a:spLocks noChangeArrowheads="1"/>
            </p:cNvSpPr>
            <p:nvPr/>
          </p:nvSpPr>
          <p:spPr bwMode="auto">
            <a:xfrm flipV="1">
              <a:off x="5102" y="1942"/>
              <a:ext cx="145" cy="15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22" name="Oval 18"/>
            <p:cNvSpPr>
              <a:spLocks noChangeArrowheads="1"/>
            </p:cNvSpPr>
            <p:nvPr/>
          </p:nvSpPr>
          <p:spPr bwMode="auto">
            <a:xfrm flipV="1">
              <a:off x="5284" y="1942"/>
              <a:ext cx="146" cy="153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23" name="Oval 19"/>
            <p:cNvSpPr>
              <a:spLocks noChangeArrowheads="1"/>
            </p:cNvSpPr>
            <p:nvPr/>
          </p:nvSpPr>
          <p:spPr bwMode="auto">
            <a:xfrm flipV="1">
              <a:off x="4921" y="2551"/>
              <a:ext cx="146" cy="15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24" name="Oval 20"/>
            <p:cNvSpPr>
              <a:spLocks noChangeArrowheads="1"/>
            </p:cNvSpPr>
            <p:nvPr/>
          </p:nvSpPr>
          <p:spPr bwMode="auto">
            <a:xfrm flipV="1">
              <a:off x="4921" y="2349"/>
              <a:ext cx="146" cy="15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25" name="Oval 21"/>
            <p:cNvSpPr>
              <a:spLocks noChangeArrowheads="1"/>
            </p:cNvSpPr>
            <p:nvPr/>
          </p:nvSpPr>
          <p:spPr bwMode="auto">
            <a:xfrm flipV="1">
              <a:off x="5193" y="2552"/>
              <a:ext cx="146" cy="153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26" name="Oval 22"/>
            <p:cNvSpPr>
              <a:spLocks noChangeArrowheads="1"/>
            </p:cNvSpPr>
            <p:nvPr/>
          </p:nvSpPr>
          <p:spPr bwMode="auto">
            <a:xfrm flipV="1">
              <a:off x="5374" y="2552"/>
              <a:ext cx="145" cy="15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27" name="Oval 23"/>
            <p:cNvSpPr>
              <a:spLocks noChangeArrowheads="1"/>
            </p:cNvSpPr>
            <p:nvPr/>
          </p:nvSpPr>
          <p:spPr bwMode="auto">
            <a:xfrm flipV="1">
              <a:off x="5556" y="2552"/>
              <a:ext cx="146" cy="153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28" name="Oval 24"/>
            <p:cNvSpPr>
              <a:spLocks noChangeArrowheads="1"/>
            </p:cNvSpPr>
            <p:nvPr/>
          </p:nvSpPr>
          <p:spPr bwMode="auto">
            <a:xfrm flipV="1">
              <a:off x="5193" y="2350"/>
              <a:ext cx="146" cy="153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29" name="Oval 25"/>
            <p:cNvSpPr>
              <a:spLocks noChangeArrowheads="1"/>
            </p:cNvSpPr>
            <p:nvPr/>
          </p:nvSpPr>
          <p:spPr bwMode="auto">
            <a:xfrm flipV="1">
              <a:off x="5374" y="2350"/>
              <a:ext cx="145" cy="15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30" name="Oval 26"/>
            <p:cNvSpPr>
              <a:spLocks noChangeArrowheads="1"/>
            </p:cNvSpPr>
            <p:nvPr/>
          </p:nvSpPr>
          <p:spPr bwMode="auto">
            <a:xfrm flipV="1">
              <a:off x="5556" y="2350"/>
              <a:ext cx="146" cy="153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31" name="Oval 27"/>
            <p:cNvSpPr>
              <a:spLocks noChangeArrowheads="1"/>
            </p:cNvSpPr>
            <p:nvPr/>
          </p:nvSpPr>
          <p:spPr bwMode="auto">
            <a:xfrm flipV="1">
              <a:off x="5193" y="2959"/>
              <a:ext cx="146" cy="15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32" name="Oval 28"/>
            <p:cNvSpPr>
              <a:spLocks noChangeArrowheads="1"/>
            </p:cNvSpPr>
            <p:nvPr/>
          </p:nvSpPr>
          <p:spPr bwMode="auto">
            <a:xfrm flipV="1">
              <a:off x="5193" y="2757"/>
              <a:ext cx="146" cy="15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456733" name="Line 29"/>
          <p:cNvSpPr>
            <a:spLocks noChangeShapeType="1"/>
          </p:cNvSpPr>
          <p:nvPr/>
        </p:nvSpPr>
        <p:spPr bwMode="auto">
          <a:xfrm>
            <a:off x="3995738" y="1476375"/>
            <a:ext cx="187325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stealth" w="med" len="med"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456734" name="Line 30"/>
          <p:cNvSpPr>
            <a:spLocks noChangeShapeType="1"/>
          </p:cNvSpPr>
          <p:nvPr/>
        </p:nvSpPr>
        <p:spPr bwMode="auto">
          <a:xfrm>
            <a:off x="5940425" y="1476375"/>
            <a:ext cx="316865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stealth" w="med" len="med"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456735" name="Text Box 31"/>
          <p:cNvSpPr txBox="1">
            <a:spLocks noChangeArrowheads="1"/>
          </p:cNvSpPr>
          <p:nvPr/>
        </p:nvSpPr>
        <p:spPr bwMode="auto">
          <a:xfrm>
            <a:off x="4240213" y="971550"/>
            <a:ext cx="1385887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00"/>
                </a:solidFill>
                <a:latin typeface="Verdana" pitchFamily="34" charset="0"/>
              </a:rPr>
              <a:t>deeltjes</a:t>
            </a:r>
            <a:endParaRPr lang="en-US" sz="800">
              <a:solidFill>
                <a:srgbClr val="FFFF00"/>
              </a:solidFill>
              <a:latin typeface="Verdana" pitchFamily="34" charset="0"/>
            </a:endParaRPr>
          </a:p>
          <a:p>
            <a:pPr algn="ctr"/>
            <a:r>
              <a:rPr lang="en-US" sz="800">
                <a:solidFill>
                  <a:srgbClr val="FFFF00"/>
                </a:solidFill>
                <a:latin typeface="Verdana" pitchFamily="34" charset="0"/>
              </a:rPr>
              <a:t> </a:t>
            </a:r>
          </a:p>
          <a:p>
            <a:pPr algn="ctr"/>
            <a:r>
              <a:rPr lang="en-US" sz="2400">
                <a:solidFill>
                  <a:srgbClr val="FFFF00"/>
                </a:solidFill>
                <a:latin typeface="Verdana" pitchFamily="34" charset="0"/>
              </a:rPr>
              <a:t>fysica</a:t>
            </a:r>
          </a:p>
        </p:txBody>
      </p:sp>
      <p:sp>
        <p:nvSpPr>
          <p:cNvPr id="456736" name="Text Box 32"/>
          <p:cNvSpPr txBox="1">
            <a:spLocks noChangeArrowheads="1"/>
          </p:cNvSpPr>
          <p:nvPr/>
        </p:nvSpPr>
        <p:spPr bwMode="auto">
          <a:xfrm>
            <a:off x="6573838" y="971550"/>
            <a:ext cx="1903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00"/>
                </a:solidFill>
                <a:latin typeface="Verdana" pitchFamily="34" charset="0"/>
              </a:rPr>
              <a:t>astronomie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08930" name="Group 2"/>
          <p:cNvGrpSpPr>
            <a:grpSpLocks/>
          </p:cNvGrpSpPr>
          <p:nvPr/>
        </p:nvGrpSpPr>
        <p:grpSpPr bwMode="auto">
          <a:xfrm>
            <a:off x="0" y="838200"/>
            <a:ext cx="7019925" cy="6015038"/>
            <a:chOff x="0" y="528"/>
            <a:chExt cx="4422" cy="3789"/>
          </a:xfrm>
        </p:grpSpPr>
        <p:pic>
          <p:nvPicPr>
            <p:cNvPr id="508931" name="Picture 3" descr="penwil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28" y="584"/>
              <a:ext cx="2794" cy="3435"/>
            </a:xfrm>
            <a:prstGeom prst="rect">
              <a:avLst/>
            </a:prstGeom>
            <a:noFill/>
          </p:spPr>
        </p:pic>
        <p:sp>
          <p:nvSpPr>
            <p:cNvPr id="508932" name="Arc 4"/>
            <p:cNvSpPr>
              <a:spLocks/>
            </p:cNvSpPr>
            <p:nvPr/>
          </p:nvSpPr>
          <p:spPr bwMode="auto">
            <a:xfrm>
              <a:off x="0" y="528"/>
              <a:ext cx="1825" cy="378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kumimoji="1"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pic>
          <p:nvPicPr>
            <p:cNvPr id="508933" name="Picture 5" descr="penwiln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" y="845"/>
              <a:ext cx="1262" cy="1814"/>
            </a:xfrm>
            <a:prstGeom prst="rect">
              <a:avLst/>
            </a:prstGeom>
            <a:noFill/>
          </p:spPr>
        </p:pic>
      </p:grpSp>
      <p:sp>
        <p:nvSpPr>
          <p:cNvPr id="508934" name="Text Box 6"/>
          <p:cNvSpPr txBox="1">
            <a:spLocks noChangeArrowheads="1"/>
          </p:cNvSpPr>
          <p:nvPr/>
        </p:nvSpPr>
        <p:spPr bwMode="auto">
          <a:xfrm>
            <a:off x="55563" y="44450"/>
            <a:ext cx="81216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0FFFF"/>
                </a:solidFill>
              </a:rPr>
              <a:t>Fundering: </a:t>
            </a:r>
            <a:r>
              <a:rPr lang="en-US" sz="4400" i="1">
                <a:solidFill>
                  <a:srgbClr val="FFFF00"/>
                </a:solidFill>
              </a:rPr>
              <a:t>3 Kelvin achtergrond</a:t>
            </a:r>
            <a:endParaRPr lang="en-GB" sz="3600" i="1">
              <a:solidFill>
                <a:srgbClr val="FFFF00"/>
              </a:solidFill>
            </a:endParaRPr>
          </a:p>
        </p:txBody>
      </p:sp>
      <p:grpSp>
        <p:nvGrpSpPr>
          <p:cNvPr id="508935" name="Group 7"/>
          <p:cNvGrpSpPr>
            <a:grpSpLocks/>
          </p:cNvGrpSpPr>
          <p:nvPr/>
        </p:nvGrpSpPr>
        <p:grpSpPr bwMode="auto">
          <a:xfrm>
            <a:off x="34925" y="917575"/>
            <a:ext cx="9110663" cy="5822950"/>
            <a:chOff x="22" y="578"/>
            <a:chExt cx="5739" cy="3668"/>
          </a:xfrm>
        </p:grpSpPr>
        <p:pic>
          <p:nvPicPr>
            <p:cNvPr id="508936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17" y="578"/>
              <a:ext cx="2144" cy="344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</p:pic>
        <p:grpSp>
          <p:nvGrpSpPr>
            <p:cNvPr id="508937" name="Group 9"/>
            <p:cNvGrpSpPr>
              <a:grpSpLocks/>
            </p:cNvGrpSpPr>
            <p:nvPr/>
          </p:nvGrpSpPr>
          <p:grpSpPr bwMode="auto">
            <a:xfrm>
              <a:off x="22" y="3067"/>
              <a:ext cx="1769" cy="1179"/>
              <a:chOff x="-23" y="3158"/>
              <a:chExt cx="1769" cy="1179"/>
            </a:xfrm>
          </p:grpSpPr>
          <p:pic>
            <p:nvPicPr>
              <p:cNvPr id="508938" name="Picture 10" descr="maps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-12" y="3166"/>
                <a:ext cx="1746" cy="1171"/>
              </a:xfrm>
              <a:prstGeom prst="rect">
                <a:avLst/>
              </a:prstGeom>
              <a:noFill/>
            </p:spPr>
          </p:pic>
          <p:pic>
            <p:nvPicPr>
              <p:cNvPr id="508939" name="Picture 11" descr="plank_surveyor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-23" y="3200"/>
                <a:ext cx="1769" cy="956"/>
              </a:xfrm>
              <a:prstGeom prst="rect">
                <a:avLst/>
              </a:prstGeom>
              <a:noFill/>
            </p:spPr>
          </p:pic>
          <p:sp>
            <p:nvSpPr>
              <p:cNvPr id="508940" name="Text Box 12"/>
              <p:cNvSpPr txBox="1">
                <a:spLocks noChangeArrowheads="1"/>
              </p:cNvSpPr>
              <p:nvPr/>
            </p:nvSpPr>
            <p:spPr bwMode="auto">
              <a:xfrm>
                <a:off x="379" y="3158"/>
                <a:ext cx="96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chemeClr val="tx1"/>
                    </a:solidFill>
                  </a:rPr>
                  <a:t>NRC HANDELSBLAD</a:t>
                </a:r>
                <a:endParaRPr lang="en-GB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08941" name="Text Box 13"/>
              <p:cNvSpPr txBox="1">
                <a:spLocks noChangeArrowheads="1"/>
              </p:cNvSpPr>
              <p:nvPr/>
            </p:nvSpPr>
            <p:spPr bwMode="auto">
              <a:xfrm>
                <a:off x="215" y="4013"/>
                <a:ext cx="129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chemeClr val="tx1"/>
                    </a:solidFill>
                  </a:rPr>
                  <a:t>Woensdag 12 februari 2003</a:t>
                </a:r>
                <a:endParaRPr lang="en-GB" sz="12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08942" name="Group 14"/>
          <p:cNvGrpSpPr>
            <a:grpSpLocks/>
          </p:cNvGrpSpPr>
          <p:nvPr/>
        </p:nvGrpSpPr>
        <p:grpSpPr bwMode="auto">
          <a:xfrm>
            <a:off x="2987675" y="922338"/>
            <a:ext cx="6173788" cy="5314950"/>
            <a:chOff x="1882" y="581"/>
            <a:chExt cx="3889" cy="3348"/>
          </a:xfrm>
        </p:grpSpPr>
        <p:pic>
          <p:nvPicPr>
            <p:cNvPr id="508943" name="Picture 1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82" y="618"/>
              <a:ext cx="3889" cy="3311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</p:pic>
        <p:sp>
          <p:nvSpPr>
            <p:cNvPr id="508944" name="Text Box 16"/>
            <p:cNvSpPr txBox="1">
              <a:spLocks noChangeArrowheads="1"/>
            </p:cNvSpPr>
            <p:nvPr/>
          </p:nvSpPr>
          <p:spPr bwMode="auto">
            <a:xfrm>
              <a:off x="4059" y="581"/>
              <a:ext cx="1701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>
                  <a:solidFill>
                    <a:srgbClr val="FFFF00"/>
                  </a:solidFill>
                </a:rPr>
                <a:t>T </a:t>
              </a:r>
              <a:r>
                <a:rPr lang="en-US" sz="3200">
                  <a:solidFill>
                    <a:srgbClr val="FFFF00"/>
                  </a:solidFill>
                  <a:sym typeface="Symbol" pitchFamily="18" charset="2"/>
                </a:rPr>
                <a:t> 2.725 K</a:t>
              </a:r>
            </a:p>
            <a:p>
              <a:pPr eaLnBrk="0" hangingPunct="0"/>
              <a:r>
                <a:rPr lang="en-US" sz="3200">
                  <a:solidFill>
                    <a:srgbClr val="FFFF00"/>
                  </a:solidFill>
                  <a:sym typeface="Symbol" pitchFamily="18" charset="2"/>
                </a:rPr>
                <a:t>    270.5 </a:t>
              </a:r>
              <a:r>
                <a:rPr lang="en-US" sz="3200" baseline="30000">
                  <a:solidFill>
                    <a:srgbClr val="FFFF00"/>
                  </a:solidFill>
                  <a:sym typeface="Symbol" pitchFamily="18" charset="2"/>
                </a:rPr>
                <a:t>o</a:t>
              </a:r>
              <a:r>
                <a:rPr lang="en-US" sz="3200">
                  <a:solidFill>
                    <a:srgbClr val="FFFF00"/>
                  </a:solidFill>
                  <a:sym typeface="Symbol" pitchFamily="18" charset="2"/>
                </a:rPr>
                <a:t>C</a:t>
              </a:r>
              <a:r>
                <a:rPr lang="en-US" sz="3200">
                  <a:solidFill>
                    <a:srgbClr val="FFFF00"/>
                  </a:solidFill>
                </a:rPr>
                <a:t> </a:t>
              </a:r>
              <a:endParaRPr lang="en-GB" sz="3200">
                <a:solidFill>
                  <a:srgbClr val="FFFF00"/>
                </a:solidFill>
              </a:endParaRPr>
            </a:p>
          </p:txBody>
        </p:sp>
        <p:sp>
          <p:nvSpPr>
            <p:cNvPr id="508945" name="Line 17"/>
            <p:cNvSpPr>
              <a:spLocks noChangeShapeType="1"/>
            </p:cNvSpPr>
            <p:nvPr/>
          </p:nvSpPr>
          <p:spPr bwMode="auto">
            <a:xfrm>
              <a:off x="4059" y="2704"/>
              <a:ext cx="590" cy="182"/>
            </a:xfrm>
            <a:prstGeom prst="line">
              <a:avLst/>
            </a:prstGeom>
            <a:noFill/>
            <a:ln w="76200">
              <a:solidFill>
                <a:srgbClr val="66FFCC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>
              <a:spAutoFit/>
            </a:bodyPr>
            <a:lstStyle/>
            <a:p>
              <a:endParaRPr lang="nl-NL"/>
            </a:p>
          </p:txBody>
        </p:sp>
        <p:sp>
          <p:nvSpPr>
            <p:cNvPr id="508946" name="Text Box 18"/>
            <p:cNvSpPr txBox="1">
              <a:spLocks noChangeArrowheads="1"/>
            </p:cNvSpPr>
            <p:nvPr/>
          </p:nvSpPr>
          <p:spPr bwMode="auto">
            <a:xfrm>
              <a:off x="4604" y="2858"/>
              <a:ext cx="1003" cy="30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3600">
                  <a:solidFill>
                    <a:srgbClr val="66FFCC"/>
                  </a:solidFill>
                </a:rPr>
                <a:t>theorie</a:t>
              </a:r>
            </a:p>
          </p:txBody>
        </p:sp>
        <p:sp>
          <p:nvSpPr>
            <p:cNvPr id="508947" name="Line 19"/>
            <p:cNvSpPr>
              <a:spLocks noChangeShapeType="1"/>
            </p:cNvSpPr>
            <p:nvPr/>
          </p:nvSpPr>
          <p:spPr bwMode="auto">
            <a:xfrm flipV="1">
              <a:off x="3515" y="1389"/>
              <a:ext cx="227" cy="27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>
              <a:spAutoFit/>
            </a:bodyPr>
            <a:lstStyle/>
            <a:p>
              <a:endParaRPr lang="nl-NL"/>
            </a:p>
          </p:txBody>
        </p:sp>
        <p:sp>
          <p:nvSpPr>
            <p:cNvPr id="508948" name="Text Box 20"/>
            <p:cNvSpPr txBox="1">
              <a:spLocks noChangeArrowheads="1"/>
            </p:cNvSpPr>
            <p:nvPr/>
          </p:nvSpPr>
          <p:spPr bwMode="auto">
            <a:xfrm>
              <a:off x="3696" y="1225"/>
              <a:ext cx="992" cy="30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3600">
                  <a:solidFill>
                    <a:schemeClr val="tx1"/>
                  </a:solidFill>
                </a:rPr>
                <a:t>meting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8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8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8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8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8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8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286116" y="609600"/>
            <a:ext cx="2554287" cy="914400"/>
            <a:chOff x="2341" y="384"/>
            <a:chExt cx="1609" cy="576"/>
          </a:xfrm>
        </p:grpSpPr>
        <p:pic>
          <p:nvPicPr>
            <p:cNvPr id="25614" name="Picture 1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41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5" name="Text Box 15"/>
            <p:cNvSpPr txBox="1">
              <a:spLocks noChangeArrowheads="1"/>
            </p:cNvSpPr>
            <p:nvPr/>
          </p:nvSpPr>
          <p:spPr bwMode="auto">
            <a:xfrm>
              <a:off x="2640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400" i="1" dirty="0">
                  <a:solidFill>
                    <a:schemeClr val="bg1"/>
                  </a:solidFill>
                  <a:latin typeface="CG Times" pitchFamily="18" charset="0"/>
                  <a:sym typeface="Symbol" pitchFamily="18" charset="2"/>
                </a:rPr>
                <a:t></a:t>
              </a: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3600" y="518"/>
              <a:ext cx="350" cy="404"/>
              <a:chOff x="1937" y="4108"/>
              <a:chExt cx="350" cy="404"/>
            </a:xfrm>
          </p:grpSpPr>
          <p:sp>
            <p:nvSpPr>
              <p:cNvPr id="25620" name="Oval 17"/>
              <p:cNvSpPr>
                <a:spLocks noChangeArrowheads="1"/>
              </p:cNvSpPr>
              <p:nvPr/>
            </p:nvSpPr>
            <p:spPr bwMode="auto">
              <a:xfrm>
                <a:off x="1951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1" name="Text Box 18"/>
              <p:cNvSpPr txBox="1">
                <a:spLocks noChangeArrowheads="1"/>
              </p:cNvSpPr>
              <p:nvPr/>
            </p:nvSpPr>
            <p:spPr bwMode="auto">
              <a:xfrm>
                <a:off x="1937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3600" b="1">
                    <a:solidFill>
                      <a:srgbClr val="0000FF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>
                    <a:solidFill>
                      <a:srgbClr val="0000FF"/>
                    </a:solidFill>
                    <a:latin typeface="CG Times" pitchFamily="18" charset="0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3185" y="518"/>
              <a:ext cx="415" cy="404"/>
              <a:chOff x="1330" y="4032"/>
              <a:chExt cx="415" cy="404"/>
            </a:xfrm>
          </p:grpSpPr>
          <p:sp>
            <p:nvSpPr>
              <p:cNvPr id="25618" name="Oval 20"/>
              <p:cNvSpPr>
                <a:spLocks noChangeArrowheads="1"/>
              </p:cNvSpPr>
              <p:nvPr/>
            </p:nvSpPr>
            <p:spPr bwMode="auto">
              <a:xfrm>
                <a:off x="1344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9" name="Text Box 21"/>
              <p:cNvSpPr txBox="1">
                <a:spLocks noChangeArrowheads="1"/>
              </p:cNvSpPr>
              <p:nvPr/>
            </p:nvSpPr>
            <p:spPr bwMode="auto">
              <a:xfrm>
                <a:off x="1330" y="4032"/>
                <a:ext cx="415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3600" b="1" dirty="0">
                    <a:solidFill>
                      <a:srgbClr val="FFFF00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 dirty="0">
                    <a:solidFill>
                      <a:srgbClr val="FFFF00"/>
                    </a:solidFill>
                    <a:latin typeface="CG Times" pitchFamily="18" charset="0"/>
                  </a:rPr>
                  <a:t>+</a:t>
                </a:r>
              </a:p>
            </p:txBody>
          </p:sp>
        </p:grpSp>
      </p:grp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295400" y="6172200"/>
            <a:ext cx="6172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NL" sz="3600">
                <a:solidFill>
                  <a:schemeClr val="bg1"/>
                </a:solidFill>
                <a:latin typeface="CG Times" pitchFamily="18" charset="0"/>
              </a:rPr>
              <a:t>pure energie d.w.z. licht (</a:t>
            </a:r>
            <a:r>
              <a:rPr lang="nl-NL" sz="3600">
                <a:solidFill>
                  <a:schemeClr val="bg1"/>
                </a:solidFill>
                <a:latin typeface="CG Times" pitchFamily="18" charset="0"/>
                <a:sym typeface="Symbol" pitchFamily="18" charset="2"/>
              </a:rPr>
              <a:t></a:t>
            </a:r>
            <a:r>
              <a:rPr lang="nl-NL" sz="3600">
                <a:solidFill>
                  <a:schemeClr val="bg1"/>
                </a:solidFill>
                <a:latin typeface="CG Times" pitchFamily="18" charset="0"/>
              </a:rPr>
              <a:t>)</a:t>
            </a:r>
            <a:endParaRPr lang="nl-NL" sz="3600">
              <a:solidFill>
                <a:schemeClr val="bg1"/>
              </a:solidFill>
              <a:latin typeface="CG Times" pitchFamily="18" charset="0"/>
              <a:sym typeface="Symbol" pitchFamily="18" charset="2"/>
            </a:endParaRPr>
          </a:p>
        </p:txBody>
      </p:sp>
      <p:pic>
        <p:nvPicPr>
          <p:cNvPr id="106509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497034"/>
            <a:ext cx="8837613" cy="49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42900"/>
            <a:ext cx="9144000" cy="1143000"/>
          </a:xfrm>
          <a:noFill/>
        </p:spPr>
        <p:txBody>
          <a:bodyPr/>
          <a:lstStyle/>
          <a:p>
            <a:pPr eaLnBrk="1" hangingPunct="1"/>
            <a:r>
              <a:rPr lang="nl-NL" sz="4800" dirty="0" smtClean="0"/>
              <a:t>Creatie: </a:t>
            </a:r>
            <a:r>
              <a:rPr lang="nl-NL" sz="4800" i="1" dirty="0" smtClean="0">
                <a:sym typeface="Symbol" pitchFamily="18" charset="2"/>
              </a:rPr>
              <a:t>  e</a:t>
            </a:r>
            <a:r>
              <a:rPr lang="nl-NL" sz="4800" i="1" baseline="30000" dirty="0" smtClean="0">
                <a:sym typeface="Symbol" pitchFamily="18" charset="2"/>
              </a:rPr>
              <a:t>+</a:t>
            </a:r>
            <a:r>
              <a:rPr lang="nl-NL" sz="4800" i="1" dirty="0" smtClean="0">
                <a:sym typeface="Symbol" pitchFamily="18" charset="2"/>
              </a:rPr>
              <a:t>e</a:t>
            </a:r>
            <a:r>
              <a:rPr lang="nl-NL" sz="4800" i="1" baseline="30000" dirty="0" smtClean="0">
                <a:sym typeface="Symbol" pitchFamily="18" charset="2"/>
              </a:rPr>
              <a:t></a:t>
            </a: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4800600" y="3810000"/>
            <a:ext cx="658813" cy="641350"/>
            <a:chOff x="1330" y="4032"/>
            <a:chExt cx="415" cy="404"/>
          </a:xfrm>
        </p:grpSpPr>
        <p:sp>
          <p:nvSpPr>
            <p:cNvPr id="25612" name="Oval 7"/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3" name="Text Box 8"/>
            <p:cNvSpPr txBox="1">
              <a:spLocks noChangeArrowheads="1"/>
            </p:cNvSpPr>
            <p:nvPr/>
          </p:nvSpPr>
          <p:spPr bwMode="auto">
            <a:xfrm>
              <a:off x="1330" y="4032"/>
              <a:ext cx="4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 b="1">
                  <a:solidFill>
                    <a:srgbClr val="FFFF00"/>
                  </a:solidFill>
                  <a:latin typeface="CG Times" pitchFamily="18" charset="0"/>
                </a:rPr>
                <a:t>e</a:t>
              </a:r>
              <a:r>
                <a:rPr lang="en-US" sz="3600" b="1" baseline="30000">
                  <a:solidFill>
                    <a:srgbClr val="FFFF00"/>
                  </a:solidFill>
                  <a:latin typeface="CG Times" pitchFamily="18" charset="0"/>
                </a:rPr>
                <a:t>+</a:t>
              </a:r>
            </a:p>
          </p:txBody>
        </p:sp>
      </p:grp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4930775" y="3810000"/>
            <a:ext cx="555625" cy="641350"/>
            <a:chOff x="1937" y="4108"/>
            <a:chExt cx="350" cy="404"/>
          </a:xfrm>
        </p:grpSpPr>
        <p:sp>
          <p:nvSpPr>
            <p:cNvPr id="25610" name="Oval 10"/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1" name="Text Box 11"/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 b="1">
                  <a:solidFill>
                    <a:srgbClr val="0000FF"/>
                  </a:solidFill>
                  <a:latin typeface="CG Times" pitchFamily="18" charset="0"/>
                </a:rPr>
                <a:t>e</a:t>
              </a:r>
              <a:r>
                <a:rPr lang="en-US" sz="3600" b="1" baseline="30000">
                  <a:solidFill>
                    <a:srgbClr val="0000FF"/>
                  </a:solidFill>
                  <a:latin typeface="CG Times" pitchFamily="18" charset="0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10650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6934200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4704978" y="1476375"/>
            <a:ext cx="440537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sz="3200" dirty="0">
                <a:solidFill>
                  <a:schemeClr val="bg1"/>
                </a:solidFill>
                <a:latin typeface="CG Times" pitchFamily="18" charset="0"/>
                <a:sym typeface="Symbol" pitchFamily="18" charset="2"/>
              </a:rPr>
              <a:t> </a:t>
            </a:r>
            <a:r>
              <a:rPr lang="nl-NL" sz="3200" dirty="0">
                <a:solidFill>
                  <a:schemeClr val="bg1"/>
                </a:solidFill>
                <a:latin typeface="CG Times" pitchFamily="18" charset="0"/>
              </a:rPr>
              <a:t>creëert via E=</a:t>
            </a:r>
            <a:r>
              <a:rPr lang="nl-NL" sz="3200">
                <a:solidFill>
                  <a:schemeClr val="bg1"/>
                </a:solidFill>
                <a:latin typeface="CG Times" pitchFamily="18" charset="0"/>
              </a:rPr>
              <a:t>mc</a:t>
            </a:r>
            <a:r>
              <a:rPr lang="nl-NL" sz="3200" baseline="30000">
                <a:solidFill>
                  <a:schemeClr val="bg1"/>
                </a:solidFill>
                <a:latin typeface="CG Times" pitchFamily="18" charset="0"/>
              </a:rPr>
              <a:t>2</a:t>
            </a:r>
            <a:endParaRPr lang="nl-NL" sz="3200" baseline="30000" smtClean="0">
              <a:solidFill>
                <a:schemeClr val="bg1"/>
              </a:solidFill>
              <a:latin typeface="CG Times" pitchFamily="18" charset="0"/>
            </a:endParaRPr>
          </a:p>
          <a:p>
            <a:pPr algn="ctr"/>
            <a:r>
              <a:rPr lang="nl-NL" sz="3200" dirty="0" smtClean="0">
                <a:solidFill>
                  <a:schemeClr val="bg1"/>
                </a:solidFill>
                <a:latin typeface="CG Times" pitchFamily="18" charset="0"/>
              </a:rPr>
              <a:t>deeltjesantideeltje </a:t>
            </a:r>
            <a:r>
              <a:rPr lang="nl-NL" sz="3200" dirty="0">
                <a:solidFill>
                  <a:schemeClr val="bg1"/>
                </a:solidFill>
                <a:latin typeface="CG Times" pitchFamily="18" charset="0"/>
              </a:rPr>
              <a:t>paar</a:t>
            </a:r>
            <a:endParaRPr lang="nl-NL" sz="3200" dirty="0">
              <a:solidFill>
                <a:schemeClr val="bg1"/>
              </a:solidFill>
              <a:latin typeface="CG Times" pitchFamily="18" charset="0"/>
              <a:sym typeface="Symbol" pitchFamily="18" charset="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7971066" cy="84054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5.48566E-6 L 0.10833 -0.42182 " pathEditMode="relative" ptsTypes="AA">
                                      <p:cBhvr>
                                        <p:cTn id="9" dur="30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7 C 0.00121 -0.03377 0.00278 -0.06684 -0.01129 -0.10939 C -0.02535 -0.15195 -0.05313 -0.21948 -0.08472 -0.25578 C -0.11597 -0.29209 -0.16893 -0.31337 -0.2 -0.32701 C -0.23108 -0.34066 -0.24184 -0.34343 -0.27049 -0.33835 C -0.29913 -0.33326 -0.34236 -0.32331 -0.37188 -0.29718 C -0.40139 -0.27105 -0.43004 -0.22849 -0.44792 -0.18085 C -0.4658 -0.13321 -0.47847 -0.06499 -0.479 -0.0118 C -0.47952 0.04139 -0.47205 0.09574 -0.45087 0.1383 C -0.42969 0.18085 -0.38646 0.22456 -0.35226 0.24329 C -0.31806 0.26202 -0.27847 0.26318 -0.24514 0.25069 C -0.21216 0.2382 -0.17379 0.20259 -0.15226 0.16813 C -0.13073 0.13367 -0.11754 0.0895 -0.11563 0.0444 C -0.11372 -0.0007 -0.12084 -0.06129 -0.14097 -0.10199 C -0.16111 -0.14269 -0.20278 -0.18779 -0.23681 -0.19959 C -0.27049 -0.21138 -0.31702 -0.19265 -0.34375 -0.17322 C -0.37049 -0.1538 -0.38924 -0.12257 -0.39722 -0.08326 C -0.40521 -0.04394 -0.40243 0.02497 -0.39167 0.06313 C -0.38091 0.10129 -0.35591 0.12881 -0.33247 0.1457 C -0.30903 0.16258 -0.2757 0.17067 -0.25104 0.16443 C -0.22622 0.15818 -0.19827 0.13321 -0.18316 0.10823 C -0.16806 0.08325 -0.15834 0.04556 -0.16059 0.01434 C -0.16285 -0.01688 -0.17882 -0.05736 -0.19722 -0.07933 C -0.21563 -0.1013 -0.24757 -0.11702 -0.27049 -0.11702 C -0.29341 -0.11702 -0.31875 -0.1006 -0.33525 -0.07933 C -0.35174 -0.05805 -0.36719 -0.01943 -0.3691 0.01064 C -0.37101 0.0407 -0.35972 0.07932 -0.34653 0.1006 C -0.33334 0.12188 -0.30903 0.13645 -0.29045 0.1383 C -0.27153 0.14015 -0.24809 0.12881 -0.23386 0.11193 C -0.21979 0.09505 -0.20521 0.06452 -0.20573 0.037 C -0.20625 0.00948 -0.22205 -0.03446 -0.23681 -0.05319 C -0.25122 -0.07193 -0.27656 -0.07933 -0.29306 -0.07563 C -0.30955 -0.07193 -0.32674 -0.05065 -0.33525 -0.03076 C -0.34375 -0.01087 -0.34983 0.02174 -0.34375 0.0444 C -0.33768 0.06707 -0.3132 0.09274 -0.29861 0.10453 C -0.28403 0.11633 -0.26806 0.11887 -0.25643 0.11563 C -0.24479 0.11239 -0.23247 0.1006 -0.22865 0.08557 C -0.22413 0.07053 -0.22309 0.03885 -0.23108 0.02567 C -0.23924 0.01249 -0.26302 0.00509 -0.27622 0.00694 C -0.28941 0.00879 -0.30469 0.02451 -0.3099 0.037 C -0.31511 0.04949 -0.31233 0.06938 -0.30712 0.08187 C -0.30191 0.09435 -0.29045 0.10892 -0.279 0.11193 C -0.26771 0.11494 -0.24809 0.10869 -0.23959 0.1006 C -0.23108 0.0925 -0.22743 0.07123 -0.22865 0.06313 C -0.22917 0.05504 -0.23959 0.05296 -0.24514 0.0518 C -0.2507 0.05065 -0.25816 0.05134 -0.26198 0.05573 C -0.2658 0.06013 -0.26823 0.06938 -0.26771 0.07817 C -0.26719 0.08695 -0.26059 0.10314 -0.2592 0.10823 " pathEditMode="relative" rAng="0" ptsTypes="aaaaaaaaaaaaaaaaaaaaaaaaaaaaaaaaaaaaaaaaaaaaaaaA">
                                      <p:cBhvr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" y="-4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2.67345E-6 C 0.00746 -0.02845 0.01492 -0.05666 0.0309 -0.07863 C 0.04687 -0.1006 0.07239 -0.12142 0.09583 -0.13136 C 0.11926 -0.1413 0.146 -0.14246 0.17187 -0.13876 C 0.19774 -0.13506 0.22586 -0.13067 0.25069 -0.1087 C 0.27551 -0.08672 0.30763 -0.04625 0.32117 -0.0074 C 0.33472 0.03145 0.33888 0.08464 0.33229 0.12396 C 0.32569 0.16328 0.29895 0.20513 0.28159 0.22895 C 0.26423 0.25278 0.25208 0.26272 0.22812 0.26642 C 0.20416 0.27012 0.16284 0.26573 0.13801 0.25139 C 0.11319 0.23705 0.09236 0.20513 0.07881 0.18016 C 0.06527 0.15518 0.05538 0.13321 0.05624 0.1013 C 0.05711 0.06938 0.06805 0.01758 0.08454 -0.0111 C 0.10104 -0.03978 0.1309 -0.06499 0.15486 -0.07123 C 0.17881 -0.07747 0.21024 -0.06314 0.22812 -0.0488 C 0.246 -0.03446 0.2559 -0.01064 0.26197 0.01503 C 0.26805 0.0407 0.27222 0.07655 0.26475 0.10523 C 0.25729 0.1339 0.23697 0.17414 0.21683 0.18779 C 0.1967 0.20143 0.16232 0.19658 0.14357 0.18779 C 0.12482 0.179 0.11267 0.15888 0.10416 0.13506 C 0.09565 0.11124 0.08767 0.07192 0.09288 0.0451 C 0.09808 0.01827 0.11979 -0.01434 0.13524 -0.02613 C 0.15069 -0.03793 0.17048 -0.03538 0.18593 -0.02613 C 0.20138 -0.01688 0.22291 0.00694 0.22812 0.03007 C 0.23333 0.05319 0.22291 0.09389 0.21683 0.11263 C 0.21076 0.13136 0.20468 0.1376 0.19149 0.14269 C 0.17829 0.14778 0.15347 0.15264 0.13801 0.14269 C 0.12256 0.13275 0.10242 0.10315 0.09861 0.08256 C 0.09479 0.06198 0.10555 0.03122 0.11545 0.01873 C 0.12534 0.00624 0.14357 0.00208 0.15763 0.00763 C 0.1717 0.01318 0.19583 0.03446 0.19999 0.0525 C 0.20416 0.07054 0.18923 0.10199 0.18315 0.11633 C 0.17708 0.13067 0.17361 0.13645 0.16336 0.13899 C 0.15312 0.14154 0.12968 0.13876 0.12117 0.13136 C 0.11267 0.12396 0.11024 0.10338 0.11267 0.09389 C 0.1151 0.08441 0.12968 0.07447 0.13524 0.07516 C 0.14079 0.07586 0.14357 0.08673 0.14652 0.0976 " pathEditMode="relative" ptsTypes="aaaaaaaaaaaaaaaaaaaaaaaaaaaaaaaaaaaaA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10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1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055915" y="571480"/>
            <a:ext cx="2444750" cy="914400"/>
            <a:chOff x="2241" y="384"/>
            <a:chExt cx="1540" cy="576"/>
          </a:xfrm>
        </p:grpSpPr>
        <p:pic>
          <p:nvPicPr>
            <p:cNvPr id="25614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82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5" name="Text Box 15"/>
            <p:cNvSpPr txBox="1">
              <a:spLocks noChangeArrowheads="1"/>
            </p:cNvSpPr>
            <p:nvPr/>
          </p:nvSpPr>
          <p:spPr bwMode="auto">
            <a:xfrm>
              <a:off x="2924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400" i="1" dirty="0">
                  <a:solidFill>
                    <a:schemeClr val="bg1"/>
                  </a:solidFill>
                  <a:latin typeface="CG Times" pitchFamily="18" charset="0"/>
                  <a:sym typeface="Symbol" pitchFamily="18" charset="2"/>
                </a:rPr>
                <a:t></a:t>
              </a: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2611" y="518"/>
              <a:ext cx="360" cy="404"/>
              <a:chOff x="948" y="4108"/>
              <a:chExt cx="360" cy="404"/>
            </a:xfrm>
          </p:grpSpPr>
          <p:sp>
            <p:nvSpPr>
              <p:cNvPr id="25620" name="Oval 17"/>
              <p:cNvSpPr>
                <a:spLocks noChangeArrowheads="1"/>
              </p:cNvSpPr>
              <p:nvPr/>
            </p:nvSpPr>
            <p:spPr bwMode="auto">
              <a:xfrm>
                <a:off x="972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1" name="Text Box 18"/>
              <p:cNvSpPr txBox="1">
                <a:spLocks noChangeArrowheads="1"/>
              </p:cNvSpPr>
              <p:nvPr/>
            </p:nvSpPr>
            <p:spPr bwMode="auto">
              <a:xfrm>
                <a:off x="948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3600" b="1" dirty="0">
                    <a:solidFill>
                      <a:srgbClr val="0000FF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 dirty="0">
                    <a:solidFill>
                      <a:srgbClr val="0000FF"/>
                    </a:solidFill>
                    <a:latin typeface="CG Times" pitchFamily="18" charset="0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2241" y="518"/>
              <a:ext cx="415" cy="404"/>
              <a:chOff x="386" y="4032"/>
              <a:chExt cx="415" cy="404"/>
            </a:xfrm>
          </p:grpSpPr>
          <p:sp>
            <p:nvSpPr>
              <p:cNvPr id="25618" name="Oval 20"/>
              <p:cNvSpPr>
                <a:spLocks noChangeArrowheads="1"/>
              </p:cNvSpPr>
              <p:nvPr/>
            </p:nvSpPr>
            <p:spPr bwMode="auto">
              <a:xfrm>
                <a:off x="420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9" name="Text Box 21"/>
              <p:cNvSpPr txBox="1">
                <a:spLocks noChangeArrowheads="1"/>
              </p:cNvSpPr>
              <p:nvPr/>
            </p:nvSpPr>
            <p:spPr bwMode="auto">
              <a:xfrm>
                <a:off x="386" y="4032"/>
                <a:ext cx="415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3600" b="1" dirty="0">
                    <a:solidFill>
                      <a:srgbClr val="FFFF00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 dirty="0">
                    <a:solidFill>
                      <a:srgbClr val="FFFF00"/>
                    </a:solidFill>
                    <a:latin typeface="CG Times" pitchFamily="18" charset="0"/>
                  </a:rPr>
                  <a:t>+</a:t>
                </a:r>
              </a:p>
            </p:txBody>
          </p:sp>
        </p:grpSp>
      </p:grp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295400" y="6172200"/>
            <a:ext cx="6172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NL" sz="3600">
                <a:solidFill>
                  <a:schemeClr val="bg1"/>
                </a:solidFill>
                <a:latin typeface="CG Times" pitchFamily="18" charset="0"/>
              </a:rPr>
              <a:t>pure energie d.w.z. licht (</a:t>
            </a:r>
            <a:r>
              <a:rPr lang="nl-NL" sz="3600">
                <a:solidFill>
                  <a:schemeClr val="bg1"/>
                </a:solidFill>
                <a:latin typeface="CG Times" pitchFamily="18" charset="0"/>
                <a:sym typeface="Symbol" pitchFamily="18" charset="2"/>
              </a:rPr>
              <a:t></a:t>
            </a:r>
            <a:r>
              <a:rPr lang="nl-NL" sz="3600">
                <a:solidFill>
                  <a:schemeClr val="bg1"/>
                </a:solidFill>
                <a:latin typeface="CG Times" pitchFamily="18" charset="0"/>
              </a:rPr>
              <a:t>)</a:t>
            </a:r>
            <a:endParaRPr lang="nl-NL" sz="3600">
              <a:solidFill>
                <a:schemeClr val="bg1"/>
              </a:solidFill>
              <a:latin typeface="CG Times" pitchFamily="18" charset="0"/>
              <a:sym typeface="Symbol" pitchFamily="18" charset="2"/>
            </a:endParaRPr>
          </a:p>
        </p:txBody>
      </p:sp>
      <p:pic>
        <p:nvPicPr>
          <p:cNvPr id="10650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497034"/>
            <a:ext cx="8837613" cy="49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42900"/>
            <a:ext cx="9144000" cy="1143000"/>
          </a:xfrm>
          <a:noFill/>
        </p:spPr>
        <p:txBody>
          <a:bodyPr/>
          <a:lstStyle/>
          <a:p>
            <a:pPr eaLnBrk="1" hangingPunct="1"/>
            <a:r>
              <a:rPr lang="nl-NL" sz="4800" dirty="0" smtClean="0"/>
              <a:t>Annihilatie: </a:t>
            </a:r>
            <a:r>
              <a:rPr lang="nl-NL" sz="4800" i="1" dirty="0" smtClean="0">
                <a:sym typeface="Symbol" pitchFamily="18" charset="2"/>
              </a:rPr>
              <a:t>e</a:t>
            </a:r>
            <a:r>
              <a:rPr lang="nl-NL" sz="4800" i="1" baseline="30000" dirty="0" smtClean="0">
                <a:sym typeface="Symbol" pitchFamily="18" charset="2"/>
              </a:rPr>
              <a:t>+</a:t>
            </a:r>
            <a:r>
              <a:rPr lang="nl-NL" sz="4800" i="1" dirty="0" smtClean="0">
                <a:sym typeface="Symbol" pitchFamily="18" charset="2"/>
              </a:rPr>
              <a:t>e</a:t>
            </a:r>
            <a:r>
              <a:rPr lang="nl-NL" sz="4800" i="1" baseline="30000" dirty="0" smtClean="0">
                <a:sym typeface="Symbol" pitchFamily="18" charset="2"/>
              </a:rPr>
              <a:t></a:t>
            </a:r>
            <a:r>
              <a:rPr lang="nl-NL" sz="4800" i="1" dirty="0" smtClean="0">
                <a:sym typeface="Symbol" pitchFamily="18" charset="2"/>
              </a:rPr>
              <a:t>  </a:t>
            </a:r>
            <a:endParaRPr lang="nl-NL" sz="4800" i="1" baseline="30000" dirty="0" smtClean="0">
              <a:sym typeface="Symbol" pitchFamily="18" charset="2"/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4800600" y="3810000"/>
            <a:ext cx="658813" cy="641350"/>
            <a:chOff x="1330" y="4032"/>
            <a:chExt cx="415" cy="404"/>
          </a:xfrm>
        </p:grpSpPr>
        <p:sp>
          <p:nvSpPr>
            <p:cNvPr id="25612" name="Oval 7"/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3" name="Text Box 8"/>
            <p:cNvSpPr txBox="1">
              <a:spLocks noChangeArrowheads="1"/>
            </p:cNvSpPr>
            <p:nvPr/>
          </p:nvSpPr>
          <p:spPr bwMode="auto">
            <a:xfrm>
              <a:off x="1330" y="4032"/>
              <a:ext cx="4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 b="1">
                  <a:solidFill>
                    <a:srgbClr val="FFFF00"/>
                  </a:solidFill>
                  <a:latin typeface="CG Times" pitchFamily="18" charset="0"/>
                </a:rPr>
                <a:t>e</a:t>
              </a:r>
              <a:r>
                <a:rPr lang="en-US" sz="3600" b="1" baseline="30000">
                  <a:solidFill>
                    <a:srgbClr val="FFFF00"/>
                  </a:solidFill>
                  <a:latin typeface="CG Times" pitchFamily="18" charset="0"/>
                </a:rPr>
                <a:t>+</a:t>
              </a:r>
            </a:p>
          </p:txBody>
        </p:sp>
      </p:grp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4930775" y="3810000"/>
            <a:ext cx="555625" cy="641350"/>
            <a:chOff x="1937" y="4108"/>
            <a:chExt cx="350" cy="404"/>
          </a:xfrm>
        </p:grpSpPr>
        <p:sp>
          <p:nvSpPr>
            <p:cNvPr id="25610" name="Oval 10"/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1" name="Text Box 11"/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 b="1">
                  <a:solidFill>
                    <a:srgbClr val="0000FF"/>
                  </a:solidFill>
                  <a:latin typeface="CG Times" pitchFamily="18" charset="0"/>
                </a:rPr>
                <a:t>e</a:t>
              </a:r>
              <a:r>
                <a:rPr lang="en-US" sz="3600" b="1" baseline="30000">
                  <a:solidFill>
                    <a:srgbClr val="0000FF"/>
                  </a:solidFill>
                  <a:latin typeface="CG Times" pitchFamily="18" charset="0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10650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6934200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4743450" y="1476375"/>
            <a:ext cx="4238661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sz="3200" dirty="0" smtClean="0">
                <a:solidFill>
                  <a:schemeClr val="bg1"/>
                </a:solidFill>
                <a:latin typeface="CG Times" pitchFamily="18" charset="0"/>
                <a:sym typeface="Symbol" pitchFamily="18" charset="2"/>
              </a:rPr>
              <a:t>Een </a:t>
            </a:r>
            <a:r>
              <a:rPr lang="nl-NL" sz="3200" dirty="0" err="1" smtClean="0">
                <a:solidFill>
                  <a:schemeClr val="bg1"/>
                </a:solidFill>
                <a:latin typeface="CG Times" pitchFamily="18" charset="0"/>
                <a:sym typeface="Symbol" pitchFamily="18" charset="2"/>
              </a:rPr>
              <a:t>deeltje-antideeltje</a:t>
            </a:r>
            <a:endParaRPr lang="nl-NL" sz="3200" dirty="0" smtClean="0">
              <a:solidFill>
                <a:schemeClr val="bg1"/>
              </a:solidFill>
              <a:latin typeface="CG Times" pitchFamily="18" charset="0"/>
              <a:sym typeface="Symbol" pitchFamily="18" charset="2"/>
            </a:endParaRPr>
          </a:p>
          <a:p>
            <a:pPr algn="ctr"/>
            <a:r>
              <a:rPr lang="nl-NL" sz="3200" dirty="0" smtClean="0">
                <a:solidFill>
                  <a:schemeClr val="bg1"/>
                </a:solidFill>
                <a:latin typeface="CG Times" pitchFamily="18" charset="0"/>
              </a:rPr>
              <a:t>creëert </a:t>
            </a:r>
            <a:r>
              <a:rPr lang="nl-NL" sz="3600" dirty="0" smtClean="0">
                <a:solidFill>
                  <a:schemeClr val="bg1"/>
                </a:solidFill>
                <a:latin typeface="CG Times" pitchFamily="18" charset="0"/>
                <a:sym typeface="Symbol" pitchFamily="18" charset="2"/>
              </a:rPr>
              <a:t></a:t>
            </a:r>
            <a:r>
              <a:rPr lang="nl-NL" sz="3200" dirty="0" smtClean="0">
                <a:solidFill>
                  <a:schemeClr val="bg1"/>
                </a:solidFill>
                <a:latin typeface="CG Times" pitchFamily="18" charset="0"/>
                <a:sym typeface="Symbol" pitchFamily="18" charset="2"/>
              </a:rPr>
              <a:t>’s </a:t>
            </a:r>
            <a:r>
              <a:rPr lang="nl-NL" sz="3200" dirty="0" smtClean="0">
                <a:solidFill>
                  <a:schemeClr val="bg1"/>
                </a:solidFill>
                <a:latin typeface="CG Times" pitchFamily="18" charset="0"/>
              </a:rPr>
              <a:t>via E=mc</a:t>
            </a:r>
            <a:r>
              <a:rPr lang="nl-NL" sz="3200" baseline="30000" dirty="0" smtClean="0">
                <a:solidFill>
                  <a:schemeClr val="bg1"/>
                </a:solidFill>
                <a:latin typeface="CG Times" pitchFamily="18" charset="0"/>
              </a:rPr>
              <a:t>2</a:t>
            </a:r>
            <a:endParaRPr lang="nl-NL" sz="3200" baseline="30000" dirty="0">
              <a:solidFill>
                <a:schemeClr val="bg1"/>
              </a:solidFill>
              <a:latin typeface="CG Times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33" y="-24"/>
            <a:ext cx="7958487" cy="8588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-546100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811198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7 C 0.00121 -0.03377 0.00278 -0.06684 -0.01129 -0.10939 C -0.02535 -0.15195 -0.05313 -0.21948 -0.08472 -0.25578 C -0.11597 -0.29209 -0.16893 -0.31337 -0.2 -0.32701 C -0.23108 -0.34066 -0.24184 -0.34343 -0.27049 -0.33835 C -0.29913 -0.33326 -0.34236 -0.32331 -0.37188 -0.29718 C -0.40139 -0.27105 -0.43004 -0.22849 -0.44792 -0.18085 C -0.4658 -0.13321 -0.47847 -0.06499 -0.479 -0.0118 C -0.47952 0.04139 -0.47205 0.09574 -0.45087 0.1383 C -0.42969 0.18085 -0.38646 0.22456 -0.35226 0.24329 C -0.31806 0.26202 -0.27847 0.26318 -0.24514 0.25069 C -0.21216 0.2382 -0.17379 0.20259 -0.15226 0.16813 C -0.13073 0.13367 -0.11754 0.0895 -0.11563 0.0444 C -0.11372 -0.0007 -0.12084 -0.06129 -0.14097 -0.10199 C -0.16111 -0.14269 -0.20278 -0.18779 -0.23681 -0.19959 C -0.27049 -0.21138 -0.31702 -0.19265 -0.34375 -0.17322 C -0.37049 -0.1538 -0.38924 -0.12257 -0.39722 -0.08326 C -0.40521 -0.04394 -0.40243 0.02497 -0.39167 0.06313 C -0.38091 0.10129 -0.35591 0.12881 -0.33247 0.1457 C -0.30903 0.16258 -0.2757 0.17067 -0.25104 0.16443 C -0.22622 0.15818 -0.19827 0.13321 -0.18316 0.10823 C -0.16806 0.08325 -0.15834 0.04556 -0.16059 0.01434 C -0.16285 -0.01688 -0.17882 -0.05736 -0.19722 -0.07933 C -0.21563 -0.1013 -0.24757 -0.11702 -0.27049 -0.11702 C -0.29341 -0.11702 -0.31875 -0.1006 -0.33525 -0.07933 C -0.35174 -0.05805 -0.36719 -0.01943 -0.3691 0.01064 C -0.37101 0.0407 -0.35972 0.07932 -0.34653 0.1006 C -0.33334 0.12188 -0.30903 0.13645 -0.29045 0.1383 C -0.27153 0.14015 -0.24809 0.12881 -0.23386 0.11193 C -0.21979 0.09505 -0.20521 0.06452 -0.20573 0.037 C -0.20625 0.00948 -0.22205 -0.03446 -0.23681 -0.05319 C -0.25122 -0.07193 -0.27656 -0.07933 -0.29306 -0.07563 C -0.30955 -0.07193 -0.32674 -0.05065 -0.33525 -0.03076 C -0.34375 -0.01087 -0.34983 0.02174 -0.34375 0.0444 C -0.33768 0.06707 -0.3132 0.09274 -0.29861 0.10453 C -0.28403 0.11633 -0.26806 0.11887 -0.25643 0.11563 C -0.24479 0.11239 -0.23247 0.1006 -0.22865 0.08557 C -0.22413 0.07053 -0.22309 0.03885 -0.23108 0.02567 C -0.23924 0.01249 -0.26302 0.00509 -0.27622 0.00694 C -0.28941 0.00879 -0.30469 0.02451 -0.3099 0.037 C -0.31511 0.04949 -0.31233 0.06938 -0.30712 0.08187 C -0.30191 0.09435 -0.29045 0.10892 -0.279 0.11193 C -0.26771 0.11494 -0.24809 0.10869 -0.23959 0.1006 C -0.23108 0.0925 -0.22743 0.07123 -0.22865 0.06313 C -0.22917 0.05504 -0.23959 0.05296 -0.24514 0.0518 C -0.2507 0.05065 -0.25816 0.05134 -0.26198 0.05573 C -0.2658 0.06013 -0.26823 0.06938 -0.26771 0.07817 C -0.26719 0.08695 -0.26059 0.10314 -0.2592 0.10823 " pathEditMode="relative" rAng="0" ptsTypes="aaaaaaaaaaaaaaaaaaaaaaaaaaaaaaaaaaaaaaaaaaaaaaaA">
                                      <p:cBhvr>
                                        <p:cTn id="12" dur="5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" y="-4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2.67345E-6 C 0.00746 -0.02845 0.01492 -0.05666 0.0309 -0.07863 C 0.04687 -0.1006 0.07239 -0.12142 0.09583 -0.13136 C 0.11926 -0.1413 0.146 -0.14246 0.17187 -0.13876 C 0.19774 -0.13506 0.22586 -0.13067 0.25069 -0.1087 C 0.27551 -0.08672 0.30763 -0.04625 0.32117 -0.0074 C 0.33472 0.03145 0.33888 0.08464 0.33229 0.12396 C 0.32569 0.16328 0.29895 0.20513 0.28159 0.22895 C 0.26423 0.25278 0.25208 0.26272 0.22812 0.26642 C 0.20416 0.27012 0.16284 0.26573 0.13801 0.25139 C 0.11319 0.23705 0.09236 0.20513 0.07881 0.18016 C 0.06527 0.15518 0.05538 0.13321 0.05624 0.1013 C 0.05711 0.06938 0.06805 0.01758 0.08454 -0.0111 C 0.10104 -0.03978 0.1309 -0.06499 0.15486 -0.07123 C 0.17881 -0.07747 0.21024 -0.06314 0.22812 -0.0488 C 0.246 -0.03446 0.2559 -0.01064 0.26197 0.01503 C 0.26805 0.0407 0.27222 0.07655 0.26475 0.10523 C 0.25729 0.1339 0.23697 0.17414 0.21683 0.18779 C 0.1967 0.20143 0.16232 0.19658 0.14357 0.18779 C 0.12482 0.179 0.11267 0.15888 0.10416 0.13506 C 0.09565 0.11124 0.08767 0.07192 0.09288 0.0451 C 0.09808 0.01827 0.11979 -0.01434 0.13524 -0.02613 C 0.15069 -0.03793 0.17048 -0.03538 0.18593 -0.02613 C 0.20138 -0.01688 0.22291 0.00694 0.22812 0.03007 C 0.23333 0.05319 0.22291 0.09389 0.21683 0.11263 C 0.21076 0.13136 0.20468 0.1376 0.19149 0.14269 C 0.17829 0.14778 0.15347 0.15264 0.13801 0.14269 C 0.12256 0.13275 0.10242 0.10315 0.09861 0.08256 C 0.09479 0.06198 0.10555 0.03122 0.11545 0.01873 C 0.12534 0.00624 0.14357 0.00208 0.15763 0.00763 C 0.1717 0.01318 0.19583 0.03446 0.19999 0.0525 C 0.20416 0.07054 0.18923 0.10199 0.18315 0.11633 C 0.17708 0.13067 0.17361 0.13645 0.16336 0.13899 C 0.15312 0.14154 0.12968 0.13876 0.12117 0.13136 C 0.11267 0.12396 0.11024 0.10338 0.11267 0.09389 C 0.1151 0.08441 0.12968 0.07447 0.13524 0.07516 C 0.14079 0.07586 0.14357 0.08673 0.14652 0.0976 " pathEditMode="relative" ptsTypes="aaaaaaaaaaaaaaaaaaaaaaaaaaaaaaaaaaaaA">
                                      <p:cBhvr>
                                        <p:cTn id="14" dur="5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10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1318 L 0.10833 -0.43501 " pathEditMode="relative" rAng="0" ptsTypes="AA">
                                      <p:cBhvr>
                                        <p:cTn id="20" dur="3000" spd="-1000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" y="-21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12673E-6 L -0.15955 0.62604 " pathEditMode="relative" rAng="0" ptsTypes="AA">
                                      <p:cBhvr>
                                        <p:cTn id="22" dur="3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" y="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LEP_r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7093" y="0"/>
            <a:ext cx="7609813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77141" y="-74443"/>
            <a:ext cx="4608286" cy="600586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LEP </a:t>
            </a:r>
            <a:r>
              <a:rPr lang="en-US" b="1" i="1" kern="0" dirty="0" err="1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versneller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Electron Positron </a:t>
            </a:r>
            <a:r>
              <a:rPr lang="en-US" dirty="0" err="1" smtClean="0"/>
              <a:t>versneller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506" y="1052513"/>
            <a:ext cx="8064500" cy="554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1096" y="663990"/>
            <a:ext cx="16573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7200" dirty="0">
                <a:solidFill>
                  <a:srgbClr val="00FFFF"/>
                </a:solidFill>
                <a:latin typeface="Tahoma" pitchFamily="-104" charset="0"/>
                <a:ea typeface="Arial" pitchFamily="-104" charset="0"/>
                <a:cs typeface="Arial" pitchFamily="-104" charset="0"/>
              </a:rPr>
              <a:t>LEP</a:t>
            </a:r>
            <a:endParaRPr lang="en-GB" sz="2400" i="1" dirty="0">
              <a:solidFill>
                <a:srgbClr val="00FFFF"/>
              </a:solidFill>
              <a:latin typeface="Tahoma" pitchFamily="-104" charset="0"/>
              <a:ea typeface="Arial" pitchFamily="-104" charset="0"/>
              <a:cs typeface="Arial" pitchFamily="-1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7999" y="1052285"/>
            <a:ext cx="188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1989-2000</a:t>
            </a:r>
            <a:endParaRPr lang="en-US" dirty="0">
              <a:solidFill>
                <a:srgbClr val="00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L3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569" y="611642"/>
            <a:ext cx="8016875" cy="595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1096" y="663990"/>
            <a:ext cx="16573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7200" dirty="0">
                <a:solidFill>
                  <a:srgbClr val="00FFFF"/>
                </a:solidFill>
                <a:latin typeface="Tahoma" pitchFamily="-104" charset="0"/>
                <a:ea typeface="Arial" pitchFamily="-104" charset="0"/>
                <a:cs typeface="Arial" pitchFamily="-104" charset="0"/>
              </a:rPr>
              <a:t>LEP</a:t>
            </a:r>
            <a:endParaRPr lang="en-GB" sz="2400" i="1" dirty="0">
              <a:solidFill>
                <a:srgbClr val="00FFFF"/>
              </a:solidFill>
              <a:latin typeface="Tahoma" pitchFamily="-104" charset="0"/>
              <a:ea typeface="Arial" pitchFamily="-104" charset="0"/>
              <a:cs typeface="Arial" pitchFamily="-1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7999" y="1052285"/>
            <a:ext cx="188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1989-2000</a:t>
            </a:r>
            <a:endParaRPr lang="en-US" dirty="0">
              <a:solidFill>
                <a:srgbClr val="00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Het L3  LEP Experiment</a:t>
            </a:r>
            <a:endParaRPr lang="en-US" i="1" dirty="0"/>
          </a:p>
        </p:txBody>
      </p:sp>
      <p:pic>
        <p:nvPicPr>
          <p:cNvPr id="24581" name="Picture 3" descr="l3+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0463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3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solidFill>
                  <a:srgbClr val="FFFF99"/>
                </a:solidFill>
              </a:rPr>
              <a:t>Alle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mogelijke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materie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ontstaat</a:t>
            </a:r>
            <a:endParaRPr lang="en-US" sz="2800" b="1" dirty="0">
              <a:solidFill>
                <a:srgbClr val="FFFF99"/>
              </a:solidFill>
            </a:endParaRPr>
          </a:p>
        </p:txBody>
      </p:sp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3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60400" y="2133600"/>
            <a:ext cx="7772400" cy="3959225"/>
            <a:chOff x="416" y="1344"/>
            <a:chExt cx="4896" cy="2494"/>
          </a:xfrm>
        </p:grpSpPr>
        <p:pic>
          <p:nvPicPr>
            <p:cNvPr id="839687" name="Picture 7" descr="bolletje_3D_gee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8673907">
              <a:off x="5072" y="2438"/>
              <a:ext cx="240" cy="250"/>
            </a:xfrm>
            <a:prstGeom prst="rect">
              <a:avLst/>
            </a:prstGeom>
            <a:noFill/>
          </p:spPr>
        </p:pic>
        <p:pic>
          <p:nvPicPr>
            <p:cNvPr id="839694" name="Picture 14" descr="bolletje_3D_groe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9466866">
              <a:off x="416" y="2444"/>
              <a:ext cx="240" cy="250"/>
            </a:xfrm>
            <a:prstGeom prst="rect">
              <a:avLst/>
            </a:prstGeom>
            <a:noFill/>
          </p:spPr>
        </p:pic>
        <p:sp>
          <p:nvSpPr>
            <p:cNvPr id="839697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8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1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2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ntaurus_A_galax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914400" y="0"/>
            <a:ext cx="10972800" cy="6858000"/>
          </a:xfrm>
          <a:prstGeom prst="rect">
            <a:avLst/>
          </a:prstGeom>
        </p:spPr>
      </p:pic>
      <p:pic>
        <p:nvPicPr>
          <p:cNvPr id="20" name="Picture 19" descr="Sterrewacht-Leide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979" y="90120"/>
            <a:ext cx="9325091" cy="121365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325" y="1760715"/>
            <a:ext cx="6329969" cy="4646629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>
              <a:buNone/>
            </a:pPr>
            <a:r>
              <a:rPr lang="en-US" sz="2400" i="1" dirty="0" err="1" smtClean="0"/>
              <a:t>Ter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Introductie</a:t>
            </a:r>
            <a:r>
              <a:rPr lang="en-US" sz="2400" i="1" dirty="0" smtClean="0"/>
              <a:t> Marcel </a:t>
            </a:r>
            <a:r>
              <a:rPr lang="en-US" sz="2400" i="1" dirty="0" err="1" smtClean="0"/>
              <a:t>Merk</a:t>
            </a:r>
            <a:r>
              <a:rPr lang="en-US" sz="2400" i="1" dirty="0" smtClean="0"/>
              <a:t>:</a:t>
            </a:r>
          </a:p>
          <a:p>
            <a:r>
              <a:rPr lang="en-US" sz="2400" dirty="0" smtClean="0"/>
              <a:t>1974 – 1978: Lid van JWG van (K)NVWS</a:t>
            </a:r>
          </a:p>
          <a:p>
            <a:pPr lvl="1"/>
            <a:r>
              <a:rPr lang="en-US" sz="2000" dirty="0" err="1" smtClean="0">
                <a:solidFill>
                  <a:srgbClr val="66FFFF"/>
                </a:solidFill>
              </a:rPr>
              <a:t>Algemene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ledenvergaderingen</a:t>
            </a:r>
            <a:r>
              <a:rPr lang="en-US" sz="2000" dirty="0" smtClean="0">
                <a:solidFill>
                  <a:srgbClr val="66FFFF"/>
                </a:solidFill>
              </a:rPr>
              <a:t> in </a:t>
            </a:r>
            <a:r>
              <a:rPr lang="en-US" sz="2000" dirty="0" err="1" smtClean="0">
                <a:solidFill>
                  <a:srgbClr val="66FFFF"/>
                </a:solidFill>
              </a:rPr>
              <a:t>Jutphaas</a:t>
            </a:r>
            <a:r>
              <a:rPr lang="en-US" sz="2000" dirty="0" smtClean="0">
                <a:solidFill>
                  <a:srgbClr val="66FFFF"/>
                </a:solidFill>
              </a:rPr>
              <a:t>: </a:t>
            </a:r>
            <a:r>
              <a:rPr lang="en-US" sz="2000" dirty="0" err="1" smtClean="0">
                <a:solidFill>
                  <a:srgbClr val="66FFFF"/>
                </a:solidFill>
              </a:rPr>
              <a:t>Stimulerende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voordrachten</a:t>
            </a:r>
            <a:r>
              <a:rPr lang="en-US" sz="2000" dirty="0" smtClean="0">
                <a:solidFill>
                  <a:srgbClr val="66FFFF"/>
                </a:solidFill>
              </a:rPr>
              <a:t>!</a:t>
            </a:r>
          </a:p>
          <a:p>
            <a:r>
              <a:rPr lang="en-US" sz="2400" dirty="0" smtClean="0"/>
              <a:t>1982 – 1991 KU Nijmegen</a:t>
            </a:r>
          </a:p>
          <a:p>
            <a:pPr lvl="1"/>
            <a:r>
              <a:rPr lang="en-US" sz="2000" dirty="0" err="1" smtClean="0">
                <a:solidFill>
                  <a:srgbClr val="66FFFF"/>
                </a:solidFill>
              </a:rPr>
              <a:t>Studie</a:t>
            </a:r>
            <a:r>
              <a:rPr lang="en-US" sz="2000" dirty="0" smtClean="0">
                <a:solidFill>
                  <a:srgbClr val="66FFFF"/>
                </a:solidFill>
              </a:rPr>
              <a:t> en </a:t>
            </a:r>
            <a:r>
              <a:rPr lang="en-US" sz="2000" dirty="0" err="1" smtClean="0">
                <a:solidFill>
                  <a:srgbClr val="66FFFF"/>
                </a:solidFill>
              </a:rPr>
              <a:t>Promotie</a:t>
            </a:r>
            <a:endParaRPr lang="en-US" sz="2000" dirty="0" smtClean="0">
              <a:solidFill>
                <a:srgbClr val="66FFFF"/>
              </a:solidFill>
            </a:endParaRPr>
          </a:p>
          <a:p>
            <a:r>
              <a:rPr lang="en-US" sz="2400" dirty="0" smtClean="0"/>
              <a:t>1991 – 1994 CERN: </a:t>
            </a:r>
            <a:r>
              <a:rPr lang="en-US" sz="2400" dirty="0" err="1" smtClean="0"/>
              <a:t>Postdoc</a:t>
            </a:r>
            <a:r>
              <a:rPr lang="en-US" sz="2400" dirty="0" smtClean="0"/>
              <a:t> CMU</a:t>
            </a:r>
            <a:endParaRPr lang="en-US" dirty="0" smtClean="0"/>
          </a:p>
          <a:p>
            <a:r>
              <a:rPr lang="en-US" sz="2400" dirty="0" smtClean="0"/>
              <a:t>1994 – 2000 </a:t>
            </a:r>
            <a:r>
              <a:rPr lang="en-US" sz="2400" dirty="0" err="1" smtClean="0"/>
              <a:t>Nikhef</a:t>
            </a:r>
            <a:r>
              <a:rPr lang="en-US" sz="2400" dirty="0" smtClean="0"/>
              <a:t>: </a:t>
            </a:r>
            <a:r>
              <a:rPr lang="en-US" sz="2400" dirty="0" err="1" smtClean="0"/>
              <a:t>Postdoc</a:t>
            </a:r>
            <a:r>
              <a:rPr lang="en-US" sz="2400" dirty="0" smtClean="0"/>
              <a:t>, KNAW fellow</a:t>
            </a:r>
          </a:p>
          <a:p>
            <a:r>
              <a:rPr lang="en-US" sz="2400" dirty="0" err="1" smtClean="0"/>
              <a:t>Sinds</a:t>
            </a:r>
            <a:r>
              <a:rPr lang="en-US" sz="2400" dirty="0" smtClean="0"/>
              <a:t> 2000: </a:t>
            </a:r>
            <a:r>
              <a:rPr lang="en-US" sz="2400" dirty="0" err="1" smtClean="0"/>
              <a:t>Nikhef</a:t>
            </a:r>
            <a:r>
              <a:rPr lang="en-US" sz="2400" dirty="0" smtClean="0"/>
              <a:t> </a:t>
            </a:r>
            <a:r>
              <a:rPr lang="en-US" sz="2400" dirty="0" err="1" smtClean="0"/>
              <a:t>staf</a:t>
            </a:r>
            <a:endParaRPr lang="en-US" sz="2400" dirty="0" smtClean="0"/>
          </a:p>
          <a:p>
            <a:pPr lvl="1"/>
            <a:r>
              <a:rPr lang="en-US" dirty="0" err="1" smtClean="0"/>
              <a:t>Sinds</a:t>
            </a:r>
            <a:r>
              <a:rPr lang="en-US" dirty="0" smtClean="0"/>
              <a:t> 2004: </a:t>
            </a:r>
            <a:r>
              <a:rPr lang="en-US" dirty="0" err="1" smtClean="0"/>
              <a:t>Leerstoel</a:t>
            </a:r>
            <a:r>
              <a:rPr lang="en-US" dirty="0" smtClean="0"/>
              <a:t> VU</a:t>
            </a:r>
          </a:p>
          <a:p>
            <a:pPr lvl="1"/>
            <a:r>
              <a:rPr lang="en-US" dirty="0" err="1" smtClean="0"/>
              <a:t>Sinds</a:t>
            </a:r>
            <a:r>
              <a:rPr lang="en-US" dirty="0" smtClean="0"/>
              <a:t> 2005: </a:t>
            </a:r>
            <a:r>
              <a:rPr lang="en-US" dirty="0" err="1" smtClean="0"/>
              <a:t>Hoofd</a:t>
            </a:r>
            <a:r>
              <a:rPr lang="en-US" dirty="0" smtClean="0"/>
              <a:t> B-</a:t>
            </a:r>
            <a:r>
              <a:rPr lang="en-US" dirty="0" err="1" smtClean="0"/>
              <a:t>fysica</a:t>
            </a:r>
            <a:r>
              <a:rPr lang="en-US" dirty="0" smtClean="0"/>
              <a:t> </a:t>
            </a:r>
            <a:r>
              <a:rPr lang="en-US" dirty="0" err="1" smtClean="0"/>
              <a:t>afdeling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7" name="Group 18"/>
          <p:cNvGrpSpPr/>
          <p:nvPr/>
        </p:nvGrpSpPr>
        <p:grpSpPr>
          <a:xfrm>
            <a:off x="7343744" y="4838374"/>
            <a:ext cx="1307287" cy="578990"/>
            <a:chOff x="3809805" y="3380556"/>
            <a:chExt cx="2969408" cy="15502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3809805" y="3380556"/>
              <a:ext cx="2969408" cy="15502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12474" y="3406921"/>
              <a:ext cx="2957401" cy="1439788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70377" y="5512978"/>
            <a:ext cx="1011036" cy="8522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53285" y="2702432"/>
            <a:ext cx="786712" cy="10079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99019" y="3834693"/>
            <a:ext cx="896502" cy="896502"/>
          </a:xfrm>
          <a:prstGeom prst="rect">
            <a:avLst/>
          </a:prstGeom>
        </p:spPr>
      </p:pic>
      <p:pic>
        <p:nvPicPr>
          <p:cNvPr id="16" name="Picture 15" descr="knvwsklein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11293" y="1736553"/>
            <a:ext cx="1091976" cy="851741"/>
          </a:xfrm>
          <a:prstGeom prst="rect">
            <a:avLst/>
          </a:prstGeom>
        </p:spPr>
      </p:pic>
      <p:pic>
        <p:nvPicPr>
          <p:cNvPr id="19" name="Picture 18" descr="lwsk-logo-15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209961" y="57101"/>
            <a:ext cx="887806" cy="1278440"/>
          </a:xfrm>
          <a:prstGeom prst="rect">
            <a:avLst/>
          </a:prstGeom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3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solidFill>
                  <a:srgbClr val="FFFF99"/>
                </a:solidFill>
              </a:rPr>
              <a:t>Alle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mogelijke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materie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ontstaat</a:t>
            </a:r>
            <a:endParaRPr lang="en-US" sz="2800" b="1" dirty="0">
              <a:solidFill>
                <a:srgbClr val="FFFF99"/>
              </a:solidFill>
            </a:endParaRPr>
          </a:p>
        </p:txBody>
      </p:sp>
      <p:pic>
        <p:nvPicPr>
          <p:cNvPr id="25" name="HiggsGRID.avi">
            <a:hlinkClick r:id="" action="ppaction://media"/>
          </p:cNvPr>
          <p:cNvPicPr/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911174" y="1600200"/>
            <a:ext cx="6912025" cy="388801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</a:t>
            </a:r>
            <a:r>
              <a:rPr lang="en-US" dirty="0" smtClean="0"/>
              <a:t> </a:t>
            </a:r>
            <a:r>
              <a:rPr lang="en-US" dirty="0" err="1"/>
              <a:t>E</a:t>
            </a:r>
            <a:r>
              <a:rPr lang="en-US" dirty="0" err="1" smtClean="0"/>
              <a:t>lementaire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eeltjes</a:t>
            </a:r>
            <a:endParaRPr lang="en-US" dirty="0"/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3138488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67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u="sng"/>
                <a:t>Lading</a:t>
              </a: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  <a:r>
                <a:rPr lang="en-US" sz="2400"/>
                <a:t>2/3</a:t>
              </a:r>
              <a:r>
                <a:rPr lang="en-US"/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1/3</a:t>
              </a:r>
              <a:r>
                <a:rPr lang="en-US"/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</a:t>
              </a:r>
              <a:r>
                <a:rPr lang="en-US"/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0</a:t>
              </a:r>
              <a:r>
                <a:rPr lang="en-US"/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558800" y="793750"/>
            <a:ext cx="808038" cy="4868863"/>
            <a:chOff x="352" y="500"/>
            <a:chExt cx="509" cy="3067"/>
          </a:xfrm>
        </p:grpSpPr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(1956)</a:t>
              </a: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43"/>
              <a:ext cx="344" cy="366"/>
              <a:chOff x="306" y="871"/>
              <a:chExt cx="344" cy="366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902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990033"/>
                    </a:solidFill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500"/>
              <a:ext cx="344" cy="373"/>
              <a:chOff x="301" y="1473"/>
              <a:chExt cx="344" cy="37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511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94"/>
              <a:ext cx="344" cy="366"/>
              <a:chOff x="317" y="2431"/>
              <a:chExt cx="344" cy="366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462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19"/>
              <a:chOff x="311" y="2983"/>
              <a:chExt cx="370" cy="419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67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  <a:latin typeface="Symbol" pitchFamily="18" charset="2"/>
                  </a:rPr>
                  <a:t>n</a:t>
                </a:r>
                <a:r>
                  <a:rPr lang="en-US" sz="3600" b="1" baseline="-25000">
                    <a:solidFill>
                      <a:srgbClr val="990033"/>
                    </a:solidFill>
                  </a:rPr>
                  <a:t>e</a:t>
                </a:r>
                <a:endParaRPr lang="en-US" sz="3200" b="1">
                  <a:solidFill>
                    <a:srgbClr val="990033"/>
                  </a:solidFill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(1895)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2220913" y="793750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896"/>
              <a:chOff x="1428" y="500"/>
              <a:chExt cx="424" cy="2896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69"/>
                <a:ext cx="344" cy="365"/>
                <a:chOff x="1438" y="897"/>
                <a:chExt cx="344" cy="365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908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526"/>
                <a:ext cx="344" cy="365"/>
                <a:chOff x="1442" y="1472"/>
                <a:chExt cx="344" cy="365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8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90"/>
                <a:ext cx="344" cy="365"/>
                <a:chOff x="1447" y="2436"/>
                <a:chExt cx="344" cy="365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456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27"/>
                <a:chOff x="1450" y="2969"/>
                <a:chExt cx="348" cy="427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3061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1384300" y="793750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890"/>
              <a:chOff x="951" y="500"/>
              <a:chExt cx="374" cy="2890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49"/>
                <a:ext cx="344" cy="366"/>
                <a:chOff x="860" y="868"/>
                <a:chExt cx="344" cy="366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9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510"/>
                <a:ext cx="344" cy="365"/>
                <a:chOff x="877" y="1474"/>
                <a:chExt cx="344" cy="365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502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93"/>
                <a:ext cx="344" cy="368"/>
                <a:chOff x="873" y="2421"/>
                <a:chExt cx="344" cy="368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454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21"/>
                <a:chOff x="880" y="2969"/>
                <a:chExt cx="363" cy="421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3055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Symbol" pitchFamily="18" charset="2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105627">
            <a:off x="4425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4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CERN 1993: </a:t>
            </a:r>
            <a:r>
              <a:rPr lang="en-US" u="sng"/>
              <a:t>Er zijn precies 3 generaties!</a:t>
            </a:r>
          </a:p>
        </p:txBody>
      </p:sp>
      <p:sp>
        <p:nvSpPr>
          <p:cNvPr id="846851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846852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846853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846854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846855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846857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58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846860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1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846863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4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846866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7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846869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0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846872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3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846874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846875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846876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846878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9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846881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2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846884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5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846887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8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846890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91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846893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94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846895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846896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846897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846898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sp>
        <p:nvSpPr>
          <p:cNvPr id="846899" name="Text Box 51"/>
          <p:cNvSpPr txBox="1">
            <a:spLocks noChangeArrowheads="1"/>
          </p:cNvSpPr>
          <p:nvPr/>
        </p:nvSpPr>
        <p:spPr bwMode="auto">
          <a:xfrm>
            <a:off x="558800" y="5326063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(1956)</a:t>
            </a:r>
          </a:p>
        </p:txBody>
      </p:sp>
      <p:sp>
        <p:nvSpPr>
          <p:cNvPr id="846900" name="Text Box 52"/>
          <p:cNvSpPr txBox="1">
            <a:spLocks noChangeArrowheads="1"/>
          </p:cNvSpPr>
          <p:nvPr/>
        </p:nvSpPr>
        <p:spPr bwMode="auto">
          <a:xfrm>
            <a:off x="2246313" y="4446588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(1973)</a:t>
            </a:r>
          </a:p>
        </p:txBody>
      </p:sp>
      <p:sp>
        <p:nvSpPr>
          <p:cNvPr id="846901" name="Text Box 53"/>
          <p:cNvSpPr txBox="1">
            <a:spLocks noChangeArrowheads="1"/>
          </p:cNvSpPr>
          <p:nvPr/>
        </p:nvSpPr>
        <p:spPr bwMode="auto">
          <a:xfrm>
            <a:off x="1423988" y="4465638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(1936)</a:t>
            </a:r>
          </a:p>
        </p:txBody>
      </p:sp>
      <p:sp>
        <p:nvSpPr>
          <p:cNvPr id="846902" name="Text Box 54"/>
          <p:cNvSpPr txBox="1">
            <a:spLocks noChangeArrowheads="1"/>
          </p:cNvSpPr>
          <p:nvPr/>
        </p:nvSpPr>
        <p:spPr bwMode="auto">
          <a:xfrm>
            <a:off x="1384300" y="53244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(1963)</a:t>
            </a:r>
          </a:p>
        </p:txBody>
      </p:sp>
      <p:sp>
        <p:nvSpPr>
          <p:cNvPr id="846903" name="Text Box 55"/>
          <p:cNvSpPr txBox="1">
            <a:spLocks noChangeArrowheads="1"/>
          </p:cNvSpPr>
          <p:nvPr/>
        </p:nvSpPr>
        <p:spPr bwMode="auto">
          <a:xfrm>
            <a:off x="2251075" y="5319713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(2000)</a:t>
            </a:r>
          </a:p>
        </p:txBody>
      </p:sp>
      <p:sp>
        <p:nvSpPr>
          <p:cNvPr id="846904" name="Text Box 56"/>
          <p:cNvSpPr txBox="1">
            <a:spLocks noChangeArrowheads="1"/>
          </p:cNvSpPr>
          <p:nvPr/>
        </p:nvSpPr>
        <p:spPr bwMode="auto">
          <a:xfrm>
            <a:off x="582613" y="4451350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(1895)</a:t>
            </a:r>
          </a:p>
        </p:txBody>
      </p:sp>
      <p:sp>
        <p:nvSpPr>
          <p:cNvPr id="846905" name="Text Box 57"/>
          <p:cNvSpPr txBox="1">
            <a:spLocks noChangeArrowheads="1"/>
          </p:cNvSpPr>
          <p:nvPr/>
        </p:nvSpPr>
        <p:spPr bwMode="auto">
          <a:xfrm>
            <a:off x="1414463" y="29368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(1947)</a:t>
            </a:r>
          </a:p>
        </p:txBody>
      </p:sp>
      <p:sp>
        <p:nvSpPr>
          <p:cNvPr id="846906" name="Text Box 58"/>
          <p:cNvSpPr txBox="1">
            <a:spLocks noChangeArrowheads="1"/>
          </p:cNvSpPr>
          <p:nvPr/>
        </p:nvSpPr>
        <p:spPr bwMode="auto">
          <a:xfrm>
            <a:off x="2244725" y="2971800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(1978)</a:t>
            </a:r>
          </a:p>
        </p:txBody>
      </p:sp>
      <p:sp>
        <p:nvSpPr>
          <p:cNvPr id="846907" name="Text Box 59"/>
          <p:cNvSpPr txBox="1">
            <a:spLocks noChangeArrowheads="1"/>
          </p:cNvSpPr>
          <p:nvPr/>
        </p:nvSpPr>
        <p:spPr bwMode="auto">
          <a:xfrm>
            <a:off x="2220913" y="20478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(1995)</a:t>
            </a:r>
          </a:p>
        </p:txBody>
      </p:sp>
      <p:sp>
        <p:nvSpPr>
          <p:cNvPr id="846908" name="Text Box 60"/>
          <p:cNvSpPr txBox="1">
            <a:spLocks noChangeArrowheads="1"/>
          </p:cNvSpPr>
          <p:nvPr/>
        </p:nvSpPr>
        <p:spPr bwMode="auto">
          <a:xfrm>
            <a:off x="1384300" y="20224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(1976)</a:t>
            </a:r>
          </a:p>
        </p:txBody>
      </p:sp>
      <p:grpSp>
        <p:nvGrpSpPr>
          <p:cNvPr id="14" name="Group 61"/>
          <p:cNvGrpSpPr>
            <a:grpSpLocks/>
          </p:cNvGrpSpPr>
          <p:nvPr/>
        </p:nvGrpSpPr>
        <p:grpSpPr bwMode="auto">
          <a:xfrm>
            <a:off x="4500563" y="1019175"/>
            <a:ext cx="4697412" cy="5588000"/>
            <a:chOff x="2835" y="642"/>
            <a:chExt cx="2959" cy="3520"/>
          </a:xfrm>
        </p:grpSpPr>
        <p:pic>
          <p:nvPicPr>
            <p:cNvPr id="846910" name="Picture 6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35" y="683"/>
              <a:ext cx="2903" cy="3291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/>
          </p:spPr>
        </p:pic>
        <p:sp>
          <p:nvSpPr>
            <p:cNvPr id="846911" name="Text Box 63"/>
            <p:cNvSpPr txBox="1">
              <a:spLocks noChangeArrowheads="1"/>
            </p:cNvSpPr>
            <p:nvPr/>
          </p:nvSpPr>
          <p:spPr bwMode="auto">
            <a:xfrm>
              <a:off x="4681" y="719"/>
              <a:ext cx="966" cy="50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6600">
                  <a:solidFill>
                    <a:schemeClr val="tx1"/>
                  </a:solidFill>
                </a:rPr>
                <a:t>LEP</a:t>
              </a:r>
              <a:endParaRPr lang="en-US" sz="6600">
                <a:solidFill>
                  <a:schemeClr val="tx1"/>
                </a:solidFill>
                <a:sym typeface="Symbol" pitchFamily="18" charset="2"/>
              </a:endParaRPr>
            </a:p>
          </p:txBody>
        </p:sp>
        <p:sp>
          <p:nvSpPr>
            <p:cNvPr id="846912" name="Text Box 64"/>
            <p:cNvSpPr txBox="1">
              <a:spLocks noChangeArrowheads="1"/>
            </p:cNvSpPr>
            <p:nvPr/>
          </p:nvSpPr>
          <p:spPr bwMode="auto">
            <a:xfrm>
              <a:off x="4649" y="1933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66FFFF"/>
                  </a:solidFill>
                </a:rPr>
                <a:t>2 neutrino’s</a:t>
              </a:r>
              <a:endParaRPr lang="en-US" sz="2400">
                <a:solidFill>
                  <a:srgbClr val="66FFFF"/>
                </a:solidFill>
                <a:sym typeface="Symbol" pitchFamily="18" charset="2"/>
              </a:endParaRPr>
            </a:p>
          </p:txBody>
        </p:sp>
        <p:sp>
          <p:nvSpPr>
            <p:cNvPr id="846913" name="Text Box 65"/>
            <p:cNvSpPr txBox="1">
              <a:spLocks noChangeArrowheads="1"/>
            </p:cNvSpPr>
            <p:nvPr/>
          </p:nvSpPr>
          <p:spPr bwMode="auto">
            <a:xfrm>
              <a:off x="4649" y="1661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FFFF00"/>
                  </a:solidFill>
                </a:rPr>
                <a:t>3 neutrino’s</a:t>
              </a:r>
              <a:endParaRPr lang="en-US" sz="2400">
                <a:solidFill>
                  <a:srgbClr val="FFFF00"/>
                </a:solidFill>
                <a:sym typeface="Symbol" pitchFamily="18" charset="2"/>
              </a:endParaRPr>
            </a:p>
          </p:txBody>
        </p:sp>
        <p:sp>
          <p:nvSpPr>
            <p:cNvPr id="846914" name="Text Box 66"/>
            <p:cNvSpPr txBox="1">
              <a:spLocks noChangeArrowheads="1"/>
            </p:cNvSpPr>
            <p:nvPr/>
          </p:nvSpPr>
          <p:spPr bwMode="auto">
            <a:xfrm>
              <a:off x="4649" y="1389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66FF33"/>
                  </a:solidFill>
                </a:rPr>
                <a:t>4 neutrino’s</a:t>
              </a:r>
              <a:endParaRPr lang="en-US" sz="2400">
                <a:solidFill>
                  <a:srgbClr val="66FF33"/>
                </a:solidFill>
                <a:sym typeface="Symbol" pitchFamily="18" charset="2"/>
              </a:endParaRPr>
            </a:p>
          </p:txBody>
        </p:sp>
        <p:grpSp>
          <p:nvGrpSpPr>
            <p:cNvPr id="15" name="Group 67"/>
            <p:cNvGrpSpPr>
              <a:grpSpLocks/>
            </p:cNvGrpSpPr>
            <p:nvPr/>
          </p:nvGrpSpPr>
          <p:grpSpPr bwMode="auto">
            <a:xfrm>
              <a:off x="3288" y="3339"/>
              <a:ext cx="1043" cy="318"/>
              <a:chOff x="3107" y="650"/>
              <a:chExt cx="1043" cy="318"/>
            </a:xfrm>
          </p:grpSpPr>
          <p:grpSp>
            <p:nvGrpSpPr>
              <p:cNvPr id="16" name="Group 68"/>
              <p:cNvGrpSpPr>
                <a:grpSpLocks/>
              </p:cNvGrpSpPr>
              <p:nvPr/>
            </p:nvGrpSpPr>
            <p:grpSpPr bwMode="auto">
              <a:xfrm>
                <a:off x="3107" y="650"/>
                <a:ext cx="136" cy="318"/>
                <a:chOff x="3107" y="1071"/>
                <a:chExt cx="136" cy="318"/>
              </a:xfrm>
            </p:grpSpPr>
            <p:sp>
              <p:nvSpPr>
                <p:cNvPr id="846917" name="Oval 69"/>
                <p:cNvSpPr>
                  <a:spLocks noChangeArrowheads="1"/>
                </p:cNvSpPr>
                <p:nvPr/>
              </p:nvSpPr>
              <p:spPr bwMode="auto">
                <a:xfrm>
                  <a:off x="3107" y="1162"/>
                  <a:ext cx="136" cy="136"/>
                </a:xfrm>
                <a:prstGeom prst="ellipse">
                  <a:avLst/>
                </a:prstGeom>
                <a:solidFill>
                  <a:srgbClr val="FF0000"/>
                </a:solidFill>
                <a:ln w="57150">
                  <a:noFill/>
                  <a:round/>
                  <a:headEnd/>
                  <a:tailEnd/>
                </a:ln>
                <a:effectLst/>
              </p:spPr>
              <p:txBody>
                <a:bodyPr lIns="92075" tIns="46038" rIns="92075" bIns="46038"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846918" name="Line 70"/>
                <p:cNvSpPr>
                  <a:spLocks noChangeShapeType="1"/>
                </p:cNvSpPr>
                <p:nvPr/>
              </p:nvSpPr>
              <p:spPr bwMode="auto">
                <a:xfrm>
                  <a:off x="3175" y="1071"/>
                  <a:ext cx="0" cy="318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lIns="92075" tIns="46038" rIns="92075" bIns="46038" anchor="ctr">
                  <a:spAutoFit/>
                </a:bodyPr>
                <a:lstStyle/>
                <a:p>
                  <a:endParaRPr lang="nl-NL"/>
                </a:p>
              </p:txBody>
            </p:sp>
          </p:grpSp>
          <p:sp>
            <p:nvSpPr>
              <p:cNvPr id="846919" name="Text Box 71"/>
              <p:cNvSpPr txBox="1">
                <a:spLocks noChangeArrowheads="1"/>
              </p:cNvSpPr>
              <p:nvPr/>
            </p:nvSpPr>
            <p:spPr bwMode="auto">
              <a:xfrm>
                <a:off x="3243" y="699"/>
                <a:ext cx="907" cy="219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>
                  <a:lnSpc>
                    <a:spcPct val="70000"/>
                  </a:lnSpc>
                </a:pPr>
                <a:r>
                  <a:rPr lang="en-US" sz="2400">
                    <a:solidFill>
                      <a:srgbClr val="FF0000"/>
                    </a:solidFill>
                  </a:rPr>
                  <a:t>metingen</a:t>
                </a:r>
              </a:p>
            </p:txBody>
          </p:sp>
        </p:grpSp>
        <p:sp>
          <p:nvSpPr>
            <p:cNvPr id="846920" name="Text Box 72"/>
            <p:cNvSpPr txBox="1">
              <a:spLocks noChangeArrowheads="1"/>
            </p:cNvSpPr>
            <p:nvPr/>
          </p:nvSpPr>
          <p:spPr bwMode="auto">
            <a:xfrm>
              <a:off x="4105" y="3970"/>
              <a:ext cx="1689" cy="192"/>
            </a:xfrm>
            <a:prstGeom prst="rect">
              <a:avLst/>
            </a:prstGeom>
            <a:solidFill>
              <a:schemeClr val="tx1"/>
            </a:solidFill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>
                  <a:solidFill>
                    <a:srgbClr val="66FFFF"/>
                  </a:solidFill>
                </a:rPr>
                <a:t>Botsingsenergie (GeV)</a:t>
              </a:r>
            </a:p>
          </p:txBody>
        </p:sp>
        <p:sp>
          <p:nvSpPr>
            <p:cNvPr id="846921" name="Text Box 73"/>
            <p:cNvSpPr txBox="1">
              <a:spLocks noChangeArrowheads="1"/>
            </p:cNvSpPr>
            <p:nvPr/>
          </p:nvSpPr>
          <p:spPr bwMode="auto">
            <a:xfrm rot="16200000">
              <a:off x="2130" y="1528"/>
              <a:ext cx="1964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>
                  <a:solidFill>
                    <a:srgbClr val="66FFFF"/>
                  </a:solidFill>
                </a:rPr>
                <a:t>Het aantal gebeurtenissen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6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Is dit alles wat er is?</a:t>
            </a:r>
          </a:p>
        </p:txBody>
      </p:sp>
      <p:sp>
        <p:nvSpPr>
          <p:cNvPr id="646147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46148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46149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46150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46151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46153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54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46156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57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46159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0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46162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3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46165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6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46168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9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46170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46171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46172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46174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75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46177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78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46180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1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46183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4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46186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7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46189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90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46191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6192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46193" name="Text Box 49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6194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pic>
        <p:nvPicPr>
          <p:cNvPr id="646195" name="Picture 51" descr="Androme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1350" y="1733550"/>
            <a:ext cx="4692650" cy="3144838"/>
          </a:xfrm>
          <a:prstGeom prst="rect">
            <a:avLst/>
          </a:prstGeom>
          <a:noFill/>
        </p:spPr>
      </p:pic>
      <p:sp>
        <p:nvSpPr>
          <p:cNvPr id="646196" name="Text Box 52"/>
          <p:cNvSpPr txBox="1">
            <a:spLocks noChangeArrowheads="1"/>
          </p:cNvSpPr>
          <p:nvPr/>
        </p:nvSpPr>
        <p:spPr bwMode="auto">
          <a:xfrm>
            <a:off x="558800" y="5326063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197" name="Text Box 53"/>
          <p:cNvSpPr txBox="1">
            <a:spLocks noChangeArrowheads="1"/>
          </p:cNvSpPr>
          <p:nvPr/>
        </p:nvSpPr>
        <p:spPr bwMode="auto">
          <a:xfrm>
            <a:off x="2246313" y="4446588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1777</a:t>
            </a:r>
          </a:p>
        </p:txBody>
      </p:sp>
      <p:sp>
        <p:nvSpPr>
          <p:cNvPr id="646198" name="Text Box 54"/>
          <p:cNvSpPr txBox="1">
            <a:spLocks noChangeArrowheads="1"/>
          </p:cNvSpPr>
          <p:nvPr/>
        </p:nvSpPr>
        <p:spPr bwMode="auto">
          <a:xfrm>
            <a:off x="1423988" y="4465638"/>
            <a:ext cx="5175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106</a:t>
            </a:r>
          </a:p>
        </p:txBody>
      </p:sp>
      <p:sp>
        <p:nvSpPr>
          <p:cNvPr id="646199" name="Text Box 55"/>
          <p:cNvSpPr txBox="1">
            <a:spLocks noChangeArrowheads="1"/>
          </p:cNvSpPr>
          <p:nvPr/>
        </p:nvSpPr>
        <p:spPr bwMode="auto">
          <a:xfrm>
            <a:off x="1384300" y="5324475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200" name="Text Box 56"/>
          <p:cNvSpPr txBox="1">
            <a:spLocks noChangeArrowheads="1"/>
          </p:cNvSpPr>
          <p:nvPr/>
        </p:nvSpPr>
        <p:spPr bwMode="auto">
          <a:xfrm>
            <a:off x="2251075" y="5319713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201" name="Text Box 57"/>
          <p:cNvSpPr txBox="1">
            <a:spLocks noChangeArrowheads="1"/>
          </p:cNvSpPr>
          <p:nvPr/>
        </p:nvSpPr>
        <p:spPr bwMode="auto">
          <a:xfrm>
            <a:off x="582613" y="4451350"/>
            <a:ext cx="69056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0.511</a:t>
            </a:r>
          </a:p>
        </p:txBody>
      </p:sp>
      <p:sp>
        <p:nvSpPr>
          <p:cNvPr id="646202" name="Text Box 58"/>
          <p:cNvSpPr txBox="1">
            <a:spLocks noChangeArrowheads="1"/>
          </p:cNvSpPr>
          <p:nvPr/>
        </p:nvSpPr>
        <p:spPr bwMode="auto">
          <a:xfrm>
            <a:off x="1414463" y="2936875"/>
            <a:ext cx="5175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120</a:t>
            </a:r>
          </a:p>
        </p:txBody>
      </p:sp>
      <p:sp>
        <p:nvSpPr>
          <p:cNvPr id="646203" name="Text Box 59"/>
          <p:cNvSpPr txBox="1">
            <a:spLocks noChangeArrowheads="1"/>
          </p:cNvSpPr>
          <p:nvPr/>
        </p:nvSpPr>
        <p:spPr bwMode="auto">
          <a:xfrm>
            <a:off x="2244725" y="2971800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4300</a:t>
            </a:r>
          </a:p>
        </p:txBody>
      </p:sp>
      <p:sp>
        <p:nvSpPr>
          <p:cNvPr id="646204" name="Text Box 60"/>
          <p:cNvSpPr txBox="1">
            <a:spLocks noChangeArrowheads="1"/>
          </p:cNvSpPr>
          <p:nvPr/>
        </p:nvSpPr>
        <p:spPr bwMode="auto">
          <a:xfrm>
            <a:off x="2220913" y="2047875"/>
            <a:ext cx="85090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176300</a:t>
            </a:r>
          </a:p>
        </p:txBody>
      </p:sp>
      <p:sp>
        <p:nvSpPr>
          <p:cNvPr id="646205" name="Text Box 61"/>
          <p:cNvSpPr txBox="1">
            <a:spLocks noChangeArrowheads="1"/>
          </p:cNvSpPr>
          <p:nvPr/>
        </p:nvSpPr>
        <p:spPr bwMode="auto">
          <a:xfrm>
            <a:off x="1384300" y="2022475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1200</a:t>
            </a:r>
          </a:p>
        </p:txBody>
      </p:sp>
      <p:sp>
        <p:nvSpPr>
          <p:cNvPr id="646206" name="Text Box 62"/>
          <p:cNvSpPr txBox="1">
            <a:spLocks noChangeArrowheads="1"/>
          </p:cNvSpPr>
          <p:nvPr/>
        </p:nvSpPr>
        <p:spPr bwMode="auto">
          <a:xfrm>
            <a:off x="735013" y="2908300"/>
            <a:ext cx="4429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~7</a:t>
            </a:r>
          </a:p>
        </p:txBody>
      </p:sp>
      <p:sp>
        <p:nvSpPr>
          <p:cNvPr id="646207" name="Text Box 63"/>
          <p:cNvSpPr txBox="1">
            <a:spLocks noChangeArrowheads="1"/>
          </p:cNvSpPr>
          <p:nvPr/>
        </p:nvSpPr>
        <p:spPr bwMode="auto">
          <a:xfrm>
            <a:off x="741363" y="2043113"/>
            <a:ext cx="4429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~3</a:t>
            </a:r>
          </a:p>
        </p:txBody>
      </p:sp>
      <p:sp>
        <p:nvSpPr>
          <p:cNvPr id="646208" name="Text Box 64"/>
          <p:cNvSpPr txBox="1">
            <a:spLocks noChangeArrowheads="1"/>
          </p:cNvSpPr>
          <p:nvPr/>
        </p:nvSpPr>
        <p:spPr bwMode="auto">
          <a:xfrm>
            <a:off x="6157913" y="5975350"/>
            <a:ext cx="2809875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chemeClr val="bg1"/>
                </a:solidFill>
              </a:rPr>
              <a:t>1 MeV = 1.8 x 10</a:t>
            </a:r>
            <a:r>
              <a:rPr lang="en-US" sz="2000" i="1" baseline="30000">
                <a:solidFill>
                  <a:schemeClr val="bg1"/>
                </a:solidFill>
              </a:rPr>
              <a:t> -30 -</a:t>
            </a:r>
            <a:r>
              <a:rPr lang="en-US" sz="2000" i="1">
                <a:solidFill>
                  <a:schemeClr val="bg1"/>
                </a:solidFill>
              </a:rPr>
              <a:t>kg</a:t>
            </a:r>
          </a:p>
        </p:txBody>
      </p:sp>
      <p:pic>
        <p:nvPicPr>
          <p:cNvPr id="67" name="Picture 66" descr="anti_matter_joke_poster-r42bcde5a0423417cb123162b65e5c50b_wad_4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31579" y="1745227"/>
            <a:ext cx="3093065" cy="309306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52" y="-1128456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220245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</a:t>
            </a:r>
            <a:r>
              <a:rPr lang="en-US" sz="4000" dirty="0" err="1" smtClean="0"/>
              <a:t>Antimaterie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Paul Dirac</a:t>
            </a: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Einstein-Lorentz-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75283" y="4195097"/>
            <a:ext cx="1543172" cy="2458053"/>
          </a:xfrm>
          <a:prstGeom prst="rect">
            <a:avLst/>
          </a:prstGeom>
        </p:spPr>
      </p:pic>
      <p:pic>
        <p:nvPicPr>
          <p:cNvPr id="11" name="Picture 10" descr="Hendrik_Antoon_Lorentz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55610" y="136369"/>
            <a:ext cx="1402077" cy="2002967"/>
          </a:xfrm>
          <a:prstGeom prst="rect">
            <a:avLst/>
          </a:prstGeom>
        </p:spPr>
      </p:pic>
      <p:pic>
        <p:nvPicPr>
          <p:cNvPr id="12" name="Picture 11" descr="Paul_Ehrenfest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60966" y="139307"/>
            <a:ext cx="1458452" cy="20669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83527" y="2064773"/>
            <a:ext cx="1655106" cy="52322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000090"/>
                </a:solidFill>
              </a:rPr>
              <a:t>Hendrik</a:t>
            </a:r>
            <a:r>
              <a:rPr lang="en-US" sz="1400" b="1" dirty="0" smtClean="0">
                <a:solidFill>
                  <a:srgbClr val="000090"/>
                </a:solidFill>
              </a:rPr>
              <a:t> Lorentz</a:t>
            </a:r>
          </a:p>
          <a:p>
            <a:pPr algn="ctr"/>
            <a:r>
              <a:rPr lang="en-US" sz="1400" b="1" dirty="0" smtClean="0">
                <a:solidFill>
                  <a:srgbClr val="000090"/>
                </a:solidFill>
              </a:rPr>
              <a:t>1853 – 1928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46227" y="2058237"/>
            <a:ext cx="1498840" cy="52322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</a:rPr>
              <a:t>Paul </a:t>
            </a:r>
            <a:r>
              <a:rPr lang="en-US" sz="1400" b="1" dirty="0" err="1" smtClean="0">
                <a:solidFill>
                  <a:srgbClr val="000090"/>
                </a:solidFill>
              </a:rPr>
              <a:t>Ehrenfest</a:t>
            </a:r>
            <a:endParaRPr lang="en-US" sz="1400" b="1" dirty="0" smtClean="0">
              <a:solidFill>
                <a:srgbClr val="000090"/>
              </a:solidFill>
            </a:endParaRPr>
          </a:p>
          <a:p>
            <a:pPr algn="ctr"/>
            <a:r>
              <a:rPr lang="en-US" sz="1400" b="1" dirty="0" smtClean="0">
                <a:solidFill>
                  <a:srgbClr val="000090"/>
                </a:solidFill>
              </a:rPr>
              <a:t>1880 – 1933 </a:t>
            </a:r>
          </a:p>
        </p:txBody>
      </p:sp>
      <p:pic>
        <p:nvPicPr>
          <p:cNvPr id="15" name="Picture 14" descr="Albert_Einstein_(Nobel)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20576" y="144592"/>
            <a:ext cx="1401097" cy="198155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84521" y="2061506"/>
            <a:ext cx="1521921" cy="52322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</a:rPr>
              <a:t>Albert Einstein</a:t>
            </a:r>
          </a:p>
          <a:p>
            <a:pPr algn="ctr"/>
            <a:r>
              <a:rPr lang="en-US" sz="1400" b="1" dirty="0" smtClean="0">
                <a:solidFill>
                  <a:srgbClr val="000090"/>
                </a:solidFill>
              </a:rPr>
              <a:t>1879 – 1955 </a:t>
            </a:r>
          </a:p>
        </p:txBody>
      </p:sp>
      <p:pic>
        <p:nvPicPr>
          <p:cNvPr id="16" name="Picture 15" descr="Ehrenfest_Einstei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36691" y="4645743"/>
            <a:ext cx="2637561" cy="200741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64590" name="Picture 14" descr="dira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888" y="2838450"/>
            <a:ext cx="3403600" cy="3268663"/>
          </a:xfrm>
          <a:prstGeom prst="rect">
            <a:avLst/>
          </a:prstGeom>
          <a:noFill/>
        </p:spPr>
      </p:pic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Fysica</a:t>
            </a:r>
            <a:r>
              <a:rPr lang="en-US" dirty="0" smtClean="0"/>
              <a:t> van </a:t>
            </a:r>
            <a:r>
              <a:rPr lang="en-US" dirty="0" err="1" smtClean="0"/>
              <a:t>elementaire</a:t>
            </a:r>
            <a:r>
              <a:rPr lang="en-US" dirty="0" smtClean="0"/>
              <a:t> </a:t>
            </a:r>
            <a:r>
              <a:rPr lang="en-US" dirty="0" err="1"/>
              <a:t>deeltjes</a:t>
            </a:r>
            <a:endParaRPr lang="en-US" dirty="0"/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582" y="715963"/>
            <a:ext cx="5576888" cy="22256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 err="1"/>
              <a:t>Revoluties</a:t>
            </a:r>
            <a:r>
              <a:rPr lang="en-US" sz="2600" dirty="0"/>
              <a:t> begin </a:t>
            </a:r>
            <a:r>
              <a:rPr lang="en-US" sz="2600" dirty="0" err="1"/>
              <a:t>vorige</a:t>
            </a:r>
            <a:r>
              <a:rPr lang="en-US" sz="2600" dirty="0"/>
              <a:t> </a:t>
            </a:r>
            <a:r>
              <a:rPr lang="en-US" sz="2600" dirty="0" err="1"/>
              <a:t>eeuw</a:t>
            </a:r>
            <a:r>
              <a:rPr lang="en-US" sz="2600" dirty="0"/>
              <a:t>:</a:t>
            </a:r>
          </a:p>
          <a:p>
            <a:pPr lvl="1">
              <a:lnSpc>
                <a:spcPct val="90000"/>
              </a:lnSpc>
            </a:pPr>
            <a:r>
              <a:rPr lang="en-US" dirty="0" err="1">
                <a:solidFill>
                  <a:srgbClr val="66FFFF"/>
                </a:solidFill>
              </a:rPr>
              <a:t>Relativiteitstheorie</a:t>
            </a:r>
            <a:r>
              <a:rPr lang="en-US" dirty="0">
                <a:solidFill>
                  <a:srgbClr val="66FFFF"/>
                </a:solidFill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66FFFF"/>
                </a:solidFill>
              </a:rPr>
              <a:t>Quantum </a:t>
            </a:r>
            <a:r>
              <a:rPr lang="en-US" dirty="0" err="1">
                <a:solidFill>
                  <a:srgbClr val="66FFFF"/>
                </a:solidFill>
              </a:rPr>
              <a:t>Mechanica</a:t>
            </a:r>
            <a:r>
              <a:rPr lang="en-US" dirty="0"/>
              <a:t> 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Paul Dirac: </a:t>
            </a:r>
            <a:r>
              <a:rPr lang="en-US" sz="2600" dirty="0" err="1"/>
              <a:t>relativistische</a:t>
            </a:r>
            <a:r>
              <a:rPr lang="en-US" sz="2600" dirty="0" smtClean="0"/>
              <a:t> </a:t>
            </a:r>
          </a:p>
          <a:p>
            <a:pPr>
              <a:lnSpc>
                <a:spcPct val="90000"/>
              </a:lnSpc>
              <a:buNone/>
            </a:pPr>
            <a:r>
              <a:rPr lang="en-US" sz="2600" dirty="0" smtClean="0"/>
              <a:t>			  quantum </a:t>
            </a:r>
            <a:r>
              <a:rPr lang="en-US" sz="2600" dirty="0" err="1"/>
              <a:t>theorie</a:t>
            </a:r>
            <a:r>
              <a:rPr lang="en-US" sz="2600" dirty="0"/>
              <a:t>! 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2724" y="2828312"/>
            <a:ext cx="4238981" cy="4007464"/>
            <a:chOff x="3168" y="624"/>
            <a:chExt cx="2160" cy="1947"/>
          </a:xfrm>
        </p:grpSpPr>
        <p:pic>
          <p:nvPicPr>
            <p:cNvPr id="664581" name="Picture 5" descr="DiracCom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68" y="624"/>
              <a:ext cx="2160" cy="1598"/>
            </a:xfrm>
            <a:prstGeom prst="rect">
              <a:avLst/>
            </a:prstGeom>
            <a:noFill/>
          </p:spPr>
        </p:pic>
        <p:sp>
          <p:nvSpPr>
            <p:cNvPr id="664582" name="Text Box 6"/>
            <p:cNvSpPr txBox="1">
              <a:spLocks noChangeArrowheads="1"/>
            </p:cNvSpPr>
            <p:nvPr/>
          </p:nvSpPr>
          <p:spPr bwMode="auto">
            <a:xfrm>
              <a:off x="3456" y="2352"/>
              <a:ext cx="454" cy="218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chemeClr val="accent2"/>
                  </a:solidFill>
                  <a:latin typeface="Times New Roman" pitchFamily="18" charset="0"/>
                </a:rPr>
                <a:t>Dirac</a:t>
              </a:r>
            </a:p>
          </p:txBody>
        </p:sp>
        <p:sp>
          <p:nvSpPr>
            <p:cNvPr id="664583" name="Text Box 7"/>
            <p:cNvSpPr txBox="1">
              <a:spLocks noChangeArrowheads="1"/>
            </p:cNvSpPr>
            <p:nvPr/>
          </p:nvSpPr>
          <p:spPr bwMode="auto">
            <a:xfrm>
              <a:off x="4368" y="2352"/>
              <a:ext cx="883" cy="21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FFFF00"/>
                  </a:solidFill>
                  <a:latin typeface="Times New Roman" pitchFamily="18" charset="0"/>
                </a:rPr>
                <a:t>AntiDirac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621338" y="814388"/>
            <a:ext cx="3362325" cy="3035300"/>
            <a:chOff x="3142" y="983"/>
            <a:chExt cx="2801" cy="2408"/>
          </a:xfrm>
        </p:grpSpPr>
        <p:sp>
          <p:nvSpPr>
            <p:cNvPr id="664585" name="Rectangle 9"/>
            <p:cNvSpPr>
              <a:spLocks noChangeArrowheads="1"/>
            </p:cNvSpPr>
            <p:nvPr/>
          </p:nvSpPr>
          <p:spPr bwMode="auto">
            <a:xfrm>
              <a:off x="3142" y="983"/>
              <a:ext cx="2801" cy="240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pic>
          <p:nvPicPr>
            <p:cNvPr id="664586" name="Picture 10" descr="dirac_plaqu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67" y="1014"/>
              <a:ext cx="2755" cy="2343"/>
            </a:xfrm>
            <a:prstGeom prst="rect">
              <a:avLst/>
            </a:prstGeom>
            <a:noFill/>
          </p:spPr>
        </p:pic>
      </p:grpSp>
      <p:sp>
        <p:nvSpPr>
          <p:cNvPr id="664588" name="Text Box 12"/>
          <p:cNvSpPr txBox="1">
            <a:spLocks noChangeArrowheads="1"/>
          </p:cNvSpPr>
          <p:nvPr/>
        </p:nvSpPr>
        <p:spPr bwMode="auto">
          <a:xfrm>
            <a:off x="5276850" y="4873625"/>
            <a:ext cx="3484247" cy="156966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 dirty="0" err="1"/>
              <a:t>Voorspelling</a:t>
            </a:r>
            <a:r>
              <a:rPr lang="en-US" sz="2400" u="sng" dirty="0"/>
              <a:t> Dirac 1928:</a:t>
            </a:r>
          </a:p>
          <a:p>
            <a:r>
              <a:rPr lang="en-US" sz="2400" dirty="0" err="1">
                <a:solidFill>
                  <a:srgbClr val="66FFFF"/>
                </a:solidFill>
              </a:rPr>
              <a:t>Voor</a:t>
            </a:r>
            <a:r>
              <a:rPr lang="en-US" sz="2400" dirty="0">
                <a:solidFill>
                  <a:srgbClr val="66FFFF"/>
                </a:solidFill>
              </a:rPr>
              <a:t> elk </a:t>
            </a:r>
            <a:r>
              <a:rPr lang="en-US" sz="2400" dirty="0" err="1">
                <a:solidFill>
                  <a:srgbClr val="66FFFF"/>
                </a:solidFill>
              </a:rPr>
              <a:t>materie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>
                <a:solidFill>
                  <a:srgbClr val="66FFFF"/>
                </a:solidFill>
              </a:rPr>
              <a:t>deeltje</a:t>
            </a:r>
            <a:endParaRPr lang="en-US" sz="2400" dirty="0">
              <a:solidFill>
                <a:srgbClr val="66FFFF"/>
              </a:solidFill>
            </a:endParaRPr>
          </a:p>
          <a:p>
            <a:r>
              <a:rPr lang="en-US" sz="2400" dirty="0" err="1">
                <a:solidFill>
                  <a:srgbClr val="66FFFF"/>
                </a:solidFill>
              </a:rPr>
              <a:t>bestaat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>
                <a:solidFill>
                  <a:srgbClr val="66FFFF"/>
                </a:solidFill>
              </a:rPr>
              <a:t>een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antimaterie</a:t>
            </a:r>
            <a:endParaRPr lang="en-US" sz="2400" dirty="0" smtClean="0">
              <a:solidFill>
                <a:srgbClr val="66FFFF"/>
              </a:solidFill>
            </a:endParaRPr>
          </a:p>
          <a:p>
            <a:r>
              <a:rPr lang="en-US" sz="2400" dirty="0" err="1">
                <a:solidFill>
                  <a:srgbClr val="66FFFF"/>
                </a:solidFill>
              </a:rPr>
              <a:t>d</a:t>
            </a:r>
            <a:r>
              <a:rPr lang="en-US" sz="2400" dirty="0" err="1" smtClean="0">
                <a:solidFill>
                  <a:srgbClr val="66FFFF"/>
                </a:solidFill>
              </a:rPr>
              <a:t>eeltje</a:t>
            </a:r>
            <a:r>
              <a:rPr lang="en-US" sz="2400" dirty="0">
                <a:solidFill>
                  <a:srgbClr val="66FFFF"/>
                </a:solidFill>
              </a:rPr>
              <a:t>!</a:t>
            </a:r>
          </a:p>
        </p:txBody>
      </p:sp>
      <p:sp>
        <p:nvSpPr>
          <p:cNvPr id="664589" name="Text Box 13"/>
          <p:cNvSpPr txBox="1">
            <a:spLocks noChangeArrowheads="1"/>
          </p:cNvSpPr>
          <p:nvPr/>
        </p:nvSpPr>
        <p:spPr bwMode="auto">
          <a:xfrm>
            <a:off x="6008688" y="3879850"/>
            <a:ext cx="2527300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9900"/>
                </a:solidFill>
              </a:rPr>
              <a:t>(Westminster abbey)</a:t>
            </a:r>
          </a:p>
        </p:txBody>
      </p:sp>
      <p:sp>
        <p:nvSpPr>
          <p:cNvPr id="664591" name="AutoShape 15"/>
          <p:cNvSpPr>
            <a:spLocks noChangeArrowheads="1"/>
          </p:cNvSpPr>
          <p:nvPr/>
        </p:nvSpPr>
        <p:spPr bwMode="auto">
          <a:xfrm rot="1022278">
            <a:off x="4395788" y="4549775"/>
            <a:ext cx="841375" cy="485775"/>
          </a:xfrm>
          <a:prstGeom prst="rightArrow">
            <a:avLst>
              <a:gd name="adj1" fmla="val 50000"/>
              <a:gd name="adj2" fmla="val 43301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458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7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36571" cy="589643"/>
          </a:xfrm>
        </p:spPr>
        <p:txBody>
          <a:bodyPr/>
          <a:lstStyle/>
          <a:p>
            <a:pPr algn="l"/>
            <a:r>
              <a:rPr lang="en-US" sz="2000" b="0" dirty="0" smtClean="0"/>
              <a:t>1928: Dirac </a:t>
            </a:r>
            <a:r>
              <a:rPr lang="en-US" sz="2000" b="0" dirty="0" err="1" smtClean="0"/>
              <a:t>voorspelt</a:t>
            </a:r>
            <a:r>
              <a:rPr lang="en-US" sz="2000" b="0" dirty="0" smtClean="0"/>
              <a:t> anti-</a:t>
            </a:r>
            <a:r>
              <a:rPr lang="en-US" sz="2000" b="0" dirty="0" err="1" smtClean="0"/>
              <a:t>deeltjes</a:t>
            </a:r>
            <a:endParaRPr lang="en-US" sz="2000" b="0" dirty="0"/>
          </a:p>
        </p:txBody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5150" y="4747533"/>
            <a:ext cx="4471988" cy="12940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Anderson </a:t>
            </a:r>
            <a:r>
              <a:rPr lang="en-US" sz="2400" dirty="0" err="1"/>
              <a:t>zag</a:t>
            </a:r>
            <a:r>
              <a:rPr lang="en-US" sz="2400" dirty="0"/>
              <a:t>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 smtClean="0"/>
              <a:t>elektron</a:t>
            </a:r>
            <a:r>
              <a:rPr lang="en-US" sz="2400" dirty="0" smtClean="0"/>
              <a:t> </a:t>
            </a:r>
            <a:r>
              <a:rPr lang="en-US" sz="2400" dirty="0"/>
              <a:t>met “</a:t>
            </a:r>
            <a:r>
              <a:rPr lang="en-US" sz="2400" dirty="0" err="1"/>
              <a:t>verkeerde</a:t>
            </a:r>
            <a:r>
              <a:rPr lang="en-US" sz="2400" dirty="0"/>
              <a:t>” lading: </a:t>
            </a:r>
            <a:r>
              <a:rPr lang="en-US" sz="2400" dirty="0" err="1"/>
              <a:t>e</a:t>
            </a:r>
            <a:r>
              <a:rPr lang="en-US" sz="2400" baseline="30000" dirty="0"/>
              <a:t>+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err="1">
                <a:solidFill>
                  <a:srgbClr val="66FFFF"/>
                </a:solidFill>
              </a:rPr>
              <a:t>Registratie</a:t>
            </a:r>
            <a:r>
              <a:rPr lang="en-US" sz="2400" dirty="0">
                <a:solidFill>
                  <a:srgbClr val="66FFFF"/>
                </a:solidFill>
              </a:rPr>
              <a:t> in </a:t>
            </a:r>
            <a:r>
              <a:rPr lang="en-US" sz="2400" dirty="0" err="1">
                <a:solidFill>
                  <a:srgbClr val="66FFFF"/>
                </a:solidFill>
              </a:rPr>
              <a:t>een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nevelvat</a:t>
            </a:r>
            <a:endParaRPr lang="en-US" sz="2400" dirty="0">
              <a:solidFill>
                <a:srgbClr val="66FFFF"/>
              </a:solidFill>
            </a:endParaRPr>
          </a:p>
        </p:txBody>
      </p:sp>
      <p:pic>
        <p:nvPicPr>
          <p:cNvPr id="677892" name="Picture 4" descr="ANDERSON"/>
          <p:cNvPicPr>
            <a:picLocks noChangeAspect="1" noChangeArrowheads="1"/>
          </p:cNvPicPr>
          <p:nvPr/>
        </p:nvPicPr>
        <p:blipFill>
          <a:blip r:embed="rId3" cstate="print"/>
          <a:srcRect l="6320" r="1263" b="2197"/>
          <a:stretch>
            <a:fillRect/>
          </a:stretch>
        </p:blipFill>
        <p:spPr bwMode="auto">
          <a:xfrm>
            <a:off x="4027713" y="553599"/>
            <a:ext cx="4908550" cy="320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7893" name="Picture 5" descr="1926_tran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19" y="3775359"/>
            <a:ext cx="3020786" cy="3082641"/>
          </a:xfrm>
          <a:prstGeom prst="rect">
            <a:avLst/>
          </a:prstGeom>
          <a:noFill/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paul+dirac.bm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706" y="567885"/>
            <a:ext cx="3571875" cy="3200400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90361" y="-90710"/>
            <a:ext cx="446314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1932: Anderson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ontdekt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anti-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elektron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7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De elementaire deeltjes</a:t>
            </a:r>
          </a:p>
        </p:txBody>
      </p:sp>
      <p:sp>
        <p:nvSpPr>
          <p:cNvPr id="674819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74820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74821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74822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74823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74825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26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74828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29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74831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2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74834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5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74837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8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74840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41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74842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74843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74844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74846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47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74849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0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74852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3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74855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6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74858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9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74861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62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7486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7486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74865" name="Text Box 49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7486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4572000" y="-106363"/>
            <a:ext cx="4806950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De element</a:t>
            </a:r>
            <a:r>
              <a:rPr lang="en-US">
                <a:solidFill>
                  <a:srgbClr val="000099"/>
                </a:solidFill>
              </a:rPr>
              <a:t>aire deeltjes</a:t>
            </a: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4606925" y="150812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-</a:t>
            </a:r>
            <a:r>
              <a:rPr lang="en-US" sz="2400">
                <a:solidFill>
                  <a:srgbClr val="000099"/>
                </a:solidFill>
              </a:rPr>
              <a:t>2/3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4538663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4667250" y="3994150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4787900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99"/>
                </a:solidFill>
              </a:rPr>
              <a:t>0</a:t>
            </a:r>
            <a:r>
              <a:rPr lang="en-US">
                <a:solidFill>
                  <a:srgbClr val="000099"/>
                </a:solidFill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5865813" y="1492250"/>
            <a:ext cx="546100" cy="531813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5899150" y="1443038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3200" b="1">
                <a:solidFill>
                  <a:srgbClr val="990033"/>
                </a:solidFill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5857875" y="2327275"/>
            <a:ext cx="546100" cy="592138"/>
            <a:chOff x="301" y="1473"/>
            <a:chExt cx="344" cy="37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6673850" y="1452563"/>
            <a:ext cx="546100" cy="581025"/>
            <a:chOff x="860" y="868"/>
            <a:chExt cx="344" cy="366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6672263" y="2343150"/>
            <a:ext cx="546100" cy="579438"/>
            <a:chOff x="877" y="1474"/>
            <a:chExt cx="344" cy="365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7491413" y="1484313"/>
            <a:ext cx="546100" cy="579437"/>
            <a:chOff x="1438" y="897"/>
            <a:chExt cx="344" cy="365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7483475" y="2368550"/>
            <a:ext cx="546100" cy="579438"/>
            <a:chOff x="1442" y="1472"/>
            <a:chExt cx="344" cy="365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5870575" y="3978275"/>
            <a:ext cx="546100" cy="581025"/>
            <a:chOff x="317" y="2431"/>
            <a:chExt cx="344" cy="366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7535863" y="3971925"/>
            <a:ext cx="546100" cy="579438"/>
            <a:chOff x="1447" y="2436"/>
            <a:chExt cx="344" cy="365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6710363" y="3976688"/>
            <a:ext cx="546100" cy="584200"/>
            <a:chOff x="873" y="2421"/>
            <a:chExt cx="344" cy="368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5832475" y="4725988"/>
            <a:ext cx="587375" cy="665162"/>
            <a:chOff x="311" y="2983"/>
            <a:chExt cx="370" cy="419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6678613" y="4732338"/>
            <a:ext cx="576262" cy="668337"/>
            <a:chOff x="880" y="2969"/>
            <a:chExt cx="363" cy="421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7540625" y="4732338"/>
            <a:ext cx="552450" cy="677862"/>
            <a:chOff x="1450" y="2969"/>
            <a:chExt cx="348" cy="427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6035675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6827838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7635875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6035675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6842125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7666038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5989638" y="4114800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6873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7726363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5973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6858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7650163" y="4983163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6076950" y="5883275"/>
            <a:ext cx="2430463" cy="617538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99"/>
                </a:solidFill>
              </a:rPr>
              <a:t>Anti-materie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4624388" y="82073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>
                <a:solidFill>
                  <a:srgbClr val="000099"/>
                </a:solidFill>
              </a:rPr>
              <a:t>Lading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7434263" y="8572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5999163" y="860425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6696075" y="847725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6881813" y="0"/>
            <a:ext cx="2286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pitchFamily="-104" charset="0"/>
            </a:endParaRPr>
          </a:p>
        </p:txBody>
      </p:sp>
      <p:pic>
        <p:nvPicPr>
          <p:cNvPr id="178179" name="Picture 3" descr="einstein_mat_antim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3200" y="0"/>
            <a:ext cx="614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945188" y="-39688"/>
            <a:ext cx="3275012" cy="6810376"/>
            <a:chOff x="3730" y="-25"/>
            <a:chExt cx="2063" cy="4290"/>
          </a:xfrm>
        </p:grpSpPr>
        <p:sp>
          <p:nvSpPr>
            <p:cNvPr id="178200" name="Text Box 5"/>
            <p:cNvSpPr txBox="1">
              <a:spLocks noChangeArrowheads="1"/>
            </p:cNvSpPr>
            <p:nvPr/>
          </p:nvSpPr>
          <p:spPr bwMode="auto">
            <a:xfrm>
              <a:off x="3730" y="-25"/>
              <a:ext cx="2006" cy="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3800" i="1" u="sng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  <a:r>
                <a:rPr lang="nl-NL" sz="3800" u="sng">
                  <a:solidFill>
                    <a:srgbClr val="000000"/>
                  </a:solidFill>
                  <a:latin typeface="Verdana" pitchFamily="-104" charset="0"/>
                </a:rPr>
                <a:t>-materie</a:t>
              </a:r>
            </a:p>
          </p:txBody>
        </p:sp>
        <p:sp>
          <p:nvSpPr>
            <p:cNvPr id="178201" name="Text Box 6"/>
            <p:cNvSpPr txBox="1">
              <a:spLocks noChangeArrowheads="1"/>
            </p:cNvSpPr>
            <p:nvPr/>
          </p:nvSpPr>
          <p:spPr bwMode="auto">
            <a:xfrm>
              <a:off x="4820" y="672"/>
              <a:ext cx="973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/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elektron</a:t>
              </a:r>
            </a:p>
          </p:txBody>
        </p:sp>
        <p:sp>
          <p:nvSpPr>
            <p:cNvPr id="178202" name="Text Box 7"/>
            <p:cNvSpPr txBox="1">
              <a:spLocks noChangeArrowheads="1"/>
            </p:cNvSpPr>
            <p:nvPr/>
          </p:nvSpPr>
          <p:spPr bwMode="auto">
            <a:xfrm>
              <a:off x="4896" y="2133"/>
              <a:ext cx="823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/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quarks</a:t>
              </a: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4953" y="2662"/>
              <a:ext cx="705" cy="799"/>
              <a:chOff x="751" y="1688"/>
              <a:chExt cx="705" cy="799"/>
            </a:xfrm>
          </p:grpSpPr>
          <p:sp>
            <p:nvSpPr>
              <p:cNvPr id="178212" name="Oval 9"/>
              <p:cNvSpPr>
                <a:spLocks noChangeArrowheads="1"/>
              </p:cNvSpPr>
              <p:nvPr/>
            </p:nvSpPr>
            <p:spPr bwMode="auto">
              <a:xfrm flipV="1">
                <a:off x="751" y="1767"/>
                <a:ext cx="705" cy="720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213" name="Text Box 10"/>
              <p:cNvSpPr txBox="1">
                <a:spLocks noChangeArrowheads="1"/>
              </p:cNvSpPr>
              <p:nvPr/>
            </p:nvSpPr>
            <p:spPr bwMode="auto">
              <a:xfrm>
                <a:off x="878" y="1688"/>
                <a:ext cx="450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FFFFFF"/>
                    </a:solidFill>
                    <a:latin typeface="Verdana" pitchFamily="-104" charset="0"/>
                  </a:rPr>
                  <a:t>u</a:t>
                </a:r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4953" y="3498"/>
              <a:ext cx="705" cy="767"/>
              <a:chOff x="751" y="2524"/>
              <a:chExt cx="705" cy="767"/>
            </a:xfrm>
          </p:grpSpPr>
          <p:sp>
            <p:nvSpPr>
              <p:cNvPr id="178210" name="Oval 12"/>
              <p:cNvSpPr>
                <a:spLocks noChangeArrowheads="1"/>
              </p:cNvSpPr>
              <p:nvPr/>
            </p:nvSpPr>
            <p:spPr bwMode="auto">
              <a:xfrm flipV="1">
                <a:off x="751" y="2569"/>
                <a:ext cx="705" cy="722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211" name="Text Box 13"/>
              <p:cNvSpPr txBox="1">
                <a:spLocks noChangeArrowheads="1"/>
              </p:cNvSpPr>
              <p:nvPr/>
            </p:nvSpPr>
            <p:spPr bwMode="auto">
              <a:xfrm>
                <a:off x="881" y="2524"/>
                <a:ext cx="445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FFFFFF"/>
                    </a:solidFill>
                    <a:latin typeface="Verdana" pitchFamily="-104" charset="0"/>
                  </a:rPr>
                  <a:t>d</a:t>
                </a: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4954" y="1245"/>
              <a:ext cx="704" cy="764"/>
              <a:chOff x="751" y="3329"/>
              <a:chExt cx="704" cy="764"/>
            </a:xfrm>
          </p:grpSpPr>
          <p:sp>
            <p:nvSpPr>
              <p:cNvPr id="178208" name="Oval 15"/>
              <p:cNvSpPr>
                <a:spLocks noChangeArrowheads="1"/>
              </p:cNvSpPr>
              <p:nvPr/>
            </p:nvSpPr>
            <p:spPr bwMode="auto">
              <a:xfrm flipV="1">
                <a:off x="751" y="3373"/>
                <a:ext cx="704" cy="720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209" name="Text Box 16"/>
              <p:cNvSpPr txBox="1">
                <a:spLocks noChangeArrowheads="1"/>
              </p:cNvSpPr>
              <p:nvPr/>
            </p:nvSpPr>
            <p:spPr bwMode="auto">
              <a:xfrm>
                <a:off x="888" y="3329"/>
                <a:ext cx="431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FFFFFF"/>
                    </a:solidFill>
                    <a:latin typeface="Verdana" pitchFamily="-104" charset="0"/>
                  </a:rPr>
                  <a:t>e</a:t>
                </a:r>
              </a:p>
            </p:txBody>
          </p:sp>
        </p:grpSp>
        <p:sp>
          <p:nvSpPr>
            <p:cNvPr id="178206" name="Text Box 17"/>
            <p:cNvSpPr txBox="1">
              <a:spLocks noChangeArrowheads="1"/>
            </p:cNvSpPr>
            <p:nvPr/>
          </p:nvSpPr>
          <p:spPr bwMode="auto">
            <a:xfrm>
              <a:off x="4480" y="2832"/>
              <a:ext cx="512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/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up</a:t>
              </a:r>
            </a:p>
          </p:txBody>
        </p:sp>
        <p:sp>
          <p:nvSpPr>
            <p:cNvPr id="178207" name="Text Box 18"/>
            <p:cNvSpPr txBox="1">
              <a:spLocks noChangeArrowheads="1"/>
            </p:cNvSpPr>
            <p:nvPr/>
          </p:nvSpPr>
          <p:spPr bwMode="auto">
            <a:xfrm>
              <a:off x="4320" y="3648"/>
              <a:ext cx="674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/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down</a:t>
              </a: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4572000" y="0"/>
            <a:ext cx="4572000" cy="6934200"/>
            <a:chOff x="2880" y="0"/>
            <a:chExt cx="2880" cy="4368"/>
          </a:xfrm>
        </p:grpSpPr>
        <p:pic>
          <p:nvPicPr>
            <p:cNvPr id="178198" name="Picture 2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0" y="0"/>
              <a:ext cx="1917" cy="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8199" name="Rectangle 21"/>
            <p:cNvSpPr>
              <a:spLocks noChangeArrowheads="1"/>
            </p:cNvSpPr>
            <p:nvPr/>
          </p:nvSpPr>
          <p:spPr bwMode="auto">
            <a:xfrm>
              <a:off x="4656" y="0"/>
              <a:ext cx="1104" cy="432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smtClean="0">
                <a:solidFill>
                  <a:srgbClr val="000000"/>
                </a:solidFill>
                <a:latin typeface="Arial" pitchFamily="-104" charset="0"/>
              </a:endParaRPr>
            </a:p>
          </p:txBody>
        </p:sp>
      </p:grpSp>
      <p:sp>
        <p:nvSpPr>
          <p:cNvPr id="178182" name="Text Box 22"/>
          <p:cNvSpPr txBox="1">
            <a:spLocks noChangeArrowheads="1"/>
          </p:cNvSpPr>
          <p:nvPr/>
        </p:nvSpPr>
        <p:spPr bwMode="auto">
          <a:xfrm>
            <a:off x="76200" y="-39688"/>
            <a:ext cx="204787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800" u="sng">
                <a:solidFill>
                  <a:srgbClr val="FFFFFF"/>
                </a:solidFill>
                <a:latin typeface="Verdana" pitchFamily="-104" charset="0"/>
              </a:rPr>
              <a:t>materie</a:t>
            </a:r>
          </a:p>
        </p:txBody>
      </p: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0" y="1458913"/>
            <a:ext cx="2365375" cy="5322887"/>
            <a:chOff x="0" y="919"/>
            <a:chExt cx="1490" cy="3353"/>
          </a:xfrm>
        </p:grpSpPr>
        <p:sp>
          <p:nvSpPr>
            <p:cNvPr id="178185" name="Text Box 24"/>
            <p:cNvSpPr txBox="1">
              <a:spLocks noChangeArrowheads="1"/>
            </p:cNvSpPr>
            <p:nvPr/>
          </p:nvSpPr>
          <p:spPr bwMode="auto">
            <a:xfrm>
              <a:off x="0" y="919"/>
              <a:ext cx="973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elektron</a:t>
              </a:r>
            </a:p>
          </p:txBody>
        </p:sp>
        <p:sp>
          <p:nvSpPr>
            <p:cNvPr id="178186" name="Text Box 25"/>
            <p:cNvSpPr txBox="1">
              <a:spLocks noChangeArrowheads="1"/>
            </p:cNvSpPr>
            <p:nvPr/>
          </p:nvSpPr>
          <p:spPr bwMode="auto">
            <a:xfrm>
              <a:off x="75" y="2380"/>
              <a:ext cx="823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quarks</a:t>
              </a:r>
            </a:p>
          </p:txBody>
        </p:sp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133" y="2669"/>
              <a:ext cx="705" cy="799"/>
              <a:chOff x="751" y="1688"/>
              <a:chExt cx="705" cy="799"/>
            </a:xfrm>
          </p:grpSpPr>
          <p:sp>
            <p:nvSpPr>
              <p:cNvPr id="178196" name="Oval 27"/>
              <p:cNvSpPr>
                <a:spLocks noChangeArrowheads="1"/>
              </p:cNvSpPr>
              <p:nvPr/>
            </p:nvSpPr>
            <p:spPr bwMode="auto">
              <a:xfrm flipV="1">
                <a:off x="751" y="1767"/>
                <a:ext cx="705" cy="72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197" name="Text Box 28"/>
              <p:cNvSpPr txBox="1">
                <a:spLocks noChangeArrowheads="1"/>
              </p:cNvSpPr>
              <p:nvPr/>
            </p:nvSpPr>
            <p:spPr bwMode="auto">
              <a:xfrm>
                <a:off x="878" y="1688"/>
                <a:ext cx="450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000000"/>
                    </a:solidFill>
                    <a:latin typeface="Verdana" pitchFamily="-104" charset="0"/>
                  </a:rPr>
                  <a:t>u</a:t>
                </a:r>
              </a:p>
            </p:txBody>
          </p:sp>
        </p:grpSp>
        <p:grpSp>
          <p:nvGrpSpPr>
            <p:cNvPr id="9" name="Group 29"/>
            <p:cNvGrpSpPr>
              <a:grpSpLocks/>
            </p:cNvGrpSpPr>
            <p:nvPr/>
          </p:nvGrpSpPr>
          <p:grpSpPr bwMode="auto">
            <a:xfrm>
              <a:off x="133" y="3505"/>
              <a:ext cx="705" cy="767"/>
              <a:chOff x="751" y="2524"/>
              <a:chExt cx="705" cy="767"/>
            </a:xfrm>
          </p:grpSpPr>
          <p:sp>
            <p:nvSpPr>
              <p:cNvPr id="178194" name="Oval 30"/>
              <p:cNvSpPr>
                <a:spLocks noChangeArrowheads="1"/>
              </p:cNvSpPr>
              <p:nvPr/>
            </p:nvSpPr>
            <p:spPr bwMode="auto">
              <a:xfrm flipV="1">
                <a:off x="751" y="2569"/>
                <a:ext cx="705" cy="722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195" name="Text Box 31"/>
              <p:cNvSpPr txBox="1">
                <a:spLocks noChangeArrowheads="1"/>
              </p:cNvSpPr>
              <p:nvPr/>
            </p:nvSpPr>
            <p:spPr bwMode="auto">
              <a:xfrm>
                <a:off x="881" y="2524"/>
                <a:ext cx="445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000000"/>
                    </a:solidFill>
                    <a:latin typeface="Verdana" pitchFamily="-104" charset="0"/>
                  </a:rPr>
                  <a:t>d</a:t>
                </a:r>
              </a:p>
            </p:txBody>
          </p:sp>
        </p:grpSp>
        <p:grpSp>
          <p:nvGrpSpPr>
            <p:cNvPr id="10" name="Group 32"/>
            <p:cNvGrpSpPr>
              <a:grpSpLocks/>
            </p:cNvGrpSpPr>
            <p:nvPr/>
          </p:nvGrpSpPr>
          <p:grpSpPr bwMode="auto">
            <a:xfrm>
              <a:off x="134" y="1252"/>
              <a:ext cx="704" cy="764"/>
              <a:chOff x="751" y="3329"/>
              <a:chExt cx="704" cy="764"/>
            </a:xfrm>
          </p:grpSpPr>
          <p:sp>
            <p:nvSpPr>
              <p:cNvPr id="178192" name="Oval 33"/>
              <p:cNvSpPr>
                <a:spLocks noChangeArrowheads="1"/>
              </p:cNvSpPr>
              <p:nvPr/>
            </p:nvSpPr>
            <p:spPr bwMode="auto">
              <a:xfrm flipV="1">
                <a:off x="751" y="3373"/>
                <a:ext cx="704" cy="72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193" name="Text Box 34"/>
              <p:cNvSpPr txBox="1">
                <a:spLocks noChangeArrowheads="1"/>
              </p:cNvSpPr>
              <p:nvPr/>
            </p:nvSpPr>
            <p:spPr bwMode="auto">
              <a:xfrm>
                <a:off x="888" y="3329"/>
                <a:ext cx="431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000000"/>
                    </a:solidFill>
                    <a:latin typeface="Verdana" pitchFamily="-104" charset="0"/>
                  </a:rPr>
                  <a:t>e</a:t>
                </a:r>
              </a:p>
            </p:txBody>
          </p:sp>
        </p:grpSp>
        <p:sp>
          <p:nvSpPr>
            <p:cNvPr id="178190" name="Text Box 35"/>
            <p:cNvSpPr txBox="1">
              <a:spLocks noChangeArrowheads="1"/>
            </p:cNvSpPr>
            <p:nvPr/>
          </p:nvSpPr>
          <p:spPr bwMode="auto">
            <a:xfrm>
              <a:off x="816" y="2908"/>
              <a:ext cx="37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up</a:t>
              </a:r>
            </a:p>
          </p:txBody>
        </p:sp>
        <p:sp>
          <p:nvSpPr>
            <p:cNvPr id="178191" name="Text Box 36"/>
            <p:cNvSpPr txBox="1">
              <a:spLocks noChangeArrowheads="1"/>
            </p:cNvSpPr>
            <p:nvPr/>
          </p:nvSpPr>
          <p:spPr bwMode="auto">
            <a:xfrm>
              <a:off x="816" y="3744"/>
              <a:ext cx="674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down</a:t>
              </a:r>
            </a:p>
          </p:txBody>
        </p:sp>
      </p:grpSp>
      <p:sp>
        <p:nvSpPr>
          <p:cNvPr id="11301" name="Text Box 37"/>
          <p:cNvSpPr txBox="1">
            <a:spLocks noChangeArrowheads="1"/>
          </p:cNvSpPr>
          <p:nvPr/>
        </p:nvSpPr>
        <p:spPr bwMode="auto">
          <a:xfrm>
            <a:off x="7620000" y="1019175"/>
            <a:ext cx="1533525" cy="885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 sz="2600">
              <a:solidFill>
                <a:srgbClr val="000000"/>
              </a:solidFill>
              <a:latin typeface="Verdana" pitchFamily="-104" charset="0"/>
            </a:endParaRPr>
          </a:p>
          <a:p>
            <a:r>
              <a:rPr lang="nl-NL" sz="2600">
                <a:solidFill>
                  <a:srgbClr val="000000"/>
                </a:solidFill>
                <a:latin typeface="Verdana" pitchFamily="-104" charset="0"/>
              </a:rPr>
              <a:t>positron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4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5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6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xit" presetSubtype="0" fill="hold" grpId="7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grpId="8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01" grpId="0" animBg="1"/>
      <p:bldP spid="11301" grpId="1" animBg="1"/>
      <p:bldP spid="11301" grpId="2" animBg="1"/>
      <p:bldP spid="11301" grpId="3" animBg="1"/>
      <p:bldP spid="11301" grpId="4" animBg="1"/>
      <p:bldP spid="11301" grpId="5" animBg="1"/>
      <p:bldP spid="11301" grpId="6" animBg="1"/>
      <p:bldP spid="11301" grpId="7" animBg="1"/>
      <p:bldP spid="11301" grpId="8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entaurus_A_galax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81626" y="0"/>
            <a:ext cx="109728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Helden</a:t>
            </a:r>
            <a:r>
              <a:rPr lang="en-US" dirty="0" smtClean="0"/>
              <a:t> </a:t>
            </a:r>
            <a:r>
              <a:rPr lang="en-US" dirty="0" err="1" smtClean="0"/>
              <a:t>uit</a:t>
            </a:r>
            <a:r>
              <a:rPr lang="en-US" dirty="0" smtClean="0"/>
              <a:t> </a:t>
            </a:r>
            <a:r>
              <a:rPr lang="en-US" dirty="0" err="1" smtClean="0"/>
              <a:t>mijn</a:t>
            </a:r>
            <a:r>
              <a:rPr lang="en-US" dirty="0" smtClean="0"/>
              <a:t> </a:t>
            </a:r>
            <a:r>
              <a:rPr lang="en-US" dirty="0" err="1" smtClean="0"/>
              <a:t>verleden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IMG_46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4245424" y="1193193"/>
            <a:ext cx="4218506" cy="3150860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8" name="Picture 7" descr="IMG_46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-50631" y="1756056"/>
            <a:ext cx="4528253" cy="3382214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0" name="Picture 9" descr="Bert_van_Spran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48672" y="3719871"/>
            <a:ext cx="1429078" cy="2000710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1" name="Picture 10" descr="Chriet-Titulae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3792" y="3730762"/>
            <a:ext cx="1952599" cy="2004721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286116" y="609600"/>
            <a:ext cx="2554287" cy="914400"/>
            <a:chOff x="2341" y="384"/>
            <a:chExt cx="1609" cy="576"/>
          </a:xfrm>
        </p:grpSpPr>
        <p:pic>
          <p:nvPicPr>
            <p:cNvPr id="25614" name="Picture 1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41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5" name="Text Box 15"/>
            <p:cNvSpPr txBox="1">
              <a:spLocks noChangeArrowheads="1"/>
            </p:cNvSpPr>
            <p:nvPr/>
          </p:nvSpPr>
          <p:spPr bwMode="auto">
            <a:xfrm>
              <a:off x="2640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 i="1" dirty="0">
                  <a:solidFill>
                    <a:srgbClr val="FFFFFF"/>
                  </a:solidFill>
                  <a:latin typeface="CG Times" pitchFamily="18" charset="0"/>
                  <a:sym typeface="Symbol" pitchFamily="18" charset="2"/>
                </a:rPr>
                <a:t></a:t>
              </a: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3600" y="518"/>
              <a:ext cx="350" cy="404"/>
              <a:chOff x="1937" y="4108"/>
              <a:chExt cx="350" cy="404"/>
            </a:xfrm>
          </p:grpSpPr>
          <p:sp>
            <p:nvSpPr>
              <p:cNvPr id="25620" name="Oval 17"/>
              <p:cNvSpPr>
                <a:spLocks noChangeArrowheads="1"/>
              </p:cNvSpPr>
              <p:nvPr/>
            </p:nvSpPr>
            <p:spPr bwMode="auto">
              <a:xfrm>
                <a:off x="1951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FFFF99"/>
                  </a:solidFill>
                </a:endParaRPr>
              </a:p>
            </p:txBody>
          </p:sp>
          <p:sp>
            <p:nvSpPr>
              <p:cNvPr id="25621" name="Text Box 18"/>
              <p:cNvSpPr txBox="1">
                <a:spLocks noChangeArrowheads="1"/>
              </p:cNvSpPr>
              <p:nvPr/>
            </p:nvSpPr>
            <p:spPr bwMode="auto">
              <a:xfrm>
                <a:off x="1937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b="1">
                    <a:solidFill>
                      <a:srgbClr val="0000FF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>
                    <a:solidFill>
                      <a:srgbClr val="0000FF"/>
                    </a:solidFill>
                    <a:latin typeface="CG Times" pitchFamily="18" charset="0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3185" y="518"/>
              <a:ext cx="415" cy="404"/>
              <a:chOff x="1330" y="4032"/>
              <a:chExt cx="415" cy="404"/>
            </a:xfrm>
          </p:grpSpPr>
          <p:sp>
            <p:nvSpPr>
              <p:cNvPr id="25618" name="Oval 20"/>
              <p:cNvSpPr>
                <a:spLocks noChangeArrowheads="1"/>
              </p:cNvSpPr>
              <p:nvPr/>
            </p:nvSpPr>
            <p:spPr bwMode="auto">
              <a:xfrm>
                <a:off x="1344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FFFF99"/>
                  </a:solidFill>
                </a:endParaRPr>
              </a:p>
            </p:txBody>
          </p:sp>
          <p:sp>
            <p:nvSpPr>
              <p:cNvPr id="25619" name="Text Box 21"/>
              <p:cNvSpPr txBox="1">
                <a:spLocks noChangeArrowheads="1"/>
              </p:cNvSpPr>
              <p:nvPr/>
            </p:nvSpPr>
            <p:spPr bwMode="auto">
              <a:xfrm>
                <a:off x="1330" y="4032"/>
                <a:ext cx="415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b="1" dirty="0">
                    <a:solidFill>
                      <a:srgbClr val="FFFF00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 dirty="0">
                    <a:solidFill>
                      <a:srgbClr val="FFFF00"/>
                    </a:solidFill>
                    <a:latin typeface="CG Times" pitchFamily="18" charset="0"/>
                  </a:rPr>
                  <a:t>+</a:t>
                </a:r>
              </a:p>
            </p:txBody>
          </p:sp>
        </p:grpSp>
      </p:grp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295400" y="6172200"/>
            <a:ext cx="6172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3600" dirty="0">
                <a:solidFill>
                  <a:srgbClr val="FFFFFF"/>
                </a:solidFill>
                <a:latin typeface="CG Times" pitchFamily="18" charset="0"/>
              </a:rPr>
              <a:t>pure </a:t>
            </a:r>
            <a:r>
              <a:rPr lang="nl-NL" sz="3600" dirty="0" smtClean="0">
                <a:solidFill>
                  <a:srgbClr val="FFFFFF"/>
                </a:solidFill>
                <a:latin typeface="CG Times" pitchFamily="18" charset="0"/>
              </a:rPr>
              <a:t>energie, dus licht </a:t>
            </a:r>
            <a:r>
              <a:rPr lang="nl-NL" sz="3600" dirty="0">
                <a:solidFill>
                  <a:srgbClr val="FFFFFF"/>
                </a:solidFill>
                <a:latin typeface="CG Times" pitchFamily="18" charset="0"/>
              </a:rPr>
              <a:t>(</a:t>
            </a:r>
            <a:r>
              <a:rPr lang="nl-NL" sz="3600" dirty="0">
                <a:solidFill>
                  <a:srgbClr val="FFFFFF"/>
                </a:solidFill>
                <a:latin typeface="CG Times" pitchFamily="18" charset="0"/>
                <a:sym typeface="Symbol" pitchFamily="18" charset="2"/>
              </a:rPr>
              <a:t></a:t>
            </a:r>
            <a:r>
              <a:rPr lang="nl-NL" sz="3600" dirty="0">
                <a:solidFill>
                  <a:srgbClr val="FFFFFF"/>
                </a:solidFill>
                <a:latin typeface="CG Times" pitchFamily="18" charset="0"/>
              </a:rPr>
              <a:t>)</a:t>
            </a:r>
            <a:endParaRPr lang="nl-NL" sz="3600" dirty="0">
              <a:solidFill>
                <a:srgbClr val="FFFFFF"/>
              </a:solidFill>
              <a:latin typeface="CG Times" pitchFamily="18" charset="0"/>
              <a:sym typeface="Symbol" pitchFamily="18" charset="2"/>
            </a:endParaRPr>
          </a:p>
        </p:txBody>
      </p:sp>
      <p:pic>
        <p:nvPicPr>
          <p:cNvPr id="106509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497034"/>
            <a:ext cx="8837613" cy="49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42900"/>
            <a:ext cx="9144000" cy="1143000"/>
          </a:xfrm>
          <a:noFill/>
        </p:spPr>
        <p:txBody>
          <a:bodyPr/>
          <a:lstStyle/>
          <a:p>
            <a:pPr eaLnBrk="1" hangingPunct="1"/>
            <a:r>
              <a:rPr lang="nl-NL" sz="4800" dirty="0" smtClean="0"/>
              <a:t>Creatie: </a:t>
            </a:r>
            <a:r>
              <a:rPr lang="nl-NL" sz="4800" i="1" dirty="0" smtClean="0">
                <a:sym typeface="Symbol" pitchFamily="18" charset="2"/>
              </a:rPr>
              <a:t>  e</a:t>
            </a:r>
            <a:r>
              <a:rPr lang="nl-NL" sz="4800" i="1" baseline="30000" dirty="0" smtClean="0">
                <a:sym typeface="Symbol" pitchFamily="18" charset="2"/>
              </a:rPr>
              <a:t>+</a:t>
            </a:r>
            <a:r>
              <a:rPr lang="nl-NL" sz="4800" i="1" dirty="0" smtClean="0">
                <a:sym typeface="Symbol" pitchFamily="18" charset="2"/>
              </a:rPr>
              <a:t>e</a:t>
            </a:r>
            <a:r>
              <a:rPr lang="nl-NL" sz="4800" i="1" baseline="30000" dirty="0" smtClean="0">
                <a:sym typeface="Symbol" pitchFamily="18" charset="2"/>
              </a:rPr>
              <a:t></a:t>
            </a: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4800600" y="3810000"/>
            <a:ext cx="658813" cy="641350"/>
            <a:chOff x="1330" y="4032"/>
            <a:chExt cx="415" cy="404"/>
          </a:xfrm>
        </p:grpSpPr>
        <p:sp>
          <p:nvSpPr>
            <p:cNvPr id="25612" name="Oval 7"/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  <p:sp>
          <p:nvSpPr>
            <p:cNvPr id="25613" name="Text Box 8"/>
            <p:cNvSpPr txBox="1">
              <a:spLocks noChangeArrowheads="1"/>
            </p:cNvSpPr>
            <p:nvPr/>
          </p:nvSpPr>
          <p:spPr bwMode="auto">
            <a:xfrm>
              <a:off x="1330" y="4032"/>
              <a:ext cx="4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FFFF00"/>
                  </a:solidFill>
                  <a:latin typeface="CG Times" pitchFamily="18" charset="0"/>
                </a:rPr>
                <a:t>e</a:t>
              </a:r>
              <a:r>
                <a:rPr lang="en-US" sz="3600" b="1" baseline="30000">
                  <a:solidFill>
                    <a:srgbClr val="FFFF00"/>
                  </a:solidFill>
                  <a:latin typeface="CG Times" pitchFamily="18" charset="0"/>
                </a:rPr>
                <a:t>+</a:t>
              </a:r>
            </a:p>
          </p:txBody>
        </p:sp>
      </p:grp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4930775" y="3810000"/>
            <a:ext cx="555625" cy="641350"/>
            <a:chOff x="1937" y="4108"/>
            <a:chExt cx="350" cy="404"/>
          </a:xfrm>
        </p:grpSpPr>
        <p:sp>
          <p:nvSpPr>
            <p:cNvPr id="25610" name="Oval 10"/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  <p:sp>
          <p:nvSpPr>
            <p:cNvPr id="25611" name="Text Box 11"/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0000FF"/>
                  </a:solidFill>
                  <a:latin typeface="CG Times" pitchFamily="18" charset="0"/>
                </a:rPr>
                <a:t>e</a:t>
              </a:r>
              <a:r>
                <a:rPr lang="en-US" sz="3600" b="1" baseline="30000">
                  <a:solidFill>
                    <a:srgbClr val="0000FF"/>
                  </a:solidFill>
                  <a:latin typeface="CG Times" pitchFamily="18" charset="0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10650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6934200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5041411" y="1476375"/>
            <a:ext cx="37325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 typeface="Symbol" pitchFamily="-109" charset="2"/>
              <a:buChar char="g"/>
            </a:pPr>
            <a:r>
              <a:rPr lang="nl-NL" sz="3200" dirty="0" smtClean="0">
                <a:solidFill>
                  <a:srgbClr val="FFFFFF"/>
                </a:solidFill>
                <a:latin typeface="CG Times" pitchFamily="18" charset="0"/>
              </a:rPr>
              <a:t> maakt </a:t>
            </a:r>
            <a:r>
              <a:rPr lang="nl-NL" sz="3200" dirty="0">
                <a:solidFill>
                  <a:srgbClr val="FFFFFF"/>
                </a:solidFill>
                <a:latin typeface="CG Times" pitchFamily="18" charset="0"/>
              </a:rPr>
              <a:t>via E=</a:t>
            </a:r>
            <a:r>
              <a:rPr lang="nl-NL" sz="3200" dirty="0" smtClean="0">
                <a:solidFill>
                  <a:srgbClr val="FFFFFF"/>
                </a:solidFill>
                <a:latin typeface="CG Times" pitchFamily="18" charset="0"/>
              </a:rPr>
              <a:t>mc</a:t>
            </a:r>
            <a:r>
              <a:rPr lang="nl-NL" sz="3200" baseline="30000" dirty="0" smtClean="0">
                <a:solidFill>
                  <a:srgbClr val="FFFFFF"/>
                </a:solidFill>
                <a:latin typeface="CG Times" pitchFamily="18" charset="0"/>
              </a:rPr>
              <a:t>2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solidFill>
                  <a:srgbClr val="FFFFFF"/>
                </a:solidFill>
                <a:latin typeface="CG Times" pitchFamily="18" charset="0"/>
              </a:rPr>
              <a:t>deeltje + antideeltje </a:t>
            </a:r>
            <a:endParaRPr lang="nl-NL" sz="3200" dirty="0">
              <a:solidFill>
                <a:srgbClr val="FFFFFF"/>
              </a:solidFill>
              <a:latin typeface="CG Times" pitchFamily="18" charset="0"/>
              <a:sym typeface="Symbol" pitchFamily="18" charset="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7971066" cy="84054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5.48566E-6 L 0.10833 -0.42182 " pathEditMode="relative" ptsTypes="AA">
                                      <p:cBhvr>
                                        <p:cTn id="9" dur="30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7 C 0.00121 -0.03377 0.00278 -0.06684 -0.01129 -0.10939 C -0.02535 -0.15195 -0.05313 -0.21948 -0.08472 -0.25578 C -0.11597 -0.29209 -0.16893 -0.31337 -0.2 -0.32701 C -0.23108 -0.34066 -0.24184 -0.34343 -0.27049 -0.33835 C -0.29913 -0.33326 -0.34236 -0.32331 -0.37188 -0.29718 C -0.40139 -0.27105 -0.43004 -0.22849 -0.44792 -0.18085 C -0.4658 -0.13321 -0.47847 -0.06499 -0.479 -0.0118 C -0.47952 0.04139 -0.47205 0.09574 -0.45087 0.1383 C -0.42969 0.18085 -0.38646 0.22456 -0.35226 0.24329 C -0.31806 0.26202 -0.27847 0.26318 -0.24514 0.25069 C -0.21216 0.2382 -0.17379 0.20259 -0.15226 0.16813 C -0.13073 0.13367 -0.11754 0.0895 -0.11563 0.0444 C -0.11372 -0.0007 -0.12084 -0.06129 -0.14097 -0.10199 C -0.16111 -0.14269 -0.20278 -0.18779 -0.23681 -0.19959 C -0.27049 -0.21138 -0.31702 -0.19265 -0.34375 -0.17322 C -0.37049 -0.1538 -0.38924 -0.12257 -0.39722 -0.08326 C -0.40521 -0.04394 -0.40243 0.02497 -0.39167 0.06313 C -0.38091 0.10129 -0.35591 0.12881 -0.33247 0.1457 C -0.30903 0.16258 -0.2757 0.17067 -0.25104 0.16443 C -0.22622 0.15818 -0.19827 0.13321 -0.18316 0.10823 C -0.16806 0.08325 -0.15834 0.04556 -0.16059 0.01434 C -0.16285 -0.01688 -0.17882 -0.05736 -0.19722 -0.07933 C -0.21563 -0.1013 -0.24757 -0.11702 -0.27049 -0.11702 C -0.29341 -0.11702 -0.31875 -0.1006 -0.33525 -0.07933 C -0.35174 -0.05805 -0.36719 -0.01943 -0.3691 0.01064 C -0.37101 0.0407 -0.35972 0.07932 -0.34653 0.1006 C -0.33334 0.12188 -0.30903 0.13645 -0.29045 0.1383 C -0.27153 0.14015 -0.24809 0.12881 -0.23386 0.11193 C -0.21979 0.09505 -0.20521 0.06452 -0.20573 0.037 C -0.20625 0.00948 -0.22205 -0.03446 -0.23681 -0.05319 C -0.25122 -0.07193 -0.27656 -0.07933 -0.29306 -0.07563 C -0.30955 -0.07193 -0.32674 -0.05065 -0.33525 -0.03076 C -0.34375 -0.01087 -0.34983 0.02174 -0.34375 0.0444 C -0.33768 0.06707 -0.3132 0.09274 -0.29861 0.10453 C -0.28403 0.11633 -0.26806 0.11887 -0.25643 0.11563 C -0.24479 0.11239 -0.23247 0.1006 -0.22865 0.08557 C -0.22413 0.07053 -0.22309 0.03885 -0.23108 0.02567 C -0.23924 0.01249 -0.26302 0.00509 -0.27622 0.00694 C -0.28941 0.00879 -0.30469 0.02451 -0.3099 0.037 C -0.31511 0.04949 -0.31233 0.06938 -0.30712 0.08187 C -0.30191 0.09435 -0.29045 0.10892 -0.279 0.11193 C -0.26771 0.11494 -0.24809 0.10869 -0.23959 0.1006 C -0.23108 0.0925 -0.22743 0.07123 -0.22865 0.06313 C -0.22917 0.05504 -0.23959 0.05296 -0.24514 0.0518 C -0.2507 0.05065 -0.25816 0.05134 -0.26198 0.05573 C -0.2658 0.06013 -0.26823 0.06938 -0.26771 0.07817 C -0.26719 0.08695 -0.26059 0.10314 -0.2592 0.10823 " pathEditMode="relative" rAng="0" ptsTypes="aaaaaaaaaaaaaaaaaaaaaaaaaaaaaaaaaaaaaaaaaaaaaaaA">
                                      <p:cBhvr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" y="-4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2.67345E-6 C 0.00746 -0.02845 0.01492 -0.05666 0.0309 -0.07863 C 0.04687 -0.1006 0.07239 -0.12142 0.09583 -0.13136 C 0.11926 -0.1413 0.146 -0.14246 0.17187 -0.13876 C 0.19774 -0.13506 0.22586 -0.13067 0.25069 -0.1087 C 0.27551 -0.08672 0.30763 -0.04625 0.32117 -0.0074 C 0.33472 0.03145 0.33888 0.08464 0.33229 0.12396 C 0.32569 0.16328 0.29895 0.20513 0.28159 0.22895 C 0.26423 0.25278 0.25208 0.26272 0.22812 0.26642 C 0.20416 0.27012 0.16284 0.26573 0.13801 0.25139 C 0.11319 0.23705 0.09236 0.20513 0.07881 0.18016 C 0.06527 0.15518 0.05538 0.13321 0.05624 0.1013 C 0.05711 0.06938 0.06805 0.01758 0.08454 -0.0111 C 0.10104 -0.03978 0.1309 -0.06499 0.15486 -0.07123 C 0.17881 -0.07747 0.21024 -0.06314 0.22812 -0.0488 C 0.246 -0.03446 0.2559 -0.01064 0.26197 0.01503 C 0.26805 0.0407 0.27222 0.07655 0.26475 0.10523 C 0.25729 0.1339 0.23697 0.17414 0.21683 0.18779 C 0.1967 0.20143 0.16232 0.19658 0.14357 0.18779 C 0.12482 0.179 0.11267 0.15888 0.10416 0.13506 C 0.09565 0.11124 0.08767 0.07192 0.09288 0.0451 C 0.09808 0.01827 0.11979 -0.01434 0.13524 -0.02613 C 0.15069 -0.03793 0.17048 -0.03538 0.18593 -0.02613 C 0.20138 -0.01688 0.22291 0.00694 0.22812 0.03007 C 0.23333 0.05319 0.22291 0.09389 0.21683 0.11263 C 0.21076 0.13136 0.20468 0.1376 0.19149 0.14269 C 0.17829 0.14778 0.15347 0.15264 0.13801 0.14269 C 0.12256 0.13275 0.10242 0.10315 0.09861 0.08256 C 0.09479 0.06198 0.10555 0.03122 0.11545 0.01873 C 0.12534 0.00624 0.14357 0.00208 0.15763 0.00763 C 0.1717 0.01318 0.19583 0.03446 0.19999 0.0525 C 0.20416 0.07054 0.18923 0.10199 0.18315 0.11633 C 0.17708 0.13067 0.17361 0.13645 0.16336 0.13899 C 0.15312 0.14154 0.12968 0.13876 0.12117 0.13136 C 0.11267 0.12396 0.11024 0.10338 0.11267 0.09389 C 0.1151 0.08441 0.12968 0.07447 0.13524 0.07516 C 0.14079 0.07586 0.14357 0.08673 0.14652 0.0976 " pathEditMode="relative" ptsTypes="aaaaaaaaaaaaaaaaaaaaaaaaaaaaaaaaaaaaA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10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055915" y="571480"/>
            <a:ext cx="2444750" cy="914400"/>
            <a:chOff x="2241" y="384"/>
            <a:chExt cx="1540" cy="576"/>
          </a:xfrm>
        </p:grpSpPr>
        <p:pic>
          <p:nvPicPr>
            <p:cNvPr id="25614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82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5" name="Text Box 15"/>
            <p:cNvSpPr txBox="1">
              <a:spLocks noChangeArrowheads="1"/>
            </p:cNvSpPr>
            <p:nvPr/>
          </p:nvSpPr>
          <p:spPr bwMode="auto">
            <a:xfrm>
              <a:off x="2924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400" i="1" dirty="0">
                  <a:solidFill>
                    <a:srgbClr val="FFFFFF"/>
                  </a:solidFill>
                  <a:latin typeface="CG Times" pitchFamily="18" charset="0"/>
                  <a:sym typeface="Symbol" pitchFamily="18" charset="2"/>
                </a:rPr>
                <a:t></a:t>
              </a: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2611" y="518"/>
              <a:ext cx="360" cy="404"/>
              <a:chOff x="948" y="4108"/>
              <a:chExt cx="360" cy="404"/>
            </a:xfrm>
          </p:grpSpPr>
          <p:sp>
            <p:nvSpPr>
              <p:cNvPr id="25620" name="Oval 17"/>
              <p:cNvSpPr>
                <a:spLocks noChangeArrowheads="1"/>
              </p:cNvSpPr>
              <p:nvPr/>
            </p:nvSpPr>
            <p:spPr bwMode="auto">
              <a:xfrm>
                <a:off x="972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FFFF99"/>
                  </a:solidFill>
                </a:endParaRPr>
              </a:p>
            </p:txBody>
          </p:sp>
          <p:sp>
            <p:nvSpPr>
              <p:cNvPr id="25621" name="Text Box 18"/>
              <p:cNvSpPr txBox="1">
                <a:spLocks noChangeArrowheads="1"/>
              </p:cNvSpPr>
              <p:nvPr/>
            </p:nvSpPr>
            <p:spPr bwMode="auto">
              <a:xfrm>
                <a:off x="948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b="1" dirty="0">
                    <a:solidFill>
                      <a:srgbClr val="0000FF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 dirty="0">
                    <a:solidFill>
                      <a:srgbClr val="0000FF"/>
                    </a:solidFill>
                    <a:latin typeface="CG Times" pitchFamily="18" charset="0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2241" y="518"/>
              <a:ext cx="415" cy="404"/>
              <a:chOff x="386" y="4032"/>
              <a:chExt cx="415" cy="404"/>
            </a:xfrm>
          </p:grpSpPr>
          <p:sp>
            <p:nvSpPr>
              <p:cNvPr id="25618" name="Oval 20"/>
              <p:cNvSpPr>
                <a:spLocks noChangeArrowheads="1"/>
              </p:cNvSpPr>
              <p:nvPr/>
            </p:nvSpPr>
            <p:spPr bwMode="auto">
              <a:xfrm>
                <a:off x="420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FFFF99"/>
                  </a:solidFill>
                </a:endParaRPr>
              </a:p>
            </p:txBody>
          </p:sp>
          <p:sp>
            <p:nvSpPr>
              <p:cNvPr id="25619" name="Text Box 21"/>
              <p:cNvSpPr txBox="1">
                <a:spLocks noChangeArrowheads="1"/>
              </p:cNvSpPr>
              <p:nvPr/>
            </p:nvSpPr>
            <p:spPr bwMode="auto">
              <a:xfrm>
                <a:off x="386" y="4032"/>
                <a:ext cx="415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b="1" dirty="0">
                    <a:solidFill>
                      <a:srgbClr val="FFFF00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 dirty="0">
                    <a:solidFill>
                      <a:srgbClr val="FFFF00"/>
                    </a:solidFill>
                    <a:latin typeface="CG Times" pitchFamily="18" charset="0"/>
                  </a:rPr>
                  <a:t>+</a:t>
                </a:r>
              </a:p>
            </p:txBody>
          </p:sp>
        </p:grpSp>
      </p:grpSp>
      <p:pic>
        <p:nvPicPr>
          <p:cNvPr id="10650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497034"/>
            <a:ext cx="8837613" cy="49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42900"/>
            <a:ext cx="9144000" cy="1143000"/>
          </a:xfrm>
          <a:noFill/>
        </p:spPr>
        <p:txBody>
          <a:bodyPr/>
          <a:lstStyle/>
          <a:p>
            <a:pPr eaLnBrk="1" hangingPunct="1"/>
            <a:r>
              <a:rPr lang="nl-NL" sz="4800" dirty="0" smtClean="0"/>
              <a:t>Annihilatie: </a:t>
            </a:r>
            <a:r>
              <a:rPr lang="nl-NL" sz="4800" i="1" dirty="0" smtClean="0">
                <a:sym typeface="Symbol" pitchFamily="18" charset="2"/>
              </a:rPr>
              <a:t>e</a:t>
            </a:r>
            <a:r>
              <a:rPr lang="nl-NL" sz="4800" i="1" baseline="30000" dirty="0" smtClean="0">
                <a:sym typeface="Symbol" pitchFamily="18" charset="2"/>
              </a:rPr>
              <a:t>+</a:t>
            </a:r>
            <a:r>
              <a:rPr lang="nl-NL" sz="4800" i="1" dirty="0" smtClean="0">
                <a:sym typeface="Symbol" pitchFamily="18" charset="2"/>
              </a:rPr>
              <a:t>e</a:t>
            </a:r>
            <a:r>
              <a:rPr lang="nl-NL" sz="4800" i="1" baseline="30000" dirty="0" smtClean="0">
                <a:sym typeface="Symbol" pitchFamily="18" charset="2"/>
              </a:rPr>
              <a:t></a:t>
            </a:r>
            <a:r>
              <a:rPr lang="nl-NL" sz="4800" i="1" dirty="0" smtClean="0">
                <a:sym typeface="Symbol" pitchFamily="18" charset="2"/>
              </a:rPr>
              <a:t>  </a:t>
            </a:r>
            <a:endParaRPr lang="nl-NL" sz="4800" i="1" baseline="30000" dirty="0" smtClean="0">
              <a:sym typeface="Symbol" pitchFamily="18" charset="2"/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4800600" y="3810000"/>
            <a:ext cx="658813" cy="641350"/>
            <a:chOff x="1330" y="4032"/>
            <a:chExt cx="415" cy="404"/>
          </a:xfrm>
        </p:grpSpPr>
        <p:sp>
          <p:nvSpPr>
            <p:cNvPr id="25612" name="Oval 7"/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  <p:sp>
          <p:nvSpPr>
            <p:cNvPr id="25613" name="Text Box 8"/>
            <p:cNvSpPr txBox="1">
              <a:spLocks noChangeArrowheads="1"/>
            </p:cNvSpPr>
            <p:nvPr/>
          </p:nvSpPr>
          <p:spPr bwMode="auto">
            <a:xfrm>
              <a:off x="1330" y="4032"/>
              <a:ext cx="4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FFFF00"/>
                  </a:solidFill>
                  <a:latin typeface="CG Times" pitchFamily="18" charset="0"/>
                </a:rPr>
                <a:t>e</a:t>
              </a:r>
              <a:r>
                <a:rPr lang="en-US" sz="3600" b="1" baseline="30000">
                  <a:solidFill>
                    <a:srgbClr val="FFFF00"/>
                  </a:solidFill>
                  <a:latin typeface="CG Times" pitchFamily="18" charset="0"/>
                </a:rPr>
                <a:t>+</a:t>
              </a:r>
            </a:p>
          </p:txBody>
        </p:sp>
      </p:grp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4930775" y="3810000"/>
            <a:ext cx="555625" cy="641350"/>
            <a:chOff x="1937" y="4108"/>
            <a:chExt cx="350" cy="404"/>
          </a:xfrm>
        </p:grpSpPr>
        <p:sp>
          <p:nvSpPr>
            <p:cNvPr id="25610" name="Oval 10"/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FFFF99"/>
                </a:solidFill>
              </a:endParaRPr>
            </a:p>
          </p:txBody>
        </p:sp>
        <p:sp>
          <p:nvSpPr>
            <p:cNvPr id="25611" name="Text Box 11"/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0000FF"/>
                  </a:solidFill>
                  <a:latin typeface="CG Times" pitchFamily="18" charset="0"/>
                </a:rPr>
                <a:t>e</a:t>
              </a:r>
              <a:r>
                <a:rPr lang="en-US" sz="3600" b="1" baseline="30000">
                  <a:solidFill>
                    <a:srgbClr val="0000FF"/>
                  </a:solidFill>
                  <a:latin typeface="CG Times" pitchFamily="18" charset="0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10650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6934200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4932749" y="1476375"/>
            <a:ext cx="3860067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solidFill>
                  <a:srgbClr val="FFFFFF"/>
                </a:solidFill>
                <a:latin typeface="CG Times" pitchFamily="18" charset="0"/>
                <a:sym typeface="Symbol" pitchFamily="18" charset="2"/>
              </a:rPr>
              <a:t>Deeltje + antideeltje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3200" dirty="0" smtClean="0">
                <a:solidFill>
                  <a:srgbClr val="FFFFFF"/>
                </a:solidFill>
                <a:latin typeface="CG Times" pitchFamily="18" charset="0"/>
              </a:rPr>
              <a:t>maakt </a:t>
            </a:r>
            <a:r>
              <a:rPr lang="nl-NL" sz="3600" dirty="0" smtClean="0">
                <a:solidFill>
                  <a:srgbClr val="FFFFFF"/>
                </a:solidFill>
                <a:latin typeface="CG Times" pitchFamily="18" charset="0"/>
                <a:sym typeface="Symbol" pitchFamily="18" charset="2"/>
              </a:rPr>
              <a:t></a:t>
            </a:r>
            <a:r>
              <a:rPr lang="nl-NL" sz="3200" dirty="0" smtClean="0">
                <a:solidFill>
                  <a:srgbClr val="FFFFFF"/>
                </a:solidFill>
                <a:latin typeface="CG Times" pitchFamily="18" charset="0"/>
                <a:sym typeface="Symbol" pitchFamily="18" charset="2"/>
              </a:rPr>
              <a:t>’s </a:t>
            </a:r>
            <a:r>
              <a:rPr lang="nl-NL" sz="3200" dirty="0" smtClean="0">
                <a:solidFill>
                  <a:srgbClr val="FFFFFF"/>
                </a:solidFill>
                <a:latin typeface="CG Times" pitchFamily="18" charset="0"/>
              </a:rPr>
              <a:t>via E=mc</a:t>
            </a:r>
            <a:r>
              <a:rPr lang="nl-NL" sz="3200" baseline="30000" dirty="0" smtClean="0">
                <a:solidFill>
                  <a:srgbClr val="FFFFFF"/>
                </a:solidFill>
                <a:latin typeface="CG Times" pitchFamily="18" charset="0"/>
              </a:rPr>
              <a:t>2</a:t>
            </a:r>
            <a:endParaRPr lang="nl-NL" sz="3200" baseline="30000" dirty="0">
              <a:solidFill>
                <a:srgbClr val="FFFFFF"/>
              </a:solidFill>
              <a:latin typeface="CG Times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33" y="-24"/>
            <a:ext cx="7958487" cy="8588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-546100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811198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7 C 0.00121 -0.03377 0.00278 -0.06684 -0.01129 -0.10939 C -0.02535 -0.15195 -0.05313 -0.21948 -0.08472 -0.25578 C -0.11597 -0.29209 -0.16893 -0.31337 -0.2 -0.32701 C -0.23108 -0.34066 -0.24184 -0.34343 -0.27049 -0.33835 C -0.29913 -0.33326 -0.34236 -0.32331 -0.37188 -0.29718 C -0.40139 -0.27105 -0.43004 -0.22849 -0.44792 -0.18085 C -0.4658 -0.13321 -0.47847 -0.06499 -0.479 -0.0118 C -0.47952 0.04139 -0.47205 0.09574 -0.45087 0.1383 C -0.42969 0.18085 -0.38646 0.22456 -0.35226 0.24329 C -0.31806 0.26202 -0.27847 0.26318 -0.24514 0.25069 C -0.21216 0.2382 -0.17379 0.20259 -0.15226 0.16813 C -0.13073 0.13367 -0.11754 0.0895 -0.11563 0.0444 C -0.11372 -0.0007 -0.12084 -0.06129 -0.14097 -0.10199 C -0.16111 -0.14269 -0.20278 -0.18779 -0.23681 -0.19959 C -0.27049 -0.21138 -0.31702 -0.19265 -0.34375 -0.17322 C -0.37049 -0.1538 -0.38924 -0.12257 -0.39722 -0.08326 C -0.40521 -0.04394 -0.40243 0.02497 -0.39167 0.06313 C -0.38091 0.10129 -0.35591 0.12881 -0.33247 0.1457 C -0.30903 0.16258 -0.2757 0.17067 -0.25104 0.16443 C -0.22622 0.15818 -0.19827 0.13321 -0.18316 0.10823 C -0.16806 0.08325 -0.15834 0.04556 -0.16059 0.01434 C -0.16285 -0.01688 -0.17882 -0.05736 -0.19722 -0.07933 C -0.21563 -0.1013 -0.24757 -0.11702 -0.27049 -0.11702 C -0.29341 -0.11702 -0.31875 -0.1006 -0.33525 -0.07933 C -0.35174 -0.05805 -0.36719 -0.01943 -0.3691 0.01064 C -0.37101 0.0407 -0.35972 0.07932 -0.34653 0.1006 C -0.33334 0.12188 -0.30903 0.13645 -0.29045 0.1383 C -0.27153 0.14015 -0.24809 0.12881 -0.23386 0.11193 C -0.21979 0.09505 -0.20521 0.06452 -0.20573 0.037 C -0.20625 0.00948 -0.22205 -0.03446 -0.23681 -0.05319 C -0.25122 -0.07193 -0.27656 -0.07933 -0.29306 -0.07563 C -0.30955 -0.07193 -0.32674 -0.05065 -0.33525 -0.03076 C -0.34375 -0.01087 -0.34983 0.02174 -0.34375 0.0444 C -0.33768 0.06707 -0.3132 0.09274 -0.29861 0.10453 C -0.28403 0.11633 -0.26806 0.11887 -0.25643 0.11563 C -0.24479 0.11239 -0.23247 0.1006 -0.22865 0.08557 C -0.22413 0.07053 -0.22309 0.03885 -0.23108 0.02567 C -0.23924 0.01249 -0.26302 0.00509 -0.27622 0.00694 C -0.28941 0.00879 -0.30469 0.02451 -0.3099 0.037 C -0.31511 0.04949 -0.31233 0.06938 -0.30712 0.08187 C -0.30191 0.09435 -0.29045 0.10892 -0.279 0.11193 C -0.26771 0.11494 -0.24809 0.10869 -0.23959 0.1006 C -0.23108 0.0925 -0.22743 0.07123 -0.22865 0.06313 C -0.22917 0.05504 -0.23959 0.05296 -0.24514 0.0518 C -0.2507 0.05065 -0.25816 0.05134 -0.26198 0.05573 C -0.2658 0.06013 -0.26823 0.06938 -0.26771 0.07817 C -0.26719 0.08695 -0.26059 0.10314 -0.2592 0.10823 " pathEditMode="relative" rAng="0" ptsTypes="aaaaaaaaaaaaaaaaaaaaaaaaaaaaaaaaaaaaaaaaaaaaaaaA">
                                      <p:cBhvr>
                                        <p:cTn id="12" dur="5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" y="-4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2.67345E-6 C 0.00746 -0.02845 0.01492 -0.05666 0.0309 -0.07863 C 0.04687 -0.1006 0.07239 -0.12142 0.09583 -0.13136 C 0.11926 -0.1413 0.146 -0.14246 0.17187 -0.13876 C 0.19774 -0.13506 0.22586 -0.13067 0.25069 -0.1087 C 0.27551 -0.08672 0.30763 -0.04625 0.32117 -0.0074 C 0.33472 0.03145 0.33888 0.08464 0.33229 0.12396 C 0.32569 0.16328 0.29895 0.20513 0.28159 0.22895 C 0.26423 0.25278 0.25208 0.26272 0.22812 0.26642 C 0.20416 0.27012 0.16284 0.26573 0.13801 0.25139 C 0.11319 0.23705 0.09236 0.20513 0.07881 0.18016 C 0.06527 0.15518 0.05538 0.13321 0.05624 0.1013 C 0.05711 0.06938 0.06805 0.01758 0.08454 -0.0111 C 0.10104 -0.03978 0.1309 -0.06499 0.15486 -0.07123 C 0.17881 -0.07747 0.21024 -0.06314 0.22812 -0.0488 C 0.246 -0.03446 0.2559 -0.01064 0.26197 0.01503 C 0.26805 0.0407 0.27222 0.07655 0.26475 0.10523 C 0.25729 0.1339 0.23697 0.17414 0.21683 0.18779 C 0.1967 0.20143 0.16232 0.19658 0.14357 0.18779 C 0.12482 0.179 0.11267 0.15888 0.10416 0.13506 C 0.09565 0.11124 0.08767 0.07192 0.09288 0.0451 C 0.09808 0.01827 0.11979 -0.01434 0.13524 -0.02613 C 0.15069 -0.03793 0.17048 -0.03538 0.18593 -0.02613 C 0.20138 -0.01688 0.22291 0.00694 0.22812 0.03007 C 0.23333 0.05319 0.22291 0.09389 0.21683 0.11263 C 0.21076 0.13136 0.20468 0.1376 0.19149 0.14269 C 0.17829 0.14778 0.15347 0.15264 0.13801 0.14269 C 0.12256 0.13275 0.10242 0.10315 0.09861 0.08256 C 0.09479 0.06198 0.10555 0.03122 0.11545 0.01873 C 0.12534 0.00624 0.14357 0.00208 0.15763 0.00763 C 0.1717 0.01318 0.19583 0.03446 0.19999 0.0525 C 0.20416 0.07054 0.18923 0.10199 0.18315 0.11633 C 0.17708 0.13067 0.17361 0.13645 0.16336 0.13899 C 0.15312 0.14154 0.12968 0.13876 0.12117 0.13136 C 0.11267 0.12396 0.11024 0.10338 0.11267 0.09389 C 0.1151 0.08441 0.12968 0.07447 0.13524 0.07516 C 0.14079 0.07586 0.14357 0.08673 0.14652 0.0976 " pathEditMode="relative" ptsTypes="aaaaaaaaaaaaaaaaaaaaaaaaaaaaaaaaaaaaA">
                                      <p:cBhvr>
                                        <p:cTn id="14" dur="5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10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1318 L 0.10833 -0.43501 " pathEditMode="relative" rAng="0" ptsTypes="AA">
                                      <p:cBhvr>
                                        <p:cTn id="20" dur="3000" spd="-1000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" y="-21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12673E-6 L -0.15955 0.62604 " pathEditMode="relative" rAng="0" ptsTypes="AA">
                                      <p:cBhvr>
                                        <p:cTn id="22" dur="3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" y="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05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3" descr="angels_and_demons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071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021138" y="112713"/>
            <a:ext cx="5199062" cy="6516687"/>
            <a:chOff x="2533" y="71"/>
            <a:chExt cx="3275" cy="4105"/>
          </a:xfrm>
        </p:grpSpPr>
        <p:sp>
          <p:nvSpPr>
            <p:cNvPr id="75787" name="Text Box 5"/>
            <p:cNvSpPr txBox="1">
              <a:spLocks noChangeArrowheads="1"/>
            </p:cNvSpPr>
            <p:nvPr/>
          </p:nvSpPr>
          <p:spPr bwMode="auto">
            <a:xfrm>
              <a:off x="2698" y="71"/>
              <a:ext cx="3062" cy="3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00" i="1">
                  <a:solidFill>
                    <a:srgbClr val="000099"/>
                  </a:solidFill>
                  <a:latin typeface="Arial" pitchFamily="-104" charset="0"/>
                </a:rPr>
                <a:t> </a:t>
              </a:r>
              <a:r>
                <a:rPr lang="en-US" sz="3600" i="1">
                  <a:latin typeface="Arial" pitchFamily="-104" charset="0"/>
                </a:rPr>
                <a:t>P</a:t>
              </a:r>
              <a:r>
                <a:rPr lang="en-US" sz="2600" i="1">
                  <a:solidFill>
                    <a:srgbClr val="FF0000"/>
                  </a:solidFill>
                  <a:latin typeface="Arial" pitchFamily="-104" charset="0"/>
                </a:rPr>
                <a:t>ositron </a:t>
              </a:r>
              <a:r>
                <a:rPr lang="en-US" sz="3600" i="1">
                  <a:latin typeface="Arial" pitchFamily="-104" charset="0"/>
                </a:rPr>
                <a:t>E</a:t>
              </a:r>
              <a:r>
                <a:rPr lang="en-US" sz="2600" i="1">
                  <a:solidFill>
                    <a:srgbClr val="FF0000"/>
                  </a:solidFill>
                  <a:latin typeface="Arial" pitchFamily="-104" charset="0"/>
                </a:rPr>
                <a:t>mission</a:t>
              </a:r>
              <a:r>
                <a:rPr lang="en-US" sz="3600" i="1">
                  <a:latin typeface="Arial" pitchFamily="-104" charset="0"/>
                </a:rPr>
                <a:t>T</a:t>
              </a:r>
              <a:r>
                <a:rPr lang="en-US" sz="2600" i="1">
                  <a:solidFill>
                    <a:srgbClr val="FF0000"/>
                  </a:solidFill>
                  <a:latin typeface="Arial" pitchFamily="-104" charset="0"/>
                </a:rPr>
                <a:t>omograph </a:t>
              </a:r>
            </a:p>
            <a:p>
              <a:pPr algn="r"/>
              <a:endParaRPr lang="en-US" sz="2600" i="1">
                <a:solidFill>
                  <a:srgbClr val="FF0000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</p:txBody>
        </p:sp>
        <p:pic>
          <p:nvPicPr>
            <p:cNvPr id="75788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33" y="672"/>
              <a:ext cx="3275" cy="3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5591" name="Rectangle 7"/>
          <p:cNvSpPr>
            <a:spLocks noChangeArrowheads="1"/>
          </p:cNvSpPr>
          <p:nvPr/>
        </p:nvSpPr>
        <p:spPr bwMode="auto">
          <a:xfrm>
            <a:off x="4572000" y="3962400"/>
            <a:ext cx="3657600" cy="76200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50000">
                <a:srgbClr val="FFFF99">
                  <a:alpha val="50000"/>
                </a:srgbClr>
              </a:gs>
              <a:gs pos="100000">
                <a:srgbClr val="FFFF00">
                  <a:alpha val="50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92" name="Rectangle 8"/>
          <p:cNvSpPr>
            <a:spLocks noChangeArrowheads="1"/>
          </p:cNvSpPr>
          <p:nvPr/>
        </p:nvSpPr>
        <p:spPr bwMode="auto">
          <a:xfrm rot="-2993946">
            <a:off x="4610100" y="3924300"/>
            <a:ext cx="3657600" cy="76200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50000">
                <a:srgbClr val="FFFF99">
                  <a:alpha val="50000"/>
                </a:srgbClr>
              </a:gs>
              <a:gs pos="100000">
                <a:srgbClr val="FFFF00">
                  <a:alpha val="50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93" name="Rectangle 9"/>
          <p:cNvSpPr>
            <a:spLocks noChangeArrowheads="1"/>
          </p:cNvSpPr>
          <p:nvPr/>
        </p:nvSpPr>
        <p:spPr bwMode="auto">
          <a:xfrm rot="-4460583">
            <a:off x="4610100" y="3924300"/>
            <a:ext cx="3657600" cy="76200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50000">
                <a:srgbClr val="FFFF99">
                  <a:alpha val="50000"/>
                </a:srgbClr>
              </a:gs>
              <a:gs pos="100000">
                <a:srgbClr val="FFFF00">
                  <a:alpha val="50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94" name="Rectangle 10"/>
          <p:cNvSpPr>
            <a:spLocks noChangeArrowheads="1"/>
          </p:cNvSpPr>
          <p:nvPr/>
        </p:nvSpPr>
        <p:spPr bwMode="auto">
          <a:xfrm rot="-6958596">
            <a:off x="4533900" y="3848100"/>
            <a:ext cx="3657600" cy="76200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50000">
                <a:srgbClr val="FFFF99">
                  <a:alpha val="50000"/>
                </a:srgbClr>
              </a:gs>
              <a:gs pos="100000">
                <a:srgbClr val="FFFF00">
                  <a:alpha val="50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95" name="Rectangle 11"/>
          <p:cNvSpPr>
            <a:spLocks noChangeArrowheads="1"/>
          </p:cNvSpPr>
          <p:nvPr/>
        </p:nvSpPr>
        <p:spPr bwMode="auto">
          <a:xfrm rot="-1558596">
            <a:off x="4572000" y="3962400"/>
            <a:ext cx="3657600" cy="76200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50000">
                <a:srgbClr val="FFFF99">
                  <a:alpha val="50000"/>
                </a:srgbClr>
              </a:gs>
              <a:gs pos="100000">
                <a:srgbClr val="FFFF00">
                  <a:alpha val="50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96" name="Rectangle 12"/>
          <p:cNvSpPr>
            <a:spLocks noChangeArrowheads="1"/>
          </p:cNvSpPr>
          <p:nvPr/>
        </p:nvSpPr>
        <p:spPr bwMode="auto">
          <a:xfrm rot="-5688918">
            <a:off x="4533900" y="3848100"/>
            <a:ext cx="3657600" cy="76200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50000">
                <a:srgbClr val="FFFF99">
                  <a:alpha val="50000"/>
                </a:srgbClr>
              </a:gs>
              <a:gs pos="100000">
                <a:srgbClr val="FFFF00">
                  <a:alpha val="50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07714" y="681264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ET-MIPS-anim.gif">
            <a:hlinkClick r:id="" action="ppaction://media"/>
          </p:cNvPr>
          <p:cNvPicPr/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740070" y="846394"/>
            <a:ext cx="3843564" cy="57912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5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5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95591" grpId="0" animBg="1"/>
      <p:bldP spid="195592" grpId="0" animBg="1"/>
      <p:bldP spid="195593" grpId="0" animBg="1"/>
      <p:bldP spid="195594" grpId="0" animBg="1"/>
      <p:bldP spid="195595" grpId="0" animBg="1"/>
      <p:bldP spid="19559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0658" name="Picture 2" descr="dew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7475" y="757238"/>
            <a:ext cx="2632075" cy="3509962"/>
          </a:xfrm>
          <a:prstGeom prst="rect">
            <a:avLst/>
          </a:prstGeom>
          <a:noFill/>
        </p:spPr>
      </p:pic>
      <p:pic>
        <p:nvPicPr>
          <p:cNvPr id="710659" name="Picture 3" descr="morning_CP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87813"/>
            <a:ext cx="3698875" cy="2770187"/>
          </a:xfrm>
          <a:prstGeom prst="rect">
            <a:avLst/>
          </a:prstGeom>
          <a:noFill/>
        </p:spPr>
      </p:pic>
      <p:pic>
        <p:nvPicPr>
          <p:cNvPr id="710660" name="Picture 4" descr="dirk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9550" y="774700"/>
            <a:ext cx="3854450" cy="2886075"/>
          </a:xfrm>
          <a:prstGeom prst="rect">
            <a:avLst/>
          </a:prstGeom>
          <a:noFill/>
        </p:spPr>
      </p:pic>
      <p:sp>
        <p:nvSpPr>
          <p:cNvPr id="7106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Het ATHENA experiment op CERN</a:t>
            </a:r>
          </a:p>
        </p:txBody>
      </p:sp>
      <p:pic>
        <p:nvPicPr>
          <p:cNvPr id="710662" name="Picture 6" descr="overvi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35013"/>
            <a:ext cx="2644775" cy="3479800"/>
          </a:xfrm>
          <a:prstGeom prst="rect">
            <a:avLst/>
          </a:prstGeom>
          <a:noFill/>
        </p:spPr>
      </p:pic>
      <p:pic>
        <p:nvPicPr>
          <p:cNvPr id="710663" name="Picture 7" descr="discuss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06763" y="4191000"/>
            <a:ext cx="3563937" cy="2667000"/>
          </a:xfrm>
          <a:prstGeom prst="rect">
            <a:avLst/>
          </a:prstGeom>
          <a:noFill/>
        </p:spPr>
      </p:pic>
      <p:pic>
        <p:nvPicPr>
          <p:cNvPr id="710664" name="Picture 8" descr="food_for_al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19788" y="3416300"/>
            <a:ext cx="3224212" cy="2413000"/>
          </a:xfrm>
          <a:prstGeom prst="rect">
            <a:avLst/>
          </a:prstGeom>
          <a:noFill/>
        </p:spPr>
      </p:pic>
      <p:pic>
        <p:nvPicPr>
          <p:cNvPr id="710665" name="Picture 9" descr="det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38475" y="2379663"/>
            <a:ext cx="3022600" cy="2787650"/>
          </a:xfrm>
          <a:prstGeom prst="rect">
            <a:avLst/>
          </a:prstGeom>
          <a:noFill/>
        </p:spPr>
      </p:pic>
      <p:sp>
        <p:nvSpPr>
          <p:cNvPr id="710667" name="Text Box 11"/>
          <p:cNvSpPr txBox="1">
            <a:spLocks noChangeArrowheads="1"/>
          </p:cNvSpPr>
          <p:nvPr/>
        </p:nvSpPr>
        <p:spPr bwMode="auto">
          <a:xfrm>
            <a:off x="6885214" y="5851071"/>
            <a:ext cx="2258786" cy="9541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00FFFF"/>
                </a:solidFill>
                <a:latin typeface="+mn-lt"/>
              </a:rPr>
              <a:t>Antimaterie</a:t>
            </a:r>
            <a:r>
              <a:rPr lang="en-US" dirty="0" smtClean="0">
                <a:solidFill>
                  <a:srgbClr val="00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FFFF"/>
                </a:solidFill>
                <a:latin typeface="+mn-lt"/>
              </a:rPr>
              <a:t>bestaat</a:t>
            </a:r>
            <a:r>
              <a:rPr lang="en-US" dirty="0">
                <a:solidFill>
                  <a:srgbClr val="00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FFFF"/>
                </a:solidFill>
                <a:latin typeface="+mn-lt"/>
              </a:rPr>
              <a:t>echt</a:t>
            </a:r>
            <a:r>
              <a:rPr lang="en-US" dirty="0">
                <a:solidFill>
                  <a:srgbClr val="00FFFF"/>
                </a:solidFill>
                <a:latin typeface="+mn-lt"/>
              </a:rPr>
              <a:t>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1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1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1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71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1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66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446679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Symmetry </a:t>
            </a:r>
            <a:r>
              <a:rPr lang="en-US" sz="4000" dirty="0" err="1" smtClean="0"/>
              <a:t>tussen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err="1" smtClean="0"/>
              <a:t>Materie</a:t>
            </a:r>
            <a:r>
              <a:rPr lang="en-US" sz="4000" dirty="0" smtClean="0"/>
              <a:t> en </a:t>
            </a:r>
            <a:r>
              <a:rPr lang="en-US" sz="4000" dirty="0" err="1" smtClean="0"/>
              <a:t>Antimaterie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err="1" smtClean="0">
                <a:solidFill>
                  <a:srgbClr val="00FFFF"/>
                </a:solidFill>
              </a:rPr>
              <a:t>Antimaterie</a:t>
            </a:r>
            <a:endParaRPr lang="en-US" sz="3200" i="1" dirty="0" smtClean="0">
              <a:solidFill>
                <a:srgbClr val="00FFFF"/>
              </a:solidFill>
            </a:endParaRPr>
          </a:p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 en de </a:t>
            </a:r>
            <a:r>
              <a:rPr lang="en-US" sz="3200" i="1" dirty="0" err="1" smtClean="0">
                <a:solidFill>
                  <a:srgbClr val="00FFFF"/>
                </a:solidFill>
              </a:rPr>
              <a:t>Oerknal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 descr="DeSitt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86440" y="204840"/>
            <a:ext cx="1747265" cy="23023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39932" y="1941878"/>
            <a:ext cx="1648683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</a:rPr>
              <a:t>Willem de Sitter</a:t>
            </a:r>
          </a:p>
          <a:p>
            <a:pPr algn="ctr"/>
            <a:r>
              <a:rPr lang="en-US" sz="1400" b="1" dirty="0" smtClean="0">
                <a:solidFill>
                  <a:srgbClr val="000090"/>
                </a:solidFill>
              </a:rPr>
              <a:t>1872 - 1934</a:t>
            </a:r>
            <a:endParaRPr lang="en-US" sz="1400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Zwakke</a:t>
            </a:r>
            <a:r>
              <a:rPr lang="en-US" dirty="0" smtClean="0"/>
              <a:t> </a:t>
            </a:r>
            <a:r>
              <a:rPr lang="en-US" dirty="0" err="1" smtClean="0"/>
              <a:t>Wisselwerking</a:t>
            </a:r>
            <a:r>
              <a:rPr lang="en-US" dirty="0" smtClean="0"/>
              <a:t> is </a:t>
            </a:r>
            <a:r>
              <a:rPr lang="en-US" dirty="0" err="1" smtClean="0"/>
              <a:t>Linkshandig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cp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1746" y="750568"/>
            <a:ext cx="3810000" cy="185420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465218" y="1058928"/>
            <a:ext cx="4271231" cy="931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Pariteit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Rechtshandig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Linkshandig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Zwakke</a:t>
            </a:r>
            <a:r>
              <a:rPr lang="en-US" dirty="0" smtClean="0"/>
              <a:t> </a:t>
            </a:r>
            <a:r>
              <a:rPr lang="en-US" dirty="0" err="1" smtClean="0"/>
              <a:t>Wisselwerking</a:t>
            </a:r>
            <a:r>
              <a:rPr lang="en-US" dirty="0" smtClean="0"/>
              <a:t> is </a:t>
            </a:r>
            <a:r>
              <a:rPr lang="en-US" dirty="0" err="1" smtClean="0"/>
              <a:t>Linkshandig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389" y="2617178"/>
            <a:ext cx="5779224" cy="1264253"/>
          </a:xfrm>
        </p:spPr>
        <p:txBody>
          <a:bodyPr/>
          <a:lstStyle/>
          <a:p>
            <a:r>
              <a:rPr lang="en-US" sz="2400" dirty="0" smtClean="0"/>
              <a:t>Het Experiment van Mme Wu</a:t>
            </a:r>
          </a:p>
          <a:p>
            <a:pPr lvl="1"/>
            <a:r>
              <a:rPr lang="en-US" sz="2200" dirty="0" err="1" smtClean="0">
                <a:solidFill>
                  <a:srgbClr val="66FFFF"/>
                </a:solidFill>
              </a:rPr>
              <a:t>Radioactief</a:t>
            </a:r>
            <a:r>
              <a:rPr lang="en-US" sz="2200" dirty="0" smtClean="0">
                <a:solidFill>
                  <a:srgbClr val="66FFFF"/>
                </a:solidFill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</a:rPr>
              <a:t>verval</a:t>
            </a:r>
            <a:r>
              <a:rPr lang="en-US" sz="2200" dirty="0" smtClean="0">
                <a:solidFill>
                  <a:srgbClr val="66FFFF"/>
                </a:solidFill>
              </a:rPr>
              <a:t>: </a:t>
            </a:r>
            <a:r>
              <a:rPr lang="en-US" sz="2200" dirty="0" err="1" smtClean="0">
                <a:solidFill>
                  <a:srgbClr val="66FFFF"/>
                </a:solidFill>
              </a:rPr>
              <a:t>n</a:t>
            </a:r>
            <a:r>
              <a:rPr lang="en-US" sz="2200" dirty="0" err="1" smtClean="0">
                <a:solidFill>
                  <a:srgbClr val="66FFFF"/>
                </a:solidFill>
                <a:sym typeface="Wingdings"/>
              </a:rPr>
              <a:t>p</a:t>
            </a:r>
            <a:r>
              <a:rPr lang="en-US" sz="2200" dirty="0" smtClean="0">
                <a:solidFill>
                  <a:srgbClr val="66FFFF"/>
                </a:solidFill>
                <a:sym typeface="Wingdings"/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  <a:sym typeface="Wingdings"/>
              </a:rPr>
              <a:t>e</a:t>
            </a:r>
            <a:r>
              <a:rPr lang="en-US" sz="2200" dirty="0" smtClean="0">
                <a:solidFill>
                  <a:srgbClr val="66FFFF"/>
                </a:solidFill>
                <a:sym typeface="Wingdings"/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  <a:latin typeface="Symbol"/>
                <a:sym typeface="Wingdings"/>
              </a:rPr>
              <a:t>ν</a:t>
            </a:r>
            <a:r>
              <a:rPr lang="en-US" sz="2200" dirty="0" smtClean="0">
                <a:solidFill>
                  <a:srgbClr val="66FFFF"/>
                </a:solidFill>
                <a:latin typeface="Symbol"/>
                <a:sym typeface="Wingdings"/>
              </a:rPr>
              <a:t>  </a:t>
            </a:r>
            <a:r>
              <a:rPr lang="en-US" sz="2200" dirty="0" smtClean="0">
                <a:solidFill>
                  <a:srgbClr val="66FFFF"/>
                </a:solidFill>
                <a:sym typeface="Wingdings"/>
              </a:rPr>
              <a:t>is </a:t>
            </a:r>
            <a:r>
              <a:rPr lang="en-US" sz="2200" dirty="0" err="1" smtClean="0">
                <a:solidFill>
                  <a:srgbClr val="66FFFF"/>
                </a:solidFill>
                <a:sym typeface="Wingdings"/>
              </a:rPr>
              <a:t>puur</a:t>
            </a:r>
            <a:r>
              <a:rPr lang="en-US" sz="2200" dirty="0" smtClean="0">
                <a:solidFill>
                  <a:srgbClr val="66FFFF"/>
                </a:solidFill>
                <a:sym typeface="Wingdings"/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  <a:sym typeface="Wingdings"/>
              </a:rPr>
              <a:t>linkshandig</a:t>
            </a:r>
            <a:endParaRPr lang="en-US" sz="2200" dirty="0" smtClean="0">
              <a:solidFill>
                <a:srgbClr val="66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cp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1746" y="750568"/>
            <a:ext cx="3810000" cy="1854200"/>
          </a:xfrm>
          <a:prstGeom prst="rect">
            <a:avLst/>
          </a:prstGeom>
        </p:spPr>
      </p:pic>
      <p:pic>
        <p:nvPicPr>
          <p:cNvPr id="9" name="Picture 8" descr="Wu_ex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46" y="3855995"/>
            <a:ext cx="2307953" cy="2745249"/>
          </a:xfrm>
          <a:prstGeom prst="rect">
            <a:avLst/>
          </a:prstGeom>
        </p:spPr>
      </p:pic>
      <p:pic>
        <p:nvPicPr>
          <p:cNvPr id="10" name="Picture 9" descr="history_parity_transfor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39503" y="3883362"/>
            <a:ext cx="2304066" cy="2757221"/>
          </a:xfrm>
          <a:prstGeom prst="rect">
            <a:avLst/>
          </a:prstGeom>
        </p:spPr>
      </p:pic>
      <p:pic>
        <p:nvPicPr>
          <p:cNvPr id="11" name="Picture 10" descr="parity-violati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409" y="3393718"/>
            <a:ext cx="2921000" cy="194310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465218" y="1058928"/>
            <a:ext cx="4271231" cy="931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Pariteit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Rechtshandig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Linkshandig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327051" y="5489838"/>
            <a:ext cx="3636696" cy="96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latin typeface="+mn-lt"/>
              </a:rPr>
              <a:t>W. Pauli: “The Lord is a weak left hander”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 bwMode="auto">
          <a:xfrm>
            <a:off x="119641" y="2238998"/>
            <a:ext cx="8921809" cy="313630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</a:endParaRPr>
          </a:p>
        </p:txBody>
      </p:sp>
      <p:sp>
        <p:nvSpPr>
          <p:cNvPr id="7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Schending</a:t>
            </a:r>
            <a:r>
              <a:rPr lang="en-US" dirty="0" smtClean="0"/>
              <a:t> van </a:t>
            </a:r>
            <a:r>
              <a:rPr lang="en-US" dirty="0" err="1" smtClean="0"/>
              <a:t>Pariteit</a:t>
            </a:r>
            <a:endParaRPr lang="en-US" dirty="0"/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609600" y="2438400"/>
            <a:ext cx="1524000" cy="2667000"/>
            <a:chOff x="672" y="1584"/>
            <a:chExt cx="960" cy="1680"/>
          </a:xfrm>
        </p:grpSpPr>
        <p:sp>
          <p:nvSpPr>
            <p:cNvPr id="131113" name="Line 41"/>
            <p:cNvSpPr>
              <a:spLocks noChangeShapeType="1"/>
            </p:cNvSpPr>
            <p:nvPr/>
          </p:nvSpPr>
          <p:spPr bwMode="auto">
            <a:xfrm flipH="1">
              <a:off x="1104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076" name="AutoShape 4"/>
            <p:cNvSpPr>
              <a:spLocks noChangeArrowheads="1"/>
            </p:cNvSpPr>
            <p:nvPr/>
          </p:nvSpPr>
          <p:spPr bwMode="auto">
            <a:xfrm>
              <a:off x="768" y="1776"/>
              <a:ext cx="768" cy="1296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077" name="AutoShape 5"/>
            <p:cNvSpPr>
              <a:spLocks noChangeArrowheads="1"/>
            </p:cNvSpPr>
            <p:nvPr/>
          </p:nvSpPr>
          <p:spPr bwMode="auto">
            <a:xfrm>
              <a:off x="1584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078" name="AutoShape 6"/>
            <p:cNvSpPr>
              <a:spLocks noChangeArrowheads="1"/>
            </p:cNvSpPr>
            <p:nvPr/>
          </p:nvSpPr>
          <p:spPr bwMode="auto">
            <a:xfrm>
              <a:off x="1584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079" name="AutoShape 7"/>
            <p:cNvSpPr>
              <a:spLocks noChangeArrowheads="1"/>
            </p:cNvSpPr>
            <p:nvPr/>
          </p:nvSpPr>
          <p:spPr bwMode="auto">
            <a:xfrm>
              <a:off x="672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080" name="AutoShape 8"/>
            <p:cNvSpPr>
              <a:spLocks noChangeArrowheads="1"/>
            </p:cNvSpPr>
            <p:nvPr/>
          </p:nvSpPr>
          <p:spPr bwMode="auto">
            <a:xfrm>
              <a:off x="672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081" name="Line 9"/>
            <p:cNvSpPr>
              <a:spLocks noChangeShapeType="1"/>
            </p:cNvSpPr>
            <p:nvPr/>
          </p:nvSpPr>
          <p:spPr bwMode="auto">
            <a:xfrm>
              <a:off x="720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082" name="Line 10"/>
            <p:cNvSpPr>
              <a:spLocks noChangeShapeType="1"/>
            </p:cNvSpPr>
            <p:nvPr/>
          </p:nvSpPr>
          <p:spPr bwMode="auto">
            <a:xfrm>
              <a:off x="720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083" name="Line 11"/>
            <p:cNvSpPr>
              <a:spLocks noChangeShapeType="1"/>
            </p:cNvSpPr>
            <p:nvPr/>
          </p:nvSpPr>
          <p:spPr bwMode="auto">
            <a:xfrm>
              <a:off x="1536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084" name="Line 12"/>
            <p:cNvSpPr>
              <a:spLocks noChangeShapeType="1"/>
            </p:cNvSpPr>
            <p:nvPr/>
          </p:nvSpPr>
          <p:spPr bwMode="auto">
            <a:xfrm>
              <a:off x="1536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085" name="AutoShape 13"/>
            <p:cNvSpPr>
              <a:spLocks noChangeArrowheads="1"/>
            </p:cNvSpPr>
            <p:nvPr/>
          </p:nvSpPr>
          <p:spPr bwMode="auto">
            <a:xfrm>
              <a:off x="864" y="3072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086" name="AutoShape 14"/>
            <p:cNvSpPr>
              <a:spLocks noChangeArrowheads="1"/>
            </p:cNvSpPr>
            <p:nvPr/>
          </p:nvSpPr>
          <p:spPr bwMode="auto">
            <a:xfrm rot="10800000">
              <a:off x="864" y="1584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10" name="Line 38"/>
            <p:cNvSpPr>
              <a:spLocks noChangeShapeType="1"/>
            </p:cNvSpPr>
            <p:nvPr/>
          </p:nvSpPr>
          <p:spPr bwMode="auto">
            <a:xfrm>
              <a:off x="1200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11" name="Line 39"/>
            <p:cNvSpPr>
              <a:spLocks noChangeShapeType="1"/>
            </p:cNvSpPr>
            <p:nvPr/>
          </p:nvSpPr>
          <p:spPr bwMode="auto">
            <a:xfrm>
              <a:off x="816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12" name="Line 40"/>
            <p:cNvSpPr>
              <a:spLocks noChangeShapeType="1"/>
            </p:cNvSpPr>
            <p:nvPr/>
          </p:nvSpPr>
          <p:spPr bwMode="auto">
            <a:xfrm>
              <a:off x="76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14" name="Line 42"/>
            <p:cNvSpPr>
              <a:spLocks noChangeShapeType="1"/>
            </p:cNvSpPr>
            <p:nvPr/>
          </p:nvSpPr>
          <p:spPr bwMode="auto">
            <a:xfrm>
              <a:off x="1152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15" name="Line 43"/>
            <p:cNvSpPr>
              <a:spLocks noChangeShapeType="1"/>
            </p:cNvSpPr>
            <p:nvPr/>
          </p:nvSpPr>
          <p:spPr bwMode="auto">
            <a:xfrm flipV="1">
              <a:off x="148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16" name="Line 44"/>
            <p:cNvSpPr>
              <a:spLocks noChangeShapeType="1"/>
            </p:cNvSpPr>
            <p:nvPr/>
          </p:nvSpPr>
          <p:spPr bwMode="auto">
            <a:xfrm>
              <a:off x="816" y="292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17" name="Line 45"/>
            <p:cNvSpPr>
              <a:spLocks noChangeShapeType="1"/>
            </p:cNvSpPr>
            <p:nvPr/>
          </p:nvSpPr>
          <p:spPr bwMode="auto">
            <a:xfrm>
              <a:off x="76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18" name="Line 46"/>
            <p:cNvSpPr>
              <a:spLocks noChangeShapeType="1"/>
            </p:cNvSpPr>
            <p:nvPr/>
          </p:nvSpPr>
          <p:spPr bwMode="auto">
            <a:xfrm flipH="1">
              <a:off x="148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7010400" y="2438400"/>
            <a:ext cx="1524000" cy="2667000"/>
            <a:chOff x="672" y="1584"/>
            <a:chExt cx="960" cy="1680"/>
          </a:xfrm>
        </p:grpSpPr>
        <p:sp>
          <p:nvSpPr>
            <p:cNvPr id="131122" name="Line 50"/>
            <p:cNvSpPr>
              <a:spLocks noChangeShapeType="1"/>
            </p:cNvSpPr>
            <p:nvPr/>
          </p:nvSpPr>
          <p:spPr bwMode="auto">
            <a:xfrm flipH="1">
              <a:off x="1104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23" name="AutoShape 51"/>
            <p:cNvSpPr>
              <a:spLocks noChangeArrowheads="1"/>
            </p:cNvSpPr>
            <p:nvPr/>
          </p:nvSpPr>
          <p:spPr bwMode="auto">
            <a:xfrm>
              <a:off x="768" y="1776"/>
              <a:ext cx="768" cy="1296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24" name="AutoShape 52"/>
            <p:cNvSpPr>
              <a:spLocks noChangeArrowheads="1"/>
            </p:cNvSpPr>
            <p:nvPr/>
          </p:nvSpPr>
          <p:spPr bwMode="auto">
            <a:xfrm>
              <a:off x="1584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25" name="AutoShape 53"/>
            <p:cNvSpPr>
              <a:spLocks noChangeArrowheads="1"/>
            </p:cNvSpPr>
            <p:nvPr/>
          </p:nvSpPr>
          <p:spPr bwMode="auto">
            <a:xfrm>
              <a:off x="1584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26" name="AutoShape 54"/>
            <p:cNvSpPr>
              <a:spLocks noChangeArrowheads="1"/>
            </p:cNvSpPr>
            <p:nvPr/>
          </p:nvSpPr>
          <p:spPr bwMode="auto">
            <a:xfrm>
              <a:off x="672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27" name="AutoShape 55"/>
            <p:cNvSpPr>
              <a:spLocks noChangeArrowheads="1"/>
            </p:cNvSpPr>
            <p:nvPr/>
          </p:nvSpPr>
          <p:spPr bwMode="auto">
            <a:xfrm>
              <a:off x="672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28" name="Line 56"/>
            <p:cNvSpPr>
              <a:spLocks noChangeShapeType="1"/>
            </p:cNvSpPr>
            <p:nvPr/>
          </p:nvSpPr>
          <p:spPr bwMode="auto">
            <a:xfrm>
              <a:off x="720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29" name="Line 57"/>
            <p:cNvSpPr>
              <a:spLocks noChangeShapeType="1"/>
            </p:cNvSpPr>
            <p:nvPr/>
          </p:nvSpPr>
          <p:spPr bwMode="auto">
            <a:xfrm>
              <a:off x="720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30" name="Line 58"/>
            <p:cNvSpPr>
              <a:spLocks noChangeShapeType="1"/>
            </p:cNvSpPr>
            <p:nvPr/>
          </p:nvSpPr>
          <p:spPr bwMode="auto">
            <a:xfrm>
              <a:off x="1536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31" name="Line 59"/>
            <p:cNvSpPr>
              <a:spLocks noChangeShapeType="1"/>
            </p:cNvSpPr>
            <p:nvPr/>
          </p:nvSpPr>
          <p:spPr bwMode="auto">
            <a:xfrm>
              <a:off x="1536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32" name="AutoShape 60"/>
            <p:cNvSpPr>
              <a:spLocks noChangeArrowheads="1"/>
            </p:cNvSpPr>
            <p:nvPr/>
          </p:nvSpPr>
          <p:spPr bwMode="auto">
            <a:xfrm>
              <a:off x="864" y="3072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33" name="AutoShape 61"/>
            <p:cNvSpPr>
              <a:spLocks noChangeArrowheads="1"/>
            </p:cNvSpPr>
            <p:nvPr/>
          </p:nvSpPr>
          <p:spPr bwMode="auto">
            <a:xfrm rot="10800000">
              <a:off x="864" y="1584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34" name="Line 62"/>
            <p:cNvSpPr>
              <a:spLocks noChangeShapeType="1"/>
            </p:cNvSpPr>
            <p:nvPr/>
          </p:nvSpPr>
          <p:spPr bwMode="auto">
            <a:xfrm>
              <a:off x="1200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35" name="Line 63"/>
            <p:cNvSpPr>
              <a:spLocks noChangeShapeType="1"/>
            </p:cNvSpPr>
            <p:nvPr/>
          </p:nvSpPr>
          <p:spPr bwMode="auto">
            <a:xfrm>
              <a:off x="816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36" name="Line 64"/>
            <p:cNvSpPr>
              <a:spLocks noChangeShapeType="1"/>
            </p:cNvSpPr>
            <p:nvPr/>
          </p:nvSpPr>
          <p:spPr bwMode="auto">
            <a:xfrm>
              <a:off x="76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37" name="Line 65"/>
            <p:cNvSpPr>
              <a:spLocks noChangeShapeType="1"/>
            </p:cNvSpPr>
            <p:nvPr/>
          </p:nvSpPr>
          <p:spPr bwMode="auto">
            <a:xfrm>
              <a:off x="1152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38" name="Line 66"/>
            <p:cNvSpPr>
              <a:spLocks noChangeShapeType="1"/>
            </p:cNvSpPr>
            <p:nvPr/>
          </p:nvSpPr>
          <p:spPr bwMode="auto">
            <a:xfrm flipV="1">
              <a:off x="148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39" name="Line 67"/>
            <p:cNvSpPr>
              <a:spLocks noChangeShapeType="1"/>
            </p:cNvSpPr>
            <p:nvPr/>
          </p:nvSpPr>
          <p:spPr bwMode="auto">
            <a:xfrm>
              <a:off x="816" y="292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40" name="Line 68"/>
            <p:cNvSpPr>
              <a:spLocks noChangeShapeType="1"/>
            </p:cNvSpPr>
            <p:nvPr/>
          </p:nvSpPr>
          <p:spPr bwMode="auto">
            <a:xfrm>
              <a:off x="76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41" name="Line 69"/>
            <p:cNvSpPr>
              <a:spLocks noChangeShapeType="1"/>
            </p:cNvSpPr>
            <p:nvPr/>
          </p:nvSpPr>
          <p:spPr bwMode="auto">
            <a:xfrm flipH="1">
              <a:off x="148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131143" name="Text Box 71"/>
          <p:cNvSpPr txBox="1">
            <a:spLocks noChangeArrowheads="1"/>
          </p:cNvSpPr>
          <p:nvPr/>
        </p:nvSpPr>
        <p:spPr bwMode="auto">
          <a:xfrm>
            <a:off x="486689" y="761281"/>
            <a:ext cx="8378723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200" dirty="0" err="1" smtClean="0">
                <a:solidFill>
                  <a:srgbClr val="FFFCCE"/>
                </a:solidFill>
                <a:latin typeface="+mn-lt"/>
              </a:rPr>
              <a:t>Voor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 1956 </a:t>
            </a:r>
            <a:r>
              <a:rPr lang="en-US" sz="2200" dirty="0" err="1" smtClean="0">
                <a:solidFill>
                  <a:srgbClr val="FFFCCE"/>
                </a:solidFill>
                <a:latin typeface="+mn-lt"/>
              </a:rPr>
              <a:t>waren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 </a:t>
            </a:r>
            <a:r>
              <a:rPr lang="en-US" sz="2200" dirty="0" err="1" smtClean="0">
                <a:solidFill>
                  <a:srgbClr val="FFFCCE"/>
                </a:solidFill>
                <a:latin typeface="+mn-lt"/>
              </a:rPr>
              <a:t>natuurkundigen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 </a:t>
            </a:r>
            <a:r>
              <a:rPr lang="en-US" sz="2200" b="1" u="sng" dirty="0" err="1" smtClean="0">
                <a:solidFill>
                  <a:srgbClr val="FFFCCE"/>
                </a:solidFill>
                <a:latin typeface="+mn-lt"/>
              </a:rPr>
              <a:t>overtuigd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 </a:t>
            </a:r>
            <a:r>
              <a:rPr lang="en-US" sz="2200" dirty="0" err="1" smtClean="0">
                <a:solidFill>
                  <a:srgbClr val="FFFCCE"/>
                </a:solidFill>
                <a:latin typeface="+mn-lt"/>
              </a:rPr>
              <a:t>dat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 de </a:t>
            </a:r>
            <a:r>
              <a:rPr lang="en-US" sz="2200" dirty="0" err="1" smtClean="0">
                <a:solidFill>
                  <a:srgbClr val="FFFCCE"/>
                </a:solidFill>
                <a:latin typeface="+mn-lt"/>
              </a:rPr>
              <a:t>natuurwetten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 links-</a:t>
            </a:r>
            <a:r>
              <a:rPr lang="en-US" sz="2200" dirty="0" err="1" smtClean="0">
                <a:solidFill>
                  <a:srgbClr val="FFFCCE"/>
                </a:solidFill>
                <a:latin typeface="+mn-lt"/>
              </a:rPr>
              <a:t>rechts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 </a:t>
            </a:r>
            <a:r>
              <a:rPr lang="en-US" sz="2200" dirty="0" err="1" smtClean="0">
                <a:solidFill>
                  <a:srgbClr val="FFFCCE"/>
                </a:solidFill>
                <a:latin typeface="+mn-lt"/>
              </a:rPr>
              <a:t>symmetrisch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 </a:t>
            </a:r>
            <a:r>
              <a:rPr lang="en-US" sz="2200" dirty="0" err="1" smtClean="0">
                <a:solidFill>
                  <a:srgbClr val="FFFCCE"/>
                </a:solidFill>
                <a:latin typeface="+mn-lt"/>
              </a:rPr>
              <a:t>zouden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 </a:t>
            </a:r>
            <a:r>
              <a:rPr lang="en-US" sz="2200" dirty="0" err="1" smtClean="0">
                <a:solidFill>
                  <a:srgbClr val="FFFCCE"/>
                </a:solidFill>
                <a:latin typeface="+mn-lt"/>
              </a:rPr>
              <a:t>moeten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 </a:t>
            </a:r>
            <a:r>
              <a:rPr lang="en-US" sz="2200" dirty="0" err="1" smtClean="0">
                <a:solidFill>
                  <a:srgbClr val="FFFCCE"/>
                </a:solidFill>
                <a:latin typeface="+mn-lt"/>
              </a:rPr>
              <a:t>zijn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. </a:t>
            </a:r>
            <a:r>
              <a:rPr lang="en-US" sz="2200" dirty="0" err="1" smtClean="0">
                <a:solidFill>
                  <a:srgbClr val="FFFCCE"/>
                </a:solidFill>
                <a:latin typeface="+mn-lt"/>
              </a:rPr>
              <a:t>Vreemd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?</a:t>
            </a:r>
          </a:p>
        </p:txBody>
      </p:sp>
      <p:sp>
        <p:nvSpPr>
          <p:cNvPr id="131144" name="Text Box 72"/>
          <p:cNvSpPr txBox="1">
            <a:spLocks noChangeArrowheads="1"/>
          </p:cNvSpPr>
          <p:nvPr/>
        </p:nvSpPr>
        <p:spPr bwMode="auto">
          <a:xfrm>
            <a:off x="520495" y="1571300"/>
            <a:ext cx="831564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66FFFF"/>
                </a:solidFill>
                <a:latin typeface="+mn-lt"/>
              </a:rPr>
              <a:t>Een</a:t>
            </a:r>
            <a:r>
              <a:rPr lang="en-US" sz="2000" dirty="0" smtClean="0">
                <a:solidFill>
                  <a:srgbClr val="66FFFF"/>
                </a:solidFill>
                <a:latin typeface="+mn-lt"/>
              </a:rPr>
              <a:t> “</a:t>
            </a:r>
            <a:r>
              <a:rPr lang="en-US" sz="2000" dirty="0" err="1" smtClean="0">
                <a:solidFill>
                  <a:srgbClr val="66FFFF"/>
                </a:solidFill>
                <a:latin typeface="+mn-lt"/>
              </a:rPr>
              <a:t>gedanken</a:t>
            </a:r>
            <a:r>
              <a:rPr lang="en-US" sz="2000" dirty="0" smtClean="0">
                <a:solidFill>
                  <a:srgbClr val="66FFFF"/>
                </a:solidFill>
                <a:latin typeface="+mn-lt"/>
              </a:rPr>
              <a:t>” experiment: twee </a:t>
            </a:r>
            <a:r>
              <a:rPr lang="en-US" sz="2000" dirty="0" err="1" smtClean="0">
                <a:solidFill>
                  <a:srgbClr val="66FFFF"/>
                </a:solidFill>
                <a:latin typeface="+mn-lt"/>
              </a:rPr>
              <a:t>perfecte</a:t>
            </a:r>
            <a:r>
              <a:rPr lang="en-US" sz="2000" dirty="0" smtClean="0">
                <a:solidFill>
                  <a:srgbClr val="66FFFF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  <a:latin typeface="+mn-lt"/>
              </a:rPr>
              <a:t>spiegelsymmetrische</a:t>
            </a:r>
            <a:r>
              <a:rPr lang="en-US" sz="2000" dirty="0" smtClean="0">
                <a:solidFill>
                  <a:srgbClr val="66FFFF"/>
                </a:solidFill>
                <a:latin typeface="+mn-lt"/>
              </a:rPr>
              <a:t> auto’s:</a:t>
            </a:r>
          </a:p>
        </p:txBody>
      </p:sp>
      <p:sp>
        <p:nvSpPr>
          <p:cNvPr id="131145" name="Text Box 73"/>
          <p:cNvSpPr txBox="1">
            <a:spLocks noChangeArrowheads="1"/>
          </p:cNvSpPr>
          <p:nvPr/>
        </p:nvSpPr>
        <p:spPr bwMode="auto">
          <a:xfrm>
            <a:off x="2606467" y="3124200"/>
            <a:ext cx="3700329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“L” en “R”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zijn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volledig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symmetrisch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,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Elke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schroef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, 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moer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, 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molekuul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, etc.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De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werking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van de motor is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onbekend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.</a:t>
            </a:r>
          </a:p>
        </p:txBody>
      </p:sp>
      <p:sp>
        <p:nvSpPr>
          <p:cNvPr id="131146" name="Text Box 74"/>
          <p:cNvSpPr txBox="1">
            <a:spLocks noChangeArrowheads="1"/>
          </p:cNvSpPr>
          <p:nvPr/>
        </p:nvSpPr>
        <p:spPr bwMode="auto">
          <a:xfrm>
            <a:off x="2590800" y="4191000"/>
            <a:ext cx="382758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Persoon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“L”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stapt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in, start, ….. 60 km/h</a:t>
            </a:r>
          </a:p>
        </p:txBody>
      </p:sp>
      <p:sp>
        <p:nvSpPr>
          <p:cNvPr id="131147" name="Text Box 75"/>
          <p:cNvSpPr txBox="1">
            <a:spLocks noChangeArrowheads="1"/>
          </p:cNvSpPr>
          <p:nvPr/>
        </p:nvSpPr>
        <p:spPr bwMode="auto">
          <a:xfrm>
            <a:off x="2590800" y="4572000"/>
            <a:ext cx="468019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Persoon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“R”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stapt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in, start, …..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Wat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gebeurd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er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?</a:t>
            </a:r>
          </a:p>
        </p:txBody>
      </p:sp>
      <p:sp>
        <p:nvSpPr>
          <p:cNvPr id="131148" name="Text Box 76"/>
          <p:cNvSpPr txBox="1">
            <a:spLocks noChangeArrowheads="1"/>
          </p:cNvSpPr>
          <p:nvPr/>
        </p:nvSpPr>
        <p:spPr bwMode="auto">
          <a:xfrm>
            <a:off x="669925" y="5793373"/>
            <a:ext cx="801120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FF9900"/>
                </a:solidFill>
                <a:latin typeface="Arial" pitchFamily="34" charset="0"/>
              </a:rPr>
              <a:t>Wat</a:t>
            </a:r>
            <a:r>
              <a:rPr lang="en-US" sz="2000" dirty="0" smtClean="0">
                <a:solidFill>
                  <a:srgbClr val="FF9900"/>
                </a:solidFill>
                <a:latin typeface="Arial" pitchFamily="34" charset="0"/>
              </a:rPr>
              <a:t> </a:t>
            </a:r>
            <a:r>
              <a:rPr lang="en-US" sz="2000" dirty="0" err="1" smtClean="0">
                <a:solidFill>
                  <a:srgbClr val="FF9900"/>
                </a:solidFill>
                <a:latin typeface="Arial" pitchFamily="34" charset="0"/>
              </a:rPr>
              <a:t>gebeurt</a:t>
            </a:r>
            <a:r>
              <a:rPr lang="en-US" sz="2000" dirty="0" smtClean="0">
                <a:solidFill>
                  <a:srgbClr val="FF9900"/>
                </a:solidFill>
                <a:latin typeface="Arial" pitchFamily="34" charset="0"/>
              </a:rPr>
              <a:t> </a:t>
            </a:r>
            <a:r>
              <a:rPr lang="en-US" sz="2000" dirty="0" err="1" smtClean="0">
                <a:solidFill>
                  <a:srgbClr val="FF9900"/>
                </a:solidFill>
                <a:latin typeface="Arial" pitchFamily="34" charset="0"/>
              </a:rPr>
              <a:t>er</a:t>
            </a:r>
            <a:r>
              <a:rPr lang="en-US" sz="2000" dirty="0" smtClean="0">
                <a:solidFill>
                  <a:srgbClr val="FF9900"/>
                </a:solidFill>
                <a:latin typeface="Arial" pitchFamily="34" charset="0"/>
              </a:rPr>
              <a:t> </a:t>
            </a:r>
            <a:r>
              <a:rPr lang="en-US" sz="2000" dirty="0" err="1" smtClean="0">
                <a:solidFill>
                  <a:srgbClr val="FF9900"/>
                </a:solidFill>
                <a:latin typeface="Arial" pitchFamily="34" charset="0"/>
              </a:rPr>
              <a:t>als</a:t>
            </a:r>
            <a:r>
              <a:rPr lang="en-US" sz="2000" dirty="0" smtClean="0">
                <a:solidFill>
                  <a:srgbClr val="FF9900"/>
                </a:solidFill>
                <a:latin typeface="Arial" pitchFamily="34" charset="0"/>
              </a:rPr>
              <a:t> de starter </a:t>
            </a:r>
            <a:r>
              <a:rPr lang="en-US" sz="2000" dirty="0" err="1" smtClean="0">
                <a:solidFill>
                  <a:srgbClr val="FF9900"/>
                </a:solidFill>
                <a:latin typeface="Arial" pitchFamily="34" charset="0"/>
              </a:rPr>
              <a:t>ontsteekt</a:t>
            </a:r>
            <a:r>
              <a:rPr lang="en-US" sz="2000" dirty="0" smtClean="0">
                <a:solidFill>
                  <a:srgbClr val="FF9900"/>
                </a:solidFill>
                <a:latin typeface="Arial" pitchFamily="34" charset="0"/>
              </a:rPr>
              <a:t> </a:t>
            </a:r>
            <a:r>
              <a:rPr lang="en-US" sz="2000" dirty="0" err="1" smtClean="0">
                <a:solidFill>
                  <a:srgbClr val="FF9900"/>
                </a:solidFill>
                <a:latin typeface="Arial" pitchFamily="34" charset="0"/>
              </a:rPr>
              <a:t>m.b.v</a:t>
            </a:r>
            <a:r>
              <a:rPr lang="en-US" sz="2000" dirty="0" smtClean="0">
                <a:solidFill>
                  <a:srgbClr val="FF9900"/>
                </a:solidFill>
                <a:latin typeface="Arial" pitchFamily="34" charset="0"/>
              </a:rPr>
              <a:t>. </a:t>
            </a:r>
            <a:r>
              <a:rPr lang="en-US" sz="2000" dirty="0" err="1" smtClean="0">
                <a:solidFill>
                  <a:srgbClr val="FF9900"/>
                </a:solidFill>
                <a:latin typeface="Arial" pitchFamily="34" charset="0"/>
              </a:rPr>
              <a:t>een</a:t>
            </a:r>
            <a:r>
              <a:rPr lang="en-US" sz="2000" dirty="0" smtClean="0">
                <a:solidFill>
                  <a:srgbClr val="FF9900"/>
                </a:solidFill>
                <a:latin typeface="Arial" pitchFamily="34" charset="0"/>
              </a:rPr>
              <a:t> </a:t>
            </a:r>
            <a:r>
              <a:rPr lang="en-US" sz="2000" dirty="0" err="1" smtClean="0">
                <a:solidFill>
                  <a:srgbClr val="FF9900"/>
                </a:solidFill>
                <a:latin typeface="Arial" pitchFamily="34" charset="0"/>
              </a:rPr>
              <a:t>radioactief</a:t>
            </a:r>
            <a:r>
              <a:rPr lang="en-US" sz="2000" dirty="0" smtClean="0">
                <a:solidFill>
                  <a:srgbClr val="FF9900"/>
                </a:solidFill>
                <a:latin typeface="Arial" pitchFamily="34" charset="0"/>
              </a:rPr>
              <a:t> </a:t>
            </a:r>
            <a:r>
              <a:rPr lang="en-US" sz="2000" dirty="0" err="1" smtClean="0">
                <a:solidFill>
                  <a:srgbClr val="FF9900"/>
                </a:solidFill>
                <a:latin typeface="Arial" pitchFamily="34" charset="0"/>
              </a:rPr>
              <a:t>verval</a:t>
            </a:r>
            <a:r>
              <a:rPr lang="en-US" sz="2000" dirty="0" smtClean="0">
                <a:solidFill>
                  <a:srgbClr val="FF99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31149" name="Oval 77"/>
          <p:cNvSpPr>
            <a:spLocks noChangeArrowheads="1"/>
          </p:cNvSpPr>
          <p:nvPr/>
        </p:nvSpPr>
        <p:spPr bwMode="auto">
          <a:xfrm>
            <a:off x="914400" y="3276600"/>
            <a:ext cx="304800" cy="3048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50" name="Rectangle 78"/>
          <p:cNvSpPr>
            <a:spLocks noChangeArrowheads="1"/>
          </p:cNvSpPr>
          <p:nvPr/>
        </p:nvSpPr>
        <p:spPr bwMode="auto">
          <a:xfrm>
            <a:off x="1143000" y="3048000"/>
            <a:ext cx="76200" cy="152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51" name="Freeform 79"/>
          <p:cNvSpPr>
            <a:spLocks/>
          </p:cNvSpPr>
          <p:nvPr/>
        </p:nvSpPr>
        <p:spPr bwMode="auto">
          <a:xfrm>
            <a:off x="914400" y="2819400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52" name="Freeform 80"/>
          <p:cNvSpPr>
            <a:spLocks/>
          </p:cNvSpPr>
          <p:nvPr/>
        </p:nvSpPr>
        <p:spPr bwMode="auto">
          <a:xfrm>
            <a:off x="914400" y="2895600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53" name="Freeform 81"/>
          <p:cNvSpPr>
            <a:spLocks/>
          </p:cNvSpPr>
          <p:nvPr/>
        </p:nvSpPr>
        <p:spPr bwMode="auto">
          <a:xfrm>
            <a:off x="7924800" y="2819400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54" name="Freeform 82"/>
          <p:cNvSpPr>
            <a:spLocks/>
          </p:cNvSpPr>
          <p:nvPr/>
        </p:nvSpPr>
        <p:spPr bwMode="auto">
          <a:xfrm>
            <a:off x="7924800" y="2895600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55" name="Rectangle 83"/>
          <p:cNvSpPr>
            <a:spLocks noChangeArrowheads="1"/>
          </p:cNvSpPr>
          <p:nvPr/>
        </p:nvSpPr>
        <p:spPr bwMode="auto">
          <a:xfrm>
            <a:off x="7924800" y="3048000"/>
            <a:ext cx="76200" cy="152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56" name="Oval 84"/>
          <p:cNvSpPr>
            <a:spLocks noChangeArrowheads="1"/>
          </p:cNvSpPr>
          <p:nvPr/>
        </p:nvSpPr>
        <p:spPr bwMode="auto">
          <a:xfrm>
            <a:off x="7924800" y="3276600"/>
            <a:ext cx="304800" cy="3048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58" name="Text Box 86"/>
          <p:cNvSpPr txBox="1">
            <a:spLocks noChangeArrowheads="1"/>
          </p:cNvSpPr>
          <p:nvPr/>
        </p:nvSpPr>
        <p:spPr bwMode="auto">
          <a:xfrm>
            <a:off x="8594725" y="3389313"/>
            <a:ext cx="5016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smtClean="0">
                <a:solidFill>
                  <a:srgbClr val="000000"/>
                </a:solidFill>
                <a:latin typeface="Arial" pitchFamily="34" charset="0"/>
              </a:rPr>
              <a:t>“R”</a:t>
            </a:r>
          </a:p>
        </p:txBody>
      </p:sp>
      <p:sp>
        <p:nvSpPr>
          <p:cNvPr id="131159" name="Line 87"/>
          <p:cNvSpPr>
            <a:spLocks noChangeShapeType="1"/>
          </p:cNvSpPr>
          <p:nvPr/>
        </p:nvSpPr>
        <p:spPr bwMode="auto">
          <a:xfrm flipH="1" flipV="1">
            <a:off x="914400" y="28956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60" name="Line 88"/>
          <p:cNvSpPr>
            <a:spLocks noChangeShapeType="1"/>
          </p:cNvSpPr>
          <p:nvPr/>
        </p:nvSpPr>
        <p:spPr bwMode="auto">
          <a:xfrm flipV="1">
            <a:off x="8153400" y="28956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61" name="Line 89"/>
          <p:cNvSpPr>
            <a:spLocks noChangeShapeType="1"/>
          </p:cNvSpPr>
          <p:nvPr/>
        </p:nvSpPr>
        <p:spPr bwMode="auto">
          <a:xfrm flipV="1">
            <a:off x="1219200" y="26670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62" name="Text Box 90"/>
          <p:cNvSpPr txBox="1">
            <a:spLocks noChangeArrowheads="1"/>
          </p:cNvSpPr>
          <p:nvPr/>
        </p:nvSpPr>
        <p:spPr bwMode="auto">
          <a:xfrm>
            <a:off x="5867400" y="2362200"/>
            <a:ext cx="109998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Gas </a:t>
            </a: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</a:rPr>
              <a:t>pedaal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63" name="Line 91"/>
          <p:cNvSpPr>
            <a:spLocks noChangeShapeType="1"/>
          </p:cNvSpPr>
          <p:nvPr/>
        </p:nvSpPr>
        <p:spPr bwMode="auto">
          <a:xfrm>
            <a:off x="6400800" y="2667000"/>
            <a:ext cx="15240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65" name="Line 93"/>
          <p:cNvSpPr>
            <a:spLocks noChangeShapeType="1"/>
          </p:cNvSpPr>
          <p:nvPr/>
        </p:nvSpPr>
        <p:spPr bwMode="auto">
          <a:xfrm>
            <a:off x="609600" y="2819400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66" name="Text Box 94"/>
          <p:cNvSpPr txBox="1">
            <a:spLocks noChangeArrowheads="1"/>
          </p:cNvSpPr>
          <p:nvPr/>
        </p:nvSpPr>
        <p:spPr bwMode="auto">
          <a:xfrm>
            <a:off x="76200" y="2590800"/>
            <a:ext cx="6270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smtClean="0">
                <a:solidFill>
                  <a:srgbClr val="000000"/>
                </a:solidFill>
                <a:latin typeface="Arial" pitchFamily="34" charset="0"/>
              </a:rPr>
              <a:t>driver</a:t>
            </a:r>
          </a:p>
        </p:txBody>
      </p:sp>
      <p:sp>
        <p:nvSpPr>
          <p:cNvPr id="131167" name="Text Box 95"/>
          <p:cNvSpPr txBox="1">
            <a:spLocks noChangeArrowheads="1"/>
          </p:cNvSpPr>
          <p:nvPr/>
        </p:nvSpPr>
        <p:spPr bwMode="auto">
          <a:xfrm>
            <a:off x="2133600" y="2362200"/>
            <a:ext cx="109998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Gas </a:t>
            </a: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</a:rPr>
              <a:t>pedaal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68" name="Text Box 96"/>
          <p:cNvSpPr txBox="1">
            <a:spLocks noChangeArrowheads="1"/>
          </p:cNvSpPr>
          <p:nvPr/>
        </p:nvSpPr>
        <p:spPr bwMode="auto">
          <a:xfrm>
            <a:off x="8382000" y="2438400"/>
            <a:ext cx="6270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smtClean="0">
                <a:solidFill>
                  <a:srgbClr val="000000"/>
                </a:solidFill>
                <a:latin typeface="Arial" pitchFamily="34" charset="0"/>
              </a:rPr>
              <a:t>driver</a:t>
            </a:r>
          </a:p>
        </p:txBody>
      </p:sp>
      <p:sp>
        <p:nvSpPr>
          <p:cNvPr id="131169" name="Line 97"/>
          <p:cNvSpPr>
            <a:spLocks noChangeShapeType="1"/>
          </p:cNvSpPr>
          <p:nvPr/>
        </p:nvSpPr>
        <p:spPr bwMode="auto">
          <a:xfrm flipV="1">
            <a:off x="8153400" y="2743200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8" name="Text Box 85"/>
          <p:cNvSpPr txBox="1">
            <a:spLocks noChangeArrowheads="1"/>
          </p:cNvSpPr>
          <p:nvPr/>
        </p:nvSpPr>
        <p:spPr bwMode="auto">
          <a:xfrm>
            <a:off x="212725" y="3465513"/>
            <a:ext cx="4635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“L”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1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1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14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Antimaterie</a:t>
            </a:r>
            <a:r>
              <a:rPr lang="en-US" dirty="0" smtClean="0"/>
              <a:t>: </a:t>
            </a:r>
            <a:r>
              <a:rPr lang="en-US" dirty="0" err="1" smtClean="0"/>
              <a:t>herstel</a:t>
            </a:r>
            <a:r>
              <a:rPr lang="en-US" dirty="0" smtClean="0"/>
              <a:t> van de </a:t>
            </a:r>
            <a:r>
              <a:rPr lang="en-US" dirty="0" err="1" smtClean="0"/>
              <a:t>symmetrie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213" y="6034936"/>
            <a:ext cx="8855787" cy="666547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Charge-Parity </a:t>
            </a:r>
            <a:r>
              <a:rPr lang="en-US" sz="2400" dirty="0" err="1" smtClean="0"/>
              <a:t>Symmetrie</a:t>
            </a:r>
            <a:r>
              <a:rPr lang="en-US" sz="2400" dirty="0" smtClean="0"/>
              <a:t> = </a:t>
            </a:r>
            <a:r>
              <a:rPr lang="en-US" sz="2400" dirty="0" err="1" smtClean="0"/>
              <a:t>Materie</a:t>
            </a:r>
            <a:r>
              <a:rPr lang="en-US" sz="2400" dirty="0" smtClean="0"/>
              <a:t> </a:t>
            </a:r>
            <a:r>
              <a:rPr lang="en-US" sz="2400" dirty="0" err="1" smtClean="0"/>
              <a:t>vs</a:t>
            </a:r>
            <a:r>
              <a:rPr lang="en-US" sz="2400" dirty="0" smtClean="0"/>
              <a:t> </a:t>
            </a:r>
            <a:r>
              <a:rPr lang="en-US" sz="2400" dirty="0" err="1" smtClean="0"/>
              <a:t>Antimaterie</a:t>
            </a:r>
            <a:r>
              <a:rPr lang="en-US" sz="2400" dirty="0" smtClean="0"/>
              <a:t> </a:t>
            </a:r>
            <a:r>
              <a:rPr lang="en-US" sz="2400" dirty="0" err="1" smtClean="0"/>
              <a:t>symmetrie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cp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9351" y="2483871"/>
            <a:ext cx="3528543" cy="1717224"/>
          </a:xfrm>
          <a:prstGeom prst="rect">
            <a:avLst/>
          </a:prstGeom>
        </p:spPr>
      </p:pic>
      <p:pic>
        <p:nvPicPr>
          <p:cNvPr id="7" name="Picture 6" descr="cp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338" y="781501"/>
            <a:ext cx="3493547" cy="1700193"/>
          </a:xfrm>
          <a:prstGeom prst="rect">
            <a:avLst/>
          </a:prstGeom>
        </p:spPr>
      </p:pic>
      <p:pic>
        <p:nvPicPr>
          <p:cNvPr id="8" name="Picture 7" descr="cp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228" y="4196642"/>
            <a:ext cx="3529574" cy="1717726"/>
          </a:xfrm>
          <a:prstGeom prst="rect">
            <a:avLst/>
          </a:prstGeom>
        </p:spPr>
      </p:pic>
      <p:pic>
        <p:nvPicPr>
          <p:cNvPr id="9" name="Picture 8" descr="parity-violati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61941" y="686905"/>
            <a:ext cx="2344867" cy="1559846"/>
          </a:xfrm>
          <a:prstGeom prst="rect">
            <a:avLst/>
          </a:prstGeom>
        </p:spPr>
      </p:pic>
      <p:pic>
        <p:nvPicPr>
          <p:cNvPr id="10" name="Picture 9" descr="charge-violatio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60030" y="2695044"/>
            <a:ext cx="2339725" cy="1153837"/>
          </a:xfrm>
          <a:prstGeom prst="rect">
            <a:avLst/>
          </a:prstGeom>
        </p:spPr>
      </p:pic>
      <p:pic>
        <p:nvPicPr>
          <p:cNvPr id="11" name="Picture 10" descr="CP-symmetry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62234" y="4286087"/>
            <a:ext cx="2319509" cy="15429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378279" y="612502"/>
            <a:ext cx="3530606" cy="5314359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387286" y="2350928"/>
            <a:ext cx="3494580" cy="3603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395574" y="4052532"/>
            <a:ext cx="3494580" cy="3603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antimatt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00" y="1314450"/>
            <a:ext cx="6604000" cy="42291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april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Chrietit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1903" y="1541312"/>
            <a:ext cx="6886677" cy="390985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19874" name="Oval 2"/>
          <p:cNvSpPr>
            <a:spLocks noChangeArrowheads="1"/>
          </p:cNvSpPr>
          <p:nvPr/>
        </p:nvSpPr>
        <p:spPr bwMode="auto">
          <a:xfrm>
            <a:off x="6534150" y="2581275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19875" name="Oval 3"/>
          <p:cNvSpPr>
            <a:spLocks noChangeArrowheads="1"/>
          </p:cNvSpPr>
          <p:nvPr/>
        </p:nvSpPr>
        <p:spPr bwMode="auto">
          <a:xfrm>
            <a:off x="4867275" y="1225550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19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Een wereld van materie</a:t>
            </a:r>
          </a:p>
        </p:txBody>
      </p:sp>
      <p:pic>
        <p:nvPicPr>
          <p:cNvPr id="719877" name="Picture 5" descr="atoomkern_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4005263"/>
            <a:ext cx="1677987" cy="1577975"/>
          </a:xfrm>
          <a:prstGeom prst="rect">
            <a:avLst/>
          </a:prstGeom>
          <a:noFill/>
        </p:spPr>
      </p:pic>
      <p:pic>
        <p:nvPicPr>
          <p:cNvPr id="719878" name="Picture 6" descr="molekuul_FRUCTO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250" y="1463675"/>
            <a:ext cx="1657350" cy="1408113"/>
          </a:xfrm>
          <a:prstGeom prst="rect">
            <a:avLst/>
          </a:prstGeom>
          <a:noFill/>
        </p:spPr>
      </p:pic>
      <p:pic>
        <p:nvPicPr>
          <p:cNvPr id="719879" name="Picture 7" descr="bloe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950" y="1536700"/>
            <a:ext cx="1196975" cy="1422400"/>
          </a:xfrm>
          <a:prstGeom prst="rect">
            <a:avLst/>
          </a:prstGeom>
          <a:noFill/>
        </p:spPr>
      </p:pic>
      <p:sp>
        <p:nvSpPr>
          <p:cNvPr id="719880" name="Oval 8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786188" y="1196975"/>
            <a:ext cx="3030537" cy="1939925"/>
            <a:chOff x="1200" y="1248"/>
            <a:chExt cx="1909" cy="1222"/>
          </a:xfrm>
        </p:grpSpPr>
        <p:sp>
          <p:nvSpPr>
            <p:cNvPr id="719882" name="Oval 10"/>
            <p:cNvSpPr>
              <a:spLocks noChangeArrowheads="1"/>
            </p:cNvSpPr>
            <p:nvPr/>
          </p:nvSpPr>
          <p:spPr bwMode="auto">
            <a:xfrm>
              <a:off x="1200" y="1845"/>
              <a:ext cx="48" cy="48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883" name="Oval 11"/>
            <p:cNvSpPr>
              <a:spLocks noChangeArrowheads="1"/>
            </p:cNvSpPr>
            <p:nvPr/>
          </p:nvSpPr>
          <p:spPr bwMode="auto">
            <a:xfrm>
              <a:off x="1872" y="124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884" name="Line 12"/>
            <p:cNvSpPr>
              <a:spLocks noChangeShapeType="1"/>
            </p:cNvSpPr>
            <p:nvPr/>
          </p:nvSpPr>
          <p:spPr bwMode="auto">
            <a:xfrm>
              <a:off x="1215" y="1894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885" name="Line 13"/>
            <p:cNvSpPr>
              <a:spLocks noChangeShapeType="1"/>
            </p:cNvSpPr>
            <p:nvPr/>
          </p:nvSpPr>
          <p:spPr bwMode="auto">
            <a:xfrm flipV="1">
              <a:off x="1218" y="1301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724400" y="3108325"/>
            <a:ext cx="3276600" cy="2640013"/>
            <a:chOff x="3312" y="2443"/>
            <a:chExt cx="2064" cy="1663"/>
          </a:xfrm>
        </p:grpSpPr>
        <p:sp>
          <p:nvSpPr>
            <p:cNvPr id="719887" name="Oval 15"/>
            <p:cNvSpPr>
              <a:spLocks noChangeArrowheads="1"/>
            </p:cNvSpPr>
            <p:nvPr/>
          </p:nvSpPr>
          <p:spPr bwMode="auto">
            <a:xfrm rot="19090811" flipH="1">
              <a:off x="5015" y="2661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888" name="Oval 16"/>
            <p:cNvSpPr>
              <a:spLocks noChangeArrowheads="1"/>
            </p:cNvSpPr>
            <p:nvPr/>
          </p:nvSpPr>
          <p:spPr bwMode="auto">
            <a:xfrm rot="19090811" flipH="1">
              <a:off x="3312" y="2884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889" name="Line 17"/>
            <p:cNvSpPr>
              <a:spLocks noChangeShapeType="1"/>
            </p:cNvSpPr>
            <p:nvPr/>
          </p:nvSpPr>
          <p:spPr bwMode="auto">
            <a:xfrm rot="19090811" flipH="1">
              <a:off x="4218" y="3104"/>
              <a:ext cx="1158" cy="323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890" name="Line 18"/>
            <p:cNvSpPr>
              <a:spLocks noChangeShapeType="1"/>
            </p:cNvSpPr>
            <p:nvPr/>
          </p:nvSpPr>
          <p:spPr bwMode="auto">
            <a:xfrm rot="-2509189" flipH="1" flipV="1">
              <a:off x="3858" y="2443"/>
              <a:ext cx="1124" cy="682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030538" y="4625975"/>
            <a:ext cx="2762250" cy="1277938"/>
            <a:chOff x="2245" y="3399"/>
            <a:chExt cx="1740" cy="805"/>
          </a:xfrm>
        </p:grpSpPr>
        <p:sp>
          <p:nvSpPr>
            <p:cNvPr id="719892" name="Oval 20"/>
            <p:cNvSpPr>
              <a:spLocks noChangeArrowheads="1"/>
            </p:cNvSpPr>
            <p:nvPr/>
          </p:nvSpPr>
          <p:spPr bwMode="auto">
            <a:xfrm flipH="1">
              <a:off x="3744" y="3595"/>
              <a:ext cx="241" cy="249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893" name="Oval 21"/>
            <p:cNvSpPr>
              <a:spLocks noChangeArrowheads="1"/>
            </p:cNvSpPr>
            <p:nvPr/>
          </p:nvSpPr>
          <p:spPr bwMode="auto">
            <a:xfrm flipH="1">
              <a:off x="2245" y="3403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894" name="Line 22"/>
            <p:cNvSpPr>
              <a:spLocks noChangeShapeType="1"/>
            </p:cNvSpPr>
            <p:nvPr/>
          </p:nvSpPr>
          <p:spPr bwMode="auto">
            <a:xfrm flipH="1">
              <a:off x="2726" y="3838"/>
              <a:ext cx="1183" cy="360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895" name="Line 23"/>
            <p:cNvSpPr>
              <a:spLocks noChangeShapeType="1"/>
            </p:cNvSpPr>
            <p:nvPr/>
          </p:nvSpPr>
          <p:spPr bwMode="auto">
            <a:xfrm flipH="1" flipV="1">
              <a:off x="2690" y="3399"/>
              <a:ext cx="1184" cy="19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2832100" y="3240088"/>
            <a:ext cx="3149600" cy="1501775"/>
            <a:chOff x="2120" y="2526"/>
            <a:chExt cx="1984" cy="946"/>
          </a:xfrm>
        </p:grpSpPr>
        <p:sp>
          <p:nvSpPr>
            <p:cNvPr id="719897" name="Oval 25"/>
            <p:cNvSpPr>
              <a:spLocks noChangeArrowheads="1"/>
            </p:cNvSpPr>
            <p:nvPr/>
          </p:nvSpPr>
          <p:spPr bwMode="auto">
            <a:xfrm rot="678015" flipH="1">
              <a:off x="2120" y="2526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898" name="Oval 26"/>
            <p:cNvSpPr>
              <a:spLocks noChangeArrowheads="1"/>
            </p:cNvSpPr>
            <p:nvPr/>
          </p:nvSpPr>
          <p:spPr bwMode="auto">
            <a:xfrm rot="678015" flipH="1">
              <a:off x="3869" y="3106"/>
              <a:ext cx="235" cy="243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899" name="Line 27"/>
            <p:cNvSpPr>
              <a:spLocks noChangeShapeType="1"/>
            </p:cNvSpPr>
            <p:nvPr/>
          </p:nvSpPr>
          <p:spPr bwMode="auto">
            <a:xfrm rot="678015" flipH="1">
              <a:off x="2533" y="3203"/>
              <a:ext cx="1440" cy="269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00" name="Line 28"/>
            <p:cNvSpPr>
              <a:spLocks noChangeShapeType="1"/>
            </p:cNvSpPr>
            <p:nvPr/>
          </p:nvSpPr>
          <p:spPr bwMode="auto">
            <a:xfrm rot="678015" flipH="1" flipV="1">
              <a:off x="2637" y="2696"/>
              <a:ext cx="1448" cy="28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7137400" y="4176713"/>
            <a:ext cx="1206500" cy="1774825"/>
            <a:chOff x="4832" y="3116"/>
            <a:chExt cx="760" cy="1118"/>
          </a:xfrm>
        </p:grpSpPr>
        <p:sp>
          <p:nvSpPr>
            <p:cNvPr id="719902" name="Oval 30"/>
            <p:cNvSpPr>
              <a:spLocks noChangeArrowheads="1"/>
            </p:cNvSpPr>
            <p:nvPr/>
          </p:nvSpPr>
          <p:spPr bwMode="auto">
            <a:xfrm rot="15040437" flipH="1">
              <a:off x="5118" y="3125"/>
              <a:ext cx="76" cy="76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903" name="Oval 31"/>
            <p:cNvSpPr>
              <a:spLocks noChangeArrowheads="1"/>
            </p:cNvSpPr>
            <p:nvPr/>
          </p:nvSpPr>
          <p:spPr bwMode="auto">
            <a:xfrm rot="15040437" flipH="1">
              <a:off x="4937" y="3579"/>
              <a:ext cx="659" cy="65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904" name="Line 32"/>
            <p:cNvSpPr>
              <a:spLocks noChangeShapeType="1"/>
            </p:cNvSpPr>
            <p:nvPr/>
          </p:nvSpPr>
          <p:spPr bwMode="auto">
            <a:xfrm rot="15040437" flipH="1">
              <a:off x="5043" y="3361"/>
              <a:ext cx="617" cy="12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05" name="Line 33"/>
            <p:cNvSpPr>
              <a:spLocks noChangeShapeType="1"/>
            </p:cNvSpPr>
            <p:nvPr/>
          </p:nvSpPr>
          <p:spPr bwMode="auto">
            <a:xfrm rot="-6559563" flipH="1" flipV="1">
              <a:off x="4729" y="3307"/>
              <a:ext cx="608" cy="40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719906" name="Picture 34" descr="bolletje_3D_bruin_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75538" y="5151438"/>
            <a:ext cx="715962" cy="715962"/>
          </a:xfrm>
          <a:prstGeom prst="rect">
            <a:avLst/>
          </a:prstGeom>
          <a:noFill/>
        </p:spPr>
      </p:pic>
      <p:pic>
        <p:nvPicPr>
          <p:cNvPr id="719907" name="Picture 35" descr="bolletje_3D_groen_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6788" y="3490913"/>
            <a:ext cx="819150" cy="819150"/>
          </a:xfrm>
          <a:prstGeom prst="rect">
            <a:avLst/>
          </a:prstGeom>
          <a:noFill/>
        </p:spPr>
      </p:pic>
      <p:pic>
        <p:nvPicPr>
          <p:cNvPr id="719908" name="Picture 36" descr="bolletje_3D_geel_u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76338" y="4872038"/>
            <a:ext cx="842962" cy="842962"/>
          </a:xfrm>
          <a:prstGeom prst="rect">
            <a:avLst/>
          </a:prstGeom>
          <a:noFill/>
        </p:spPr>
      </p:pic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2971800" y="3476625"/>
            <a:ext cx="1019175" cy="1019175"/>
            <a:chOff x="2217" y="2601"/>
            <a:chExt cx="642" cy="642"/>
          </a:xfrm>
        </p:grpSpPr>
        <p:pic>
          <p:nvPicPr>
            <p:cNvPr id="719910" name="Picture 38" descr="bolletje_3D_rood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17" y="2601"/>
              <a:ext cx="642" cy="642"/>
            </a:xfrm>
            <a:prstGeom prst="rect">
              <a:avLst/>
            </a:prstGeom>
            <a:noFill/>
          </p:spPr>
        </p:pic>
        <p:pic>
          <p:nvPicPr>
            <p:cNvPr id="719911" name="Picture 39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57" y="2979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9912" name="Picture 40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13" y="271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9913" name="Picture 41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595" y="2751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3209925" y="4810125"/>
            <a:ext cx="981075" cy="981075"/>
            <a:chOff x="2343" y="3495"/>
            <a:chExt cx="618" cy="618"/>
          </a:xfrm>
        </p:grpSpPr>
        <p:pic>
          <p:nvPicPr>
            <p:cNvPr id="719915" name="Picture 43" descr="bolletje_3D_blauw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43" y="3495"/>
              <a:ext cx="618" cy="618"/>
            </a:xfrm>
            <a:prstGeom prst="rect">
              <a:avLst/>
            </a:prstGeom>
            <a:noFill/>
          </p:spPr>
        </p:pic>
        <p:pic>
          <p:nvPicPr>
            <p:cNvPr id="719916" name="Picture 44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691" y="364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9917" name="Picture 45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51" y="358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9918" name="Picture 46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541" y="3837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977900" y="4576763"/>
            <a:ext cx="2678113" cy="1231900"/>
            <a:chOff x="952" y="3368"/>
            <a:chExt cx="1687" cy="776"/>
          </a:xfrm>
        </p:grpSpPr>
        <p:sp>
          <p:nvSpPr>
            <p:cNvPr id="719920" name="Oval 48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921" name="Oval 49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922" name="Line 50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23" name="Line 51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10" name="Group 52"/>
          <p:cNvGrpSpPr>
            <a:grpSpLocks/>
          </p:cNvGrpSpPr>
          <p:nvPr/>
        </p:nvGrpSpPr>
        <p:grpSpPr bwMode="auto">
          <a:xfrm>
            <a:off x="758825" y="3284538"/>
            <a:ext cx="2678113" cy="1231900"/>
            <a:chOff x="952" y="3368"/>
            <a:chExt cx="1687" cy="776"/>
          </a:xfrm>
        </p:grpSpPr>
        <p:sp>
          <p:nvSpPr>
            <p:cNvPr id="719925" name="Oval 53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9926" name="Oval 54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927" name="Line 55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28" name="Line 56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sp>
        <p:nvSpPr>
          <p:cNvPr id="719929" name="Text Box 57"/>
          <p:cNvSpPr txBox="1">
            <a:spLocks noChangeArrowheads="1"/>
          </p:cNvSpPr>
          <p:nvPr/>
        </p:nvSpPr>
        <p:spPr bwMode="auto">
          <a:xfrm rot="-5400000">
            <a:off x="-586664" y="4299847"/>
            <a:ext cx="1936917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8000"/>
                </a:solidFill>
                <a:latin typeface="+mn-lt"/>
              </a:rPr>
              <a:t>quarks</a:t>
            </a:r>
          </a:p>
        </p:txBody>
      </p:sp>
      <p:sp>
        <p:nvSpPr>
          <p:cNvPr id="719930" name="Text Box 58"/>
          <p:cNvSpPr txBox="1">
            <a:spLocks noChangeArrowheads="1"/>
          </p:cNvSpPr>
          <p:nvPr/>
        </p:nvSpPr>
        <p:spPr bwMode="auto">
          <a:xfrm rot="5400000">
            <a:off x="7690105" y="5122122"/>
            <a:ext cx="2064826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8000"/>
                </a:solidFill>
                <a:latin typeface="Comic Sans MS" pitchFamily="66" charset="0"/>
              </a:rPr>
              <a:t>elektron</a:t>
            </a:r>
            <a:endParaRPr lang="en-US" sz="3600" dirty="0">
              <a:solidFill>
                <a:srgbClr val="008000"/>
              </a:solidFill>
              <a:latin typeface="Comic Sans MS" pitchFamily="66" charset="0"/>
            </a:endParaRPr>
          </a:p>
        </p:txBody>
      </p:sp>
      <p:sp>
        <p:nvSpPr>
          <p:cNvPr id="719931" name="Text Box 59"/>
          <p:cNvSpPr txBox="1">
            <a:spLocks noChangeArrowheads="1"/>
          </p:cNvSpPr>
          <p:nvPr/>
        </p:nvSpPr>
        <p:spPr bwMode="auto">
          <a:xfrm>
            <a:off x="5165758" y="5825410"/>
            <a:ext cx="1068321" cy="400110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0066"/>
                </a:solidFill>
                <a:latin typeface="+mn-lt"/>
              </a:rPr>
              <a:t>Nucleus</a:t>
            </a:r>
          </a:p>
        </p:txBody>
      </p:sp>
      <p:sp>
        <p:nvSpPr>
          <p:cNvPr id="719932" name="Text Box 60"/>
          <p:cNvSpPr txBox="1">
            <a:spLocks noChangeArrowheads="1"/>
          </p:cNvSpPr>
          <p:nvPr/>
        </p:nvSpPr>
        <p:spPr bwMode="auto">
          <a:xfrm>
            <a:off x="3134041" y="5883275"/>
            <a:ext cx="1233516" cy="707886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66"/>
                </a:solidFill>
                <a:latin typeface="+mn-lt"/>
              </a:rPr>
              <a:t>neutron</a:t>
            </a:r>
          </a:p>
          <a:p>
            <a:pPr algn="ctr"/>
            <a:r>
              <a:rPr lang="en-US" sz="2000" dirty="0">
                <a:solidFill>
                  <a:srgbClr val="FF0066"/>
                </a:solidFill>
                <a:latin typeface="+mn-lt"/>
              </a:rPr>
              <a:t>proton</a:t>
            </a:r>
          </a:p>
        </p:txBody>
      </p:sp>
      <p:grpSp>
        <p:nvGrpSpPr>
          <p:cNvPr id="11" name="Group 61"/>
          <p:cNvGrpSpPr>
            <a:grpSpLocks/>
          </p:cNvGrpSpPr>
          <p:nvPr/>
        </p:nvGrpSpPr>
        <p:grpSpPr bwMode="auto">
          <a:xfrm>
            <a:off x="5397500" y="1963738"/>
            <a:ext cx="3092450" cy="2543175"/>
            <a:chOff x="3736" y="1722"/>
            <a:chExt cx="1948" cy="1602"/>
          </a:xfrm>
        </p:grpSpPr>
        <p:sp>
          <p:nvSpPr>
            <p:cNvPr id="719934" name="Oval 62"/>
            <p:cNvSpPr>
              <a:spLocks noChangeArrowheads="1"/>
            </p:cNvSpPr>
            <p:nvPr/>
          </p:nvSpPr>
          <p:spPr bwMode="auto">
            <a:xfrm rot="-19248556">
              <a:off x="4447" y="2102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935" name="Oval 63"/>
            <p:cNvSpPr>
              <a:spLocks noChangeArrowheads="1"/>
            </p:cNvSpPr>
            <p:nvPr/>
          </p:nvSpPr>
          <p:spPr bwMode="auto">
            <a:xfrm rot="-19248556">
              <a:off x="3956" y="1935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936" name="Line 64"/>
            <p:cNvSpPr>
              <a:spLocks noChangeShapeType="1"/>
            </p:cNvSpPr>
            <p:nvPr/>
          </p:nvSpPr>
          <p:spPr bwMode="auto">
            <a:xfrm rot="-19248556">
              <a:off x="3736" y="2300"/>
              <a:ext cx="993" cy="378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37" name="Line 65"/>
            <p:cNvSpPr>
              <a:spLocks noChangeShapeType="1"/>
            </p:cNvSpPr>
            <p:nvPr/>
          </p:nvSpPr>
          <p:spPr bwMode="auto">
            <a:xfrm rot="2351444" flipV="1">
              <a:off x="4107" y="1722"/>
              <a:ext cx="1035" cy="6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12" name="Group 66"/>
          <p:cNvGrpSpPr>
            <a:grpSpLocks/>
          </p:cNvGrpSpPr>
          <p:nvPr/>
        </p:nvGrpSpPr>
        <p:grpSpPr bwMode="auto">
          <a:xfrm>
            <a:off x="6786563" y="2185988"/>
            <a:ext cx="1506537" cy="2217737"/>
            <a:chOff x="4275" y="1336"/>
            <a:chExt cx="949" cy="1397"/>
          </a:xfrm>
        </p:grpSpPr>
        <p:pic>
          <p:nvPicPr>
            <p:cNvPr id="719939" name="Picture 67" descr="atoom_3D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275" y="1743"/>
              <a:ext cx="949" cy="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19940" name="Text Box 68"/>
            <p:cNvSpPr txBox="1">
              <a:spLocks noChangeArrowheads="1"/>
            </p:cNvSpPr>
            <p:nvPr/>
          </p:nvSpPr>
          <p:spPr bwMode="auto">
            <a:xfrm>
              <a:off x="4470" y="1336"/>
              <a:ext cx="522" cy="237"/>
            </a:xfrm>
            <a:prstGeom prst="rect">
              <a:avLst/>
            </a:prstGeom>
            <a:solidFill>
              <a:srgbClr val="E3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solidFill>
                    <a:srgbClr val="000000"/>
                  </a:solidFill>
                  <a:latin typeface="Arial" charset="0"/>
                </a:rPr>
                <a:t>atoom</a:t>
              </a:r>
            </a:p>
          </p:txBody>
        </p:sp>
      </p:grpSp>
      <p:grpSp>
        <p:nvGrpSpPr>
          <p:cNvPr id="13" name="Group 69"/>
          <p:cNvGrpSpPr>
            <a:grpSpLocks/>
          </p:cNvGrpSpPr>
          <p:nvPr/>
        </p:nvGrpSpPr>
        <p:grpSpPr bwMode="auto">
          <a:xfrm>
            <a:off x="1395413" y="1219200"/>
            <a:ext cx="3006725" cy="1939925"/>
            <a:chOff x="879" y="768"/>
            <a:chExt cx="1894" cy="1222"/>
          </a:xfrm>
        </p:grpSpPr>
        <p:sp>
          <p:nvSpPr>
            <p:cNvPr id="719942" name="Oval 70"/>
            <p:cNvSpPr>
              <a:spLocks noChangeArrowheads="1"/>
            </p:cNvSpPr>
            <p:nvPr/>
          </p:nvSpPr>
          <p:spPr bwMode="auto">
            <a:xfrm>
              <a:off x="1536" y="76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943" name="Line 71"/>
            <p:cNvSpPr>
              <a:spLocks noChangeShapeType="1"/>
            </p:cNvSpPr>
            <p:nvPr/>
          </p:nvSpPr>
          <p:spPr bwMode="auto">
            <a:xfrm flipV="1">
              <a:off x="882" y="816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44" name="Line 72"/>
            <p:cNvSpPr>
              <a:spLocks noChangeShapeType="1"/>
            </p:cNvSpPr>
            <p:nvPr/>
          </p:nvSpPr>
          <p:spPr bwMode="auto">
            <a:xfrm>
              <a:off x="879" y="1365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719945" name="Picture 73" descr="plantcel"/>
          <p:cNvPicPr>
            <a:picLocks noGrp="1" noChangeAspect="1" noChangeArrowheads="1"/>
          </p:cNvPicPr>
          <p:nvPr>
            <p:ph idx="1"/>
          </p:nvPr>
        </p:nvPicPr>
        <p:blipFill>
          <a:blip r:embed="rId14" cstate="print"/>
          <a:srcRect/>
          <a:stretch>
            <a:fillRect/>
          </a:stretch>
        </p:blipFill>
        <p:spPr>
          <a:xfrm>
            <a:off x="2819400" y="1143000"/>
            <a:ext cx="1277938" cy="1974850"/>
          </a:xfrm>
          <a:noFill/>
          <a:ln/>
        </p:spPr>
      </p:pic>
      <p:sp>
        <p:nvSpPr>
          <p:cNvPr id="719946" name="Oval 74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9947" name="Text Box 75"/>
          <p:cNvSpPr txBox="1">
            <a:spLocks noChangeArrowheads="1"/>
          </p:cNvSpPr>
          <p:nvPr/>
        </p:nvSpPr>
        <p:spPr bwMode="auto">
          <a:xfrm>
            <a:off x="7518400" y="84138"/>
            <a:ext cx="10922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/>
              <a:t>en…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19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19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19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19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874" grpId="0" animBg="1"/>
      <p:bldP spid="719875" grpId="0" animBg="1"/>
      <p:bldP spid="719929" grpId="0" animBg="1"/>
      <p:bldP spid="719930" grpId="0" animBg="1"/>
      <p:bldP spid="719931" grpId="0" animBg="1"/>
      <p:bldP spid="719932" grpId="0" animBg="1"/>
      <p:bldP spid="71994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475538" y="5151438"/>
            <a:ext cx="715962" cy="715962"/>
            <a:chOff x="4709" y="3245"/>
            <a:chExt cx="451" cy="451"/>
          </a:xfrm>
        </p:grpSpPr>
        <p:pic>
          <p:nvPicPr>
            <p:cNvPr id="718851" name="Picture 3" descr="bolletje_3D_bruin_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09" y="3245"/>
              <a:ext cx="451" cy="451"/>
            </a:xfrm>
            <a:prstGeom prst="rect">
              <a:avLst/>
            </a:prstGeom>
            <a:noFill/>
          </p:spPr>
        </p:pic>
        <p:sp>
          <p:nvSpPr>
            <p:cNvPr id="718852" name="Line 4"/>
            <p:cNvSpPr>
              <a:spLocks noChangeShapeType="1"/>
            </p:cNvSpPr>
            <p:nvPr/>
          </p:nvSpPr>
          <p:spPr bwMode="auto">
            <a:xfrm>
              <a:off x="4856" y="3354"/>
              <a:ext cx="17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</p:grpSp>
      <p:sp>
        <p:nvSpPr>
          <p:cNvPr id="7188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99"/>
                </a:solidFill>
              </a:rPr>
              <a:t>… een wereld van antimaterie?</a:t>
            </a:r>
          </a:p>
        </p:txBody>
      </p:sp>
      <p:pic>
        <p:nvPicPr>
          <p:cNvPr id="718854" name="Picture 6" descr="atoomkern_3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4005263"/>
            <a:ext cx="1677987" cy="1577975"/>
          </a:xfrm>
          <a:prstGeom prst="rect">
            <a:avLst/>
          </a:prstGeom>
          <a:noFill/>
        </p:spPr>
      </p:pic>
      <p:pic>
        <p:nvPicPr>
          <p:cNvPr id="718855" name="Picture 7" descr="molekuul_FRUCTO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8250" y="1463675"/>
            <a:ext cx="1657350" cy="1408113"/>
          </a:xfrm>
          <a:prstGeom prst="rect">
            <a:avLst/>
          </a:prstGeom>
          <a:noFill/>
        </p:spPr>
      </p:pic>
      <p:pic>
        <p:nvPicPr>
          <p:cNvPr id="718856" name="Picture 8" descr="bloe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950" y="1536700"/>
            <a:ext cx="1196975" cy="1422400"/>
          </a:xfrm>
          <a:prstGeom prst="rect">
            <a:avLst/>
          </a:prstGeom>
          <a:noFill/>
        </p:spPr>
      </p:pic>
      <p:sp>
        <p:nvSpPr>
          <p:cNvPr id="718857" name="Oval 9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786188" y="1196975"/>
            <a:ext cx="3030537" cy="1939925"/>
            <a:chOff x="1200" y="1248"/>
            <a:chExt cx="1909" cy="1222"/>
          </a:xfrm>
        </p:grpSpPr>
        <p:sp>
          <p:nvSpPr>
            <p:cNvPr id="718859" name="Oval 11"/>
            <p:cNvSpPr>
              <a:spLocks noChangeArrowheads="1"/>
            </p:cNvSpPr>
            <p:nvPr/>
          </p:nvSpPr>
          <p:spPr bwMode="auto">
            <a:xfrm>
              <a:off x="1200" y="1845"/>
              <a:ext cx="48" cy="48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60" name="Oval 12"/>
            <p:cNvSpPr>
              <a:spLocks noChangeArrowheads="1"/>
            </p:cNvSpPr>
            <p:nvPr/>
          </p:nvSpPr>
          <p:spPr bwMode="auto">
            <a:xfrm>
              <a:off x="1872" y="1248"/>
              <a:ext cx="1237" cy="1222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61" name="Line 13"/>
            <p:cNvSpPr>
              <a:spLocks noChangeShapeType="1"/>
            </p:cNvSpPr>
            <p:nvPr/>
          </p:nvSpPr>
          <p:spPr bwMode="auto">
            <a:xfrm>
              <a:off x="1215" y="1894"/>
              <a:ext cx="986" cy="507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62" name="Line 14"/>
            <p:cNvSpPr>
              <a:spLocks noChangeShapeType="1"/>
            </p:cNvSpPr>
            <p:nvPr/>
          </p:nvSpPr>
          <p:spPr bwMode="auto">
            <a:xfrm flipV="1">
              <a:off x="1218" y="1301"/>
              <a:ext cx="1015" cy="545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4724400" y="3108325"/>
            <a:ext cx="3276600" cy="2640013"/>
            <a:chOff x="3312" y="2443"/>
            <a:chExt cx="2064" cy="1663"/>
          </a:xfrm>
        </p:grpSpPr>
        <p:sp>
          <p:nvSpPr>
            <p:cNvPr id="718864" name="Oval 16"/>
            <p:cNvSpPr>
              <a:spLocks noChangeArrowheads="1"/>
            </p:cNvSpPr>
            <p:nvPr/>
          </p:nvSpPr>
          <p:spPr bwMode="auto">
            <a:xfrm rot="19090811" flipH="1">
              <a:off x="5015" y="2661"/>
              <a:ext cx="120" cy="120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65" name="Oval 17"/>
            <p:cNvSpPr>
              <a:spLocks noChangeArrowheads="1"/>
            </p:cNvSpPr>
            <p:nvPr/>
          </p:nvSpPr>
          <p:spPr bwMode="auto">
            <a:xfrm rot="19090811" flipH="1">
              <a:off x="3312" y="2884"/>
              <a:ext cx="1237" cy="1222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66" name="Line 18"/>
            <p:cNvSpPr>
              <a:spLocks noChangeShapeType="1"/>
            </p:cNvSpPr>
            <p:nvPr/>
          </p:nvSpPr>
          <p:spPr bwMode="auto">
            <a:xfrm rot="19090811" flipH="1">
              <a:off x="4218" y="3104"/>
              <a:ext cx="1158" cy="323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67" name="Line 19"/>
            <p:cNvSpPr>
              <a:spLocks noChangeShapeType="1"/>
            </p:cNvSpPr>
            <p:nvPr/>
          </p:nvSpPr>
          <p:spPr bwMode="auto">
            <a:xfrm rot="-2509189" flipH="1" flipV="1">
              <a:off x="3858" y="2443"/>
              <a:ext cx="1124" cy="682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3030538" y="4625975"/>
            <a:ext cx="2762250" cy="1277938"/>
            <a:chOff x="2245" y="3399"/>
            <a:chExt cx="1740" cy="805"/>
          </a:xfrm>
        </p:grpSpPr>
        <p:sp>
          <p:nvSpPr>
            <p:cNvPr id="718869" name="Oval 21"/>
            <p:cNvSpPr>
              <a:spLocks noChangeArrowheads="1"/>
            </p:cNvSpPr>
            <p:nvPr/>
          </p:nvSpPr>
          <p:spPr bwMode="auto">
            <a:xfrm flipH="1">
              <a:off x="3744" y="3595"/>
              <a:ext cx="241" cy="249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70" name="Oval 22"/>
            <p:cNvSpPr>
              <a:spLocks noChangeArrowheads="1"/>
            </p:cNvSpPr>
            <p:nvPr/>
          </p:nvSpPr>
          <p:spPr bwMode="auto">
            <a:xfrm flipH="1">
              <a:off x="2245" y="3403"/>
              <a:ext cx="811" cy="801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71" name="Line 23"/>
            <p:cNvSpPr>
              <a:spLocks noChangeShapeType="1"/>
            </p:cNvSpPr>
            <p:nvPr/>
          </p:nvSpPr>
          <p:spPr bwMode="auto">
            <a:xfrm flipH="1">
              <a:off x="2726" y="3838"/>
              <a:ext cx="1183" cy="360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72" name="Line 24"/>
            <p:cNvSpPr>
              <a:spLocks noChangeShapeType="1"/>
            </p:cNvSpPr>
            <p:nvPr/>
          </p:nvSpPr>
          <p:spPr bwMode="auto">
            <a:xfrm flipH="1" flipV="1">
              <a:off x="2690" y="3399"/>
              <a:ext cx="1184" cy="195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832100" y="3240088"/>
            <a:ext cx="3149600" cy="1501775"/>
            <a:chOff x="2120" y="2526"/>
            <a:chExt cx="1984" cy="946"/>
          </a:xfrm>
        </p:grpSpPr>
        <p:sp>
          <p:nvSpPr>
            <p:cNvPr id="718874" name="Oval 26"/>
            <p:cNvSpPr>
              <a:spLocks noChangeArrowheads="1"/>
            </p:cNvSpPr>
            <p:nvPr/>
          </p:nvSpPr>
          <p:spPr bwMode="auto">
            <a:xfrm rot="678015" flipH="1">
              <a:off x="2120" y="2526"/>
              <a:ext cx="811" cy="801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75" name="Oval 27"/>
            <p:cNvSpPr>
              <a:spLocks noChangeArrowheads="1"/>
            </p:cNvSpPr>
            <p:nvPr/>
          </p:nvSpPr>
          <p:spPr bwMode="auto">
            <a:xfrm rot="678015" flipH="1">
              <a:off x="3869" y="3106"/>
              <a:ext cx="235" cy="243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76" name="Line 28"/>
            <p:cNvSpPr>
              <a:spLocks noChangeShapeType="1"/>
            </p:cNvSpPr>
            <p:nvPr/>
          </p:nvSpPr>
          <p:spPr bwMode="auto">
            <a:xfrm rot="678015" flipH="1">
              <a:off x="2533" y="3203"/>
              <a:ext cx="1440" cy="269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77" name="Line 29"/>
            <p:cNvSpPr>
              <a:spLocks noChangeShapeType="1"/>
            </p:cNvSpPr>
            <p:nvPr/>
          </p:nvSpPr>
          <p:spPr bwMode="auto">
            <a:xfrm rot="678015" flipH="1" flipV="1">
              <a:off x="2637" y="2696"/>
              <a:ext cx="1448" cy="281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7137400" y="4176713"/>
            <a:ext cx="1206500" cy="1774825"/>
            <a:chOff x="4832" y="3116"/>
            <a:chExt cx="760" cy="1118"/>
          </a:xfrm>
        </p:grpSpPr>
        <p:sp>
          <p:nvSpPr>
            <p:cNvPr id="718879" name="Oval 31"/>
            <p:cNvSpPr>
              <a:spLocks noChangeArrowheads="1"/>
            </p:cNvSpPr>
            <p:nvPr/>
          </p:nvSpPr>
          <p:spPr bwMode="auto">
            <a:xfrm rot="15040437" flipH="1">
              <a:off x="5118" y="3125"/>
              <a:ext cx="76" cy="76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80" name="Oval 32"/>
            <p:cNvSpPr>
              <a:spLocks noChangeArrowheads="1"/>
            </p:cNvSpPr>
            <p:nvPr/>
          </p:nvSpPr>
          <p:spPr bwMode="auto">
            <a:xfrm rot="15040437" flipH="1">
              <a:off x="4937" y="3579"/>
              <a:ext cx="659" cy="651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81" name="Line 33"/>
            <p:cNvSpPr>
              <a:spLocks noChangeShapeType="1"/>
            </p:cNvSpPr>
            <p:nvPr/>
          </p:nvSpPr>
          <p:spPr bwMode="auto">
            <a:xfrm rot="15040437" flipH="1">
              <a:off x="5043" y="3361"/>
              <a:ext cx="617" cy="127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82" name="Line 34"/>
            <p:cNvSpPr>
              <a:spLocks noChangeShapeType="1"/>
            </p:cNvSpPr>
            <p:nvPr/>
          </p:nvSpPr>
          <p:spPr bwMode="auto">
            <a:xfrm rot="-6559563" flipH="1" flipV="1">
              <a:off x="4729" y="3307"/>
              <a:ext cx="608" cy="401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8" name="Group 35"/>
          <p:cNvGrpSpPr>
            <a:grpSpLocks/>
          </p:cNvGrpSpPr>
          <p:nvPr/>
        </p:nvGrpSpPr>
        <p:grpSpPr bwMode="auto">
          <a:xfrm>
            <a:off x="2971800" y="3476625"/>
            <a:ext cx="1019175" cy="1019175"/>
            <a:chOff x="2217" y="2601"/>
            <a:chExt cx="642" cy="642"/>
          </a:xfrm>
        </p:grpSpPr>
        <p:pic>
          <p:nvPicPr>
            <p:cNvPr id="718884" name="Picture 36" descr="bolletje_3D_roo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17" y="2601"/>
              <a:ext cx="642" cy="642"/>
            </a:xfrm>
            <a:prstGeom prst="rect">
              <a:avLst/>
            </a:prstGeom>
            <a:noFill/>
          </p:spPr>
        </p:pic>
        <p:pic>
          <p:nvPicPr>
            <p:cNvPr id="718885" name="Picture 37" descr="bolletje_3D_geel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57" y="2979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8886" name="Picture 38" descr="bolletje_3D_groe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313" y="271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8887" name="Picture 39" descr="bolletje_3D_groe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95" y="2751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9" name="Group 40"/>
          <p:cNvGrpSpPr>
            <a:grpSpLocks/>
          </p:cNvGrpSpPr>
          <p:nvPr/>
        </p:nvGrpSpPr>
        <p:grpSpPr bwMode="auto">
          <a:xfrm>
            <a:off x="3209925" y="4810125"/>
            <a:ext cx="981075" cy="981075"/>
            <a:chOff x="2343" y="3495"/>
            <a:chExt cx="618" cy="618"/>
          </a:xfrm>
        </p:grpSpPr>
        <p:pic>
          <p:nvPicPr>
            <p:cNvPr id="718889" name="Picture 41" descr="bolletje_3D_blauw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43" y="3495"/>
              <a:ext cx="618" cy="618"/>
            </a:xfrm>
            <a:prstGeom prst="rect">
              <a:avLst/>
            </a:prstGeom>
            <a:noFill/>
          </p:spPr>
        </p:pic>
        <p:pic>
          <p:nvPicPr>
            <p:cNvPr id="718890" name="Picture 42" descr="bolletje_3D_geel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691" y="364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8891" name="Picture 43" descr="bolletje_3D_geel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51" y="358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8892" name="Picture 44" descr="bolletje_3D_groe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41" y="3837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10" name="Group 45"/>
          <p:cNvGrpSpPr>
            <a:grpSpLocks/>
          </p:cNvGrpSpPr>
          <p:nvPr/>
        </p:nvGrpSpPr>
        <p:grpSpPr bwMode="auto">
          <a:xfrm>
            <a:off x="977900" y="4576763"/>
            <a:ext cx="2678113" cy="1231900"/>
            <a:chOff x="952" y="3368"/>
            <a:chExt cx="1687" cy="776"/>
          </a:xfrm>
        </p:grpSpPr>
        <p:sp>
          <p:nvSpPr>
            <p:cNvPr id="718894" name="Oval 46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95" name="Oval 47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96" name="Line 48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97" name="Line 49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758825" y="3284538"/>
            <a:ext cx="2678113" cy="1231900"/>
            <a:chOff x="952" y="3368"/>
            <a:chExt cx="1687" cy="776"/>
          </a:xfrm>
        </p:grpSpPr>
        <p:sp>
          <p:nvSpPr>
            <p:cNvPr id="718899" name="Oval 51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8900" name="Oval 52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901" name="Line 53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902" name="Line 54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sp>
        <p:nvSpPr>
          <p:cNvPr id="718903" name="Text Box 55"/>
          <p:cNvSpPr txBox="1">
            <a:spLocks noChangeArrowheads="1"/>
          </p:cNvSpPr>
          <p:nvPr/>
        </p:nvSpPr>
        <p:spPr bwMode="auto">
          <a:xfrm rot="-5400000">
            <a:off x="-994642" y="4281488"/>
            <a:ext cx="2665413" cy="528638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  <a:latin typeface="+mn-lt"/>
              </a:rPr>
              <a:t>anti</a:t>
            </a:r>
            <a:r>
              <a:rPr lang="en-US" dirty="0">
                <a:solidFill>
                  <a:srgbClr val="008000"/>
                </a:solidFill>
                <a:latin typeface="+mn-lt"/>
              </a:rPr>
              <a:t>-quarks</a:t>
            </a:r>
          </a:p>
        </p:txBody>
      </p:sp>
      <p:sp>
        <p:nvSpPr>
          <p:cNvPr id="718904" name="Text Box 56"/>
          <p:cNvSpPr txBox="1">
            <a:spLocks noChangeArrowheads="1"/>
          </p:cNvSpPr>
          <p:nvPr/>
        </p:nvSpPr>
        <p:spPr bwMode="auto">
          <a:xfrm rot="5400000">
            <a:off x="7545563" y="5219156"/>
            <a:ext cx="2494831" cy="528638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8000"/>
                </a:solidFill>
                <a:latin typeface="+mn-lt"/>
              </a:rPr>
              <a:t>anti-</a:t>
            </a:r>
            <a:r>
              <a:rPr lang="en-US" dirty="0" err="1" smtClean="0">
                <a:solidFill>
                  <a:srgbClr val="008000"/>
                </a:solidFill>
                <a:latin typeface="+mn-lt"/>
              </a:rPr>
              <a:t>elektron</a:t>
            </a:r>
            <a:endParaRPr lang="en-US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718905" name="Text Box 57"/>
          <p:cNvSpPr txBox="1">
            <a:spLocks noChangeArrowheads="1"/>
          </p:cNvSpPr>
          <p:nvPr/>
        </p:nvSpPr>
        <p:spPr bwMode="auto">
          <a:xfrm>
            <a:off x="5080424" y="5854700"/>
            <a:ext cx="1474758" cy="369332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solidFill>
                  <a:srgbClr val="FF0066"/>
                </a:solidFill>
                <a:latin typeface="+mn-lt"/>
              </a:rPr>
              <a:t>a</a:t>
            </a:r>
            <a:r>
              <a:rPr lang="en-US" sz="1800" dirty="0" smtClean="0">
                <a:solidFill>
                  <a:srgbClr val="FF0066"/>
                </a:solidFill>
                <a:latin typeface="+mn-lt"/>
              </a:rPr>
              <a:t>nti</a:t>
            </a:r>
            <a:r>
              <a:rPr lang="en-US" sz="1800" dirty="0">
                <a:solidFill>
                  <a:srgbClr val="FF0066"/>
                </a:solidFill>
                <a:latin typeface="+mn-lt"/>
              </a:rPr>
              <a:t>-nucleus</a:t>
            </a:r>
          </a:p>
        </p:txBody>
      </p:sp>
      <p:sp>
        <p:nvSpPr>
          <p:cNvPr id="718906" name="Text Box 58"/>
          <p:cNvSpPr txBox="1">
            <a:spLocks noChangeArrowheads="1"/>
          </p:cNvSpPr>
          <p:nvPr/>
        </p:nvSpPr>
        <p:spPr bwMode="auto">
          <a:xfrm>
            <a:off x="2946400" y="5883275"/>
            <a:ext cx="1625600" cy="650875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800" dirty="0">
                <a:solidFill>
                  <a:srgbClr val="FF0066"/>
                </a:solidFill>
                <a:latin typeface="+mn-lt"/>
              </a:rPr>
              <a:t>a</a:t>
            </a:r>
            <a:r>
              <a:rPr lang="en-US" sz="1800" dirty="0" smtClean="0">
                <a:solidFill>
                  <a:srgbClr val="FF0066"/>
                </a:solidFill>
                <a:latin typeface="+mn-lt"/>
              </a:rPr>
              <a:t>nti</a:t>
            </a:r>
            <a:r>
              <a:rPr lang="en-US" sz="1800" dirty="0">
                <a:solidFill>
                  <a:srgbClr val="FF0066"/>
                </a:solidFill>
                <a:latin typeface="+mn-lt"/>
              </a:rPr>
              <a:t>-neutron</a:t>
            </a:r>
            <a:endParaRPr lang="en-US" sz="1800" dirty="0" smtClean="0">
              <a:solidFill>
                <a:srgbClr val="FF0066"/>
              </a:solidFill>
              <a:latin typeface="+mn-lt"/>
            </a:endParaRPr>
          </a:p>
          <a:p>
            <a:pPr algn="ctr"/>
            <a:r>
              <a:rPr lang="en-US" sz="1800" dirty="0">
                <a:solidFill>
                  <a:srgbClr val="FF0066"/>
                </a:solidFill>
                <a:latin typeface="+mn-lt"/>
              </a:rPr>
              <a:t>a</a:t>
            </a:r>
            <a:r>
              <a:rPr lang="en-US" sz="1800" dirty="0" smtClean="0">
                <a:solidFill>
                  <a:srgbClr val="FF0066"/>
                </a:solidFill>
                <a:latin typeface="+mn-lt"/>
              </a:rPr>
              <a:t>nti</a:t>
            </a:r>
            <a:r>
              <a:rPr lang="en-US" sz="1800" dirty="0">
                <a:solidFill>
                  <a:srgbClr val="FF0066"/>
                </a:solidFill>
                <a:latin typeface="+mn-lt"/>
              </a:rPr>
              <a:t>-proton</a:t>
            </a:r>
          </a:p>
        </p:txBody>
      </p:sp>
      <p:grpSp>
        <p:nvGrpSpPr>
          <p:cNvPr id="12" name="Group 59"/>
          <p:cNvGrpSpPr>
            <a:grpSpLocks/>
          </p:cNvGrpSpPr>
          <p:nvPr/>
        </p:nvGrpSpPr>
        <p:grpSpPr bwMode="auto">
          <a:xfrm>
            <a:off x="5397500" y="1963738"/>
            <a:ext cx="3092450" cy="2543175"/>
            <a:chOff x="3736" y="1722"/>
            <a:chExt cx="1948" cy="1602"/>
          </a:xfrm>
        </p:grpSpPr>
        <p:sp>
          <p:nvSpPr>
            <p:cNvPr id="718908" name="Oval 60"/>
            <p:cNvSpPr>
              <a:spLocks noChangeArrowheads="1"/>
            </p:cNvSpPr>
            <p:nvPr/>
          </p:nvSpPr>
          <p:spPr bwMode="auto">
            <a:xfrm rot="-19248556">
              <a:off x="4447" y="2102"/>
              <a:ext cx="1237" cy="1222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909" name="Oval 61"/>
            <p:cNvSpPr>
              <a:spLocks noChangeArrowheads="1"/>
            </p:cNvSpPr>
            <p:nvPr/>
          </p:nvSpPr>
          <p:spPr bwMode="auto">
            <a:xfrm rot="-19248556">
              <a:off x="3956" y="1935"/>
              <a:ext cx="120" cy="120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910" name="Line 62"/>
            <p:cNvSpPr>
              <a:spLocks noChangeShapeType="1"/>
            </p:cNvSpPr>
            <p:nvPr/>
          </p:nvSpPr>
          <p:spPr bwMode="auto">
            <a:xfrm rot="-19248556">
              <a:off x="3736" y="2300"/>
              <a:ext cx="993" cy="378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911" name="Line 63"/>
            <p:cNvSpPr>
              <a:spLocks noChangeShapeType="1"/>
            </p:cNvSpPr>
            <p:nvPr/>
          </p:nvSpPr>
          <p:spPr bwMode="auto">
            <a:xfrm rot="2351444" flipV="1">
              <a:off x="4107" y="1722"/>
              <a:ext cx="1035" cy="607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13" name="Group 64"/>
          <p:cNvGrpSpPr>
            <a:grpSpLocks/>
          </p:cNvGrpSpPr>
          <p:nvPr/>
        </p:nvGrpSpPr>
        <p:grpSpPr bwMode="auto">
          <a:xfrm>
            <a:off x="6786563" y="2209800"/>
            <a:ext cx="1506537" cy="2193925"/>
            <a:chOff x="4275" y="1351"/>
            <a:chExt cx="949" cy="1382"/>
          </a:xfrm>
        </p:grpSpPr>
        <p:pic>
          <p:nvPicPr>
            <p:cNvPr id="718913" name="Picture 65" descr="atoom_3D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275" y="1743"/>
              <a:ext cx="949" cy="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18914" name="Text Box 66"/>
            <p:cNvSpPr txBox="1">
              <a:spLocks noChangeArrowheads="1"/>
            </p:cNvSpPr>
            <p:nvPr/>
          </p:nvSpPr>
          <p:spPr bwMode="auto">
            <a:xfrm>
              <a:off x="4367" y="1351"/>
              <a:ext cx="727" cy="218"/>
            </a:xfrm>
            <a:prstGeom prst="rect">
              <a:avLst/>
            </a:prstGeom>
            <a:solidFill>
              <a:srgbClr val="E3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anti-atoom</a:t>
              </a:r>
            </a:p>
          </p:txBody>
        </p:sp>
      </p:grpSp>
      <p:grpSp>
        <p:nvGrpSpPr>
          <p:cNvPr id="14" name="Group 67"/>
          <p:cNvGrpSpPr>
            <a:grpSpLocks/>
          </p:cNvGrpSpPr>
          <p:nvPr/>
        </p:nvGrpSpPr>
        <p:grpSpPr bwMode="auto">
          <a:xfrm>
            <a:off x="1395413" y="1219200"/>
            <a:ext cx="3006725" cy="1939925"/>
            <a:chOff x="879" y="768"/>
            <a:chExt cx="1894" cy="1222"/>
          </a:xfrm>
        </p:grpSpPr>
        <p:sp>
          <p:nvSpPr>
            <p:cNvPr id="718916" name="Oval 68"/>
            <p:cNvSpPr>
              <a:spLocks noChangeArrowheads="1"/>
            </p:cNvSpPr>
            <p:nvPr/>
          </p:nvSpPr>
          <p:spPr bwMode="auto">
            <a:xfrm>
              <a:off x="1536" y="768"/>
              <a:ext cx="1237" cy="1222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917" name="Line 69"/>
            <p:cNvSpPr>
              <a:spLocks noChangeShapeType="1"/>
            </p:cNvSpPr>
            <p:nvPr/>
          </p:nvSpPr>
          <p:spPr bwMode="auto">
            <a:xfrm flipV="1">
              <a:off x="882" y="816"/>
              <a:ext cx="1015" cy="545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918" name="Line 70"/>
            <p:cNvSpPr>
              <a:spLocks noChangeShapeType="1"/>
            </p:cNvSpPr>
            <p:nvPr/>
          </p:nvSpPr>
          <p:spPr bwMode="auto">
            <a:xfrm>
              <a:off x="879" y="1365"/>
              <a:ext cx="986" cy="507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718919" name="Picture 71" descr="plantcel"/>
          <p:cNvPicPr>
            <a:picLocks noGrp="1" noChangeAspect="1" noChangeArrowheads="1"/>
          </p:cNvPicPr>
          <p:nvPr>
            <p:ph idx="1"/>
          </p:nvPr>
        </p:nvPicPr>
        <p:blipFill>
          <a:blip r:embed="rId12" cstate="print"/>
          <a:srcRect/>
          <a:stretch>
            <a:fillRect/>
          </a:stretch>
        </p:blipFill>
        <p:spPr>
          <a:xfrm>
            <a:off x="2819400" y="1143000"/>
            <a:ext cx="1277938" cy="1974850"/>
          </a:xfrm>
          <a:noFill/>
          <a:ln/>
        </p:spPr>
      </p:pic>
      <p:sp>
        <p:nvSpPr>
          <p:cNvPr id="718920" name="Oval 72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5" name="Group 73"/>
          <p:cNvGrpSpPr>
            <a:grpSpLocks/>
          </p:cNvGrpSpPr>
          <p:nvPr/>
        </p:nvGrpSpPr>
        <p:grpSpPr bwMode="auto">
          <a:xfrm>
            <a:off x="966788" y="3490913"/>
            <a:ext cx="819150" cy="819150"/>
            <a:chOff x="609" y="2199"/>
            <a:chExt cx="516" cy="516"/>
          </a:xfrm>
        </p:grpSpPr>
        <p:pic>
          <p:nvPicPr>
            <p:cNvPr id="718922" name="Picture 74" descr="bolletje_3D_groen_d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09" y="2199"/>
              <a:ext cx="516" cy="516"/>
            </a:xfrm>
            <a:prstGeom prst="rect">
              <a:avLst/>
            </a:prstGeom>
            <a:noFill/>
          </p:spPr>
        </p:pic>
        <p:sp>
          <p:nvSpPr>
            <p:cNvPr id="718923" name="Line 75"/>
            <p:cNvSpPr>
              <a:spLocks noChangeShapeType="1"/>
            </p:cNvSpPr>
            <p:nvPr/>
          </p:nvSpPr>
          <p:spPr bwMode="auto">
            <a:xfrm>
              <a:off x="791" y="2279"/>
              <a:ext cx="20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</p:grpSp>
      <p:grpSp>
        <p:nvGrpSpPr>
          <p:cNvPr id="16" name="Group 76"/>
          <p:cNvGrpSpPr>
            <a:grpSpLocks/>
          </p:cNvGrpSpPr>
          <p:nvPr/>
        </p:nvGrpSpPr>
        <p:grpSpPr bwMode="auto">
          <a:xfrm>
            <a:off x="1176338" y="4872038"/>
            <a:ext cx="842962" cy="842962"/>
            <a:chOff x="741" y="3069"/>
            <a:chExt cx="531" cy="531"/>
          </a:xfrm>
        </p:grpSpPr>
        <p:pic>
          <p:nvPicPr>
            <p:cNvPr id="718925" name="Picture 77" descr="bolletje_3D_geel_u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41" y="3069"/>
              <a:ext cx="531" cy="531"/>
            </a:xfrm>
            <a:prstGeom prst="rect">
              <a:avLst/>
            </a:prstGeom>
            <a:noFill/>
          </p:spPr>
        </p:pic>
        <p:sp>
          <p:nvSpPr>
            <p:cNvPr id="718926" name="Line 78"/>
            <p:cNvSpPr>
              <a:spLocks noChangeShapeType="1"/>
            </p:cNvSpPr>
            <p:nvPr/>
          </p:nvSpPr>
          <p:spPr bwMode="auto">
            <a:xfrm>
              <a:off x="942" y="3241"/>
              <a:ext cx="1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</p:grpSp>
      <p:sp>
        <p:nvSpPr>
          <p:cNvPr id="718927" name="Text Box 79"/>
          <p:cNvSpPr txBox="1">
            <a:spLocks noChangeArrowheads="1"/>
          </p:cNvSpPr>
          <p:nvPr/>
        </p:nvSpPr>
        <p:spPr bwMode="auto">
          <a:xfrm>
            <a:off x="819150" y="1001713"/>
            <a:ext cx="1022350" cy="339725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>
                <a:solidFill>
                  <a:srgbClr val="000000"/>
                </a:solidFill>
                <a:latin typeface="Arial" charset="0"/>
              </a:rPr>
              <a:t>anti-plant</a:t>
            </a:r>
          </a:p>
        </p:txBody>
      </p:sp>
      <p:sp>
        <p:nvSpPr>
          <p:cNvPr id="718928" name="Text Box 80"/>
          <p:cNvSpPr txBox="1">
            <a:spLocks noChangeArrowheads="1"/>
          </p:cNvSpPr>
          <p:nvPr/>
        </p:nvSpPr>
        <p:spPr bwMode="auto">
          <a:xfrm>
            <a:off x="6691313" y="684213"/>
            <a:ext cx="2198687" cy="604837"/>
          </a:xfrm>
          <a:prstGeom prst="rect">
            <a:avLst/>
          </a:prstGeom>
          <a:noFill/>
          <a:ln w="25400" algn="ctr">
            <a:solidFill>
              <a:srgbClr val="CC0066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 i="1">
                <a:solidFill>
                  <a:srgbClr val="CC0066"/>
                </a:solidFill>
              </a:rPr>
              <a:t>Identiek 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18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18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1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903" grpId="0" animBg="1"/>
      <p:bldP spid="718904" grpId="0" animBg="1"/>
      <p:bldP spid="718905" grpId="0" animBg="1"/>
      <p:bldP spid="718906" grpId="0" animBg="1"/>
      <p:bldP spid="718927" grpId="0" animBg="1"/>
      <p:bldP spid="71892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4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/>
              <a:t>in de </a:t>
            </a:r>
            <a:r>
              <a:rPr lang="en-US" dirty="0" err="1"/>
              <a:t>natuur</a:t>
            </a:r>
            <a:r>
              <a:rPr lang="en-US" dirty="0"/>
              <a:t>?</a:t>
            </a:r>
          </a:p>
        </p:txBody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0" y="1104900"/>
            <a:ext cx="2963863" cy="1419225"/>
          </a:xfrm>
        </p:spPr>
        <p:txBody>
          <a:bodyPr/>
          <a:lstStyle/>
          <a:p>
            <a:r>
              <a:rPr lang="en-US"/>
              <a:t>Komt het voor op Aarde?</a:t>
            </a:r>
          </a:p>
          <a:p>
            <a:pPr lvl="1">
              <a:buFont typeface="Wingdings" pitchFamily="2" charset="2"/>
              <a:buNone/>
            </a:pPr>
            <a:endParaRPr lang="en-US"/>
          </a:p>
        </p:txBody>
      </p:sp>
      <p:pic>
        <p:nvPicPr>
          <p:cNvPr id="708612" name="Picture 4" descr="apo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8688" y="773113"/>
            <a:ext cx="4056062" cy="4056062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897438" y="5048250"/>
            <a:ext cx="3051175" cy="1416050"/>
            <a:chOff x="168" y="3215"/>
            <a:chExt cx="1922" cy="892"/>
          </a:xfrm>
        </p:grpSpPr>
        <p:sp>
          <p:nvSpPr>
            <p:cNvPr id="708615" name="Rectangle 7"/>
            <p:cNvSpPr>
              <a:spLocks noChangeArrowheads="1"/>
            </p:cNvSpPr>
            <p:nvPr/>
          </p:nvSpPr>
          <p:spPr bwMode="auto">
            <a:xfrm>
              <a:off x="168" y="3215"/>
              <a:ext cx="1922" cy="892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80" y="3240"/>
              <a:ext cx="1853" cy="848"/>
              <a:chOff x="467" y="1260"/>
              <a:chExt cx="2395" cy="1238"/>
            </a:xfrm>
          </p:grpSpPr>
          <p:sp>
            <p:nvSpPr>
              <p:cNvPr id="708617" name="Line 9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08618" name="Line 10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2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2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3" name="Freeform 15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7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5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6" name="Freeform 18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8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8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9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08630" name="Line 22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" name="Group 23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24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4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35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2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7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38" name="Freeform 30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3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40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41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08642" name="Line 34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4" name="Group 35"/>
              <p:cNvGrpSpPr>
                <a:grpSpLocks/>
              </p:cNvGrpSpPr>
              <p:nvPr/>
            </p:nvGrpSpPr>
            <p:grpSpPr bwMode="auto">
              <a:xfrm>
                <a:off x="467" y="1504"/>
                <a:ext cx="413" cy="589"/>
                <a:chOff x="467" y="1344"/>
                <a:chExt cx="413" cy="589"/>
              </a:xfrm>
            </p:grpSpPr>
            <p:sp>
              <p:nvSpPr>
                <p:cNvPr id="708644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67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8645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591" y="1364"/>
                  <a:ext cx="289" cy="4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5" name="Group 38"/>
              <p:cNvGrpSpPr>
                <a:grpSpLocks/>
              </p:cNvGrpSpPr>
              <p:nvPr/>
            </p:nvGrpSpPr>
            <p:grpSpPr bwMode="auto">
              <a:xfrm>
                <a:off x="2478" y="1522"/>
                <a:ext cx="384" cy="589"/>
                <a:chOff x="468" y="1344"/>
                <a:chExt cx="384" cy="589"/>
              </a:xfrm>
            </p:grpSpPr>
            <p:sp>
              <p:nvSpPr>
                <p:cNvPr id="708647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68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8648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619" y="1364"/>
                  <a:ext cx="233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708649" name="Rectangle 41"/>
          <p:cNvSpPr>
            <a:spLocks noChangeArrowheads="1"/>
          </p:cNvSpPr>
          <p:nvPr/>
        </p:nvSpPr>
        <p:spPr bwMode="auto">
          <a:xfrm>
            <a:off x="365125" y="5068888"/>
            <a:ext cx="4033838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/>
              <a:t>Nee, we </a:t>
            </a:r>
            <a:r>
              <a:rPr lang="en-US" dirty="0" err="1"/>
              <a:t>zouden</a:t>
            </a:r>
            <a:r>
              <a:rPr lang="en-US" dirty="0"/>
              <a:t> het </a:t>
            </a:r>
            <a:r>
              <a:rPr lang="en-US" dirty="0" err="1" smtClean="0"/>
              <a:t>onmiddellijk</a:t>
            </a:r>
            <a:r>
              <a:rPr lang="en-US" dirty="0" smtClean="0"/>
              <a:t> </a:t>
            </a:r>
            <a:r>
              <a:rPr lang="en-US" dirty="0" err="1"/>
              <a:t>zien</a:t>
            </a:r>
            <a:r>
              <a:rPr lang="en-US" dirty="0"/>
              <a:t>: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 dirty="0"/>
              <a:t>“</a:t>
            </a:r>
            <a:r>
              <a:rPr lang="en-US" sz="2400" dirty="0" err="1"/>
              <a:t>Annihilatie</a:t>
            </a:r>
            <a:r>
              <a:rPr lang="en-US" sz="2400" dirty="0"/>
              <a:t>”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None/>
            </a:pPr>
            <a:endParaRPr lang="en-US" sz="2400" dirty="0"/>
          </a:p>
        </p:txBody>
      </p:sp>
      <p:pic>
        <p:nvPicPr>
          <p:cNvPr id="44" name="Picture 43" descr="antipeop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0007" y="2468542"/>
            <a:ext cx="2259928" cy="219054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4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625" y="619125"/>
            <a:ext cx="4649788" cy="1797050"/>
          </a:xfrm>
        </p:spPr>
        <p:txBody>
          <a:bodyPr/>
          <a:lstStyle/>
          <a:p>
            <a:r>
              <a:rPr lang="en-US" dirty="0"/>
              <a:t>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err="1"/>
              <a:t>kosmische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Het AMS experiment</a:t>
            </a:r>
          </a:p>
        </p:txBody>
      </p:sp>
      <p:pic>
        <p:nvPicPr>
          <p:cNvPr id="721925" name="Picture 5" descr="y96006ascanAlpha_b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43238"/>
            <a:ext cx="4848225" cy="3814762"/>
          </a:xfrm>
          <a:prstGeom prst="rect">
            <a:avLst/>
          </a:prstGeom>
          <a:noFill/>
        </p:spPr>
      </p:pic>
      <p:pic>
        <p:nvPicPr>
          <p:cNvPr id="721926" name="Picture 6" descr="showers_s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8225" y="0"/>
            <a:ext cx="4295775" cy="3200400"/>
          </a:xfrm>
          <a:prstGeom prst="rect">
            <a:avLst/>
          </a:prstGeom>
          <a:noFill/>
        </p:spPr>
      </p:pic>
      <p:pic>
        <p:nvPicPr>
          <p:cNvPr id="72192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7663" y="3389313"/>
            <a:ext cx="3522662" cy="33829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721927" name="Text Box 7"/>
          <p:cNvSpPr txBox="1">
            <a:spLocks noChangeArrowheads="1"/>
          </p:cNvSpPr>
          <p:nvPr/>
        </p:nvSpPr>
        <p:spPr bwMode="auto">
          <a:xfrm>
            <a:off x="6324600" y="3025775"/>
            <a:ext cx="2447925" cy="519113"/>
          </a:xfrm>
          <a:prstGeom prst="rect">
            <a:avLst/>
          </a:prstGeom>
          <a:solidFill>
            <a:schemeClr val="tx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Het antwoord:</a:t>
            </a:r>
          </a:p>
        </p:txBody>
      </p:sp>
      <p:sp>
        <p:nvSpPr>
          <p:cNvPr id="721929" name="Text Box 9"/>
          <p:cNvSpPr txBox="1">
            <a:spLocks noChangeArrowheads="1"/>
          </p:cNvSpPr>
          <p:nvPr/>
        </p:nvSpPr>
        <p:spPr bwMode="auto">
          <a:xfrm>
            <a:off x="5603875" y="6007100"/>
            <a:ext cx="1193800" cy="669925"/>
          </a:xfrm>
          <a:prstGeom prst="rect">
            <a:avLst/>
          </a:prstGeom>
          <a:noFill/>
          <a:ln w="28575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>
                <a:solidFill>
                  <a:srgbClr val="000099"/>
                </a:solidFill>
              </a:rPr>
              <a:t>Nee!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27" grpId="0" animBg="1"/>
      <p:bldP spid="72192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4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726065" name="Picture 4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2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 smtClean="0"/>
              <a:t>antimaterie</a:t>
            </a:r>
            <a:r>
              <a:rPr lang="en-US" dirty="0" smtClean="0"/>
              <a:t> </a:t>
            </a:r>
            <a:r>
              <a:rPr lang="en-US" dirty="0" err="1"/>
              <a:t>sterrenstelsels</a:t>
            </a:r>
            <a:r>
              <a:rPr lang="en-US" dirty="0"/>
              <a:t>?</a:t>
            </a:r>
          </a:p>
        </p:txBody>
      </p:sp>
      <p:pic>
        <p:nvPicPr>
          <p:cNvPr id="726021" name="Picture 5" descr="galaxi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1388" y="782638"/>
            <a:ext cx="7016750" cy="441007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726028" name="Text Box 12"/>
          <p:cNvSpPr txBox="1">
            <a:spLocks noChangeArrowheads="1"/>
          </p:cNvSpPr>
          <p:nvPr/>
        </p:nvSpPr>
        <p:spPr bwMode="auto">
          <a:xfrm>
            <a:off x="3903663" y="5591175"/>
            <a:ext cx="4672012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(materie + anti-materie = Intense gamma stralen)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381000" y="5370513"/>
            <a:ext cx="2967038" cy="1268412"/>
            <a:chOff x="168" y="3215"/>
            <a:chExt cx="1922" cy="892"/>
          </a:xfrm>
        </p:grpSpPr>
        <p:sp>
          <p:nvSpPr>
            <p:cNvPr id="726029" name="Rectangle 13"/>
            <p:cNvSpPr>
              <a:spLocks noChangeArrowheads="1"/>
            </p:cNvSpPr>
            <p:nvPr/>
          </p:nvSpPr>
          <p:spPr bwMode="auto">
            <a:xfrm>
              <a:off x="168" y="3215"/>
              <a:ext cx="1922" cy="892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177" y="3240"/>
              <a:ext cx="1859" cy="848"/>
              <a:chOff x="463" y="1260"/>
              <a:chExt cx="2403" cy="1238"/>
            </a:xfrm>
          </p:grpSpPr>
          <p:sp>
            <p:nvSpPr>
              <p:cNvPr id="726031" name="Line 15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26032" name="Line 16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4" name="Group 17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8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6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37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7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9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0" name="Freeform 24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8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2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3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26044" name="Line 28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" name="Group 29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30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8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9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2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1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52" name="Freeform 36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3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4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55" name="Freeform 39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26056" name="Line 40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4" name="Group 41"/>
              <p:cNvGrpSpPr>
                <a:grpSpLocks/>
              </p:cNvGrpSpPr>
              <p:nvPr/>
            </p:nvGrpSpPr>
            <p:grpSpPr bwMode="auto">
              <a:xfrm>
                <a:off x="463" y="1504"/>
                <a:ext cx="421" cy="659"/>
                <a:chOff x="463" y="1344"/>
                <a:chExt cx="421" cy="659"/>
              </a:xfrm>
            </p:grpSpPr>
            <p:sp>
              <p:nvSpPr>
                <p:cNvPr id="726058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463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5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587" y="1364"/>
                  <a:ext cx="297" cy="4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5" name="Group 44"/>
              <p:cNvGrpSpPr>
                <a:grpSpLocks/>
              </p:cNvGrpSpPr>
              <p:nvPr/>
            </p:nvGrpSpPr>
            <p:grpSpPr bwMode="auto">
              <a:xfrm>
                <a:off x="2474" y="1522"/>
                <a:ext cx="392" cy="659"/>
                <a:chOff x="464" y="1344"/>
                <a:chExt cx="392" cy="659"/>
              </a:xfrm>
            </p:grpSpPr>
            <p:sp>
              <p:nvSpPr>
                <p:cNvPr id="72606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464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6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617" y="1364"/>
                  <a:ext cx="239" cy="4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726064" name="Text Box 48"/>
          <p:cNvSpPr txBox="1">
            <a:spLocks noChangeArrowheads="1"/>
          </p:cNvSpPr>
          <p:nvPr/>
        </p:nvSpPr>
        <p:spPr bwMode="auto">
          <a:xfrm>
            <a:off x="7364413" y="4129088"/>
            <a:ext cx="1435100" cy="8239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800">
                <a:solidFill>
                  <a:srgbClr val="66FFFF"/>
                </a:solidFill>
              </a:rPr>
              <a:t>Nee!</a:t>
            </a:r>
          </a:p>
        </p:txBody>
      </p:sp>
      <p:sp>
        <p:nvSpPr>
          <p:cNvPr id="726066" name="AutoShape 50"/>
          <p:cNvSpPr>
            <a:spLocks noChangeArrowheads="1"/>
          </p:cNvSpPr>
          <p:nvPr/>
        </p:nvSpPr>
        <p:spPr bwMode="auto">
          <a:xfrm rot="-3397776">
            <a:off x="7524750" y="5183188"/>
            <a:ext cx="723900" cy="222250"/>
          </a:xfrm>
          <a:prstGeom prst="rightArrow">
            <a:avLst>
              <a:gd name="adj1" fmla="val 50000"/>
              <a:gd name="adj2" fmla="val 81429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cxnSp>
        <p:nvCxnSpPr>
          <p:cNvPr id="45" name="Straight Connector 8"/>
          <p:cNvCxnSpPr>
            <a:cxnSpLocks noChangeShapeType="1"/>
          </p:cNvCxnSpPr>
          <p:nvPr/>
        </p:nvCxnSpPr>
        <p:spPr bwMode="auto">
          <a:xfrm rot="5400000">
            <a:off x="3386442" y="3154764"/>
            <a:ext cx="2286000" cy="38100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ash"/>
            <a:round/>
            <a:headEnd/>
            <a:tailEnd type="none" w="lg" len="lg"/>
          </a:ln>
        </p:spPr>
      </p:cxnSp>
      <p:sp>
        <p:nvSpPr>
          <p:cNvPr id="46" name="Freeform 15"/>
          <p:cNvSpPr>
            <a:spLocks/>
          </p:cNvSpPr>
          <p:nvPr/>
        </p:nvSpPr>
        <p:spPr bwMode="auto">
          <a:xfrm rot="2362129">
            <a:off x="4054780" y="31166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15"/>
          <p:cNvSpPr>
            <a:spLocks/>
          </p:cNvSpPr>
          <p:nvPr/>
        </p:nvSpPr>
        <p:spPr bwMode="auto">
          <a:xfrm rot="7486216">
            <a:off x="4403235" y="3198421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15"/>
          <p:cNvSpPr>
            <a:spLocks/>
          </p:cNvSpPr>
          <p:nvPr/>
        </p:nvSpPr>
        <p:spPr bwMode="auto">
          <a:xfrm rot="2010125">
            <a:off x="3946830" y="38278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48"/>
          <p:cNvSpPr>
            <a:spLocks/>
          </p:cNvSpPr>
          <p:nvPr/>
        </p:nvSpPr>
        <p:spPr bwMode="auto">
          <a:xfrm rot="8330865">
            <a:off x="4357992" y="3831039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-0.73368 -0.6310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" y="-31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80733E-7 -1.75382E-6 L 0.54365 -0.6411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" y="-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75 -0.6666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" y="-33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219E-6 1.91578E-6 L 0.53063 -0.5793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" y="-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72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0"/>
                                        <p:tgtEl>
                                          <p:spTgt spid="726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028" grpId="0"/>
      <p:bldP spid="726064" grpId="0"/>
      <p:bldP spid="726066" grpId="0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099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517976"/>
            <a:ext cx="9180513" cy="6350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</p:pic>
      <p:sp>
        <p:nvSpPr>
          <p:cNvPr id="80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Terug naar de Oerknal</a:t>
            </a:r>
          </a:p>
        </p:txBody>
      </p:sp>
      <p:sp>
        <p:nvSpPr>
          <p:cNvPr id="809989" name="Text Box 5"/>
          <p:cNvSpPr txBox="1">
            <a:spLocks noChangeArrowheads="1"/>
          </p:cNvSpPr>
          <p:nvPr/>
        </p:nvSpPr>
        <p:spPr bwMode="auto">
          <a:xfrm>
            <a:off x="358775" y="6083300"/>
            <a:ext cx="8609013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Veronderstelling</a:t>
            </a:r>
            <a:r>
              <a:rPr lang="en-US" dirty="0"/>
              <a:t>: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ontstaat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 smtClean="0"/>
              <a:t>antimaterie</a:t>
            </a:r>
            <a:r>
              <a:rPr lang="en-US" dirty="0"/>
              <a:t>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80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98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vroege</a:t>
            </a:r>
            <a:r>
              <a:rPr lang="en-US" dirty="0"/>
              <a:t> </a:t>
            </a:r>
            <a:r>
              <a:rPr lang="en-US" dirty="0" err="1"/>
              <a:t>hete</a:t>
            </a:r>
            <a:r>
              <a:rPr lang="en-US" dirty="0"/>
              <a:t> </a:t>
            </a:r>
            <a:r>
              <a:rPr lang="en-US" dirty="0" err="1"/>
              <a:t>heelal</a:t>
            </a:r>
            <a:endParaRPr lang="en-US" dirty="0"/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3660775" y="20240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4483100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3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3578225" y="28829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4384675" y="2908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5156200" y="30019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5160963" y="34194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4973638" y="39258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4094163" y="3694113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5499100" y="23272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6108700" y="40290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5407025" y="42545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4246563" y="43942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3144838" y="33797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5864225" y="19986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4260850" y="15462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5683250" y="47815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3165475" y="38131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6000750" y="24749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5508625" y="15716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3941763" y="25685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3090863" y="220503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3552825" y="35385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4030663" y="31146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4064000" y="3489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4987925" y="50752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3857625" y="46831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5765800" y="2017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4546600" y="33210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5362575" y="27654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4778375" y="25781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4089400" y="4176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2855913" y="29718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3763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4241800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4291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3440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3711575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5029200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5106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4951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3790950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3308350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4949825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4454525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3557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5022850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4703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3013075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5275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4129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3929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6483350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6283325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6243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2959100" y="32639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5824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6611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5981700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2" name="Freeform 94"/>
          <p:cNvSpPr>
            <a:spLocks/>
          </p:cNvSpPr>
          <p:nvPr/>
        </p:nvSpPr>
        <p:spPr bwMode="auto">
          <a:xfrm rot="7508540" flipV="1">
            <a:off x="1431925" y="16303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3" name="Oval 95"/>
          <p:cNvSpPr>
            <a:spLocks noChangeArrowheads="1"/>
          </p:cNvSpPr>
          <p:nvPr/>
        </p:nvSpPr>
        <p:spPr bwMode="auto">
          <a:xfrm>
            <a:off x="552450" y="1758950"/>
            <a:ext cx="16510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4" name="Oval 96"/>
          <p:cNvSpPr>
            <a:spLocks noChangeArrowheads="1"/>
          </p:cNvSpPr>
          <p:nvPr/>
        </p:nvSpPr>
        <p:spPr bwMode="auto">
          <a:xfrm>
            <a:off x="2460625" y="1765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5" name="Freeform 97"/>
          <p:cNvSpPr>
            <a:spLocks/>
          </p:cNvSpPr>
          <p:nvPr/>
        </p:nvSpPr>
        <p:spPr bwMode="auto">
          <a:xfrm rot="17091108" flipV="1">
            <a:off x="1281113" y="19796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6" name="Freeform 98"/>
          <p:cNvSpPr>
            <a:spLocks/>
          </p:cNvSpPr>
          <p:nvPr/>
        </p:nvSpPr>
        <p:spPr bwMode="auto">
          <a:xfrm rot="10746042" flipV="1">
            <a:off x="177800" y="37544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7" name="Oval 99"/>
          <p:cNvSpPr>
            <a:spLocks noChangeArrowheads="1"/>
          </p:cNvSpPr>
          <p:nvPr/>
        </p:nvSpPr>
        <p:spPr bwMode="auto">
          <a:xfrm>
            <a:off x="1235075" y="37290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8" name="Oval 100"/>
          <p:cNvSpPr>
            <a:spLocks noChangeArrowheads="1"/>
          </p:cNvSpPr>
          <p:nvPr/>
        </p:nvSpPr>
        <p:spPr bwMode="auto">
          <a:xfrm>
            <a:off x="1216025" y="37798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1301750" y="5578475"/>
            <a:ext cx="6672263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Dus</a:t>
            </a:r>
            <a:r>
              <a:rPr lang="en-US" dirty="0"/>
              <a:t>: “</a:t>
            </a:r>
            <a:r>
              <a:rPr lang="en-US" dirty="0" err="1"/>
              <a:t>ietsiepietsie</a:t>
            </a:r>
            <a:r>
              <a:rPr lang="en-US" dirty="0"/>
              <a:t>”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deeltjes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antimaterie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deeltjes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6996113" y="1441450"/>
            <a:ext cx="2119312" cy="3368675"/>
            <a:chOff x="4461" y="278"/>
            <a:chExt cx="1335" cy="2122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25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materie:</a:t>
              </a:r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211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 dirty="0" err="1" smtClean="0"/>
                <a:t>antimaterie</a:t>
              </a:r>
              <a:r>
                <a:rPr lang="en-US" sz="2400" i="1" dirty="0"/>
                <a:t>:</a:t>
              </a:r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licht</a:t>
              </a:r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564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Stel:</a:t>
              </a:r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56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100000000</a:t>
              </a:r>
              <a:r>
                <a:rPr lang="en-US" sz="2400">
                  <a:solidFill>
                    <a:srgbClr val="66FFFF"/>
                  </a:solidFill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9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2314575" y="588963"/>
            <a:ext cx="4857750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Tijd</a:t>
            </a:r>
            <a:r>
              <a:rPr lang="en-US" dirty="0"/>
              <a:t>=0.00000000001 </a:t>
            </a:r>
            <a:r>
              <a:rPr lang="en-US" dirty="0" err="1"/>
              <a:t>seconde</a:t>
            </a:r>
            <a:endParaRPr lang="en-US" dirty="0"/>
          </a:p>
        </p:txBody>
      </p:sp>
      <p:sp>
        <p:nvSpPr>
          <p:cNvPr id="811121" name="Text Box 113"/>
          <p:cNvSpPr txBox="1">
            <a:spLocks noChangeArrowheads="1"/>
          </p:cNvSpPr>
          <p:nvPr/>
        </p:nvSpPr>
        <p:spPr bwMode="auto">
          <a:xfrm>
            <a:off x="219075" y="2779713"/>
            <a:ext cx="15097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(E=mc</a:t>
            </a:r>
            <a:r>
              <a:rPr lang="en-US" baseline="30000"/>
              <a:t>2</a:t>
            </a:r>
            <a:r>
              <a:rPr lang="en-US"/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09671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1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10972 -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11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04201 -0.127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11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-6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-0.03698 0.103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11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1 7.40741E-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11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06128 -0.0796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811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-4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81481E-6 L 0.05816 0.0796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811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" y="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1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1102" grpId="0" animBg="1"/>
      <p:bldP spid="811102" grpId="1" animBg="1"/>
      <p:bldP spid="811103" grpId="0" animBg="1"/>
      <p:bldP spid="811103" grpId="1" animBg="1"/>
      <p:bldP spid="811104" grpId="0" animBg="1"/>
      <p:bldP spid="811104" grpId="1" animBg="1"/>
      <p:bldP spid="811105" grpId="0" animBg="1"/>
      <p:bldP spid="811105" grpId="1" animBg="1"/>
      <p:bldP spid="811106" grpId="0" animBg="1"/>
      <p:bldP spid="811106" grpId="1" animBg="1"/>
      <p:bldP spid="811107" grpId="0" animBg="1"/>
      <p:bldP spid="811107" grpId="1" animBg="1"/>
      <p:bldP spid="811108" grpId="0" animBg="1"/>
      <p:bldP spid="811108" grpId="1" animBg="1"/>
      <p:bldP spid="81110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4325" y="6525987"/>
            <a:ext cx="3568700" cy="30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5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Het afgekoelde heelal</a:t>
            </a:r>
          </a:p>
        </p:txBody>
      </p:sp>
      <p:sp>
        <p:nvSpPr>
          <p:cNvPr id="753669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53670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672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88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90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96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31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2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3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4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5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6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7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8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9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0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1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2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3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4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5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6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7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9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0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1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2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3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4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5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6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7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2" name="Group 141"/>
          <p:cNvGrpSpPr>
            <a:grpSpLocks/>
          </p:cNvGrpSpPr>
          <p:nvPr/>
        </p:nvGrpSpPr>
        <p:grpSpPr bwMode="auto">
          <a:xfrm>
            <a:off x="7023100" y="1022350"/>
            <a:ext cx="2049463" cy="1565275"/>
            <a:chOff x="4469" y="644"/>
            <a:chExt cx="1291" cy="986"/>
          </a:xfrm>
        </p:grpSpPr>
        <p:sp>
          <p:nvSpPr>
            <p:cNvPr id="753765" name="Oval 101"/>
            <p:cNvSpPr>
              <a:spLocks noChangeArrowheads="1"/>
            </p:cNvSpPr>
            <p:nvPr/>
          </p:nvSpPr>
          <p:spPr bwMode="auto">
            <a:xfrm>
              <a:off x="4483" y="1100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53766" name="Freeform 102"/>
            <p:cNvSpPr>
              <a:spLocks/>
            </p:cNvSpPr>
            <p:nvPr/>
          </p:nvSpPr>
          <p:spPr bwMode="auto">
            <a:xfrm rot="10692085" flipV="1">
              <a:off x="4469" y="1450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753767" name="Oval 103"/>
            <p:cNvSpPr>
              <a:spLocks noChangeArrowheads="1"/>
            </p:cNvSpPr>
            <p:nvPr/>
          </p:nvSpPr>
          <p:spPr bwMode="auto">
            <a:xfrm>
              <a:off x="4478" y="734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53768" name="Text Box 104"/>
            <p:cNvSpPr txBox="1">
              <a:spLocks noChangeArrowheads="1"/>
            </p:cNvSpPr>
            <p:nvPr/>
          </p:nvSpPr>
          <p:spPr bwMode="auto">
            <a:xfrm>
              <a:off x="4636" y="644"/>
              <a:ext cx="757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</a:t>
              </a:r>
            </a:p>
          </p:txBody>
        </p:sp>
        <p:sp>
          <p:nvSpPr>
            <p:cNvPr id="753769" name="Text Box 105"/>
            <p:cNvSpPr txBox="1">
              <a:spLocks noChangeArrowheads="1"/>
            </p:cNvSpPr>
            <p:nvPr/>
          </p:nvSpPr>
          <p:spPr bwMode="auto">
            <a:xfrm>
              <a:off x="4617" y="1011"/>
              <a:ext cx="1143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 dirty="0" err="1" smtClean="0"/>
                <a:t>antimaterie</a:t>
              </a:r>
              <a:endParaRPr lang="en-US" sz="2400" i="1" dirty="0"/>
            </a:p>
          </p:txBody>
        </p:sp>
        <p:sp>
          <p:nvSpPr>
            <p:cNvPr id="753770" name="Text Box 106"/>
            <p:cNvSpPr txBox="1">
              <a:spLocks noChangeArrowheads="1"/>
            </p:cNvSpPr>
            <p:nvPr/>
          </p:nvSpPr>
          <p:spPr bwMode="auto">
            <a:xfrm>
              <a:off x="4695" y="134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licht</a:t>
              </a:r>
            </a:p>
          </p:txBody>
        </p:sp>
      </p:grpSp>
      <p:sp>
        <p:nvSpPr>
          <p:cNvPr id="753771" name="Text Box 107"/>
          <p:cNvSpPr txBox="1">
            <a:spLocks noChangeArrowheads="1"/>
          </p:cNvSpPr>
          <p:nvPr/>
        </p:nvSpPr>
        <p:spPr bwMode="auto">
          <a:xfrm>
            <a:off x="527050" y="5459413"/>
            <a:ext cx="8142288" cy="13731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blijft</a:t>
            </a:r>
            <a:r>
              <a:rPr lang="en-US" dirty="0"/>
              <a:t> over: </a:t>
            </a:r>
            <a:r>
              <a:rPr lang="en-US" dirty="0" err="1">
                <a:solidFill>
                  <a:srgbClr val="FFFF00"/>
                </a:solidFill>
              </a:rPr>
              <a:t>veel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licht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en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>
                <a:solidFill>
                  <a:srgbClr val="66FFFF"/>
                </a:solidFill>
              </a:rPr>
              <a:t>beetje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 err="1"/>
              <a:t>Verhouding</a:t>
            </a:r>
            <a:r>
              <a:rPr lang="en-US" dirty="0"/>
              <a:t> : </a:t>
            </a:r>
            <a:r>
              <a:rPr lang="en-US" dirty="0">
                <a:solidFill>
                  <a:srgbClr val="FFFF00"/>
                </a:solidFill>
              </a:rPr>
              <a:t>100000000</a:t>
            </a:r>
            <a:r>
              <a:rPr lang="en-US" dirty="0"/>
              <a:t>      :        </a:t>
            </a:r>
            <a:r>
              <a:rPr lang="en-US" dirty="0">
                <a:solidFill>
                  <a:srgbClr val="66FFFF"/>
                </a:solidFill>
              </a:rPr>
              <a:t>1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                                          </a:t>
            </a:r>
            <a:r>
              <a:rPr lang="en-US" dirty="0" err="1" smtClean="0"/>
              <a:t>Ons</a:t>
            </a:r>
            <a:r>
              <a:rPr lang="en-US" dirty="0" smtClean="0"/>
              <a:t> </a:t>
            </a:r>
            <a:r>
              <a:rPr lang="en-US" dirty="0" err="1" smtClean="0"/>
              <a:t>huidige</a:t>
            </a:r>
            <a:r>
              <a:rPr lang="en-US" dirty="0" smtClean="0"/>
              <a:t> </a:t>
            </a:r>
            <a:r>
              <a:rPr lang="en-US" dirty="0" err="1" smtClean="0"/>
              <a:t>heelal</a:t>
            </a:r>
            <a:r>
              <a:rPr lang="en-US" dirty="0" smtClean="0"/>
              <a:t>….</a:t>
            </a:r>
            <a:endParaRPr lang="en-US" dirty="0"/>
          </a:p>
        </p:txBody>
      </p:sp>
      <p:sp>
        <p:nvSpPr>
          <p:cNvPr id="753775" name="Freeform 111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6" name="Freeform 112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8" name="Freeform 114"/>
          <p:cNvSpPr>
            <a:spLocks/>
          </p:cNvSpPr>
          <p:nvPr/>
        </p:nvSpPr>
        <p:spPr bwMode="auto">
          <a:xfrm rot="10746042" flipV="1">
            <a:off x="5014913" y="40068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9" name="Freeform 115"/>
          <p:cNvSpPr>
            <a:spLocks/>
          </p:cNvSpPr>
          <p:nvPr/>
        </p:nvSpPr>
        <p:spPr bwMode="auto">
          <a:xfrm rot="10746042" flipV="1">
            <a:off x="4105275" y="34972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0" name="Freeform 116"/>
          <p:cNvSpPr>
            <a:spLocks/>
          </p:cNvSpPr>
          <p:nvPr/>
        </p:nvSpPr>
        <p:spPr bwMode="auto">
          <a:xfrm rot="10746042" flipV="1">
            <a:off x="3889375" y="41354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1" name="Freeform 117"/>
          <p:cNvSpPr>
            <a:spLocks/>
          </p:cNvSpPr>
          <p:nvPr/>
        </p:nvSpPr>
        <p:spPr bwMode="auto">
          <a:xfrm rot="10746042" flipV="1">
            <a:off x="5191125" y="17510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2" name="Freeform 118"/>
          <p:cNvSpPr>
            <a:spLocks/>
          </p:cNvSpPr>
          <p:nvPr/>
        </p:nvSpPr>
        <p:spPr bwMode="auto">
          <a:xfrm rot="10746042" flipV="1">
            <a:off x="5638800" y="23764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3" name="Freeform 119"/>
          <p:cNvSpPr>
            <a:spLocks/>
          </p:cNvSpPr>
          <p:nvPr/>
        </p:nvSpPr>
        <p:spPr bwMode="auto">
          <a:xfrm rot="10746042" flipV="1">
            <a:off x="5068888" y="26606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4" name="Freeform 120"/>
          <p:cNvSpPr>
            <a:spLocks/>
          </p:cNvSpPr>
          <p:nvPr/>
        </p:nvSpPr>
        <p:spPr bwMode="auto">
          <a:xfrm rot="10746042" flipV="1">
            <a:off x="4660900" y="28559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5" name="Freeform 121"/>
          <p:cNvSpPr>
            <a:spLocks/>
          </p:cNvSpPr>
          <p:nvPr/>
        </p:nvSpPr>
        <p:spPr bwMode="auto">
          <a:xfrm rot="10746042" flipV="1">
            <a:off x="4222750" y="3082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6" name="Freeform 122"/>
          <p:cNvSpPr>
            <a:spLocks/>
          </p:cNvSpPr>
          <p:nvPr/>
        </p:nvSpPr>
        <p:spPr bwMode="auto">
          <a:xfrm rot="10746042" flipV="1">
            <a:off x="3579813" y="32797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7" name="Freeform 123"/>
          <p:cNvSpPr>
            <a:spLocks/>
          </p:cNvSpPr>
          <p:nvPr/>
        </p:nvSpPr>
        <p:spPr bwMode="auto">
          <a:xfrm rot="10746042" flipV="1">
            <a:off x="3024188" y="2620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8" name="Freeform 124"/>
          <p:cNvSpPr>
            <a:spLocks/>
          </p:cNvSpPr>
          <p:nvPr/>
        </p:nvSpPr>
        <p:spPr bwMode="auto">
          <a:xfrm rot="10746042" flipV="1">
            <a:off x="2984500" y="30686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9" name="Freeform 125"/>
          <p:cNvSpPr>
            <a:spLocks/>
          </p:cNvSpPr>
          <p:nvPr/>
        </p:nvSpPr>
        <p:spPr bwMode="auto">
          <a:xfrm rot="10746042" flipV="1">
            <a:off x="3244850" y="23558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0" name="Freeform 126"/>
          <p:cNvSpPr>
            <a:spLocks/>
          </p:cNvSpPr>
          <p:nvPr/>
        </p:nvSpPr>
        <p:spPr bwMode="auto">
          <a:xfrm rot="10746042" flipV="1">
            <a:off x="4325938" y="24336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1" name="Freeform 127"/>
          <p:cNvSpPr>
            <a:spLocks/>
          </p:cNvSpPr>
          <p:nvPr/>
        </p:nvSpPr>
        <p:spPr bwMode="auto">
          <a:xfrm rot="10746042" flipV="1">
            <a:off x="6116638" y="4017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2" name="Freeform 128"/>
          <p:cNvSpPr>
            <a:spLocks/>
          </p:cNvSpPr>
          <p:nvPr/>
        </p:nvSpPr>
        <p:spPr bwMode="auto">
          <a:xfrm rot="10746042" flipV="1">
            <a:off x="6121400" y="28876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3" name="Freeform 129"/>
          <p:cNvSpPr>
            <a:spLocks/>
          </p:cNvSpPr>
          <p:nvPr/>
        </p:nvSpPr>
        <p:spPr bwMode="auto">
          <a:xfrm rot="10746042" flipV="1">
            <a:off x="6154738" y="2168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4" name="Freeform 130"/>
          <p:cNvSpPr>
            <a:spLocks/>
          </p:cNvSpPr>
          <p:nvPr/>
        </p:nvSpPr>
        <p:spPr bwMode="auto">
          <a:xfrm rot="10746042" flipV="1">
            <a:off x="5334000" y="15255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5" name="Freeform 131"/>
          <p:cNvSpPr>
            <a:spLocks/>
          </p:cNvSpPr>
          <p:nvPr/>
        </p:nvSpPr>
        <p:spPr bwMode="auto">
          <a:xfrm rot="10746042" flipV="1">
            <a:off x="3776663" y="46720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6" name="Freeform 132"/>
          <p:cNvSpPr>
            <a:spLocks/>
          </p:cNvSpPr>
          <p:nvPr/>
        </p:nvSpPr>
        <p:spPr bwMode="auto">
          <a:xfrm rot="7508540" flipV="1">
            <a:off x="1431925" y="16303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7" name="Oval 133"/>
          <p:cNvSpPr>
            <a:spLocks noChangeArrowheads="1"/>
          </p:cNvSpPr>
          <p:nvPr/>
        </p:nvSpPr>
        <p:spPr bwMode="auto">
          <a:xfrm>
            <a:off x="552450" y="1758950"/>
            <a:ext cx="16510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98" name="Oval 134"/>
          <p:cNvSpPr>
            <a:spLocks noChangeArrowheads="1"/>
          </p:cNvSpPr>
          <p:nvPr/>
        </p:nvSpPr>
        <p:spPr bwMode="auto">
          <a:xfrm>
            <a:off x="2460625" y="1765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99" name="Freeform 135"/>
          <p:cNvSpPr>
            <a:spLocks/>
          </p:cNvSpPr>
          <p:nvPr/>
        </p:nvSpPr>
        <p:spPr bwMode="auto">
          <a:xfrm rot="17091108" flipV="1">
            <a:off x="1281113" y="19796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800" name="Text Box 136"/>
          <p:cNvSpPr txBox="1">
            <a:spLocks noChangeArrowheads="1"/>
          </p:cNvSpPr>
          <p:nvPr/>
        </p:nvSpPr>
        <p:spPr bwMode="auto">
          <a:xfrm>
            <a:off x="84138" y="2976563"/>
            <a:ext cx="2157412" cy="13731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Na afkoelen </a:t>
            </a:r>
          </a:p>
          <a:p>
            <a:r>
              <a:rPr lang="en-US"/>
              <a:t>heffen    en</a:t>
            </a:r>
          </a:p>
          <a:p>
            <a:r>
              <a:rPr lang="en-US"/>
              <a:t>elkaar op</a:t>
            </a:r>
          </a:p>
        </p:txBody>
      </p:sp>
      <p:sp>
        <p:nvSpPr>
          <p:cNvPr id="753801" name="Oval 137"/>
          <p:cNvSpPr>
            <a:spLocks noChangeArrowheads="1"/>
          </p:cNvSpPr>
          <p:nvPr/>
        </p:nvSpPr>
        <p:spPr bwMode="auto">
          <a:xfrm>
            <a:off x="1390650" y="3616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803" name="Oval 139"/>
          <p:cNvSpPr>
            <a:spLocks noChangeArrowheads="1"/>
          </p:cNvSpPr>
          <p:nvPr/>
        </p:nvSpPr>
        <p:spPr bwMode="auto">
          <a:xfrm>
            <a:off x="2282825" y="360838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804" name="Text Box 140"/>
          <p:cNvSpPr txBox="1">
            <a:spLocks noChangeArrowheads="1"/>
          </p:cNvSpPr>
          <p:nvPr/>
        </p:nvSpPr>
        <p:spPr bwMode="auto">
          <a:xfrm>
            <a:off x="3355975" y="587375"/>
            <a:ext cx="2730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Tijd ~1 seconde</a:t>
            </a:r>
          </a:p>
        </p:txBody>
      </p:sp>
      <p:sp>
        <p:nvSpPr>
          <p:cNvPr id="753806" name="AutoShape 142"/>
          <p:cNvSpPr>
            <a:spLocks noChangeArrowheads="1"/>
          </p:cNvSpPr>
          <p:nvPr/>
        </p:nvSpPr>
        <p:spPr bwMode="auto">
          <a:xfrm>
            <a:off x="4319588" y="6470650"/>
            <a:ext cx="681037" cy="233363"/>
          </a:xfrm>
          <a:prstGeom prst="rightArrow">
            <a:avLst>
              <a:gd name="adj1" fmla="val 50000"/>
              <a:gd name="adj2" fmla="val 72959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09671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537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10972 -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53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04201 -0.127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537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-6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-0.03698 0.103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53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53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5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3771" grpId="0"/>
      <p:bldP spid="753796" grpId="0" animBg="1"/>
      <p:bldP spid="753796" grpId="1" animBg="1"/>
      <p:bldP spid="753797" grpId="0" animBg="1"/>
      <p:bldP spid="753797" grpId="1" animBg="1"/>
      <p:bldP spid="753798" grpId="0" animBg="1"/>
      <p:bldP spid="753798" grpId="1" animBg="1"/>
      <p:bldP spid="753799" grpId="0" animBg="1"/>
      <p:bldP spid="753799" grpId="1" animBg="1"/>
      <p:bldP spid="75380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798722" name="Picture 2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74725"/>
            <a:ext cx="9144000" cy="9131300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3725863"/>
            <a:ext cx="5834063" cy="3108325"/>
            <a:chOff x="2093" y="651"/>
            <a:chExt cx="3707" cy="2016"/>
          </a:xfrm>
        </p:grpSpPr>
        <p:pic>
          <p:nvPicPr>
            <p:cNvPr id="798724" name="Picture 4" descr="27-EarthTemp-WMAP"/>
            <p:cNvPicPr>
              <a:picLocks noChangeAspect="1" noChangeArrowheads="1"/>
            </p:cNvPicPr>
            <p:nvPr/>
          </p:nvPicPr>
          <p:blipFill>
            <a:blip r:embed="rId4" cstate="print"/>
            <a:srcRect l="371" r="37315" b="52380"/>
            <a:stretch>
              <a:fillRect/>
            </a:stretch>
          </p:blipFill>
          <p:spPr bwMode="auto">
            <a:xfrm>
              <a:off x="2093" y="651"/>
              <a:ext cx="3667" cy="1854"/>
            </a:xfrm>
            <a:prstGeom prst="rect">
              <a:avLst/>
            </a:prstGeom>
            <a:noFill/>
          </p:spPr>
        </p:pic>
        <p:pic>
          <p:nvPicPr>
            <p:cNvPr id="798725" name="Picture 5" descr="27-EarthTemp-WMAP"/>
            <p:cNvPicPr>
              <a:picLocks noChangeAspect="1" noChangeArrowheads="1"/>
            </p:cNvPicPr>
            <p:nvPr/>
          </p:nvPicPr>
          <p:blipFill>
            <a:blip r:embed="rId4" cstate="print"/>
            <a:srcRect l="64560" t="30231" r="2847" b="53255"/>
            <a:stretch>
              <a:fillRect/>
            </a:stretch>
          </p:blipFill>
          <p:spPr bwMode="auto">
            <a:xfrm>
              <a:off x="4392" y="2195"/>
              <a:ext cx="1408" cy="472"/>
            </a:xfrm>
            <a:prstGeom prst="rect">
              <a:avLst/>
            </a:prstGeom>
            <a:noFill/>
          </p:spPr>
        </p:pic>
      </p:grpSp>
      <p:sp>
        <p:nvSpPr>
          <p:cNvPr id="7987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Kosmische</a:t>
            </a:r>
            <a:r>
              <a:rPr lang="en-US" dirty="0" smtClean="0"/>
              <a:t>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straling</a:t>
            </a:r>
            <a:endParaRPr lang="en-US" dirty="0"/>
          </a:p>
        </p:txBody>
      </p:sp>
      <p:pic>
        <p:nvPicPr>
          <p:cNvPr id="798727" name="Picture 7" descr="020598_ilc_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00463"/>
            <a:ext cx="5753100" cy="2876550"/>
          </a:xfrm>
          <a:prstGeom prst="rect">
            <a:avLst/>
          </a:prstGeom>
          <a:noFill/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665538" y="6370638"/>
            <a:ext cx="2082800" cy="487362"/>
            <a:chOff x="5991" y="2206"/>
            <a:chExt cx="1312" cy="307"/>
          </a:xfrm>
        </p:grpSpPr>
        <p:sp>
          <p:nvSpPr>
            <p:cNvPr id="798729" name="Rectangle 9"/>
            <p:cNvSpPr>
              <a:spLocks noChangeArrowheads="1"/>
            </p:cNvSpPr>
            <p:nvPr/>
          </p:nvSpPr>
          <p:spPr bwMode="auto">
            <a:xfrm>
              <a:off x="6041" y="2206"/>
              <a:ext cx="1217" cy="270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991" y="2230"/>
              <a:ext cx="1312" cy="283"/>
              <a:chOff x="4264" y="2397"/>
              <a:chExt cx="1312" cy="283"/>
            </a:xfrm>
          </p:grpSpPr>
          <p:pic>
            <p:nvPicPr>
              <p:cNvPr id="798731" name="Picture 11" descr="27-EarthTemp-WMA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66852" t="31842" r="5902" b="64204"/>
              <a:stretch>
                <a:fillRect/>
              </a:stretch>
            </p:blipFill>
            <p:spPr bwMode="auto">
              <a:xfrm>
                <a:off x="4328" y="2397"/>
                <a:ext cx="1177" cy="113"/>
              </a:xfrm>
              <a:prstGeom prst="rect">
                <a:avLst/>
              </a:prstGeom>
              <a:noFill/>
            </p:spPr>
          </p:pic>
          <p:sp>
            <p:nvSpPr>
              <p:cNvPr id="798732" name="Text Box 12"/>
              <p:cNvSpPr txBox="1">
                <a:spLocks noChangeArrowheads="1"/>
              </p:cNvSpPr>
              <p:nvPr/>
            </p:nvSpPr>
            <p:spPr bwMode="auto">
              <a:xfrm>
                <a:off x="4264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600">
                    <a:solidFill>
                      <a:schemeClr val="tx1"/>
                    </a:solidFill>
                    <a:latin typeface="Comic Sans MS" pitchFamily="66" charset="0"/>
                  </a:rPr>
                  <a:t>2.7248K</a:t>
                </a:r>
                <a:endParaRPr lang="en-GB" sz="1600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798733" name="Text Box 13"/>
              <p:cNvSpPr txBox="1">
                <a:spLocks noChangeArrowheads="1"/>
              </p:cNvSpPr>
              <p:nvPr/>
            </p:nvSpPr>
            <p:spPr bwMode="auto">
              <a:xfrm>
                <a:off x="4960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600">
                    <a:solidFill>
                      <a:schemeClr val="tx1"/>
                    </a:solidFill>
                    <a:latin typeface="Comic Sans MS" pitchFamily="66" charset="0"/>
                  </a:rPr>
                  <a:t>2.7252K</a:t>
                </a:r>
                <a:endParaRPr lang="en-GB" sz="1600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</p:grpSp>
      </p:grpSp>
      <p:pic>
        <p:nvPicPr>
          <p:cNvPr id="798734" name="Picture 14" descr="penwils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07075" y="628650"/>
            <a:ext cx="3336925" cy="4310063"/>
          </a:xfrm>
          <a:prstGeom prst="rect">
            <a:avLst/>
          </a:prstGeom>
          <a:noFill/>
        </p:spPr>
      </p:pic>
      <p:sp>
        <p:nvSpPr>
          <p:cNvPr id="798735" name="Text Box 15"/>
          <p:cNvSpPr txBox="1">
            <a:spLocks noChangeArrowheads="1"/>
          </p:cNvSpPr>
          <p:nvPr/>
        </p:nvSpPr>
        <p:spPr bwMode="auto">
          <a:xfrm>
            <a:off x="295275" y="1011238"/>
            <a:ext cx="4365298" cy="156966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1964: Penzias en Wilson</a:t>
            </a:r>
            <a:endParaRPr lang="en-US" sz="2400" dirty="0" smtClean="0"/>
          </a:p>
          <a:p>
            <a:r>
              <a:rPr lang="en-US" sz="2400" dirty="0" err="1"/>
              <a:t>o</a:t>
            </a:r>
            <a:r>
              <a:rPr lang="en-US" sz="2400" dirty="0" err="1" smtClean="0"/>
              <a:t>ntdekken</a:t>
            </a:r>
            <a:r>
              <a:rPr lang="en-US" sz="2400" dirty="0"/>
              <a:t>: “</a:t>
            </a:r>
            <a:r>
              <a:rPr lang="en-US" sz="2400" dirty="0" err="1"/>
              <a:t>achtergrond</a:t>
            </a:r>
            <a:r>
              <a:rPr lang="en-US" sz="2400" dirty="0"/>
              <a:t> </a:t>
            </a:r>
            <a:r>
              <a:rPr lang="en-US" sz="2400" dirty="0" err="1"/>
              <a:t>licht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fotonen</a:t>
            </a:r>
            <a:r>
              <a:rPr lang="en-US" sz="2400" dirty="0" smtClean="0"/>
              <a:t>)</a:t>
            </a:r>
          </a:p>
          <a:p>
            <a:r>
              <a:rPr lang="en-US" sz="2400" dirty="0" err="1">
                <a:solidFill>
                  <a:srgbClr val="66FFFF"/>
                </a:solidFill>
              </a:rPr>
              <a:t>Restant</a:t>
            </a:r>
            <a:r>
              <a:rPr lang="en-US" sz="2400" dirty="0">
                <a:solidFill>
                  <a:srgbClr val="66FFFF"/>
                </a:solidFill>
              </a:rPr>
              <a:t> van de </a:t>
            </a:r>
            <a:r>
              <a:rPr lang="en-US" sz="2400" dirty="0" err="1">
                <a:solidFill>
                  <a:srgbClr val="66FFFF"/>
                </a:solidFill>
              </a:rPr>
              <a:t>oerknal</a:t>
            </a:r>
            <a:endParaRPr lang="en-US" sz="2400" dirty="0">
              <a:solidFill>
                <a:srgbClr val="66FFFF"/>
              </a:solidFill>
            </a:endParaRPr>
          </a:p>
        </p:txBody>
      </p:sp>
      <p:sp>
        <p:nvSpPr>
          <p:cNvPr id="798736" name="Text Box 16"/>
          <p:cNvSpPr txBox="1">
            <a:spLocks noChangeArrowheads="1"/>
          </p:cNvSpPr>
          <p:nvPr/>
        </p:nvSpPr>
        <p:spPr bwMode="auto">
          <a:xfrm>
            <a:off x="76200" y="3044825"/>
            <a:ext cx="36671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/>
              <a:t>Een temperatuur kaart … </a:t>
            </a:r>
          </a:p>
        </p:txBody>
      </p:sp>
      <p:sp>
        <p:nvSpPr>
          <p:cNvPr id="798741" name="Text Box 21"/>
          <p:cNvSpPr txBox="1">
            <a:spLocks noChangeArrowheads="1"/>
          </p:cNvSpPr>
          <p:nvPr/>
        </p:nvSpPr>
        <p:spPr bwMode="auto">
          <a:xfrm>
            <a:off x="3463925" y="3298825"/>
            <a:ext cx="20796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van het heelal</a:t>
            </a: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5676900" y="5208588"/>
            <a:ext cx="3467100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err="1"/>
              <a:t>Voor</a:t>
            </a:r>
            <a:r>
              <a:rPr lang="en-US" sz="2400" dirty="0"/>
              <a:t> elk </a:t>
            </a:r>
            <a:r>
              <a:rPr lang="en-US" sz="2400" dirty="0" err="1"/>
              <a:t>materie</a:t>
            </a:r>
            <a:r>
              <a:rPr lang="en-US" sz="2400" dirty="0"/>
              <a:t> </a:t>
            </a:r>
            <a:r>
              <a:rPr lang="en-US" sz="2400" dirty="0" err="1"/>
              <a:t>deeltje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zijn</a:t>
            </a:r>
            <a:r>
              <a:rPr lang="en-US" sz="2400" dirty="0"/>
              <a:t> </a:t>
            </a:r>
            <a:r>
              <a:rPr lang="en-US" sz="2400" dirty="0" err="1" smtClean="0"/>
              <a:t>er</a:t>
            </a:r>
            <a:r>
              <a:rPr lang="en-US" sz="2400" dirty="0" smtClean="0"/>
              <a:t> </a:t>
            </a:r>
            <a:r>
              <a:rPr lang="en-US" sz="2400" dirty="0" err="1" smtClean="0"/>
              <a:t>miljard</a:t>
            </a:r>
            <a:r>
              <a:rPr lang="en-US" sz="2400" dirty="0" smtClean="0"/>
              <a:t> </a:t>
            </a:r>
            <a:r>
              <a:rPr lang="en-US" sz="2400" dirty="0" err="1" smtClean="0"/>
              <a:t>fotonen</a:t>
            </a:r>
            <a:endParaRPr lang="en-US" sz="2400" dirty="0" smtClean="0"/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4454525" y="3714523"/>
            <a:ext cx="135096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-270</a:t>
            </a:r>
            <a:r>
              <a:rPr lang="en-US" baseline="30000" dirty="0">
                <a:solidFill>
                  <a:schemeClr val="tx1"/>
                </a:solidFill>
              </a:rPr>
              <a:t>0</a:t>
            </a:r>
            <a:r>
              <a:rPr lang="en-US" dirty="0">
                <a:solidFill>
                  <a:schemeClr val="tx1"/>
                </a:solidFill>
              </a:rPr>
              <a:t> 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9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1" grpId="0"/>
      <p:bldP spid="22" grpId="0"/>
      <p:bldP spid="2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5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zoals</a:t>
            </a:r>
            <a:r>
              <a:rPr lang="en-US" dirty="0"/>
              <a:t> we het nu </a:t>
            </a:r>
            <a:r>
              <a:rPr lang="en-US" dirty="0" err="1"/>
              <a:t>zien</a:t>
            </a:r>
            <a:endParaRPr lang="en-US" dirty="0"/>
          </a:p>
        </p:txBody>
      </p:sp>
      <p:pic>
        <p:nvPicPr>
          <p:cNvPr id="754692" name="Picture 4" descr="020598_ilc_6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3150" y="750888"/>
            <a:ext cx="5265738" cy="2633662"/>
          </a:xfrm>
          <a:prstGeom prst="rect">
            <a:avLst/>
          </a:prstGeom>
          <a:noFill/>
        </p:spPr>
      </p:pic>
      <p:pic>
        <p:nvPicPr>
          <p:cNvPr id="754693" name="Picture 5" descr="Androme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9688" y="3594100"/>
            <a:ext cx="4765675" cy="3192463"/>
          </a:xfrm>
          <a:prstGeom prst="rect">
            <a:avLst/>
          </a:prstGeom>
          <a:noFill/>
        </p:spPr>
      </p:pic>
      <p:sp>
        <p:nvSpPr>
          <p:cNvPr id="754694" name="Text Box 6"/>
          <p:cNvSpPr txBox="1">
            <a:spLocks noChangeArrowheads="1"/>
          </p:cNvSpPr>
          <p:nvPr/>
        </p:nvSpPr>
        <p:spPr bwMode="auto">
          <a:xfrm>
            <a:off x="700088" y="1152525"/>
            <a:ext cx="2468562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Waargenomen</a:t>
            </a:r>
          </a:p>
          <a:p>
            <a:r>
              <a:rPr lang="en-US"/>
              <a:t>Nagloeilicht:</a:t>
            </a:r>
          </a:p>
        </p:txBody>
      </p:sp>
      <p:sp>
        <p:nvSpPr>
          <p:cNvPr id="754695" name="Text Box 7"/>
          <p:cNvSpPr txBox="1">
            <a:spLocks noChangeArrowheads="1"/>
          </p:cNvSpPr>
          <p:nvPr/>
        </p:nvSpPr>
        <p:spPr bwMode="auto">
          <a:xfrm>
            <a:off x="660400" y="4264025"/>
            <a:ext cx="2066925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Resterende </a:t>
            </a:r>
          </a:p>
          <a:p>
            <a:r>
              <a:rPr lang="en-US"/>
              <a:t>materie:</a:t>
            </a:r>
          </a:p>
        </p:txBody>
      </p:sp>
      <p:sp>
        <p:nvSpPr>
          <p:cNvPr id="754696" name="Text Box 8"/>
          <p:cNvSpPr txBox="1">
            <a:spLocks noChangeArrowheads="1"/>
          </p:cNvSpPr>
          <p:nvPr/>
        </p:nvSpPr>
        <p:spPr bwMode="auto">
          <a:xfrm>
            <a:off x="1314450" y="3344863"/>
            <a:ext cx="4429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</a:p>
        </p:txBody>
      </p:sp>
      <p:sp>
        <p:nvSpPr>
          <p:cNvPr id="754698" name="Freeform 10"/>
          <p:cNvSpPr>
            <a:spLocks/>
          </p:cNvSpPr>
          <p:nvPr/>
        </p:nvSpPr>
        <p:spPr bwMode="auto">
          <a:xfrm rot="10746042" flipV="1">
            <a:off x="219075" y="1322388"/>
            <a:ext cx="360363" cy="22860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4699" name="Oval 11"/>
          <p:cNvSpPr>
            <a:spLocks noChangeArrowheads="1"/>
          </p:cNvSpPr>
          <p:nvPr/>
        </p:nvSpPr>
        <p:spPr bwMode="auto">
          <a:xfrm>
            <a:off x="322263" y="4452938"/>
            <a:ext cx="203200" cy="1920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4700" name="Text Box 12"/>
          <p:cNvSpPr txBox="1">
            <a:spLocks noChangeArrowheads="1"/>
          </p:cNvSpPr>
          <p:nvPr/>
        </p:nvSpPr>
        <p:spPr bwMode="auto">
          <a:xfrm>
            <a:off x="833438" y="2241550"/>
            <a:ext cx="1781157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 “</a:t>
            </a:r>
            <a:r>
              <a:rPr lang="en-US" dirty="0" err="1">
                <a:solidFill>
                  <a:srgbClr val="FFFF00"/>
                </a:solidFill>
              </a:rPr>
              <a:t>veel</a:t>
            </a:r>
            <a:r>
              <a:rPr lang="en-US" dirty="0">
                <a:solidFill>
                  <a:srgbClr val="FFFF00"/>
                </a:solidFill>
              </a:rPr>
              <a:t>”</a:t>
            </a:r>
          </a:p>
          <a:p>
            <a:r>
              <a:rPr lang="en-US" sz="2000" dirty="0">
                <a:solidFill>
                  <a:srgbClr val="FFFF00"/>
                </a:solidFill>
              </a:rPr>
              <a:t>(1000000000)</a:t>
            </a:r>
          </a:p>
        </p:txBody>
      </p:sp>
      <p:sp>
        <p:nvSpPr>
          <p:cNvPr id="754701" name="Text Box 13"/>
          <p:cNvSpPr txBox="1">
            <a:spLocks noChangeArrowheads="1"/>
          </p:cNvSpPr>
          <p:nvPr/>
        </p:nvSpPr>
        <p:spPr bwMode="auto">
          <a:xfrm>
            <a:off x="763588" y="5359400"/>
            <a:ext cx="1589087" cy="8239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 “weinig”</a:t>
            </a:r>
          </a:p>
          <a:p>
            <a:r>
              <a:rPr lang="en-US" sz="2000">
                <a:solidFill>
                  <a:srgbClr val="66FFFF"/>
                </a:solidFill>
              </a:rPr>
              <a:t>      ( 1 )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5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695" grpId="0"/>
      <p:bldP spid="754699" grpId="0" animBg="1"/>
      <p:bldP spid="75470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ntaurus_A_galax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14400" y="0"/>
            <a:ext cx="109728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Inhoud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3044" y="1156633"/>
            <a:ext cx="7677022" cy="4153083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b="1" u="sng" dirty="0" err="1" smtClean="0"/>
              <a:t>Deel</a:t>
            </a:r>
            <a:r>
              <a:rPr lang="en-US" b="1" u="sng" dirty="0" smtClean="0"/>
              <a:t> I</a:t>
            </a:r>
          </a:p>
          <a:p>
            <a:pPr lvl="1"/>
            <a:r>
              <a:rPr lang="en-US" dirty="0" err="1" smtClean="0"/>
              <a:t>Elementaire</a:t>
            </a:r>
            <a:r>
              <a:rPr lang="en-US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 en de LEP </a:t>
            </a:r>
            <a:r>
              <a:rPr lang="en-US" dirty="0" err="1" smtClean="0"/>
              <a:t>ontdekking</a:t>
            </a:r>
            <a:endParaRPr lang="en-US" dirty="0" smtClean="0"/>
          </a:p>
          <a:p>
            <a:pPr lvl="1"/>
            <a:r>
              <a:rPr lang="en-US" dirty="0" err="1" smtClean="0"/>
              <a:t>Antimaterie</a:t>
            </a:r>
            <a:endParaRPr lang="en-US" dirty="0" smtClean="0"/>
          </a:p>
          <a:p>
            <a:pPr lvl="1"/>
            <a:r>
              <a:rPr lang="en-US" dirty="0" err="1" smtClean="0"/>
              <a:t>Deeltjes</a:t>
            </a:r>
            <a:r>
              <a:rPr lang="en-US" dirty="0" smtClean="0"/>
              <a:t> – </a:t>
            </a:r>
            <a:r>
              <a:rPr lang="en-US" dirty="0" err="1" smtClean="0"/>
              <a:t>Antideeltjes</a:t>
            </a:r>
            <a:r>
              <a:rPr lang="en-US" dirty="0" smtClean="0"/>
              <a:t> </a:t>
            </a:r>
            <a:r>
              <a:rPr lang="en-US" dirty="0" err="1" smtClean="0"/>
              <a:t>symmetrie</a:t>
            </a:r>
            <a:r>
              <a:rPr lang="en-US" dirty="0" smtClean="0"/>
              <a:t> en de Big Bang</a:t>
            </a:r>
          </a:p>
          <a:p>
            <a:pPr lvl="1"/>
            <a:endParaRPr lang="en-US" dirty="0" smtClean="0"/>
          </a:p>
          <a:p>
            <a:r>
              <a:rPr lang="en-US" b="1" u="sng" dirty="0" err="1" smtClean="0">
                <a:solidFill>
                  <a:srgbClr val="66FFFF"/>
                </a:solidFill>
              </a:rPr>
              <a:t>Deel</a:t>
            </a:r>
            <a:r>
              <a:rPr lang="en-US" b="1" u="sng" dirty="0" smtClean="0">
                <a:solidFill>
                  <a:srgbClr val="66FFFF"/>
                </a:solidFill>
              </a:rPr>
              <a:t> II</a:t>
            </a:r>
          </a:p>
          <a:p>
            <a:pPr lvl="1"/>
            <a:r>
              <a:rPr lang="en-US" dirty="0" smtClean="0">
                <a:solidFill>
                  <a:srgbClr val="66FFFF"/>
                </a:solidFill>
              </a:rPr>
              <a:t>Het </a:t>
            </a:r>
            <a:r>
              <a:rPr lang="en-US" dirty="0" err="1" smtClean="0">
                <a:solidFill>
                  <a:srgbClr val="66FFFF"/>
                </a:solidFill>
              </a:rPr>
              <a:t>Standaardmodel</a:t>
            </a:r>
            <a:r>
              <a:rPr lang="en-US" dirty="0" smtClean="0">
                <a:solidFill>
                  <a:srgbClr val="66FFFF"/>
                </a:solidFill>
              </a:rPr>
              <a:t> en het Higgs </a:t>
            </a:r>
            <a:r>
              <a:rPr lang="en-US" dirty="0" err="1" smtClean="0">
                <a:solidFill>
                  <a:srgbClr val="66FFFF"/>
                </a:solidFill>
              </a:rPr>
              <a:t>veld</a:t>
            </a:r>
            <a:endParaRPr lang="en-US" dirty="0" smtClean="0">
              <a:solidFill>
                <a:srgbClr val="66FFFF"/>
              </a:solidFill>
            </a:endParaRPr>
          </a:p>
          <a:p>
            <a:pPr lvl="1"/>
            <a:r>
              <a:rPr lang="en-US" dirty="0" smtClean="0">
                <a:solidFill>
                  <a:srgbClr val="66FFFF"/>
                </a:solidFill>
              </a:rPr>
              <a:t>De LHC en het Higgs </a:t>
            </a:r>
            <a:r>
              <a:rPr lang="en-US" dirty="0" err="1" smtClean="0">
                <a:solidFill>
                  <a:srgbClr val="66FFFF"/>
                </a:solidFill>
              </a:rPr>
              <a:t>deeltje</a:t>
            </a:r>
            <a:endParaRPr lang="en-US" dirty="0" smtClean="0">
              <a:solidFill>
                <a:srgbClr val="66FFFF"/>
              </a:solidFill>
            </a:endParaRPr>
          </a:p>
          <a:p>
            <a:pPr lvl="1"/>
            <a:r>
              <a:rPr lang="en-US" dirty="0" smtClean="0">
                <a:solidFill>
                  <a:srgbClr val="66FFFF"/>
                </a:solidFill>
              </a:rPr>
              <a:t>De LHC en </a:t>
            </a:r>
            <a:r>
              <a:rPr lang="en-US" dirty="0" err="1" smtClean="0">
                <a:solidFill>
                  <a:srgbClr val="66FFFF"/>
                </a:solidFill>
              </a:rPr>
              <a:t>antimaterie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onderzoek</a:t>
            </a:r>
            <a:endParaRPr lang="en-US" dirty="0" smtClean="0">
              <a:solidFill>
                <a:srgbClr val="66FFFF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015655" y="6692489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print"/>
          <a:srcRect l="5714" t="19693" r="8571"/>
          <a:stretch>
            <a:fillRect/>
          </a:stretch>
        </p:blipFill>
        <p:spPr bwMode="auto">
          <a:xfrm>
            <a:off x="1030269" y="1904958"/>
            <a:ext cx="6940485" cy="3227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Deeltjes</a:t>
            </a:r>
            <a:r>
              <a:rPr lang="en-US" dirty="0" smtClean="0"/>
              <a:t> </a:t>
            </a:r>
            <a:r>
              <a:rPr lang="en-US" dirty="0" err="1" smtClean="0"/>
              <a:t>verval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Antideeltjes</a:t>
            </a:r>
            <a:r>
              <a:rPr lang="en-US" dirty="0" smtClean="0"/>
              <a:t> </a:t>
            </a:r>
            <a:r>
              <a:rPr lang="en-US" dirty="0" err="1" smtClean="0"/>
              <a:t>verval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280" y="725635"/>
            <a:ext cx="8129043" cy="1391093"/>
          </a:xfrm>
        </p:spPr>
        <p:txBody>
          <a:bodyPr/>
          <a:lstStyle/>
          <a:p>
            <a:r>
              <a:rPr lang="en-US" dirty="0" smtClean="0"/>
              <a:t>1964: De </a:t>
            </a:r>
            <a:r>
              <a:rPr lang="en-US" dirty="0" err="1" smtClean="0"/>
              <a:t>natuur</a:t>
            </a:r>
            <a:r>
              <a:rPr lang="en-US" dirty="0" smtClean="0"/>
              <a:t> is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symmetrisch</a:t>
            </a:r>
            <a:r>
              <a:rPr lang="en-US" dirty="0" smtClean="0"/>
              <a:t>! </a:t>
            </a:r>
          </a:p>
          <a:p>
            <a:pPr lvl="1"/>
            <a:r>
              <a:rPr lang="en-US" dirty="0" err="1" smtClean="0">
                <a:solidFill>
                  <a:srgbClr val="66FFFF"/>
                </a:solidFill>
              </a:rPr>
              <a:t>Kaon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verval</a:t>
            </a:r>
            <a:r>
              <a:rPr lang="en-US" dirty="0" smtClean="0">
                <a:solidFill>
                  <a:srgbClr val="66FFFF"/>
                </a:solidFill>
              </a:rPr>
              <a:t>: </a:t>
            </a:r>
            <a:r>
              <a:rPr lang="en-US" dirty="0" err="1" smtClean="0">
                <a:solidFill>
                  <a:srgbClr val="66FFFF"/>
                </a:solidFill>
              </a:rPr>
              <a:t>K</a:t>
            </a:r>
            <a:r>
              <a:rPr lang="en-US" dirty="0" err="1" smtClean="0">
                <a:solidFill>
                  <a:srgbClr val="66FFFF"/>
                </a:solidFill>
                <a:sym typeface="Wingdings"/>
              </a:rPr>
              <a:t>e</a:t>
            </a:r>
            <a:r>
              <a:rPr lang="en-US" dirty="0" smtClean="0">
                <a:solidFill>
                  <a:srgbClr val="66FFFF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66FFFF"/>
                </a:solidFill>
                <a:latin typeface="Symbol"/>
                <a:sym typeface="Wingdings"/>
              </a:rPr>
              <a:t>π</a:t>
            </a:r>
            <a:r>
              <a:rPr lang="en-US" dirty="0" smtClean="0">
                <a:solidFill>
                  <a:srgbClr val="66FFFF"/>
                </a:solidFill>
                <a:latin typeface="Symbol"/>
                <a:sym typeface="Wingdings"/>
              </a:rPr>
              <a:t> </a:t>
            </a:r>
            <a:r>
              <a:rPr lang="en-US" dirty="0" err="1" smtClean="0">
                <a:solidFill>
                  <a:srgbClr val="66FFFF"/>
                </a:solidFill>
                <a:latin typeface="Symbol"/>
                <a:sym typeface="Wingdings"/>
              </a:rPr>
              <a:t>ν</a:t>
            </a:r>
            <a:r>
              <a:rPr lang="en-US" dirty="0" smtClean="0">
                <a:solidFill>
                  <a:srgbClr val="66FFFF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66FFFF"/>
                </a:solidFill>
                <a:sym typeface="Wingdings"/>
              </a:rPr>
              <a:t>voor</a:t>
            </a:r>
            <a:r>
              <a:rPr lang="en-US" dirty="0" smtClean="0">
                <a:solidFill>
                  <a:srgbClr val="66FFFF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66FFFF"/>
                </a:solidFill>
                <a:sym typeface="Wingdings"/>
              </a:rPr>
              <a:t>deeltjes</a:t>
            </a:r>
            <a:r>
              <a:rPr lang="en-US" dirty="0" smtClean="0">
                <a:solidFill>
                  <a:srgbClr val="66FFFF"/>
                </a:solidFill>
                <a:sym typeface="Wingdings"/>
              </a:rPr>
              <a:t> en anti-</a:t>
            </a:r>
            <a:r>
              <a:rPr lang="en-US" dirty="0" err="1" smtClean="0">
                <a:solidFill>
                  <a:srgbClr val="66FFFF"/>
                </a:solidFill>
                <a:sym typeface="Wingdings"/>
              </a:rPr>
              <a:t>deeltjes</a:t>
            </a:r>
            <a:r>
              <a:rPr lang="en-US" dirty="0" smtClean="0">
                <a:solidFill>
                  <a:srgbClr val="66FFFF"/>
                </a:solidFill>
                <a:sym typeface="Wingdings"/>
              </a:rPr>
              <a:t>:</a:t>
            </a:r>
            <a:endParaRPr lang="en-US" dirty="0">
              <a:solidFill>
                <a:srgbClr val="66FFFF"/>
              </a:solidFill>
              <a:latin typeface="Symbo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51259" y="5266049"/>
            <a:ext cx="7988898" cy="137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Het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verschil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antideeltjes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is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niet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nul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</a:rPr>
              <a:t>Een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</a:rPr>
              <a:t>klein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</a:rPr>
              <a:t>verschil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</a:rPr>
              <a:t>tussen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</a:rPr>
              <a:t>materie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</a:rPr>
              <a:t> en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</a:rPr>
              <a:t>antimaterie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</a:rPr>
              <a:t>gedrag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</a:rPr>
              <a:t>: “epsilon” ~1%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66FFFF"/>
              </a:solidFill>
              <a:effectLst/>
              <a:uLnTx/>
              <a:uFillTx/>
              <a:latin typeface="+mn-lt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rot="10800000">
            <a:off x="7781746" y="3485857"/>
            <a:ext cx="594441" cy="9007"/>
          </a:xfrm>
          <a:prstGeom prst="straightConnector1">
            <a:avLst/>
          </a:prstGeom>
          <a:solidFill>
            <a:srgbClr val="FFFF99"/>
          </a:solidFill>
          <a:ln w="50800" cap="flat" cmpd="sng" algn="ctr">
            <a:solidFill>
              <a:srgbClr val="FF99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 rot="16200000">
            <a:off x="-776788" y="3023603"/>
            <a:ext cx="2852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9900"/>
                </a:solidFill>
              </a:rPr>
              <a:t>A</a:t>
            </a:r>
            <a:r>
              <a:rPr lang="en-US" baseline="-25000" dirty="0" smtClean="0">
                <a:solidFill>
                  <a:srgbClr val="FF9900"/>
                </a:solidFill>
              </a:rPr>
              <a:t>T</a:t>
            </a:r>
            <a:r>
              <a:rPr lang="en-US" dirty="0" smtClean="0">
                <a:solidFill>
                  <a:srgbClr val="FF9900"/>
                </a:solidFill>
              </a:rPr>
              <a:t> = Asymmetry</a:t>
            </a:r>
            <a:endParaRPr lang="en-US" dirty="0">
              <a:solidFill>
                <a:srgbClr val="FF99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916915" y="1974634"/>
            <a:ext cx="3072580" cy="3080774"/>
            <a:chOff x="4416323" y="2204065"/>
            <a:chExt cx="3072580" cy="3080774"/>
          </a:xfrm>
        </p:grpSpPr>
        <p:sp>
          <p:nvSpPr>
            <p:cNvPr id="12" name="Rectangle 11"/>
            <p:cNvSpPr/>
            <p:nvPr/>
          </p:nvSpPr>
          <p:spPr bwMode="auto">
            <a:xfrm>
              <a:off x="4416323" y="2204065"/>
              <a:ext cx="3072580" cy="3080774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3" name="Picture 12" descr="asymmetry-295x300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39018" y="2340077"/>
              <a:ext cx="2755491" cy="2802194"/>
            </a:xfrm>
            <a:prstGeom prst="rect">
              <a:avLst/>
            </a:prstGeom>
            <a:solidFill>
              <a:schemeClr val="bg1"/>
            </a:solidFill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0000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84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557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/>
              <a:t>Escher’s </a:t>
            </a:r>
            <a:r>
              <a:rPr lang="en-US" sz="3200" dirty="0" err="1"/>
              <a:t>impressie</a:t>
            </a:r>
            <a:r>
              <a:rPr lang="en-US" sz="3200" dirty="0"/>
              <a:t> over het </a:t>
            </a:r>
            <a:br>
              <a:rPr lang="en-US" sz="3200" dirty="0"/>
            </a:br>
            <a:r>
              <a:rPr lang="en-US" sz="3200" dirty="0" err="1"/>
              <a:t>verschil</a:t>
            </a:r>
            <a:r>
              <a:rPr lang="en-US" sz="3200" dirty="0"/>
              <a:t> </a:t>
            </a:r>
            <a:r>
              <a:rPr lang="en-US" sz="3200" dirty="0" err="1"/>
              <a:t>tussen</a:t>
            </a:r>
            <a:r>
              <a:rPr lang="en-US" sz="3200" dirty="0"/>
              <a:t> </a:t>
            </a:r>
            <a:r>
              <a:rPr lang="en-US" sz="3200" dirty="0" err="1"/>
              <a:t>materie</a:t>
            </a:r>
            <a:r>
              <a:rPr lang="en-US" sz="3200" dirty="0"/>
              <a:t> en </a:t>
            </a:r>
            <a:r>
              <a:rPr lang="en-US" sz="3200" dirty="0" err="1" smtClean="0"/>
              <a:t>antimaterie</a:t>
            </a:r>
            <a:endParaRPr lang="en-US" sz="32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25575" y="1660525"/>
            <a:ext cx="6410325" cy="4094163"/>
            <a:chOff x="994" y="1026"/>
            <a:chExt cx="3822" cy="2553"/>
          </a:xfrm>
        </p:grpSpPr>
        <p:pic>
          <p:nvPicPr>
            <p:cNvPr id="78438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03" y="1035"/>
              <a:ext cx="1768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8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94" y="2444"/>
              <a:ext cx="1763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90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2" y="2440"/>
              <a:ext cx="1768" cy="113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91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9" y="1026"/>
              <a:ext cx="1767" cy="11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</p:grpSp>
      <p:sp>
        <p:nvSpPr>
          <p:cNvPr id="784393" name="Line 9"/>
          <p:cNvSpPr>
            <a:spLocks noChangeShapeType="1"/>
          </p:cNvSpPr>
          <p:nvPr/>
        </p:nvSpPr>
        <p:spPr bwMode="auto">
          <a:xfrm>
            <a:off x="4276725" y="3376613"/>
            <a:ext cx="717550" cy="688975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lg" len="lg"/>
            <a:tailEnd type="triangle" w="lg" len="lg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784394" name="Oval 10"/>
          <p:cNvSpPr>
            <a:spLocks noChangeArrowheads="1"/>
          </p:cNvSpPr>
          <p:nvPr/>
        </p:nvSpPr>
        <p:spPr bwMode="auto">
          <a:xfrm>
            <a:off x="2039938" y="1984375"/>
            <a:ext cx="590550" cy="477838"/>
          </a:xfrm>
          <a:prstGeom prst="ellipse">
            <a:avLst/>
          </a:prstGeom>
          <a:noFill/>
          <a:ln w="44450" algn="ctr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395" name="Oval 11"/>
          <p:cNvSpPr>
            <a:spLocks noChangeArrowheads="1"/>
          </p:cNvSpPr>
          <p:nvPr/>
        </p:nvSpPr>
        <p:spPr bwMode="auto">
          <a:xfrm>
            <a:off x="5372100" y="4217988"/>
            <a:ext cx="590550" cy="477837"/>
          </a:xfrm>
          <a:prstGeom prst="ellipse">
            <a:avLst/>
          </a:prstGeom>
          <a:noFill/>
          <a:ln w="44450" algn="ctr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0" name="Oval 16"/>
          <p:cNvSpPr>
            <a:spLocks noChangeArrowheads="1"/>
          </p:cNvSpPr>
          <p:nvPr/>
        </p:nvSpPr>
        <p:spPr bwMode="auto">
          <a:xfrm>
            <a:off x="3624263" y="2598738"/>
            <a:ext cx="590550" cy="477837"/>
          </a:xfrm>
          <a:prstGeom prst="ellipse">
            <a:avLst/>
          </a:prstGeom>
          <a:noFill/>
          <a:ln w="3810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1" name="Oval 17"/>
          <p:cNvSpPr>
            <a:spLocks noChangeArrowheads="1"/>
          </p:cNvSpPr>
          <p:nvPr/>
        </p:nvSpPr>
        <p:spPr bwMode="auto">
          <a:xfrm>
            <a:off x="6999288" y="4833938"/>
            <a:ext cx="590550" cy="477837"/>
          </a:xfrm>
          <a:prstGeom prst="ellipse">
            <a:avLst/>
          </a:prstGeom>
          <a:noFill/>
          <a:ln w="4445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2" name="AutoShape 18"/>
          <p:cNvSpPr>
            <a:spLocks noChangeArrowheads="1"/>
          </p:cNvSpPr>
          <p:nvPr/>
        </p:nvSpPr>
        <p:spPr bwMode="auto">
          <a:xfrm>
            <a:off x="2868613" y="6062663"/>
            <a:ext cx="3503612" cy="182562"/>
          </a:xfrm>
          <a:prstGeom prst="rightArrow">
            <a:avLst>
              <a:gd name="adj1" fmla="val 50000"/>
              <a:gd name="adj2" fmla="val 479784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3" name="AutoShape 19"/>
          <p:cNvSpPr>
            <a:spLocks noChangeArrowheads="1"/>
          </p:cNvSpPr>
          <p:nvPr/>
        </p:nvSpPr>
        <p:spPr bwMode="auto">
          <a:xfrm>
            <a:off x="850900" y="2279650"/>
            <a:ext cx="196850" cy="2743200"/>
          </a:xfrm>
          <a:prstGeom prst="downArrow">
            <a:avLst>
              <a:gd name="adj1" fmla="val 50000"/>
              <a:gd name="adj2" fmla="val 348387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4" name="Text Box 20"/>
          <p:cNvSpPr txBox="1">
            <a:spLocks noChangeArrowheads="1"/>
          </p:cNvSpPr>
          <p:nvPr/>
        </p:nvSpPr>
        <p:spPr bwMode="auto">
          <a:xfrm>
            <a:off x="1308100" y="1243013"/>
            <a:ext cx="1201738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CECFF"/>
                </a:solidFill>
              </a:rPr>
              <a:t>materie</a:t>
            </a:r>
          </a:p>
        </p:txBody>
      </p:sp>
      <p:sp>
        <p:nvSpPr>
          <p:cNvPr id="784405" name="Text Box 21"/>
          <p:cNvSpPr txBox="1">
            <a:spLocks noChangeArrowheads="1"/>
          </p:cNvSpPr>
          <p:nvPr/>
        </p:nvSpPr>
        <p:spPr bwMode="auto">
          <a:xfrm>
            <a:off x="6142038" y="5684838"/>
            <a:ext cx="1719341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CCECFF"/>
                </a:solidFill>
              </a:rPr>
              <a:t>antimaterie</a:t>
            </a:r>
            <a:endParaRPr lang="en-US" sz="2400" dirty="0">
              <a:solidFill>
                <a:srgbClr val="CCECFF"/>
              </a:solidFill>
            </a:endParaRPr>
          </a:p>
        </p:txBody>
      </p:sp>
      <p:sp>
        <p:nvSpPr>
          <p:cNvPr id="784406" name="Text Box 22"/>
          <p:cNvSpPr txBox="1">
            <a:spLocks noChangeArrowheads="1"/>
          </p:cNvSpPr>
          <p:nvPr/>
        </p:nvSpPr>
        <p:spPr bwMode="auto">
          <a:xfrm>
            <a:off x="3087688" y="6113463"/>
            <a:ext cx="2503487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links      rechts</a:t>
            </a:r>
          </a:p>
        </p:txBody>
      </p:sp>
      <p:sp>
        <p:nvSpPr>
          <p:cNvPr id="784407" name="Text Box 23"/>
          <p:cNvSpPr txBox="1">
            <a:spLocks noChangeArrowheads="1"/>
          </p:cNvSpPr>
          <p:nvPr/>
        </p:nvSpPr>
        <p:spPr bwMode="auto">
          <a:xfrm rot="5400000">
            <a:off x="-1066006" y="3382169"/>
            <a:ext cx="3222625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kleur  </a:t>
            </a:r>
            <a:r>
              <a:rPr lang="en-US">
                <a:solidFill>
                  <a:srgbClr val="66FFFF"/>
                </a:solidFill>
                <a:sym typeface="Symbol" pitchFamily="18" charset="2"/>
              </a:rPr>
              <a:t>     anti-kleur</a:t>
            </a:r>
          </a:p>
        </p:txBody>
      </p:sp>
      <p:sp>
        <p:nvSpPr>
          <p:cNvPr id="784408" name="AutoShape 24"/>
          <p:cNvSpPr>
            <a:spLocks noChangeArrowheads="1"/>
          </p:cNvSpPr>
          <p:nvPr/>
        </p:nvSpPr>
        <p:spPr bwMode="auto">
          <a:xfrm>
            <a:off x="3995738" y="6315075"/>
            <a:ext cx="409575" cy="184150"/>
          </a:xfrm>
          <a:prstGeom prst="rightArrow">
            <a:avLst>
              <a:gd name="adj1" fmla="val 50000"/>
              <a:gd name="adj2" fmla="val 55603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84409" name="AutoShape 25"/>
          <p:cNvSpPr>
            <a:spLocks noChangeArrowheads="1"/>
          </p:cNvSpPr>
          <p:nvPr/>
        </p:nvSpPr>
        <p:spPr bwMode="auto">
          <a:xfrm rot="5400000">
            <a:off x="279400" y="3133726"/>
            <a:ext cx="409575" cy="184150"/>
          </a:xfrm>
          <a:prstGeom prst="rightArrow">
            <a:avLst>
              <a:gd name="adj1" fmla="val 50000"/>
              <a:gd name="adj2" fmla="val 55603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4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4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84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84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84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4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84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84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84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84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84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84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84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84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84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84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4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84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84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84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84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84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84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84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84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84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8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84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4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84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84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84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84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84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84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84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84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84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84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4393" grpId="0" animBg="1"/>
      <p:bldP spid="784394" grpId="0" animBg="1"/>
      <p:bldP spid="784395" grpId="0" animBg="1"/>
      <p:bldP spid="784400" grpId="0" animBg="1"/>
      <p:bldP spid="784401" grpId="0" animBg="1"/>
      <p:bldP spid="784402" grpId="0" animBg="1"/>
      <p:bldP spid="784403" grpId="0" animBg="1"/>
      <p:bldP spid="784404" grpId="0"/>
      <p:bldP spid="784405" grpId="0"/>
      <p:bldP spid="784406" grpId="0"/>
      <p:bldP spid="784407" grpId="0"/>
      <p:bldP spid="784408" grpId="0" animBg="1"/>
      <p:bldP spid="78440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Deel</a:t>
            </a:r>
            <a:r>
              <a:rPr lang="en-US" dirty="0" smtClean="0"/>
              <a:t>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april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629945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Het </a:t>
            </a:r>
            <a:r>
              <a:rPr lang="en-US" sz="4000" dirty="0" err="1" smtClean="0"/>
              <a:t>Standaardmodel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err="1" smtClean="0">
                <a:solidFill>
                  <a:srgbClr val="00FFFF"/>
                </a:solidFill>
              </a:rPr>
              <a:t>Deeltjes</a:t>
            </a:r>
            <a:r>
              <a:rPr lang="en-US" sz="3200" i="1" dirty="0" smtClean="0">
                <a:solidFill>
                  <a:srgbClr val="00FFFF"/>
                </a:solidFill>
              </a:rPr>
              <a:t>, </a:t>
            </a:r>
            <a:r>
              <a:rPr lang="en-US" sz="3200" i="1" dirty="0" err="1" smtClean="0">
                <a:solidFill>
                  <a:srgbClr val="00FFFF"/>
                </a:solidFill>
              </a:rPr>
              <a:t>Krachten</a:t>
            </a:r>
            <a:r>
              <a:rPr lang="en-US" sz="3200" i="1" dirty="0" smtClean="0">
                <a:solidFill>
                  <a:srgbClr val="00FFFF"/>
                </a:solidFill>
              </a:rPr>
              <a:t> en</a:t>
            </a:r>
          </a:p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het Higgs Boson 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Pieter_Zeema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68616" y="202145"/>
            <a:ext cx="1896997" cy="26574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75601" y="2171299"/>
            <a:ext cx="1533818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</a:rPr>
              <a:t>Pieter Zeeman</a:t>
            </a:r>
          </a:p>
          <a:p>
            <a:pPr algn="ctr"/>
            <a:r>
              <a:rPr lang="en-US" sz="1400" b="1" dirty="0" smtClean="0">
                <a:solidFill>
                  <a:srgbClr val="000090"/>
                </a:solidFill>
              </a:rPr>
              <a:t>1865 – 1943</a:t>
            </a:r>
            <a:endParaRPr lang="en-US" sz="1400" b="1" dirty="0">
              <a:solidFill>
                <a:srgbClr val="000090"/>
              </a:solidFill>
            </a:endParaRPr>
          </a:p>
        </p:txBody>
      </p:sp>
      <p:pic>
        <p:nvPicPr>
          <p:cNvPr id="10" name="Picture 9" descr="EinsteinZeemanEhrenfes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64112" y="4260715"/>
            <a:ext cx="3078274" cy="233509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vier</a:t>
            </a:r>
            <a:r>
              <a:rPr lang="en-US" dirty="0" smtClean="0"/>
              <a:t> </a:t>
            </a:r>
            <a:r>
              <a:rPr lang="en-US" dirty="0" err="1" smtClean="0"/>
              <a:t>fundamentele</a:t>
            </a:r>
            <a:r>
              <a:rPr lang="en-US" dirty="0" smtClean="0"/>
              <a:t> </a:t>
            </a:r>
            <a:r>
              <a:rPr lang="en-US" dirty="0" err="1" smtClean="0"/>
              <a:t>natuurkrachten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/>
              </a:ext>
            </a:extLst>
          </a:blip>
          <a:srcRect/>
          <a:stretch/>
        </p:blipFill>
        <p:spPr>
          <a:xfrm>
            <a:off x="596916" y="1110348"/>
            <a:ext cx="2124514" cy="1930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/>
          <a:srcRect l="7080" r="11557"/>
          <a:stretch/>
        </p:blipFill>
        <p:spPr>
          <a:xfrm>
            <a:off x="624109" y="4299867"/>
            <a:ext cx="2125685" cy="1921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2139" y="4223657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6663876" y="104866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5300" y="742042"/>
            <a:ext cx="2168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/>
              <a:t>Zwaartekracht:</a:t>
            </a:r>
            <a:endParaRPr lang="nl-NL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93703" y="3906813"/>
            <a:ext cx="278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/>
              <a:t>Elektromagnetisme:</a:t>
            </a:r>
            <a:endParaRPr lang="nl-NL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279686" y="720271"/>
            <a:ext cx="25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/>
              <a:t>Sterke kernkracht:</a:t>
            </a:r>
            <a:endParaRPr lang="nl-NL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301579" y="3890481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/>
              <a:t>Zwakke kernkracht:</a:t>
            </a:r>
            <a:endParaRPr lang="nl-NL" sz="20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/>
              </a:ext>
            </a:extLst>
          </a:blip>
          <a:srcRect/>
          <a:stretch/>
        </p:blipFill>
        <p:spPr>
          <a:xfrm>
            <a:off x="3546930" y="2609879"/>
            <a:ext cx="2267857" cy="23226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2652" y="3018273"/>
            <a:ext cx="2389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00FFFF"/>
                </a:solidFill>
              </a:rPr>
              <a:t>Werkt op alle deeltjes</a:t>
            </a:r>
            <a:br>
              <a:rPr lang="nl-NL" sz="1800" dirty="0" smtClean="0">
                <a:solidFill>
                  <a:srgbClr val="00FFFF"/>
                </a:solidFill>
              </a:rPr>
            </a:br>
            <a:r>
              <a:rPr lang="nl-NL" sz="1800" dirty="0" smtClean="0">
                <a:solidFill>
                  <a:srgbClr val="00FFFF"/>
                </a:solidFill>
              </a:rPr>
              <a:t>met massa</a:t>
            </a:r>
            <a:endParaRPr lang="nl-NL" sz="1800" dirty="0">
              <a:solidFill>
                <a:srgbClr val="00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1088" y="6079683"/>
            <a:ext cx="2561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00FFFF"/>
                </a:solidFill>
              </a:rPr>
              <a:t>Werkt op alle elektrisch</a:t>
            </a:r>
            <a:br>
              <a:rPr lang="nl-NL" sz="1800" dirty="0" smtClean="0">
                <a:solidFill>
                  <a:srgbClr val="00FFFF"/>
                </a:solidFill>
              </a:rPr>
            </a:br>
            <a:r>
              <a:rPr lang="nl-NL" sz="1800" dirty="0" smtClean="0">
                <a:solidFill>
                  <a:srgbClr val="00FFFF"/>
                </a:solidFill>
              </a:rPr>
              <a:t>geladen deeltjes</a:t>
            </a:r>
            <a:endParaRPr lang="nl-NL" sz="1800" dirty="0">
              <a:solidFill>
                <a:srgbClr val="00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48128" y="2965645"/>
            <a:ext cx="2277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00FFFF"/>
                </a:solidFill>
              </a:rPr>
              <a:t>Werkt op alle quarks</a:t>
            </a:r>
            <a:endParaRPr lang="nl-NL" sz="1800" dirty="0">
              <a:solidFill>
                <a:srgbClr val="00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26339" y="6346374"/>
            <a:ext cx="2389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00FFFF"/>
                </a:solidFill>
              </a:rPr>
              <a:t>Werkt op alle deeltjes</a:t>
            </a:r>
            <a:endParaRPr lang="nl-NL" sz="1800" dirty="0">
              <a:solidFill>
                <a:srgbClr val="00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we_are_he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8229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3" cstate="print"/>
          <a:srcRect t="76389"/>
          <a:stretch>
            <a:fillRect/>
          </a:stretch>
        </p:blipFill>
        <p:spPr bwMode="auto">
          <a:xfrm>
            <a:off x="8153400" y="1143000"/>
            <a:ext cx="10556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6" name="Picture 4"/>
          <p:cNvPicPr>
            <a:picLocks noChangeAspect="1" noChangeArrowheads="1"/>
          </p:cNvPicPr>
          <p:nvPr/>
        </p:nvPicPr>
        <p:blipFill>
          <a:blip r:embed="rId4" cstate="print"/>
          <a:srcRect t="23611" b="51389"/>
          <a:stretch>
            <a:fillRect/>
          </a:stretch>
        </p:blipFill>
        <p:spPr bwMode="auto">
          <a:xfrm>
            <a:off x="8153400" y="0"/>
            <a:ext cx="10556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7" name="Picture 5"/>
          <p:cNvPicPr>
            <a:picLocks noChangeAspect="1" noChangeArrowheads="1"/>
          </p:cNvPicPr>
          <p:nvPr/>
        </p:nvPicPr>
        <p:blipFill>
          <a:blip r:embed="rId3" cstate="print"/>
          <a:srcRect b="77777"/>
          <a:stretch>
            <a:fillRect/>
          </a:stretch>
        </p:blipFill>
        <p:spPr bwMode="auto">
          <a:xfrm>
            <a:off x="8153400" y="3886200"/>
            <a:ext cx="105568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8" name="Picture 6"/>
          <p:cNvPicPr>
            <a:picLocks noChangeAspect="1" noChangeArrowheads="1"/>
          </p:cNvPicPr>
          <p:nvPr/>
        </p:nvPicPr>
        <p:blipFill>
          <a:blip r:embed="rId5" cstate="print"/>
          <a:srcRect t="50000" b="26666"/>
          <a:stretch>
            <a:fillRect/>
          </a:stretch>
        </p:blipFill>
        <p:spPr bwMode="auto">
          <a:xfrm>
            <a:off x="8153400" y="2301875"/>
            <a:ext cx="10541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9" name="Picture 7" descr="magne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53400" y="5029200"/>
            <a:ext cx="106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40" name="Text Box 8"/>
          <p:cNvSpPr txBox="1">
            <a:spLocks noChangeArrowheads="1"/>
          </p:cNvSpPr>
          <p:nvPr/>
        </p:nvSpPr>
        <p:spPr bwMode="auto">
          <a:xfrm rot="-5400000">
            <a:off x="-161131" y="5649119"/>
            <a:ext cx="720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0 s</a:t>
            </a:r>
          </a:p>
        </p:txBody>
      </p:sp>
      <p:sp>
        <p:nvSpPr>
          <p:cNvPr id="146441" name="Line 9"/>
          <p:cNvSpPr>
            <a:spLocks noChangeShapeType="1"/>
          </p:cNvSpPr>
          <p:nvPr/>
        </p:nvSpPr>
        <p:spPr bwMode="auto">
          <a:xfrm>
            <a:off x="228600" y="2197100"/>
            <a:ext cx="0" cy="3352800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442" name="Text Box 10"/>
          <p:cNvSpPr txBox="1">
            <a:spLocks noChangeArrowheads="1"/>
          </p:cNvSpPr>
          <p:nvPr/>
        </p:nvSpPr>
        <p:spPr bwMode="auto">
          <a:xfrm rot="-5400000">
            <a:off x="190500" y="5981701"/>
            <a:ext cx="13858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10</a:t>
            </a:r>
            <a:r>
              <a:rPr lang="nl-NL" sz="2800" baseline="300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43</a:t>
            </a:r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 s</a:t>
            </a:r>
          </a:p>
        </p:txBody>
      </p:sp>
      <p:sp>
        <p:nvSpPr>
          <p:cNvPr id="146443" name="Line 11"/>
          <p:cNvSpPr>
            <a:spLocks noChangeShapeType="1"/>
          </p:cNvSpPr>
          <p:nvPr/>
        </p:nvSpPr>
        <p:spPr bwMode="auto">
          <a:xfrm>
            <a:off x="914400" y="2730500"/>
            <a:ext cx="0" cy="2819400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444" name="Line 12"/>
          <p:cNvSpPr>
            <a:spLocks noChangeShapeType="1"/>
          </p:cNvSpPr>
          <p:nvPr/>
        </p:nvSpPr>
        <p:spPr bwMode="auto">
          <a:xfrm>
            <a:off x="1600200" y="3721100"/>
            <a:ext cx="0" cy="1828800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445" name="Line 13"/>
          <p:cNvSpPr>
            <a:spLocks noChangeShapeType="1"/>
          </p:cNvSpPr>
          <p:nvPr/>
        </p:nvSpPr>
        <p:spPr bwMode="auto">
          <a:xfrm>
            <a:off x="4495800" y="4787900"/>
            <a:ext cx="0" cy="762000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446" name="Text Box 14"/>
          <p:cNvSpPr txBox="1">
            <a:spLocks noChangeArrowheads="1"/>
          </p:cNvSpPr>
          <p:nvPr/>
        </p:nvSpPr>
        <p:spPr bwMode="auto">
          <a:xfrm>
            <a:off x="6418263" y="6172200"/>
            <a:ext cx="2508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000" i="1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14 billion years</a:t>
            </a:r>
          </a:p>
          <a:p>
            <a:r>
              <a:rPr lang="nl-NL" sz="2000" i="1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after the Big Bang</a:t>
            </a:r>
          </a:p>
        </p:txBody>
      </p:sp>
      <p:sp>
        <p:nvSpPr>
          <p:cNvPr id="146447" name="Text Box 15"/>
          <p:cNvSpPr txBox="1">
            <a:spLocks noChangeArrowheads="1"/>
          </p:cNvSpPr>
          <p:nvPr/>
        </p:nvSpPr>
        <p:spPr bwMode="auto">
          <a:xfrm rot="-5400000">
            <a:off x="876300" y="5981701"/>
            <a:ext cx="13858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10</a:t>
            </a:r>
            <a:r>
              <a:rPr lang="nl-NL" sz="2800" baseline="300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35</a:t>
            </a:r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 s</a:t>
            </a:r>
          </a:p>
        </p:txBody>
      </p:sp>
      <p:sp>
        <p:nvSpPr>
          <p:cNvPr id="146448" name="Text Box 16"/>
          <p:cNvSpPr txBox="1">
            <a:spLocks noChangeArrowheads="1"/>
          </p:cNvSpPr>
          <p:nvPr/>
        </p:nvSpPr>
        <p:spPr bwMode="auto">
          <a:xfrm rot="-5400000">
            <a:off x="3835400" y="5981701"/>
            <a:ext cx="13858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10</a:t>
            </a:r>
            <a:r>
              <a:rPr lang="nl-NL" sz="2800" baseline="300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12</a:t>
            </a:r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 s</a:t>
            </a:r>
          </a:p>
        </p:txBody>
      </p:sp>
      <p:sp>
        <p:nvSpPr>
          <p:cNvPr id="146449" name="Text Box 17"/>
          <p:cNvSpPr txBox="1">
            <a:spLocks noChangeArrowheads="1"/>
          </p:cNvSpPr>
          <p:nvPr/>
        </p:nvSpPr>
        <p:spPr bwMode="auto">
          <a:xfrm>
            <a:off x="6418263" y="5653088"/>
            <a:ext cx="13477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800" i="1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today:</a:t>
            </a:r>
          </a:p>
        </p:txBody>
      </p:sp>
      <p:sp>
        <p:nvSpPr>
          <p:cNvPr id="146450" name="Line 18"/>
          <p:cNvSpPr>
            <a:spLocks noChangeShapeType="1"/>
          </p:cNvSpPr>
          <p:nvPr/>
        </p:nvSpPr>
        <p:spPr bwMode="auto">
          <a:xfrm>
            <a:off x="8077200" y="5410200"/>
            <a:ext cx="0" cy="762000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-76200" y="-76200"/>
            <a:ext cx="8137525" cy="519113"/>
            <a:chOff x="106" y="2313"/>
            <a:chExt cx="5126" cy="327"/>
          </a:xfrm>
        </p:grpSpPr>
        <p:pic>
          <p:nvPicPr>
            <p:cNvPr id="146461" name="Picture 2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6" y="2480"/>
              <a:ext cx="5088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6462" name="AutoShape 21"/>
            <p:cNvSpPr>
              <a:spLocks noChangeArrowheads="1"/>
            </p:cNvSpPr>
            <p:nvPr/>
          </p:nvSpPr>
          <p:spPr bwMode="auto">
            <a:xfrm rot="5400000">
              <a:off x="5014" y="2403"/>
              <a:ext cx="234" cy="202"/>
            </a:xfrm>
            <a:prstGeom prst="triangle">
              <a:avLst>
                <a:gd name="adj" fmla="val 50000"/>
              </a:avLst>
            </a:prstGeom>
            <a:solidFill>
              <a:srgbClr val="00FF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463" name="Rectangle 22"/>
            <p:cNvSpPr>
              <a:spLocks noChangeArrowheads="1"/>
            </p:cNvSpPr>
            <p:nvPr/>
          </p:nvSpPr>
          <p:spPr bwMode="auto">
            <a:xfrm>
              <a:off x="1584" y="2400"/>
              <a:ext cx="2160" cy="19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464" name="Text Box 23"/>
            <p:cNvSpPr txBox="1">
              <a:spLocks noChangeArrowheads="1"/>
            </p:cNvSpPr>
            <p:nvPr/>
          </p:nvSpPr>
          <p:spPr bwMode="auto">
            <a:xfrm>
              <a:off x="1536" y="2313"/>
              <a:ext cx="2421" cy="32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nl-NL" sz="2800">
                  <a:solidFill>
                    <a:schemeClr val="bg1"/>
                  </a:solidFill>
                  <a:latin typeface="Verdana" pitchFamily="-105" charset="0"/>
                  <a:ea typeface="Arial" pitchFamily="-105" charset="0"/>
                  <a:cs typeface="Arial" pitchFamily="-105" charset="0"/>
                </a:rPr>
                <a:t>Universe cools down</a:t>
              </a:r>
            </a:p>
          </p:txBody>
        </p:sp>
      </p:grpSp>
      <p:sp>
        <p:nvSpPr>
          <p:cNvPr id="146452" name="Text Box 24"/>
          <p:cNvSpPr txBox="1">
            <a:spLocks noChangeArrowheads="1"/>
          </p:cNvSpPr>
          <p:nvPr/>
        </p:nvSpPr>
        <p:spPr bwMode="auto">
          <a:xfrm rot="-5400000">
            <a:off x="-969962" y="3411537"/>
            <a:ext cx="2457450" cy="7016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4000">
                <a:solidFill>
                  <a:schemeClr val="bg1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Big Bang</a:t>
            </a:r>
          </a:p>
        </p:txBody>
      </p:sp>
      <p:pic>
        <p:nvPicPr>
          <p:cNvPr id="146453" name="Picture 2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81200" y="3948113"/>
            <a:ext cx="2257425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1905000" y="2132013"/>
            <a:ext cx="2362200" cy="1614487"/>
            <a:chOff x="1200" y="1343"/>
            <a:chExt cx="1488" cy="1017"/>
          </a:xfrm>
        </p:grpSpPr>
        <p:sp>
          <p:nvSpPr>
            <p:cNvPr id="146459" name="Text Box 27"/>
            <p:cNvSpPr txBox="1">
              <a:spLocks noChangeArrowheads="1"/>
            </p:cNvSpPr>
            <p:nvPr/>
          </p:nvSpPr>
          <p:spPr bwMode="auto">
            <a:xfrm rot="1444991">
              <a:off x="1824" y="1343"/>
              <a:ext cx="644" cy="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nl-NL" sz="2800">
                <a:solidFill>
                  <a:schemeClr val="bg1"/>
                </a:solidFill>
                <a:latin typeface="Verdana" pitchFamily="-105" charset="0"/>
                <a:ea typeface="Arial" pitchFamily="-105" charset="0"/>
                <a:cs typeface="Arial" pitchFamily="-105" charset="0"/>
              </a:endParaRPr>
            </a:p>
            <a:p>
              <a:r>
                <a:rPr lang="nl-NL" sz="2800">
                  <a:solidFill>
                    <a:schemeClr val="bg1"/>
                  </a:solidFill>
                  <a:latin typeface="Verdana" pitchFamily="-105" charset="0"/>
                  <a:ea typeface="Arial" pitchFamily="-105" charset="0"/>
                  <a:cs typeface="Arial" pitchFamily="-105" charset="0"/>
                </a:rPr>
                <a:t>LHC </a:t>
              </a:r>
            </a:p>
            <a:p>
              <a:endParaRPr lang="nl-NL" sz="2800">
                <a:solidFill>
                  <a:schemeClr val="bg1"/>
                </a:solidFill>
                <a:latin typeface="Verdana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46460" name="Freeform 28"/>
            <p:cNvSpPr>
              <a:spLocks/>
            </p:cNvSpPr>
            <p:nvPr/>
          </p:nvSpPr>
          <p:spPr bwMode="auto">
            <a:xfrm>
              <a:off x="1200" y="1824"/>
              <a:ext cx="1488" cy="536"/>
            </a:xfrm>
            <a:custGeom>
              <a:avLst/>
              <a:gdLst>
                <a:gd name="T0" fmla="*/ 1440 w 1440"/>
                <a:gd name="T1" fmla="*/ 592 h 632"/>
                <a:gd name="T2" fmla="*/ 1200 w 1440"/>
                <a:gd name="T3" fmla="*/ 592 h 632"/>
                <a:gd name="T4" fmla="*/ 1008 w 1440"/>
                <a:gd name="T5" fmla="*/ 352 h 632"/>
                <a:gd name="T6" fmla="*/ 816 w 1440"/>
                <a:gd name="T7" fmla="*/ 112 h 632"/>
                <a:gd name="T8" fmla="*/ 480 w 1440"/>
                <a:gd name="T9" fmla="*/ 16 h 632"/>
                <a:gd name="T10" fmla="*/ 0 w 1440"/>
                <a:gd name="T11" fmla="*/ 16 h 6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40"/>
                <a:gd name="T19" fmla="*/ 0 h 632"/>
                <a:gd name="T20" fmla="*/ 1440 w 1440"/>
                <a:gd name="T21" fmla="*/ 632 h 6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40" h="632">
                  <a:moveTo>
                    <a:pt x="1440" y="592"/>
                  </a:moveTo>
                  <a:cubicBezTo>
                    <a:pt x="1356" y="612"/>
                    <a:pt x="1272" y="632"/>
                    <a:pt x="1200" y="592"/>
                  </a:cubicBezTo>
                  <a:cubicBezTo>
                    <a:pt x="1128" y="552"/>
                    <a:pt x="1072" y="432"/>
                    <a:pt x="1008" y="352"/>
                  </a:cubicBezTo>
                  <a:cubicBezTo>
                    <a:pt x="944" y="272"/>
                    <a:pt x="904" y="168"/>
                    <a:pt x="816" y="112"/>
                  </a:cubicBezTo>
                  <a:cubicBezTo>
                    <a:pt x="728" y="56"/>
                    <a:pt x="616" y="32"/>
                    <a:pt x="480" y="16"/>
                  </a:cubicBezTo>
                  <a:cubicBezTo>
                    <a:pt x="344" y="0"/>
                    <a:pt x="172" y="8"/>
                    <a:pt x="0" y="16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6455" name="Text Box 29"/>
          <p:cNvSpPr txBox="1">
            <a:spLocks noChangeArrowheads="1"/>
          </p:cNvSpPr>
          <p:nvPr/>
        </p:nvSpPr>
        <p:spPr bwMode="auto">
          <a:xfrm>
            <a:off x="4267200" y="3778250"/>
            <a:ext cx="4349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600" b="1"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</a:t>
            </a:r>
          </a:p>
        </p:txBody>
      </p:sp>
      <p:sp>
        <p:nvSpPr>
          <p:cNvPr id="146456" name="Text Box 30"/>
          <p:cNvSpPr txBox="1">
            <a:spLocks noChangeArrowheads="1"/>
          </p:cNvSpPr>
          <p:nvPr/>
        </p:nvSpPr>
        <p:spPr bwMode="auto">
          <a:xfrm>
            <a:off x="1395413" y="2586038"/>
            <a:ext cx="466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600" b="1"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?</a:t>
            </a:r>
          </a:p>
        </p:txBody>
      </p:sp>
      <p:sp>
        <p:nvSpPr>
          <p:cNvPr id="146457" name="Text Box 31"/>
          <p:cNvSpPr txBox="1">
            <a:spLocks noChangeArrowheads="1"/>
          </p:cNvSpPr>
          <p:nvPr/>
        </p:nvSpPr>
        <p:spPr bwMode="auto">
          <a:xfrm>
            <a:off x="676275" y="1524000"/>
            <a:ext cx="466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600" b="1"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?</a:t>
            </a:r>
          </a:p>
        </p:txBody>
      </p:sp>
      <p:sp>
        <p:nvSpPr>
          <p:cNvPr id="146458" name="Text Box 32"/>
          <p:cNvSpPr txBox="1">
            <a:spLocks noChangeArrowheads="1"/>
          </p:cNvSpPr>
          <p:nvPr/>
        </p:nvSpPr>
        <p:spPr bwMode="auto">
          <a:xfrm>
            <a:off x="66675" y="1524000"/>
            <a:ext cx="466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600" b="1"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 err="1"/>
              <a:t>Kracht</a:t>
            </a:r>
            <a:r>
              <a:rPr lang="en-US" dirty="0"/>
              <a:t> =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uitwisseling</a:t>
            </a:r>
            <a:r>
              <a:rPr lang="en-US" dirty="0"/>
              <a:t>!!</a:t>
            </a:r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7332" y="966161"/>
            <a:ext cx="6423660" cy="4279106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33687" y="5696858"/>
            <a:ext cx="82766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2000" dirty="0" smtClean="0"/>
              <a:t>1)  </a:t>
            </a:r>
            <a:r>
              <a:rPr lang="en-US" sz="2000" dirty="0" err="1" smtClean="0"/>
              <a:t>Electromagnetisme</a:t>
            </a:r>
            <a:r>
              <a:rPr lang="en-US" sz="2000" dirty="0" smtClean="0"/>
              <a:t>: </a:t>
            </a:r>
            <a:r>
              <a:rPr lang="en-US" sz="2000" dirty="0" err="1" smtClean="0">
                <a:solidFill>
                  <a:srgbClr val="00FFFF"/>
                </a:solidFill>
              </a:rPr>
              <a:t>Foton</a:t>
            </a:r>
            <a:r>
              <a:rPr lang="en-US" sz="2000" dirty="0" smtClean="0">
                <a:solidFill>
                  <a:srgbClr val="00FFFF"/>
                </a:solidFill>
              </a:rPr>
              <a:t> </a:t>
            </a:r>
            <a:r>
              <a:rPr lang="en-US" b="1" dirty="0" err="1" smtClean="0">
                <a:solidFill>
                  <a:srgbClr val="00FFFF"/>
                </a:solidFill>
                <a:latin typeface="Symbol"/>
                <a:ea typeface="Lucida Grande"/>
                <a:cs typeface="Lucida Grande"/>
              </a:rPr>
              <a:t>γ</a:t>
            </a:r>
            <a:r>
              <a:rPr lang="en-US" b="1" dirty="0" smtClean="0">
                <a:latin typeface="+mn-lt"/>
                <a:ea typeface="Lucida Grande"/>
                <a:cs typeface="Lucida Grande"/>
              </a:rPr>
              <a:t> </a:t>
            </a:r>
            <a:r>
              <a:rPr lang="en-US" dirty="0" smtClean="0">
                <a:latin typeface="+mn-lt"/>
                <a:ea typeface="Lucida Grande"/>
                <a:cs typeface="Lucida Grande"/>
              </a:rPr>
              <a:t>          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2)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Sterke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kernkracht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gluon</a:t>
            </a:r>
            <a:endParaRPr lang="en-US" sz="2000" b="1" dirty="0" smtClean="0">
              <a:solidFill>
                <a:srgbClr val="00FFFF"/>
              </a:solidFill>
              <a:latin typeface="+mn-lt"/>
              <a:ea typeface="Lucida Grande"/>
              <a:cs typeface="Lucida Grande"/>
            </a:endParaRPr>
          </a:p>
          <a:p>
            <a:pPr marL="457200" indent="-457200"/>
            <a:r>
              <a:rPr lang="en-US" sz="2000" dirty="0" smtClean="0">
                <a:latin typeface="+mn-lt"/>
                <a:ea typeface="Lucida Grande"/>
                <a:cs typeface="Lucida Grande"/>
              </a:rPr>
              <a:t>3) 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Zwakke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kernkracht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W</a:t>
            </a:r>
            <a:r>
              <a:rPr lang="en-US" sz="2000" baseline="30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+</a:t>
            </a:r>
            <a:r>
              <a:rPr lang="en-US" sz="2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, W</a:t>
            </a:r>
            <a:r>
              <a:rPr lang="en-US" sz="2000" baseline="30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-</a:t>
            </a:r>
            <a:r>
              <a:rPr lang="en-US" sz="2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, Z</a:t>
            </a:r>
            <a:r>
              <a:rPr lang="en-US" sz="2000" baseline="30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0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          4)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Zwaartekracht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graviton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??</a:t>
            </a:r>
            <a:endParaRPr lang="en-US" sz="2000" dirty="0" smtClean="0">
              <a:latin typeface="Symbol"/>
              <a:ea typeface="Lucida Grande"/>
              <a:cs typeface="Lucida Grand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8"/>
          <p:cNvGrpSpPr/>
          <p:nvPr/>
        </p:nvGrpSpPr>
        <p:grpSpPr>
          <a:xfrm>
            <a:off x="278483" y="226789"/>
            <a:ext cx="5690524" cy="3138706"/>
            <a:chOff x="768349" y="2358571"/>
            <a:chExt cx="7178221" cy="3791858"/>
          </a:xfrm>
        </p:grpSpPr>
        <p:pic>
          <p:nvPicPr>
            <p:cNvPr id="10" name="Picture 9" descr="FeynmanDiagram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8349" y="2440214"/>
              <a:ext cx="7159549" cy="367846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 bwMode="auto">
            <a:xfrm>
              <a:off x="4753429" y="2358571"/>
              <a:ext cx="3193141" cy="3791858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pic>
        <p:nvPicPr>
          <p:cNvPr id="7" name="Picture 6" descr="feynman-diagram-tattoo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55995" y="2621644"/>
            <a:ext cx="5388428" cy="4041321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682093" y="492806"/>
            <a:ext cx="4881336" cy="1566408"/>
          </a:xfrm>
        </p:spPr>
        <p:txBody>
          <a:bodyPr/>
          <a:lstStyle/>
          <a:p>
            <a:r>
              <a:rPr lang="en-US" dirty="0" smtClean="0"/>
              <a:t>Feynman diagram van </a:t>
            </a:r>
            <a:r>
              <a:rPr lang="en-US" dirty="0" err="1" smtClean="0"/>
              <a:t>elektromagnetische</a:t>
            </a:r>
            <a:r>
              <a:rPr lang="en-US" dirty="0" smtClean="0"/>
              <a:t> </a:t>
            </a:r>
            <a:r>
              <a:rPr lang="en-US" dirty="0" err="1" smtClean="0"/>
              <a:t>kracht</a:t>
            </a:r>
            <a:endParaRPr lang="en-US" dirty="0" smtClean="0"/>
          </a:p>
          <a:p>
            <a:pPr lvl="1"/>
            <a:r>
              <a:rPr lang="en-US" dirty="0" err="1" smtClean="0">
                <a:solidFill>
                  <a:srgbClr val="66FFFF"/>
                </a:solidFill>
              </a:rPr>
              <a:t>Geladen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deeltjes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wisselen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een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foton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uit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031922" y="5316992"/>
            <a:ext cx="2497364" cy="99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Pijltjes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??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2" name="Picture 11" descr="Richard_Feynma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7511" y="3936999"/>
            <a:ext cx="1522702" cy="213178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smtClean="0">
                <a:latin typeface="Tahoma" pitchFamily="-104" charset="0"/>
                <a:sym typeface="Symbol" pitchFamily="-104" charset="2"/>
              </a:rPr>
              <a:t>Het </a:t>
            </a:r>
            <a:r>
              <a:rPr lang="en-US" b="1" dirty="0" err="1" smtClean="0">
                <a:latin typeface="Tahoma" pitchFamily="-104" charset="0"/>
                <a:sym typeface="Symbol" pitchFamily="-104" charset="2"/>
              </a:rPr>
              <a:t>Standaard</a:t>
            </a:r>
            <a:r>
              <a:rPr lang="en-US" b="1" dirty="0" smtClean="0">
                <a:latin typeface="Tahoma" pitchFamily="-104" charset="0"/>
                <a:sym typeface="Symbol" pitchFamily="-104" charset="2"/>
              </a:rPr>
              <a:t> Model</a:t>
            </a:r>
            <a:endParaRPr lang="en-US" b="1" dirty="0">
              <a:latin typeface="Tahoma" pitchFamily="-104" charset="0"/>
              <a:sym typeface="Symbol" pitchFamily="-104" charset="2"/>
            </a:endParaRPr>
          </a:p>
        </p:txBody>
      </p:sp>
      <p:pic>
        <p:nvPicPr>
          <p:cNvPr id="243715" name="Picture 3" descr="05-0440-01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79463"/>
            <a:ext cx="8077200" cy="607853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De </a:t>
            </a:r>
            <a:r>
              <a:rPr lang="en-US" b="1" dirty="0" err="1" smtClean="0"/>
              <a:t>Theorie</a:t>
            </a:r>
            <a:r>
              <a:rPr lang="en-US" b="1" dirty="0" smtClean="0"/>
              <a:t>: 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  <p:pic>
        <p:nvPicPr>
          <p:cNvPr id="10" name="Picture 9" descr="LagrangianCup.tif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3928" y="1416593"/>
            <a:ext cx="6350000" cy="453053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nwi_cirkel_h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414" y="0"/>
            <a:ext cx="8382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1588" y="609600"/>
            <a:ext cx="221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400">
                <a:solidFill>
                  <a:srgbClr val="FFFFFF"/>
                </a:solidFill>
                <a:latin typeface="Verdana" pitchFamily="-105" charset="0"/>
              </a:rPr>
              <a:t>sterrenkunde</a:t>
            </a: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6781800" y="6096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>
                <a:solidFill>
                  <a:srgbClr val="FFFFFF"/>
                </a:solidFill>
                <a:latin typeface="Verdana" pitchFamily="-105" charset="0"/>
              </a:rPr>
              <a:t>deeltjesfysica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bush_finds_err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latin typeface="Tahoma"/>
              </a:rPr>
              <a:t>Quantum </a:t>
            </a:r>
            <a:r>
              <a:rPr lang="en-US" b="1" dirty="0" err="1" smtClean="0">
                <a:latin typeface="Tahoma"/>
              </a:rPr>
              <a:t>Velden</a:t>
            </a:r>
            <a:r>
              <a:rPr lang="en-US" b="1" dirty="0" smtClean="0">
                <a:latin typeface="Tahoma"/>
              </a:rPr>
              <a:t> </a:t>
            </a:r>
            <a:r>
              <a:rPr lang="en-US" b="1" dirty="0" err="1" smtClean="0">
                <a:latin typeface="Tahoma"/>
              </a:rPr>
              <a:t>Theorie</a:t>
            </a:r>
            <a:endParaRPr lang="en-US" b="1" dirty="0">
              <a:latin typeface="Tahom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2428" y="1141385"/>
            <a:ext cx="4610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err="1" smtClean="0">
                <a:latin typeface="Tahoma"/>
              </a:rPr>
              <a:t>Deeltjes</a:t>
            </a:r>
            <a:r>
              <a:rPr lang="en-US" sz="2000" dirty="0" smtClean="0">
                <a:latin typeface="Tahoma"/>
              </a:rPr>
              <a:t> en </a:t>
            </a:r>
            <a:r>
              <a:rPr lang="en-US" sz="2000" dirty="0" err="1" smtClean="0">
                <a:latin typeface="Tahoma"/>
              </a:rPr>
              <a:t>Krachten</a:t>
            </a:r>
            <a:r>
              <a:rPr lang="en-US" sz="2000" dirty="0" smtClean="0">
                <a:latin typeface="Tahoma"/>
              </a:rPr>
              <a:t> </a:t>
            </a:r>
            <a:r>
              <a:rPr lang="en-US" sz="2000" dirty="0" err="1" smtClean="0">
                <a:latin typeface="Tahoma"/>
              </a:rPr>
              <a:t>zijn</a:t>
            </a:r>
            <a:r>
              <a:rPr lang="en-US" sz="2000" dirty="0" smtClean="0">
                <a:latin typeface="Tahoma"/>
              </a:rPr>
              <a:t> </a:t>
            </a:r>
            <a:r>
              <a:rPr lang="en-US" sz="2000" b="1" i="1" dirty="0" smtClean="0">
                <a:latin typeface="Tahoma"/>
              </a:rPr>
              <a:t>“</a:t>
            </a:r>
            <a:r>
              <a:rPr lang="en-US" sz="2000" b="1" i="1" dirty="0" err="1" smtClean="0">
                <a:latin typeface="Tahoma"/>
              </a:rPr>
              <a:t>velden</a:t>
            </a:r>
            <a:r>
              <a:rPr lang="en-US" sz="2000" b="1" i="1" dirty="0" smtClean="0">
                <a:latin typeface="Tahoma"/>
              </a:rPr>
              <a:t>”  </a:t>
            </a:r>
            <a:r>
              <a:rPr lang="en-US" sz="2000" dirty="0" err="1" smtClean="0">
                <a:latin typeface="Tahoma"/>
              </a:rPr>
              <a:t>denk</a:t>
            </a:r>
            <a:r>
              <a:rPr lang="en-US" sz="2000" dirty="0" smtClean="0">
                <a:latin typeface="Tahoma"/>
              </a:rPr>
              <a:t> </a:t>
            </a:r>
            <a:r>
              <a:rPr lang="en-US" sz="2000" dirty="0" err="1" smtClean="0">
                <a:latin typeface="Tahoma"/>
              </a:rPr>
              <a:t>aan</a:t>
            </a:r>
            <a:r>
              <a:rPr lang="en-US" sz="2000" dirty="0" smtClean="0">
                <a:latin typeface="Tahoma"/>
              </a:rPr>
              <a:t> quantum </a:t>
            </a:r>
            <a:r>
              <a:rPr lang="en-US" sz="2000" dirty="0" err="1" smtClean="0">
                <a:latin typeface="Tahoma"/>
              </a:rPr>
              <a:t>golffuncties</a:t>
            </a:r>
            <a:r>
              <a:rPr lang="en-US" sz="2000" dirty="0" smtClean="0">
                <a:latin typeface="Tahoma"/>
              </a:rPr>
              <a:t>:  </a:t>
            </a:r>
            <a:r>
              <a:rPr lang="en-US" i="1" dirty="0" err="1" smtClean="0">
                <a:solidFill>
                  <a:srgbClr val="66FFFF"/>
                </a:solidFill>
                <a:latin typeface="Symbol"/>
              </a:rPr>
              <a:t>y</a:t>
            </a:r>
            <a:r>
              <a:rPr lang="en-US" sz="1800" dirty="0" err="1" smtClean="0">
                <a:solidFill>
                  <a:srgbClr val="66FFFF"/>
                </a:solidFill>
                <a:latin typeface="Tahoma"/>
              </a:rPr>
              <a:t>(x,t</a:t>
            </a:r>
            <a:r>
              <a:rPr lang="en-US" sz="1800" dirty="0" smtClean="0">
                <a:solidFill>
                  <a:srgbClr val="66FFFF"/>
                </a:solidFill>
                <a:latin typeface="Tahoma"/>
              </a:rPr>
              <a:t>)</a:t>
            </a:r>
            <a:endParaRPr lang="en-US" sz="1800" dirty="0">
              <a:solidFill>
                <a:srgbClr val="66FFFF"/>
              </a:solidFill>
              <a:latin typeface="Tahom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2450" y="5199167"/>
            <a:ext cx="8456161" cy="147732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u="sng" dirty="0" err="1" smtClean="0">
                <a:solidFill>
                  <a:srgbClr val="FF9900"/>
                </a:solidFill>
                <a:latin typeface="Tahoma"/>
              </a:rPr>
              <a:t>Standaardmodel</a:t>
            </a:r>
            <a:r>
              <a:rPr lang="en-US" sz="1800" i="1" u="sng" dirty="0" smtClean="0">
                <a:solidFill>
                  <a:srgbClr val="FF9900"/>
                </a:solidFill>
                <a:latin typeface="Tahoma"/>
              </a:rPr>
              <a:t> van Quantum </a:t>
            </a:r>
            <a:r>
              <a:rPr lang="en-US" sz="1800" i="1" u="sng" dirty="0" err="1" smtClean="0">
                <a:solidFill>
                  <a:srgbClr val="FF9900"/>
                </a:solidFill>
                <a:latin typeface="Tahoma"/>
              </a:rPr>
              <a:t>Velden</a:t>
            </a:r>
            <a:r>
              <a:rPr lang="en-US" sz="1800" i="1" u="sng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1800" i="1" u="sng" dirty="0" err="1" smtClean="0">
                <a:solidFill>
                  <a:srgbClr val="FF9900"/>
                </a:solidFill>
                <a:latin typeface="Tahoma"/>
              </a:rPr>
              <a:t>Theorie</a:t>
            </a:r>
            <a:r>
              <a:rPr lang="en-US" sz="1800" i="1" u="sng" dirty="0" smtClean="0">
                <a:solidFill>
                  <a:srgbClr val="FF9900"/>
                </a:solidFill>
                <a:latin typeface="Tahoma"/>
              </a:rPr>
              <a:t> (</a:t>
            </a:r>
            <a:r>
              <a:rPr lang="en-US" sz="1800" i="1" u="sng" dirty="0" err="1" smtClean="0">
                <a:solidFill>
                  <a:srgbClr val="FF9900"/>
                </a:solidFill>
                <a:latin typeface="Tahoma"/>
              </a:rPr>
              <a:t>Recept</a:t>
            </a:r>
            <a:r>
              <a:rPr lang="en-US" sz="1800" i="1" u="sng" dirty="0" smtClean="0">
                <a:solidFill>
                  <a:srgbClr val="FF9900"/>
                </a:solidFill>
                <a:latin typeface="Tahoma"/>
              </a:rPr>
              <a:t> </a:t>
            </a:r>
            <a:r>
              <a:rPr lang="en-US" sz="1800" i="1" u="sng" dirty="0" err="1" smtClean="0">
                <a:solidFill>
                  <a:srgbClr val="FF9900"/>
                </a:solidFill>
                <a:latin typeface="Tahoma"/>
              </a:rPr>
              <a:t>voor</a:t>
            </a:r>
            <a:r>
              <a:rPr lang="en-US" sz="1800" i="1" u="sng" dirty="0" smtClean="0">
                <a:solidFill>
                  <a:srgbClr val="FF9900"/>
                </a:solidFill>
                <a:latin typeface="Tahoma"/>
              </a:rPr>
              <a:t> experts):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Schrijf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de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Lagrangiaan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voor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alle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bestaande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deeltjes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en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krachten</a:t>
            </a:r>
            <a:endParaRPr lang="en-US" sz="1800" dirty="0" smtClean="0">
              <a:solidFill>
                <a:srgbClr val="FFFCCE"/>
              </a:solidFill>
              <a:latin typeface="Tahoma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 (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Elektromagnetisme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+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Zwakke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kracht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+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Sterke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kracht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,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vergeet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Zwaartekracht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)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Eis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dat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de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Lagrangiaan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een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aantal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wiskundige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symmetrieën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heeft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De rest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volgt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vanzelf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: het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gedrag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van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alle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deeltjes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en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hun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FFFCCE"/>
                </a:solidFill>
                <a:latin typeface="Tahoma"/>
              </a:rPr>
              <a:t>interacties</a:t>
            </a:r>
            <a:r>
              <a:rPr lang="en-US" sz="1800" dirty="0" smtClean="0">
                <a:solidFill>
                  <a:srgbClr val="FFFCCE"/>
                </a:solidFill>
                <a:latin typeface="Tahoma"/>
              </a:rPr>
              <a:t>!</a:t>
            </a:r>
          </a:p>
        </p:txBody>
      </p:sp>
      <p:pic>
        <p:nvPicPr>
          <p:cNvPr id="17" name="Picture 16" descr="Langrange_portrai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06952" y="1022791"/>
            <a:ext cx="1575666" cy="17701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941541" y="2216649"/>
            <a:ext cx="12835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Tahoma"/>
              </a:rPr>
              <a:t>Lagrange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Tahoma"/>
              </a:rPr>
              <a:t>1736 - 1813</a:t>
            </a:r>
            <a:endParaRPr lang="en-US" sz="1600" dirty="0">
              <a:solidFill>
                <a:srgbClr val="FFFFFF"/>
              </a:solidFill>
              <a:latin typeface="Tahoma"/>
            </a:endParaRPr>
          </a:p>
        </p:txBody>
      </p:sp>
      <p:pic>
        <p:nvPicPr>
          <p:cNvPr id="19" name="Picture 18" descr="William_Rowan_Hamilton_portrait_oval_combin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09678" y="915510"/>
            <a:ext cx="1392546" cy="191148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350508" y="2233695"/>
            <a:ext cx="12835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Tahoma"/>
              </a:rPr>
              <a:t>Hamilton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Tahoma"/>
              </a:rPr>
              <a:t>1805 - 1865</a:t>
            </a:r>
            <a:endParaRPr lang="en-US" sz="160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2840" y="2989639"/>
            <a:ext cx="1867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66FFFF"/>
                </a:solidFill>
                <a:latin typeface="Lucida Calligraphy"/>
              </a:rPr>
              <a:t>L</a:t>
            </a:r>
            <a:r>
              <a:rPr lang="en-US" sz="1800" dirty="0" smtClean="0">
                <a:solidFill>
                  <a:srgbClr val="66FFFF"/>
                </a:solidFill>
                <a:latin typeface="Tahoma"/>
              </a:rPr>
              <a:t> </a:t>
            </a:r>
            <a:r>
              <a:rPr lang="en-US" i="1" dirty="0" smtClean="0">
                <a:solidFill>
                  <a:srgbClr val="66FFFF"/>
                </a:solidFill>
                <a:latin typeface="Tahoma"/>
              </a:rPr>
              <a:t>= T - V</a:t>
            </a:r>
            <a:endParaRPr lang="en-US" i="1" dirty="0">
              <a:solidFill>
                <a:srgbClr val="66FFFF"/>
              </a:solidFill>
              <a:latin typeface="Tahom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37154" y="3785990"/>
            <a:ext cx="2756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srgbClr val="66FFFF"/>
                </a:solidFill>
                <a:latin typeface="Tahoma"/>
              </a:rPr>
              <a:t>T</a:t>
            </a:r>
            <a:r>
              <a:rPr lang="en-US" sz="2000" dirty="0" smtClean="0">
                <a:solidFill>
                  <a:srgbClr val="66FFFF"/>
                </a:solidFill>
                <a:latin typeface="Tahoma"/>
              </a:rPr>
              <a:t> </a:t>
            </a:r>
            <a:r>
              <a:rPr lang="en-US" sz="2000" dirty="0" smtClean="0">
                <a:solidFill>
                  <a:srgbClr val="FFFCCE"/>
                </a:solidFill>
                <a:latin typeface="Tahoma"/>
              </a:rPr>
              <a:t>= </a:t>
            </a:r>
            <a:r>
              <a:rPr lang="en-US" sz="2000" dirty="0" err="1" smtClean="0">
                <a:solidFill>
                  <a:srgbClr val="FFFCCE"/>
                </a:solidFill>
                <a:latin typeface="Tahoma"/>
              </a:rPr>
              <a:t>Kinetische</a:t>
            </a:r>
            <a:r>
              <a:rPr lang="en-US" sz="20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2000" dirty="0" err="1" smtClean="0">
                <a:solidFill>
                  <a:srgbClr val="FFFCCE"/>
                </a:solidFill>
                <a:latin typeface="Tahoma"/>
              </a:rPr>
              <a:t>energie</a:t>
            </a:r>
            <a:endParaRPr lang="en-US" sz="2000" dirty="0" smtClean="0">
              <a:solidFill>
                <a:srgbClr val="FFFCCE"/>
              </a:solidFill>
              <a:latin typeface="Tahoma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srgbClr val="66FFFF"/>
                </a:solidFill>
                <a:latin typeface="Tahoma"/>
              </a:rPr>
              <a:t>V</a:t>
            </a:r>
            <a:r>
              <a:rPr lang="en-US" sz="2000" dirty="0" smtClean="0">
                <a:solidFill>
                  <a:srgbClr val="66FFFF"/>
                </a:solidFill>
                <a:latin typeface="Tahoma"/>
              </a:rPr>
              <a:t> </a:t>
            </a:r>
            <a:r>
              <a:rPr lang="en-US" sz="2000" dirty="0" smtClean="0">
                <a:solidFill>
                  <a:srgbClr val="FFFCCE"/>
                </a:solidFill>
                <a:latin typeface="Tahoma"/>
              </a:rPr>
              <a:t>= </a:t>
            </a:r>
            <a:r>
              <a:rPr lang="en-US" sz="2000" dirty="0" err="1" smtClean="0">
                <a:solidFill>
                  <a:srgbClr val="FFFCCE"/>
                </a:solidFill>
                <a:latin typeface="Tahoma"/>
              </a:rPr>
              <a:t>Potentiele</a:t>
            </a:r>
            <a:r>
              <a:rPr lang="en-US" sz="2000" dirty="0" smtClean="0">
                <a:solidFill>
                  <a:srgbClr val="FFFCCE"/>
                </a:solidFill>
                <a:latin typeface="Tahoma"/>
              </a:rPr>
              <a:t> </a:t>
            </a:r>
            <a:r>
              <a:rPr lang="en-US" sz="2000" dirty="0" err="1" smtClean="0">
                <a:solidFill>
                  <a:srgbClr val="FFFCCE"/>
                </a:solidFill>
                <a:latin typeface="Tahoma"/>
              </a:rPr>
              <a:t>energie</a:t>
            </a:r>
            <a:endParaRPr lang="en-US" sz="2000" dirty="0" smtClean="0">
              <a:solidFill>
                <a:srgbClr val="FFFCCE"/>
              </a:solidFill>
              <a:latin typeface="Tahoma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1150725" y="2878132"/>
            <a:ext cx="2703691" cy="1869303"/>
          </a:xfrm>
          <a:prstGeom prst="rect">
            <a:avLst/>
          </a:prstGeom>
          <a:noFill/>
          <a:ln w="28575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/>
          </a:p>
        </p:txBody>
      </p:sp>
      <p:sp>
        <p:nvSpPr>
          <p:cNvPr id="13" name="TextBox 12"/>
          <p:cNvSpPr txBox="1"/>
          <p:nvPr/>
        </p:nvSpPr>
        <p:spPr>
          <a:xfrm>
            <a:off x="276216" y="2075098"/>
            <a:ext cx="5655665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Tahoma"/>
              </a:rPr>
              <a:t>De </a:t>
            </a:r>
            <a:r>
              <a:rPr lang="en-US" sz="2000" dirty="0" err="1" smtClean="0">
                <a:latin typeface="Tahoma"/>
              </a:rPr>
              <a:t>fundamentele</a:t>
            </a:r>
            <a:r>
              <a:rPr lang="en-US" sz="2000" dirty="0" smtClean="0">
                <a:latin typeface="Tahoma"/>
              </a:rPr>
              <a:t> </a:t>
            </a:r>
            <a:r>
              <a:rPr lang="en-US" sz="2000" dirty="0" err="1" smtClean="0">
                <a:latin typeface="Tahoma"/>
              </a:rPr>
              <a:t>grootheid</a:t>
            </a:r>
            <a:r>
              <a:rPr lang="en-US" sz="2000" dirty="0" smtClean="0">
                <a:latin typeface="Tahoma"/>
              </a:rPr>
              <a:t> is de</a:t>
            </a:r>
            <a:r>
              <a:rPr lang="en-US" sz="2000" b="1" i="1" dirty="0" smtClean="0">
                <a:latin typeface="Tahoma"/>
              </a:rPr>
              <a:t> </a:t>
            </a:r>
            <a:r>
              <a:rPr lang="en-US" sz="2000" b="1" i="1" dirty="0" err="1" smtClean="0">
                <a:solidFill>
                  <a:srgbClr val="66FFFF"/>
                </a:solidFill>
                <a:latin typeface="Tahoma"/>
              </a:rPr>
              <a:t>Lagrangiaan</a:t>
            </a:r>
            <a:endParaRPr lang="en-US" sz="2000" dirty="0" smtClean="0">
              <a:solidFill>
                <a:srgbClr val="FFFCCE"/>
              </a:solidFill>
              <a:latin typeface="Tahoma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 smtClean="0">
                <a:latin typeface="Tahoma"/>
              </a:rPr>
              <a:t>(</a:t>
            </a:r>
            <a:r>
              <a:rPr lang="en-US" sz="1700" dirty="0" err="1" smtClean="0">
                <a:latin typeface="Tahoma"/>
              </a:rPr>
              <a:t>Klassieke</a:t>
            </a:r>
            <a:r>
              <a:rPr lang="en-US" sz="1700" dirty="0" smtClean="0">
                <a:latin typeface="Tahoma"/>
              </a:rPr>
              <a:t> </a:t>
            </a:r>
            <a:r>
              <a:rPr lang="en-US" sz="1700" dirty="0" err="1" smtClean="0">
                <a:latin typeface="Tahoma"/>
              </a:rPr>
              <a:t>mechanica</a:t>
            </a:r>
            <a:r>
              <a:rPr lang="en-US" sz="1700" dirty="0" smtClean="0">
                <a:latin typeface="Tahoma"/>
              </a:rPr>
              <a:t>: </a:t>
            </a:r>
            <a:r>
              <a:rPr lang="en-US" sz="1700" dirty="0" err="1" smtClean="0">
                <a:latin typeface="Tahoma"/>
              </a:rPr>
              <a:t>Bewegingsvergelijkingen</a:t>
            </a:r>
            <a:r>
              <a:rPr lang="en-US" sz="1700" dirty="0" smtClean="0">
                <a:latin typeface="Tahoma"/>
              </a:rPr>
              <a:t> </a:t>
            </a:r>
            <a:r>
              <a:rPr lang="en-US" sz="1700" dirty="0" err="1" smtClean="0">
                <a:latin typeface="Tahoma"/>
              </a:rPr>
              <a:t>volgen</a:t>
            </a:r>
            <a:r>
              <a:rPr lang="en-US" sz="1700" dirty="0" smtClean="0">
                <a:latin typeface="Tahoma"/>
              </a:rP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  <p:pic>
        <p:nvPicPr>
          <p:cNvPr id="11" name="Picture 10" descr="Maxwe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4778" y="1205099"/>
            <a:ext cx="5425151" cy="116253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02929" y="2186211"/>
            <a:ext cx="108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Maxwell</a:t>
            </a:r>
            <a:endParaRPr lang="en-US"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LagrangianL</a:t>
            </a:r>
            <a:endParaRPr lang="nl-NL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  <p:pic>
        <p:nvPicPr>
          <p:cNvPr id="11" name="Picture 10" descr="Maxwe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12" name="Picture 11" descr="Paul_Dira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102929" y="2186211"/>
            <a:ext cx="108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Maxwell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7246253" y="4080327"/>
            <a:ext cx="758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Dirac</a:t>
            </a:r>
            <a:endParaRPr lang="en-US" sz="2000" dirty="0"/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2352" y="1206518"/>
            <a:ext cx="5436647" cy="247648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  <p:pic>
        <p:nvPicPr>
          <p:cNvPr id="11" name="Picture 10" descr="Maxwe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12" name="Picture 11" descr="Paul_Dira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pic>
        <p:nvPicPr>
          <p:cNvPr id="13" name="Picture 12" descr="peter-higg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69994" y="4744366"/>
            <a:ext cx="1277936" cy="14187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02929" y="2186211"/>
            <a:ext cx="108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Maxwell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7246253" y="4080327"/>
            <a:ext cx="758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Dirac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7362373" y="5947228"/>
            <a:ext cx="814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Higgs</a:t>
            </a:r>
            <a:endParaRPr lang="en-US" sz="2000" dirty="0"/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9323" y="1203064"/>
            <a:ext cx="6228891" cy="521950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3088824" y="997857"/>
            <a:ext cx="2966351" cy="1551215"/>
          </a:xfrm>
          <a:prstGeom prst="ellipse">
            <a:avLst/>
          </a:prstGeom>
          <a:noFill/>
          <a:ln w="28575" cap="flat" cmpd="sng" algn="ctr">
            <a:solidFill>
              <a:srgbClr val="FFFF9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993572" y="2757714"/>
            <a:ext cx="2440214" cy="1197430"/>
          </a:xfrm>
          <a:prstGeom prst="ellips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775858" y="4345202"/>
            <a:ext cx="3628571" cy="735747"/>
          </a:xfrm>
          <a:prstGeom prst="ellipse">
            <a:avLst/>
          </a:prstGeom>
          <a:noFill/>
          <a:ln w="28575" cap="flat" cmpd="sng" algn="ctr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FF"/>
              </a:solidFill>
              <a:effectLst/>
              <a:latin typeface="Tahoma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982686" y="5540814"/>
            <a:ext cx="4002314" cy="1035972"/>
          </a:xfrm>
          <a:prstGeom prst="ellipse">
            <a:avLst/>
          </a:prstGeom>
          <a:noFill/>
          <a:ln w="28575" cap="flat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  <p:pic>
        <p:nvPicPr>
          <p:cNvPr id="15" name="Picture 14" descr="Maxwe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24" name="Picture 23" descr="Paul_Dira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pic>
        <p:nvPicPr>
          <p:cNvPr id="27" name="Picture 26" descr="peter-higg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69994" y="4744366"/>
            <a:ext cx="1277936" cy="14187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94715" y="1424214"/>
            <a:ext cx="1727807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Kracht-velden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475201" y="3028890"/>
            <a:ext cx="2585664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6600"/>
                </a:solidFill>
              </a:rPr>
              <a:t>Koppeling</a:t>
            </a:r>
            <a:r>
              <a:rPr lang="en-US" sz="2000" dirty="0" smtClean="0">
                <a:solidFill>
                  <a:srgbClr val="FF6600"/>
                </a:solidFill>
              </a:rPr>
              <a:t> van </a:t>
            </a:r>
            <a:r>
              <a:rPr lang="en-US" sz="2000" dirty="0" err="1" smtClean="0">
                <a:solidFill>
                  <a:srgbClr val="FF6600"/>
                </a:solidFill>
              </a:rPr>
              <a:t>kracht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</a:p>
          <a:p>
            <a:r>
              <a:rPr lang="en-US" sz="2000" dirty="0" err="1" smtClean="0">
                <a:solidFill>
                  <a:srgbClr val="FF6600"/>
                </a:solidFill>
              </a:rPr>
              <a:t>aan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err="1" smtClean="0">
                <a:solidFill>
                  <a:srgbClr val="FF6600"/>
                </a:solidFill>
              </a:rPr>
              <a:t>materie-deeltjes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58336" y="4306147"/>
            <a:ext cx="2585664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FF"/>
                </a:solidFill>
              </a:rPr>
              <a:t>Koppeling</a:t>
            </a:r>
            <a:r>
              <a:rPr lang="en-US" sz="2000" dirty="0" smtClean="0">
                <a:solidFill>
                  <a:srgbClr val="FF00FF"/>
                </a:solidFill>
              </a:rPr>
              <a:t> van Higgs </a:t>
            </a:r>
          </a:p>
          <a:p>
            <a:r>
              <a:rPr lang="en-US" sz="2000" dirty="0" err="1" smtClean="0">
                <a:solidFill>
                  <a:srgbClr val="FF00FF"/>
                </a:solidFill>
              </a:rPr>
              <a:t>aan</a:t>
            </a:r>
            <a:r>
              <a:rPr lang="en-US" sz="2000" dirty="0" smtClean="0">
                <a:solidFill>
                  <a:srgbClr val="FF00FF"/>
                </a:solidFill>
              </a:rPr>
              <a:t> </a:t>
            </a:r>
            <a:r>
              <a:rPr lang="en-US" sz="2000" dirty="0" err="1" smtClean="0">
                <a:solidFill>
                  <a:srgbClr val="FF00FF"/>
                </a:solidFill>
              </a:rPr>
              <a:t>materie-deeltjes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55022" y="5891824"/>
            <a:ext cx="1355735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FF00"/>
                </a:solidFill>
              </a:rPr>
              <a:t>Higgs </a:t>
            </a:r>
            <a:r>
              <a:rPr lang="en-US" sz="2000" dirty="0" err="1" smtClean="0">
                <a:solidFill>
                  <a:srgbClr val="00FF00"/>
                </a:solidFill>
              </a:rPr>
              <a:t>veld</a:t>
            </a:r>
            <a:r>
              <a:rPr lang="en-US" sz="2000" dirty="0" smtClean="0">
                <a:solidFill>
                  <a:srgbClr val="00FF00"/>
                </a:solidFill>
              </a:rPr>
              <a:t> </a:t>
            </a:r>
          </a:p>
        </p:txBody>
      </p: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9323" y="1203064"/>
            <a:ext cx="6228891" cy="521950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0" name="Text Box 4"/>
          <p:cNvSpPr txBox="1">
            <a:spLocks noChangeArrowheads="1"/>
          </p:cNvSpPr>
          <p:nvPr/>
        </p:nvSpPr>
        <p:spPr bwMode="auto">
          <a:xfrm rot="-5400000">
            <a:off x="6484144" y="3971131"/>
            <a:ext cx="3735388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dirty="0" err="1">
                <a:solidFill>
                  <a:srgbClr val="FFFF00"/>
                </a:solidFill>
                <a:latin typeface="Verdana" pitchFamily="-105" charset="0"/>
              </a:rPr>
              <a:t>Standaard</a:t>
            </a:r>
            <a:endParaRPr lang="en-US" sz="5400" dirty="0">
              <a:solidFill>
                <a:srgbClr val="FFFF00"/>
              </a:solidFill>
              <a:latin typeface="Verdana" pitchFamily="-105" charset="0"/>
            </a:endParaRPr>
          </a:p>
          <a:p>
            <a:pPr algn="ctr"/>
            <a:r>
              <a:rPr lang="en-US" sz="5400" dirty="0">
                <a:solidFill>
                  <a:srgbClr val="FFFF00"/>
                </a:solidFill>
                <a:latin typeface="Verdana" pitchFamily="-105" charset="0"/>
              </a:rPr>
              <a:t>Model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 descr="glasho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429" y="1487714"/>
            <a:ext cx="2477142" cy="3503386"/>
          </a:xfrm>
          <a:prstGeom prst="rect">
            <a:avLst/>
          </a:prstGeom>
        </p:spPr>
      </p:pic>
      <p:pic>
        <p:nvPicPr>
          <p:cNvPr id="5" name="Picture 4" descr="sala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56862" y="1523999"/>
            <a:ext cx="2438015" cy="3448049"/>
          </a:xfrm>
          <a:prstGeom prst="rect">
            <a:avLst/>
          </a:prstGeom>
        </p:spPr>
      </p:pic>
      <p:pic>
        <p:nvPicPr>
          <p:cNvPr id="6" name="Picture 5" descr="weinber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9215" y="1533070"/>
            <a:ext cx="2437374" cy="34471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8214" y="4472214"/>
            <a:ext cx="2506966" cy="461665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Sheldon Glashow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363669" y="4506687"/>
            <a:ext cx="1938001" cy="461665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Abdus</a:t>
            </a:r>
            <a:r>
              <a:rPr lang="en-US" sz="2400" dirty="0" smtClean="0"/>
              <a:t> Salam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831108" y="4506688"/>
            <a:ext cx="2483522" cy="461665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Steven Weinberg</a:t>
            </a:r>
            <a:endParaRPr lang="en-US"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8" grpId="0" animBg="1"/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323" y="1203064"/>
            <a:ext cx="6228891" cy="5219506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3088824" y="997857"/>
            <a:ext cx="2966351" cy="1551215"/>
          </a:xfrm>
          <a:prstGeom prst="ellipse">
            <a:avLst/>
          </a:prstGeom>
          <a:noFill/>
          <a:ln w="28575" cap="flat" cmpd="sng" algn="ctr">
            <a:solidFill>
              <a:srgbClr val="FFFF9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993572" y="2757714"/>
            <a:ext cx="2440214" cy="1197430"/>
          </a:xfrm>
          <a:prstGeom prst="ellips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775858" y="4345202"/>
            <a:ext cx="3628571" cy="735747"/>
          </a:xfrm>
          <a:prstGeom prst="ellipse">
            <a:avLst/>
          </a:prstGeom>
          <a:noFill/>
          <a:ln w="28575" cap="flat" cmpd="sng" algn="ctr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FF"/>
              </a:solidFill>
              <a:effectLst/>
              <a:latin typeface="Tahoma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982686" y="5540814"/>
            <a:ext cx="4002314" cy="1035972"/>
          </a:xfrm>
          <a:prstGeom prst="ellipse">
            <a:avLst/>
          </a:prstGeom>
          <a:noFill/>
          <a:ln w="28575" cap="flat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  <p:pic>
        <p:nvPicPr>
          <p:cNvPr id="15" name="Picture 14" descr="Maxwel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24" name="Picture 23" descr="Paul_Dira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pic>
        <p:nvPicPr>
          <p:cNvPr id="27" name="Picture 26" descr="peter-higg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69994" y="4744366"/>
            <a:ext cx="1277936" cy="14187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94715" y="1424214"/>
            <a:ext cx="1727807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Kracht-velden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475201" y="3028890"/>
            <a:ext cx="2585664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6600"/>
                </a:solidFill>
              </a:rPr>
              <a:t>Koppeling</a:t>
            </a:r>
            <a:r>
              <a:rPr lang="en-US" sz="2000" dirty="0" smtClean="0">
                <a:solidFill>
                  <a:srgbClr val="FF6600"/>
                </a:solidFill>
              </a:rPr>
              <a:t> van </a:t>
            </a:r>
            <a:r>
              <a:rPr lang="en-US" sz="2000" dirty="0" err="1" smtClean="0">
                <a:solidFill>
                  <a:srgbClr val="FF6600"/>
                </a:solidFill>
              </a:rPr>
              <a:t>kracht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</a:p>
          <a:p>
            <a:r>
              <a:rPr lang="en-US" sz="2000" dirty="0" err="1" smtClean="0">
                <a:solidFill>
                  <a:srgbClr val="FF6600"/>
                </a:solidFill>
              </a:rPr>
              <a:t>aan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err="1" smtClean="0">
                <a:solidFill>
                  <a:srgbClr val="FF6600"/>
                </a:solidFill>
              </a:rPr>
              <a:t>materie-deeltjes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58336" y="4306147"/>
            <a:ext cx="2585664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FF"/>
                </a:solidFill>
              </a:rPr>
              <a:t>Koppeling</a:t>
            </a:r>
            <a:r>
              <a:rPr lang="en-US" sz="2000" dirty="0" smtClean="0">
                <a:solidFill>
                  <a:srgbClr val="FF00FF"/>
                </a:solidFill>
              </a:rPr>
              <a:t> van Higgs </a:t>
            </a:r>
          </a:p>
          <a:p>
            <a:r>
              <a:rPr lang="en-US" sz="2000" dirty="0" err="1" smtClean="0">
                <a:solidFill>
                  <a:srgbClr val="FF00FF"/>
                </a:solidFill>
              </a:rPr>
              <a:t>aan</a:t>
            </a:r>
            <a:r>
              <a:rPr lang="en-US" sz="2000" dirty="0" smtClean="0">
                <a:solidFill>
                  <a:srgbClr val="FF00FF"/>
                </a:solidFill>
              </a:rPr>
              <a:t> </a:t>
            </a:r>
            <a:r>
              <a:rPr lang="en-US" sz="2000" dirty="0" err="1" smtClean="0">
                <a:solidFill>
                  <a:srgbClr val="FF00FF"/>
                </a:solidFill>
              </a:rPr>
              <a:t>materie-deeltjes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55022" y="5891824"/>
            <a:ext cx="1355735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FF00"/>
                </a:solidFill>
              </a:rPr>
              <a:t>Higgs </a:t>
            </a:r>
            <a:r>
              <a:rPr lang="en-US" sz="2000" dirty="0" err="1" smtClean="0">
                <a:solidFill>
                  <a:srgbClr val="00FF00"/>
                </a:solidFill>
              </a:rPr>
              <a:t>veld</a:t>
            </a:r>
            <a:r>
              <a:rPr lang="en-US" sz="2000" dirty="0" smtClean="0">
                <a:solidFill>
                  <a:srgbClr val="00FF00"/>
                </a:solidFill>
              </a:rPr>
              <a:t> </a:t>
            </a:r>
          </a:p>
        </p:txBody>
      </p:sp>
      <p:grpSp>
        <p:nvGrpSpPr>
          <p:cNvPr id="2" name="Group 27"/>
          <p:cNvGrpSpPr/>
          <p:nvPr/>
        </p:nvGrpSpPr>
        <p:grpSpPr>
          <a:xfrm>
            <a:off x="3410858" y="3991429"/>
            <a:ext cx="2612571" cy="2866571"/>
            <a:chOff x="2667000" y="2648843"/>
            <a:chExt cx="2612571" cy="2866571"/>
          </a:xfrm>
        </p:grpSpPr>
        <p:sp>
          <p:nvSpPr>
            <p:cNvPr id="29" name="Rectangle 28"/>
            <p:cNvSpPr/>
            <p:nvPr/>
          </p:nvSpPr>
          <p:spPr bwMode="auto">
            <a:xfrm>
              <a:off x="2667000" y="2648843"/>
              <a:ext cx="2612571" cy="2866571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30" name="Picture 29" descr="latex-image-1.pdf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67766" y="2783127"/>
              <a:ext cx="1249589" cy="2023144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July 4,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8379" y="492806"/>
            <a:ext cx="5651500" cy="1797050"/>
          </a:xfrm>
        </p:spPr>
        <p:txBody>
          <a:bodyPr/>
          <a:lstStyle/>
          <a:p>
            <a:r>
              <a:rPr lang="en-US" dirty="0" smtClean="0"/>
              <a:t>Higgs dependence day July 4th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HiggsDependenceDay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6242"/>
            <a:ext cx="9144000" cy="591392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962" y="0"/>
            <a:ext cx="9152921" cy="6864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</a:t>
            </a:r>
            <a:r>
              <a:rPr lang="en-US" dirty="0" err="1" smtClean="0"/>
              <a:t>Veld</a:t>
            </a:r>
            <a:r>
              <a:rPr lang="en-US" dirty="0" smtClean="0"/>
              <a:t> en </a:t>
            </a:r>
            <a:r>
              <a:rPr lang="en-US" dirty="0" err="1" smtClean="0"/>
              <a:t>Deeltje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593" y="710520"/>
            <a:ext cx="5761264" cy="1521051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</a:rPr>
              <a:t>Higgs </a:t>
            </a:r>
            <a:r>
              <a:rPr lang="en-US" sz="2000" dirty="0" err="1" smtClean="0">
                <a:solidFill>
                  <a:schemeClr val="tx1"/>
                </a:solidFill>
              </a:rPr>
              <a:t>veld</a:t>
            </a:r>
            <a:r>
              <a:rPr lang="en-US" sz="2000" dirty="0" smtClean="0">
                <a:solidFill>
                  <a:schemeClr val="tx1"/>
                </a:solidFill>
              </a:rPr>
              <a:t> is uniform, </a:t>
            </a:r>
            <a:r>
              <a:rPr lang="en-US" sz="2000" dirty="0" err="1" smtClean="0">
                <a:solidFill>
                  <a:schemeClr val="tx1"/>
                </a:solidFill>
              </a:rPr>
              <a:t>moeilijk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waar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nemen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Higgs-boson </a:t>
            </a:r>
            <a:r>
              <a:rPr lang="en-US" sz="2000" dirty="0" err="1" smtClean="0">
                <a:solidFill>
                  <a:schemeClr val="tx1"/>
                </a:solidFill>
              </a:rPr>
              <a:t>deeltje</a:t>
            </a:r>
            <a:r>
              <a:rPr lang="en-US" sz="2000" dirty="0" smtClean="0">
                <a:solidFill>
                  <a:schemeClr val="tx1"/>
                </a:solidFill>
              </a:rPr>
              <a:t> is “golf” van het </a:t>
            </a:r>
            <a:r>
              <a:rPr lang="en-US" sz="2000" dirty="0" err="1" smtClean="0">
                <a:solidFill>
                  <a:schemeClr val="tx1"/>
                </a:solidFill>
              </a:rPr>
              <a:t>veld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Massa </a:t>
            </a:r>
            <a:r>
              <a:rPr lang="en-US" sz="2000" dirty="0" err="1" smtClean="0">
                <a:solidFill>
                  <a:schemeClr val="tx1"/>
                </a:solidFill>
              </a:rPr>
              <a:t>ontstaat</a:t>
            </a:r>
            <a:r>
              <a:rPr lang="en-US" sz="2000" dirty="0" smtClean="0">
                <a:solidFill>
                  <a:schemeClr val="tx1"/>
                </a:solidFill>
              </a:rPr>
              <a:t> door </a:t>
            </a:r>
            <a:r>
              <a:rPr lang="en-US" sz="2000" dirty="0" err="1" smtClean="0">
                <a:solidFill>
                  <a:schemeClr val="tx1"/>
                </a:solidFill>
              </a:rPr>
              <a:t>interactie</a:t>
            </a:r>
            <a:r>
              <a:rPr lang="en-US" sz="2000" dirty="0" smtClean="0">
                <a:solidFill>
                  <a:schemeClr val="tx1"/>
                </a:solidFill>
              </a:rPr>
              <a:t> van </a:t>
            </a:r>
            <a:r>
              <a:rPr lang="en-US" sz="2000" dirty="0" err="1" smtClean="0">
                <a:solidFill>
                  <a:schemeClr val="tx1"/>
                </a:solidFill>
              </a:rPr>
              <a:t>materie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deeltjes</a:t>
            </a:r>
            <a:r>
              <a:rPr lang="en-US" sz="2000" dirty="0" smtClean="0">
                <a:solidFill>
                  <a:schemeClr val="tx1"/>
                </a:solidFill>
              </a:rPr>
              <a:t> met het Higgs </a:t>
            </a:r>
            <a:r>
              <a:rPr lang="en-US" sz="2000" dirty="0" err="1" smtClean="0">
                <a:solidFill>
                  <a:schemeClr val="tx1"/>
                </a:solidFill>
              </a:rPr>
              <a:t>veld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2400" y="2641600"/>
            <a:ext cx="3759200" cy="37592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586754" name="Rectangle 2"/>
          <p:cNvSpPr>
            <a:spLocks noChangeArrowheads="1"/>
          </p:cNvSpPr>
          <p:nvPr/>
        </p:nvSpPr>
        <p:spPr bwMode="auto">
          <a:xfrm>
            <a:off x="539750" y="44450"/>
            <a:ext cx="86042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en-US" sz="2400" b="1"/>
              <a:t>Astronomie	      Deeltjesfysica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1125538"/>
            <a:ext cx="4643438" cy="5783262"/>
            <a:chOff x="0" y="709"/>
            <a:chExt cx="2925" cy="3643"/>
          </a:xfrm>
        </p:grpSpPr>
        <p:pic>
          <p:nvPicPr>
            <p:cNvPr id="586756" name="Picture 4" descr="Silla019m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709"/>
              <a:ext cx="2925" cy="2115"/>
            </a:xfrm>
            <a:prstGeom prst="rect">
              <a:avLst/>
            </a:prstGeom>
            <a:noFill/>
          </p:spPr>
        </p:pic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3" y="2795"/>
              <a:ext cx="2902" cy="1557"/>
              <a:chOff x="23" y="2795"/>
              <a:chExt cx="2902" cy="1557"/>
            </a:xfrm>
          </p:grpSpPr>
          <p:pic>
            <p:nvPicPr>
              <p:cNvPr id="586758" name="Picture 6" descr="crab_vlt_bi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7280" t="5731" r="10588" b="11461"/>
              <a:stretch>
                <a:fillRect/>
              </a:stretch>
            </p:blipFill>
            <p:spPr bwMode="auto">
              <a:xfrm>
                <a:off x="23" y="2795"/>
                <a:ext cx="1542" cy="1557"/>
              </a:xfrm>
              <a:prstGeom prst="rect">
                <a:avLst/>
              </a:prstGeom>
              <a:noFill/>
            </p:spPr>
          </p:pic>
          <p:pic>
            <p:nvPicPr>
              <p:cNvPr id="586759" name="Picture 7" descr="horsehead-20-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6641"/>
              <a:stretch>
                <a:fillRect/>
              </a:stretch>
            </p:blipFill>
            <p:spPr bwMode="auto">
              <a:xfrm>
                <a:off x="1519" y="2803"/>
                <a:ext cx="1406" cy="1541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4643438" y="1125538"/>
            <a:ext cx="4608512" cy="5732462"/>
            <a:chOff x="2925" y="709"/>
            <a:chExt cx="2903" cy="3611"/>
          </a:xfrm>
        </p:grpSpPr>
        <p:pic>
          <p:nvPicPr>
            <p:cNvPr id="586761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37" y="709"/>
              <a:ext cx="2880" cy="2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925" y="2810"/>
              <a:ext cx="2903" cy="1510"/>
              <a:chOff x="2925" y="2810"/>
              <a:chExt cx="2903" cy="1510"/>
            </a:xfrm>
          </p:grpSpPr>
          <p:pic>
            <p:nvPicPr>
              <p:cNvPr id="586763" name="Picture 11" descr="CE0015M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925" y="2810"/>
                <a:ext cx="1905" cy="1510"/>
              </a:xfrm>
              <a:prstGeom prst="rect">
                <a:avLst/>
              </a:prstGeom>
              <a:noFill/>
            </p:spPr>
          </p:pic>
          <p:pic>
            <p:nvPicPr>
              <p:cNvPr id="586764" name="Picture 12" descr="CE0058M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836" y="2810"/>
                <a:ext cx="992" cy="1510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smtClean="0">
                <a:latin typeface="Tahoma" pitchFamily="-104" charset="0"/>
                <a:sym typeface="Symbol" pitchFamily="-104" charset="2"/>
              </a:rPr>
              <a:t>Het </a:t>
            </a:r>
            <a:r>
              <a:rPr lang="en-US" b="1" dirty="0" err="1" smtClean="0">
                <a:latin typeface="Tahoma" pitchFamily="-104" charset="0"/>
                <a:sym typeface="Symbol" pitchFamily="-104" charset="2"/>
              </a:rPr>
              <a:t>Standaard</a:t>
            </a:r>
            <a:r>
              <a:rPr lang="en-US" b="1" dirty="0" smtClean="0">
                <a:latin typeface="Tahoma" pitchFamily="-104" charset="0"/>
                <a:sym typeface="Symbol" pitchFamily="-104" charset="2"/>
              </a:rPr>
              <a:t> Model</a:t>
            </a:r>
            <a:endParaRPr lang="en-US" b="1" dirty="0">
              <a:latin typeface="Tahoma" pitchFamily="-104" charset="0"/>
              <a:sym typeface="Symbol" pitchFamily="-104" charset="2"/>
            </a:endParaRPr>
          </a:p>
        </p:txBody>
      </p:sp>
      <p:pic>
        <p:nvPicPr>
          <p:cNvPr id="243715" name="Picture 3" descr="05-0440-01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79463"/>
            <a:ext cx="8077200" cy="607853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63060" y="6253141"/>
            <a:ext cx="7997827" cy="5232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Is “H” het </a:t>
            </a:r>
            <a:r>
              <a:rPr lang="en-US" dirty="0" err="1" smtClean="0"/>
              <a:t>deeltje</a:t>
            </a:r>
            <a:r>
              <a:rPr lang="en-US" dirty="0" smtClean="0"/>
              <a:t> </a:t>
            </a:r>
            <a:r>
              <a:rPr lang="en-US" dirty="0" err="1" smtClean="0"/>
              <a:t>dat</a:t>
            </a:r>
            <a:r>
              <a:rPr lang="en-US" dirty="0" smtClean="0"/>
              <a:t> </a:t>
            </a:r>
            <a:r>
              <a:rPr lang="en-US" dirty="0" err="1" smtClean="0"/>
              <a:t>geproduceerd</a:t>
            </a:r>
            <a:r>
              <a:rPr lang="en-US" dirty="0" smtClean="0"/>
              <a:t> is in de LHC?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05318" y="2374909"/>
            <a:ext cx="1824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Higgs </a:t>
            </a:r>
            <a:r>
              <a:rPr lang="en-US" dirty="0" err="1" smtClean="0">
                <a:solidFill>
                  <a:srgbClr val="00FFFF"/>
                </a:solidFill>
              </a:rPr>
              <a:t>veld</a:t>
            </a:r>
            <a:endParaRPr lang="en-US" dirty="0" smtClean="0">
              <a:solidFill>
                <a:srgbClr val="00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03360" y="2164454"/>
            <a:ext cx="33921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Higgs </a:t>
            </a:r>
            <a:r>
              <a:rPr lang="en-US" dirty="0" err="1" smtClean="0">
                <a:solidFill>
                  <a:srgbClr val="00FFFF"/>
                </a:solidFill>
              </a:rPr>
              <a:t>deeltje</a:t>
            </a:r>
            <a:endParaRPr lang="en-US" dirty="0" smtClean="0">
              <a:solidFill>
                <a:srgbClr val="00FFFF"/>
              </a:solidFill>
            </a:endParaRPr>
          </a:p>
          <a:p>
            <a:r>
              <a:rPr lang="en-US" dirty="0" err="1" smtClean="0">
                <a:solidFill>
                  <a:srgbClr val="00FFFF"/>
                </a:solidFill>
              </a:rPr>
              <a:t>een</a:t>
            </a:r>
            <a:r>
              <a:rPr lang="en-US" dirty="0" smtClean="0">
                <a:solidFill>
                  <a:srgbClr val="00FFFF"/>
                </a:solidFill>
              </a:rPr>
              <a:t> “</a:t>
            </a:r>
            <a:r>
              <a:rPr lang="en-US" dirty="0" err="1" smtClean="0">
                <a:solidFill>
                  <a:srgbClr val="00FFFF"/>
                </a:solidFill>
              </a:rPr>
              <a:t>veld-kwantum</a:t>
            </a:r>
            <a:r>
              <a:rPr lang="en-US" dirty="0" smtClean="0">
                <a:solidFill>
                  <a:srgbClr val="00FFFF"/>
                </a:solidFill>
              </a:rPr>
              <a:t>” </a:t>
            </a:r>
          </a:p>
        </p:txBody>
      </p:sp>
      <p:pic>
        <p:nvPicPr>
          <p:cNvPr id="15" name="Picture 14" descr="ripp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0000" y="3296098"/>
            <a:ext cx="3591019" cy="2844833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432701" y="3883706"/>
            <a:ext cx="3885293" cy="1586365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Vergelijk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Een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foton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 is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een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kwantum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elektromagnetisch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veld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000" kern="0" dirty="0" err="1" smtClean="0">
                <a:solidFill>
                  <a:srgbClr val="FF6600"/>
                </a:solidFill>
                <a:latin typeface="+mn-lt"/>
              </a:rPr>
              <a:t>Watergolf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49203" y="1058385"/>
            <a:ext cx="5245100" cy="1168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Vacuum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FoundNoth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66219" y="1106722"/>
            <a:ext cx="6329196" cy="459921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Analogie</a:t>
            </a:r>
            <a:r>
              <a:rPr lang="en-US" dirty="0" smtClean="0"/>
              <a:t>: het </a:t>
            </a:r>
            <a:r>
              <a:rPr lang="en-US" dirty="0" err="1" smtClean="0"/>
              <a:t>Magnetisch</a:t>
            </a:r>
            <a:r>
              <a:rPr lang="en-US" dirty="0" smtClean="0"/>
              <a:t> </a:t>
            </a:r>
            <a:r>
              <a:rPr lang="en-US" dirty="0" err="1" smtClean="0"/>
              <a:t>Veld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magneticfield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61834" y="782285"/>
            <a:ext cx="3510665" cy="2222532"/>
          </a:xfrm>
          <a:prstGeom prst="rect">
            <a:avLst/>
          </a:prstGeom>
        </p:spPr>
      </p:pic>
      <p:pic>
        <p:nvPicPr>
          <p:cNvPr id="8" name="Picture 7" descr="magnet_attract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8270" y="789219"/>
            <a:ext cx="4537521" cy="2213425"/>
          </a:xfrm>
          <a:prstGeom prst="rect">
            <a:avLst/>
          </a:prstGeom>
        </p:spPr>
      </p:pic>
      <p:pic>
        <p:nvPicPr>
          <p:cNvPr id="10" name="Picture 9" descr="compass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88417" y="3029863"/>
            <a:ext cx="3147786" cy="3147786"/>
          </a:xfrm>
          <a:prstGeom prst="rect">
            <a:avLst/>
          </a:prstGeom>
        </p:spPr>
      </p:pic>
      <p:pic>
        <p:nvPicPr>
          <p:cNvPr id="11" name="Picture 10" descr="EarthsMagneticFiel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1792" y="3073393"/>
            <a:ext cx="3184072" cy="327091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napshot 2012-04-17 09-39-27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994" y="126994"/>
            <a:ext cx="4291502" cy="3053358"/>
          </a:xfrm>
          <a:prstGeom prst="rect">
            <a:avLst/>
          </a:prstGeom>
        </p:spPr>
      </p:pic>
      <p:pic>
        <p:nvPicPr>
          <p:cNvPr id="7" name="Picture 6" descr="Snapshot 2012-04-17 09-40-09.tif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286" y="1909535"/>
            <a:ext cx="4273381" cy="3038929"/>
          </a:xfrm>
          <a:prstGeom prst="rect">
            <a:avLst/>
          </a:prstGeom>
        </p:spPr>
      </p:pic>
      <p:pic>
        <p:nvPicPr>
          <p:cNvPr id="8" name="Picture 7" descr="Snapshot 2012-04-17 09-40-46.tif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83542" y="3546927"/>
            <a:ext cx="4273281" cy="3011715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4572000" y="145143"/>
            <a:ext cx="4572000" cy="127000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kern="0" dirty="0" smtClean="0">
                <a:latin typeface="Tahoma"/>
              </a:rPr>
              <a:t>Het Higgs </a:t>
            </a:r>
            <a:r>
              <a:rPr lang="en-US" kern="0" dirty="0" err="1" smtClean="0">
                <a:latin typeface="Tahoma"/>
              </a:rPr>
              <a:t>mechanisme</a:t>
            </a:r>
            <a:r>
              <a:rPr lang="en-US" kern="0" dirty="0" smtClean="0">
                <a:latin typeface="Tahoma"/>
              </a:rPr>
              <a:t>:</a:t>
            </a:r>
            <a:br>
              <a:rPr lang="en-US" kern="0" dirty="0" smtClean="0">
                <a:latin typeface="Tahoma"/>
              </a:rPr>
            </a:b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massa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is de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weerstand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van het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deeltje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in het Higgs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veld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400" i="1" kern="0" dirty="0" err="1" smtClean="0">
                <a:solidFill>
                  <a:srgbClr val="00FFFF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.</a:t>
            </a:r>
            <a:endParaRPr lang="en-US" sz="2400" kern="0" dirty="0">
              <a:solidFill>
                <a:srgbClr val="00FFFF"/>
              </a:solidFill>
              <a:latin typeface="Tahoma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16114" y="5089061"/>
            <a:ext cx="4572000" cy="1197429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200" kern="0" dirty="0" smtClean="0">
                <a:latin typeface="Tahoma"/>
              </a:rPr>
              <a:t>Het Higgs </a:t>
            </a:r>
            <a:r>
              <a:rPr lang="en-US" sz="2200" kern="0" dirty="0" err="1" smtClean="0">
                <a:latin typeface="Tahoma"/>
              </a:rPr>
              <a:t>veld</a:t>
            </a:r>
            <a:r>
              <a:rPr lang="en-US" sz="2200" kern="0" dirty="0" smtClean="0">
                <a:latin typeface="Tahoma"/>
              </a:rPr>
              <a:t> “</a:t>
            </a:r>
            <a:r>
              <a:rPr lang="en-US" sz="2200" kern="0" dirty="0" err="1" smtClean="0">
                <a:latin typeface="Tahoma"/>
              </a:rPr>
              <a:t>plakt</a:t>
            </a:r>
            <a:r>
              <a:rPr lang="en-US" sz="2200" kern="0" dirty="0" smtClean="0">
                <a:latin typeface="Tahoma"/>
              </a:rPr>
              <a:t>” </a:t>
            </a:r>
            <a:r>
              <a:rPr lang="en-US" sz="2200" kern="0" dirty="0" err="1" smtClean="0">
                <a:latin typeface="Tahoma"/>
              </a:rPr>
              <a:t>als</a:t>
            </a:r>
            <a:r>
              <a:rPr lang="en-US" sz="2200" kern="0" dirty="0" smtClean="0">
                <a:latin typeface="Tahoma"/>
              </a:rPr>
              <a:t> het ware </a:t>
            </a:r>
            <a:r>
              <a:rPr lang="en-US" sz="2200" kern="0" dirty="0" err="1" smtClean="0">
                <a:latin typeface="Tahoma"/>
              </a:rPr>
              <a:t>aan</a:t>
            </a:r>
            <a:r>
              <a:rPr lang="en-US" sz="2200" kern="0" dirty="0" smtClean="0">
                <a:latin typeface="Tahoma"/>
              </a:rPr>
              <a:t> het </a:t>
            </a:r>
            <a:r>
              <a:rPr lang="en-US" sz="2200" kern="0" dirty="0" err="1" smtClean="0">
                <a:latin typeface="Tahoma"/>
              </a:rPr>
              <a:t>deeltje</a:t>
            </a:r>
            <a:r>
              <a:rPr lang="en-US" sz="2200" kern="0" dirty="0" smtClean="0">
                <a:latin typeface="Tahoma"/>
              </a:rPr>
              <a:t>.</a:t>
            </a:r>
            <a:endParaRPr lang="en-US" sz="2200" kern="0" dirty="0" smtClean="0">
              <a:solidFill>
                <a:srgbClr val="00FFFF"/>
              </a:solidFill>
              <a:latin typeface="Tahoma"/>
            </a:endParaRPr>
          </a:p>
          <a:p>
            <a:pPr>
              <a:defRPr/>
            </a:pP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V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ergelijk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: “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lopen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door 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een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zwembad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”.</a:t>
            </a:r>
            <a:endParaRPr lang="en-US" sz="2000" kern="0" dirty="0">
              <a:solidFill>
                <a:srgbClr val="00FFFF"/>
              </a:solidFill>
              <a:latin typeface="Tahom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napshot 2012-04-17 09-39-27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569" y="99812"/>
            <a:ext cx="4291502" cy="3053358"/>
          </a:xfrm>
          <a:prstGeom prst="rect">
            <a:avLst/>
          </a:prstGeom>
        </p:spPr>
      </p:pic>
      <p:pic>
        <p:nvPicPr>
          <p:cNvPr id="7" name="Picture 6" descr="Snapshot 2012-04-17 09-42-23.tif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22284" y="1635300"/>
            <a:ext cx="4281714" cy="3051587"/>
          </a:xfrm>
          <a:prstGeom prst="rect">
            <a:avLst/>
          </a:prstGeom>
        </p:spPr>
      </p:pic>
      <p:pic>
        <p:nvPicPr>
          <p:cNvPr id="8" name="Picture 7" descr="Snapshot 2012-04-17 09-43-39.tif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7136" y="3592245"/>
            <a:ext cx="4218214" cy="2996115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4572000" y="145143"/>
            <a:ext cx="4426857" cy="127000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kern="0" dirty="0" smtClean="0">
                <a:latin typeface="Tahoma"/>
              </a:rPr>
              <a:t>Het Higgs </a:t>
            </a:r>
            <a:r>
              <a:rPr lang="en-US" kern="0" dirty="0" err="1" smtClean="0">
                <a:latin typeface="Tahoma"/>
              </a:rPr>
              <a:t>deeltje</a:t>
            </a:r>
            <a:r>
              <a:rPr lang="en-US" kern="0" dirty="0" smtClean="0">
                <a:latin typeface="Tahoma"/>
              </a:rPr>
              <a:t> </a:t>
            </a:r>
            <a:r>
              <a:rPr lang="en-US" i="1" kern="0" dirty="0" smtClean="0">
                <a:latin typeface="Tahoma"/>
              </a:rPr>
              <a:t>H</a:t>
            </a:r>
            <a:r>
              <a:rPr lang="en-US" kern="0" dirty="0" smtClean="0">
                <a:latin typeface="Tahoma"/>
              </a:rPr>
              <a:t>:</a:t>
            </a:r>
            <a:br>
              <a:rPr lang="en-US" kern="0" dirty="0" smtClean="0">
                <a:latin typeface="Tahoma"/>
              </a:rPr>
            </a:b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een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rumoer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gaat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als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een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golf door het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veld</a:t>
            </a:r>
            <a:endParaRPr lang="en-US" sz="2400" kern="0" dirty="0">
              <a:solidFill>
                <a:srgbClr val="00FFFF"/>
              </a:solidFill>
              <a:latin typeface="Tahoma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172353" y="5032839"/>
            <a:ext cx="4381504" cy="1235518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200" kern="0" dirty="0" smtClean="0">
                <a:latin typeface="Tahoma"/>
              </a:rPr>
              <a:t>Het </a:t>
            </a:r>
            <a:r>
              <a:rPr lang="en-US" sz="2200" kern="0" dirty="0" err="1" smtClean="0">
                <a:latin typeface="Tahoma"/>
              </a:rPr>
              <a:t>alom</a:t>
            </a:r>
            <a:r>
              <a:rPr lang="en-US" sz="2200" kern="0" dirty="0" smtClean="0">
                <a:latin typeface="Tahoma"/>
              </a:rPr>
              <a:t> </a:t>
            </a:r>
            <a:r>
              <a:rPr lang="en-US" sz="2200" kern="0" dirty="0" err="1" smtClean="0">
                <a:latin typeface="Tahoma"/>
              </a:rPr>
              <a:t>aanwezige</a:t>
            </a:r>
            <a:r>
              <a:rPr lang="en-US" sz="2200" kern="0" dirty="0" smtClean="0">
                <a:latin typeface="Tahoma"/>
              </a:rPr>
              <a:t> Higgs </a:t>
            </a:r>
            <a:r>
              <a:rPr lang="en-US" sz="2200" kern="0" dirty="0" err="1" smtClean="0">
                <a:latin typeface="Tahoma"/>
              </a:rPr>
              <a:t>veld</a:t>
            </a:r>
            <a:r>
              <a:rPr lang="en-US" sz="2200" kern="0" dirty="0" smtClean="0">
                <a:latin typeface="Tahoma"/>
              </a:rPr>
              <a:t> </a:t>
            </a:r>
            <a:r>
              <a:rPr lang="en-US" sz="2200" kern="0" dirty="0" err="1" smtClean="0">
                <a:latin typeface="Tahoma"/>
              </a:rPr>
              <a:t>geeft</a:t>
            </a:r>
            <a:r>
              <a:rPr lang="en-US" sz="2200" kern="0" dirty="0" smtClean="0">
                <a:latin typeface="Tahoma"/>
              </a:rPr>
              <a:t> </a:t>
            </a:r>
            <a:r>
              <a:rPr lang="en-US" sz="2200" kern="0" dirty="0" err="1" smtClean="0">
                <a:latin typeface="Tahoma"/>
              </a:rPr>
              <a:t>massa</a:t>
            </a:r>
            <a:r>
              <a:rPr lang="en-US" sz="2200" kern="0" dirty="0" smtClean="0">
                <a:latin typeface="Tahoma"/>
              </a:rPr>
              <a:t> </a:t>
            </a:r>
            <a:r>
              <a:rPr lang="en-US" sz="2200" kern="0" dirty="0" err="1" smtClean="0">
                <a:latin typeface="Tahoma"/>
              </a:rPr>
              <a:t>aan</a:t>
            </a:r>
            <a:r>
              <a:rPr lang="en-US" sz="2200" kern="0" dirty="0" smtClean="0">
                <a:latin typeface="Tahoma"/>
              </a:rPr>
              <a:t> </a:t>
            </a:r>
            <a:r>
              <a:rPr lang="en-US" sz="2200" kern="0" dirty="0" err="1" smtClean="0">
                <a:latin typeface="Tahoma"/>
              </a:rPr>
              <a:t>alle</a:t>
            </a:r>
            <a:r>
              <a:rPr lang="en-US" sz="2200" kern="0" dirty="0" smtClean="0">
                <a:latin typeface="Tahoma"/>
              </a:rPr>
              <a:t> </a:t>
            </a:r>
            <a:r>
              <a:rPr lang="en-US" sz="2200" kern="0" dirty="0" err="1" smtClean="0">
                <a:latin typeface="Tahoma"/>
              </a:rPr>
              <a:t>deeltjes</a:t>
            </a:r>
            <a:r>
              <a:rPr lang="en-US" sz="2200" kern="0" dirty="0" smtClean="0">
                <a:latin typeface="Tahoma"/>
              </a:rPr>
              <a:t> en </a:t>
            </a:r>
            <a:r>
              <a:rPr lang="en-US" sz="2200" kern="0" dirty="0" err="1" smtClean="0">
                <a:latin typeface="Tahoma"/>
              </a:rPr>
              <a:t>aan</a:t>
            </a:r>
            <a:r>
              <a:rPr lang="en-US" sz="2200" kern="0" dirty="0" smtClean="0">
                <a:latin typeface="Tahoma"/>
              </a:rPr>
              <a:t> </a:t>
            </a:r>
            <a:r>
              <a:rPr lang="en-US" sz="2200" kern="0" dirty="0" err="1" smtClean="0">
                <a:latin typeface="Tahoma"/>
              </a:rPr>
              <a:t>zichzelf</a:t>
            </a:r>
            <a:r>
              <a:rPr lang="en-US" sz="2200" kern="0" dirty="0" smtClean="0">
                <a:latin typeface="Tahoma"/>
              </a:rPr>
              <a:t/>
            </a:r>
            <a:br>
              <a:rPr lang="en-US" sz="2200" kern="0" dirty="0" smtClean="0">
                <a:latin typeface="Tahoma"/>
              </a:rPr>
            </a:br>
            <a:endParaRPr lang="en-US" sz="2200" kern="0" dirty="0">
              <a:solidFill>
                <a:srgbClr val="00FFFF"/>
              </a:solidFill>
              <a:latin typeface="Tahom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323" y="1203064"/>
            <a:ext cx="6228891" cy="5219506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3088824" y="997857"/>
            <a:ext cx="2966351" cy="1551215"/>
          </a:xfrm>
          <a:prstGeom prst="ellipse">
            <a:avLst/>
          </a:prstGeom>
          <a:noFill/>
          <a:ln w="28575" cap="flat" cmpd="sng" algn="ctr">
            <a:solidFill>
              <a:srgbClr val="FFFF9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993572" y="2757714"/>
            <a:ext cx="2440214" cy="1197430"/>
          </a:xfrm>
          <a:prstGeom prst="ellips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775858" y="4345202"/>
            <a:ext cx="3628571" cy="735747"/>
          </a:xfrm>
          <a:prstGeom prst="ellipse">
            <a:avLst/>
          </a:prstGeom>
          <a:noFill/>
          <a:ln w="28575" cap="flat" cmpd="sng" algn="ctr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FF"/>
              </a:solidFill>
              <a:effectLst/>
              <a:latin typeface="Tahoma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982686" y="5540814"/>
            <a:ext cx="4002314" cy="1035972"/>
          </a:xfrm>
          <a:prstGeom prst="ellipse">
            <a:avLst/>
          </a:prstGeom>
          <a:noFill/>
          <a:ln w="28575" cap="flat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  <p:pic>
        <p:nvPicPr>
          <p:cNvPr id="15" name="Picture 14" descr="Maxwel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24" name="Picture 23" descr="Paul_Dira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pic>
        <p:nvPicPr>
          <p:cNvPr id="27" name="Picture 26" descr="peter-higg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69994" y="4744366"/>
            <a:ext cx="1277936" cy="14187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94715" y="1424214"/>
            <a:ext cx="1727807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Kracht-velden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475201" y="3028890"/>
            <a:ext cx="2585664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6600"/>
                </a:solidFill>
              </a:rPr>
              <a:t>Koppeling</a:t>
            </a:r>
            <a:r>
              <a:rPr lang="en-US" sz="2000" dirty="0" smtClean="0">
                <a:solidFill>
                  <a:srgbClr val="FF6600"/>
                </a:solidFill>
              </a:rPr>
              <a:t> van </a:t>
            </a:r>
            <a:r>
              <a:rPr lang="en-US" sz="2000" dirty="0" err="1" smtClean="0">
                <a:solidFill>
                  <a:srgbClr val="FF6600"/>
                </a:solidFill>
              </a:rPr>
              <a:t>kracht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</a:p>
          <a:p>
            <a:r>
              <a:rPr lang="en-US" sz="2000" dirty="0" err="1" smtClean="0">
                <a:solidFill>
                  <a:srgbClr val="FF6600"/>
                </a:solidFill>
              </a:rPr>
              <a:t>aan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err="1" smtClean="0">
                <a:solidFill>
                  <a:srgbClr val="FF6600"/>
                </a:solidFill>
              </a:rPr>
              <a:t>materie-deeltjes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58336" y="4306147"/>
            <a:ext cx="2585664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FF"/>
                </a:solidFill>
              </a:rPr>
              <a:t>Koppeling</a:t>
            </a:r>
            <a:r>
              <a:rPr lang="en-US" sz="2000" dirty="0" smtClean="0">
                <a:solidFill>
                  <a:srgbClr val="FF00FF"/>
                </a:solidFill>
              </a:rPr>
              <a:t> van Higgs </a:t>
            </a:r>
          </a:p>
          <a:p>
            <a:r>
              <a:rPr lang="en-US" sz="2000" dirty="0" err="1" smtClean="0">
                <a:solidFill>
                  <a:srgbClr val="FF00FF"/>
                </a:solidFill>
              </a:rPr>
              <a:t>aan</a:t>
            </a:r>
            <a:r>
              <a:rPr lang="en-US" sz="2000" dirty="0" smtClean="0">
                <a:solidFill>
                  <a:srgbClr val="FF00FF"/>
                </a:solidFill>
              </a:rPr>
              <a:t> </a:t>
            </a:r>
            <a:r>
              <a:rPr lang="en-US" sz="2000" dirty="0" err="1" smtClean="0">
                <a:solidFill>
                  <a:srgbClr val="FF00FF"/>
                </a:solidFill>
              </a:rPr>
              <a:t>materie-deeltjes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55022" y="5891824"/>
            <a:ext cx="1355735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FF00"/>
                </a:solidFill>
              </a:rPr>
              <a:t>Higgs </a:t>
            </a:r>
            <a:r>
              <a:rPr lang="en-US" sz="2000" dirty="0" err="1" smtClean="0">
                <a:solidFill>
                  <a:srgbClr val="00FF00"/>
                </a:solidFill>
              </a:rPr>
              <a:t>veld</a:t>
            </a:r>
            <a:r>
              <a:rPr lang="en-US" sz="2000" dirty="0" smtClean="0">
                <a:solidFill>
                  <a:srgbClr val="00FF00"/>
                </a:solidFill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99071" y="684561"/>
            <a:ext cx="8871549" cy="3449830"/>
          </a:xfrm>
          <a:prstGeom prst="rect">
            <a:avLst/>
          </a:prstGeom>
          <a:solidFill>
            <a:schemeClr val="tx1">
              <a:alpha val="5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188422" y="5233292"/>
            <a:ext cx="8871549" cy="1624707"/>
          </a:xfrm>
          <a:prstGeom prst="rect">
            <a:avLst/>
          </a:prstGeom>
          <a:solidFill>
            <a:schemeClr val="tx1">
              <a:alpha val="5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4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De </a:t>
            </a:r>
            <a:r>
              <a:rPr lang="en-US" dirty="0" err="1" smtClean="0"/>
              <a:t>Oorsprong</a:t>
            </a:r>
            <a:r>
              <a:rPr lang="en-US" dirty="0" smtClean="0"/>
              <a:t> van Massa</a:t>
            </a:r>
            <a:endParaRPr lang="en-US" dirty="0"/>
          </a:p>
        </p:txBody>
      </p:sp>
      <p:sp>
        <p:nvSpPr>
          <p:cNvPr id="646147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81546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u="sng" dirty="0" smtClean="0">
                <a:solidFill>
                  <a:srgbClr val="FFFF99"/>
                </a:solidFill>
              </a:rPr>
              <a:t>Lading</a:t>
            </a:r>
            <a:endParaRPr lang="en-US" sz="2400" u="sng" dirty="0">
              <a:solidFill>
                <a:srgbClr val="FFFF99"/>
              </a:solidFill>
            </a:endParaRPr>
          </a:p>
        </p:txBody>
      </p:sp>
      <p:sp>
        <p:nvSpPr>
          <p:cNvPr id="646148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</a:rPr>
              <a:t>+</a:t>
            </a:r>
            <a:r>
              <a:rPr lang="en-US" sz="2400">
                <a:solidFill>
                  <a:srgbClr val="FFFF99"/>
                </a:solidFill>
              </a:rPr>
              <a:t>2/3</a:t>
            </a:r>
            <a:r>
              <a:rPr lang="en-US" sz="2800">
                <a:solidFill>
                  <a:srgbClr val="FFFF99"/>
                </a:solidFill>
              </a:rPr>
              <a:t> e</a:t>
            </a:r>
          </a:p>
        </p:txBody>
      </p:sp>
      <p:sp>
        <p:nvSpPr>
          <p:cNvPr id="646149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</a:rPr>
              <a:t>-</a:t>
            </a:r>
            <a:r>
              <a:rPr lang="en-US" sz="2400">
                <a:solidFill>
                  <a:srgbClr val="FFFF99"/>
                </a:solidFill>
              </a:rPr>
              <a:t>1/3</a:t>
            </a:r>
            <a:r>
              <a:rPr lang="en-US" sz="2800">
                <a:solidFill>
                  <a:srgbClr val="FFFF99"/>
                </a:solidFill>
              </a:rPr>
              <a:t> e</a:t>
            </a:r>
          </a:p>
        </p:txBody>
      </p:sp>
      <p:sp>
        <p:nvSpPr>
          <p:cNvPr id="646150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</a:rPr>
              <a:t>-</a:t>
            </a:r>
            <a:r>
              <a:rPr lang="en-US" sz="2400">
                <a:solidFill>
                  <a:srgbClr val="FFFF99"/>
                </a:solidFill>
              </a:rPr>
              <a:t>1</a:t>
            </a:r>
            <a:r>
              <a:rPr lang="en-US" sz="2800">
                <a:solidFill>
                  <a:srgbClr val="FFFF99"/>
                </a:solidFill>
              </a:rPr>
              <a:t> e</a:t>
            </a:r>
          </a:p>
        </p:txBody>
      </p:sp>
      <p:sp>
        <p:nvSpPr>
          <p:cNvPr id="646151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99"/>
                </a:solidFill>
              </a:rPr>
              <a:t>0</a:t>
            </a:r>
            <a:r>
              <a:rPr lang="en-US" sz="2800">
                <a:solidFill>
                  <a:srgbClr val="FFFF99"/>
                </a:solidFill>
              </a:rPr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46153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</a:endParaRPr>
            </a:p>
          </p:txBody>
        </p:sp>
        <p:sp>
          <p:nvSpPr>
            <p:cNvPr id="646154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46156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</a:endParaRPr>
            </a:p>
          </p:txBody>
        </p:sp>
        <p:sp>
          <p:nvSpPr>
            <p:cNvPr id="646157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46159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</a:endParaRPr>
            </a:p>
          </p:txBody>
        </p:sp>
        <p:sp>
          <p:nvSpPr>
            <p:cNvPr id="646160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46162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</a:endParaRPr>
            </a:p>
          </p:txBody>
        </p:sp>
        <p:sp>
          <p:nvSpPr>
            <p:cNvPr id="646163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46165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</a:endParaRPr>
            </a:p>
          </p:txBody>
        </p:sp>
        <p:sp>
          <p:nvSpPr>
            <p:cNvPr id="646166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46168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</a:endParaRPr>
            </a:p>
          </p:txBody>
        </p:sp>
        <p:sp>
          <p:nvSpPr>
            <p:cNvPr id="646169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46170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</a:rPr>
              <a:t>I</a:t>
            </a:r>
          </a:p>
        </p:txBody>
      </p:sp>
      <p:sp>
        <p:nvSpPr>
          <p:cNvPr id="646171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</a:rPr>
              <a:t>II</a:t>
            </a:r>
          </a:p>
        </p:txBody>
      </p:sp>
      <p:sp>
        <p:nvSpPr>
          <p:cNvPr id="646172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</a:rPr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46174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</a:endParaRPr>
            </a:p>
          </p:txBody>
        </p:sp>
        <p:sp>
          <p:nvSpPr>
            <p:cNvPr id="646175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46177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</a:endParaRPr>
            </a:p>
          </p:txBody>
        </p:sp>
        <p:sp>
          <p:nvSpPr>
            <p:cNvPr id="646178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46180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</a:endParaRPr>
            </a:p>
          </p:txBody>
        </p:sp>
        <p:sp>
          <p:nvSpPr>
            <p:cNvPr id="646181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46183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</a:endParaRPr>
            </a:p>
          </p:txBody>
        </p:sp>
        <p:sp>
          <p:nvSpPr>
            <p:cNvPr id="646184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46186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</a:endParaRPr>
            </a:p>
          </p:txBody>
        </p:sp>
        <p:sp>
          <p:nvSpPr>
            <p:cNvPr id="646187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46189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</a:endParaRPr>
            </a:p>
          </p:txBody>
        </p:sp>
        <p:sp>
          <p:nvSpPr>
            <p:cNvPr id="646190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46191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</a:rPr>
              <a:t>quarks</a:t>
            </a:r>
          </a:p>
        </p:txBody>
      </p:sp>
      <p:sp>
        <p:nvSpPr>
          <p:cNvPr id="646192" name="Text Box 48"/>
          <p:cNvSpPr txBox="1">
            <a:spLocks noChangeArrowheads="1"/>
          </p:cNvSpPr>
          <p:nvPr/>
        </p:nvSpPr>
        <p:spPr bwMode="auto">
          <a:xfrm>
            <a:off x="0" y="390525"/>
            <a:ext cx="1689986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u="sng" dirty="0" err="1" smtClean="0">
                <a:solidFill>
                  <a:srgbClr val="FFFF99"/>
                </a:solidFill>
              </a:rPr>
              <a:t>Generatie</a:t>
            </a:r>
            <a:r>
              <a:rPr lang="en-US" sz="2400" i="1" u="sng" dirty="0" smtClean="0">
                <a:solidFill>
                  <a:srgbClr val="FFFF99"/>
                </a:solidFill>
              </a:rPr>
              <a:t>:</a:t>
            </a:r>
            <a:endParaRPr lang="en-US" sz="2400" i="1" u="sng" dirty="0">
              <a:solidFill>
                <a:srgbClr val="FFFF99"/>
              </a:solidFill>
            </a:endParaRPr>
          </a:p>
        </p:txBody>
      </p:sp>
      <p:sp>
        <p:nvSpPr>
          <p:cNvPr id="646193" name="Text Box 49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</a:rPr>
              <a:t>leptons</a:t>
            </a:r>
          </a:p>
        </p:txBody>
      </p:sp>
      <p:sp>
        <p:nvSpPr>
          <p:cNvPr id="646194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27181" cy="584776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99"/>
                </a:solidFill>
              </a:rPr>
              <a:t>Materie</a:t>
            </a:r>
            <a:endParaRPr lang="en-US" sz="3200" dirty="0">
              <a:solidFill>
                <a:srgbClr val="FFFF99"/>
              </a:solidFill>
            </a:endParaRPr>
          </a:p>
        </p:txBody>
      </p:sp>
      <p:sp>
        <p:nvSpPr>
          <p:cNvPr id="646196" name="Text Box 52"/>
          <p:cNvSpPr txBox="1">
            <a:spLocks noChangeArrowheads="1"/>
          </p:cNvSpPr>
          <p:nvPr/>
        </p:nvSpPr>
        <p:spPr bwMode="auto">
          <a:xfrm>
            <a:off x="558800" y="5326063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srgbClr val="FFFFFF"/>
                </a:solidFill>
              </a:rPr>
              <a:t>~0</a:t>
            </a:r>
          </a:p>
        </p:txBody>
      </p:sp>
      <p:sp>
        <p:nvSpPr>
          <p:cNvPr id="646197" name="Text Box 53"/>
          <p:cNvSpPr txBox="1">
            <a:spLocks noChangeArrowheads="1"/>
          </p:cNvSpPr>
          <p:nvPr/>
        </p:nvSpPr>
        <p:spPr bwMode="auto">
          <a:xfrm>
            <a:off x="2246313" y="4446588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srgbClr val="FFFFFF"/>
                </a:solidFill>
              </a:rPr>
              <a:t>1777</a:t>
            </a:r>
          </a:p>
        </p:txBody>
      </p:sp>
      <p:sp>
        <p:nvSpPr>
          <p:cNvPr id="646198" name="Text Box 54"/>
          <p:cNvSpPr txBox="1">
            <a:spLocks noChangeArrowheads="1"/>
          </p:cNvSpPr>
          <p:nvPr/>
        </p:nvSpPr>
        <p:spPr bwMode="auto">
          <a:xfrm>
            <a:off x="1423988" y="4465638"/>
            <a:ext cx="5175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srgbClr val="FFFFFF"/>
                </a:solidFill>
              </a:rPr>
              <a:t>106</a:t>
            </a:r>
          </a:p>
        </p:txBody>
      </p:sp>
      <p:sp>
        <p:nvSpPr>
          <p:cNvPr id="646199" name="Text Box 55"/>
          <p:cNvSpPr txBox="1">
            <a:spLocks noChangeArrowheads="1"/>
          </p:cNvSpPr>
          <p:nvPr/>
        </p:nvSpPr>
        <p:spPr bwMode="auto">
          <a:xfrm>
            <a:off x="1384300" y="5324475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srgbClr val="FFFFFF"/>
                </a:solidFill>
              </a:rPr>
              <a:t>~0</a:t>
            </a:r>
          </a:p>
        </p:txBody>
      </p:sp>
      <p:sp>
        <p:nvSpPr>
          <p:cNvPr id="646200" name="Text Box 56"/>
          <p:cNvSpPr txBox="1">
            <a:spLocks noChangeArrowheads="1"/>
          </p:cNvSpPr>
          <p:nvPr/>
        </p:nvSpPr>
        <p:spPr bwMode="auto">
          <a:xfrm>
            <a:off x="2251075" y="5319713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srgbClr val="FFFFFF"/>
                </a:solidFill>
              </a:rPr>
              <a:t>~0</a:t>
            </a:r>
          </a:p>
        </p:txBody>
      </p:sp>
      <p:sp>
        <p:nvSpPr>
          <p:cNvPr id="646201" name="Text Box 57"/>
          <p:cNvSpPr txBox="1">
            <a:spLocks noChangeArrowheads="1"/>
          </p:cNvSpPr>
          <p:nvPr/>
        </p:nvSpPr>
        <p:spPr bwMode="auto">
          <a:xfrm>
            <a:off x="582613" y="4451350"/>
            <a:ext cx="69056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srgbClr val="FFFFFF"/>
                </a:solidFill>
              </a:rPr>
              <a:t>0.511</a:t>
            </a:r>
          </a:p>
        </p:txBody>
      </p:sp>
      <p:sp>
        <p:nvSpPr>
          <p:cNvPr id="646202" name="Text Box 58"/>
          <p:cNvSpPr txBox="1">
            <a:spLocks noChangeArrowheads="1"/>
          </p:cNvSpPr>
          <p:nvPr/>
        </p:nvSpPr>
        <p:spPr bwMode="auto">
          <a:xfrm>
            <a:off x="1414463" y="2936875"/>
            <a:ext cx="5175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srgbClr val="FFFFFF"/>
                </a:solidFill>
              </a:rPr>
              <a:t>120</a:t>
            </a:r>
          </a:p>
        </p:txBody>
      </p:sp>
      <p:sp>
        <p:nvSpPr>
          <p:cNvPr id="646203" name="Text Box 59"/>
          <p:cNvSpPr txBox="1">
            <a:spLocks noChangeArrowheads="1"/>
          </p:cNvSpPr>
          <p:nvPr/>
        </p:nvSpPr>
        <p:spPr bwMode="auto">
          <a:xfrm>
            <a:off x="2244725" y="2971800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srgbClr val="FFFFFF"/>
                </a:solidFill>
              </a:rPr>
              <a:t>4300</a:t>
            </a:r>
          </a:p>
        </p:txBody>
      </p:sp>
      <p:sp>
        <p:nvSpPr>
          <p:cNvPr id="646204" name="Text Box 60"/>
          <p:cNvSpPr txBox="1">
            <a:spLocks noChangeArrowheads="1"/>
          </p:cNvSpPr>
          <p:nvPr/>
        </p:nvSpPr>
        <p:spPr bwMode="auto">
          <a:xfrm>
            <a:off x="2220913" y="2047875"/>
            <a:ext cx="85090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srgbClr val="FFFFFF"/>
                </a:solidFill>
              </a:rPr>
              <a:t>176300</a:t>
            </a:r>
          </a:p>
        </p:txBody>
      </p:sp>
      <p:sp>
        <p:nvSpPr>
          <p:cNvPr id="646205" name="Text Box 61"/>
          <p:cNvSpPr txBox="1">
            <a:spLocks noChangeArrowheads="1"/>
          </p:cNvSpPr>
          <p:nvPr/>
        </p:nvSpPr>
        <p:spPr bwMode="auto">
          <a:xfrm>
            <a:off x="1384300" y="2022475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srgbClr val="FFFFFF"/>
                </a:solidFill>
              </a:rPr>
              <a:t>1200</a:t>
            </a:r>
          </a:p>
        </p:txBody>
      </p:sp>
      <p:sp>
        <p:nvSpPr>
          <p:cNvPr id="646206" name="Text Box 62"/>
          <p:cNvSpPr txBox="1">
            <a:spLocks noChangeArrowheads="1"/>
          </p:cNvSpPr>
          <p:nvPr/>
        </p:nvSpPr>
        <p:spPr bwMode="auto">
          <a:xfrm>
            <a:off x="735013" y="2908300"/>
            <a:ext cx="4429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srgbClr val="FFFFFF"/>
                </a:solidFill>
              </a:rPr>
              <a:t>~7</a:t>
            </a:r>
          </a:p>
        </p:txBody>
      </p:sp>
      <p:sp>
        <p:nvSpPr>
          <p:cNvPr id="646207" name="Text Box 63"/>
          <p:cNvSpPr txBox="1">
            <a:spLocks noChangeArrowheads="1"/>
          </p:cNvSpPr>
          <p:nvPr/>
        </p:nvSpPr>
        <p:spPr bwMode="auto">
          <a:xfrm>
            <a:off x="741363" y="2043113"/>
            <a:ext cx="4429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srgbClr val="FFFFFF"/>
                </a:solidFill>
              </a:rPr>
              <a:t>~3</a:t>
            </a:r>
          </a:p>
        </p:txBody>
      </p:sp>
      <p:sp>
        <p:nvSpPr>
          <p:cNvPr id="646208" name="Text Box 64"/>
          <p:cNvSpPr txBox="1">
            <a:spLocks noChangeArrowheads="1"/>
          </p:cNvSpPr>
          <p:nvPr/>
        </p:nvSpPr>
        <p:spPr bwMode="auto">
          <a:xfrm>
            <a:off x="5566622" y="5890120"/>
            <a:ext cx="2809875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FFFFFF"/>
                </a:solidFill>
              </a:rPr>
              <a:t>1 </a:t>
            </a:r>
            <a:r>
              <a:rPr lang="en-US" sz="2000" i="1" dirty="0" err="1">
                <a:solidFill>
                  <a:srgbClr val="FFFFFF"/>
                </a:solidFill>
              </a:rPr>
              <a:t>MeV</a:t>
            </a:r>
            <a:r>
              <a:rPr lang="en-US" sz="2000" i="1" dirty="0">
                <a:solidFill>
                  <a:srgbClr val="FFFFFF"/>
                </a:solidFill>
              </a:rPr>
              <a:t> = 1.8 </a:t>
            </a:r>
            <a:r>
              <a:rPr lang="en-US" sz="2000" i="1" dirty="0" err="1">
                <a:solidFill>
                  <a:srgbClr val="FFFFFF"/>
                </a:solidFill>
              </a:rPr>
              <a:t>x</a:t>
            </a:r>
            <a:r>
              <a:rPr lang="en-US" sz="2000" i="1" dirty="0">
                <a:solidFill>
                  <a:srgbClr val="FFFFFF"/>
                </a:solidFill>
              </a:rPr>
              <a:t> 10</a:t>
            </a:r>
            <a:r>
              <a:rPr lang="en-US" sz="2000" i="1" baseline="30000" dirty="0">
                <a:solidFill>
                  <a:srgbClr val="FFFFFF"/>
                </a:solidFill>
              </a:rPr>
              <a:t> -30 -</a:t>
            </a:r>
            <a:r>
              <a:rPr lang="en-US" sz="2000" i="1" dirty="0">
                <a:solidFill>
                  <a:srgbClr val="FFFFFF"/>
                </a:solidFill>
              </a:rPr>
              <a:t>kg</a:t>
            </a:r>
          </a:p>
        </p:txBody>
      </p:sp>
      <p:pic>
        <p:nvPicPr>
          <p:cNvPr id="67" name="Picture 2" descr="Overweight_bik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2530" y="2050140"/>
            <a:ext cx="4068031" cy="274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Materie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878" y="4529591"/>
            <a:ext cx="8166505" cy="1648052"/>
          </a:xfrm>
        </p:spPr>
        <p:txBody>
          <a:bodyPr/>
          <a:lstStyle/>
          <a:p>
            <a:r>
              <a:rPr lang="en-US" dirty="0" smtClean="0"/>
              <a:t>1972: Met </a:t>
            </a:r>
            <a:r>
              <a:rPr lang="en-US" b="1" dirty="0" smtClean="0"/>
              <a:t>3 </a:t>
            </a:r>
            <a:r>
              <a:rPr lang="en-US" b="1" dirty="0" err="1" smtClean="0"/>
              <a:t>generaties</a:t>
            </a:r>
            <a:r>
              <a:rPr lang="en-US" b="1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 is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verschil</a:t>
            </a:r>
            <a:r>
              <a:rPr lang="en-US" dirty="0" smtClean="0"/>
              <a:t> in </a:t>
            </a:r>
            <a:r>
              <a:rPr lang="en-US" dirty="0" err="1" smtClean="0"/>
              <a:t>krachten</a:t>
            </a:r>
            <a:r>
              <a:rPr lang="en-US" dirty="0" smtClean="0"/>
              <a:t> </a:t>
            </a:r>
            <a:r>
              <a:rPr lang="en-US" dirty="0" err="1" smtClean="0"/>
              <a:t>tussen</a:t>
            </a:r>
            <a:r>
              <a:rPr lang="en-US" dirty="0" smtClean="0"/>
              <a:t> </a:t>
            </a:r>
            <a:r>
              <a:rPr lang="en-US" dirty="0" err="1" smtClean="0"/>
              <a:t>materie</a:t>
            </a:r>
            <a:r>
              <a:rPr lang="en-US" dirty="0" smtClean="0"/>
              <a:t> en anti-</a:t>
            </a:r>
            <a:r>
              <a:rPr lang="en-US" dirty="0" err="1" smtClean="0"/>
              <a:t>materie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>
                <a:solidFill>
                  <a:srgbClr val="00FFFF"/>
                </a:solidFill>
              </a:rPr>
              <a:t>Dit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wordt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veroorzaakt</a:t>
            </a:r>
            <a:r>
              <a:rPr lang="en-US" dirty="0" smtClean="0">
                <a:solidFill>
                  <a:srgbClr val="00FFFF"/>
                </a:solidFill>
              </a:rPr>
              <a:t> door het Higgs </a:t>
            </a:r>
            <a:r>
              <a:rPr lang="en-US" dirty="0" err="1" smtClean="0">
                <a:solidFill>
                  <a:srgbClr val="00FFFF"/>
                </a:solidFill>
              </a:rPr>
              <a:t>veld</a:t>
            </a:r>
            <a:r>
              <a:rPr lang="en-US" dirty="0" smtClean="0">
                <a:solidFill>
                  <a:srgbClr val="00FFFF"/>
                </a:solidFill>
              </a:rPr>
              <a:t>!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7138" y="1273396"/>
            <a:ext cx="2302105" cy="289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692" y="1318724"/>
            <a:ext cx="2141030" cy="2890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17500" y="771071"/>
            <a:ext cx="2624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FFFF"/>
                </a:solidFill>
              </a:rPr>
              <a:t>Makoto Kobayashi</a:t>
            </a:r>
            <a:endParaRPr lang="en-US" sz="2400" dirty="0">
              <a:solidFill>
                <a:srgbClr val="00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9475" y="778330"/>
            <a:ext cx="278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FFFF"/>
                </a:solidFill>
              </a:rPr>
              <a:t>Toshihide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Maskawa</a:t>
            </a:r>
            <a:endParaRPr lang="en-US" sz="2400" dirty="0">
              <a:solidFill>
                <a:srgbClr val="00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22999" y="879930"/>
            <a:ext cx="2303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6600"/>
                </a:solidFill>
              </a:rPr>
              <a:t>Nobelprijs</a:t>
            </a:r>
            <a:r>
              <a:rPr lang="en-US" sz="2400" dirty="0" smtClean="0">
                <a:solidFill>
                  <a:srgbClr val="FF6600"/>
                </a:solidFill>
              </a:rPr>
              <a:t> 2008</a:t>
            </a:r>
            <a:endParaRPr lang="en-US" sz="2400" dirty="0">
              <a:solidFill>
                <a:srgbClr val="FF6600"/>
              </a:solidFill>
            </a:endParaRPr>
          </a:p>
        </p:txBody>
      </p:sp>
      <p:pic>
        <p:nvPicPr>
          <p:cNvPr id="12" name="Picture 11" descr="standaardmodel_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77428" y="1479837"/>
            <a:ext cx="2350873" cy="272930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4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CERN 1993: </a:t>
            </a:r>
            <a:r>
              <a:rPr lang="en-US" u="sng"/>
              <a:t>Er zijn precies 3 generaties!</a:t>
            </a:r>
          </a:p>
        </p:txBody>
      </p:sp>
      <p:sp>
        <p:nvSpPr>
          <p:cNvPr id="846851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846852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846853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846854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846855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846857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58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846860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1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846863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4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846866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7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846869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0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846872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3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846874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846875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846876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846878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9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846881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2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846884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5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846887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8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846890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91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846893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94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846895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846896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846897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846898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sp>
        <p:nvSpPr>
          <p:cNvPr id="846899" name="Text Box 51"/>
          <p:cNvSpPr txBox="1">
            <a:spLocks noChangeArrowheads="1"/>
          </p:cNvSpPr>
          <p:nvPr/>
        </p:nvSpPr>
        <p:spPr bwMode="auto">
          <a:xfrm>
            <a:off x="558800" y="5326063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(1956)</a:t>
            </a:r>
          </a:p>
        </p:txBody>
      </p:sp>
      <p:sp>
        <p:nvSpPr>
          <p:cNvPr id="846900" name="Text Box 52"/>
          <p:cNvSpPr txBox="1">
            <a:spLocks noChangeArrowheads="1"/>
          </p:cNvSpPr>
          <p:nvPr/>
        </p:nvSpPr>
        <p:spPr bwMode="auto">
          <a:xfrm>
            <a:off x="2246313" y="4446588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(1973)</a:t>
            </a:r>
          </a:p>
        </p:txBody>
      </p:sp>
      <p:sp>
        <p:nvSpPr>
          <p:cNvPr id="846901" name="Text Box 53"/>
          <p:cNvSpPr txBox="1">
            <a:spLocks noChangeArrowheads="1"/>
          </p:cNvSpPr>
          <p:nvPr/>
        </p:nvSpPr>
        <p:spPr bwMode="auto">
          <a:xfrm>
            <a:off x="1423988" y="4465638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(1936)</a:t>
            </a:r>
          </a:p>
        </p:txBody>
      </p:sp>
      <p:sp>
        <p:nvSpPr>
          <p:cNvPr id="846902" name="Text Box 54"/>
          <p:cNvSpPr txBox="1">
            <a:spLocks noChangeArrowheads="1"/>
          </p:cNvSpPr>
          <p:nvPr/>
        </p:nvSpPr>
        <p:spPr bwMode="auto">
          <a:xfrm>
            <a:off x="1384300" y="53244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(1963)</a:t>
            </a:r>
          </a:p>
        </p:txBody>
      </p:sp>
      <p:sp>
        <p:nvSpPr>
          <p:cNvPr id="846903" name="Text Box 55"/>
          <p:cNvSpPr txBox="1">
            <a:spLocks noChangeArrowheads="1"/>
          </p:cNvSpPr>
          <p:nvPr/>
        </p:nvSpPr>
        <p:spPr bwMode="auto">
          <a:xfrm>
            <a:off x="2251075" y="5319713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(2000)</a:t>
            </a:r>
          </a:p>
        </p:txBody>
      </p:sp>
      <p:sp>
        <p:nvSpPr>
          <p:cNvPr id="846904" name="Text Box 56"/>
          <p:cNvSpPr txBox="1">
            <a:spLocks noChangeArrowheads="1"/>
          </p:cNvSpPr>
          <p:nvPr/>
        </p:nvSpPr>
        <p:spPr bwMode="auto">
          <a:xfrm>
            <a:off x="582613" y="4451350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(1895)</a:t>
            </a:r>
          </a:p>
        </p:txBody>
      </p:sp>
      <p:sp>
        <p:nvSpPr>
          <p:cNvPr id="846905" name="Text Box 57"/>
          <p:cNvSpPr txBox="1">
            <a:spLocks noChangeArrowheads="1"/>
          </p:cNvSpPr>
          <p:nvPr/>
        </p:nvSpPr>
        <p:spPr bwMode="auto">
          <a:xfrm>
            <a:off x="1414463" y="29368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(1947)</a:t>
            </a:r>
          </a:p>
        </p:txBody>
      </p:sp>
      <p:sp>
        <p:nvSpPr>
          <p:cNvPr id="846906" name="Text Box 58"/>
          <p:cNvSpPr txBox="1">
            <a:spLocks noChangeArrowheads="1"/>
          </p:cNvSpPr>
          <p:nvPr/>
        </p:nvSpPr>
        <p:spPr bwMode="auto">
          <a:xfrm>
            <a:off x="2244725" y="2971800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(1978)</a:t>
            </a:r>
          </a:p>
        </p:txBody>
      </p:sp>
      <p:sp>
        <p:nvSpPr>
          <p:cNvPr id="846907" name="Text Box 59"/>
          <p:cNvSpPr txBox="1">
            <a:spLocks noChangeArrowheads="1"/>
          </p:cNvSpPr>
          <p:nvPr/>
        </p:nvSpPr>
        <p:spPr bwMode="auto">
          <a:xfrm>
            <a:off x="2220913" y="20478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(1995)</a:t>
            </a:r>
          </a:p>
        </p:txBody>
      </p:sp>
      <p:sp>
        <p:nvSpPr>
          <p:cNvPr id="846908" name="Text Box 60"/>
          <p:cNvSpPr txBox="1">
            <a:spLocks noChangeArrowheads="1"/>
          </p:cNvSpPr>
          <p:nvPr/>
        </p:nvSpPr>
        <p:spPr bwMode="auto">
          <a:xfrm>
            <a:off x="1384300" y="20224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(1976)</a:t>
            </a:r>
          </a:p>
        </p:txBody>
      </p:sp>
      <p:grpSp>
        <p:nvGrpSpPr>
          <p:cNvPr id="14" name="Group 61"/>
          <p:cNvGrpSpPr>
            <a:grpSpLocks/>
          </p:cNvGrpSpPr>
          <p:nvPr/>
        </p:nvGrpSpPr>
        <p:grpSpPr bwMode="auto">
          <a:xfrm>
            <a:off x="4500563" y="1019175"/>
            <a:ext cx="4697412" cy="5588000"/>
            <a:chOff x="2835" y="642"/>
            <a:chExt cx="2959" cy="3520"/>
          </a:xfrm>
        </p:grpSpPr>
        <p:pic>
          <p:nvPicPr>
            <p:cNvPr id="846910" name="Picture 6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35" y="683"/>
              <a:ext cx="2903" cy="3291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/>
          </p:spPr>
        </p:pic>
        <p:sp>
          <p:nvSpPr>
            <p:cNvPr id="846911" name="Text Box 63"/>
            <p:cNvSpPr txBox="1">
              <a:spLocks noChangeArrowheads="1"/>
            </p:cNvSpPr>
            <p:nvPr/>
          </p:nvSpPr>
          <p:spPr bwMode="auto">
            <a:xfrm>
              <a:off x="4681" y="719"/>
              <a:ext cx="966" cy="50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6600">
                  <a:solidFill>
                    <a:schemeClr val="tx1"/>
                  </a:solidFill>
                </a:rPr>
                <a:t>LEP</a:t>
              </a:r>
              <a:endParaRPr lang="en-US" sz="6600">
                <a:solidFill>
                  <a:schemeClr val="tx1"/>
                </a:solidFill>
                <a:sym typeface="Symbol" pitchFamily="18" charset="2"/>
              </a:endParaRPr>
            </a:p>
          </p:txBody>
        </p:sp>
        <p:sp>
          <p:nvSpPr>
            <p:cNvPr id="846912" name="Text Box 64"/>
            <p:cNvSpPr txBox="1">
              <a:spLocks noChangeArrowheads="1"/>
            </p:cNvSpPr>
            <p:nvPr/>
          </p:nvSpPr>
          <p:spPr bwMode="auto">
            <a:xfrm>
              <a:off x="4649" y="1933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66FFFF"/>
                  </a:solidFill>
                </a:rPr>
                <a:t>2 neutrino’s</a:t>
              </a:r>
              <a:endParaRPr lang="en-US" sz="2400">
                <a:solidFill>
                  <a:srgbClr val="66FFFF"/>
                </a:solidFill>
                <a:sym typeface="Symbol" pitchFamily="18" charset="2"/>
              </a:endParaRPr>
            </a:p>
          </p:txBody>
        </p:sp>
        <p:sp>
          <p:nvSpPr>
            <p:cNvPr id="846913" name="Text Box 65"/>
            <p:cNvSpPr txBox="1">
              <a:spLocks noChangeArrowheads="1"/>
            </p:cNvSpPr>
            <p:nvPr/>
          </p:nvSpPr>
          <p:spPr bwMode="auto">
            <a:xfrm>
              <a:off x="4649" y="1661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FFFF00"/>
                  </a:solidFill>
                </a:rPr>
                <a:t>3 neutrino’s</a:t>
              </a:r>
              <a:endParaRPr lang="en-US" sz="2400">
                <a:solidFill>
                  <a:srgbClr val="FFFF00"/>
                </a:solidFill>
                <a:sym typeface="Symbol" pitchFamily="18" charset="2"/>
              </a:endParaRPr>
            </a:p>
          </p:txBody>
        </p:sp>
        <p:sp>
          <p:nvSpPr>
            <p:cNvPr id="846914" name="Text Box 66"/>
            <p:cNvSpPr txBox="1">
              <a:spLocks noChangeArrowheads="1"/>
            </p:cNvSpPr>
            <p:nvPr/>
          </p:nvSpPr>
          <p:spPr bwMode="auto">
            <a:xfrm>
              <a:off x="4649" y="1389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66FF33"/>
                  </a:solidFill>
                </a:rPr>
                <a:t>4 neutrino’s</a:t>
              </a:r>
              <a:endParaRPr lang="en-US" sz="2400">
                <a:solidFill>
                  <a:srgbClr val="66FF33"/>
                </a:solidFill>
                <a:sym typeface="Symbol" pitchFamily="18" charset="2"/>
              </a:endParaRPr>
            </a:p>
          </p:txBody>
        </p:sp>
        <p:grpSp>
          <p:nvGrpSpPr>
            <p:cNvPr id="15" name="Group 67"/>
            <p:cNvGrpSpPr>
              <a:grpSpLocks/>
            </p:cNvGrpSpPr>
            <p:nvPr/>
          </p:nvGrpSpPr>
          <p:grpSpPr bwMode="auto">
            <a:xfrm>
              <a:off x="3288" y="3339"/>
              <a:ext cx="1043" cy="318"/>
              <a:chOff x="3107" y="650"/>
              <a:chExt cx="1043" cy="318"/>
            </a:xfrm>
          </p:grpSpPr>
          <p:grpSp>
            <p:nvGrpSpPr>
              <p:cNvPr id="16" name="Group 68"/>
              <p:cNvGrpSpPr>
                <a:grpSpLocks/>
              </p:cNvGrpSpPr>
              <p:nvPr/>
            </p:nvGrpSpPr>
            <p:grpSpPr bwMode="auto">
              <a:xfrm>
                <a:off x="3107" y="650"/>
                <a:ext cx="136" cy="318"/>
                <a:chOff x="3107" y="1071"/>
                <a:chExt cx="136" cy="318"/>
              </a:xfrm>
            </p:grpSpPr>
            <p:sp>
              <p:nvSpPr>
                <p:cNvPr id="846917" name="Oval 69"/>
                <p:cNvSpPr>
                  <a:spLocks noChangeArrowheads="1"/>
                </p:cNvSpPr>
                <p:nvPr/>
              </p:nvSpPr>
              <p:spPr bwMode="auto">
                <a:xfrm>
                  <a:off x="3107" y="1162"/>
                  <a:ext cx="136" cy="136"/>
                </a:xfrm>
                <a:prstGeom prst="ellipse">
                  <a:avLst/>
                </a:prstGeom>
                <a:solidFill>
                  <a:srgbClr val="FF0000"/>
                </a:solidFill>
                <a:ln w="57150">
                  <a:noFill/>
                  <a:round/>
                  <a:headEnd/>
                  <a:tailEnd/>
                </a:ln>
                <a:effectLst/>
              </p:spPr>
              <p:txBody>
                <a:bodyPr lIns="92075" tIns="46038" rIns="92075" bIns="46038"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846918" name="Line 70"/>
                <p:cNvSpPr>
                  <a:spLocks noChangeShapeType="1"/>
                </p:cNvSpPr>
                <p:nvPr/>
              </p:nvSpPr>
              <p:spPr bwMode="auto">
                <a:xfrm>
                  <a:off x="3175" y="1071"/>
                  <a:ext cx="0" cy="318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lIns="92075" tIns="46038" rIns="92075" bIns="46038" anchor="ctr">
                  <a:spAutoFit/>
                </a:bodyPr>
                <a:lstStyle/>
                <a:p>
                  <a:endParaRPr lang="nl-NL"/>
                </a:p>
              </p:txBody>
            </p:sp>
          </p:grpSp>
          <p:sp>
            <p:nvSpPr>
              <p:cNvPr id="846919" name="Text Box 71"/>
              <p:cNvSpPr txBox="1">
                <a:spLocks noChangeArrowheads="1"/>
              </p:cNvSpPr>
              <p:nvPr/>
            </p:nvSpPr>
            <p:spPr bwMode="auto">
              <a:xfrm>
                <a:off x="3243" y="699"/>
                <a:ext cx="907" cy="219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>
                  <a:lnSpc>
                    <a:spcPct val="70000"/>
                  </a:lnSpc>
                </a:pPr>
                <a:r>
                  <a:rPr lang="en-US" sz="2400">
                    <a:solidFill>
                      <a:srgbClr val="FF0000"/>
                    </a:solidFill>
                  </a:rPr>
                  <a:t>metingen</a:t>
                </a:r>
              </a:p>
            </p:txBody>
          </p:sp>
        </p:grpSp>
        <p:sp>
          <p:nvSpPr>
            <p:cNvPr id="846920" name="Text Box 72"/>
            <p:cNvSpPr txBox="1">
              <a:spLocks noChangeArrowheads="1"/>
            </p:cNvSpPr>
            <p:nvPr/>
          </p:nvSpPr>
          <p:spPr bwMode="auto">
            <a:xfrm>
              <a:off x="4105" y="3970"/>
              <a:ext cx="1689" cy="192"/>
            </a:xfrm>
            <a:prstGeom prst="rect">
              <a:avLst/>
            </a:prstGeom>
            <a:solidFill>
              <a:schemeClr val="tx1"/>
            </a:solidFill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>
                  <a:solidFill>
                    <a:srgbClr val="66FFFF"/>
                  </a:solidFill>
                </a:rPr>
                <a:t>Botsingsenergie (GeV)</a:t>
              </a:r>
            </a:p>
          </p:txBody>
        </p:sp>
        <p:sp>
          <p:nvSpPr>
            <p:cNvPr id="846921" name="Text Box 73"/>
            <p:cNvSpPr txBox="1">
              <a:spLocks noChangeArrowheads="1"/>
            </p:cNvSpPr>
            <p:nvPr/>
          </p:nvSpPr>
          <p:spPr bwMode="auto">
            <a:xfrm rot="16200000">
              <a:off x="2130" y="1528"/>
              <a:ext cx="1964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>
                  <a:solidFill>
                    <a:srgbClr val="66FFFF"/>
                  </a:solidFill>
                </a:rPr>
                <a:t>Het aantal gebeurtenissen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690531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/>
              <a:t>Elementaire</a:t>
            </a:r>
            <a:r>
              <a:rPr lang="en-US" sz="4000" dirty="0" smtClean="0"/>
              <a:t> </a:t>
            </a:r>
            <a:r>
              <a:rPr lang="en-US" sz="4000" dirty="0" err="1" smtClean="0"/>
              <a:t>Deeltjes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De </a:t>
            </a:r>
            <a:r>
              <a:rPr lang="en-US" sz="3200" i="1" dirty="0" err="1" smtClean="0">
                <a:solidFill>
                  <a:srgbClr val="00FFFF"/>
                </a:solidFill>
              </a:rPr>
              <a:t>bouwstenen</a:t>
            </a:r>
            <a:endParaRPr lang="en-US" sz="3200" i="1" dirty="0" smtClean="0">
              <a:solidFill>
                <a:srgbClr val="00FFFF"/>
              </a:solidFill>
            </a:endParaRPr>
          </a:p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van </a:t>
            </a:r>
            <a:r>
              <a:rPr lang="en-US" sz="3200" i="1" dirty="0" err="1" smtClean="0">
                <a:solidFill>
                  <a:srgbClr val="00FFFF"/>
                </a:solidFill>
              </a:rPr>
              <a:t>materie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Willebrord_Snelliu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7620" y="0"/>
            <a:ext cx="2035311" cy="29204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79469" y="2343347"/>
            <a:ext cx="2583622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000090"/>
                </a:solidFill>
              </a:rPr>
              <a:t>Willebrord</a:t>
            </a:r>
            <a:r>
              <a:rPr lang="en-US" sz="1400" b="1" dirty="0" smtClean="0">
                <a:solidFill>
                  <a:srgbClr val="000090"/>
                </a:solidFill>
              </a:rPr>
              <a:t> </a:t>
            </a:r>
            <a:r>
              <a:rPr lang="en-US" sz="1400" b="1" dirty="0" err="1" smtClean="0">
                <a:solidFill>
                  <a:srgbClr val="000090"/>
                </a:solidFill>
              </a:rPr>
              <a:t>Snel</a:t>
            </a:r>
            <a:r>
              <a:rPr lang="en-US" sz="1400" b="1" dirty="0" smtClean="0">
                <a:solidFill>
                  <a:srgbClr val="000090"/>
                </a:solidFill>
              </a:rPr>
              <a:t> van </a:t>
            </a:r>
            <a:r>
              <a:rPr lang="en-US" sz="1400" b="1" dirty="0" err="1" smtClean="0">
                <a:solidFill>
                  <a:srgbClr val="000090"/>
                </a:solidFill>
              </a:rPr>
              <a:t>Royen</a:t>
            </a:r>
            <a:endParaRPr lang="en-US" sz="1400" b="1" dirty="0" smtClean="0">
              <a:solidFill>
                <a:srgbClr val="000090"/>
              </a:solidFill>
            </a:endParaRPr>
          </a:p>
          <a:p>
            <a:pPr algn="ctr"/>
            <a:r>
              <a:rPr lang="en-US" sz="1400" b="1" dirty="0" smtClean="0">
                <a:solidFill>
                  <a:srgbClr val="000090"/>
                </a:solidFill>
              </a:rPr>
              <a:t>1580 - 1626</a:t>
            </a:r>
            <a:endParaRPr lang="en-US" sz="1400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433289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De Large</a:t>
            </a:r>
            <a:br>
              <a:rPr lang="en-US" sz="4000" dirty="0" smtClean="0"/>
            </a:br>
            <a:r>
              <a:rPr lang="en-US" sz="4000" dirty="0" smtClean="0"/>
              <a:t> </a:t>
            </a:r>
            <a:r>
              <a:rPr lang="en-US" sz="4000" dirty="0" err="1" smtClean="0"/>
              <a:t>Hadron</a:t>
            </a:r>
            <a:r>
              <a:rPr lang="en-US" sz="4000" dirty="0" smtClean="0"/>
              <a:t> Collider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17836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De </a:t>
            </a:r>
            <a:r>
              <a:rPr lang="en-US" sz="3200" i="1" dirty="0" err="1" smtClean="0">
                <a:solidFill>
                  <a:srgbClr val="00FFFF"/>
                </a:solidFill>
              </a:rPr>
              <a:t>Ontdekking</a:t>
            </a:r>
            <a:r>
              <a:rPr lang="en-US" sz="3200" i="1" dirty="0" smtClean="0">
                <a:solidFill>
                  <a:srgbClr val="00FFFF"/>
                </a:solidFill>
              </a:rPr>
              <a:t> van </a:t>
            </a:r>
          </a:p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het Higgs </a:t>
            </a:r>
            <a:r>
              <a:rPr lang="en-US" sz="3200" i="1" dirty="0" err="1" smtClean="0">
                <a:solidFill>
                  <a:srgbClr val="00FFFF"/>
                </a:solidFill>
              </a:rPr>
              <a:t>Deeltje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Kamerlingh_portre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13793" y="0"/>
            <a:ext cx="1828800" cy="2438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07440" y="1868130"/>
            <a:ext cx="1843711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000090"/>
                </a:solidFill>
              </a:rPr>
              <a:t>Kamerlingh</a:t>
            </a:r>
            <a:r>
              <a:rPr lang="en-US" sz="1400" b="1" dirty="0" smtClean="0">
                <a:solidFill>
                  <a:srgbClr val="000090"/>
                </a:solidFill>
              </a:rPr>
              <a:t> </a:t>
            </a:r>
            <a:r>
              <a:rPr lang="en-US" sz="1400" b="1" dirty="0" err="1" smtClean="0">
                <a:solidFill>
                  <a:srgbClr val="000090"/>
                </a:solidFill>
              </a:rPr>
              <a:t>Onnes</a:t>
            </a:r>
            <a:endParaRPr lang="en-US" sz="1400" b="1" dirty="0" smtClean="0">
              <a:solidFill>
                <a:srgbClr val="000090"/>
              </a:solidFill>
            </a:endParaRPr>
          </a:p>
          <a:p>
            <a:pPr algn="ctr"/>
            <a:r>
              <a:rPr lang="en-US" sz="1400" b="1" dirty="0" smtClean="0">
                <a:solidFill>
                  <a:srgbClr val="000090"/>
                </a:solidFill>
              </a:rPr>
              <a:t>1853 – 1926 </a:t>
            </a:r>
            <a:endParaRPr lang="en-US" sz="1400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antaScienti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806450"/>
            <a:ext cx="7620000" cy="52451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603138" name="Rectangle 2"/>
          <p:cNvSpPr>
            <a:spLocks noGrp="1" noChangeArrowheads="1"/>
          </p:cNvSpPr>
          <p:nvPr>
            <p:ph type="title"/>
          </p:nvPr>
        </p:nvSpPr>
        <p:spPr>
          <a:xfrm>
            <a:off x="505563" y="-74444"/>
            <a:ext cx="8208963" cy="790575"/>
          </a:xfrm>
          <a:noFill/>
          <a:ln/>
        </p:spPr>
        <p:txBody>
          <a:bodyPr anchor="b"/>
          <a:lstStyle/>
          <a:p>
            <a:r>
              <a:rPr lang="en-US" dirty="0" smtClean="0"/>
              <a:t>CERN: </a:t>
            </a:r>
            <a:r>
              <a:rPr lang="en-US" i="1" dirty="0" err="1">
                <a:solidFill>
                  <a:srgbClr val="FFFF00"/>
                </a:solidFill>
              </a:rPr>
              <a:t>ondergronds</a:t>
            </a:r>
            <a:endParaRPr lang="en-US" i="1" dirty="0">
              <a:solidFill>
                <a:srgbClr val="FFFF00"/>
              </a:solidFill>
            </a:endParaRPr>
          </a:p>
        </p:txBody>
      </p:sp>
      <p:pic>
        <p:nvPicPr>
          <p:cNvPr id="6031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713" y="-82550"/>
            <a:ext cx="9369426" cy="702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De LHC </a:t>
            </a:r>
            <a:r>
              <a:rPr lang="en-US" dirty="0" err="1" smtClean="0"/>
              <a:t>versneller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" y="566467"/>
            <a:ext cx="9132331" cy="591427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2974" y="-220620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LHC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3360" y="986730"/>
            <a:ext cx="5632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Tunnel van 27 km, 100 meter </a:t>
            </a:r>
            <a:r>
              <a:rPr lang="en-US" dirty="0" err="1" smtClean="0"/>
              <a:t>diep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4733463" y="4009576"/>
            <a:ext cx="1571173" cy="714829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Wouter\Pictures\atlas-undergro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92" y="0"/>
            <a:ext cx="9150892" cy="686317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Atlas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8900" y="858370"/>
            <a:ext cx="9232900" cy="5435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Het Atlas Experiment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Schematisch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eBurchtLeid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57162" y="1016020"/>
            <a:ext cx="10239443" cy="57724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Atlas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5466">
            <a:off x="308538" y="986594"/>
            <a:ext cx="8231562" cy="484609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74114" y="584728"/>
            <a:ext cx="6987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FCCE"/>
                </a:solidFill>
              </a:rPr>
              <a:t>Het </a:t>
            </a:r>
            <a:r>
              <a:rPr lang="en-US" sz="2000" i="1" dirty="0" err="1" smtClean="0">
                <a:solidFill>
                  <a:srgbClr val="FFFCCE"/>
                </a:solidFill>
              </a:rPr>
              <a:t>grootste</a:t>
            </a:r>
            <a:r>
              <a:rPr lang="en-US" sz="2000" i="1" dirty="0" smtClean="0">
                <a:solidFill>
                  <a:srgbClr val="FFFCCE"/>
                </a:solidFill>
              </a:rPr>
              <a:t> </a:t>
            </a:r>
            <a:r>
              <a:rPr lang="en-US" sz="2000" i="1" dirty="0" err="1" smtClean="0">
                <a:solidFill>
                  <a:srgbClr val="FFFCCE"/>
                </a:solidFill>
              </a:rPr>
              <a:t>fototoestel</a:t>
            </a:r>
            <a:r>
              <a:rPr lang="en-US" sz="2000" i="1" dirty="0" smtClean="0">
                <a:solidFill>
                  <a:srgbClr val="FFFCCE"/>
                </a:solidFill>
              </a:rPr>
              <a:t> op </a:t>
            </a:r>
            <a:r>
              <a:rPr lang="en-US" sz="2000" i="1" dirty="0" err="1" smtClean="0">
                <a:solidFill>
                  <a:srgbClr val="FFFCCE"/>
                </a:solidFill>
              </a:rPr>
              <a:t>aarde</a:t>
            </a:r>
            <a:r>
              <a:rPr lang="en-US" sz="2000" i="1" dirty="0" smtClean="0">
                <a:solidFill>
                  <a:srgbClr val="FFFCCE"/>
                </a:solidFill>
              </a:rPr>
              <a:t>: 45 </a:t>
            </a:r>
            <a:r>
              <a:rPr lang="en-US" sz="2000" i="1" dirty="0" err="1" smtClean="0">
                <a:solidFill>
                  <a:srgbClr val="FFFCCE"/>
                </a:solidFill>
              </a:rPr>
              <a:t>m</a:t>
            </a:r>
            <a:r>
              <a:rPr lang="en-US" sz="2000" i="1" dirty="0" smtClean="0">
                <a:solidFill>
                  <a:srgbClr val="FFFCCE"/>
                </a:solidFill>
              </a:rPr>
              <a:t> </a:t>
            </a:r>
            <a:r>
              <a:rPr lang="en-US" sz="2000" i="1" dirty="0" err="1" smtClean="0">
                <a:solidFill>
                  <a:srgbClr val="FFFCCE"/>
                </a:solidFill>
              </a:rPr>
              <a:t>x</a:t>
            </a:r>
            <a:r>
              <a:rPr lang="en-US" sz="2000" i="1" dirty="0" smtClean="0">
                <a:solidFill>
                  <a:srgbClr val="FFFCCE"/>
                </a:solidFill>
              </a:rPr>
              <a:t> 25 </a:t>
            </a:r>
            <a:r>
              <a:rPr lang="en-US" sz="2000" i="1" dirty="0" err="1" smtClean="0">
                <a:solidFill>
                  <a:srgbClr val="FFFCCE"/>
                </a:solidFill>
              </a:rPr>
              <a:t>m</a:t>
            </a:r>
            <a:r>
              <a:rPr lang="en-US" sz="2000" i="1" dirty="0" smtClean="0">
                <a:solidFill>
                  <a:srgbClr val="FFFCCE"/>
                </a:solidFill>
              </a:rPr>
              <a:t>, 2500 </a:t>
            </a:r>
            <a:r>
              <a:rPr lang="en-US" sz="2000" i="1" dirty="0" err="1" smtClean="0">
                <a:solidFill>
                  <a:srgbClr val="FFFCCE"/>
                </a:solidFill>
              </a:rPr>
              <a:t>fysici</a:t>
            </a:r>
            <a:endParaRPr lang="en-US" sz="2000" i="1" dirty="0" smtClean="0">
              <a:solidFill>
                <a:srgbClr val="FFFCCE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eBurchtLeid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57162" y="1016020"/>
            <a:ext cx="10239443" cy="5772487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5466">
            <a:off x="308538" y="986594"/>
            <a:ext cx="8231562" cy="484609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Atlas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94" y="6553200"/>
            <a:ext cx="1905000" cy="30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3" descr="0611014_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205" y="1072239"/>
            <a:ext cx="7381875" cy="494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762000" y="6167438"/>
            <a:ext cx="7356929" cy="461962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dirty="0">
                <a:solidFill>
                  <a:schemeClr val="bg1"/>
                </a:solidFill>
              </a:rPr>
              <a:t>80 </a:t>
            </a:r>
            <a:r>
              <a:rPr lang="en-US" sz="2400" dirty="0" err="1">
                <a:solidFill>
                  <a:schemeClr val="bg1"/>
                </a:solidFill>
              </a:rPr>
              <a:t>MegaPixel</a:t>
            </a:r>
            <a:r>
              <a:rPr lang="en-US" sz="2400" dirty="0">
                <a:solidFill>
                  <a:schemeClr val="bg1"/>
                </a:solidFill>
              </a:rPr>
              <a:t> camera 40.000.000 </a:t>
            </a:r>
            <a:r>
              <a:rPr lang="en-US" sz="2400" dirty="0" err="1">
                <a:solidFill>
                  <a:schemeClr val="bg1"/>
                </a:solidFill>
              </a:rPr>
              <a:t>foto’s</a:t>
            </a:r>
            <a:r>
              <a:rPr lang="en-US" sz="2400" dirty="0">
                <a:solidFill>
                  <a:schemeClr val="bg1"/>
                </a:solidFill>
              </a:rPr>
              <a:t> per </a:t>
            </a:r>
            <a:r>
              <a:rPr lang="en-US" sz="2400" dirty="0" err="1">
                <a:solidFill>
                  <a:schemeClr val="bg1"/>
                </a:solidFill>
              </a:rPr>
              <a:t>seconde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4114" y="584728"/>
            <a:ext cx="6987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FCCE"/>
                </a:solidFill>
              </a:rPr>
              <a:t>Het </a:t>
            </a:r>
            <a:r>
              <a:rPr lang="en-US" sz="2000" i="1" dirty="0" err="1" smtClean="0">
                <a:solidFill>
                  <a:srgbClr val="FFFCCE"/>
                </a:solidFill>
              </a:rPr>
              <a:t>grootste</a:t>
            </a:r>
            <a:r>
              <a:rPr lang="en-US" sz="2000" i="1" dirty="0" smtClean="0">
                <a:solidFill>
                  <a:srgbClr val="FFFCCE"/>
                </a:solidFill>
              </a:rPr>
              <a:t> </a:t>
            </a:r>
            <a:r>
              <a:rPr lang="en-US" sz="2000" i="1" dirty="0" err="1" smtClean="0">
                <a:solidFill>
                  <a:srgbClr val="FFFCCE"/>
                </a:solidFill>
              </a:rPr>
              <a:t>fototoestel</a:t>
            </a:r>
            <a:r>
              <a:rPr lang="en-US" sz="2000" i="1" dirty="0" smtClean="0">
                <a:solidFill>
                  <a:srgbClr val="FFFCCE"/>
                </a:solidFill>
              </a:rPr>
              <a:t> op </a:t>
            </a:r>
            <a:r>
              <a:rPr lang="en-US" sz="2000" i="1" dirty="0" err="1" smtClean="0">
                <a:solidFill>
                  <a:srgbClr val="FFFCCE"/>
                </a:solidFill>
              </a:rPr>
              <a:t>aarde</a:t>
            </a:r>
            <a:r>
              <a:rPr lang="en-US" sz="2000" i="1" dirty="0" smtClean="0">
                <a:solidFill>
                  <a:srgbClr val="FFFCCE"/>
                </a:solidFill>
              </a:rPr>
              <a:t>: 45 </a:t>
            </a:r>
            <a:r>
              <a:rPr lang="en-US" sz="2000" i="1" dirty="0" err="1" smtClean="0">
                <a:solidFill>
                  <a:srgbClr val="FFFCCE"/>
                </a:solidFill>
              </a:rPr>
              <a:t>m</a:t>
            </a:r>
            <a:r>
              <a:rPr lang="en-US" sz="2000" i="1" dirty="0" smtClean="0">
                <a:solidFill>
                  <a:srgbClr val="FFFCCE"/>
                </a:solidFill>
              </a:rPr>
              <a:t> </a:t>
            </a:r>
            <a:r>
              <a:rPr lang="en-US" sz="2000" i="1" dirty="0" err="1" smtClean="0">
                <a:solidFill>
                  <a:srgbClr val="FFFCCE"/>
                </a:solidFill>
              </a:rPr>
              <a:t>x</a:t>
            </a:r>
            <a:r>
              <a:rPr lang="en-US" sz="2000" i="1" dirty="0" smtClean="0">
                <a:solidFill>
                  <a:srgbClr val="FFFCCE"/>
                </a:solidFill>
              </a:rPr>
              <a:t> 25 </a:t>
            </a:r>
            <a:r>
              <a:rPr lang="en-US" sz="2000" i="1" dirty="0" err="1" smtClean="0">
                <a:solidFill>
                  <a:srgbClr val="FFFCCE"/>
                </a:solidFill>
              </a:rPr>
              <a:t>m</a:t>
            </a:r>
            <a:r>
              <a:rPr lang="en-US" sz="2000" i="1" dirty="0" smtClean="0">
                <a:solidFill>
                  <a:srgbClr val="FFFCCE"/>
                </a:solidFill>
              </a:rPr>
              <a:t>, 2500 </a:t>
            </a:r>
            <a:r>
              <a:rPr lang="en-US" sz="2000" i="1" dirty="0" err="1" smtClean="0">
                <a:solidFill>
                  <a:srgbClr val="FFFCCE"/>
                </a:solidFill>
              </a:rPr>
              <a:t>fysici</a:t>
            </a:r>
            <a:endParaRPr lang="en-US" sz="2000" i="1" dirty="0" smtClean="0">
              <a:solidFill>
                <a:srgbClr val="FFFCCE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5" descr="des_und_0106_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Het Atlas Experiment in </a:t>
            </a:r>
            <a:r>
              <a:rPr lang="en-US" dirty="0" err="1" smtClean="0"/>
              <a:t>aanbouw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41771" name="Oval 75"/>
          <p:cNvSpPr>
            <a:spLocks noChangeArrowheads="1"/>
          </p:cNvSpPr>
          <p:nvPr/>
        </p:nvSpPr>
        <p:spPr bwMode="auto">
          <a:xfrm>
            <a:off x="6534150" y="2581275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41769" name="Oval 73"/>
          <p:cNvSpPr>
            <a:spLocks noChangeArrowheads="1"/>
          </p:cNvSpPr>
          <p:nvPr/>
        </p:nvSpPr>
        <p:spPr bwMode="auto">
          <a:xfrm>
            <a:off x="4867275" y="1225550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41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Bouwstenen van materie</a:t>
            </a:r>
          </a:p>
        </p:txBody>
      </p:sp>
      <p:pic>
        <p:nvPicPr>
          <p:cNvPr id="541699" name="Picture 3" descr="atoomkern_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4005263"/>
            <a:ext cx="1677987" cy="1577975"/>
          </a:xfrm>
          <a:prstGeom prst="rect">
            <a:avLst/>
          </a:prstGeom>
          <a:noFill/>
        </p:spPr>
      </p:pic>
      <p:pic>
        <p:nvPicPr>
          <p:cNvPr id="541700" name="Picture 4" descr="molekuul_FRUCTO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250" y="1463675"/>
            <a:ext cx="1657350" cy="1408113"/>
          </a:xfrm>
          <a:prstGeom prst="rect">
            <a:avLst/>
          </a:prstGeom>
          <a:noFill/>
        </p:spPr>
      </p:pic>
      <p:pic>
        <p:nvPicPr>
          <p:cNvPr id="541701" name="Picture 5" descr="bloe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950" y="1536700"/>
            <a:ext cx="1196975" cy="1422400"/>
          </a:xfrm>
          <a:prstGeom prst="rect">
            <a:avLst/>
          </a:prstGeom>
          <a:noFill/>
        </p:spPr>
      </p:pic>
      <p:sp>
        <p:nvSpPr>
          <p:cNvPr id="541702" name="Oval 6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541703" name="Group 7"/>
          <p:cNvGrpSpPr>
            <a:grpSpLocks/>
          </p:cNvGrpSpPr>
          <p:nvPr/>
        </p:nvGrpSpPr>
        <p:grpSpPr bwMode="auto">
          <a:xfrm>
            <a:off x="3786188" y="1196975"/>
            <a:ext cx="3030537" cy="1939925"/>
            <a:chOff x="1200" y="1248"/>
            <a:chExt cx="1909" cy="1222"/>
          </a:xfrm>
        </p:grpSpPr>
        <p:sp>
          <p:nvSpPr>
            <p:cNvPr id="541704" name="Oval 8"/>
            <p:cNvSpPr>
              <a:spLocks noChangeArrowheads="1"/>
            </p:cNvSpPr>
            <p:nvPr/>
          </p:nvSpPr>
          <p:spPr bwMode="auto">
            <a:xfrm>
              <a:off x="1200" y="1845"/>
              <a:ext cx="48" cy="48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05" name="Oval 9"/>
            <p:cNvSpPr>
              <a:spLocks noChangeArrowheads="1"/>
            </p:cNvSpPr>
            <p:nvPr/>
          </p:nvSpPr>
          <p:spPr bwMode="auto">
            <a:xfrm>
              <a:off x="1872" y="124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06" name="Line 10"/>
            <p:cNvSpPr>
              <a:spLocks noChangeShapeType="1"/>
            </p:cNvSpPr>
            <p:nvPr/>
          </p:nvSpPr>
          <p:spPr bwMode="auto">
            <a:xfrm>
              <a:off x="1215" y="1894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07" name="Line 11"/>
            <p:cNvSpPr>
              <a:spLocks noChangeShapeType="1"/>
            </p:cNvSpPr>
            <p:nvPr/>
          </p:nvSpPr>
          <p:spPr bwMode="auto">
            <a:xfrm flipV="1">
              <a:off x="1218" y="1301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08" name="Group 12"/>
          <p:cNvGrpSpPr>
            <a:grpSpLocks/>
          </p:cNvGrpSpPr>
          <p:nvPr/>
        </p:nvGrpSpPr>
        <p:grpSpPr bwMode="auto">
          <a:xfrm>
            <a:off x="4724400" y="3108325"/>
            <a:ext cx="3276600" cy="2640013"/>
            <a:chOff x="3312" y="2443"/>
            <a:chExt cx="2064" cy="1663"/>
          </a:xfrm>
        </p:grpSpPr>
        <p:sp>
          <p:nvSpPr>
            <p:cNvPr id="541709" name="Oval 13"/>
            <p:cNvSpPr>
              <a:spLocks noChangeArrowheads="1"/>
            </p:cNvSpPr>
            <p:nvPr/>
          </p:nvSpPr>
          <p:spPr bwMode="auto">
            <a:xfrm rot="19090811" flipH="1">
              <a:off x="5015" y="2661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10" name="Oval 14"/>
            <p:cNvSpPr>
              <a:spLocks noChangeArrowheads="1"/>
            </p:cNvSpPr>
            <p:nvPr/>
          </p:nvSpPr>
          <p:spPr bwMode="auto">
            <a:xfrm rot="19090811" flipH="1">
              <a:off x="3312" y="2884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11" name="Line 15"/>
            <p:cNvSpPr>
              <a:spLocks noChangeShapeType="1"/>
            </p:cNvSpPr>
            <p:nvPr/>
          </p:nvSpPr>
          <p:spPr bwMode="auto">
            <a:xfrm rot="19090811" flipH="1">
              <a:off x="4218" y="3104"/>
              <a:ext cx="1158" cy="323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12" name="Line 16"/>
            <p:cNvSpPr>
              <a:spLocks noChangeShapeType="1"/>
            </p:cNvSpPr>
            <p:nvPr/>
          </p:nvSpPr>
          <p:spPr bwMode="auto">
            <a:xfrm rot="-2509189" flipH="1" flipV="1">
              <a:off x="3858" y="2443"/>
              <a:ext cx="1124" cy="682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13" name="Group 17"/>
          <p:cNvGrpSpPr>
            <a:grpSpLocks/>
          </p:cNvGrpSpPr>
          <p:nvPr/>
        </p:nvGrpSpPr>
        <p:grpSpPr bwMode="auto">
          <a:xfrm>
            <a:off x="3030538" y="4625975"/>
            <a:ext cx="2762250" cy="1277938"/>
            <a:chOff x="2245" y="3399"/>
            <a:chExt cx="1740" cy="805"/>
          </a:xfrm>
        </p:grpSpPr>
        <p:sp>
          <p:nvSpPr>
            <p:cNvPr id="541714" name="Oval 18"/>
            <p:cNvSpPr>
              <a:spLocks noChangeArrowheads="1"/>
            </p:cNvSpPr>
            <p:nvPr/>
          </p:nvSpPr>
          <p:spPr bwMode="auto">
            <a:xfrm flipH="1">
              <a:off x="3744" y="3595"/>
              <a:ext cx="241" cy="249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15" name="Oval 19"/>
            <p:cNvSpPr>
              <a:spLocks noChangeArrowheads="1"/>
            </p:cNvSpPr>
            <p:nvPr/>
          </p:nvSpPr>
          <p:spPr bwMode="auto">
            <a:xfrm flipH="1">
              <a:off x="2245" y="3403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16" name="Line 20"/>
            <p:cNvSpPr>
              <a:spLocks noChangeShapeType="1"/>
            </p:cNvSpPr>
            <p:nvPr/>
          </p:nvSpPr>
          <p:spPr bwMode="auto">
            <a:xfrm flipH="1">
              <a:off x="2726" y="3838"/>
              <a:ext cx="1183" cy="360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17" name="Line 21"/>
            <p:cNvSpPr>
              <a:spLocks noChangeShapeType="1"/>
            </p:cNvSpPr>
            <p:nvPr/>
          </p:nvSpPr>
          <p:spPr bwMode="auto">
            <a:xfrm flipH="1" flipV="1">
              <a:off x="2690" y="3399"/>
              <a:ext cx="1184" cy="19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18" name="Group 22"/>
          <p:cNvGrpSpPr>
            <a:grpSpLocks/>
          </p:cNvGrpSpPr>
          <p:nvPr/>
        </p:nvGrpSpPr>
        <p:grpSpPr bwMode="auto">
          <a:xfrm>
            <a:off x="2832100" y="3240088"/>
            <a:ext cx="3149600" cy="1501775"/>
            <a:chOff x="2120" y="2526"/>
            <a:chExt cx="1984" cy="946"/>
          </a:xfrm>
        </p:grpSpPr>
        <p:sp>
          <p:nvSpPr>
            <p:cNvPr id="541719" name="Oval 23"/>
            <p:cNvSpPr>
              <a:spLocks noChangeArrowheads="1"/>
            </p:cNvSpPr>
            <p:nvPr/>
          </p:nvSpPr>
          <p:spPr bwMode="auto">
            <a:xfrm rot="678015" flipH="1">
              <a:off x="2120" y="2526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20" name="Oval 24"/>
            <p:cNvSpPr>
              <a:spLocks noChangeArrowheads="1"/>
            </p:cNvSpPr>
            <p:nvPr/>
          </p:nvSpPr>
          <p:spPr bwMode="auto">
            <a:xfrm rot="678015" flipH="1">
              <a:off x="3869" y="3106"/>
              <a:ext cx="235" cy="243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21" name="Line 25"/>
            <p:cNvSpPr>
              <a:spLocks noChangeShapeType="1"/>
            </p:cNvSpPr>
            <p:nvPr/>
          </p:nvSpPr>
          <p:spPr bwMode="auto">
            <a:xfrm rot="678015" flipH="1">
              <a:off x="2533" y="3203"/>
              <a:ext cx="1440" cy="269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22" name="Line 26"/>
            <p:cNvSpPr>
              <a:spLocks noChangeShapeType="1"/>
            </p:cNvSpPr>
            <p:nvPr/>
          </p:nvSpPr>
          <p:spPr bwMode="auto">
            <a:xfrm rot="678015" flipH="1" flipV="1">
              <a:off x="2637" y="2696"/>
              <a:ext cx="1448" cy="28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23" name="Group 27"/>
          <p:cNvGrpSpPr>
            <a:grpSpLocks/>
          </p:cNvGrpSpPr>
          <p:nvPr/>
        </p:nvGrpSpPr>
        <p:grpSpPr bwMode="auto">
          <a:xfrm>
            <a:off x="7137400" y="4176713"/>
            <a:ext cx="1206500" cy="1774825"/>
            <a:chOff x="4832" y="3116"/>
            <a:chExt cx="760" cy="1118"/>
          </a:xfrm>
        </p:grpSpPr>
        <p:sp>
          <p:nvSpPr>
            <p:cNvPr id="541724" name="Oval 28"/>
            <p:cNvSpPr>
              <a:spLocks noChangeArrowheads="1"/>
            </p:cNvSpPr>
            <p:nvPr/>
          </p:nvSpPr>
          <p:spPr bwMode="auto">
            <a:xfrm rot="15040437" flipH="1">
              <a:off x="5118" y="3125"/>
              <a:ext cx="76" cy="76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25" name="Oval 29"/>
            <p:cNvSpPr>
              <a:spLocks noChangeArrowheads="1"/>
            </p:cNvSpPr>
            <p:nvPr/>
          </p:nvSpPr>
          <p:spPr bwMode="auto">
            <a:xfrm rot="15040437" flipH="1">
              <a:off x="4937" y="3579"/>
              <a:ext cx="659" cy="65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26" name="Line 30"/>
            <p:cNvSpPr>
              <a:spLocks noChangeShapeType="1"/>
            </p:cNvSpPr>
            <p:nvPr/>
          </p:nvSpPr>
          <p:spPr bwMode="auto">
            <a:xfrm rot="15040437" flipH="1">
              <a:off x="5043" y="3361"/>
              <a:ext cx="617" cy="12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27" name="Line 31"/>
            <p:cNvSpPr>
              <a:spLocks noChangeShapeType="1"/>
            </p:cNvSpPr>
            <p:nvPr/>
          </p:nvSpPr>
          <p:spPr bwMode="auto">
            <a:xfrm rot="-6559563" flipH="1" flipV="1">
              <a:off x="4729" y="3307"/>
              <a:ext cx="608" cy="40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541728" name="Picture 32" descr="bolletje_3D_bruin_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75538" y="5151438"/>
            <a:ext cx="715962" cy="715962"/>
          </a:xfrm>
          <a:prstGeom prst="rect">
            <a:avLst/>
          </a:prstGeom>
          <a:noFill/>
        </p:spPr>
      </p:pic>
      <p:pic>
        <p:nvPicPr>
          <p:cNvPr id="541729" name="Picture 33" descr="bolletje_3D_groen_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6788" y="3490913"/>
            <a:ext cx="819150" cy="819150"/>
          </a:xfrm>
          <a:prstGeom prst="rect">
            <a:avLst/>
          </a:prstGeom>
          <a:noFill/>
        </p:spPr>
      </p:pic>
      <p:pic>
        <p:nvPicPr>
          <p:cNvPr id="541730" name="Picture 34" descr="bolletje_3D_geel_u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76338" y="4872038"/>
            <a:ext cx="842962" cy="842962"/>
          </a:xfrm>
          <a:prstGeom prst="rect">
            <a:avLst/>
          </a:prstGeom>
          <a:noFill/>
        </p:spPr>
      </p:pic>
      <p:grpSp>
        <p:nvGrpSpPr>
          <p:cNvPr id="541731" name="Group 35"/>
          <p:cNvGrpSpPr>
            <a:grpSpLocks/>
          </p:cNvGrpSpPr>
          <p:nvPr/>
        </p:nvGrpSpPr>
        <p:grpSpPr bwMode="auto">
          <a:xfrm>
            <a:off x="2971800" y="3476625"/>
            <a:ext cx="1019175" cy="1019175"/>
            <a:chOff x="2217" y="2601"/>
            <a:chExt cx="642" cy="642"/>
          </a:xfrm>
        </p:grpSpPr>
        <p:pic>
          <p:nvPicPr>
            <p:cNvPr id="541732" name="Picture 36" descr="bolletje_3D_rood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17" y="2601"/>
              <a:ext cx="642" cy="642"/>
            </a:xfrm>
            <a:prstGeom prst="rect">
              <a:avLst/>
            </a:prstGeom>
            <a:noFill/>
          </p:spPr>
        </p:pic>
        <p:pic>
          <p:nvPicPr>
            <p:cNvPr id="541733" name="Picture 37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57" y="2979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4" name="Picture 38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13" y="271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5" name="Picture 39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595" y="2751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541736" name="Group 40"/>
          <p:cNvGrpSpPr>
            <a:grpSpLocks/>
          </p:cNvGrpSpPr>
          <p:nvPr/>
        </p:nvGrpSpPr>
        <p:grpSpPr bwMode="auto">
          <a:xfrm>
            <a:off x="3209925" y="4810125"/>
            <a:ext cx="981075" cy="981075"/>
            <a:chOff x="2343" y="3495"/>
            <a:chExt cx="618" cy="618"/>
          </a:xfrm>
        </p:grpSpPr>
        <p:pic>
          <p:nvPicPr>
            <p:cNvPr id="541737" name="Picture 41" descr="bolletje_3D_blauw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43" y="3495"/>
              <a:ext cx="618" cy="618"/>
            </a:xfrm>
            <a:prstGeom prst="rect">
              <a:avLst/>
            </a:prstGeom>
            <a:noFill/>
          </p:spPr>
        </p:pic>
        <p:pic>
          <p:nvPicPr>
            <p:cNvPr id="541738" name="Picture 42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691" y="364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9" name="Picture 43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51" y="358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40" name="Picture 44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541" y="3837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541741" name="Group 45"/>
          <p:cNvGrpSpPr>
            <a:grpSpLocks/>
          </p:cNvGrpSpPr>
          <p:nvPr/>
        </p:nvGrpSpPr>
        <p:grpSpPr bwMode="auto">
          <a:xfrm>
            <a:off x="977900" y="4576763"/>
            <a:ext cx="2678113" cy="1231900"/>
            <a:chOff x="952" y="3368"/>
            <a:chExt cx="1687" cy="776"/>
          </a:xfrm>
        </p:grpSpPr>
        <p:sp>
          <p:nvSpPr>
            <p:cNvPr id="541742" name="Oval 46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43" name="Oval 47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44" name="Line 48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45" name="Line 49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46" name="Group 50"/>
          <p:cNvGrpSpPr>
            <a:grpSpLocks/>
          </p:cNvGrpSpPr>
          <p:nvPr/>
        </p:nvGrpSpPr>
        <p:grpSpPr bwMode="auto">
          <a:xfrm>
            <a:off x="758825" y="3284538"/>
            <a:ext cx="2678113" cy="1231900"/>
            <a:chOff x="952" y="3368"/>
            <a:chExt cx="1687" cy="776"/>
          </a:xfrm>
        </p:grpSpPr>
        <p:sp>
          <p:nvSpPr>
            <p:cNvPr id="541747" name="Oval 51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541748" name="Oval 52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49" name="Line 53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50" name="Line 54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sp>
        <p:nvSpPr>
          <p:cNvPr id="541751" name="Text Box 55"/>
          <p:cNvSpPr txBox="1">
            <a:spLocks noChangeArrowheads="1"/>
          </p:cNvSpPr>
          <p:nvPr/>
        </p:nvSpPr>
        <p:spPr bwMode="auto">
          <a:xfrm rot="-5400000">
            <a:off x="-596377" y="4176966"/>
            <a:ext cx="1970190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008000"/>
                </a:solidFill>
                <a:latin typeface="+mn-lt"/>
              </a:rPr>
              <a:t>quarks</a:t>
            </a:r>
          </a:p>
        </p:txBody>
      </p:sp>
      <p:sp>
        <p:nvSpPr>
          <p:cNvPr id="541752" name="Text Box 56"/>
          <p:cNvSpPr txBox="1">
            <a:spLocks noChangeArrowheads="1"/>
          </p:cNvSpPr>
          <p:nvPr/>
        </p:nvSpPr>
        <p:spPr bwMode="auto">
          <a:xfrm rot="5400000">
            <a:off x="7660124" y="5168510"/>
            <a:ext cx="2150702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8000"/>
                </a:solidFill>
                <a:latin typeface="+mn-lt"/>
              </a:rPr>
              <a:t>elektron</a:t>
            </a:r>
            <a:endParaRPr lang="en-US" sz="36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541753" name="Text Box 57"/>
          <p:cNvSpPr txBox="1">
            <a:spLocks noChangeArrowheads="1"/>
          </p:cNvSpPr>
          <p:nvPr/>
        </p:nvSpPr>
        <p:spPr bwMode="auto">
          <a:xfrm>
            <a:off x="5013608" y="5799598"/>
            <a:ext cx="1421783" cy="523220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Nucleus</a:t>
            </a:r>
          </a:p>
        </p:txBody>
      </p:sp>
      <p:sp>
        <p:nvSpPr>
          <p:cNvPr id="541754" name="Text Box 58"/>
          <p:cNvSpPr txBox="1">
            <a:spLocks noChangeArrowheads="1"/>
          </p:cNvSpPr>
          <p:nvPr/>
        </p:nvSpPr>
        <p:spPr bwMode="auto">
          <a:xfrm>
            <a:off x="2946400" y="5883275"/>
            <a:ext cx="1625600" cy="955675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neutron</a:t>
            </a:r>
          </a:p>
          <a:p>
            <a:pPr algn="ctr"/>
            <a:r>
              <a:rPr lang="en-US">
                <a:solidFill>
                  <a:srgbClr val="FF0066"/>
                </a:solidFill>
                <a:latin typeface="+mn-lt"/>
              </a:rPr>
              <a:t>proton</a:t>
            </a:r>
          </a:p>
        </p:txBody>
      </p:sp>
      <p:grpSp>
        <p:nvGrpSpPr>
          <p:cNvPr id="541755" name="Group 59"/>
          <p:cNvGrpSpPr>
            <a:grpSpLocks/>
          </p:cNvGrpSpPr>
          <p:nvPr/>
        </p:nvGrpSpPr>
        <p:grpSpPr bwMode="auto">
          <a:xfrm>
            <a:off x="5397500" y="1963738"/>
            <a:ext cx="3092450" cy="2543175"/>
            <a:chOff x="3736" y="1722"/>
            <a:chExt cx="1948" cy="1602"/>
          </a:xfrm>
        </p:grpSpPr>
        <p:sp>
          <p:nvSpPr>
            <p:cNvPr id="541756" name="Oval 60"/>
            <p:cNvSpPr>
              <a:spLocks noChangeArrowheads="1"/>
            </p:cNvSpPr>
            <p:nvPr/>
          </p:nvSpPr>
          <p:spPr bwMode="auto">
            <a:xfrm rot="-19248556">
              <a:off x="4447" y="2102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57" name="Oval 61"/>
            <p:cNvSpPr>
              <a:spLocks noChangeArrowheads="1"/>
            </p:cNvSpPr>
            <p:nvPr/>
          </p:nvSpPr>
          <p:spPr bwMode="auto">
            <a:xfrm rot="-19248556">
              <a:off x="3956" y="1935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58" name="Line 62"/>
            <p:cNvSpPr>
              <a:spLocks noChangeShapeType="1"/>
            </p:cNvSpPr>
            <p:nvPr/>
          </p:nvSpPr>
          <p:spPr bwMode="auto">
            <a:xfrm rot="-19248556">
              <a:off x="3736" y="2300"/>
              <a:ext cx="993" cy="378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59" name="Line 63"/>
            <p:cNvSpPr>
              <a:spLocks noChangeShapeType="1"/>
            </p:cNvSpPr>
            <p:nvPr/>
          </p:nvSpPr>
          <p:spPr bwMode="auto">
            <a:xfrm rot="2351444" flipV="1">
              <a:off x="4107" y="1722"/>
              <a:ext cx="1035" cy="6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60" name="Group 64"/>
          <p:cNvGrpSpPr>
            <a:grpSpLocks/>
          </p:cNvGrpSpPr>
          <p:nvPr/>
        </p:nvGrpSpPr>
        <p:grpSpPr bwMode="auto">
          <a:xfrm>
            <a:off x="6786563" y="2185988"/>
            <a:ext cx="1506537" cy="2217737"/>
            <a:chOff x="4275" y="1336"/>
            <a:chExt cx="949" cy="1397"/>
          </a:xfrm>
        </p:grpSpPr>
        <p:pic>
          <p:nvPicPr>
            <p:cNvPr id="541761" name="Picture 65" descr="atoom_3D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275" y="1743"/>
              <a:ext cx="949" cy="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41762" name="Text Box 66"/>
            <p:cNvSpPr txBox="1">
              <a:spLocks noChangeArrowheads="1"/>
            </p:cNvSpPr>
            <p:nvPr/>
          </p:nvSpPr>
          <p:spPr bwMode="auto">
            <a:xfrm>
              <a:off x="4470" y="1336"/>
              <a:ext cx="522" cy="237"/>
            </a:xfrm>
            <a:prstGeom prst="rect">
              <a:avLst/>
            </a:prstGeom>
            <a:solidFill>
              <a:srgbClr val="E3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solidFill>
                    <a:schemeClr val="tx1"/>
                  </a:solidFill>
                  <a:latin typeface="Arial" charset="0"/>
                </a:rPr>
                <a:t>atoom</a:t>
              </a:r>
            </a:p>
          </p:txBody>
        </p:sp>
      </p:grpSp>
      <p:grpSp>
        <p:nvGrpSpPr>
          <p:cNvPr id="541763" name="Group 67"/>
          <p:cNvGrpSpPr>
            <a:grpSpLocks/>
          </p:cNvGrpSpPr>
          <p:nvPr/>
        </p:nvGrpSpPr>
        <p:grpSpPr bwMode="auto">
          <a:xfrm>
            <a:off x="1395413" y="1219200"/>
            <a:ext cx="3006725" cy="1939925"/>
            <a:chOff x="879" y="768"/>
            <a:chExt cx="1894" cy="1222"/>
          </a:xfrm>
        </p:grpSpPr>
        <p:sp>
          <p:nvSpPr>
            <p:cNvPr id="541764" name="Oval 68"/>
            <p:cNvSpPr>
              <a:spLocks noChangeArrowheads="1"/>
            </p:cNvSpPr>
            <p:nvPr/>
          </p:nvSpPr>
          <p:spPr bwMode="auto">
            <a:xfrm>
              <a:off x="1536" y="76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65" name="Line 69"/>
            <p:cNvSpPr>
              <a:spLocks noChangeShapeType="1"/>
            </p:cNvSpPr>
            <p:nvPr/>
          </p:nvSpPr>
          <p:spPr bwMode="auto">
            <a:xfrm flipV="1">
              <a:off x="882" y="816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66" name="Line 70"/>
            <p:cNvSpPr>
              <a:spLocks noChangeShapeType="1"/>
            </p:cNvSpPr>
            <p:nvPr/>
          </p:nvSpPr>
          <p:spPr bwMode="auto">
            <a:xfrm>
              <a:off x="879" y="1365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541767" name="Picture 71" descr="plantcel"/>
          <p:cNvPicPr>
            <a:picLocks noGrp="1" noChangeAspect="1" noChangeArrowheads="1"/>
          </p:cNvPicPr>
          <p:nvPr>
            <p:ph idx="1"/>
          </p:nvPr>
        </p:nvPicPr>
        <p:blipFill>
          <a:blip r:embed="rId14" cstate="print"/>
          <a:srcRect/>
          <a:stretch>
            <a:fillRect/>
          </a:stretch>
        </p:blipFill>
        <p:spPr>
          <a:xfrm>
            <a:off x="2819400" y="1143000"/>
            <a:ext cx="1277938" cy="1974850"/>
          </a:xfrm>
          <a:noFill/>
          <a:ln/>
        </p:spPr>
      </p:pic>
      <p:sp>
        <p:nvSpPr>
          <p:cNvPr id="541768" name="Oval 72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4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4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4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4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4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4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771" grpId="0" animBg="1"/>
      <p:bldP spid="541769" grpId="0" animBg="1"/>
      <p:bldP spid="541751" grpId="0" animBg="1"/>
      <p:bldP spid="541752" grpId="0" animBg="1"/>
      <p:bldP spid="541753" grpId="0" animBg="1"/>
      <p:bldP spid="54175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5" descr="tor_bar_1006_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16" y="657678"/>
            <a:ext cx="9151816" cy="595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Atlas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muonen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detector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2930"/>
            <a:ext cx="9128375" cy="574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Atlas: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zijaanzicht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3" name="Picture 5" descr="0804046_02-A4-at-144-dp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63200" cy="6897688"/>
          </a:xfrm>
          <a:prstGeom prst="rect">
            <a:avLst/>
          </a:prstGeom>
          <a:noFill/>
        </p:spPr>
      </p:pic>
      <p:sp>
        <p:nvSpPr>
          <p:cNvPr id="268294" name="Text Box 6"/>
          <p:cNvSpPr txBox="1">
            <a:spLocks noChangeArrowheads="1"/>
          </p:cNvSpPr>
          <p:nvPr/>
        </p:nvSpPr>
        <p:spPr bwMode="auto">
          <a:xfrm>
            <a:off x="38942" y="5883275"/>
            <a:ext cx="247565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Verdana" pitchFamily="-104" charset="0"/>
              </a:rPr>
              <a:t>Peter Higgs</a:t>
            </a:r>
            <a:endParaRPr lang="en-US" sz="2400" dirty="0" smtClean="0">
              <a:solidFill>
                <a:srgbClr val="FFFFFF"/>
              </a:solidFill>
              <a:latin typeface="Verdana" pitchFamily="-104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FFFFFF"/>
                </a:solidFill>
                <a:latin typeface="Verdana" pitchFamily="-104" charset="0"/>
              </a:rPr>
              <a:t>bezoekt</a:t>
            </a:r>
            <a:r>
              <a:rPr lang="en-US" sz="2400" dirty="0" smtClean="0">
                <a:solidFill>
                  <a:srgbClr val="FFFFFF"/>
                </a:solidFill>
                <a:latin typeface="Verdana" pitchFamily="-104" charset="0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Verdana" pitchFamily="-104" charset="0"/>
              </a:rPr>
              <a:t>ATLAS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9158288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 bwMode="auto">
          <a:xfrm>
            <a:off x="685800" y="381000"/>
            <a:ext cx="5486400" cy="304800"/>
          </a:xfrm>
          <a:prstGeom prst="rect">
            <a:avLst/>
          </a:prstGeom>
          <a:solidFill>
            <a:schemeClr val="bg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8077200" y="4800600"/>
            <a:ext cx="762000" cy="1752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448542" y="0"/>
            <a:ext cx="2695458" cy="3563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latin typeface="+mj-lt"/>
                <a:ea typeface="+mj-ea"/>
                <a:cs typeface="+mj-cs"/>
              </a:rPr>
              <a:t>Atlas: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vooraanzicht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atlas.web.cern.ch/Atlas/public/EVTDISPLAY/0911189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73706"/>
            <a:ext cx="4610070" cy="307722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439" y="3301"/>
            <a:ext cx="4572000" cy="3039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5142" y="3167390"/>
            <a:ext cx="3201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November 2009</a:t>
            </a:r>
            <a:endParaRPr lang="en-US" dirty="0"/>
          </a:p>
        </p:txBody>
      </p:sp>
      <p:pic>
        <p:nvPicPr>
          <p:cNvPr id="7" name="Picture 6" descr="1003061_101-A4-at-144-dp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-9067"/>
            <a:ext cx="4572000" cy="3043282"/>
          </a:xfrm>
          <a:prstGeom prst="rect">
            <a:avLst/>
          </a:prstGeom>
        </p:spPr>
      </p:pic>
      <p:pic>
        <p:nvPicPr>
          <p:cNvPr id="8" name="Picture 7" descr="0809002_53-A4-at-144-dp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1792" y="3755566"/>
            <a:ext cx="4644066" cy="309125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038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Botsingen van Deeltjes </a:t>
            </a:r>
          </a:p>
        </p:txBody>
      </p:sp>
      <p:pic>
        <p:nvPicPr>
          <p:cNvPr id="803844" name="particle_event_full_ns.avi">
            <a:hlinkClick r:id="" action="ppaction://media"/>
          </p:cNvPr>
          <p:cNvPicPr>
            <a:picLocks noGrp="1"/>
          </p:cNvPicPr>
          <p:nvPr>
            <p:ph idx="1"/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481138" y="779463"/>
            <a:ext cx="6045200" cy="6045200"/>
          </a:xfrm>
          <a:ln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0" fill="hold"/>
                                        <p:tgtEl>
                                          <p:spTgt spid="803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0384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038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03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3844"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3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5563" y="2133600"/>
            <a:ext cx="9032875" cy="3959225"/>
            <a:chOff x="35" y="1344"/>
            <a:chExt cx="5690" cy="249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 rot="8673907">
              <a:off x="4921" y="2296"/>
              <a:ext cx="804" cy="836"/>
              <a:chOff x="2217" y="2601"/>
              <a:chExt cx="642" cy="642"/>
            </a:xfrm>
          </p:grpSpPr>
          <p:pic>
            <p:nvPicPr>
              <p:cNvPr id="839686" name="Picture 6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87" name="Picture 7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8" name="Picture 8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9" name="Picture 9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-2133134">
              <a:off x="35" y="2342"/>
              <a:ext cx="804" cy="836"/>
              <a:chOff x="2217" y="2601"/>
              <a:chExt cx="642" cy="642"/>
            </a:xfrm>
          </p:grpSpPr>
          <p:pic>
            <p:nvPicPr>
              <p:cNvPr id="839691" name="Picture 11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92" name="Picture 12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3" name="Picture 13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4" name="Picture 14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sp>
          <p:nvSpPr>
            <p:cNvPr id="839695" name="Line 15"/>
            <p:cNvSpPr>
              <a:spLocks noChangeShapeType="1"/>
            </p:cNvSpPr>
            <p:nvPr/>
          </p:nvSpPr>
          <p:spPr bwMode="auto">
            <a:xfrm>
              <a:off x="567" y="2931"/>
              <a:ext cx="140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6" name="Line 16"/>
            <p:cNvSpPr>
              <a:spLocks noChangeShapeType="1"/>
            </p:cNvSpPr>
            <p:nvPr/>
          </p:nvSpPr>
          <p:spPr bwMode="auto">
            <a:xfrm>
              <a:off x="249" y="2750"/>
              <a:ext cx="1315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7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8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9" name="Line 19"/>
            <p:cNvSpPr>
              <a:spLocks noChangeShapeType="1"/>
            </p:cNvSpPr>
            <p:nvPr/>
          </p:nvSpPr>
          <p:spPr bwMode="auto">
            <a:xfrm flipH="1">
              <a:off x="4059" y="2886"/>
              <a:ext cx="1180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0" name="Line 20"/>
            <p:cNvSpPr>
              <a:spLocks noChangeShapeType="1"/>
            </p:cNvSpPr>
            <p:nvPr/>
          </p:nvSpPr>
          <p:spPr bwMode="auto">
            <a:xfrm flipH="1">
              <a:off x="3470" y="2704"/>
              <a:ext cx="208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1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2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mogelijke</a:t>
            </a:r>
            <a:r>
              <a:rPr lang="en-US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 </a:t>
            </a:r>
            <a:r>
              <a:rPr lang="en-US" dirty="0" err="1" smtClean="0"/>
              <a:t>ontstaan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15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2083" name="Rectangle 3"/>
          <p:cNvSpPr>
            <a:spLocks noGrp="1" noChangeArrowheads="1"/>
          </p:cNvSpPr>
          <p:nvPr>
            <p:ph type="title"/>
          </p:nvPr>
        </p:nvSpPr>
        <p:spPr>
          <a:xfrm>
            <a:off x="-152400" y="-76200"/>
            <a:ext cx="9372600" cy="1143000"/>
          </a:xfrm>
        </p:spPr>
        <p:txBody>
          <a:bodyPr/>
          <a:lstStyle/>
          <a:p>
            <a:r>
              <a:rPr lang="en-US" sz="4000" i="1" dirty="0" err="1">
                <a:solidFill>
                  <a:srgbClr val="FFFF00"/>
                </a:solidFill>
              </a:rPr>
              <a:t>Higgs</a:t>
            </a:r>
            <a:r>
              <a:rPr lang="en-US" sz="4000" i="1" dirty="0" err="1">
                <a:solidFill>
                  <a:srgbClr val="00FFFF"/>
                </a:solidFill>
                <a:sym typeface="Symbol" pitchFamily="-104" charset="2"/>
              </a:rPr>
              <a:t>ZZ</a:t>
            </a:r>
            <a:r>
              <a:rPr lang="en-US" sz="4000" i="1" dirty="0">
                <a:solidFill>
                  <a:srgbClr val="00FFFF"/>
                </a:solidFill>
                <a:sym typeface="Symbol" pitchFamily="-104" charset="2"/>
              </a:rPr>
              <a:t>?</a:t>
            </a: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2209800" y="30480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2743200" y="33528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3352800" y="24384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4246563" y="2651125"/>
            <a:ext cx="477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8" name="Text Box 8"/>
          <p:cNvSpPr txBox="1">
            <a:spLocks noChangeArrowheads="1"/>
          </p:cNvSpPr>
          <p:nvPr/>
        </p:nvSpPr>
        <p:spPr bwMode="auto">
          <a:xfrm>
            <a:off x="7237739" y="6037717"/>
            <a:ext cx="17779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i="1" dirty="0" smtClean="0">
                <a:solidFill>
                  <a:srgbClr val="FFFF00"/>
                </a:solidFill>
                <a:latin typeface="Tahoma" pitchFamily="-104" charset="0"/>
              </a:rPr>
              <a:t>Atlas event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3" descr="EventDisplay_ATLAS_4mu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HiggsGRID.avi">
            <a:hlinkClick r:id="" action="ppaction://media"/>
          </p:cNvPr>
          <p:cNvPicPr/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11175" y="3565070"/>
            <a:ext cx="5402540" cy="309335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Untitled.pn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59" y="2347901"/>
            <a:ext cx="4463142" cy="355157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678214" y="1605587"/>
            <a:ext cx="1202573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Atlas:</a:t>
            </a:r>
            <a:endParaRPr lang="en-US" sz="3200" dirty="0"/>
          </a:p>
        </p:txBody>
      </p:sp>
      <p:pic>
        <p:nvPicPr>
          <p:cNvPr id="9" name="Picture 8" descr="HiggsGammaGammaPeakCMS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3643" y="2372776"/>
            <a:ext cx="4356111" cy="35471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03055" y="1603768"/>
            <a:ext cx="1121020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CMS:</a:t>
            </a:r>
            <a:endParaRPr lang="en-US" sz="3200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-152400" y="-94342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Higgs</a:t>
            </a: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</a:t>
            </a: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"/>
                <a:ea typeface="+mj-ea"/>
                <a:cs typeface="+mj-cs"/>
                <a:sym typeface="Symbol" pitchFamily="-104" charset="2"/>
              </a:rPr>
              <a:t>γγ</a:t>
            </a:r>
            <a:r>
              <a:rPr kumimoji="0" lang="en-US" sz="64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?</a:t>
            </a:r>
            <a:endParaRPr kumimoji="0" lang="en-US" sz="6400" b="1" i="1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j-lt"/>
              <a:ea typeface="+mj-ea"/>
              <a:cs typeface="+mj-cs"/>
              <a:sym typeface="Symbol" pitchFamily="-104" charset="2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16161</TotalTime>
  <Words>5217</Words>
  <Application>Microsoft Office PowerPoint</Application>
  <PresentationFormat>On-screen Show (4:3)</PresentationFormat>
  <Paragraphs>1095</Paragraphs>
  <Slides>143</Slides>
  <Notes>70</Notes>
  <HiddenSlides>0</HiddenSlides>
  <MMClips>5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143</vt:i4>
      </vt:variant>
    </vt:vector>
  </HeadingPairs>
  <TitlesOfParts>
    <vt:vector size="149" baseType="lpstr">
      <vt:lpstr>Default Design</vt:lpstr>
      <vt:lpstr>1_Default Design</vt:lpstr>
      <vt:lpstr>5_Default Design</vt:lpstr>
      <vt:lpstr>6_Default Design</vt:lpstr>
      <vt:lpstr>2_Default Design</vt:lpstr>
      <vt:lpstr>3_Default Design</vt:lpstr>
      <vt:lpstr>Het Antimaterie Mysterie</vt:lpstr>
      <vt:lpstr>Slide 2</vt:lpstr>
      <vt:lpstr>Helden uit mijn verleden</vt:lpstr>
      <vt:lpstr>Slide 4</vt:lpstr>
      <vt:lpstr>Inhoud</vt:lpstr>
      <vt:lpstr>Slide 6</vt:lpstr>
      <vt:lpstr>Slide 7</vt:lpstr>
      <vt:lpstr>Elementaire Deeltjes</vt:lpstr>
      <vt:lpstr>Bouwstenen van materie</vt:lpstr>
      <vt:lpstr>De aardse materie</vt:lpstr>
      <vt:lpstr>Kosmische straling (1909)</vt:lpstr>
      <vt:lpstr>Slide 12</vt:lpstr>
      <vt:lpstr>Slide 13</vt:lpstr>
      <vt:lpstr>Slide 14</vt:lpstr>
      <vt:lpstr>Slide 15</vt:lpstr>
      <vt:lpstr>Large Electron Positron versneller</vt:lpstr>
      <vt:lpstr>Het L3 Experiment</vt:lpstr>
      <vt:lpstr>Het L3  LEP Experiment</vt:lpstr>
      <vt:lpstr>Alle mogelijke materie ontstaat</vt:lpstr>
      <vt:lpstr>Alle mogelijke materie ontstaat</vt:lpstr>
      <vt:lpstr> De Elementaire Deeltjes</vt:lpstr>
      <vt:lpstr> CERN 1993: Er zijn precies 3 generaties!</vt:lpstr>
      <vt:lpstr> Is dit alles wat er is?</vt:lpstr>
      <vt:lpstr>  Antimaterie</vt:lpstr>
      <vt:lpstr>Fysica van elementaire deeltjes</vt:lpstr>
      <vt:lpstr>1928: Dirac voorspelt anti-deeltjes</vt:lpstr>
      <vt:lpstr> De elementaire deeltjes</vt:lpstr>
      <vt:lpstr> De elementaire deeltjes</vt:lpstr>
      <vt:lpstr>Slide 29</vt:lpstr>
      <vt:lpstr>Creatie:   e+e</vt:lpstr>
      <vt:lpstr>Annihilatie: e+e  </vt:lpstr>
      <vt:lpstr>Slide 32</vt:lpstr>
      <vt:lpstr>Het ATHENA experiment op CERN</vt:lpstr>
      <vt:lpstr>Symmetry tussen Materie en Antimaterie</vt:lpstr>
      <vt:lpstr>De Zwakke Wisselwerking is Linkshandig</vt:lpstr>
      <vt:lpstr>De Zwakke Wisselwerking is Linkshandig</vt:lpstr>
      <vt:lpstr>Schending van Pariteit</vt:lpstr>
      <vt:lpstr>Antimaterie: herstel van de symmetrie?</vt:lpstr>
      <vt:lpstr>Antimaterie</vt:lpstr>
      <vt:lpstr>Een wereld van materie</vt:lpstr>
      <vt:lpstr>… een wereld van antimaterie?</vt:lpstr>
      <vt:lpstr>Is er antimaterie in de natuur?</vt:lpstr>
      <vt:lpstr>Slide 43</vt:lpstr>
      <vt:lpstr>Zijn er antimaterie sterrenstelsels?</vt:lpstr>
      <vt:lpstr>Terug naar de Oerknal</vt:lpstr>
      <vt:lpstr>Het vroege hete heelal</vt:lpstr>
      <vt:lpstr>Het afgekoelde heelal</vt:lpstr>
      <vt:lpstr>Kosmische achtergrond straling</vt:lpstr>
      <vt:lpstr>Het heelal zoals we het nu zien</vt:lpstr>
      <vt:lpstr>Deeltjes verval vs Antideeltjes verval</vt:lpstr>
      <vt:lpstr>Escher’s impressie over het  verschil tussen materie en antimaterie</vt:lpstr>
      <vt:lpstr>Deel II</vt:lpstr>
      <vt:lpstr>Het Standaardmodel</vt:lpstr>
      <vt:lpstr>De vier fundamentele natuurkrachten</vt:lpstr>
      <vt:lpstr>Slide 55</vt:lpstr>
      <vt:lpstr>Kracht = deeltjes uitwisseling!!</vt:lpstr>
      <vt:lpstr>Slide 57</vt:lpstr>
      <vt:lpstr>Slide 58</vt:lpstr>
      <vt:lpstr>Slide 59</vt:lpstr>
      <vt:lpstr>Slide 60</vt:lpstr>
      <vt:lpstr>Slide 61</vt:lpstr>
      <vt:lpstr>Slide 62</vt:lpstr>
      <vt:lpstr>LagrangianL</vt:lpstr>
      <vt:lpstr>Slide 64</vt:lpstr>
      <vt:lpstr>Slide 65</vt:lpstr>
      <vt:lpstr>Slide 66</vt:lpstr>
      <vt:lpstr>Slide 67</vt:lpstr>
      <vt:lpstr>July 4, 2012</vt:lpstr>
      <vt:lpstr>Higgs Veld en Deeltje</vt:lpstr>
      <vt:lpstr>Slide 70</vt:lpstr>
      <vt:lpstr>Slide 71</vt:lpstr>
      <vt:lpstr>Het Vacuum</vt:lpstr>
      <vt:lpstr>Een Analogie: het Magnetisch Veld</vt:lpstr>
      <vt:lpstr>Slide 74</vt:lpstr>
      <vt:lpstr>Slide 75</vt:lpstr>
      <vt:lpstr>Slide 76</vt:lpstr>
      <vt:lpstr> De Oorsprong van Massa</vt:lpstr>
      <vt:lpstr>Materie vs Antimaterie</vt:lpstr>
      <vt:lpstr> CERN 1993: Er zijn precies 3 generaties!</vt:lpstr>
      <vt:lpstr>De Large  Hadron Collider</vt:lpstr>
      <vt:lpstr>Slide 81</vt:lpstr>
      <vt:lpstr>CERN: ondergronds</vt:lpstr>
      <vt:lpstr>De LHC versneller</vt:lpstr>
      <vt:lpstr>Slide 84</vt:lpstr>
      <vt:lpstr>Het Atlas Experiment</vt:lpstr>
      <vt:lpstr>Slide 86</vt:lpstr>
      <vt:lpstr>Het Atlas Experiment</vt:lpstr>
      <vt:lpstr>Het Atlas Experiment</vt:lpstr>
      <vt:lpstr>Het Atlas Experiment in aanbouw</vt:lpstr>
      <vt:lpstr>Slide 90</vt:lpstr>
      <vt:lpstr>Slide 91</vt:lpstr>
      <vt:lpstr>Slide 92</vt:lpstr>
      <vt:lpstr>Slide 93</vt:lpstr>
      <vt:lpstr>Slide 94</vt:lpstr>
      <vt:lpstr>Botsingen van Deeltjes </vt:lpstr>
      <vt:lpstr>Alle mogelijke deeltjes ontstaan</vt:lpstr>
      <vt:lpstr>HiggsZZ?</vt:lpstr>
      <vt:lpstr>Slide 98</vt:lpstr>
      <vt:lpstr>Slide 99</vt:lpstr>
      <vt:lpstr>Slide 100</vt:lpstr>
      <vt:lpstr>Slide 101</vt:lpstr>
      <vt:lpstr>CERN Auditorium 4 juli 2012</vt:lpstr>
      <vt:lpstr>Nobel prize in Physics 2013</vt:lpstr>
      <vt:lpstr>Dus…</vt:lpstr>
      <vt:lpstr>Het “God Deeltje”?</vt:lpstr>
      <vt:lpstr>Slide 106</vt:lpstr>
      <vt:lpstr>Het Antimaterie  onderzoek met de LHC</vt:lpstr>
      <vt:lpstr>K deeltjes vs B-deeltjes</vt:lpstr>
      <vt:lpstr>Slide 109</vt:lpstr>
      <vt:lpstr>Slide 110</vt:lpstr>
      <vt:lpstr>Beauty deeltjes:  verschil tussen materie en antimaterie</vt:lpstr>
      <vt:lpstr>Beauty deeltjes:  verschil tussen materie en antimaterie</vt:lpstr>
      <vt:lpstr>Standaardmodel Voorspelling</vt:lpstr>
      <vt:lpstr>Het vroege hete heelal</vt:lpstr>
      <vt:lpstr>Het vroege hete heelal</vt:lpstr>
      <vt:lpstr>Hoe nu verder?</vt:lpstr>
      <vt:lpstr>Slide 117</vt:lpstr>
      <vt:lpstr>Donkere Materie</vt:lpstr>
      <vt:lpstr>Bouwstenen van het universum</vt:lpstr>
      <vt:lpstr>Bouwstenen van het universum</vt:lpstr>
      <vt:lpstr>Deeltjesfysica       Astronomie</vt:lpstr>
      <vt:lpstr>“zwaartekracht lenzen”</vt:lpstr>
      <vt:lpstr>Een botsing van galaxies gezien met “zwaartekracht lenzen”</vt:lpstr>
      <vt:lpstr>Bouwstenen van het universum</vt:lpstr>
      <vt:lpstr>Slide 125</vt:lpstr>
      <vt:lpstr>Slide 126</vt:lpstr>
      <vt:lpstr>Slide 127</vt:lpstr>
      <vt:lpstr>Waar staan we vandaag?</vt:lpstr>
      <vt:lpstr>Slide 129</vt:lpstr>
      <vt:lpstr>Toepassingen</vt:lpstr>
      <vt:lpstr>Slide 131</vt:lpstr>
      <vt:lpstr>Wat is het nut van dit onderzoek?</vt:lpstr>
      <vt:lpstr>Wat is het nut van dit onderzoek?</vt:lpstr>
      <vt:lpstr>Wat is het nut van dit onderzoek?</vt:lpstr>
      <vt:lpstr>Wat is het nut van dit onderzoek?</vt:lpstr>
      <vt:lpstr>Wat is het nut van dit onderzoek?</vt:lpstr>
      <vt:lpstr>Wat is het nut van dit onderzoek?</vt:lpstr>
      <vt:lpstr>CERN: de lidstaten</vt:lpstr>
      <vt:lpstr>Deeltjes fysica structuur v/d materie</vt:lpstr>
      <vt:lpstr>Oerknal</vt:lpstr>
      <vt:lpstr>Slide 141</vt:lpstr>
      <vt:lpstr>Creatie:   e+e</vt:lpstr>
      <vt:lpstr>Annihilatie: e+e  </vt:lpstr>
    </vt:vector>
  </TitlesOfParts>
  <Company>Nikhef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Merk</dc:creator>
  <cp:lastModifiedBy>Marcel Merk</cp:lastModifiedBy>
  <cp:revision>1852</cp:revision>
  <dcterms:created xsi:type="dcterms:W3CDTF">2013-10-28T15:23:24Z</dcterms:created>
  <dcterms:modified xsi:type="dcterms:W3CDTF">2014-02-06T10:28:52Z</dcterms:modified>
</cp:coreProperties>
</file>