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87" r:id="rId3"/>
    <p:sldMasterId id="2147483755" r:id="rId4"/>
    <p:sldMasterId id="2147483759" r:id="rId5"/>
  </p:sldMasterIdLst>
  <p:notesMasterIdLst>
    <p:notesMasterId r:id="rId62"/>
  </p:notesMasterIdLst>
  <p:sldIdLst>
    <p:sldId id="914" r:id="rId6"/>
    <p:sldId id="1130" r:id="rId7"/>
    <p:sldId id="1092" r:id="rId8"/>
    <p:sldId id="996" r:id="rId9"/>
    <p:sldId id="928" r:id="rId10"/>
    <p:sldId id="929" r:id="rId11"/>
    <p:sldId id="906" r:id="rId12"/>
    <p:sldId id="907" r:id="rId13"/>
    <p:sldId id="919" r:id="rId14"/>
    <p:sldId id="1072" r:id="rId15"/>
    <p:sldId id="1128" r:id="rId16"/>
    <p:sldId id="1018" r:id="rId17"/>
    <p:sldId id="934" r:id="rId18"/>
    <p:sldId id="933" r:id="rId19"/>
    <p:sldId id="1127" r:id="rId20"/>
    <p:sldId id="1032" r:id="rId21"/>
    <p:sldId id="1022" r:id="rId22"/>
    <p:sldId id="1098" r:id="rId23"/>
    <p:sldId id="1040" r:id="rId24"/>
    <p:sldId id="1042" r:id="rId25"/>
    <p:sldId id="921" r:id="rId26"/>
    <p:sldId id="922" r:id="rId27"/>
    <p:sldId id="1097" r:id="rId28"/>
    <p:sldId id="1132" r:id="rId29"/>
    <p:sldId id="1065" r:id="rId30"/>
    <p:sldId id="1096" r:id="rId31"/>
    <p:sldId id="1139" r:id="rId32"/>
    <p:sldId id="1076" r:id="rId33"/>
    <p:sldId id="1066" r:id="rId34"/>
    <p:sldId id="1117" r:id="rId35"/>
    <p:sldId id="1068" r:id="rId36"/>
    <p:sldId id="1069" r:id="rId37"/>
    <p:sldId id="1070" r:id="rId38"/>
    <p:sldId id="1135" r:id="rId39"/>
    <p:sldId id="1138" r:id="rId40"/>
    <p:sldId id="1077" r:id="rId41"/>
    <p:sldId id="1136" r:id="rId42"/>
    <p:sldId id="1112" r:id="rId43"/>
    <p:sldId id="1113" r:id="rId44"/>
    <p:sldId id="1114" r:id="rId45"/>
    <p:sldId id="1115" r:id="rId46"/>
    <p:sldId id="1118" r:id="rId47"/>
    <p:sldId id="1119" r:id="rId48"/>
    <p:sldId id="1120" r:id="rId49"/>
    <p:sldId id="1121" r:id="rId50"/>
    <p:sldId id="1122" r:id="rId51"/>
    <p:sldId id="1123" r:id="rId52"/>
    <p:sldId id="1124" r:id="rId53"/>
    <p:sldId id="1125" r:id="rId54"/>
    <p:sldId id="969" r:id="rId55"/>
    <p:sldId id="970" r:id="rId56"/>
    <p:sldId id="968" r:id="rId57"/>
    <p:sldId id="1133" r:id="rId58"/>
    <p:sldId id="1015" r:id="rId59"/>
    <p:sldId id="1016" r:id="rId60"/>
    <p:sldId id="1126" r:id="rId61"/>
  </p:sldIdLst>
  <p:sldSz cx="9144000" cy="6858000" type="screen4x3"/>
  <p:notesSz cx="6794500" cy="9906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  <a:srgbClr val="FF9933"/>
    <a:srgbClr val="00CC00"/>
    <a:srgbClr val="0066FF"/>
    <a:srgbClr val="0000FF"/>
    <a:srgbClr val="3366FF"/>
    <a:srgbClr val="FFFFCC"/>
    <a:srgbClr val="DAFFE0"/>
    <a:srgbClr val="0033CC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3" autoAdjust="0"/>
    <p:restoredTop sz="95948" autoAdjust="0"/>
  </p:normalViewPr>
  <p:slideViewPr>
    <p:cSldViewPr>
      <p:cViewPr>
        <p:scale>
          <a:sx n="100" d="100"/>
          <a:sy n="100" d="100"/>
        </p:scale>
        <p:origin x="-142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D3C86-4A77-4A93-935D-EDA0303D04F7}" type="datetimeFigureOut">
              <a:rPr lang="nl-NL" smtClean="0"/>
              <a:pPr/>
              <a:t>16-2-2012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F73CB-ADF5-4435-8991-C4907DBCADA7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42273C-F3A1-4B2C-B120-BD6301843C1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OT is currently operating at limit  with </a:t>
            </a:r>
            <a:r>
              <a:rPr lang="en-US" dirty="0" err="1" smtClean="0"/>
              <a:t>pileUp</a:t>
            </a:r>
            <a:r>
              <a:rPr lang="en-US" dirty="0" smtClean="0"/>
              <a:t>. Plot show multiplicity cuts that we make in the HLT to be able to deal with the events (real data) selecting spills.</a:t>
            </a:r>
          </a:p>
          <a:p>
            <a:r>
              <a:rPr lang="en-US" dirty="0" smtClean="0"/>
              <a:t>Readout of </a:t>
            </a:r>
            <a:r>
              <a:rPr lang="en-US" dirty="0" err="1" smtClean="0"/>
              <a:t>Sci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</a:t>
            </a:r>
            <a:r>
              <a:rPr lang="en-US" baseline="0" dirty="0" smtClean="0"/>
              <a:t> is Silicon Photomultipliers </a:t>
            </a:r>
            <a:r>
              <a:rPr lang="en-US" baseline="0" dirty="0" err="1" smtClean="0"/>
              <a:t>SiPM</a:t>
            </a:r>
            <a:r>
              <a:rPr lang="en-US" baseline="0" dirty="0" smtClean="0"/>
              <a:t> (20 </a:t>
            </a:r>
            <a:r>
              <a:rPr lang="en-US" baseline="0" dirty="0" err="1" smtClean="0"/>
              <a:t>p.e</a:t>
            </a:r>
            <a:r>
              <a:rPr lang="en-US" baseline="0" dirty="0" smtClean="0"/>
              <a:t>. per </a:t>
            </a:r>
            <a:r>
              <a:rPr lang="en-US" baseline="0" dirty="0" err="1" smtClean="0"/>
              <a:t>mip</a:t>
            </a:r>
            <a:r>
              <a:rPr lang="en-US" baseline="0" dirty="0" smtClean="0"/>
              <a:t>) – radiation protection. Alternative MAPMT a la RICH – same readout.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82F26-EEF9-41EF-8798-64C22E09D4A7}" type="slidenum">
              <a:rPr lang="nl-NL" smtClean="0">
                <a:solidFill>
                  <a:prstClr val="black"/>
                </a:solidFill>
              </a:rPr>
              <a:pPr/>
              <a:t>33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7711EF-175C-BC4B-9DCE-CF165A24A6BA}" type="slidenum">
              <a:rPr lang="en-US"/>
              <a:pPr/>
              <a:t>34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A0FC2-DF6E-4609-8D1F-35BAE3E63C0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574AB2-3CE7-6849-A5AE-E481110191FA}" type="slidenum">
              <a:rPr lang="en-US" smtClean="0">
                <a:solidFill>
                  <a:srgbClr val="C0504D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C0504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66654-27A1-4504-A512-ACBA57C6868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A567A9-B09B-4373-B0D0-A723DD26C1A5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18DAC-CA3E-4457-B0AA-C9A2929BE21B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FF2D3-124E-4738-A461-B1334893698B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CP Violation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F73CB-ADF5-4435-8991-C4907DBCADA7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E2A41-EDEA-4F87-94A6-DDF6F0561FB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3DA5C-FAC7-4275-8CDF-3FA5A5EC1F78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DB5188-E0B2-4698-B1C8-59C33A07CF2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DDE83-7835-7741-B5BE-BC0AB6FB4651}" type="slidenum">
              <a:rPr lang="en-US">
                <a:solidFill>
                  <a:prstClr val="black"/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solidFill>
                <a:prstClr val="black"/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 on Nikhef</a:t>
            </a:r>
            <a:r>
              <a:rPr lang="en-US" baseline="0" dirty="0" smtClean="0"/>
              <a:t> pictures…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F73CB-ADF5-4435-8991-C4907DBCADA7}" type="slidenum">
              <a:rPr lang="nl-NL" smtClean="0">
                <a:solidFill>
                  <a:prstClr val="black"/>
                </a:solidFill>
              </a:rPr>
              <a:pPr/>
              <a:t>32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939EB-2658-402E-B2A8-755E9D2F9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49259"/>
            <a:ext cx="5101076" cy="5355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AE00"/>
                </a:solidFill>
              </a:rPr>
              <a:t>LHCC Upgrade Session Dec 2011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AE00"/>
                </a:solidFill>
              </a:rPr>
              <a:t>Andreas Schopper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DEE07-D235-4E54-A42A-DD782C05B71A}" type="slidenum">
              <a:rPr lang="en-US">
                <a:solidFill>
                  <a:srgbClr val="00AE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AE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49225"/>
            <a:ext cx="5112568" cy="534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LHCC Upgrade Session Dec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Andreas Schopper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ACB54-42A1-4F7F-8D84-557FCE18CF6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LHCC Upgrade Session Dec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Andreas Schopper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CFD28-A499-4CB6-9D0F-2B58E23F028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939EB-2658-402E-B2A8-755E9D2F98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20-sept-2011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Marcel Merk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D6229F-4551-4481-8A67-D7075C06E29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600" y="6477000"/>
            <a:ext cx="2743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AE00"/>
                </a:solidFill>
              </a:rPr>
              <a:t>LHCC Upgrade Session Dec 2011</a:t>
            </a:r>
            <a:endParaRPr lang="en-US" dirty="0">
              <a:solidFill>
                <a:srgbClr val="00AE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04210" y="6477000"/>
            <a:ext cx="19002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AE00"/>
                </a:solidFill>
              </a:rPr>
              <a:t>Andreas Schopper</a:t>
            </a:r>
            <a:endParaRPr lang="en-US">
              <a:solidFill>
                <a:srgbClr val="00AE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0" y="6477000"/>
            <a:ext cx="269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78D163-BA21-4821-89DE-FD40E76B9487}" type="slidenum">
              <a:rPr lang="en-US">
                <a:solidFill>
                  <a:srgbClr val="00AE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AE00"/>
              </a:solidFill>
            </a:endParaRPr>
          </a:p>
        </p:txBody>
      </p:sp>
      <p:sp>
        <p:nvSpPr>
          <p:cNvPr id="614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838200"/>
            <a:ext cx="843915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 smtClean="0"/>
          </a:p>
        </p:txBody>
      </p:sp>
      <p:pic>
        <p:nvPicPr>
          <p:cNvPr id="6150" name="Picture 21" descr="lhcb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32538"/>
            <a:ext cx="70326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6" name="Rectangle 842"/>
          <p:cNvSpPr>
            <a:spLocks noGrp="1" noChangeArrowheads="1"/>
          </p:cNvSpPr>
          <p:nvPr>
            <p:ph type="title"/>
          </p:nvPr>
        </p:nvSpPr>
        <p:spPr bwMode="auto">
          <a:xfrm>
            <a:off x="4122738" y="149225"/>
            <a:ext cx="958850" cy="534988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Font typeface="Wingdings" pitchFamily="2" charset="2"/>
        <a:buNone/>
        <a:defRPr sz="2200" b="1">
          <a:solidFill>
            <a:srgbClr val="0000FF"/>
          </a:solidFill>
          <a:latin typeface="+mn-lt"/>
          <a:ea typeface="+mn-ea"/>
          <a:cs typeface="+mn-cs"/>
        </a:defRPr>
      </a:lvl1pPr>
      <a:lvl2pPr marL="361950" indent="-3619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Font typeface="Wingdings" pitchFamily="2" charset="2"/>
        <a:buChar char="Ø"/>
        <a:defRPr sz="2000" b="1">
          <a:solidFill>
            <a:srgbClr val="008000"/>
          </a:solidFill>
          <a:latin typeface="+mn-lt"/>
        </a:defRPr>
      </a:lvl2pPr>
      <a:lvl3pPr marL="627063" indent="-26511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Tx/>
        <a:buFont typeface="Wingdings" pitchFamily="2" charset="2"/>
        <a:buChar char="ü"/>
        <a:defRPr sz="2000" b="1">
          <a:solidFill>
            <a:srgbClr val="C00000"/>
          </a:solidFill>
          <a:latin typeface="+mn-lt"/>
        </a:defRPr>
      </a:lvl3pPr>
      <a:lvl4pPr marL="201930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–"/>
        <a:defRPr sz="2000" b="1">
          <a:solidFill>
            <a:schemeClr val="tx1"/>
          </a:solidFill>
          <a:latin typeface="+mn-lt"/>
        </a:defRPr>
      </a:lvl4pPr>
      <a:lvl5pPr marL="23812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 b="1">
          <a:solidFill>
            <a:schemeClr val="tx1"/>
          </a:solidFill>
          <a:latin typeface="Comic Sans MS" pitchFamily="66" charset="0"/>
        </a:defRPr>
      </a:lvl5pPr>
      <a:lvl6pPr marL="28384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6pPr>
      <a:lvl7pPr marL="32956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7pPr>
      <a:lvl8pPr marL="37528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8pPr>
      <a:lvl9pPr marL="4210050" indent="-266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tx1"/>
          </a:solidFill>
          <a:latin typeface="Comic Sans MS" pitchFamily="66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15-12-2008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16/j.nima.2009.10.049" TargetMode="External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://aladdin.utef.cvut.cz/ofat/_Common_/TimepixChip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3.gif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164.tiff"/><Relationship Id="rId4" Type="http://schemas.openxmlformats.org/officeDocument/2006/relationships/image" Target="../media/image16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iff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ikhef.nl/people/images/c79.jpg" TargetMode="External"/><Relationship Id="rId13" Type="http://schemas.openxmlformats.org/officeDocument/2006/relationships/image" Target="../media/image30.jpeg"/><Relationship Id="rId18" Type="http://schemas.openxmlformats.org/officeDocument/2006/relationships/image" Target="../media/image34.jpeg"/><Relationship Id="rId26" Type="http://schemas.openxmlformats.org/officeDocument/2006/relationships/image" Target="../media/image42.jpeg"/><Relationship Id="rId3" Type="http://schemas.openxmlformats.org/officeDocument/2006/relationships/hyperlink" Target="http://www.nikhef.nl/people/images/ruuda.jpg" TargetMode="External"/><Relationship Id="rId21" Type="http://schemas.openxmlformats.org/officeDocument/2006/relationships/image" Target="../media/image37.jpeg"/><Relationship Id="rId7" Type="http://schemas.openxmlformats.org/officeDocument/2006/relationships/image" Target="../media/image27.jpeg"/><Relationship Id="rId12" Type="http://schemas.openxmlformats.org/officeDocument/2006/relationships/hyperlink" Target="http://www.nikhef.nl/people/images/loekcl.jpg" TargetMode="External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2" Type="http://schemas.openxmlformats.org/officeDocument/2006/relationships/image" Target="../media/image24.png"/><Relationship Id="rId16" Type="http://schemas.openxmlformats.org/officeDocument/2006/relationships/image" Target="../media/image32.jpe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nikhef.nl/people/images/y13.jpg" TargetMode="External"/><Relationship Id="rId11" Type="http://schemas.openxmlformats.org/officeDocument/2006/relationships/image" Target="../media/image29.jpeg"/><Relationship Id="rId24" Type="http://schemas.openxmlformats.org/officeDocument/2006/relationships/image" Target="../media/image40.jpeg"/><Relationship Id="rId5" Type="http://schemas.openxmlformats.org/officeDocument/2006/relationships/image" Target="../media/image26.jpeg"/><Relationship Id="rId15" Type="http://schemas.openxmlformats.org/officeDocument/2006/relationships/hyperlink" Target="http://www.nikhef.nl/people/images/lucj.jpg" TargetMode="External"/><Relationship Id="rId23" Type="http://schemas.openxmlformats.org/officeDocument/2006/relationships/image" Target="../media/image39.jpeg"/><Relationship Id="rId28" Type="http://schemas.openxmlformats.org/officeDocument/2006/relationships/image" Target="../media/image43.jpeg"/><Relationship Id="rId10" Type="http://schemas.openxmlformats.org/officeDocument/2006/relationships/hyperlink" Target="http://www.nikhef.nl/people/images/n83.jpg" TargetMode="External"/><Relationship Id="rId19" Type="http://schemas.openxmlformats.org/officeDocument/2006/relationships/image" Target="../media/image35.jpeg"/><Relationship Id="rId4" Type="http://schemas.openxmlformats.org/officeDocument/2006/relationships/image" Target="../media/image25.jpeg"/><Relationship Id="rId9" Type="http://schemas.openxmlformats.org/officeDocument/2006/relationships/image" Target="../media/image28.jpeg"/><Relationship Id="rId14" Type="http://schemas.openxmlformats.org/officeDocument/2006/relationships/image" Target="../media/image31.jpeg"/><Relationship Id="rId22" Type="http://schemas.openxmlformats.org/officeDocument/2006/relationships/image" Target="../media/image38.jpeg"/><Relationship Id="rId27" Type="http://schemas.openxmlformats.org/officeDocument/2006/relationships/hyperlink" Target="http://www.nikhef.nl/people/images/martind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Physics with b-quarks: LHCb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990600" y="1905000"/>
            <a:ext cx="64008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Marcel Merk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838200" y="2564904"/>
            <a:ext cx="3177473" cy="4221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</a:rPr>
              <a:t>Review Period: 2006-2011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u="sng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LHCb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Programme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1999-2014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Group composition (current):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10</a:t>
            </a:r>
            <a:r>
              <a:rPr lang="en-US" i="1" dirty="0">
                <a:solidFill>
                  <a:srgbClr val="000000"/>
                </a:solidFill>
              </a:rPr>
              <a:t> staff,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5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postdoc</a:t>
            </a:r>
            <a:r>
              <a:rPr lang="en-US" i="1" dirty="0">
                <a:solidFill>
                  <a:srgbClr val="000000"/>
                </a:solidFill>
              </a:rPr>
              <a:t>,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13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PhD.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Publications: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theses: </a:t>
            </a:r>
            <a:r>
              <a:rPr lang="en-US" i="1" dirty="0" smtClean="0">
                <a:solidFill>
                  <a:srgbClr val="FF0000"/>
                </a:solidFill>
              </a:rPr>
              <a:t>16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(</a:t>
            </a:r>
            <a:r>
              <a:rPr lang="en-US" sz="1200" i="1" dirty="0" err="1">
                <a:solidFill>
                  <a:srgbClr val="000000"/>
                </a:solidFill>
              </a:rPr>
              <a:t>LHCb</a:t>
            </a:r>
            <a:r>
              <a:rPr lang="en-US" sz="1200" i="1" dirty="0">
                <a:solidFill>
                  <a:srgbClr val="000000"/>
                </a:solidFill>
              </a:rPr>
              <a:t>)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5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(HERAB)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sz="1200" i="1" dirty="0">
                <a:solidFill>
                  <a:srgbClr val="000000"/>
                </a:solidFill>
              </a:rPr>
              <a:t>(Babar)</a:t>
            </a:r>
            <a:endParaRPr lang="en-US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359</a:t>
            </a:r>
            <a:r>
              <a:rPr lang="en-US" i="1" dirty="0" smtClean="0">
                <a:solidFill>
                  <a:srgbClr val="000000"/>
                </a:solidFill>
              </a:rPr>
              <a:t> publications (2006-2011)</a:t>
            </a:r>
            <a:endParaRPr lang="en-US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University partner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  <a:r>
              <a:rPr lang="en-US" i="1" dirty="0">
                <a:solidFill>
                  <a:srgbClr val="FF0000"/>
                </a:solidFill>
              </a:rPr>
              <a:t>VU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Investment in </a:t>
            </a:r>
            <a:r>
              <a:rPr lang="en-US" dirty="0" err="1">
                <a:solidFill>
                  <a:srgbClr val="000000"/>
                </a:solidFill>
              </a:rPr>
              <a:t>LHCb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4,950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kE</a:t>
            </a:r>
            <a:r>
              <a:rPr lang="en-US" i="1" dirty="0">
                <a:solidFill>
                  <a:srgbClr val="00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9% </a:t>
            </a:r>
            <a:r>
              <a:rPr lang="en-US" i="1" dirty="0" err="1">
                <a:solidFill>
                  <a:srgbClr val="000000"/>
                </a:solidFill>
              </a:rPr>
              <a:t>LHCb</a:t>
            </a:r>
            <a:r>
              <a:rPr lang="en-US" i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Additional Funding: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Vidi’s</a:t>
            </a:r>
            <a:r>
              <a:rPr lang="en-US" i="1" dirty="0">
                <a:solidFill>
                  <a:srgbClr val="00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2</a:t>
            </a:r>
            <a:r>
              <a:rPr lang="en-US" i="1" dirty="0">
                <a:solidFill>
                  <a:srgbClr val="000000"/>
                </a:solidFill>
              </a:rPr>
              <a:t> “</a:t>
            </a:r>
            <a:r>
              <a:rPr lang="en-US" i="1" dirty="0" err="1">
                <a:solidFill>
                  <a:srgbClr val="000000"/>
                </a:solidFill>
              </a:rPr>
              <a:t>Projectruimten</a:t>
            </a:r>
            <a:r>
              <a:rPr lang="en-US" i="1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15365" name="Picture 7" descr="strategicplan2011_Page_029_Image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9788" y="1828800"/>
            <a:ext cx="42513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Operation in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7" name="Picture 6" descr="IntegratedLumiLHCbFill_NoP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914400"/>
            <a:ext cx="4495800" cy="284452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10532"/>
            <a:ext cx="3827568" cy="25032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411760" y="4365104"/>
            <a:ext cx="148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Fill luminosity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9792" y="5029009"/>
            <a:ext cx="1700640" cy="15020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1394" y="5029009"/>
            <a:ext cx="1692000" cy="1437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5220072" y="3933056"/>
            <a:ext cx="288032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Continuous </a:t>
            </a:r>
            <a:r>
              <a:rPr lang="en-US" dirty="0" err="1" smtClean="0">
                <a:solidFill>
                  <a:srgbClr val="0033CC"/>
                </a:solidFill>
              </a:rPr>
              <a:t>levelling</a:t>
            </a:r>
            <a:r>
              <a:rPr lang="en-US" dirty="0" smtClean="0">
                <a:solidFill>
                  <a:srgbClr val="0033CC"/>
                </a:solidFill>
              </a:rPr>
              <a:t>  allows to keep </a:t>
            </a:r>
            <a:r>
              <a:rPr lang="en-US" dirty="0" err="1" smtClean="0">
                <a:solidFill>
                  <a:srgbClr val="0033CC"/>
                </a:solidFill>
              </a:rPr>
              <a:t>lumi</a:t>
            </a:r>
            <a:r>
              <a:rPr lang="en-US" dirty="0" smtClean="0">
                <a:solidFill>
                  <a:srgbClr val="0033CC"/>
                </a:solidFill>
              </a:rPr>
              <a:t> constant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pic>
        <p:nvPicPr>
          <p:cNvPr id="19" name="Content Placeholder 5" descr="PieChartEffBreakdown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4267200" y="1323887"/>
            <a:ext cx="4953000" cy="2609169"/>
          </a:xfrm>
        </p:spPr>
      </p:pic>
      <p:sp>
        <p:nvSpPr>
          <p:cNvPr id="20" name="TextBox 19"/>
          <p:cNvSpPr txBox="1"/>
          <p:nvPr/>
        </p:nvSpPr>
        <p:spPr>
          <a:xfrm>
            <a:off x="5148064" y="980728"/>
            <a:ext cx="29582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Luminosity collected = 1.1 /</a:t>
            </a:r>
            <a:r>
              <a:rPr lang="en-US" dirty="0" err="1" smtClean="0"/>
              <a:t>fb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 (</a:t>
            </a:r>
            <a:r>
              <a:rPr lang="en-US" dirty="0" err="1" smtClean="0"/>
              <a:t>Velo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FulllVelo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356" r="-18356"/>
          <a:stretch>
            <a:fillRect/>
          </a:stretch>
        </p:blipFill>
        <p:spPr>
          <a:xfrm>
            <a:off x="-609601" y="914400"/>
            <a:ext cx="6096427" cy="3352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9" name="Picture 8" descr="moduleInsta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81400"/>
            <a:ext cx="4061284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1124744"/>
            <a:ext cx="319151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Hardware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vessel mechanics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Vacuum 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CO2 cooling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RF box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Detector Open-Close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Electronics: Beetle chip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365104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(Deputy) Project leadership until 2012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 and </a:t>
            </a:r>
            <a:r>
              <a:rPr lang="en-US" dirty="0" err="1" smtClean="0">
                <a:solidFill>
                  <a:srgbClr val="0000FF"/>
                </a:solidFill>
              </a:rPr>
              <a:t>commisioning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Time alignment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Quality control and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Operation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Data quality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etector_RFbo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464496" cy="3464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 (</a:t>
            </a:r>
            <a:r>
              <a:rPr lang="en-US" dirty="0" err="1" smtClean="0"/>
              <a:t>Velo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9" name="Picture 8" descr="moduleInstall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581400"/>
            <a:ext cx="4061284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4088" y="1124744"/>
            <a:ext cx="319151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Hardware contributions: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vessel mechanics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Vacuum  Control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CO2 cooling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RF box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Detector Open-Close system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Electronics: Beetle chip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365104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(Deputy) Project leadership until 2012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 and </a:t>
            </a:r>
            <a:r>
              <a:rPr lang="en-US" dirty="0" err="1" smtClean="0">
                <a:solidFill>
                  <a:srgbClr val="0000FF"/>
                </a:solidFill>
              </a:rPr>
              <a:t>commisioning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Time alignment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Quality control and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Operation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Data quality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Vertexing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908720"/>
            <a:ext cx="72008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6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256" r="-4256"/>
          <a:stretch>
            <a:fillRect/>
          </a:stretch>
        </p:blipFill>
        <p:spPr>
          <a:xfrm>
            <a:off x="-374771" y="1066800"/>
            <a:ext cx="9899771" cy="544449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7" name="Picture 6" descr="Assembl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72200" y="990600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9552" y="4005064"/>
            <a:ext cx="144116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AFFE0"/>
                </a:solidFill>
              </a:rPr>
              <a:t>99.4% cluster</a:t>
            </a:r>
          </a:p>
          <a:p>
            <a:r>
              <a:rPr lang="en-US" dirty="0" smtClean="0">
                <a:solidFill>
                  <a:srgbClr val="DAFFE0"/>
                </a:solidFill>
              </a:rPr>
              <a:t>efficiency</a:t>
            </a:r>
            <a:endParaRPr lang="en-US" dirty="0">
              <a:solidFill>
                <a:srgbClr val="DAFFE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Locator</a:t>
            </a:r>
            <a:endParaRPr lang="en-US" dirty="0"/>
          </a:p>
        </p:txBody>
      </p:sp>
      <p:pic>
        <p:nvPicPr>
          <p:cNvPr id="6" name="Content Placeholder 5" descr="PrimaryVertexNoSenso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-1379" b="-1379"/>
          <a:stretch>
            <a:fillRect/>
          </a:stretch>
        </p:blipFill>
        <p:spPr>
          <a:xfrm>
            <a:off x="-277751" y="1143000"/>
            <a:ext cx="9837415" cy="5410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7" name="Picture 6" descr="IPX-Resolution-Vs-PT-Compare2011DataToSimul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114800"/>
            <a:ext cx="3486847" cy="236220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Picture 7" descr="DataResX_Offline_1PV_3parfit_ResX_Offline_1PV_3parfit_comp_v39r4_M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914400"/>
            <a:ext cx="3276600" cy="221976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400800" y="1219200"/>
            <a:ext cx="9184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Primary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4419600"/>
            <a:ext cx="11622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Secondary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Outer Tracker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980728"/>
            <a:ext cx="4032448" cy="2988189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" name="Picture 3" descr="44644_47_HD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77072"/>
            <a:ext cx="3956114" cy="264052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Picture 6" descr="IMG_065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62726"/>
            <a:ext cx="3960440" cy="297033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5536" y="4145012"/>
            <a:ext cx="4032448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Activities: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Project leadership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Frame and Module construction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Electronics testing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Installation, </a:t>
            </a:r>
            <a:r>
              <a:rPr lang="en-US" dirty="0" err="1" smtClean="0">
                <a:solidFill>
                  <a:srgbClr val="0000FF"/>
                </a:solidFill>
              </a:rPr>
              <a:t>commisioning</a:t>
            </a:r>
            <a:r>
              <a:rPr lang="en-US" dirty="0" smtClean="0">
                <a:solidFill>
                  <a:srgbClr val="0000FF"/>
                </a:solidFill>
              </a:rPr>
              <a:t>, monitoring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RT &amp; T0 calibrations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Resolution studies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Irradiation studies and aging tests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15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 Performance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323528" y="3861048"/>
            <a:ext cx="4320480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 type="triangle" w="lg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24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018" y="980728"/>
            <a:ext cx="4327454" cy="302433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pic>
        <p:nvPicPr>
          <p:cNvPr id="10249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2167" y="4293096"/>
            <a:ext cx="3660731" cy="237626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pic>
        <p:nvPicPr>
          <p:cNvPr id="10250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8275" y="4293096"/>
            <a:ext cx="3462618" cy="230276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6156176" y="980728"/>
            <a:ext cx="11721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rt-relation: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907704" y="4077072"/>
            <a:ext cx="187968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Efficiency profile:</a:t>
            </a:r>
          </a:p>
        </p:txBody>
      </p:sp>
      <p:sp>
        <p:nvSpPr>
          <p:cNvPr id="10254" name="TextBox 21"/>
          <p:cNvSpPr txBox="1">
            <a:spLocks noChangeArrowheads="1"/>
          </p:cNvSpPr>
          <p:nvPr/>
        </p:nvSpPr>
        <p:spPr bwMode="auto">
          <a:xfrm>
            <a:off x="5724128" y="4077072"/>
            <a:ext cx="147348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hit resolution:</a:t>
            </a:r>
          </a:p>
        </p:txBody>
      </p:sp>
      <p:pic>
        <p:nvPicPr>
          <p:cNvPr id="16" name="Picture 52" descr="DSCN00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980728"/>
            <a:ext cx="3919538" cy="2940050"/>
          </a:xfrm>
          <a:prstGeom prst="rect">
            <a:avLst/>
          </a:prstGeom>
          <a:noFill/>
        </p:spPr>
      </p:pic>
      <p:pic>
        <p:nvPicPr>
          <p:cNvPr id="17" name="Picture 54" descr="straw"/>
          <p:cNvPicPr>
            <a:picLocks noChangeAspect="1" noChangeArrowheads="1"/>
          </p:cNvPicPr>
          <p:nvPr/>
        </p:nvPicPr>
        <p:blipFill>
          <a:blip r:embed="rId7" cstate="print"/>
          <a:srcRect t="9000" b="5142"/>
          <a:stretch>
            <a:fillRect/>
          </a:stretch>
        </p:blipFill>
        <p:spPr bwMode="auto">
          <a:xfrm>
            <a:off x="179512" y="4221088"/>
            <a:ext cx="1497013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Line 55"/>
          <p:cNvSpPr>
            <a:spLocks noChangeShapeType="1"/>
          </p:cNvSpPr>
          <p:nvPr/>
        </p:nvSpPr>
        <p:spPr bwMode="auto">
          <a:xfrm flipH="1">
            <a:off x="179512" y="2348880"/>
            <a:ext cx="576064" cy="1867272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Line 56"/>
          <p:cNvSpPr>
            <a:spLocks noChangeShapeType="1"/>
          </p:cNvSpPr>
          <p:nvPr/>
        </p:nvSpPr>
        <p:spPr bwMode="auto">
          <a:xfrm>
            <a:off x="827584" y="2348880"/>
            <a:ext cx="864096" cy="1872208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380312" y="486916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 = 211 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4941168"/>
            <a:ext cx="113845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Plateau: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= 99.5%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16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rigger_diagram_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980728"/>
            <a:ext cx="5768372" cy="33843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7" name="Picture 6" descr="online_D0hhh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707329"/>
            <a:ext cx="2987824" cy="203403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8" name="Picture 7" descr="online_jpsi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2347" y="764704"/>
            <a:ext cx="2961654" cy="201622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 descr="online_phi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6920" y="2780928"/>
            <a:ext cx="2977080" cy="20162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71600" y="4699010"/>
            <a:ext cx="432048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Nikhef</a:t>
            </a:r>
            <a:r>
              <a:rPr lang="en-US" dirty="0" smtClean="0"/>
              <a:t>  Trigger contributions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L0 Hardware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Pile-Up detector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HLT Software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Deputy project leader until 2012</a:t>
            </a:r>
          </a:p>
          <a:p>
            <a:pPr lvl="1">
              <a:buFont typeface="Calibri" pitchFamily="34" charset="0"/>
              <a:buChar char="–"/>
            </a:pPr>
            <a:r>
              <a:rPr lang="en-US" dirty="0" smtClean="0">
                <a:solidFill>
                  <a:srgbClr val="3366FF"/>
                </a:solidFill>
              </a:rPr>
              <a:t> Contributions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Trigger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19672" y="1124744"/>
            <a:ext cx="7272808" cy="2664296"/>
            <a:chOff x="1115616" y="3717032"/>
            <a:chExt cx="6408712" cy="227266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3717032"/>
              <a:ext cx="6408712" cy="22726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1187624" y="3717032"/>
              <a:ext cx="3096344" cy="223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-108520" y="2492896"/>
            <a:ext cx="4934880" cy="4059787"/>
            <a:chOff x="0" y="1772816"/>
            <a:chExt cx="4934880" cy="4059787"/>
          </a:xfrm>
        </p:grpSpPr>
        <p:grpSp>
          <p:nvGrpSpPr>
            <p:cNvPr id="16" name="Group 13"/>
            <p:cNvGrpSpPr/>
            <p:nvPr/>
          </p:nvGrpSpPr>
          <p:grpSpPr>
            <a:xfrm>
              <a:off x="0" y="1772816"/>
              <a:ext cx="4934880" cy="4059787"/>
              <a:chOff x="0" y="1772816"/>
              <a:chExt cx="4934880" cy="4059787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844824"/>
                <a:ext cx="4934880" cy="39877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5496" y="1772816"/>
                <a:ext cx="4752528" cy="201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0" y="3717032"/>
              <a:ext cx="61156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5256584" cy="1728192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Offline &amp; Trigger Track Fitting: </a:t>
            </a:r>
          </a:p>
          <a:p>
            <a:pPr lvl="1"/>
            <a:r>
              <a:rPr lang="en-US" dirty="0" err="1" smtClean="0"/>
              <a:t>Kalman</a:t>
            </a:r>
            <a:r>
              <a:rPr lang="en-US" dirty="0" smtClean="0"/>
              <a:t> filter using hits of all tracking </a:t>
            </a:r>
            <a:r>
              <a:rPr lang="en-US" dirty="0" err="1" smtClean="0"/>
              <a:t>subdets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Track based Alignment: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Allows to include mass constraint from any clean resonance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Precise mass reconstruction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004048" y="3675271"/>
            <a:ext cx="3836624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55215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red: </a:t>
            </a:r>
            <a:r>
              <a:rPr lang="en-US" sz="1600" dirty="0" smtClean="0">
                <a:solidFill>
                  <a:srgbClr val="3366FF"/>
                </a:solidFill>
              </a:rPr>
              <a:t>without D0 mass constraint in alignment</a:t>
            </a:r>
          </a:p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US" sz="1600" dirty="0" smtClean="0"/>
              <a:t>black: </a:t>
            </a:r>
            <a:r>
              <a:rPr lang="en-US" sz="1600" dirty="0" smtClean="0">
                <a:solidFill>
                  <a:srgbClr val="3366FF"/>
                </a:solidFill>
              </a:rPr>
              <a:t>with D0 mass constraint in alignment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74400" y="3717032"/>
            <a:ext cx="2253384" cy="659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60015" rIns="81631" bIns="40816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regions with material</a:t>
            </a:r>
          </a:p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are vetoed in analysis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267744" y="4293096"/>
            <a:ext cx="496656" cy="76472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 lIns="82936" tIns="41469" rIns="82936" bIns="41469"/>
          <a:lstStyle/>
          <a:p>
            <a:pPr defTabSz="41468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5220072" y="4941168"/>
            <a:ext cx="3456384" cy="12241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Online Displaced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Vertex determination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Exotic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particle searches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Time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6" name="Picture 5" descr="fig1-Bu_2D_fit_full_time_range_with_acc-time.png"/>
          <p:cNvPicPr>
            <a:picLocks noChangeAspect="1"/>
          </p:cNvPicPr>
          <p:nvPr/>
        </p:nvPicPr>
        <p:blipFill>
          <a:blip r:embed="rId2" cstate="print"/>
          <a:srcRect l="3801" t="37643" r="10101" b="3801"/>
          <a:stretch>
            <a:fillRect/>
          </a:stretch>
        </p:blipFill>
        <p:spPr>
          <a:xfrm>
            <a:off x="35496" y="1804632"/>
            <a:ext cx="3023696" cy="2056416"/>
          </a:xfrm>
          <a:prstGeom prst="rect">
            <a:avLst/>
          </a:prstGeom>
        </p:spPr>
      </p:pic>
      <p:grpSp>
        <p:nvGrpSpPr>
          <p:cNvPr id="7" name="Group 39"/>
          <p:cNvGrpSpPr/>
          <p:nvPr/>
        </p:nvGrpSpPr>
        <p:grpSpPr>
          <a:xfrm>
            <a:off x="107504" y="4221088"/>
            <a:ext cx="2967487" cy="2164793"/>
            <a:chOff x="6069009" y="3140968"/>
            <a:chExt cx="2967487" cy="2160240"/>
          </a:xfrm>
        </p:grpSpPr>
        <p:pic>
          <p:nvPicPr>
            <p:cNvPr id="8" name="Picture 7" descr="fig5-Lambda_2D_fit_full_time_range_with_acc-time.png"/>
            <p:cNvPicPr>
              <a:picLocks noChangeAspect="1"/>
            </p:cNvPicPr>
            <p:nvPr/>
          </p:nvPicPr>
          <p:blipFill>
            <a:blip r:embed="rId3" cstate="print"/>
            <a:srcRect l="4851" t="36350" r="10101" b="3801"/>
            <a:stretch>
              <a:fillRect/>
            </a:stretch>
          </p:blipFill>
          <p:spPr>
            <a:xfrm>
              <a:off x="6069009" y="3140968"/>
              <a:ext cx="2967487" cy="21602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173684" y="3659982"/>
              <a:ext cx="1729961" cy="3409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Λ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b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Λ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232342" y="2295280"/>
            <a:ext cx="168347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B</a:t>
            </a:r>
            <a:r>
              <a:rPr lang="en-US" b="1" baseline="-25000" dirty="0" smtClean="0">
                <a:solidFill>
                  <a:srgbClr val="C00000"/>
                </a:solidFill>
                <a:cs typeface="Times New Roman" pitchFamily="18" charset="0"/>
              </a:rPr>
              <a:t>u</a:t>
            </a:r>
            <a:r>
              <a:rPr lang="en-US" b="1" baseline="30000" dirty="0" smtClean="0">
                <a:solidFill>
                  <a:srgbClr val="0033CC"/>
                </a:solidFill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 J/</a:t>
            </a:r>
            <a:r>
              <a:rPr lang="el-GR" b="1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ψ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 K</a:t>
            </a:r>
            <a:r>
              <a:rPr lang="en-US" b="1" baseline="30000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+</a:t>
            </a:r>
            <a:endParaRPr lang="en-US" b="1" baseline="300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11" name="Group 43"/>
          <p:cNvGrpSpPr/>
          <p:nvPr/>
        </p:nvGrpSpPr>
        <p:grpSpPr>
          <a:xfrm>
            <a:off x="3059832" y="1763516"/>
            <a:ext cx="3045565" cy="2097532"/>
            <a:chOff x="6112462" y="937296"/>
            <a:chExt cx="2901549" cy="2025524"/>
          </a:xfrm>
        </p:grpSpPr>
        <p:pic>
          <p:nvPicPr>
            <p:cNvPr id="12" name="Picture 11" descr="fig2-Bd_2D_fit_full_time_range_with_acc-time.png"/>
            <p:cNvPicPr>
              <a:picLocks noChangeAspect="1"/>
            </p:cNvPicPr>
            <p:nvPr/>
          </p:nvPicPr>
          <p:blipFill>
            <a:blip r:embed="rId4" cstate="print"/>
            <a:srcRect l="5901" t="37561" r="10101" b="3801"/>
            <a:stretch>
              <a:fillRect/>
            </a:stretch>
          </p:blipFill>
          <p:spPr>
            <a:xfrm>
              <a:off x="6112462" y="937296"/>
              <a:ext cx="2901549" cy="20255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144123" y="1412776"/>
              <a:ext cx="1680268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K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*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4" name="Group 46"/>
          <p:cNvGrpSpPr/>
          <p:nvPr/>
        </p:nvGrpSpPr>
        <p:grpSpPr>
          <a:xfrm>
            <a:off x="6084168" y="1666275"/>
            <a:ext cx="3008886" cy="2194773"/>
            <a:chOff x="3075282" y="3078478"/>
            <a:chExt cx="3008886" cy="2128237"/>
          </a:xfrm>
        </p:grpSpPr>
        <p:pic>
          <p:nvPicPr>
            <p:cNvPr id="15" name="Picture 14" descr="fig4-Bs_2D_fit_full_time_range_with_acc-time.png"/>
            <p:cNvPicPr>
              <a:picLocks noChangeAspect="1"/>
            </p:cNvPicPr>
            <p:nvPr/>
          </p:nvPicPr>
          <p:blipFill>
            <a:blip r:embed="rId5" cstate="print"/>
            <a:srcRect l="4851" t="35300" r="9051" b="3801"/>
            <a:stretch>
              <a:fillRect/>
            </a:stretch>
          </p:blipFill>
          <p:spPr>
            <a:xfrm>
              <a:off x="3075282" y="3078478"/>
              <a:ext cx="3008886" cy="212823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327216" y="3645024"/>
              <a:ext cx="1590500" cy="331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φ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pic>
        <p:nvPicPr>
          <p:cNvPr id="17" name="Picture 16" descr="folded_asymmetry_1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4409070"/>
            <a:ext cx="3046248" cy="21162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88224" y="5013176"/>
            <a:ext cx="201622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Excellent proper time resolution: </a:t>
            </a:r>
            <a:r>
              <a:rPr lang="el-GR" dirty="0" smtClean="0">
                <a:solidFill>
                  <a:srgbClr val="FF0000"/>
                </a:solidFill>
              </a:rPr>
              <a:t>σ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l-GR" dirty="0" smtClean="0">
                <a:solidFill>
                  <a:srgbClr val="FF0000"/>
                </a:solidFill>
              </a:rPr>
              <a:t>τ</a:t>
            </a:r>
            <a:r>
              <a:rPr lang="en-US" dirty="0" smtClean="0">
                <a:solidFill>
                  <a:srgbClr val="FF0000"/>
                </a:solidFill>
              </a:rPr>
              <a:t>) ~ 30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r>
              <a:rPr lang="en-US" dirty="0" smtClean="0">
                <a:solidFill>
                  <a:srgbClr val="FF0000"/>
                </a:solidFill>
              </a:rPr>
              <a:t> – 50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83968" y="4725144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B</a:t>
            </a:r>
            <a:r>
              <a:rPr lang="en-US" b="1" baseline="-25000" dirty="0" smtClean="0">
                <a:solidFill>
                  <a:srgbClr val="C00000"/>
                </a:solidFill>
                <a:cs typeface="Times New Roman" pitchFamily="18" charset="0"/>
              </a:rPr>
              <a:t>s</a:t>
            </a:r>
            <a:r>
              <a:rPr lang="en-US" b="1" baseline="30000" dirty="0" smtClean="0">
                <a:solidFill>
                  <a:srgbClr val="0033CC"/>
                </a:solidFill>
                <a:cs typeface="Times New Roman" pitchFamily="18" charset="0"/>
              </a:rPr>
              <a:t>0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 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D</a:t>
            </a:r>
            <a:r>
              <a:rPr lang="en-US" b="1" baseline="-25000" dirty="0" smtClean="0">
                <a:solidFill>
                  <a:srgbClr val="0000FF"/>
                </a:solidFill>
                <a:cs typeface="Times New Roman" pitchFamily="18" charset="0"/>
              </a:rPr>
              <a:t>s</a:t>
            </a:r>
            <a:r>
              <a:rPr lang="en-US" b="1" baseline="30000" dirty="0" smtClean="0">
                <a:solidFill>
                  <a:srgbClr val="0033CC"/>
                </a:solidFill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cs typeface="Times New Roman" pitchFamily="18" charset="0"/>
                <a:sym typeface="Symbol"/>
              </a:rPr>
              <a:t>π</a:t>
            </a:r>
            <a:r>
              <a:rPr lang="en-US" b="1" baseline="30000" dirty="0" smtClean="0">
                <a:solidFill>
                  <a:srgbClr val="0033CC"/>
                </a:solidFill>
                <a:cs typeface="Times New Roman" pitchFamily="18" charset="0"/>
              </a:rPr>
              <a:t>+</a:t>
            </a:r>
            <a:endParaRPr lang="en-US" b="1" baseline="300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5896" y="40770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Folded B</a:t>
            </a:r>
            <a:r>
              <a:rPr lang="en-US" baseline="-25000" dirty="0" smtClean="0"/>
              <a:t>s</a:t>
            </a:r>
            <a:r>
              <a:rPr lang="en-US" dirty="0" smtClean="0"/>
              <a:t> mixing signal: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09514" y="1124744"/>
            <a:ext cx="486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e.g.: Lifetime reconstruction for B</a:t>
            </a:r>
            <a:r>
              <a:rPr lang="en-US" sz="2000" baseline="-25000" dirty="0" smtClean="0">
                <a:solidFill>
                  <a:srgbClr val="FF0000"/>
                </a:solidFill>
              </a:rPr>
              <a:t>u</a:t>
            </a:r>
            <a:r>
              <a:rPr lang="en-US" sz="2000" dirty="0" smtClean="0"/>
              <a:t>, </a:t>
            </a:r>
            <a:r>
              <a:rPr lang="en-US" sz="2000" dirty="0" err="1" smtClean="0"/>
              <a:t>B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000" dirty="0" smtClean="0"/>
              <a:t>, B</a:t>
            </a:r>
            <a:r>
              <a:rPr lang="en-US" sz="2000" baseline="-25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/>
              <a:t>, </a:t>
            </a:r>
            <a:r>
              <a:rPr lang="el-GR" sz="2000" dirty="0" smtClean="0"/>
              <a:t>Λ</a:t>
            </a:r>
            <a:r>
              <a:rPr lang="en-US" sz="2000" baseline="-25000" dirty="0" smtClean="0">
                <a:solidFill>
                  <a:srgbClr val="FF0000"/>
                </a:solidFill>
              </a:rPr>
              <a:t>b</a:t>
            </a:r>
            <a:r>
              <a:rPr lang="en-US" sz="2000" dirty="0" smtClean="0"/>
              <a:t>: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mtClean="0"/>
              <a:t>Mission &amp; Research Questions</a:t>
            </a:r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685800" y="1171575"/>
            <a:ext cx="7467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</a:rPr>
              <a:t>Mission: To search for new particles and interactions that affect the observed matter-antimatter asymmetry in the Universe, by making precision measurements of B-meson decays.</a:t>
            </a:r>
            <a:endParaRPr lang="en-US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60" name="TextBox 62"/>
          <p:cNvSpPr txBox="1">
            <a:spLocks noChangeArrowheads="1"/>
          </p:cNvSpPr>
          <p:nvPr/>
        </p:nvSpPr>
        <p:spPr bwMode="auto">
          <a:xfrm>
            <a:off x="4860032" y="2763505"/>
            <a:ext cx="32357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2)  </a:t>
            </a:r>
            <a:r>
              <a:rPr lang="en-US" u="sng" dirty="0" smtClean="0">
                <a:solidFill>
                  <a:srgbClr val="000000"/>
                </a:solidFill>
              </a:rPr>
              <a:t>Time Dependent CP Violation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Angle γ: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sym typeface="Wingdings" pitchFamily="-105" charset="2"/>
              </a:rPr>
              <a:t></a:t>
            </a:r>
            <a:r>
              <a:rPr lang="en-US" dirty="0" err="1" smtClean="0">
                <a:solidFill>
                  <a:srgbClr val="0000FF"/>
                </a:solidFill>
              </a:rPr>
              <a:t>D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baseline="30000" dirty="0" err="1" smtClean="0">
                <a:solidFill>
                  <a:srgbClr val="0000FF"/>
                </a:solidFill>
                <a:sym typeface="Wingdings" pitchFamily="-105" charset="2"/>
              </a:rPr>
              <a:t>±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30000" dirty="0" smtClean="0">
                <a:solidFill>
                  <a:srgbClr val="0000FF"/>
                </a:solidFill>
                <a:sym typeface="Wingdings" pitchFamily="-105" charset="2"/>
              </a:rPr>
              <a:t>±</a:t>
            </a:r>
            <a:endParaRPr lang="en-US" baseline="30000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 smtClean="0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Angle </a:t>
            </a:r>
            <a:r>
              <a:rPr lang="en-US" dirty="0" err="1" smtClean="0">
                <a:solidFill>
                  <a:srgbClr val="000000"/>
                </a:solidFill>
                <a:latin typeface="Lucida Grande" pitchFamily="-105" charset="0"/>
              </a:rPr>
              <a:t>ϕ</a:t>
            </a:r>
            <a:r>
              <a:rPr lang="en-US" baseline="-25000" dirty="0" err="1" smtClean="0">
                <a:solidFill>
                  <a:srgbClr val="000000"/>
                </a:solidFill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s</a:t>
            </a:r>
            <a:r>
              <a:rPr lang="en-US" dirty="0" err="1" smtClean="0">
                <a:solidFill>
                  <a:srgbClr val="0000FF"/>
                </a:solidFill>
                <a:latin typeface="Wingdings" pitchFamily="-105" charset="2"/>
                <a:sym typeface="Wingdings" pitchFamily="-105" charset="2"/>
              </a:rPr>
              <a:t></a:t>
            </a:r>
            <a:r>
              <a:rPr lang="en-US" dirty="0" err="1" smtClean="0">
                <a:solidFill>
                  <a:srgbClr val="0000FF"/>
                </a:solidFill>
              </a:rPr>
              <a:t>J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err="1" smtClean="0">
                <a:solidFill>
                  <a:srgbClr val="0000FF"/>
                </a:solidFill>
                <a:latin typeface="Lucida Grande" pitchFamily="-105" charset="0"/>
              </a:rPr>
              <a:t>ϕ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461" name="TextBox 62"/>
          <p:cNvSpPr txBox="1">
            <a:spLocks noChangeArrowheads="1"/>
          </p:cNvSpPr>
          <p:nvPr/>
        </p:nvSpPr>
        <p:spPr bwMode="auto">
          <a:xfrm>
            <a:off x="1691680" y="2732534"/>
            <a:ext cx="2825325" cy="119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1)  </a:t>
            </a:r>
            <a:r>
              <a:rPr lang="en-US" u="sng" dirty="0" smtClean="0">
                <a:solidFill>
                  <a:srgbClr val="000000"/>
                </a:solidFill>
              </a:rPr>
              <a:t>Rare Decays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800" u="sng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Branching Ratio: </a:t>
            </a:r>
            <a:r>
              <a:rPr lang="en-US" dirty="0" err="1" smtClean="0">
                <a:solidFill>
                  <a:srgbClr val="0000FF"/>
                </a:solidFill>
              </a:rPr>
              <a:t>B</a:t>
            </a:r>
            <a:r>
              <a:rPr lang="en-US" baseline="-25000" dirty="0" err="1" smtClean="0">
                <a:solidFill>
                  <a:srgbClr val="0000FF"/>
                </a:solidFill>
              </a:rPr>
              <a:t>d,s</a:t>
            </a:r>
            <a:r>
              <a:rPr lang="en-US" dirty="0" smtClean="0">
                <a:solidFill>
                  <a:srgbClr val="0000FF"/>
                </a:solidFill>
                <a:sym typeface="Wingdings" pitchFamily="-105" charset="2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sym typeface="Wingdings" pitchFamily="-105" charset="2"/>
              </a:rPr>
              <a:t>μ</a:t>
            </a:r>
            <a:r>
              <a:rPr lang="en-US" baseline="30000" dirty="0" err="1" smtClean="0">
                <a:solidFill>
                  <a:srgbClr val="0000FF"/>
                </a:solidFill>
                <a:sym typeface="Wingdings" pitchFamily="-105" charset="2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sym typeface="Wingdings" pitchFamily="-105" charset="2"/>
              </a:rPr>
              <a:t>μ</a:t>
            </a:r>
            <a:r>
              <a:rPr lang="en-US" baseline="30000" dirty="0" smtClean="0">
                <a:solidFill>
                  <a:srgbClr val="0000FF"/>
                </a:solidFill>
                <a:sym typeface="Wingdings" pitchFamily="-105" charset="2"/>
              </a:rPr>
              <a:t>-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n-US" sz="1400" baseline="30000" dirty="0" smtClean="0">
              <a:solidFill>
                <a:srgbClr val="0000FF"/>
              </a:solidFill>
              <a:sym typeface="Wingdings" pitchFamily="-105" charset="2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Lorentz structure: </a:t>
            </a:r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  <a:sym typeface="Wingdings" pitchFamily="-105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</a:rPr>
              <a:t>K*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μ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462" name="TextBox 62"/>
          <p:cNvSpPr txBox="1">
            <a:spLocks noChangeArrowheads="1"/>
          </p:cNvSpPr>
          <p:nvPr/>
        </p:nvSpPr>
        <p:spPr bwMode="auto">
          <a:xfrm>
            <a:off x="467544" y="2411596"/>
            <a:ext cx="3401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</a:rPr>
              <a:t>Main Physics </a:t>
            </a:r>
            <a:r>
              <a:rPr lang="en-US" dirty="0" smtClean="0">
                <a:solidFill>
                  <a:srgbClr val="0000FF"/>
                </a:solidFill>
              </a:rPr>
              <a:t>Topics </a:t>
            </a:r>
            <a:r>
              <a:rPr lang="en-US" dirty="0" err="1" smtClean="0">
                <a:solidFill>
                  <a:srgbClr val="0000FF"/>
                </a:solidFill>
              </a:rPr>
              <a:t>Nikhef</a:t>
            </a:r>
            <a:r>
              <a:rPr lang="en-US" dirty="0" smtClean="0">
                <a:solidFill>
                  <a:srgbClr val="0000FF"/>
                </a:solidFill>
              </a:rPr>
              <a:t> group: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95536" y="2348880"/>
            <a:ext cx="7992888" cy="1656184"/>
          </a:xfrm>
          <a:prstGeom prst="rect">
            <a:avLst/>
          </a:prstGeom>
          <a:noFill/>
          <a:ln w="12700">
            <a:solidFill>
              <a:srgbClr val="0066F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TextBox 62"/>
          <p:cNvSpPr txBox="1">
            <a:spLocks noChangeArrowheads="1"/>
          </p:cNvSpPr>
          <p:nvPr/>
        </p:nvSpPr>
        <p:spPr bwMode="auto">
          <a:xfrm>
            <a:off x="467544" y="3153162"/>
            <a:ext cx="9880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</a:rPr>
              <a:t>Team 1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</a:rPr>
              <a:t> </a:t>
            </a:r>
            <a:endParaRPr lang="en-US" sz="800" baseline="30000" dirty="0" smtClean="0">
              <a:solidFill>
                <a:srgbClr val="0000FF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</a:rPr>
              <a:t>Team 2: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395536" y="3573016"/>
            <a:ext cx="799288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61" descr="PenguinBox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901747"/>
            <a:ext cx="1337965" cy="155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91" descr="Tr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336" y="5013858"/>
            <a:ext cx="1080120" cy="1223454"/>
          </a:xfrm>
          <a:prstGeom prst="rect">
            <a:avLst/>
          </a:prstGeom>
        </p:spPr>
      </p:pic>
      <p:grpSp>
        <p:nvGrpSpPr>
          <p:cNvPr id="2" name="Group 92"/>
          <p:cNvGrpSpPr/>
          <p:nvPr/>
        </p:nvGrpSpPr>
        <p:grpSpPr>
          <a:xfrm>
            <a:off x="323528" y="4725144"/>
            <a:ext cx="5328592" cy="1800200"/>
            <a:chOff x="2195736" y="4653136"/>
            <a:chExt cx="4876800" cy="152400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195736" y="4653136"/>
              <a:ext cx="2209800" cy="1295400"/>
              <a:chOff x="2299" y="2126"/>
              <a:chExt cx="1349" cy="945"/>
            </a:xfrm>
          </p:grpSpPr>
          <p:sp>
            <p:nvSpPr>
              <p:cNvPr id="111" name="AutoShape 6"/>
              <p:cNvSpPr>
                <a:spLocks noChangeAspect="1" noChangeArrowheads="1"/>
              </p:cNvSpPr>
              <p:nvPr/>
            </p:nvSpPr>
            <p:spPr bwMode="auto">
              <a:xfrm>
                <a:off x="2299" y="2352"/>
                <a:ext cx="1349" cy="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2" name="Picture 7" descr="MCj02397330000[1]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99" y="2352"/>
                <a:ext cx="1003" cy="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3" name="Freeform 8"/>
              <p:cNvSpPr>
                <a:spLocks/>
              </p:cNvSpPr>
              <p:nvPr/>
            </p:nvSpPr>
            <p:spPr bwMode="auto">
              <a:xfrm>
                <a:off x="2783" y="2674"/>
                <a:ext cx="485" cy="42"/>
              </a:xfrm>
              <a:custGeom>
                <a:avLst/>
                <a:gdLst>
                  <a:gd name="T0" fmla="*/ 0 w 669"/>
                  <a:gd name="T1" fmla="*/ 24 h 44"/>
                  <a:gd name="T2" fmla="*/ 3 w 669"/>
                  <a:gd name="T3" fmla="*/ 20 h 44"/>
                  <a:gd name="T4" fmla="*/ 7 w 669"/>
                  <a:gd name="T5" fmla="*/ 24 h 44"/>
                  <a:gd name="T6" fmla="*/ 0 60000 65536"/>
                  <a:gd name="T7" fmla="*/ 0 60000 65536"/>
                  <a:gd name="T8" fmla="*/ 0 60000 65536"/>
                  <a:gd name="T9" fmla="*/ 0 w 669"/>
                  <a:gd name="T10" fmla="*/ 0 h 44"/>
                  <a:gd name="T11" fmla="*/ 669 w 669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9" h="44">
                    <a:moveTo>
                      <a:pt x="0" y="44"/>
                    </a:moveTo>
                    <a:cubicBezTo>
                      <a:pt x="106" y="0"/>
                      <a:pt x="19" y="28"/>
                      <a:pt x="232" y="35"/>
                    </a:cubicBezTo>
                    <a:cubicBezTo>
                      <a:pt x="378" y="39"/>
                      <a:pt x="669" y="44"/>
                      <a:pt x="669" y="4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9"/>
              <p:cNvSpPr>
                <a:spLocks/>
              </p:cNvSpPr>
              <p:nvPr/>
            </p:nvSpPr>
            <p:spPr bwMode="auto">
              <a:xfrm flipH="1">
                <a:off x="2541" y="2918"/>
                <a:ext cx="914" cy="49"/>
              </a:xfrm>
              <a:custGeom>
                <a:avLst/>
                <a:gdLst>
                  <a:gd name="T0" fmla="*/ 0 w 316"/>
                  <a:gd name="T1" fmla="*/ 0 h 18"/>
                  <a:gd name="T2" fmla="*/ 906560786 w 316"/>
                  <a:gd name="T3" fmla="*/ 22008677 h 18"/>
                  <a:gd name="T4" fmla="*/ 0 60000 65536"/>
                  <a:gd name="T5" fmla="*/ 0 60000 65536"/>
                  <a:gd name="T6" fmla="*/ 0 w 316"/>
                  <a:gd name="T7" fmla="*/ 0 h 18"/>
                  <a:gd name="T8" fmla="*/ 316 w 316"/>
                  <a:gd name="T9" fmla="*/ 18 h 1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16" h="18">
                    <a:moveTo>
                      <a:pt x="0" y="0"/>
                    </a:moveTo>
                    <a:cubicBezTo>
                      <a:pt x="95" y="4"/>
                      <a:pt x="216" y="18"/>
                      <a:pt x="316" y="1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10"/>
              <p:cNvSpPr>
                <a:spLocks/>
              </p:cNvSpPr>
              <p:nvPr/>
            </p:nvSpPr>
            <p:spPr bwMode="auto">
              <a:xfrm rot="3902503">
                <a:off x="2861" y="2707"/>
                <a:ext cx="49" cy="58"/>
              </a:xfrm>
              <a:custGeom>
                <a:avLst/>
                <a:gdLst>
                  <a:gd name="T0" fmla="*/ 0 w 56"/>
                  <a:gd name="T1" fmla="*/ 0 h 74"/>
                  <a:gd name="T2" fmla="*/ 4 w 56"/>
                  <a:gd name="T3" fmla="*/ 2 h 74"/>
                  <a:gd name="T4" fmla="*/ 9 w 56"/>
                  <a:gd name="T5" fmla="*/ 2 h 74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74"/>
                  <a:gd name="T11" fmla="*/ 56 w 5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74">
                    <a:moveTo>
                      <a:pt x="0" y="0"/>
                    </a:moveTo>
                    <a:cubicBezTo>
                      <a:pt x="6" y="9"/>
                      <a:pt x="9" y="21"/>
                      <a:pt x="18" y="28"/>
                    </a:cubicBezTo>
                    <a:cubicBezTo>
                      <a:pt x="46" y="51"/>
                      <a:pt x="56" y="17"/>
                      <a:pt x="56" y="74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11"/>
              <p:cNvSpPr>
                <a:spLocks/>
              </p:cNvSpPr>
              <p:nvPr/>
            </p:nvSpPr>
            <p:spPr bwMode="auto">
              <a:xfrm>
                <a:off x="3086" y="2704"/>
                <a:ext cx="28" cy="82"/>
              </a:xfrm>
              <a:custGeom>
                <a:avLst/>
                <a:gdLst>
                  <a:gd name="T0" fmla="*/ 3 w 33"/>
                  <a:gd name="T1" fmla="*/ 0 h 98"/>
                  <a:gd name="T2" fmla="*/ 0 w 33"/>
                  <a:gd name="T3" fmla="*/ 7 h 98"/>
                  <a:gd name="T4" fmla="*/ 3 w 33"/>
                  <a:gd name="T5" fmla="*/ 8 h 98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98"/>
                  <a:gd name="T11" fmla="*/ 33 w 33"/>
                  <a:gd name="T12" fmla="*/ 98 h 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98">
                    <a:moveTo>
                      <a:pt x="33" y="0"/>
                    </a:moveTo>
                    <a:cubicBezTo>
                      <a:pt x="22" y="54"/>
                      <a:pt x="14" y="37"/>
                      <a:pt x="0" y="82"/>
                    </a:cubicBezTo>
                    <a:cubicBezTo>
                      <a:pt x="5" y="87"/>
                      <a:pt x="17" y="98"/>
                      <a:pt x="17" y="9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12"/>
              <p:cNvSpPr>
                <a:spLocks/>
              </p:cNvSpPr>
              <p:nvPr/>
            </p:nvSpPr>
            <p:spPr bwMode="auto">
              <a:xfrm>
                <a:off x="3121" y="2862"/>
                <a:ext cx="30" cy="68"/>
              </a:xfrm>
              <a:custGeom>
                <a:avLst/>
                <a:gdLst>
                  <a:gd name="T0" fmla="*/ 0 w 36"/>
                  <a:gd name="T1" fmla="*/ 0 h 81"/>
                  <a:gd name="T2" fmla="*/ 2 w 36"/>
                  <a:gd name="T3" fmla="*/ 4 h 81"/>
                  <a:gd name="T4" fmla="*/ 3 w 36"/>
                  <a:gd name="T5" fmla="*/ 7 h 8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1"/>
                  <a:gd name="T11" fmla="*/ 36 w 36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1">
                    <a:moveTo>
                      <a:pt x="0" y="0"/>
                    </a:moveTo>
                    <a:cubicBezTo>
                      <a:pt x="5" y="16"/>
                      <a:pt x="3" y="37"/>
                      <a:pt x="16" y="49"/>
                    </a:cubicBezTo>
                    <a:cubicBezTo>
                      <a:pt x="36" y="68"/>
                      <a:pt x="33" y="57"/>
                      <a:pt x="33" y="8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13"/>
              <p:cNvSpPr>
                <a:spLocks/>
              </p:cNvSpPr>
              <p:nvPr/>
            </p:nvSpPr>
            <p:spPr bwMode="auto">
              <a:xfrm>
                <a:off x="2860" y="2849"/>
                <a:ext cx="28" cy="102"/>
              </a:xfrm>
              <a:custGeom>
                <a:avLst/>
                <a:gdLst>
                  <a:gd name="T0" fmla="*/ 0 w 33"/>
                  <a:gd name="T1" fmla="*/ 0 h 122"/>
                  <a:gd name="T2" fmla="*/ 3 w 33"/>
                  <a:gd name="T3" fmla="*/ 7 h 122"/>
                  <a:gd name="T4" fmla="*/ 3 w 33"/>
                  <a:gd name="T5" fmla="*/ 9 h 122"/>
                  <a:gd name="T6" fmla="*/ 0 w 33"/>
                  <a:gd name="T7" fmla="*/ 9 h 1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22"/>
                  <a:gd name="T14" fmla="*/ 33 w 33"/>
                  <a:gd name="T15" fmla="*/ 122 h 1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22">
                    <a:moveTo>
                      <a:pt x="0" y="0"/>
                    </a:moveTo>
                    <a:cubicBezTo>
                      <a:pt x="9" y="45"/>
                      <a:pt x="18" y="42"/>
                      <a:pt x="33" y="81"/>
                    </a:cubicBezTo>
                    <a:cubicBezTo>
                      <a:pt x="30" y="89"/>
                      <a:pt x="29" y="99"/>
                      <a:pt x="24" y="106"/>
                    </a:cubicBezTo>
                    <a:cubicBezTo>
                      <a:pt x="17" y="113"/>
                      <a:pt x="0" y="122"/>
                      <a:pt x="0" y="122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14"/>
              <p:cNvSpPr>
                <a:spLocks/>
              </p:cNvSpPr>
              <p:nvPr/>
            </p:nvSpPr>
            <p:spPr bwMode="auto">
              <a:xfrm>
                <a:off x="2565" y="2745"/>
                <a:ext cx="165" cy="21"/>
              </a:xfrm>
              <a:custGeom>
                <a:avLst/>
                <a:gdLst>
                  <a:gd name="T0" fmla="*/ 17 w 196"/>
                  <a:gd name="T1" fmla="*/ 0 h 25"/>
                  <a:gd name="T2" fmla="*/ 0 w 196"/>
                  <a:gd name="T3" fmla="*/ 3 h 25"/>
                  <a:gd name="T4" fmla="*/ 0 60000 65536"/>
                  <a:gd name="T5" fmla="*/ 0 60000 65536"/>
                  <a:gd name="T6" fmla="*/ 0 w 196"/>
                  <a:gd name="T7" fmla="*/ 0 h 25"/>
                  <a:gd name="T8" fmla="*/ 196 w 196"/>
                  <a:gd name="T9" fmla="*/ 25 h 2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96" h="25">
                    <a:moveTo>
                      <a:pt x="196" y="0"/>
                    </a:moveTo>
                    <a:cubicBezTo>
                      <a:pt x="123" y="23"/>
                      <a:pt x="83" y="25"/>
                      <a:pt x="0" y="2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15"/>
              <p:cNvSpPr>
                <a:spLocks/>
              </p:cNvSpPr>
              <p:nvPr/>
            </p:nvSpPr>
            <p:spPr bwMode="auto">
              <a:xfrm>
                <a:off x="3292" y="2725"/>
                <a:ext cx="186" cy="13"/>
              </a:xfrm>
              <a:custGeom>
                <a:avLst/>
                <a:gdLst>
                  <a:gd name="T0" fmla="*/ 0 w 221"/>
                  <a:gd name="T1" fmla="*/ 2 h 16"/>
                  <a:gd name="T2" fmla="*/ 7 w 221"/>
                  <a:gd name="T3" fmla="*/ 0 h 16"/>
                  <a:gd name="T4" fmla="*/ 20 w 221"/>
                  <a:gd name="T5" fmla="*/ 2 h 16"/>
                  <a:gd name="T6" fmla="*/ 0 60000 65536"/>
                  <a:gd name="T7" fmla="*/ 0 60000 65536"/>
                  <a:gd name="T8" fmla="*/ 0 60000 65536"/>
                  <a:gd name="T9" fmla="*/ 0 w 221"/>
                  <a:gd name="T10" fmla="*/ 0 h 16"/>
                  <a:gd name="T11" fmla="*/ 221 w 22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1" h="16">
                    <a:moveTo>
                      <a:pt x="0" y="8"/>
                    </a:moveTo>
                    <a:cubicBezTo>
                      <a:pt x="27" y="5"/>
                      <a:pt x="54" y="0"/>
                      <a:pt x="82" y="0"/>
                    </a:cubicBezTo>
                    <a:cubicBezTo>
                      <a:pt x="134" y="0"/>
                      <a:pt x="171" y="16"/>
                      <a:pt x="221" y="1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Text Box 16"/>
              <p:cNvSpPr txBox="1">
                <a:spLocks noChangeArrowheads="1"/>
              </p:cNvSpPr>
              <p:nvPr/>
            </p:nvSpPr>
            <p:spPr bwMode="auto">
              <a:xfrm>
                <a:off x="2388" y="2653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b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122" name="Text Box 17"/>
              <p:cNvSpPr txBox="1">
                <a:spLocks noChangeArrowheads="1"/>
              </p:cNvSpPr>
              <p:nvPr/>
            </p:nvSpPr>
            <p:spPr bwMode="auto">
              <a:xfrm>
                <a:off x="2396" y="2821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s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123" name="Text Box 18"/>
              <p:cNvSpPr txBox="1">
                <a:spLocks noChangeArrowheads="1"/>
              </p:cNvSpPr>
              <p:nvPr/>
            </p:nvSpPr>
            <p:spPr bwMode="auto">
              <a:xfrm>
                <a:off x="3459" y="2590"/>
                <a:ext cx="17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s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124" name="Text Box 19"/>
              <p:cNvSpPr txBox="1">
                <a:spLocks noChangeArrowheads="1"/>
              </p:cNvSpPr>
              <p:nvPr/>
            </p:nvSpPr>
            <p:spPr bwMode="auto">
              <a:xfrm>
                <a:off x="3452" y="2779"/>
                <a:ext cx="19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000">
                    <a:solidFill>
                      <a:srgbClr val="000000"/>
                    </a:solidFill>
                    <a:latin typeface="Times" pitchFamily="-105" charset="0"/>
                  </a:rPr>
                  <a:t>b</a:t>
                </a:r>
                <a:endParaRPr lang="en-US">
                  <a:solidFill>
                    <a:srgbClr val="000000"/>
                  </a:solidFill>
                  <a:latin typeface="Times New Roman" pitchFamily="-105" charset="0"/>
                </a:endParaRPr>
              </a:p>
            </p:txBody>
          </p:sp>
          <p:sp>
            <p:nvSpPr>
              <p:cNvPr id="125" name="Line 20"/>
              <p:cNvSpPr>
                <a:spLocks noChangeShapeType="1"/>
              </p:cNvSpPr>
              <p:nvPr/>
            </p:nvSpPr>
            <p:spPr bwMode="auto">
              <a:xfrm>
                <a:off x="2455" y="2695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Line 21"/>
              <p:cNvSpPr>
                <a:spLocks noChangeShapeType="1"/>
              </p:cNvSpPr>
              <p:nvPr/>
            </p:nvSpPr>
            <p:spPr bwMode="auto">
              <a:xfrm>
                <a:off x="3525" y="2675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Text Box 22"/>
              <p:cNvSpPr txBox="1">
                <a:spLocks noChangeArrowheads="1"/>
              </p:cNvSpPr>
              <p:nvPr/>
            </p:nvSpPr>
            <p:spPr bwMode="auto">
              <a:xfrm>
                <a:off x="2352" y="2126"/>
                <a:ext cx="1153" cy="2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“Box” diagram: </a:t>
                </a:r>
                <a:r>
                  <a:rPr lang="el-GR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Δ</a:t>
                </a: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B=2</a:t>
                </a:r>
                <a:endParaRPr lang="el-GR" sz="1400" i="1" dirty="0">
                  <a:solidFill>
                    <a:srgbClr val="000000"/>
                  </a:solidFill>
                  <a:latin typeface="Times New Roman" pitchFamily="-105" charset="0"/>
                  <a:cs typeface="Times New Roman" pitchFamily="-105" charset="0"/>
                </a:endParaRPr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4862736" y="4653136"/>
              <a:ext cx="2209800" cy="1524000"/>
              <a:chOff x="3732" y="2000"/>
              <a:chExt cx="1523" cy="1264"/>
            </a:xfrm>
          </p:grpSpPr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3744" y="2304"/>
                <a:ext cx="1406" cy="960"/>
                <a:chOff x="3744" y="2304"/>
                <a:chExt cx="1406" cy="960"/>
              </a:xfrm>
            </p:grpSpPr>
            <p:sp>
              <p:nvSpPr>
                <p:cNvPr id="98" name="AutoShape 2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44" y="2304"/>
                  <a:ext cx="1349" cy="7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99" name="Picture 26" descr="MCj02397330000[1]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744" y="2304"/>
                  <a:ext cx="1022" cy="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0" name="Freeform 27"/>
                <p:cNvSpPr>
                  <a:spLocks/>
                </p:cNvSpPr>
                <p:nvPr/>
              </p:nvSpPr>
              <p:spPr bwMode="auto">
                <a:xfrm>
                  <a:off x="4339" y="2603"/>
                  <a:ext cx="279" cy="102"/>
                </a:xfrm>
                <a:custGeom>
                  <a:avLst/>
                  <a:gdLst>
                    <a:gd name="T0" fmla="*/ 0 w 459"/>
                    <a:gd name="T1" fmla="*/ 1 h 165"/>
                    <a:gd name="T2" fmla="*/ 1 w 459"/>
                    <a:gd name="T3" fmla="*/ 1 h 165"/>
                    <a:gd name="T4" fmla="*/ 1 w 459"/>
                    <a:gd name="T5" fmla="*/ 1 h 165"/>
                    <a:gd name="T6" fmla="*/ 1 w 459"/>
                    <a:gd name="T7" fmla="*/ 1 h 165"/>
                    <a:gd name="T8" fmla="*/ 1 w 459"/>
                    <a:gd name="T9" fmla="*/ 1 h 165"/>
                    <a:gd name="T10" fmla="*/ 1 w 459"/>
                    <a:gd name="T11" fmla="*/ 1 h 165"/>
                    <a:gd name="T12" fmla="*/ 1 w 459"/>
                    <a:gd name="T13" fmla="*/ 1 h 165"/>
                    <a:gd name="T14" fmla="*/ 1 w 459"/>
                    <a:gd name="T15" fmla="*/ 1 h 165"/>
                    <a:gd name="T16" fmla="*/ 1 w 459"/>
                    <a:gd name="T17" fmla="*/ 1 h 165"/>
                    <a:gd name="T18" fmla="*/ 1 w 459"/>
                    <a:gd name="T19" fmla="*/ 1 h 165"/>
                    <a:gd name="T20" fmla="*/ 1 w 459"/>
                    <a:gd name="T21" fmla="*/ 1 h 165"/>
                    <a:gd name="T22" fmla="*/ 1 w 459"/>
                    <a:gd name="T23" fmla="*/ 1 h 165"/>
                    <a:gd name="T24" fmla="*/ 1 w 459"/>
                    <a:gd name="T25" fmla="*/ 1 h 165"/>
                    <a:gd name="T26" fmla="*/ 1 w 459"/>
                    <a:gd name="T27" fmla="*/ 1 h 165"/>
                    <a:gd name="T28" fmla="*/ 1 w 459"/>
                    <a:gd name="T29" fmla="*/ 1 h 16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9"/>
                    <a:gd name="T46" fmla="*/ 0 h 165"/>
                    <a:gd name="T47" fmla="*/ 459 w 459"/>
                    <a:gd name="T48" fmla="*/ 165 h 16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9" h="165">
                      <a:moveTo>
                        <a:pt x="0" y="155"/>
                      </a:moveTo>
                      <a:cubicBezTo>
                        <a:pt x="26" y="117"/>
                        <a:pt x="16" y="87"/>
                        <a:pt x="55" y="60"/>
                      </a:cubicBezTo>
                      <a:cubicBezTo>
                        <a:pt x="63" y="63"/>
                        <a:pt x="71" y="64"/>
                        <a:pt x="79" y="68"/>
                      </a:cubicBezTo>
                      <a:cubicBezTo>
                        <a:pt x="88" y="72"/>
                        <a:pt x="94" y="86"/>
                        <a:pt x="103" y="84"/>
                      </a:cubicBezTo>
                      <a:cubicBezTo>
                        <a:pt x="114" y="81"/>
                        <a:pt x="108" y="43"/>
                        <a:pt x="118" y="28"/>
                      </a:cubicBezTo>
                      <a:cubicBezTo>
                        <a:pt x="123" y="20"/>
                        <a:pt x="134" y="18"/>
                        <a:pt x="142" y="13"/>
                      </a:cubicBezTo>
                      <a:cubicBezTo>
                        <a:pt x="163" y="15"/>
                        <a:pt x="186" y="12"/>
                        <a:pt x="205" y="20"/>
                      </a:cubicBezTo>
                      <a:cubicBezTo>
                        <a:pt x="213" y="23"/>
                        <a:pt x="207" y="38"/>
                        <a:pt x="213" y="44"/>
                      </a:cubicBezTo>
                      <a:cubicBezTo>
                        <a:pt x="219" y="50"/>
                        <a:pt x="229" y="49"/>
                        <a:pt x="237" y="52"/>
                      </a:cubicBezTo>
                      <a:cubicBezTo>
                        <a:pt x="245" y="47"/>
                        <a:pt x="254" y="43"/>
                        <a:pt x="260" y="36"/>
                      </a:cubicBezTo>
                      <a:cubicBezTo>
                        <a:pt x="267" y="27"/>
                        <a:pt x="265" y="9"/>
                        <a:pt x="276" y="5"/>
                      </a:cubicBezTo>
                      <a:cubicBezTo>
                        <a:pt x="291" y="0"/>
                        <a:pt x="308" y="10"/>
                        <a:pt x="324" y="13"/>
                      </a:cubicBezTo>
                      <a:cubicBezTo>
                        <a:pt x="347" y="85"/>
                        <a:pt x="340" y="73"/>
                        <a:pt x="426" y="84"/>
                      </a:cubicBezTo>
                      <a:cubicBezTo>
                        <a:pt x="431" y="100"/>
                        <a:pt x="433" y="117"/>
                        <a:pt x="442" y="131"/>
                      </a:cubicBezTo>
                      <a:cubicBezTo>
                        <a:pt x="459" y="157"/>
                        <a:pt x="458" y="165"/>
                        <a:pt x="458" y="147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Freeform 28"/>
                <p:cNvSpPr>
                  <a:spLocks/>
                </p:cNvSpPr>
                <p:nvPr/>
              </p:nvSpPr>
              <p:spPr bwMode="auto">
                <a:xfrm>
                  <a:off x="4004" y="2705"/>
                  <a:ext cx="182" cy="22"/>
                </a:xfrm>
                <a:custGeom>
                  <a:avLst/>
                  <a:gdLst>
                    <a:gd name="T0" fmla="*/ 0 w 298"/>
                    <a:gd name="T1" fmla="*/ 0 h 34"/>
                    <a:gd name="T2" fmla="*/ 1 w 298"/>
                    <a:gd name="T3" fmla="*/ 1 h 34"/>
                    <a:gd name="T4" fmla="*/ 0 60000 65536"/>
                    <a:gd name="T5" fmla="*/ 0 60000 65536"/>
                    <a:gd name="T6" fmla="*/ 0 w 298"/>
                    <a:gd name="T7" fmla="*/ 0 h 34"/>
                    <a:gd name="T8" fmla="*/ 298 w 298"/>
                    <a:gd name="T9" fmla="*/ 34 h 3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98" h="34">
                      <a:moveTo>
                        <a:pt x="0" y="0"/>
                      </a:moveTo>
                      <a:cubicBezTo>
                        <a:pt x="95" y="34"/>
                        <a:pt x="198" y="19"/>
                        <a:pt x="298" y="19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Freeform 29"/>
                <p:cNvSpPr>
                  <a:spLocks/>
                </p:cNvSpPr>
                <p:nvPr/>
              </p:nvSpPr>
              <p:spPr bwMode="auto">
                <a:xfrm>
                  <a:off x="4270" y="2690"/>
                  <a:ext cx="407" cy="27"/>
                </a:xfrm>
                <a:custGeom>
                  <a:avLst/>
                  <a:gdLst>
                    <a:gd name="T0" fmla="*/ 0 w 669"/>
                    <a:gd name="T1" fmla="*/ 1 h 44"/>
                    <a:gd name="T2" fmla="*/ 1 w 669"/>
                    <a:gd name="T3" fmla="*/ 1 h 44"/>
                    <a:gd name="T4" fmla="*/ 1 w 669"/>
                    <a:gd name="T5" fmla="*/ 1 h 44"/>
                    <a:gd name="T6" fmla="*/ 0 60000 65536"/>
                    <a:gd name="T7" fmla="*/ 0 60000 65536"/>
                    <a:gd name="T8" fmla="*/ 0 60000 65536"/>
                    <a:gd name="T9" fmla="*/ 0 w 669"/>
                    <a:gd name="T10" fmla="*/ 0 h 44"/>
                    <a:gd name="T11" fmla="*/ 669 w 66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9" h="44">
                      <a:moveTo>
                        <a:pt x="0" y="44"/>
                      </a:moveTo>
                      <a:cubicBezTo>
                        <a:pt x="106" y="0"/>
                        <a:pt x="19" y="28"/>
                        <a:pt x="232" y="35"/>
                      </a:cubicBezTo>
                      <a:cubicBezTo>
                        <a:pt x="378" y="39"/>
                        <a:pt x="669" y="44"/>
                        <a:pt x="669" y="4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Freeform 30"/>
                <p:cNvSpPr>
                  <a:spLocks/>
                </p:cNvSpPr>
                <p:nvPr/>
              </p:nvSpPr>
              <p:spPr bwMode="auto">
                <a:xfrm>
                  <a:off x="4751" y="2728"/>
                  <a:ext cx="192" cy="12"/>
                </a:xfrm>
                <a:custGeom>
                  <a:avLst/>
                  <a:gdLst>
                    <a:gd name="T0" fmla="*/ 0 w 316"/>
                    <a:gd name="T1" fmla="*/ 0 h 18"/>
                    <a:gd name="T2" fmla="*/ 1 w 316"/>
                    <a:gd name="T3" fmla="*/ 1 h 18"/>
                    <a:gd name="T4" fmla="*/ 0 60000 65536"/>
                    <a:gd name="T5" fmla="*/ 0 60000 65536"/>
                    <a:gd name="T6" fmla="*/ 0 w 316"/>
                    <a:gd name="T7" fmla="*/ 0 h 18"/>
                    <a:gd name="T8" fmla="*/ 316 w 316"/>
                    <a:gd name="T9" fmla="*/ 18 h 1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16" h="18">
                      <a:moveTo>
                        <a:pt x="0" y="0"/>
                      </a:moveTo>
                      <a:cubicBezTo>
                        <a:pt x="95" y="4"/>
                        <a:pt x="216" y="18"/>
                        <a:pt x="316" y="18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Freeform 31"/>
                <p:cNvSpPr>
                  <a:spLocks/>
                </p:cNvSpPr>
                <p:nvPr/>
              </p:nvSpPr>
              <p:spPr bwMode="auto">
                <a:xfrm>
                  <a:off x="4423" y="2711"/>
                  <a:ext cx="34" cy="47"/>
                </a:xfrm>
                <a:custGeom>
                  <a:avLst/>
                  <a:gdLst>
                    <a:gd name="T0" fmla="*/ 0 w 56"/>
                    <a:gd name="T1" fmla="*/ 0 h 74"/>
                    <a:gd name="T2" fmla="*/ 1 w 56"/>
                    <a:gd name="T3" fmla="*/ 1 h 74"/>
                    <a:gd name="T4" fmla="*/ 1 w 56"/>
                    <a:gd name="T5" fmla="*/ 1 h 74"/>
                    <a:gd name="T6" fmla="*/ 0 60000 65536"/>
                    <a:gd name="T7" fmla="*/ 0 60000 65536"/>
                    <a:gd name="T8" fmla="*/ 0 60000 65536"/>
                    <a:gd name="T9" fmla="*/ 0 w 56"/>
                    <a:gd name="T10" fmla="*/ 0 h 74"/>
                    <a:gd name="T11" fmla="*/ 56 w 5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6" h="74">
                      <a:moveTo>
                        <a:pt x="0" y="0"/>
                      </a:moveTo>
                      <a:cubicBezTo>
                        <a:pt x="6" y="9"/>
                        <a:pt x="9" y="21"/>
                        <a:pt x="18" y="28"/>
                      </a:cubicBezTo>
                      <a:cubicBezTo>
                        <a:pt x="46" y="51"/>
                        <a:pt x="56" y="17"/>
                        <a:pt x="56" y="74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26" y="2589"/>
                  <a:ext cx="19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000">
                      <a:solidFill>
                        <a:srgbClr val="000000"/>
                      </a:solidFill>
                      <a:latin typeface="Times" pitchFamily="-105" charset="0"/>
                      <a:cs typeface="Times New Roman" pitchFamily="-105" charset="0"/>
                    </a:rPr>
                    <a:t>b</a:t>
                  </a:r>
                  <a:endParaRPr lang="en-GB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endParaRPr>
                </a:p>
              </p:txBody>
            </p:sp>
            <p:sp>
              <p:nvSpPr>
                <p:cNvPr id="106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4915" y="2582"/>
                  <a:ext cx="178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000">
                      <a:solidFill>
                        <a:srgbClr val="000000"/>
                      </a:solidFill>
                      <a:latin typeface="Times" pitchFamily="-105" charset="0"/>
                      <a:cs typeface="Times New Roman" pitchFamily="-105" charset="0"/>
                    </a:rPr>
                    <a:t>s</a:t>
                  </a:r>
                  <a:endParaRPr lang="en-GB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endParaRPr>
                </a:p>
              </p:txBody>
            </p:sp>
            <p:sp>
              <p:nvSpPr>
                <p:cNvPr id="107" name="Freeform 34"/>
                <p:cNvSpPr>
                  <a:spLocks/>
                </p:cNvSpPr>
                <p:nvPr/>
              </p:nvSpPr>
              <p:spPr bwMode="auto">
                <a:xfrm>
                  <a:off x="4620" y="2917"/>
                  <a:ext cx="365" cy="258"/>
                </a:xfrm>
                <a:custGeom>
                  <a:avLst/>
                  <a:gdLst>
                    <a:gd name="T0" fmla="*/ 340 w 365"/>
                    <a:gd name="T1" fmla="*/ 72 h 258"/>
                    <a:gd name="T2" fmla="*/ 268 w 365"/>
                    <a:gd name="T3" fmla="*/ 54 h 258"/>
                    <a:gd name="T4" fmla="*/ 142 w 365"/>
                    <a:gd name="T5" fmla="*/ 6 h 258"/>
                    <a:gd name="T6" fmla="*/ 70 w 365"/>
                    <a:gd name="T7" fmla="*/ 0 h 258"/>
                    <a:gd name="T8" fmla="*/ 28 w 365"/>
                    <a:gd name="T9" fmla="*/ 42 h 258"/>
                    <a:gd name="T10" fmla="*/ 52 w 365"/>
                    <a:gd name="T11" fmla="*/ 138 h 258"/>
                    <a:gd name="T12" fmla="*/ 88 w 365"/>
                    <a:gd name="T13" fmla="*/ 162 h 258"/>
                    <a:gd name="T14" fmla="*/ 154 w 365"/>
                    <a:gd name="T15" fmla="*/ 210 h 258"/>
                    <a:gd name="T16" fmla="*/ 322 w 365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5"/>
                    <a:gd name="T28" fmla="*/ 0 h 258"/>
                    <a:gd name="T29" fmla="*/ 365 w 365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5" h="258">
                      <a:moveTo>
                        <a:pt x="340" y="72"/>
                      </a:moveTo>
                      <a:cubicBezTo>
                        <a:pt x="242" y="39"/>
                        <a:pt x="365" y="78"/>
                        <a:pt x="268" y="54"/>
                      </a:cubicBezTo>
                      <a:cubicBezTo>
                        <a:pt x="226" y="44"/>
                        <a:pt x="184" y="9"/>
                        <a:pt x="142" y="6"/>
                      </a:cubicBezTo>
                      <a:cubicBezTo>
                        <a:pt x="118" y="4"/>
                        <a:pt x="94" y="2"/>
                        <a:pt x="70" y="0"/>
                      </a:cubicBezTo>
                      <a:cubicBezTo>
                        <a:pt x="34" y="5"/>
                        <a:pt x="0" y="0"/>
                        <a:pt x="28" y="42"/>
                      </a:cubicBezTo>
                      <a:cubicBezTo>
                        <a:pt x="30" y="66"/>
                        <a:pt x="28" y="117"/>
                        <a:pt x="52" y="138"/>
                      </a:cubicBezTo>
                      <a:cubicBezTo>
                        <a:pt x="63" y="147"/>
                        <a:pt x="88" y="162"/>
                        <a:pt x="88" y="162"/>
                      </a:cubicBezTo>
                      <a:cubicBezTo>
                        <a:pt x="104" y="186"/>
                        <a:pt x="128" y="193"/>
                        <a:pt x="154" y="210"/>
                      </a:cubicBezTo>
                      <a:cubicBezTo>
                        <a:pt x="201" y="241"/>
                        <a:pt x="266" y="258"/>
                        <a:pt x="322" y="258"/>
                      </a:cubicBezTo>
                    </a:path>
                  </a:pathLst>
                </a:custGeom>
                <a:noFill/>
                <a:ln w="38100">
                  <a:solidFill>
                    <a:srgbClr val="FF3300"/>
                  </a:solidFill>
                  <a:round/>
                  <a:headEnd/>
                  <a:tailEnd type="none" w="lg" len="med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896" y="3014"/>
                  <a:ext cx="24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>
                      <a:solidFill>
                        <a:srgbClr val="000000"/>
                      </a:solidFill>
                      <a:cs typeface="Times New Roman" pitchFamily="-105" charset="0"/>
                    </a:rPr>
                    <a:t>μ</a:t>
                  </a:r>
                </a:p>
              </p:txBody>
            </p:sp>
            <p:sp>
              <p:nvSpPr>
                <p:cNvPr id="109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10" y="2812"/>
                  <a:ext cx="240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l-GR">
                      <a:solidFill>
                        <a:srgbClr val="000000"/>
                      </a:solidFill>
                      <a:cs typeface="Times New Roman" pitchFamily="-105" charset="0"/>
                    </a:rPr>
                    <a:t>μ</a:t>
                  </a:r>
                </a:p>
              </p:txBody>
            </p:sp>
            <p:sp>
              <p:nvSpPr>
                <p:cNvPr id="110" name="Freeform 37"/>
                <p:cNvSpPr>
                  <a:spLocks/>
                </p:cNvSpPr>
                <p:nvPr/>
              </p:nvSpPr>
              <p:spPr bwMode="auto">
                <a:xfrm>
                  <a:off x="4487" y="2809"/>
                  <a:ext cx="134" cy="111"/>
                </a:xfrm>
                <a:custGeom>
                  <a:avLst/>
                  <a:gdLst>
                    <a:gd name="T0" fmla="*/ 0 w 134"/>
                    <a:gd name="T1" fmla="*/ 17 h 111"/>
                    <a:gd name="T2" fmla="*/ 61 w 134"/>
                    <a:gd name="T3" fmla="*/ 51 h 111"/>
                    <a:gd name="T4" fmla="*/ 108 w 134"/>
                    <a:gd name="T5" fmla="*/ 111 h 111"/>
                    <a:gd name="T6" fmla="*/ 134 w 134"/>
                    <a:gd name="T7" fmla="*/ 91 h 1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4"/>
                    <a:gd name="T13" fmla="*/ 0 h 111"/>
                    <a:gd name="T14" fmla="*/ 134 w 134"/>
                    <a:gd name="T15" fmla="*/ 111 h 1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4" h="111">
                      <a:moveTo>
                        <a:pt x="0" y="17"/>
                      </a:moveTo>
                      <a:cubicBezTo>
                        <a:pt x="19" y="73"/>
                        <a:pt x="0" y="60"/>
                        <a:pt x="61" y="51"/>
                      </a:cubicBezTo>
                      <a:cubicBezTo>
                        <a:pt x="119" y="31"/>
                        <a:pt x="98" y="0"/>
                        <a:pt x="108" y="111"/>
                      </a:cubicBezTo>
                      <a:cubicBezTo>
                        <a:pt x="133" y="102"/>
                        <a:pt x="125" y="110"/>
                        <a:pt x="134" y="91"/>
                      </a:cubicBezTo>
                    </a:path>
                  </a:pathLst>
                </a:custGeom>
                <a:noFill/>
                <a:ln w="38100">
                  <a:solidFill>
                    <a:srgbClr val="FF3300"/>
                  </a:solidFill>
                  <a:round/>
                  <a:headEnd/>
                  <a:tailEnd type="none" w="lg" len="med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7" name="Text Box 38"/>
              <p:cNvSpPr txBox="1">
                <a:spLocks noChangeArrowheads="1"/>
              </p:cNvSpPr>
              <p:nvPr/>
            </p:nvSpPr>
            <p:spPr bwMode="auto">
              <a:xfrm>
                <a:off x="3732" y="2000"/>
                <a:ext cx="1523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</a:rPr>
                  <a:t>“Penguin” diagram: </a:t>
                </a:r>
                <a:r>
                  <a:rPr lang="el-GR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Δ</a:t>
                </a:r>
                <a:r>
                  <a:rPr lang="en-US" sz="1400" i="1" dirty="0">
                    <a:solidFill>
                      <a:srgbClr val="000000"/>
                    </a:solidFill>
                    <a:latin typeface="Times New Roman" pitchFamily="-105" charset="0"/>
                    <a:cs typeface="Times New Roman" pitchFamily="-105" charset="0"/>
                  </a:rPr>
                  <a:t>B=1</a:t>
                </a:r>
                <a:endParaRPr lang="el-GR" sz="1400" i="1" dirty="0">
                  <a:solidFill>
                    <a:srgbClr val="000000"/>
                  </a:solidFill>
                  <a:latin typeface="Times New Roman" pitchFamily="-105" charset="0"/>
                  <a:cs typeface="Times New Roman" pitchFamily="-105" charset="0"/>
                </a:endParaRPr>
              </a:p>
            </p:txBody>
          </p:sp>
        </p:grpSp>
      </p:grpSp>
      <p:sp>
        <p:nvSpPr>
          <p:cNvPr id="129" name="TextBox 128"/>
          <p:cNvSpPr txBox="1"/>
          <p:nvPr/>
        </p:nvSpPr>
        <p:spPr>
          <a:xfrm>
            <a:off x="363475" y="4221088"/>
            <a:ext cx="413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Indirect sensitivity to New Physics in loops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195129" y="4221088"/>
            <a:ext cx="204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It is all about Trees,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Penguins and Boxes</a:t>
            </a:r>
          </a:p>
        </p:txBody>
      </p:sp>
      <p:sp>
        <p:nvSpPr>
          <p:cNvPr id="5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5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2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Reconstruction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20</a:t>
            </a:fld>
            <a:endParaRPr lang="nl-NL"/>
          </a:p>
        </p:txBody>
      </p:sp>
      <p:grpSp>
        <p:nvGrpSpPr>
          <p:cNvPr id="25" name="Group 6"/>
          <p:cNvGrpSpPr/>
          <p:nvPr/>
        </p:nvGrpSpPr>
        <p:grpSpPr>
          <a:xfrm>
            <a:off x="76200" y="1428636"/>
            <a:ext cx="8884920" cy="2457564"/>
            <a:chOff x="56324" y="764704"/>
            <a:chExt cx="8884920" cy="2457564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02"/>
            <a:stretch>
              <a:fillRect/>
            </a:stretch>
          </p:blipFill>
          <p:spPr bwMode="auto">
            <a:xfrm>
              <a:off x="56324" y="1007549"/>
              <a:ext cx="3219532" cy="219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5492" y="1023201"/>
              <a:ext cx="3242692" cy="2199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7387"/>
            <a:stretch>
              <a:fillRect/>
            </a:stretch>
          </p:blipFill>
          <p:spPr bwMode="auto">
            <a:xfrm>
              <a:off x="5941481" y="1023200"/>
              <a:ext cx="2999763" cy="219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3022" y="764704"/>
              <a:ext cx="168347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u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+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K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+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94616" y="764704"/>
              <a:ext cx="1680267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d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K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*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777683" y="764704"/>
              <a:ext cx="1590500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B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s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φ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32" name="Group 19"/>
          <p:cNvGrpSpPr/>
          <p:nvPr/>
        </p:nvGrpSpPr>
        <p:grpSpPr>
          <a:xfrm>
            <a:off x="76200" y="3907197"/>
            <a:ext cx="2873474" cy="2569803"/>
            <a:chOff x="812974" y="3851756"/>
            <a:chExt cx="3182962" cy="267358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/>
            <a:srcRect l="1771"/>
            <a:stretch>
              <a:fillRect/>
            </a:stretch>
          </p:blipFill>
          <p:spPr>
            <a:xfrm>
              <a:off x="812974" y="4166052"/>
              <a:ext cx="3182962" cy="23592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528042" y="3851756"/>
              <a:ext cx="1916287" cy="3554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Λ</a:t>
              </a:r>
              <a:r>
                <a:rPr lang="en-US" b="1" baseline="-25000" dirty="0" smtClean="0">
                  <a:solidFill>
                    <a:srgbClr val="C00000"/>
                  </a:solidFill>
                  <a:cs typeface="Times New Roman" pitchFamily="18" charset="0"/>
                </a:rPr>
                <a:t>b</a:t>
              </a:r>
              <a:r>
                <a:rPr lang="en-US" b="1" baseline="30000" dirty="0" smtClean="0">
                  <a:solidFill>
                    <a:srgbClr val="0033CC"/>
                  </a:solidFill>
                  <a:cs typeface="Times New Roman" pitchFamily="18" charset="0"/>
                </a:rPr>
                <a:t>0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</a:rPr>
                <a:t> 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 J/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ψ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</a:t>
              </a:r>
              <a:r>
                <a:rPr lang="el-GR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Λ</a:t>
              </a:r>
              <a:r>
                <a:rPr lang="en-US" b="1" dirty="0" smtClean="0">
                  <a:solidFill>
                    <a:srgbClr val="0033CC"/>
                  </a:solidFill>
                  <a:cs typeface="Times New Roman" pitchFamily="18" charset="0"/>
                  <a:sym typeface="Symbol"/>
                </a:rPr>
                <a:t> </a:t>
              </a:r>
              <a:endParaRPr lang="en-US" b="1" baseline="30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01156" y="5209455"/>
              <a:ext cx="1067523" cy="297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>
                <a:buNone/>
              </a:pPr>
              <a:r>
                <a:rPr lang="el-GR" sz="1400" b="1" dirty="0" smtClean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σ</a:t>
              </a:r>
              <a:r>
                <a:rPr lang="en-US" sz="1400" b="1" dirty="0" smtClean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~9 </a:t>
              </a:r>
              <a:r>
                <a:rPr lang="en-US" sz="1400" b="1" dirty="0" err="1" smtClean="0">
                  <a:solidFill>
                    <a:schemeClr val="accent1">
                      <a:lumMod val="50000"/>
                    </a:schemeClr>
                  </a:solidFill>
                  <a:cs typeface="Times New Roman" pitchFamily="18" charset="0"/>
                </a:rPr>
                <a:t>MeV</a:t>
              </a:r>
              <a:endParaRPr lang="en-US" sz="1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191000" y="4449886"/>
            <a:ext cx="338437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Excellent mass resolution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Very low background (comparable to </a:t>
            </a:r>
            <a:r>
              <a:rPr lang="en-US" dirty="0" err="1" smtClean="0">
                <a:solidFill>
                  <a:srgbClr val="0000FF"/>
                </a:solidFill>
              </a:rPr>
              <a:t>e+e</a:t>
            </a:r>
            <a:r>
              <a:rPr lang="en-US" dirty="0" smtClean="0">
                <a:solidFill>
                  <a:srgbClr val="0000FF"/>
                </a:solidFill>
              </a:rPr>
              <a:t>- machines)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99070" y="2380768"/>
            <a:ext cx="107273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None/>
            </a:pPr>
            <a:r>
              <a:rPr lang="el-GR" sz="1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σ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~11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MeV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69267" y="2353068"/>
            <a:ext cx="107433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None/>
            </a:pPr>
            <a:r>
              <a:rPr lang="el-GR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σ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~8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MeV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70683" y="2353068"/>
            <a:ext cx="107433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None/>
            </a:pPr>
            <a:r>
              <a:rPr lang="el-GR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σ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~7 </a:t>
            </a:r>
            <a:r>
              <a:rPr lang="en-US" sz="1600" b="1" dirty="0" err="1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MeV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0" y="5715000"/>
            <a:ext cx="25827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Compare:	CMS: </a:t>
            </a:r>
            <a:r>
              <a:rPr lang="el-GR" sz="1600" dirty="0" smtClean="0">
                <a:solidFill>
                  <a:srgbClr val="3366FF"/>
                </a:solidFill>
              </a:rPr>
              <a:t>σ</a:t>
            </a:r>
            <a:r>
              <a:rPr lang="en-US" sz="1600" dirty="0" smtClean="0">
                <a:solidFill>
                  <a:srgbClr val="3366FF"/>
                </a:solidFill>
              </a:rPr>
              <a:t>~16 </a:t>
            </a:r>
            <a:r>
              <a:rPr lang="en-US" sz="1600" dirty="0" err="1" smtClean="0">
                <a:solidFill>
                  <a:srgbClr val="3366FF"/>
                </a:solidFill>
              </a:rPr>
              <a:t>MeV</a:t>
            </a:r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sz="1600" dirty="0" smtClean="0">
                <a:solidFill>
                  <a:srgbClr val="3366FF"/>
                </a:solidFill>
              </a:rPr>
              <a:t>	ATLAS: </a:t>
            </a:r>
            <a:r>
              <a:rPr lang="el-GR" sz="1600" dirty="0" smtClean="0">
                <a:solidFill>
                  <a:srgbClr val="3366FF"/>
                </a:solidFill>
              </a:rPr>
              <a:t>σ</a:t>
            </a:r>
            <a:r>
              <a:rPr lang="en-US" sz="1600" dirty="0" smtClean="0">
                <a:solidFill>
                  <a:srgbClr val="3366FF"/>
                </a:solidFill>
              </a:rPr>
              <a:t>~26 </a:t>
            </a:r>
            <a:r>
              <a:rPr lang="en-US" sz="1600" dirty="0" err="1" smtClean="0">
                <a:solidFill>
                  <a:srgbClr val="3366FF"/>
                </a:solidFill>
              </a:rPr>
              <a:t>MeV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990600"/>
            <a:ext cx="425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e.g.: Mass distribution for B</a:t>
            </a:r>
            <a:r>
              <a:rPr lang="en-US" sz="2000" baseline="-25000" dirty="0" smtClean="0">
                <a:solidFill>
                  <a:srgbClr val="FF0000"/>
                </a:solidFill>
              </a:rPr>
              <a:t>u</a:t>
            </a:r>
            <a:r>
              <a:rPr lang="en-US" sz="2000" dirty="0" smtClean="0"/>
              <a:t>, </a:t>
            </a:r>
            <a:r>
              <a:rPr lang="en-US" sz="2000" dirty="0" err="1" smtClean="0"/>
              <a:t>B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d</a:t>
            </a:r>
            <a:r>
              <a:rPr lang="en-US" sz="2000" dirty="0" smtClean="0"/>
              <a:t>, B</a:t>
            </a:r>
            <a:r>
              <a:rPr lang="en-US" sz="2000" baseline="-25000" dirty="0" smtClean="0">
                <a:solidFill>
                  <a:srgbClr val="FF0000"/>
                </a:solidFill>
              </a:rPr>
              <a:t>s</a:t>
            </a:r>
            <a:r>
              <a:rPr lang="en-US" sz="2000" dirty="0" smtClean="0"/>
              <a:t>, </a:t>
            </a:r>
            <a:r>
              <a:rPr lang="el-GR" sz="2000" dirty="0" smtClean="0"/>
              <a:t>Λ</a:t>
            </a:r>
            <a:r>
              <a:rPr lang="en-US" sz="2000" baseline="-25000" dirty="0" smtClean="0">
                <a:solidFill>
                  <a:srgbClr val="FF0000"/>
                </a:solidFill>
              </a:rPr>
              <a:t>b</a:t>
            </a:r>
            <a:r>
              <a:rPr lang="en-US" sz="2000" dirty="0" smtClean="0"/>
              <a:t>: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Preliminary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16" name="Picture 14" descr="mMuMuaAllLog2011.png"/>
          <p:cNvPicPr>
            <a:picLocks noChangeAspect="1"/>
          </p:cNvPicPr>
          <p:nvPr/>
        </p:nvPicPr>
        <p:blipFill>
          <a:blip r:embed="rId2" cstate="print"/>
          <a:srcRect t="9111" r="6541"/>
          <a:stretch>
            <a:fillRect/>
          </a:stretch>
        </p:blipFill>
        <p:spPr bwMode="auto">
          <a:xfrm>
            <a:off x="0" y="1069945"/>
            <a:ext cx="8915400" cy="571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mumu_mass_2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612462"/>
            <a:ext cx="3352800" cy="2273738"/>
          </a:xfrm>
          <a:prstGeom prst="rect">
            <a:avLst/>
          </a:prstGeom>
        </p:spPr>
      </p:pic>
      <p:pic>
        <p:nvPicPr>
          <p:cNvPr id="8" name="Picture 7" descr="upsmass_cut2_fitr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428" y="3657600"/>
            <a:ext cx="3661172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91000" y="2590800"/>
            <a:ext cx="7620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 flipV="1">
            <a:off x="1676400" y="2667000"/>
            <a:ext cx="2514600" cy="12192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771900" y="4381500"/>
            <a:ext cx="1828800" cy="5334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5562600" y="4267200"/>
            <a:ext cx="1600200" cy="2286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239000" y="3505200"/>
            <a:ext cx="1676400" cy="16764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77000" y="4038600"/>
            <a:ext cx="7620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1230868"/>
            <a:ext cx="1868007" cy="36933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Dimuon</a:t>
            </a:r>
            <a:r>
              <a:rPr lang="en-US" dirty="0" smtClean="0">
                <a:solidFill>
                  <a:srgbClr val="0000FF"/>
                </a:solidFill>
              </a:rPr>
              <a:t>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-987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Preliminary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16" name="Picture 14" descr="mMuMuaAllLog2011.png"/>
          <p:cNvPicPr>
            <a:picLocks noChangeAspect="1"/>
          </p:cNvPicPr>
          <p:nvPr/>
        </p:nvPicPr>
        <p:blipFill>
          <a:blip r:embed="rId2" cstate="print"/>
          <a:srcRect t="9111" r="6541"/>
          <a:stretch>
            <a:fillRect/>
          </a:stretch>
        </p:blipFill>
        <p:spPr bwMode="auto">
          <a:xfrm>
            <a:off x="0" y="1069945"/>
            <a:ext cx="8915400" cy="571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mumu_mass_2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612462"/>
            <a:ext cx="3352800" cy="2273738"/>
          </a:xfrm>
          <a:prstGeom prst="rect">
            <a:avLst/>
          </a:prstGeom>
        </p:spPr>
      </p:pic>
      <p:pic>
        <p:nvPicPr>
          <p:cNvPr id="8" name="Picture 7" descr="upsmass_cut2_fitr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428" y="3657600"/>
            <a:ext cx="3661172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91000" y="2590800"/>
            <a:ext cx="7620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 flipV="1">
            <a:off x="1676400" y="2667000"/>
            <a:ext cx="2514600" cy="12192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771900" y="4381500"/>
            <a:ext cx="1828800" cy="5334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5562600" y="4267200"/>
            <a:ext cx="1600200" cy="2286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239000" y="3505200"/>
            <a:ext cx="1676400" cy="167640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477000" y="4038600"/>
            <a:ext cx="762000" cy="1143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14800" y="1230868"/>
            <a:ext cx="1868007" cy="36933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Dimuon</a:t>
            </a:r>
            <a:r>
              <a:rPr lang="en-US" dirty="0" smtClean="0">
                <a:solidFill>
                  <a:srgbClr val="0000FF"/>
                </a:solidFill>
              </a:rPr>
              <a:t> spectrum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85900" y="1777405"/>
            <a:ext cx="6210300" cy="302319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A great year of data-taking: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Detector is performing very well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Mass and time resolutions as predicted by MC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Very clean reconstruction</a:t>
            </a:r>
          </a:p>
          <a:p>
            <a:pPr lvl="8"/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Executing the full physics program of our TDR</a:t>
            </a:r>
          </a:p>
          <a:p>
            <a:pPr lvl="6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Detector Ageing: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Ageing in several </a:t>
            </a:r>
            <a:r>
              <a:rPr lang="en-US" dirty="0" err="1" smtClean="0">
                <a:solidFill>
                  <a:srgbClr val="3366FF"/>
                </a:solidFill>
              </a:rPr>
              <a:t>subdetectors</a:t>
            </a:r>
            <a:r>
              <a:rPr lang="en-US" dirty="0" smtClean="0">
                <a:solidFill>
                  <a:srgbClr val="3366FF"/>
                </a:solidFill>
              </a:rPr>
              <a:t> observed according to expectations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No aging observed yet in Outer Tracker</a:t>
            </a:r>
          </a:p>
          <a:p>
            <a:pPr lvl="7"/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2012: Expect stable running @ 4 x 10</a:t>
            </a:r>
            <a:r>
              <a:rPr lang="en-US" baseline="30000" dirty="0" smtClean="0">
                <a:solidFill>
                  <a:srgbClr val="0000FF"/>
                </a:solidFill>
              </a:rPr>
              <a:t>32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17" name="Date Placeholder 3"/>
          <p:cNvSpPr txBox="1">
            <a:spLocks/>
          </p:cNvSpPr>
          <p:nvPr/>
        </p:nvSpPr>
        <p:spPr>
          <a:xfrm>
            <a:off x="-987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 Physics Program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251520" y="908720"/>
            <a:ext cx="8712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Search physics beyond the Standard model in </a:t>
            </a:r>
            <a:r>
              <a:rPr lang="en-US" sz="2200" dirty="0" smtClean="0">
                <a:solidFill>
                  <a:srgbClr val="8000FF"/>
                </a:solidFill>
              </a:rPr>
              <a:t>CP Violation</a:t>
            </a:r>
            <a:r>
              <a:rPr lang="en-US" sz="2200" dirty="0" smtClean="0"/>
              <a:t> and </a:t>
            </a:r>
            <a:r>
              <a:rPr lang="en-US" sz="2200" dirty="0" smtClean="0">
                <a:solidFill>
                  <a:srgbClr val="0000FF"/>
                </a:solidFill>
              </a:rPr>
              <a:t>Rare Decays</a:t>
            </a:r>
          </a:p>
          <a:p>
            <a:r>
              <a:rPr lang="en-US" sz="800" dirty="0" smtClean="0"/>
              <a:t>		</a:t>
            </a:r>
          </a:p>
          <a:p>
            <a:r>
              <a:rPr lang="en-US" u="sng" dirty="0" smtClean="0"/>
              <a:t>Main program:</a:t>
            </a:r>
          </a:p>
          <a:p>
            <a:r>
              <a:rPr lang="en-US" b="1" i="1" dirty="0" smtClean="0"/>
              <a:t>Team 1:</a:t>
            </a:r>
            <a:r>
              <a:rPr lang="en-US" dirty="0" smtClean="0"/>
              <a:t>	a)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endParaRPr lang="nl-NL" sz="2000" i="1" baseline="30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nl-NL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lang="en-US" dirty="0" smtClean="0"/>
              <a:t>b) 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baseline="-25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→D</a:t>
            </a:r>
            <a:r>
              <a:rPr lang="en-US" sz="2000" i="1" baseline="-25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baseline="30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30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endParaRPr lang="en-US" sz="2000" dirty="0" smtClean="0">
              <a:solidFill>
                <a:srgbClr val="8000FF"/>
              </a:solidFill>
              <a:sym typeface="Wingdings" pitchFamily="2" charset="2"/>
            </a:endParaRPr>
          </a:p>
          <a:p>
            <a:endParaRPr lang="en-US" sz="800" dirty="0" smtClean="0"/>
          </a:p>
          <a:p>
            <a:r>
              <a:rPr lang="en-US" b="1" i="1" dirty="0" smtClean="0"/>
              <a:t>Team 2: </a:t>
            </a:r>
            <a:r>
              <a:rPr lang="en-US" dirty="0" smtClean="0"/>
              <a:t>	a) 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baseline="-25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l-GR" sz="2000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</a:t>
            </a:r>
            <a:endParaRPr lang="en-US" sz="2000" dirty="0" smtClean="0"/>
          </a:p>
          <a:p>
            <a:r>
              <a:rPr lang="en-US" dirty="0" smtClean="0"/>
              <a:t>	b)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→K* 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</a:p>
          <a:p>
            <a:endParaRPr lang="en-US" sz="1000" i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en-US" sz="1000" i="1" dirty="0" smtClean="0"/>
          </a:p>
          <a:p>
            <a:r>
              <a:rPr lang="en-US" sz="1600" i="1" u="sng" dirty="0" smtClean="0"/>
              <a:t>Additional smaller efforts:</a:t>
            </a:r>
          </a:p>
          <a:p>
            <a:endParaRPr lang="en-US" sz="200" i="1" dirty="0" smtClean="0"/>
          </a:p>
          <a:p>
            <a:r>
              <a:rPr lang="en-US" sz="1600" b="1" i="1" dirty="0" smtClean="0"/>
              <a:t>Team 3: </a:t>
            </a:r>
            <a:r>
              <a:rPr lang="en-US" sz="1600" dirty="0" smtClean="0"/>
              <a:t>“Early Data”: Open charm production cross section</a:t>
            </a:r>
          </a:p>
          <a:p>
            <a:endParaRPr lang="en-US" sz="200" dirty="0" smtClean="0"/>
          </a:p>
          <a:p>
            <a:r>
              <a:rPr lang="en-US" sz="1600" b="1" i="1" dirty="0" smtClean="0"/>
              <a:t>Team 4: </a:t>
            </a:r>
            <a:r>
              <a:rPr lang="en-US" sz="1600" dirty="0" smtClean="0"/>
              <a:t>“</a:t>
            </a:r>
            <a:r>
              <a:rPr lang="en-US" sz="1600" dirty="0" err="1" smtClean="0"/>
              <a:t>Vidi</a:t>
            </a:r>
            <a:r>
              <a:rPr lang="en-US" sz="1600" dirty="0" smtClean="0"/>
              <a:t>”: Search for long lived exotic particles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1692097"/>
            <a:ext cx="1599540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Theory aspects: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SU3 </a:t>
            </a:r>
            <a:r>
              <a:rPr lang="en-US" sz="1600" dirty="0" smtClean="0">
                <a:solidFill>
                  <a:srgbClr val="3366FF"/>
                </a:solidFill>
              </a:rPr>
              <a:t>symmetry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2420888"/>
            <a:ext cx="1540230" cy="58477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Theory aspects: 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Penguin control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2786" y="1340768"/>
            <a:ext cx="3793709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4932040" y="3212976"/>
            <a:ext cx="504056" cy="432048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520" y="1340768"/>
            <a:ext cx="4536504" cy="1800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6235480" cy="2055415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</p:spPr>
      </p:pic>
      <p:sp>
        <p:nvSpPr>
          <p:cNvPr id="21" name="Freeform 20"/>
          <p:cNvSpPr/>
          <p:nvPr/>
        </p:nvSpPr>
        <p:spPr>
          <a:xfrm>
            <a:off x="4371975" y="4019550"/>
            <a:ext cx="488950" cy="571500"/>
          </a:xfrm>
          <a:custGeom>
            <a:avLst/>
            <a:gdLst>
              <a:gd name="connsiteX0" fmla="*/ 247650 w 488950"/>
              <a:gd name="connsiteY0" fmla="*/ 0 h 571500"/>
              <a:gd name="connsiteX1" fmla="*/ 447675 w 488950"/>
              <a:gd name="connsiteY1" fmla="*/ 228600 h 571500"/>
              <a:gd name="connsiteX2" fmla="*/ 0 w 488950"/>
              <a:gd name="connsiteY2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950" h="571500">
                <a:moveTo>
                  <a:pt x="247650" y="0"/>
                </a:moveTo>
                <a:cubicBezTo>
                  <a:pt x="368300" y="66675"/>
                  <a:pt x="488950" y="133350"/>
                  <a:pt x="447675" y="228600"/>
                </a:cubicBezTo>
                <a:cubicBezTo>
                  <a:pt x="406400" y="323850"/>
                  <a:pt x="203200" y="447675"/>
                  <a:pt x="0" y="571500"/>
                </a:cubicBezTo>
              </a:path>
            </a:pathLst>
          </a:cu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Physics (1a):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i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μμ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24</a:t>
            </a:fld>
            <a:endParaRPr lang="nl-NL"/>
          </a:p>
        </p:txBody>
      </p:sp>
      <p:pic>
        <p:nvPicPr>
          <p:cNvPr id="6" name="Picture 6" descr="Bsmumu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437112"/>
            <a:ext cx="3590348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Bsmumu_Event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980" y="4509120"/>
            <a:ext cx="4397012" cy="221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0154" y="908720"/>
            <a:ext cx="4516342" cy="20162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 type="none" w="lg" len="med"/>
          </a:ln>
        </p:spPr>
      </p:pic>
      <p:graphicFrame>
        <p:nvGraphicFramePr>
          <p:cNvPr id="10" name="Object 14"/>
          <p:cNvGraphicFramePr>
            <a:graphicFrameLocks noChangeAspect="1"/>
          </p:cNvGraphicFramePr>
          <p:nvPr/>
        </p:nvGraphicFramePr>
        <p:xfrm>
          <a:off x="216024" y="1844824"/>
          <a:ext cx="4139952" cy="690563"/>
        </p:xfrm>
        <a:graphic>
          <a:graphicData uri="http://schemas.openxmlformats.org/presentationml/2006/ole">
            <p:oleObj spid="_x0000_s470018" name="Equation" r:id="rId6" imgW="2768400" imgH="520560" progId="Equation.DSMT4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536" y="1124744"/>
            <a:ext cx="39604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 Measure BR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/>
              <a:t>relative to </a:t>
            </a: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-25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 decay channel </a:t>
            </a:r>
            <a:r>
              <a:rPr lang="en-US" sz="2000" dirty="0" smtClean="0"/>
              <a:t>(from B-factory)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92080" y="3461519"/>
            <a:ext cx="3456384" cy="61555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U-spin breaking: error on </a:t>
            </a:r>
            <a:r>
              <a:rPr lang="en-US" i="1" dirty="0" err="1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i="1" baseline="-25000" dirty="0" err="1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400" i="1" baseline="-25000" dirty="0" err="1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i="1" baseline="-25000" dirty="0" err="1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 dirty="0" smtClean="0"/>
              <a:t> </a:t>
            </a:r>
            <a:endParaRPr lang="en-US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        </a:t>
            </a:r>
            <a:r>
              <a:rPr lang="en-US" sz="1600" b="1" dirty="0" smtClean="0">
                <a:solidFill>
                  <a:srgbClr val="0000FF"/>
                </a:solidFill>
              </a:rPr>
              <a:t> - </a:t>
            </a:r>
            <a:r>
              <a:rPr lang="en-US" sz="1600" dirty="0" smtClean="0">
                <a:solidFill>
                  <a:srgbClr val="0000FF"/>
                </a:solidFill>
              </a:rPr>
              <a:t>Study with </a:t>
            </a:r>
            <a:r>
              <a:rPr lang="en-US" sz="1600" dirty="0" err="1" smtClean="0">
                <a:solidFill>
                  <a:srgbClr val="0000FF"/>
                </a:solidFill>
              </a:rPr>
              <a:t>Nikhef</a:t>
            </a:r>
            <a:r>
              <a:rPr lang="en-US" sz="1600" dirty="0" smtClean="0">
                <a:solidFill>
                  <a:srgbClr val="0000FF"/>
                </a:solidFill>
              </a:rPr>
              <a:t> Theory group</a:t>
            </a: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-365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11560" y="3515221"/>
          <a:ext cx="3425825" cy="777875"/>
        </p:xfrm>
        <a:graphic>
          <a:graphicData uri="http://schemas.openxmlformats.org/presentationml/2006/ole">
            <p:oleObj spid="_x0000_s470019" name="Equation" r:id="rId7" imgW="2349360" imgH="533160" progId="Equation.DSMT4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804248" y="980728"/>
            <a:ext cx="750526" cy="61555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u-spin:</a:t>
            </a:r>
          </a:p>
          <a:p>
            <a:r>
              <a:rPr lang="en-US" dirty="0" err="1" smtClean="0"/>
              <a:t>s</a:t>
            </a:r>
            <a:r>
              <a:rPr lang="en-US" sz="1400" dirty="0" err="1" smtClean="0"/>
              <a:t>↔</a:t>
            </a:r>
            <a:r>
              <a:rPr lang="en-US" dirty="0" err="1" smtClean="0"/>
              <a:t>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2780928"/>
            <a:ext cx="396044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Requires measurement 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000" i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Calibri" pitchFamily="34" charset="0"/>
              <a:buChar char="–"/>
            </a:pPr>
            <a:r>
              <a:rPr lang="en-US" sz="2000" dirty="0" smtClean="0"/>
              <a:t> Use </a:t>
            </a:r>
            <a:r>
              <a:rPr lang="en-US" sz="2000" i="1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-2500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→ DK </a:t>
            </a:r>
            <a:r>
              <a:rPr lang="en-US" sz="2000" dirty="0" err="1" smtClean="0"/>
              <a:t>vs</a:t>
            </a:r>
            <a:r>
              <a:rPr lang="en-US" sz="2000" dirty="0" smtClean="0"/>
              <a:t>  </a:t>
            </a:r>
            <a:r>
              <a:rPr lang="en-US" sz="20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-25000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2000" i="1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i="1" baseline="-25000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dirty="0" err="1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000" i="1" dirty="0" smtClean="0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9512" y="1052736"/>
            <a:ext cx="4176464" cy="15121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9512" y="2780928"/>
            <a:ext cx="4184848" cy="15841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Physics (1b):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4000" i="1" baseline="-250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d,s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→D</a:t>
            </a:r>
            <a:r>
              <a:rPr lang="en-US" sz="40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(s)</a:t>
            </a:r>
            <a:r>
              <a:rPr lang="en-US" sz="4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4000" i="1" baseline="30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           .     .             .       . 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1550" y="0"/>
            <a:ext cx="3092450" cy="68580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5410200" cy="2601913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95536" y="1196752"/>
            <a:ext cx="48006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u="sng" kern="0" dirty="0">
                <a:solidFill>
                  <a:srgbClr val="0000FF"/>
                </a:solidFill>
                <a:latin typeface="+mj-lt"/>
              </a:rPr>
              <a:t>2010:</a:t>
            </a:r>
            <a:r>
              <a:rPr lang="en-US" sz="2000" kern="0" dirty="0">
                <a:solidFill>
                  <a:srgbClr val="0000FF"/>
                </a:solidFill>
                <a:latin typeface="+mj-lt"/>
              </a:rPr>
              <a:t> Focus on largest systematic: normalization to B</a:t>
            </a:r>
            <a:r>
              <a:rPr lang="en-US" sz="2000" kern="0" baseline="30000" dirty="0">
                <a:solidFill>
                  <a:srgbClr val="0000FF"/>
                </a:solidFill>
                <a:latin typeface="+mj-lt"/>
              </a:rPr>
              <a:t>0</a:t>
            </a:r>
            <a:r>
              <a:rPr lang="en-US" sz="2000" kern="0" dirty="0">
                <a:solidFill>
                  <a:srgbClr val="0000FF"/>
                </a:solidFill>
                <a:latin typeface="+mj-lt"/>
              </a:rPr>
              <a:t> decay:</a:t>
            </a:r>
            <a:r>
              <a:rPr lang="en-US" sz="2000" b="1" i="1" kern="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000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kern="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kern="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000" i="1" kern="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5536" y="2564904"/>
            <a:ext cx="48006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u="sng" kern="0" dirty="0">
                <a:solidFill>
                  <a:srgbClr val="0000FF"/>
                </a:solidFill>
              </a:rPr>
              <a:t>2011:</a:t>
            </a:r>
            <a:r>
              <a:rPr lang="en-US" sz="2000" kern="0" dirty="0">
                <a:solidFill>
                  <a:srgbClr val="0000FF"/>
                </a:solidFill>
              </a:rPr>
              <a:t> Prepare for </a:t>
            </a:r>
            <a:r>
              <a:rPr lang="en-US" sz="2000" kern="0" dirty="0" smtClean="0">
                <a:solidFill>
                  <a:srgbClr val="0000FF"/>
                </a:solidFill>
              </a:rPr>
              <a:t>CKM angle </a:t>
            </a:r>
            <a:r>
              <a:rPr lang="en-US" sz="2000" kern="0" dirty="0" smtClean="0">
                <a:solidFill>
                  <a:srgbClr val="FF0000"/>
                </a:solidFill>
              </a:rPr>
              <a:t>gamma</a:t>
            </a:r>
            <a:r>
              <a:rPr lang="en-US" sz="2000" kern="0" dirty="0" smtClean="0">
                <a:solidFill>
                  <a:srgbClr val="000099"/>
                </a:solidFill>
              </a:rPr>
              <a:t> </a:t>
            </a:r>
            <a:r>
              <a:rPr lang="en-US" sz="2000" kern="0" dirty="0">
                <a:solidFill>
                  <a:srgbClr val="0000FF"/>
                </a:solidFill>
              </a:rPr>
              <a:t>with  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0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→D</a:t>
            </a:r>
            <a:r>
              <a:rPr lang="en-US" sz="2000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±</a:t>
            </a:r>
            <a:endParaRPr lang="en-US" sz="2000" kern="0" baseline="-25000" dirty="0">
              <a:solidFill>
                <a:srgbClr val="0000FF"/>
              </a:solidFill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652120" y="228600"/>
            <a:ext cx="1447800" cy="430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652120" y="5013176"/>
            <a:ext cx="1447800" cy="430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2200" i="1" baseline="-2500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en-US" sz="2200" i="1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652120" y="2514600"/>
            <a:ext cx="1447800" cy="430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762000" y="3760788"/>
            <a:ext cx="1524000" cy="430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2200" i="1" baseline="-2500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en-US" sz="2200" i="1" baseline="-25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2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>
          <a:xfrm>
            <a:off x="704691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1382" y="3356992"/>
            <a:ext cx="2083106" cy="137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(2): P→VV Angular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26</a:t>
            </a:fld>
            <a:endParaRPr lang="nl-NL"/>
          </a:p>
        </p:txBody>
      </p:sp>
      <p:pic>
        <p:nvPicPr>
          <p:cNvPr id="6" name="Picture 6" descr="BsJpsiPhi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280076"/>
            <a:ext cx="1872208" cy="14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hi_s.tif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827876"/>
            <a:ext cx="2736304" cy="203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Kmumu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652198"/>
            <a:ext cx="2880320" cy="216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852936"/>
            <a:ext cx="226181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7642" y="836713"/>
            <a:ext cx="2266366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764704"/>
            <a:ext cx="2448272" cy="206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2830812"/>
            <a:ext cx="2275501" cy="196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transversityAngle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1575618"/>
            <a:ext cx="2808312" cy="170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flipH="1">
            <a:off x="4788024" y="3356992"/>
            <a:ext cx="4752528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88024" y="3356992"/>
            <a:ext cx="0" cy="350100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 rot="10800000">
            <a:off x="4788024" y="2204863"/>
            <a:ext cx="864096" cy="117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49106" y="908720"/>
            <a:ext cx="4294894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decay time and angular fitting in:</a:t>
            </a:r>
          </a:p>
          <a:p>
            <a:endParaRPr lang="en-US" sz="200" dirty="0" smtClean="0"/>
          </a:p>
          <a:p>
            <a:r>
              <a:rPr lang="en-US" dirty="0" smtClean="0"/>
              <a:t>2a)</a:t>
            </a:r>
            <a:r>
              <a:rPr lang="en-US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i="1" baseline="30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i="1" baseline="-25000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l-GR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</a:t>
            </a:r>
            <a:r>
              <a:rPr lang="en-US" dirty="0" smtClean="0">
                <a:sym typeface="Wingdings" pitchFamily="2" charset="2"/>
              </a:rPr>
              <a:t>   </a:t>
            </a: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sz="1400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2b)</a:t>
            </a:r>
            <a:r>
              <a:rPr lang="en-US" dirty="0" smtClean="0"/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→K* 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l-GR" sz="2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sz="2000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endParaRPr lang="en-US" sz="20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395536" y="4869160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</a:t>
            </a:r>
            <a:r>
              <a:rPr lang="en-US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J/</a:t>
            </a:r>
            <a:r>
              <a:rPr lang="el-GR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l-GR" i="1" dirty="0" smtClean="0">
                <a:solidFill>
                  <a:srgbClr val="8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φ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:</a:t>
            </a:r>
            <a:r>
              <a:rPr lang="en-US" dirty="0" smtClean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36769" y="3718773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Mass: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K* </a:t>
            </a:r>
            <a:r>
              <a:rPr lang="el-G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l-GR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μ</a:t>
            </a:r>
            <a:r>
              <a:rPr lang="en-US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63888" y="648866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</a:t>
            </a:r>
            <a:r>
              <a:rPr lang="en-US" baseline="-25000" dirty="0" smtClean="0"/>
              <a:t>s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443711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FB</a:t>
            </a:r>
            <a:endParaRPr lang="en-US" i="1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20072" y="1196752"/>
            <a:ext cx="1224136" cy="432048"/>
          </a:xfrm>
          <a:prstGeom prst="rect">
            <a:avLst/>
          </a:prstGeom>
          <a:noFill/>
          <a:ln w="12700">
            <a:solidFill>
              <a:srgbClr val="8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20072" y="3573016"/>
            <a:ext cx="1440160" cy="43204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Nikhef</a:t>
            </a:r>
            <a:r>
              <a:rPr lang="en-US" dirty="0" smtClean="0"/>
              <a:t> Hosted Beauty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27</a:t>
            </a:fld>
            <a:endParaRPr lang="nl-NL"/>
          </a:p>
        </p:txBody>
      </p:sp>
      <p:pic>
        <p:nvPicPr>
          <p:cNvPr id="6" name="Picture 8" descr="beauty2011-pos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08720"/>
            <a:ext cx="4056509" cy="56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820272F-F354-8043-991E-4BBE23337862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LHCb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 Upgrade</a:t>
            </a:r>
            <a:endParaRPr lang="en-US" dirty="0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6096000" cy="5029200"/>
          </a:xfrm>
          <a:ln w="12700">
            <a:solidFill>
              <a:srgbClr val="0000FF"/>
            </a:solidFill>
          </a:ln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800" dirty="0" err="1">
                <a:ea typeface="ＭＳ Ｐゴシック" pitchFamily="-104" charset="-128"/>
                <a:cs typeface="ＭＳ Ｐゴシック" pitchFamily="-104" charset="-128"/>
              </a:rPr>
              <a:t>LHCb</a:t>
            </a:r>
            <a:r>
              <a:rPr lang="en-US" sz="2800" dirty="0">
                <a:ea typeface="ＭＳ Ｐゴシック" pitchFamily="-104" charset="-128"/>
                <a:cs typeface="ＭＳ Ｐゴシック" pitchFamily="-104" charset="-128"/>
              </a:rPr>
              <a:t> Upgrade to</a:t>
            </a:r>
            <a:r>
              <a:rPr lang="en-US" sz="2800" dirty="0" smtClean="0">
                <a:ea typeface="ＭＳ Ｐゴシック" pitchFamily="-104" charset="-128"/>
                <a:cs typeface="ＭＳ Ｐゴシック" pitchFamily="-104" charset="-128"/>
              </a:rPr>
              <a:t> 40 </a:t>
            </a:r>
            <a:r>
              <a:rPr lang="en-US" sz="2800" dirty="0">
                <a:ea typeface="ＭＳ Ｐゴシック" pitchFamily="-104" charset="-128"/>
                <a:cs typeface="ＭＳ Ｐゴシック" pitchFamily="-104" charset="-128"/>
              </a:rPr>
              <a:t>MHz readout and full software trigger:</a:t>
            </a:r>
            <a:r>
              <a:rPr lang="en-US" sz="2800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Collect 5 fb</a:t>
            </a:r>
            <a:r>
              <a:rPr lang="en-US" sz="2400" baseline="30000" dirty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-1 </a:t>
            </a:r>
            <a:r>
              <a:rPr lang="en-US" sz="2400" dirty="0" err="1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  <a:sym typeface="Wingdings" pitchFamily="-104" charset="2"/>
              </a:rPr>
              <a:t></a:t>
            </a:r>
            <a:r>
              <a:rPr lang="en-US" sz="2400" dirty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 50 fb</a:t>
            </a:r>
            <a:r>
              <a:rPr lang="en-US" sz="2400" baseline="30000" dirty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-</a:t>
            </a:r>
            <a:r>
              <a:rPr lang="en-US" sz="2400" baseline="300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1   </a:t>
            </a:r>
            <a:r>
              <a:rPr lang="en-US" sz="24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@  </a:t>
            </a:r>
            <a:r>
              <a:rPr lang="en-US" sz="2400" dirty="0" smtClean="0">
                <a:solidFill>
                  <a:srgbClr val="000090"/>
                </a:solidFill>
                <a:latin typeface="Lucida Calligraphy"/>
                <a:ea typeface="ＭＳ Ｐゴシック" pitchFamily="-104" charset="-128"/>
                <a:cs typeface="ＭＳ Ｐゴシック" pitchFamily="-104" charset="-128"/>
              </a:rPr>
              <a:t>L</a:t>
            </a:r>
            <a:r>
              <a:rPr lang="en-US" sz="24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 = 2x10</a:t>
            </a:r>
            <a:r>
              <a:rPr lang="en-US" sz="2400" baseline="300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33</a:t>
            </a:r>
            <a:r>
              <a:rPr lang="en-US" sz="24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 cm</a:t>
            </a:r>
            <a:r>
              <a:rPr lang="en-US" sz="2400" baseline="300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-2 </a:t>
            </a:r>
            <a:r>
              <a:rPr lang="en-US" sz="24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s</a:t>
            </a:r>
            <a:r>
              <a:rPr lang="en-US" sz="2400" baseline="30000" dirty="0" smtClean="0">
                <a:solidFill>
                  <a:srgbClr val="000090"/>
                </a:solidFill>
                <a:ea typeface="ＭＳ Ｐゴシック" pitchFamily="-104" charset="-128"/>
                <a:cs typeface="ＭＳ Ｐゴシック" pitchFamily="-104" charset="-128"/>
              </a:rPr>
              <a:t>-1</a:t>
            </a:r>
          </a:p>
          <a:p>
            <a:pPr lvl="6"/>
            <a:endParaRPr lang="en-US" sz="1600" baseline="30000" dirty="0" smtClean="0">
              <a:solidFill>
                <a:srgbClr val="00009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eaLnBrk="1" hangingPunct="1"/>
            <a:r>
              <a:rPr lang="en-US" sz="2800" dirty="0" smtClean="0">
                <a:ea typeface="ＭＳ Ｐゴシック" pitchFamily="-104" charset="-128"/>
                <a:cs typeface="ＭＳ Ｐゴシック" pitchFamily="-104" charset="-128"/>
              </a:rPr>
              <a:t>Physics </a:t>
            </a:r>
            <a:r>
              <a:rPr lang="en-US" sz="2800" dirty="0">
                <a:ea typeface="ＭＳ Ｐゴシック" pitchFamily="-104" charset="-128"/>
                <a:cs typeface="ＭＳ Ｐゴシック" pitchFamily="-104" charset="-128"/>
              </a:rPr>
              <a:t>program</a:t>
            </a:r>
          </a:p>
          <a:p>
            <a:pPr lvl="1" eaLnBrk="1" hangingPunct="1"/>
            <a:r>
              <a:rPr lang="en-US" sz="2400" dirty="0">
                <a:solidFill>
                  <a:srgbClr val="000090"/>
                </a:solidFill>
              </a:rPr>
              <a:t>Main: Heavy </a:t>
            </a:r>
            <a:r>
              <a:rPr lang="en-US" sz="2400" dirty="0" err="1">
                <a:solidFill>
                  <a:srgbClr val="000090"/>
                </a:solidFill>
              </a:rPr>
              <a:t>Flavour</a:t>
            </a:r>
            <a:r>
              <a:rPr lang="en-US" sz="2400" dirty="0">
                <a:solidFill>
                  <a:srgbClr val="000090"/>
                </a:solidFill>
              </a:rPr>
              <a:t> Physics</a:t>
            </a:r>
          </a:p>
          <a:p>
            <a:pPr lvl="1" eaLnBrk="1" hangingPunct="1"/>
            <a:r>
              <a:rPr lang="en-US" sz="2400" dirty="0">
                <a:solidFill>
                  <a:srgbClr val="000090"/>
                </a:solidFill>
              </a:rPr>
              <a:t>Additional: </a:t>
            </a:r>
          </a:p>
          <a:p>
            <a:pPr lvl="2" eaLnBrk="1" hangingPunct="1"/>
            <a:r>
              <a:rPr lang="en-US" sz="2200" dirty="0">
                <a:solidFill>
                  <a:srgbClr val="0000FF"/>
                </a:solidFill>
              </a:rPr>
              <a:t>Lepton </a:t>
            </a:r>
            <a:r>
              <a:rPr lang="en-US" sz="2200" dirty="0" err="1">
                <a:solidFill>
                  <a:srgbClr val="0000FF"/>
                </a:solidFill>
              </a:rPr>
              <a:t>Flavour</a:t>
            </a:r>
            <a:r>
              <a:rPr lang="en-US" sz="2200" dirty="0">
                <a:solidFill>
                  <a:srgbClr val="0000FF"/>
                </a:solidFill>
              </a:rPr>
              <a:t> physics</a:t>
            </a:r>
          </a:p>
          <a:p>
            <a:pPr lvl="3" eaLnBrk="1" hangingPunct="1"/>
            <a:r>
              <a:rPr lang="en-US" dirty="0" err="1">
                <a:solidFill>
                  <a:srgbClr val="0066FF"/>
                </a:solidFill>
              </a:rPr>
              <a:t>Majorana</a:t>
            </a:r>
            <a:r>
              <a:rPr lang="en-US" dirty="0">
                <a:solidFill>
                  <a:srgbClr val="0066FF"/>
                </a:solidFill>
              </a:rPr>
              <a:t> searches; lepton </a:t>
            </a:r>
            <a:r>
              <a:rPr lang="en-US" dirty="0" err="1">
                <a:solidFill>
                  <a:srgbClr val="0066FF"/>
                </a:solidFill>
              </a:rPr>
              <a:t>flavour</a:t>
            </a:r>
            <a:r>
              <a:rPr lang="en-US" dirty="0">
                <a:solidFill>
                  <a:srgbClr val="0066FF"/>
                </a:solidFill>
              </a:rPr>
              <a:t> violating tau decays</a:t>
            </a:r>
          </a:p>
          <a:p>
            <a:pPr lvl="2" eaLnBrk="1" hangingPunct="1"/>
            <a:r>
              <a:rPr lang="en-US" sz="2200" dirty="0">
                <a:solidFill>
                  <a:srgbClr val="0000FF"/>
                </a:solidFill>
              </a:rPr>
              <a:t>Electroweak physics</a:t>
            </a:r>
          </a:p>
          <a:p>
            <a:pPr lvl="3" eaLnBrk="1" hangingPunct="1"/>
            <a:r>
              <a:rPr lang="en-US" dirty="0">
                <a:solidFill>
                  <a:srgbClr val="0066FF"/>
                </a:solidFill>
              </a:rPr>
              <a:t>Sin</a:t>
            </a:r>
            <a:r>
              <a:rPr lang="en-US" baseline="30000" dirty="0">
                <a:solidFill>
                  <a:srgbClr val="0066FF"/>
                </a:solidFill>
              </a:rPr>
              <a:t>2</a:t>
            </a:r>
            <a:r>
              <a:rPr lang="en-US" dirty="0">
                <a:solidFill>
                  <a:srgbClr val="0066FF"/>
                </a:solidFill>
              </a:rPr>
              <a:t>θ</a:t>
            </a:r>
            <a:r>
              <a:rPr lang="en-US" baseline="-25000" dirty="0">
                <a:solidFill>
                  <a:srgbClr val="0066FF"/>
                </a:solidFill>
              </a:rPr>
              <a:t>eff</a:t>
            </a:r>
            <a:r>
              <a:rPr lang="en-US" baseline="30000" dirty="0">
                <a:solidFill>
                  <a:srgbClr val="0066FF"/>
                </a:solidFill>
              </a:rPr>
              <a:t>lept </a:t>
            </a:r>
            <a:r>
              <a:rPr lang="en-US" dirty="0">
                <a:solidFill>
                  <a:srgbClr val="0066FF"/>
                </a:solidFill>
              </a:rPr>
              <a:t> via A</a:t>
            </a:r>
            <a:r>
              <a:rPr lang="en-US" baseline="-25000" dirty="0">
                <a:solidFill>
                  <a:srgbClr val="0066FF"/>
                </a:solidFill>
              </a:rPr>
              <a:t>FB</a:t>
            </a:r>
            <a:r>
              <a:rPr lang="en-US" dirty="0">
                <a:solidFill>
                  <a:srgbClr val="0066FF"/>
                </a:solidFill>
              </a:rPr>
              <a:t> Z</a:t>
            </a:r>
            <a:r>
              <a:rPr lang="en-US" dirty="0">
                <a:solidFill>
                  <a:srgbClr val="0066FF"/>
                </a:solidFill>
                <a:sym typeface="Wingdings" pitchFamily="-104" charset="2"/>
              </a:rPr>
              <a:t>μ</a:t>
            </a:r>
            <a:r>
              <a:rPr lang="en-US" baseline="30000" dirty="0">
                <a:solidFill>
                  <a:srgbClr val="0066FF"/>
                </a:solidFill>
                <a:sym typeface="Wingdings" pitchFamily="-104" charset="2"/>
              </a:rPr>
              <a:t>+</a:t>
            </a:r>
            <a:r>
              <a:rPr lang="en-US" dirty="0">
                <a:solidFill>
                  <a:srgbClr val="0066FF"/>
                </a:solidFill>
                <a:sym typeface="Wingdings" pitchFamily="-104" charset="2"/>
              </a:rPr>
              <a:t>μ</a:t>
            </a:r>
            <a:r>
              <a:rPr lang="en-US" baseline="30000" dirty="0">
                <a:solidFill>
                  <a:srgbClr val="0066FF"/>
                </a:solidFill>
                <a:sym typeface="Wingdings" pitchFamily="-104" charset="2"/>
              </a:rPr>
              <a:t>-</a:t>
            </a:r>
          </a:p>
          <a:p>
            <a:pPr lvl="2" eaLnBrk="1" hangingPunct="1"/>
            <a:r>
              <a:rPr lang="en-US" sz="2200" dirty="0">
                <a:solidFill>
                  <a:srgbClr val="0000FF"/>
                </a:solidFill>
                <a:sym typeface="Wingdings" pitchFamily="-104" charset="2"/>
              </a:rPr>
              <a:t>Exotic searches</a:t>
            </a:r>
          </a:p>
          <a:p>
            <a:pPr lvl="2" eaLnBrk="1" hangingPunct="1"/>
            <a:r>
              <a:rPr lang="en-US" sz="2200" dirty="0">
                <a:solidFill>
                  <a:srgbClr val="0000FF"/>
                </a:solidFill>
                <a:sym typeface="Wingdings" pitchFamily="-104" charset="2"/>
              </a:rPr>
              <a:t>QCD via Central Exclusive </a:t>
            </a:r>
            <a:r>
              <a:rPr lang="en-US" sz="2200" dirty="0" smtClean="0">
                <a:solidFill>
                  <a:srgbClr val="0000FF"/>
                </a:solidFill>
                <a:sym typeface="Wingdings" pitchFamily="-104" charset="2"/>
              </a:rPr>
              <a:t>Production</a:t>
            </a:r>
          </a:p>
          <a:p>
            <a:pPr lvl="8"/>
            <a:endParaRPr lang="en-US" sz="1800" dirty="0" smtClean="0">
              <a:solidFill>
                <a:srgbClr val="0000FF"/>
              </a:solidFill>
              <a:sym typeface="Wingdings" pitchFamily="-104" charset="2"/>
            </a:endParaRPr>
          </a:p>
          <a:p>
            <a:r>
              <a:rPr lang="en-US" sz="2353" dirty="0">
                <a:sym typeface="Wingdings" pitchFamily="-104" charset="2"/>
              </a:rPr>
              <a:t>“General purpose detector in the forward region”</a:t>
            </a:r>
            <a:endParaRPr lang="en-US" sz="2353" dirty="0"/>
          </a:p>
          <a:p>
            <a:pPr eaLnBrk="1" hangingPunct="1"/>
            <a:endParaRPr lang="en-US" dirty="0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30727" name="Picture 6" descr="UpgradeLOI.tif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189018"/>
            <a:ext cx="1981200" cy="2881746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Upgrade Detector design parameter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1371600"/>
            <a:ext cx="7543800" cy="517064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660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2x10</a:t>
            </a:r>
            <a:r>
              <a:rPr lang="en-US" sz="6600" baseline="3000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33</a:t>
            </a:r>
            <a:r>
              <a:rPr lang="en-US" sz="660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 </a:t>
            </a:r>
            <a:r>
              <a:rPr lang="en-US" sz="660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cm</a:t>
            </a:r>
            <a:r>
              <a:rPr lang="en-US" sz="6600" baseline="3000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-2</a:t>
            </a:r>
            <a:r>
              <a:rPr lang="en-US" sz="6600" smtClean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 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s</a:t>
            </a:r>
            <a:r>
              <a:rPr lang="en-US" sz="6600" baseline="300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-1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at 25 ns spacing</a:t>
            </a:r>
          </a:p>
          <a:p>
            <a:pPr algn="ctr"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Total: 50 fb</a:t>
            </a:r>
            <a:r>
              <a:rPr lang="en-US" sz="6600" baseline="300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-1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s</a:t>
            </a:r>
            <a:r>
              <a:rPr lang="en-US" sz="6600" baseline="300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1/2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 =14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pperplate Gothic Bold" pitchFamily="34" charset="0"/>
                <a:cs typeface="Arial" charset="0"/>
              </a:rPr>
              <a:t>TeV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blipFill>
                <a:blip r:embed="rId2"/>
                <a:tile tx="0" ty="0" sx="100000" sy="100000" flip="none" algn="tl"/>
              </a:blip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pperplate Gothic Bold" pitchFamily="34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90600" y="1295400"/>
            <a:ext cx="17526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29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Interference Experiment Works!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</a:t>
            </a:fld>
            <a:endParaRPr lang="nl-NL" dirty="0"/>
          </a:p>
        </p:txBody>
      </p:sp>
      <p:grpSp>
        <p:nvGrpSpPr>
          <p:cNvPr id="3" name="Group 10"/>
          <p:cNvGrpSpPr/>
          <p:nvPr/>
        </p:nvGrpSpPr>
        <p:grpSpPr>
          <a:xfrm>
            <a:off x="3482607" y="2457177"/>
            <a:ext cx="5356593" cy="1962423"/>
            <a:chOff x="1002547" y="2060848"/>
            <a:chExt cx="6886106" cy="23399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636915" y="2467750"/>
              <a:ext cx="1410719" cy="4036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27451" y="2467750"/>
              <a:ext cx="1440160" cy="4036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7911" y="3059668"/>
            <a:ext cx="28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-0.088 ± 0.011 ± 0.008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343870"/>
            <a:ext cx="2787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precise and first </a:t>
            </a:r>
            <a:r>
              <a:rPr lang="en-US" b="1" dirty="0" smtClean="0">
                <a:solidFill>
                  <a:srgbClr val="0000FF"/>
                </a:solidFill>
              </a:rPr>
              <a:t>5σ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Observation of CP violation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a </a:t>
            </a:r>
            <a:r>
              <a:rPr lang="en-US" dirty="0" err="1" smtClean="0">
                <a:solidFill>
                  <a:srgbClr val="0000FF"/>
                </a:solidFill>
              </a:rPr>
              <a:t>hadronic</a:t>
            </a:r>
            <a:r>
              <a:rPr lang="en-US" dirty="0" smtClean="0">
                <a:solidFill>
                  <a:srgbClr val="0000FF"/>
                </a:solidFill>
              </a:rPr>
              <a:t> machine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1" name="Group 13"/>
          <p:cNvGrpSpPr/>
          <p:nvPr/>
        </p:nvGrpSpPr>
        <p:grpSpPr>
          <a:xfrm>
            <a:off x="3429000" y="4495800"/>
            <a:ext cx="5410200" cy="2057400"/>
            <a:chOff x="1270943" y="1485007"/>
            <a:chExt cx="6963792" cy="2376487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0943" y="1485007"/>
              <a:ext cx="3463925" cy="234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6360" y="1485007"/>
              <a:ext cx="3508375" cy="237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2884161" y="1916832"/>
              <a:ext cx="1471346" cy="391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GB" sz="1600" kern="0" baseline="-25000" dirty="0" smtClean="0">
                  <a:solidFill>
                    <a:srgbClr val="000000"/>
                  </a:solidFill>
                  <a:latin typeface="Times New Roman"/>
                </a:rPr>
                <a:t>s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→</a:t>
              </a:r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12246" y="1920535"/>
              <a:ext cx="1512391" cy="3910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GB" sz="1600" kern="0" baseline="-25000" dirty="0" smtClean="0">
                  <a:solidFill>
                    <a:srgbClr val="000000"/>
                  </a:solidFill>
                  <a:latin typeface="Times New Roman"/>
                </a:rPr>
                <a:t>s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→</a:t>
              </a:r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GB" sz="1600" kern="0" dirty="0" smtClean="0">
                  <a:solidFill>
                    <a:srgbClr val="000000"/>
                  </a:solidFill>
                  <a:latin typeface="Times New Roman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843808" y="3068960"/>
              <a:ext cx="3456384" cy="0"/>
            </a:xfrm>
            <a:prstGeom prst="line">
              <a:avLst/>
            </a:prstGeom>
            <a:ln w="28575">
              <a:solidFill>
                <a:srgbClr val="0099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04800" y="5269468"/>
            <a:ext cx="256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 = 0.27 ± 0.008 ± 0.02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5602069"/>
            <a:ext cx="2781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First </a:t>
            </a:r>
            <a:r>
              <a:rPr lang="en-US" b="1" dirty="0" smtClean="0">
                <a:solidFill>
                  <a:srgbClr val="0000FF"/>
                </a:solidFill>
              </a:rPr>
              <a:t>3σ</a:t>
            </a:r>
            <a:r>
              <a:rPr lang="en-US" dirty="0" smtClean="0">
                <a:solidFill>
                  <a:srgbClr val="0000FF"/>
                </a:solidFill>
              </a:rPr>
              <a:t> evidence for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CP asymmetry in Bs decays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475984" y="2819400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391400" y="4876800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4800" y="2510135"/>
            <a:ext cx="13716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US" sz="2400" kern="0" baseline="30000" dirty="0" smtClean="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+mn-lt"/>
              </a:rPr>
              <a:t>K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04800" y="4643735"/>
            <a:ext cx="1447800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B</a:t>
            </a:r>
            <a:r>
              <a:rPr lang="en-GB" sz="2400" kern="0" baseline="-25000" dirty="0" smtClean="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2400" kern="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→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400" kern="0" dirty="0" err="1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GB" sz="2400" kern="0" baseline="30000" dirty="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/>
              </a:rPr>
              <a:t>K</a:t>
            </a:r>
            <a:endParaRPr lang="en-GB" sz="2400" dirty="0"/>
          </a:p>
        </p:txBody>
      </p:sp>
      <p:pic>
        <p:nvPicPr>
          <p:cNvPr id="27" name="Picture 26" descr="B2KpiTree.tif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915433"/>
            <a:ext cx="2236832" cy="1446767"/>
          </a:xfrm>
          <a:prstGeom prst="rect">
            <a:avLst/>
          </a:prstGeom>
        </p:spPr>
      </p:pic>
      <p:pic>
        <p:nvPicPr>
          <p:cNvPr id="28" name="Picture 27" descr="B2KpiPenguin.tif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400" y="910758"/>
            <a:ext cx="2057400" cy="1461422"/>
          </a:xfrm>
          <a:prstGeom prst="rect">
            <a:avLst/>
          </a:prstGeom>
        </p:spPr>
      </p:pic>
      <p:pic>
        <p:nvPicPr>
          <p:cNvPr id="31" name="Picture 30" descr="Tre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6466" y="914400"/>
            <a:ext cx="1278183" cy="1447800"/>
          </a:xfrm>
          <a:prstGeom prst="rect">
            <a:avLst/>
          </a:prstGeom>
        </p:spPr>
      </p:pic>
      <p:pic>
        <p:nvPicPr>
          <p:cNvPr id="32" name="Picture 31" descr="penguin1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0" y="901700"/>
            <a:ext cx="1329709" cy="14605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90249" y="1295400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0" y="4494212"/>
            <a:ext cx="9144000" cy="1588"/>
          </a:xfrm>
          <a:prstGeom prst="straightConnector1">
            <a:avLst/>
          </a:prstGeom>
          <a:ln w="12700">
            <a:solidFill>
              <a:srgbClr val="3366F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28600" y="3124200"/>
            <a:ext cx="2819400" cy="1143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4800" y="5257800"/>
            <a:ext cx="3048000" cy="10668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Upgrade to 40 MHz R/O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30</a:t>
            </a:fld>
            <a:endParaRPr lang="nl-NL"/>
          </a:p>
        </p:txBody>
      </p:sp>
      <p:grpSp>
        <p:nvGrpSpPr>
          <p:cNvPr id="6" name="Group 14"/>
          <p:cNvGrpSpPr/>
          <p:nvPr/>
        </p:nvGrpSpPr>
        <p:grpSpPr>
          <a:xfrm>
            <a:off x="583505" y="1128936"/>
            <a:ext cx="8308975" cy="4906962"/>
            <a:chOff x="457200" y="1447800"/>
            <a:chExt cx="8308975" cy="4906962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447800"/>
              <a:ext cx="8308975" cy="490696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57200" y="3200400"/>
              <a:ext cx="609600" cy="3810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47800" y="2819400"/>
              <a:ext cx="609600" cy="304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81400" y="2362200"/>
              <a:ext cx="609600" cy="5334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67200" y="1905000"/>
              <a:ext cx="1066800" cy="685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0600" y="1752600"/>
              <a:ext cx="1066800" cy="6858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53000" y="1524000"/>
              <a:ext cx="2286000" cy="6096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62200" y="1905000"/>
              <a:ext cx="838200" cy="533400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26305" y="1052736"/>
            <a:ext cx="15240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VELO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 strips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all)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14428" y="1052736"/>
            <a:ext cx="1828800" cy="914400"/>
          </a:xfrm>
          <a:prstGeom prst="roundRect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Silicon Tracker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Si strips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all)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07705" y="1052736"/>
            <a:ext cx="1834662" cy="914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Outer Tracker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Straw tubes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83704" y="5319936"/>
            <a:ext cx="1596207" cy="11334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RICH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HPDs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(replace HPD &amp;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774504" y="5373216"/>
            <a:ext cx="2317776" cy="917376"/>
          </a:xfrm>
          <a:prstGeom prst="round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Berlin Sans FB Demi" pitchFamily="34" charset="0"/>
              </a:rPr>
              <a:t>Calo</a:t>
            </a:r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PMTs (reduce PMT gain, replace R/O)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69904" y="1052736"/>
            <a:ext cx="2390528" cy="914400"/>
          </a:xfrm>
          <a:prstGeom prst="roundRect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Berlin Sans FB Demi" pitchFamily="34" charset="0"/>
              </a:rPr>
              <a:t>Muon</a:t>
            </a:r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  MWPC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Berlin Sans FB Demi" pitchFamily="34" charset="0"/>
              </a:rPr>
              <a:t>(almost compatible)</a:t>
            </a:r>
            <a:endParaRPr lang="en-US" dirty="0">
              <a:solidFill>
                <a:srgbClr val="FFFFFF"/>
              </a:solidFill>
              <a:latin typeface="Berlin Sans FB Demi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20742047">
            <a:off x="832545" y="1903601"/>
            <a:ext cx="484632" cy="142993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324883">
            <a:off x="1888201" y="1864041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Down Arrow 22"/>
          <p:cNvSpPr/>
          <p:nvPr/>
        </p:nvSpPr>
        <p:spPr>
          <a:xfrm rot="20653907">
            <a:off x="3231321" y="1911467"/>
            <a:ext cx="484632" cy="1047549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 rot="9412581">
            <a:off x="1854237" y="4058407"/>
            <a:ext cx="484632" cy="15257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 rot="13854252">
            <a:off x="3734746" y="4472922"/>
            <a:ext cx="484632" cy="147855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3783905" y="1928106"/>
            <a:ext cx="484632" cy="76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10800000">
            <a:off x="5307906" y="4679581"/>
            <a:ext cx="484632" cy="716557"/>
          </a:xfrm>
          <a:prstGeom prst="down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0192" y="6309320"/>
            <a:ext cx="257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Estimated cost: 52 MCHF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Nikhef: </a:t>
            </a:r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4114800" cy="1981199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Pixel detector</a:t>
            </a:r>
          </a:p>
          <a:p>
            <a:pPr lvl="1"/>
            <a:r>
              <a:rPr lang="en-US" dirty="0" smtClean="0"/>
              <a:t>55 by 55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R&amp;D for TimePix3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Velopix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R&amp;D for detector cooling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High speed data transmission</a:t>
            </a:r>
          </a:p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Testbeam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velo_module.eps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76800" y="4267072"/>
            <a:ext cx="4135805" cy="2362328"/>
          </a:xfrm>
          <a:prstGeom prst="rect">
            <a:avLst/>
          </a:prstGeom>
        </p:spPr>
      </p:pic>
      <p:pic>
        <p:nvPicPr>
          <p:cNvPr id="7" name="Picture 6" descr="Velo_Si_Strip_Left_and_Right_Detect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066800"/>
            <a:ext cx="3581400" cy="21209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429000"/>
            <a:ext cx="1731003" cy="108668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5105400" y="3200400"/>
            <a:ext cx="2514600" cy="76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6896100" y="2705100"/>
            <a:ext cx="1981200" cy="1447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419600" y="4572000"/>
            <a:ext cx="1066800" cy="914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219700" y="4914900"/>
            <a:ext cx="10668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C:\Documents and Settings\plackett\My Dropbox\Richards Documents\Pictures\Telescope Aug2010\Testbeam_Aug2010 00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" y="3633510"/>
            <a:ext cx="3276600" cy="252970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31" name="Straight Arrow Connector 30"/>
          <p:cNvCxnSpPr/>
          <p:nvPr/>
        </p:nvCxnSpPr>
        <p:spPr>
          <a:xfrm>
            <a:off x="3505200" y="1371600"/>
            <a:ext cx="1676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1295400" y="3276600"/>
            <a:ext cx="533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6948" y="3576935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Vladimir </a:t>
            </a:r>
            <a:r>
              <a:rPr lang="en-US" sz="1200" b="1" dirty="0" err="1" smtClean="0">
                <a:solidFill>
                  <a:srgbClr val="0000FF"/>
                </a:solidFill>
              </a:rPr>
              <a:t>Gromov</a:t>
            </a:r>
            <a:r>
              <a:rPr lang="en-US" sz="1200" b="1" dirty="0" smtClean="0">
                <a:solidFill>
                  <a:srgbClr val="0000FF"/>
                </a:solidFill>
              </a:rPr>
              <a:t> ,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Francesco </a:t>
            </a:r>
            <a:r>
              <a:rPr lang="en-US" sz="1200" b="1" dirty="0" err="1" smtClean="0">
                <a:solidFill>
                  <a:srgbClr val="0000FF"/>
                </a:solidFill>
              </a:rPr>
              <a:t>Zappon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9600" y="3429000"/>
            <a:ext cx="4572000" cy="3200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RF-box and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 descr="SAM_0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3962400"/>
            <a:ext cx="2057400" cy="2743200"/>
          </a:xfrm>
          <a:prstGeom prst="rect">
            <a:avLst/>
          </a:prstGeom>
        </p:spPr>
      </p:pic>
      <p:pic>
        <p:nvPicPr>
          <p:cNvPr id="11" name="Picture 10" descr="e.roel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1905000"/>
            <a:ext cx="137160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864" y="3974068"/>
            <a:ext cx="4118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2) Upgrade: milling from massive Al block: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274797"/>
            <a:ext cx="3733799" cy="2508994"/>
          </a:xfrm>
          <a:prstGeom prst="rect">
            <a:avLst/>
          </a:prstGeom>
        </p:spPr>
      </p:pic>
      <p:pic>
        <p:nvPicPr>
          <p:cNvPr id="13" name="Afbeelding 6" descr="rf-box-raw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81001" y="4419600"/>
            <a:ext cx="3048000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914400"/>
            <a:ext cx="353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RF Foil from secondary interactions: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3800" y="4419600"/>
            <a:ext cx="3048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91000" y="914400"/>
            <a:ext cx="31232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1) Improved RF box by welding: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2286000"/>
            <a:ext cx="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Si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371600" y="2514600"/>
            <a:ext cx="304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371600" y="2514600"/>
            <a:ext cx="7620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86400" y="6096000"/>
            <a:ext cx="1173143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Leak tight!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Picture 21" descr="WeldedBox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13200" y="1295400"/>
            <a:ext cx="3454400" cy="2590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429000" y="1905000"/>
            <a:ext cx="11430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/>
          <p:nvPr/>
        </p:nvGrpSpPr>
        <p:grpSpPr>
          <a:xfrm>
            <a:off x="-112589" y="4114800"/>
            <a:ext cx="4784725" cy="5334000"/>
            <a:chOff x="2133600" y="1143000"/>
            <a:chExt cx="4784725" cy="5334000"/>
          </a:xfrm>
        </p:grpSpPr>
        <p:pic>
          <p:nvPicPr>
            <p:cNvPr id="26" name="Picture 7" descr="HitFlux-Lumi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0" y="1143000"/>
              <a:ext cx="4784725" cy="5314950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2133600" y="3733800"/>
              <a:ext cx="449580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15"/>
          <p:cNvGrpSpPr/>
          <p:nvPr/>
        </p:nvGrpSpPr>
        <p:grpSpPr>
          <a:xfrm>
            <a:off x="-1295400" y="332656"/>
            <a:ext cx="6705600" cy="5638800"/>
            <a:chOff x="1066800" y="1188361"/>
            <a:chExt cx="6858000" cy="4846211"/>
          </a:xfrm>
        </p:grpSpPr>
        <p:pic>
          <p:nvPicPr>
            <p:cNvPr id="29" name="Picture 28" descr="OTUpgradeGeometry.eps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072694" y="182467"/>
              <a:ext cx="4846211" cy="68580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362200" y="1622846"/>
              <a:ext cx="3962400" cy="281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62200" y="4648200"/>
              <a:ext cx="685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Nikhef: Outer Tracker Upgrade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Marcel Merk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1CBE7-868E-4845-8ACC-9A89B0D3A99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Picture 7" descr="OTco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572000"/>
            <a:ext cx="3581400" cy="2235858"/>
          </a:xfrm>
          <a:prstGeom prst="rect">
            <a:avLst/>
          </a:prstGeom>
          <a:noFill/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934200" y="4724400"/>
            <a:ext cx="147955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Without spillover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With spillover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00745" y="4202668"/>
            <a:ext cx="2981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# Outer Tracker hits in trigger: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228600" y="914400"/>
            <a:ext cx="3733800" cy="609600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Outer Tracker 40 MHz electronics R&amp;D “halfway”</a:t>
            </a:r>
          </a:p>
        </p:txBody>
      </p:sp>
      <p:sp>
        <p:nvSpPr>
          <p:cNvPr id="33" name="Content Placeholder 24"/>
          <p:cNvSpPr txBox="1">
            <a:spLocks/>
          </p:cNvSpPr>
          <p:nvPr/>
        </p:nvSpPr>
        <p:spPr>
          <a:xfrm>
            <a:off x="228600" y="3429000"/>
            <a:ext cx="3657600" cy="609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Outer Tracker requires shorter straw-modules in central region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752600" y="2006024"/>
            <a:ext cx="2362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40MHz TDC implemented in </a:t>
            </a:r>
            <a:r>
              <a:rPr lang="en-US" sz="1600" b="1" dirty="0" err="1" smtClean="0">
                <a:solidFill>
                  <a:srgbClr val="FF0000"/>
                </a:solidFill>
              </a:rPr>
              <a:t>Actel</a:t>
            </a:r>
            <a:r>
              <a:rPr lang="en-US" sz="1600" b="1" dirty="0" smtClean="0">
                <a:solidFill>
                  <a:srgbClr val="FF0000"/>
                </a:solidFill>
              </a:rPr>
              <a:t> FPGA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5" name="Picture 2" descr="P:\B-Fysica\LHC-B_OuterTracker\Upgrade\wilco_designs\HSMC_tdc_optical_v1.0\docs\fotos\_MG_9629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838200"/>
            <a:ext cx="4667200" cy="319571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</p:pic>
      <p:sp>
        <p:nvSpPr>
          <p:cNvPr id="36" name="Rectangle 35"/>
          <p:cNvSpPr/>
          <p:nvPr/>
        </p:nvSpPr>
        <p:spPr bwMode="auto">
          <a:xfrm>
            <a:off x="8001000" y="1219200"/>
            <a:ext cx="914400" cy="2645365"/>
          </a:xfrm>
          <a:prstGeom prst="rect">
            <a:avLst/>
          </a:prstGeom>
          <a:noFill/>
          <a:ln w="38100" cap="flat" cmpd="sng" algn="ctr">
            <a:solidFill>
              <a:srgbClr val="FFFF99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914400"/>
            <a:ext cx="1524000" cy="3048000"/>
          </a:xfrm>
          <a:prstGeom prst="rect">
            <a:avLst/>
          </a:prstGeom>
          <a:noFill/>
          <a:ln w="38100" cap="flat" cmpd="sng" algn="ctr">
            <a:solidFill>
              <a:srgbClr val="FF33CC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57400" y="2590800"/>
            <a:ext cx="205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 smtClean="0">
                <a:solidFill>
                  <a:srgbClr val="FF33CC"/>
                </a:solidFill>
                <a:cs typeface="Times New Roman" pitchFamily="18" charset="0"/>
              </a:rPr>
              <a:t>Stratix</a:t>
            </a:r>
            <a:r>
              <a:rPr lang="en-GB" b="1" dirty="0" smtClean="0">
                <a:solidFill>
                  <a:srgbClr val="FF33CC"/>
                </a:solidFill>
                <a:cs typeface="Times New Roman" pitchFamily="18" charset="0"/>
              </a:rPr>
              <a:t> IV (readout and GBT emulator)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935015" y="838200"/>
            <a:ext cx="120898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cs typeface="Times New Roman" pitchFamily="18" charset="0"/>
              </a:rPr>
              <a:t>ASDBLRs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248400" y="914400"/>
            <a:ext cx="1676400" cy="304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75000"/>
              <a:buFont typeface="Wingdings" pitchFamily="2" charset="2"/>
              <a:buBlip>
                <a:blip r:embed="rId7"/>
              </a:buBlip>
            </a:pPr>
            <a:endParaRPr lang="en-US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F579F-C02C-1448-8046-0EC0C45FEFA9}" type="slidenum">
              <a:rPr lang="en-US"/>
              <a:pPr/>
              <a:t>34</a:t>
            </a:fld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smtClean="0">
                <a:ea typeface="ＭＳ Ｐゴシック" charset="-128"/>
                <a:cs typeface="ＭＳ Ｐゴシック" charset="-128"/>
              </a:rPr>
              <a:t>Conclusions</a:t>
            </a:r>
            <a:endParaRPr lang="en-US" sz="4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70" name="Rectangle 3"/>
          <p:cNvSpPr txBox="1">
            <a:spLocks noChangeArrowheads="1"/>
          </p:cNvSpPr>
          <p:nvPr/>
        </p:nvSpPr>
        <p:spPr bwMode="auto">
          <a:xfrm>
            <a:off x="827584" y="1268760"/>
            <a:ext cx="7315200" cy="50405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/>
              <a:t>LHCb</a:t>
            </a:r>
            <a:r>
              <a:rPr lang="en-US" sz="2400" dirty="0" smtClean="0"/>
              <a:t> Detector in good shape: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Taking data above the design luminosity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 smtClean="0">
                <a:solidFill>
                  <a:srgbClr val="0000FF"/>
                </a:solidFill>
              </a:rPr>
              <a:t>Flavour</a:t>
            </a:r>
            <a:r>
              <a:rPr lang="en-US" sz="2000" dirty="0" smtClean="0">
                <a:solidFill>
                  <a:srgbClr val="0000FF"/>
                </a:solidFill>
              </a:rPr>
              <a:t> Physics is strong alternative to direct searches for NP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800" dirty="0" smtClean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Nikhef </a:t>
            </a:r>
            <a:r>
              <a:rPr lang="en-US" sz="2400" dirty="0" err="1" smtClean="0"/>
              <a:t>LHCb</a:t>
            </a:r>
            <a:r>
              <a:rPr lang="en-US" sz="2400" dirty="0" smtClean="0"/>
              <a:t> group: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Exploiting physics with charged particle final states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3366FF"/>
                </a:solidFill>
              </a:rPr>
              <a:t>Synergy with Nikhef theory B-physics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New program funding needed after 2014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Replacement of retiring staff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800" dirty="0" smtClean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Upgrade: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Extended physics program for </a:t>
            </a:r>
            <a:r>
              <a:rPr lang="en-US" sz="2000" dirty="0" err="1" smtClean="0">
                <a:solidFill>
                  <a:srgbClr val="0000FF"/>
                </a:solidFill>
              </a:rPr>
              <a:t>LHCb</a:t>
            </a:r>
            <a:r>
              <a:rPr lang="en-US" sz="2000" dirty="0" smtClean="0">
                <a:solidFill>
                  <a:srgbClr val="0000FF"/>
                </a:solidFill>
              </a:rPr>
              <a:t> upgrade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Nikhef active in R&amp;D for </a:t>
            </a:r>
            <a:r>
              <a:rPr lang="en-US" sz="2000" dirty="0" err="1" smtClean="0">
                <a:solidFill>
                  <a:srgbClr val="0000FF"/>
                </a:solidFill>
              </a:rPr>
              <a:t>Velo</a:t>
            </a:r>
            <a:r>
              <a:rPr lang="en-US" sz="2000" dirty="0" smtClean="0">
                <a:solidFill>
                  <a:srgbClr val="0000FF"/>
                </a:solidFill>
              </a:rPr>
              <a:t> and OT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rgbClr val="0000FF"/>
                </a:solidFill>
              </a:rPr>
              <a:t>Required </a:t>
            </a:r>
            <a:r>
              <a:rPr lang="en-US" sz="2000" smtClean="0">
                <a:solidFill>
                  <a:srgbClr val="0000FF"/>
                </a:solidFill>
              </a:rPr>
              <a:t>investment funding: </a:t>
            </a:r>
            <a:r>
              <a:rPr lang="en-US" sz="2000" dirty="0" smtClean="0">
                <a:solidFill>
                  <a:srgbClr val="0000FF"/>
                </a:solidFill>
              </a:rPr>
              <a:t>4 </a:t>
            </a:r>
            <a:r>
              <a:rPr lang="en-US" sz="2000" dirty="0" err="1" smtClean="0">
                <a:solidFill>
                  <a:srgbClr val="0000FF"/>
                </a:solidFill>
              </a:rPr>
              <a:t>MEuro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800" dirty="0" smtClean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/>
              <a:t> </a:t>
            </a: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rgbClr val="0066FF"/>
              </a:solidFill>
              <a:sym typeface="Wingdings" charset="2"/>
            </a:endParaRPr>
          </a:p>
          <a:p>
            <a:pPr marL="742950" lvl="1" indent="-285750">
              <a:spcBef>
                <a:spcPct val="20000"/>
              </a:spcBef>
            </a:pPr>
            <a:endParaRPr lang="en-US" sz="2800" dirty="0">
              <a:sym typeface="Wingdings" charset="2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arnaval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6428"/>
            <a:ext cx="9144000" cy="604157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15-12-2008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35</a:t>
            </a:fld>
            <a:endParaRPr lang="nl-NL"/>
          </a:p>
        </p:txBody>
      </p:sp>
      <p:pic>
        <p:nvPicPr>
          <p:cNvPr id="8" name="Picture 7" descr="Carnaval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064352" cy="3043184"/>
          </a:xfrm>
          <a:prstGeom prst="rect">
            <a:avLst/>
          </a:prstGeom>
        </p:spPr>
      </p:pic>
      <p:pic>
        <p:nvPicPr>
          <p:cNvPr id="9" name="Picture 8" descr="Carnaval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3586691"/>
            <a:ext cx="4951170" cy="3271309"/>
          </a:xfrm>
          <a:prstGeom prst="rect">
            <a:avLst/>
          </a:prstGeom>
        </p:spPr>
      </p:pic>
      <p:pic>
        <p:nvPicPr>
          <p:cNvPr id="10" name="Picture 9" descr="Carnaval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05064"/>
            <a:ext cx="4107882" cy="2711202"/>
          </a:xfrm>
          <a:prstGeom prst="rect">
            <a:avLst/>
          </a:prstGeom>
        </p:spPr>
      </p:pic>
      <p:pic>
        <p:nvPicPr>
          <p:cNvPr id="11" name="Picture 10" descr="Carnaval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0"/>
            <a:ext cx="3143250" cy="2095500"/>
          </a:xfrm>
          <a:prstGeom prst="rect">
            <a:avLst/>
          </a:prstGeom>
        </p:spPr>
      </p:pic>
      <p:pic>
        <p:nvPicPr>
          <p:cNvPr id="12" name="Picture 11" descr="Carnaval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204864"/>
            <a:ext cx="1975085" cy="1406757"/>
          </a:xfrm>
          <a:prstGeom prst="rect">
            <a:avLst/>
          </a:prstGeom>
        </p:spPr>
      </p:pic>
      <p:pic>
        <p:nvPicPr>
          <p:cNvPr id="13" name="Picture 12" descr="Carnaval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068960"/>
            <a:ext cx="1008112" cy="1008112"/>
          </a:xfrm>
          <a:prstGeom prst="rect">
            <a:avLst/>
          </a:prstGeom>
        </p:spPr>
      </p:pic>
      <p:pic>
        <p:nvPicPr>
          <p:cNvPr id="7" name="Picture 6" descr="Carnaval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0"/>
            <a:ext cx="2709840" cy="40794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95561" y="188640"/>
            <a:ext cx="57123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1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dirty="0" err="1" smtClean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sz="12000" b="1" dirty="0" err="1" smtClean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sz="12000" b="1" dirty="0" err="1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dirty="0" err="1" smtClean="0">
                <a:ln w="11430"/>
                <a:solidFill>
                  <a:srgbClr val="8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1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dirty="0" err="1" smtClean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endParaRPr lang="en-US" sz="12000" b="1" cap="none" spc="0" dirty="0">
              <a:ln w="11430"/>
              <a:solidFill>
                <a:srgbClr val="00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99792" y="3140968"/>
            <a:ext cx="434420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</a:t>
            </a:r>
            <a:r>
              <a:rPr lang="en-US" sz="12000" b="1" cap="none" spc="0" dirty="0" err="1" smtClean="0">
                <a:ln w="11430"/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cap="none" spc="0" dirty="0" err="1" smtClean="0">
                <a:ln w="11430"/>
                <a:solidFill>
                  <a:srgbClr val="00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</a:t>
            </a:r>
            <a:r>
              <a:rPr lang="en-US" sz="12000" b="1" cap="none" spc="0" dirty="0" err="1" smtClean="0">
                <a:ln w="11430"/>
                <a:solidFill>
                  <a:srgbClr val="FF99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120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0" b="1" cap="none" spc="0" dirty="0" smtClean="0">
                <a:ln w="11430"/>
                <a:solidFill>
                  <a:srgbClr val="8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en-US" sz="12000" b="1" cap="none" spc="0" dirty="0">
              <a:ln w="11430"/>
              <a:solidFill>
                <a:srgbClr val="8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776" y="2564904"/>
            <a:ext cx="3672408" cy="1368152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Additional Material</a:t>
            </a:r>
          </a:p>
          <a:p>
            <a:pPr algn="ctr">
              <a:buNone/>
            </a:pPr>
            <a:r>
              <a:rPr lang="en-US" dirty="0" smtClean="0"/>
              <a:t>(Backup Slides)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36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LHCb-manpow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79798"/>
            <a:ext cx="4046984" cy="572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Points of attention</a:t>
            </a:r>
          </a:p>
        </p:txBody>
      </p:sp>
      <p:sp>
        <p:nvSpPr>
          <p:cNvPr id="36870" name="Rectangle 3"/>
          <p:cNvSpPr txBox="1">
            <a:spLocks noChangeArrowheads="1"/>
          </p:cNvSpPr>
          <p:nvPr/>
        </p:nvSpPr>
        <p:spPr bwMode="auto">
          <a:xfrm>
            <a:off x="899592" y="1340768"/>
            <a:ext cx="7696200" cy="4800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Manpower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Funding FOM program ends in January 1,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2015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Replacement of retiring staff members</a:t>
            </a:r>
          </a:p>
          <a:p>
            <a:pPr marL="1200150" lvl="2" indent="-28575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3366FF"/>
                </a:solidFill>
                <a:ea typeface="ＭＳ Ｐゴシック" charset="-128"/>
                <a:cs typeface="ＭＳ Ｐゴシック" charset="-128"/>
              </a:rPr>
              <a:t>Upgrade (hardware) expertise</a:t>
            </a:r>
            <a:endParaRPr lang="en-US" sz="2000" dirty="0">
              <a:solidFill>
                <a:srgbClr val="3366FF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Balance </a:t>
            </a:r>
            <a:r>
              <a:rPr lang="en-US" sz="20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Postdocs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vs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PhDs</a:t>
            </a:r>
          </a:p>
          <a:p>
            <a:pPr marL="1200150" lvl="2" indent="-28575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000" dirty="0" err="1">
                <a:solidFill>
                  <a:srgbClr val="0066FF"/>
                </a:solidFill>
                <a:sym typeface="Wingdings" pitchFamily="-105" charset="2"/>
              </a:rPr>
              <a:t>Postdocs</a:t>
            </a:r>
            <a:r>
              <a:rPr lang="en-US" sz="2000" dirty="0">
                <a:solidFill>
                  <a:srgbClr val="0066FF"/>
                </a:solidFill>
                <a:sym typeface="Wingdings" pitchFamily="-105" charset="2"/>
              </a:rPr>
              <a:t> are vital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800" dirty="0">
              <a:solidFill>
                <a:srgbClr val="0066FF"/>
              </a:solidFill>
              <a:ea typeface="ＭＳ Ｐゴシック" charset="-128"/>
              <a:sym typeface="Wingdings" pitchFamily="-105" charset="2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-128"/>
                <a:sym typeface="Wingdings" pitchFamily="-105" charset="2"/>
              </a:rPr>
              <a:t>Upgrade</a:t>
            </a:r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Requires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Investment Funding</a:t>
            </a:r>
            <a:endParaRPr lang="en-US" sz="20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 marL="3028950" lvl="6" indent="-285750" defTabSz="457200">
              <a:spcBef>
                <a:spcPct val="20000"/>
              </a:spcBef>
              <a:defRPr/>
            </a:pPr>
            <a:r>
              <a:rPr lang="en-US" sz="8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24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cs typeface="ＭＳ Ｐゴシック" pitchFamily="-105" charset="-128"/>
              </a:rPr>
              <a:t>Current Detector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Outer Tracker aging: monitoring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Velo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RF box replacement: vacuum tightness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8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37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Motivation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38</a:t>
            </a:fld>
            <a:endParaRPr lang="nl-NL"/>
          </a:p>
        </p:txBody>
      </p:sp>
      <p:grpSp>
        <p:nvGrpSpPr>
          <p:cNvPr id="6" name="Group 67"/>
          <p:cNvGrpSpPr/>
          <p:nvPr/>
        </p:nvGrpSpPr>
        <p:grpSpPr>
          <a:xfrm>
            <a:off x="107504" y="908720"/>
            <a:ext cx="3528392" cy="5760640"/>
            <a:chOff x="5564908" y="142852"/>
            <a:chExt cx="3471588" cy="6286346"/>
          </a:xfrm>
        </p:grpSpPr>
        <p:grpSp>
          <p:nvGrpSpPr>
            <p:cNvPr id="7" name="Group 88"/>
            <p:cNvGrpSpPr/>
            <p:nvPr/>
          </p:nvGrpSpPr>
          <p:grpSpPr>
            <a:xfrm>
              <a:off x="5564908" y="142852"/>
              <a:ext cx="3471588" cy="6286346"/>
              <a:chOff x="403183" y="285728"/>
              <a:chExt cx="3471588" cy="6286346"/>
            </a:xfrm>
          </p:grpSpPr>
          <p:grpSp>
            <p:nvGrpSpPr>
              <p:cNvPr id="11" name="Group 59"/>
              <p:cNvGrpSpPr/>
              <p:nvPr/>
            </p:nvGrpSpPr>
            <p:grpSpPr>
              <a:xfrm>
                <a:off x="403183" y="285728"/>
                <a:ext cx="3357585" cy="5997022"/>
                <a:chOff x="22189" y="403223"/>
                <a:chExt cx="3357585" cy="5997022"/>
              </a:xfrm>
            </p:grpSpPr>
            <p:pic>
              <p:nvPicPr>
                <p:cNvPr id="13" name="Picture 6" descr="LHCb general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73772" y="403223"/>
                  <a:ext cx="2606002" cy="13398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TextBox 41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012861" y="4286285"/>
                  <a:ext cx="2438400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dirty="0">
                      <a:solidFill>
                        <a:srgbClr val="000000"/>
                      </a:solidFill>
                      <a:latin typeface="Tahoma" pitchFamily="34" charset="0"/>
                    </a:rPr>
                    <a:t>High-Level Trigger</a:t>
                  </a:r>
                </a:p>
              </p:txBody>
            </p:sp>
            <p:sp>
              <p:nvSpPr>
                <p:cNvPr id="15" name="Rectangle 105"/>
                <p:cNvSpPr>
                  <a:spLocks noChangeArrowheads="1"/>
                </p:cNvSpPr>
                <p:nvPr/>
              </p:nvSpPr>
              <p:spPr bwMode="auto">
                <a:xfrm>
                  <a:off x="372310" y="6030913"/>
                  <a:ext cx="779381" cy="369332"/>
                </a:xfrm>
                <a:prstGeom prst="rect">
                  <a:avLst/>
                </a:prstGeom>
                <a:solidFill>
                  <a:srgbClr val="FFFFCC"/>
                </a:solidFill>
                <a:ln w="19050">
                  <a:solidFill>
                    <a:srgbClr val="7030A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s-ES" sz="2000" baseline="-6000" dirty="0" smtClean="0">
                      <a:solidFill>
                        <a:srgbClr val="8D42C6"/>
                      </a:solidFill>
                      <a:latin typeface="Calibri" pitchFamily="34" charset="0"/>
                    </a:rPr>
                    <a:t>~</a:t>
                  </a:r>
                  <a:r>
                    <a:rPr lang="es-ES" dirty="0" smtClean="0">
                      <a:solidFill>
                        <a:srgbClr val="8D42C6"/>
                      </a:solidFill>
                      <a:latin typeface="Calibri" pitchFamily="34" charset="0"/>
                    </a:rPr>
                    <a:t>3 </a:t>
                  </a:r>
                  <a:r>
                    <a:rPr lang="es-ES" dirty="0" err="1">
                      <a:solidFill>
                        <a:srgbClr val="8D42C6"/>
                      </a:solidFill>
                      <a:latin typeface="Calibri" pitchFamily="34" charset="0"/>
                    </a:rPr>
                    <a:t>kHz</a:t>
                  </a:r>
                  <a:endParaRPr lang="es-ES" dirty="0">
                    <a:solidFill>
                      <a:srgbClr val="8D42C6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6" name="TextBox 10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411199" y="2247901"/>
                  <a:ext cx="1235075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Tahoma" pitchFamily="34" charset="0"/>
                    </a:rPr>
                    <a:t>Level -0</a:t>
                  </a:r>
                </a:p>
              </p:txBody>
            </p:sp>
            <p:sp>
              <p:nvSpPr>
                <p:cNvPr id="1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09875" y="3070225"/>
                  <a:ext cx="217488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068388" y="2133600"/>
                  <a:ext cx="674687" cy="912813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 dirty="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e, </a:t>
                  </a:r>
                  <a:r>
                    <a:rPr lang="en-US" sz="1400" dirty="0">
                      <a:solidFill>
                        <a:srgbClr val="FFFFFF"/>
                      </a:solidFill>
                      <a:latin typeface="Symbol" pitchFamily="18" charset="2"/>
                    </a:rPr>
                    <a:t>g</a:t>
                  </a:r>
                </a:p>
                <a:p>
                  <a:pPr algn="ctr" eaLnBrk="0" hangingPunct="0"/>
                  <a:endParaRPr lang="en-US" sz="14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28613" y="1731963"/>
                  <a:ext cx="892175" cy="33813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FF0000"/>
                      </a:solidFill>
                    </a:rPr>
                    <a:t>40 MHz</a:t>
                  </a:r>
                </a:p>
              </p:txBody>
            </p:sp>
            <p:sp>
              <p:nvSpPr>
                <p:cNvPr id="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69369" y="3113307"/>
                  <a:ext cx="889988" cy="338554"/>
                </a:xfrm>
                <a:prstGeom prst="rect">
                  <a:avLst/>
                </a:prstGeom>
                <a:solidFill>
                  <a:srgbClr val="FFFFCC"/>
                </a:solidFill>
                <a:ln w="19050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 smtClean="0">
                      <a:solidFill>
                        <a:srgbClr val="FF9900"/>
                      </a:solidFill>
                    </a:rPr>
                    <a:t>≤1 </a:t>
                  </a:r>
                  <a:r>
                    <a:rPr lang="en-US" sz="1600" dirty="0">
                      <a:solidFill>
                        <a:srgbClr val="FF9900"/>
                      </a:solidFill>
                    </a:rPr>
                    <a:t>MHz</a:t>
                  </a:r>
                </a:p>
              </p:txBody>
            </p:sp>
            <p:sp>
              <p:nvSpPr>
                <p:cNvPr id="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844675" y="2132013"/>
                  <a:ext cx="674688" cy="912812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had</a:t>
                  </a:r>
                  <a:endParaRPr lang="en-US" sz="1400">
                    <a:solidFill>
                      <a:srgbClr val="FFFFFF"/>
                    </a:solidFill>
                    <a:latin typeface="Symbol" pitchFamily="18" charset="2"/>
                  </a:endParaRPr>
                </a:p>
                <a:p>
                  <a:pPr algn="ctr" eaLnBrk="0" hangingPunct="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2613025" y="2128838"/>
                  <a:ext cx="674688" cy="912812"/>
                </a:xfrm>
                <a:prstGeom prst="rect">
                  <a:avLst/>
                </a:prstGeom>
                <a:solidFill>
                  <a:srgbClr val="FF0000">
                    <a:alpha val="79999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endParaRPr lang="en-US" sz="1200">
                    <a:solidFill>
                      <a:srgbClr val="FFFFFF"/>
                    </a:solidFill>
                  </a:endParaRP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L0 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</a:p>
                <a:p>
                  <a:pPr algn="ctr" eaLnBrk="0" hangingPunct="0"/>
                  <a:endParaRPr lang="en-US" sz="14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AutoShape 47"/>
                <p:cNvSpPr>
                  <a:spLocks noChangeArrowheads="1"/>
                </p:cNvSpPr>
                <p:nvPr/>
              </p:nvSpPr>
              <p:spPr bwMode="auto">
                <a:xfrm>
                  <a:off x="1268413" y="307657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AutoShape 48"/>
                <p:cNvSpPr>
                  <a:spLocks noChangeArrowheads="1"/>
                </p:cNvSpPr>
                <p:nvPr/>
              </p:nvSpPr>
              <p:spPr bwMode="auto">
                <a:xfrm>
                  <a:off x="2055813" y="307657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gradFill rotWithShape="1">
                  <a:gsLst>
                    <a:gs pos="0">
                      <a:srgbClr val="FF0000">
                        <a:alpha val="70000"/>
                      </a:srgbClr>
                    </a:gs>
                    <a:gs pos="100000">
                      <a:srgbClr val="FF9900">
                        <a:alpha val="70000"/>
                      </a:srgb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AutoShape 49"/>
                <p:cNvSpPr>
                  <a:spLocks noChangeArrowheads="1"/>
                </p:cNvSpPr>
                <p:nvPr/>
              </p:nvSpPr>
              <p:spPr bwMode="auto">
                <a:xfrm>
                  <a:off x="1301750" y="1717675"/>
                  <a:ext cx="217488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" name="AutoShape 51"/>
                <p:cNvSpPr>
                  <a:spLocks noChangeArrowheads="1"/>
                </p:cNvSpPr>
                <p:nvPr/>
              </p:nvSpPr>
              <p:spPr bwMode="auto">
                <a:xfrm>
                  <a:off x="2081213" y="1724025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AutoShape 52"/>
                <p:cNvSpPr>
                  <a:spLocks noChangeArrowheads="1"/>
                </p:cNvSpPr>
                <p:nvPr/>
              </p:nvSpPr>
              <p:spPr bwMode="auto">
                <a:xfrm>
                  <a:off x="2820988" y="1725613"/>
                  <a:ext cx="217487" cy="381000"/>
                </a:xfrm>
                <a:prstGeom prst="downArrow">
                  <a:avLst>
                    <a:gd name="adj1" fmla="val 50000"/>
                    <a:gd name="adj2" fmla="val 43796"/>
                  </a:avLst>
                </a:prstGeom>
                <a:solidFill>
                  <a:srgbClr val="FF0000">
                    <a:alpha val="70195"/>
                  </a:srgb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1090613" y="4552950"/>
                  <a:ext cx="2190750" cy="30480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 b="1" dirty="0">
                      <a:solidFill>
                        <a:srgbClr val="00AE00">
                          <a:lumMod val="75000"/>
                        </a:srgbClr>
                      </a:solidFill>
                    </a:rPr>
                    <a:t>Global reconstruction</a:t>
                  </a:r>
                </a:p>
              </p:txBody>
            </p:sp>
            <p:sp>
              <p:nvSpPr>
                <p:cNvPr id="29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31757" y="4524375"/>
                  <a:ext cx="833438" cy="33813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600" dirty="0">
                      <a:solidFill>
                        <a:srgbClr val="00AE00">
                          <a:lumMod val="75000"/>
                        </a:srgbClr>
                      </a:solidFill>
                    </a:rPr>
                    <a:t>30 kHz</a:t>
                  </a:r>
                </a:p>
              </p:txBody>
            </p:sp>
            <p:sp>
              <p:nvSpPr>
                <p:cNvPr id="30" name="TextBox 10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0831" y="3748882"/>
                  <a:ext cx="808037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 dirty="0">
                      <a:solidFill>
                        <a:srgbClr val="FF9900"/>
                      </a:solidFill>
                      <a:latin typeface="Tahoma" pitchFamily="34" charset="0"/>
                    </a:rPr>
                    <a:t>HLT1</a:t>
                  </a:r>
                </a:p>
              </p:txBody>
            </p:sp>
            <p:sp>
              <p:nvSpPr>
                <p:cNvPr id="31" name="TextBox 10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8769" y="5218907"/>
                  <a:ext cx="808037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 dirty="0">
                      <a:solidFill>
                        <a:srgbClr val="00AE00">
                          <a:lumMod val="75000"/>
                        </a:srgbClr>
                      </a:solidFill>
                      <a:latin typeface="Tahoma" pitchFamily="34" charset="0"/>
                    </a:rPr>
                    <a:t>HLT2</a:t>
                  </a:r>
                </a:p>
              </p:txBody>
            </p:sp>
            <p:sp>
              <p:nvSpPr>
                <p:cNvPr id="32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1049338" y="4945063"/>
                  <a:ext cx="2227262" cy="73818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</a:rPr>
                    <a:t>Inclusive selections</a:t>
                  </a:r>
                </a:p>
                <a:p>
                  <a:pPr algn="ctr" eaLnBrk="0" hangingPunct="0"/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, 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+track, 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mm, </a:t>
                  </a:r>
                  <a:r>
                    <a:rPr lang="en-US" sz="1400">
                      <a:solidFill>
                        <a:srgbClr val="FFFFFF"/>
                      </a:solidFill>
                    </a:rPr>
                    <a:t>topological, charm, </a:t>
                  </a:r>
                  <a:r>
                    <a:rPr lang="en-US" sz="1400">
                      <a:solidFill>
                        <a:srgbClr val="FFFFFF"/>
                      </a:solidFill>
                      <a:latin typeface="Lucida Grande" pitchFamily="-106" charset="0"/>
                    </a:rPr>
                    <a:t>ϕ</a:t>
                  </a:r>
                  <a:r>
                    <a:rPr lang="en-US" sz="1400">
                      <a:solidFill>
                        <a:srgbClr val="FFFFFF"/>
                      </a:solidFill>
                      <a:latin typeface="Symbol" pitchFamily="18" charset="2"/>
                    </a:rPr>
                    <a:t>   </a:t>
                  </a:r>
                </a:p>
              </p:txBody>
            </p:sp>
            <p:sp>
              <p:nvSpPr>
                <p:cNvPr id="33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1047750" y="5638800"/>
                  <a:ext cx="2227263" cy="3048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/>
                  <a:r>
                    <a:rPr lang="en-US" sz="1400" dirty="0">
                      <a:solidFill>
                        <a:srgbClr val="FFFFFF"/>
                      </a:solidFill>
                    </a:rPr>
                    <a:t>&amp;  Exclusive selections</a:t>
                  </a:r>
                  <a:endParaRPr lang="en-US" sz="1400" dirty="0">
                    <a:solidFill>
                      <a:srgbClr val="FFFFFF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34" name="AutoShape 121"/>
                <p:cNvSpPr>
                  <a:spLocks noChangeArrowheads="1"/>
                </p:cNvSpPr>
                <p:nvPr/>
              </p:nvSpPr>
              <p:spPr bwMode="auto">
                <a:xfrm>
                  <a:off x="1658938" y="5976958"/>
                  <a:ext cx="868362" cy="381000"/>
                </a:xfrm>
                <a:prstGeom prst="downArrow">
                  <a:avLst>
                    <a:gd name="adj1" fmla="val 50000"/>
                    <a:gd name="adj2" fmla="val 25000"/>
                  </a:avLst>
                </a:prstGeom>
                <a:solidFill>
                  <a:srgbClr val="8D42C6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" name="Rectangle 124"/>
              <p:cNvSpPr>
                <a:spLocks noChangeArrowheads="1"/>
              </p:cNvSpPr>
              <p:nvPr/>
            </p:nvSpPr>
            <p:spPr bwMode="auto">
              <a:xfrm>
                <a:off x="799890" y="6264297"/>
                <a:ext cx="3074881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400" dirty="0">
                    <a:solidFill>
                      <a:srgbClr val="8D42C6"/>
                    </a:solidFill>
                  </a:rPr>
                  <a:t>Storage: </a:t>
                </a:r>
                <a:r>
                  <a:rPr lang="en-GB" sz="1400" dirty="0" smtClean="0">
                    <a:solidFill>
                      <a:srgbClr val="8D42C6"/>
                    </a:solidFill>
                  </a:rPr>
                  <a:t>“nominal” event </a:t>
                </a:r>
                <a:r>
                  <a:rPr lang="en-GB" sz="1400" dirty="0">
                    <a:solidFill>
                      <a:srgbClr val="8D42C6"/>
                    </a:solidFill>
                  </a:rPr>
                  <a:t>size ~35kB</a:t>
                </a:r>
                <a:endParaRPr lang="en-US" sz="1400" dirty="0">
                  <a:solidFill>
                    <a:srgbClr val="8D42C6"/>
                  </a:solidFill>
                </a:endParaRPr>
              </a:p>
            </p:txBody>
          </p:sp>
        </p:grpSp>
        <p:grpSp>
          <p:nvGrpSpPr>
            <p:cNvPr id="8" name="Group 42"/>
            <p:cNvGrpSpPr/>
            <p:nvPr/>
          </p:nvGrpSpPr>
          <p:grpSpPr>
            <a:xfrm>
              <a:off x="6588224" y="3284984"/>
              <a:ext cx="2232248" cy="936104"/>
              <a:chOff x="6588224" y="3284984"/>
              <a:chExt cx="2232248" cy="936104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6588224" y="3284984"/>
                <a:ext cx="2232248" cy="93610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2075" tIns="46038" rIns="92075" bIns="46038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000" smtClean="0">
                  <a:solidFill>
                    <a:srgbClr val="0234B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714937" y="3475890"/>
                <a:ext cx="2016224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High 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p</a:t>
                </a:r>
                <a:r>
                  <a:rPr lang="en-US" sz="1400" baseline="-25000" dirty="0" err="1" smtClean="0">
                    <a:solidFill>
                      <a:srgbClr val="FFFFFF"/>
                    </a:solidFill>
                  </a:rPr>
                  <a:t>T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track with non-zero Impact Parameter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35" name="Picture 34" descr="trig.eps"/>
          <p:cNvPicPr>
            <a:picLocks noChangeAspect="1"/>
          </p:cNvPicPr>
          <p:nvPr/>
        </p:nvPicPr>
        <p:blipFill>
          <a:blip r:embed="rId3" cstate="screen"/>
          <a:srcRect l="18636" t="12500" r="16969" b="14063"/>
          <a:stretch>
            <a:fillRect/>
          </a:stretch>
        </p:blipFill>
        <p:spPr>
          <a:xfrm>
            <a:off x="4355976" y="2204864"/>
            <a:ext cx="3960440" cy="3384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191000" y="990601"/>
            <a:ext cx="4485456" cy="1142256"/>
          </a:xfrm>
          <a:noFill/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Lumi</a:t>
            </a:r>
            <a:r>
              <a:rPr lang="en-US" dirty="0" smtClean="0">
                <a:solidFill>
                  <a:srgbClr val="0000FF"/>
                </a:solidFill>
              </a:rPr>
              <a:t> dependence of L0 trigger yields: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trigger  profits from higher </a:t>
            </a:r>
            <a:r>
              <a:rPr lang="en-US" dirty="0" err="1" smtClean="0"/>
              <a:t>lumi</a:t>
            </a:r>
            <a:endParaRPr lang="en-US" dirty="0" smtClean="0"/>
          </a:p>
          <a:p>
            <a:pPr lvl="1"/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r>
              <a:rPr lang="en-US" dirty="0" smtClean="0"/>
              <a:t> trigger channels fill up bandwidth; higher E</a:t>
            </a:r>
            <a:r>
              <a:rPr lang="en-US" baseline="-25000" dirty="0" smtClean="0"/>
              <a:t>T</a:t>
            </a:r>
            <a:r>
              <a:rPr lang="en-US" dirty="0" smtClean="0"/>
              <a:t> cuts cost efficiency</a:t>
            </a:r>
          </a:p>
          <a:p>
            <a:endParaRPr lang="en-US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962400" y="5638800"/>
            <a:ext cx="50292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Solution: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Increase the bandwidth  for L0 or remove completely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Requires new front end electronics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7200" y="3461720"/>
          <a:ext cx="1066800" cy="302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</a:tblGrid>
              <a:tr h="265946"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3243">
                <a:tc>
                  <a:txBody>
                    <a:bodyPr/>
                    <a:lstStyle/>
                    <a:p>
                      <a:endParaRPr lang="de-DE" sz="12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de-DE" sz="1200" b="1" dirty="0" smtClean="0">
                          <a:solidFill>
                            <a:srgbClr val="000000"/>
                          </a:solidFill>
                        </a:rPr>
                        <a:t>LS3</a:t>
                      </a:r>
                      <a:endParaRPr lang="de-DE" sz="1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916036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Installation of the </a:t>
                      </a:r>
                    </a:p>
                    <a:p>
                      <a:r>
                        <a:rPr lang="en-US" sz="1400" noProof="0" dirty="0" smtClean="0"/>
                        <a:t>HL-LHC hardware</a:t>
                      </a:r>
                    </a:p>
                    <a:p>
                      <a:r>
                        <a:rPr lang="en-US" sz="1400" noProof="0" dirty="0" smtClean="0"/>
                        <a:t>(accelerator</a:t>
                      </a:r>
                    </a:p>
                    <a:p>
                      <a:r>
                        <a:rPr lang="en-US" sz="1400" noProof="0" dirty="0" smtClean="0"/>
                        <a:t>and detector)</a:t>
                      </a:r>
                      <a:endParaRPr lang="en-US" sz="1400" noProof="0" dirty="0"/>
                    </a:p>
                  </a:txBody>
                  <a:tcPr/>
                </a:tc>
              </a:tr>
              <a:tr h="496384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206847"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467600" y="228600"/>
            <a:ext cx="17526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952" tIns="17581" rIns="43952" bIns="17581">
            <a:prstTxWarp prst="textNoShape">
              <a:avLst/>
            </a:prstTxWarp>
            <a:spAutoFit/>
          </a:bodyPr>
          <a:lstStyle/>
          <a:p>
            <a:r>
              <a:rPr lang="en-US" sz="1500" u="sng" dirty="0" smtClean="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Not yet approved!</a:t>
            </a:r>
            <a:endParaRPr lang="en-US" sz="1500" u="sng" dirty="0">
              <a:solidFill>
                <a:srgbClr val="FF0000"/>
              </a:solidFill>
              <a:latin typeface="Comic Sans MS" charset="0"/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6795" y="5822259"/>
            <a:ext cx="1967205" cy="646331"/>
          </a:xfrm>
          <a:prstGeom prst="rect">
            <a:avLst/>
          </a:prstGeom>
          <a:solidFill>
            <a:schemeClr val="accent1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Plan to continue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until around 2030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8191" y="5237083"/>
            <a:ext cx="1584176" cy="432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5949280"/>
            <a:ext cx="5412764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Shown by Steve and by DG at EPS 2011 in Grenoble!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35496" y="44624"/>
            <a:ext cx="2613216" cy="535531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schedule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4705246" y="5373216"/>
            <a:ext cx="527705" cy="79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174352" y="5189428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LHCb upgrade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4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/>
            <a:r>
              <a:rPr lang="en-US" smtClean="0"/>
              <a:t>Mission &amp; Research Questions</a:t>
            </a:r>
          </a:p>
        </p:txBody>
      </p:sp>
      <p:sp>
        <p:nvSpPr>
          <p:cNvPr id="19462" name="Text Box 3"/>
          <p:cNvSpPr txBox="1">
            <a:spLocks noChangeArrowheads="1"/>
          </p:cNvSpPr>
          <p:nvPr/>
        </p:nvSpPr>
        <p:spPr bwMode="auto">
          <a:xfrm>
            <a:off x="0" y="1133475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</a:rPr>
              <a:t>Form a relatively large group in </a:t>
            </a:r>
            <a:r>
              <a:rPr lang="en-US" b="1" i="1" dirty="0" err="1">
                <a:solidFill>
                  <a:srgbClr val="000000"/>
                </a:solidFill>
              </a:rPr>
              <a:t>LHCb</a:t>
            </a:r>
            <a:r>
              <a:rPr lang="en-US" b="1" i="1" dirty="0">
                <a:solidFill>
                  <a:srgbClr val="000000"/>
                </a:solidFill>
              </a:rPr>
              <a:t> with corresponding responsibilities in both hardware and physics </a:t>
            </a:r>
            <a:r>
              <a:rPr lang="en-US" sz="1600" b="1" i="1" dirty="0">
                <a:solidFill>
                  <a:srgbClr val="B9B9E7">
                    <a:lumMod val="75000"/>
                  </a:srgbClr>
                </a:solidFill>
              </a:rPr>
              <a:t>(Werner </a:t>
            </a:r>
            <a:r>
              <a:rPr lang="en-US" sz="1600" b="1" i="1" dirty="0" err="1">
                <a:solidFill>
                  <a:srgbClr val="B9B9E7">
                    <a:lumMod val="75000"/>
                  </a:srgbClr>
                </a:solidFill>
              </a:rPr>
              <a:t>Ruckstuhl</a:t>
            </a:r>
            <a:r>
              <a:rPr lang="en-US" sz="1600" b="1" i="1" dirty="0">
                <a:solidFill>
                  <a:srgbClr val="B9B9E7">
                    <a:lumMod val="75000"/>
                  </a:srgbClr>
                </a:solidFill>
              </a:rPr>
              <a:t>)</a:t>
            </a:r>
          </a:p>
        </p:txBody>
      </p:sp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533400" y="62484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9464" name="Picture 10" descr="wer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8200"/>
            <a:ext cx="13747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" descr="LHCbV2"/>
          <p:cNvPicPr>
            <a:picLocks noChangeAspect="1" noChangeArrowheads="1"/>
          </p:cNvPicPr>
          <p:nvPr/>
        </p:nvPicPr>
        <p:blipFill>
          <a:blip r:embed="rId4" cstate="print"/>
          <a:srcRect l="7825" t="3897" r="6976" b="4388"/>
          <a:stretch>
            <a:fillRect/>
          </a:stretch>
        </p:blipFill>
        <p:spPr bwMode="auto">
          <a:xfrm>
            <a:off x="3352800" y="2492375"/>
            <a:ext cx="44958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143500"/>
            <a:ext cx="3178175" cy="1409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7" name="Picture 6" descr="poster"/>
          <p:cNvPicPr>
            <a:picLocks noChangeAspect="1" noChangeArrowheads="1"/>
          </p:cNvPicPr>
          <p:nvPr/>
        </p:nvPicPr>
        <p:blipFill>
          <a:blip r:embed="rId6" cstate="print"/>
          <a:srcRect l="22685" b="30119"/>
          <a:stretch>
            <a:fillRect/>
          </a:stretch>
        </p:blipFill>
        <p:spPr bwMode="auto">
          <a:xfrm>
            <a:off x="77788" y="2743200"/>
            <a:ext cx="3194050" cy="20399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9" name="TextBox 19"/>
          <p:cNvSpPr txBox="1">
            <a:spLocks noChangeArrowheads="1"/>
          </p:cNvSpPr>
          <p:nvPr/>
        </p:nvSpPr>
        <p:spPr bwMode="auto">
          <a:xfrm>
            <a:off x="152400" y="2324100"/>
            <a:ext cx="34051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VELO, Pile Up (MT, ET, CT)</a:t>
            </a:r>
          </a:p>
        </p:txBody>
      </p:sp>
      <p:sp>
        <p:nvSpPr>
          <p:cNvPr id="19470" name="TextBox 20"/>
          <p:cNvSpPr txBox="1">
            <a:spLocks noChangeArrowheads="1"/>
          </p:cNvSpPr>
          <p:nvPr/>
        </p:nvSpPr>
        <p:spPr bwMode="auto">
          <a:xfrm>
            <a:off x="6623050" y="3148013"/>
            <a:ext cx="216693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</a:rPr>
              <a:t>OT (MT, ET, CT)</a:t>
            </a:r>
          </a:p>
        </p:txBody>
      </p:sp>
      <p:sp>
        <p:nvSpPr>
          <p:cNvPr id="19471" name="Freeform 21"/>
          <p:cNvSpPr>
            <a:spLocks noChangeArrowheads="1"/>
          </p:cNvSpPr>
          <p:nvPr/>
        </p:nvSpPr>
        <p:spPr bwMode="auto">
          <a:xfrm>
            <a:off x="3352800" y="4892675"/>
            <a:ext cx="822325" cy="822325"/>
          </a:xfrm>
          <a:custGeom>
            <a:avLst/>
            <a:gdLst>
              <a:gd name="T0" fmla="*/ 6477 w 1137036"/>
              <a:gd name="T1" fmla="*/ 2509 h 985962"/>
              <a:gd name="T2" fmla="*/ 6477 w 1137036"/>
              <a:gd name="T3" fmla="*/ 2509 h 985962"/>
              <a:gd name="T4" fmla="*/ 5710 w 1137036"/>
              <a:gd name="T5" fmla="*/ 3763 h 985962"/>
              <a:gd name="T6" fmla="*/ 5454 w 1137036"/>
              <a:gd name="T7" fmla="*/ 5017 h 985962"/>
              <a:gd name="T8" fmla="*/ 4773 w 1137036"/>
              <a:gd name="T9" fmla="*/ 6898 h 985962"/>
              <a:gd name="T10" fmla="*/ 3835 w 1137036"/>
              <a:gd name="T11" fmla="*/ 11915 h 985962"/>
              <a:gd name="T12" fmla="*/ 3750 w 1137036"/>
              <a:gd name="T13" fmla="*/ 13796 h 985962"/>
              <a:gd name="T14" fmla="*/ 3494 w 1137036"/>
              <a:gd name="T15" fmla="*/ 14424 h 985962"/>
              <a:gd name="T16" fmla="*/ 2898 w 1137036"/>
              <a:gd name="T17" fmla="*/ 15050 h 985962"/>
              <a:gd name="T18" fmla="*/ 2216 w 1137036"/>
              <a:gd name="T19" fmla="*/ 17559 h 985962"/>
              <a:gd name="T20" fmla="*/ 0 w 1137036"/>
              <a:gd name="T21" fmla="*/ 48287 h 985962"/>
              <a:gd name="T22" fmla="*/ 2557 w 1137036"/>
              <a:gd name="T23" fmla="*/ 77760 h 985962"/>
              <a:gd name="T24" fmla="*/ 9119 w 1137036"/>
              <a:gd name="T25" fmla="*/ 68354 h 985962"/>
              <a:gd name="T26" fmla="*/ 12186 w 1137036"/>
              <a:gd name="T27" fmla="*/ 30101 h 985962"/>
              <a:gd name="T28" fmla="*/ 9119 w 1137036"/>
              <a:gd name="T29" fmla="*/ 0 h 985962"/>
              <a:gd name="T30" fmla="*/ 6477 w 1137036"/>
              <a:gd name="T31" fmla="*/ 2509 h 98596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37036"/>
              <a:gd name="T49" fmla="*/ 0 h 985962"/>
              <a:gd name="T50" fmla="*/ 1137036 w 1137036"/>
              <a:gd name="T51" fmla="*/ 985962 h 98596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37036" h="985962">
                <a:moveTo>
                  <a:pt x="604299" y="31805"/>
                </a:moveTo>
                <a:lnTo>
                  <a:pt x="604299" y="31805"/>
                </a:lnTo>
                <a:cubicBezTo>
                  <a:pt x="580445" y="37106"/>
                  <a:pt x="555919" y="39981"/>
                  <a:pt x="532737" y="47708"/>
                </a:cubicBezTo>
                <a:cubicBezTo>
                  <a:pt x="523671" y="50730"/>
                  <a:pt x="517180" y="58870"/>
                  <a:pt x="508883" y="63611"/>
                </a:cubicBezTo>
                <a:cubicBezTo>
                  <a:pt x="476546" y="82089"/>
                  <a:pt x="480056" y="78768"/>
                  <a:pt x="445273" y="87465"/>
                </a:cubicBezTo>
                <a:cubicBezTo>
                  <a:pt x="381887" y="150851"/>
                  <a:pt x="415069" y="136761"/>
                  <a:pt x="357809" y="151075"/>
                </a:cubicBezTo>
                <a:cubicBezTo>
                  <a:pt x="355158" y="159026"/>
                  <a:pt x="355784" y="169002"/>
                  <a:pt x="349857" y="174929"/>
                </a:cubicBezTo>
                <a:cubicBezTo>
                  <a:pt x="343930" y="180855"/>
                  <a:pt x="334222" y="181236"/>
                  <a:pt x="326003" y="182880"/>
                </a:cubicBezTo>
                <a:cubicBezTo>
                  <a:pt x="307626" y="186556"/>
                  <a:pt x="288897" y="188181"/>
                  <a:pt x="270344" y="190832"/>
                </a:cubicBezTo>
                <a:cubicBezTo>
                  <a:pt x="218226" y="225577"/>
                  <a:pt x="241749" y="222637"/>
                  <a:pt x="206734" y="222637"/>
                </a:cubicBezTo>
                <a:lnTo>
                  <a:pt x="0" y="612251"/>
                </a:lnTo>
                <a:lnTo>
                  <a:pt x="238539" y="985962"/>
                </a:lnTo>
                <a:lnTo>
                  <a:pt x="850789" y="866692"/>
                </a:lnTo>
                <a:lnTo>
                  <a:pt x="1137036" y="381663"/>
                </a:lnTo>
                <a:lnTo>
                  <a:pt x="850789" y="0"/>
                </a:lnTo>
                <a:lnTo>
                  <a:pt x="604299" y="31805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2" name="Freeform 22"/>
          <p:cNvSpPr>
            <a:spLocks noChangeArrowheads="1"/>
          </p:cNvSpPr>
          <p:nvPr/>
        </p:nvSpPr>
        <p:spPr bwMode="auto">
          <a:xfrm>
            <a:off x="3395663" y="3148013"/>
            <a:ext cx="3457575" cy="2782887"/>
          </a:xfrm>
          <a:custGeom>
            <a:avLst/>
            <a:gdLst>
              <a:gd name="T0" fmla="*/ 229512 w 3458817"/>
              <a:gd name="T1" fmla="*/ 71535 h 2782956"/>
              <a:gd name="T2" fmla="*/ 664799 w 3458817"/>
              <a:gd name="T3" fmla="*/ 0 h 2782956"/>
              <a:gd name="T4" fmla="*/ 1867767 w 3458817"/>
              <a:gd name="T5" fmla="*/ 135133 h 2782956"/>
              <a:gd name="T6" fmla="*/ 2097282 w 3458817"/>
              <a:gd name="T7" fmla="*/ 1088977 h 2782956"/>
              <a:gd name="T8" fmla="*/ 2121025 w 3458817"/>
              <a:gd name="T9" fmla="*/ 1454620 h 2782956"/>
              <a:gd name="T10" fmla="*/ 2667111 w 3458817"/>
              <a:gd name="T11" fmla="*/ 1581802 h 2782956"/>
              <a:gd name="T12" fmla="*/ 2849138 w 3458817"/>
              <a:gd name="T13" fmla="*/ 1883848 h 2782956"/>
              <a:gd name="T14" fmla="*/ 2888707 w 3458817"/>
              <a:gd name="T15" fmla="*/ 2162053 h 2782956"/>
              <a:gd name="T16" fmla="*/ 3442705 w 3458817"/>
              <a:gd name="T17" fmla="*/ 2472060 h 2782956"/>
              <a:gd name="T18" fmla="*/ 3236935 w 3458817"/>
              <a:gd name="T19" fmla="*/ 2782058 h 2782956"/>
              <a:gd name="T20" fmla="*/ 2532565 w 3458817"/>
              <a:gd name="T21" fmla="*/ 2583340 h 2782956"/>
              <a:gd name="T22" fmla="*/ 1329599 w 3458817"/>
              <a:gd name="T23" fmla="*/ 2130258 h 2782956"/>
              <a:gd name="T24" fmla="*/ 0 w 3458817"/>
              <a:gd name="T25" fmla="*/ 1398974 h 2782956"/>
              <a:gd name="T26" fmla="*/ 229512 w 3458817"/>
              <a:gd name="T27" fmla="*/ 71535 h 27829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58817"/>
              <a:gd name="T43" fmla="*/ 0 h 2782956"/>
              <a:gd name="T44" fmla="*/ 3458817 w 3458817"/>
              <a:gd name="T45" fmla="*/ 2782956 h 278295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58817" h="2782956">
                <a:moveTo>
                  <a:pt x="230588" y="71561"/>
                </a:moveTo>
                <a:lnTo>
                  <a:pt x="667910" y="0"/>
                </a:lnTo>
                <a:lnTo>
                  <a:pt x="1876508" y="135172"/>
                </a:lnTo>
                <a:lnTo>
                  <a:pt x="2107096" y="1089328"/>
                </a:lnTo>
                <a:lnTo>
                  <a:pt x="2130950" y="1455088"/>
                </a:lnTo>
                <a:lnTo>
                  <a:pt x="2679590" y="1582309"/>
                </a:lnTo>
                <a:lnTo>
                  <a:pt x="2862470" y="1884459"/>
                </a:lnTo>
                <a:lnTo>
                  <a:pt x="2902226" y="2162754"/>
                </a:lnTo>
                <a:lnTo>
                  <a:pt x="3458817" y="2472855"/>
                </a:lnTo>
                <a:lnTo>
                  <a:pt x="3252083" y="2782956"/>
                </a:lnTo>
                <a:lnTo>
                  <a:pt x="2544417" y="2584173"/>
                </a:lnTo>
                <a:lnTo>
                  <a:pt x="1335819" y="2130949"/>
                </a:lnTo>
                <a:lnTo>
                  <a:pt x="0" y="1399429"/>
                </a:lnTo>
                <a:lnTo>
                  <a:pt x="230588" y="71561"/>
                </a:lnTo>
                <a:close/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 lIns="90000" tIns="46800" rIns="90000" bIns="4680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7" name="Picture 16" descr="0807022_01-A4-at-144-dpi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9380" y="836712"/>
            <a:ext cx="3352325" cy="2232248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211960" y="836712"/>
            <a:ext cx="1368152" cy="165618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20259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4</a:t>
            </a:fld>
            <a:endParaRPr lang="nl-N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177" y="100895"/>
            <a:ext cx="3239990" cy="535531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of LHCb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31"/>
          <p:cNvGrpSpPr/>
          <p:nvPr/>
        </p:nvGrpSpPr>
        <p:grpSpPr>
          <a:xfrm>
            <a:off x="107506" y="116632"/>
            <a:ext cx="4176464" cy="6264696"/>
            <a:chOff x="4133858" y="762000"/>
            <a:chExt cx="3285639" cy="5832649"/>
          </a:xfrm>
        </p:grpSpPr>
        <p:pic>
          <p:nvPicPr>
            <p:cNvPr id="7" name="Picture 6" descr="TriggerUpgrade_2.eps"/>
            <p:cNvPicPr>
              <a:picLocks noChangeAspect="1"/>
            </p:cNvPicPr>
            <p:nvPr/>
          </p:nvPicPr>
          <p:blipFill>
            <a:blip r:embed="rId2" cstate="screen"/>
            <a:srcRect l="18000" r="4762" b="15698"/>
            <a:stretch>
              <a:fillRect/>
            </a:stretch>
          </p:blipFill>
          <p:spPr>
            <a:xfrm>
              <a:off x="4133858" y="1519809"/>
              <a:ext cx="3285639" cy="5074840"/>
            </a:xfrm>
            <a:prstGeom prst="rect">
              <a:avLst/>
            </a:prstGeom>
          </p:spPr>
        </p:pic>
        <p:pic>
          <p:nvPicPr>
            <p:cNvPr id="8" name="Picture 7" descr="lhcb_det2.eps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61474" y="762000"/>
              <a:ext cx="2514600" cy="1396632"/>
            </a:xfrm>
            <a:prstGeom prst="rect">
              <a:avLst/>
            </a:prstGeom>
          </p:spPr>
        </p:pic>
      </p:grp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082736"/>
            <a:ext cx="3672408" cy="1210360"/>
          </a:xfrm>
          <a:prstGeom prst="rect">
            <a:avLst/>
          </a:prstGeom>
          <a:noFill/>
          <a:ln w="38100">
            <a:solidFill>
              <a:srgbClr val="CCCCFF"/>
            </a:solidFill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4483808"/>
            <a:ext cx="3673599" cy="189752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843808" y="2780930"/>
            <a:ext cx="13681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cs typeface="Times New Roman" pitchFamily="18" charset="0"/>
              </a:rPr>
              <a:t>LLT custom electronics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3808" y="4725146"/>
            <a:ext cx="12961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9900"/>
                </a:solidFill>
                <a:cs typeface="Times New Roman" pitchFamily="18" charset="0"/>
              </a:rPr>
              <a:t>CPU Event Filter Farm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174745" y="6106175"/>
            <a:ext cx="648072" cy="288032"/>
          </a:xfrm>
          <a:prstGeom prst="ellipse">
            <a:avLst/>
          </a:prstGeom>
          <a:noFill/>
          <a:ln w="2857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560543" y="3598774"/>
            <a:ext cx="864096" cy="288032"/>
          </a:xfrm>
          <a:prstGeom prst="ellipse">
            <a:avLst/>
          </a:prstGeom>
          <a:noFill/>
          <a:ln w="2857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8392" y="761852"/>
            <a:ext cx="565212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flexible software trigger with up to 40 MHz input rate and 20 kHz output rate</a:t>
            </a:r>
          </a:p>
          <a:p>
            <a:pPr marL="268288" indent="-268288"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run at ~ 5-10 times nominal LHCb luminosity                                  → </a:t>
            </a:r>
            <a:r>
              <a:rPr lang="en-US" dirty="0" smtClean="0">
                <a:solidFill>
                  <a:srgbClr val="C00000"/>
                </a:solidFill>
                <a:latin typeface="Lucida Calligraphy" pitchFamily="66" charset="0"/>
                <a:cs typeface="Times New Roman" pitchFamily="18" charset="0"/>
              </a:rPr>
              <a:t>L 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~ 1-2 ∙ 10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33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 cm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-2 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s</a:t>
            </a:r>
            <a:r>
              <a:rPr lang="en-US" baseline="30000" dirty="0" smtClean="0">
                <a:solidFill>
                  <a:srgbClr val="C00000"/>
                </a:solidFill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big gain in signal efficiency (up to x7 for hadron modes)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upgrade electronics &amp; DAQ architecture</a:t>
            </a:r>
          </a:p>
          <a:p>
            <a:pPr marL="268288" indent="-268288">
              <a:buFont typeface="Wingdings" pitchFamily="2" charset="2"/>
              <a:buChar char="Ø"/>
            </a:pP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collect ≥ 5/</a:t>
            </a:r>
            <a:r>
              <a:rPr lang="en-US" dirty="0" err="1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fb</a:t>
            </a: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 per year and ~ 50/</a:t>
            </a:r>
            <a:r>
              <a:rPr lang="en-US" dirty="0" err="1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fb</a:t>
            </a:r>
            <a:r>
              <a:rPr lang="en-US" dirty="0" smtClean="0">
                <a:solidFill>
                  <a:srgbClr val="618FFD">
                    <a:lumMod val="50000"/>
                  </a:srgbClr>
                </a:solidFill>
                <a:cs typeface="Times New Roman" pitchFamily="18" charset="0"/>
              </a:rPr>
              <a:t> in 10 years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624" y="235496"/>
            <a:ext cx="7490792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Sensitivities to key quark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flavour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channels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Sensitivities.tif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 l="-24" r="-24"/>
          <a:stretch>
            <a:fillRect/>
          </a:stretch>
        </p:blipFill>
        <p:spPr>
          <a:xfrm>
            <a:off x="69224" y="1219200"/>
            <a:ext cx="8922376" cy="4906963"/>
          </a:xfrm>
        </p:spPr>
      </p:pic>
      <p:sp>
        <p:nvSpPr>
          <p:cNvPr id="12" name="Rectangle 11"/>
          <p:cNvSpPr/>
          <p:nvPr/>
        </p:nvSpPr>
        <p:spPr bwMode="auto">
          <a:xfrm>
            <a:off x="7596336" y="1268760"/>
            <a:ext cx="1296144" cy="4752528"/>
          </a:xfrm>
          <a:prstGeom prst="rect">
            <a:avLst/>
          </a:prstGeom>
          <a:noFill/>
          <a:ln w="38100" cap="flat" cmpd="sng" algn="ctr">
            <a:solidFill>
              <a:srgbClr val="006C3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9587" y="1206712"/>
            <a:ext cx="933269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pPr marL="266700" indent="-266700"/>
            <a:r>
              <a:rPr lang="en-US" sz="1700" dirty="0" smtClean="0">
                <a:solidFill>
                  <a:srgbClr val="C00000"/>
                </a:solidFill>
                <a:cs typeface="Times New Roman" pitchFamily="18" charset="0"/>
              </a:rPr>
              <a:t>U</a:t>
            </a:r>
            <a:r>
              <a:rPr lang="en-US" sz="1700" smtClean="0">
                <a:solidFill>
                  <a:srgbClr val="C00000"/>
                </a:solidFill>
                <a:cs typeface="Times New Roman" pitchFamily="18" charset="0"/>
              </a:rPr>
              <a:t>pgrade</a:t>
            </a:r>
            <a:endParaRPr lang="en-US" sz="1700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16216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3862" y="1209631"/>
            <a:ext cx="893193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pPr marL="266700" indent="-266700"/>
            <a:r>
              <a:rPr lang="en-US" sz="1700" dirty="0" smtClean="0">
                <a:solidFill>
                  <a:srgbClr val="000099"/>
                </a:solidFill>
                <a:cs typeface="Times New Roman" pitchFamily="18" charset="0"/>
              </a:rPr>
              <a:t>  LHCb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448975" y="1268760"/>
            <a:ext cx="1008112" cy="4752528"/>
          </a:xfrm>
          <a:prstGeom prst="rect">
            <a:avLst/>
          </a:prstGeom>
          <a:noFill/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234B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768850"/>
            <a:ext cx="396240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chemeClr val="bg1"/>
                </a:solidFill>
              </a:rPr>
              <a:t>OT Ageing</a:t>
            </a:r>
            <a:r>
              <a:rPr lang="en-US" sz="3600" b="1" kern="0" dirty="0">
                <a:solidFill>
                  <a:schemeClr val="bg1"/>
                </a:solidFill>
              </a:rPr>
              <a:t>: in the Lab</a:t>
            </a:r>
          </a:p>
        </p:txBody>
      </p:sp>
      <p:pic>
        <p:nvPicPr>
          <p:cNvPr id="112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2488" y="1865313"/>
            <a:ext cx="4114800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8"/>
          <p:cNvSpPr txBox="1">
            <a:spLocks/>
          </p:cNvSpPr>
          <p:nvPr/>
        </p:nvSpPr>
        <p:spPr bwMode="auto">
          <a:xfrm>
            <a:off x="152400" y="762000"/>
            <a:ext cx="4724400" cy="4367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9"/>
                </a:solidFill>
              </a:rPr>
              <a:t>It’s the </a:t>
            </a:r>
            <a:r>
              <a:rPr lang="en-US" i="1" u="sng" kern="0" dirty="0" err="1">
                <a:solidFill>
                  <a:srgbClr val="000099"/>
                </a:solidFill>
              </a:rPr>
              <a:t>di</a:t>
            </a:r>
            <a:r>
              <a:rPr lang="en-US" i="1" u="sng" kern="0" dirty="0">
                <a:solidFill>
                  <a:srgbClr val="000099"/>
                </a:solidFill>
              </a:rPr>
              <a:t>-isopropyl-naphthalene</a:t>
            </a:r>
            <a:r>
              <a:rPr lang="en-US" kern="0" dirty="0">
                <a:solidFill>
                  <a:srgbClr val="000099"/>
                </a:solidFill>
              </a:rPr>
              <a:t>  </a:t>
            </a:r>
            <a:r>
              <a:rPr lang="en-US" sz="1400" kern="0" dirty="0">
                <a:solidFill>
                  <a:srgbClr val="000099"/>
                </a:solidFill>
              </a:rPr>
              <a:t>(CAS 38640-62-9) </a:t>
            </a:r>
            <a:r>
              <a:rPr lang="en-US" kern="0" dirty="0">
                <a:solidFill>
                  <a:srgbClr val="000099"/>
                </a:solidFill>
              </a:rPr>
              <a:t>inside the glue AY103-1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kern="0" dirty="0">
                <a:solidFill>
                  <a:srgbClr val="3333CC"/>
                </a:solidFill>
              </a:rPr>
              <a:t>AY105 does not contain any </a:t>
            </a:r>
            <a:r>
              <a:rPr lang="en-US" sz="1600" kern="0" dirty="0" err="1">
                <a:solidFill>
                  <a:srgbClr val="3333CC"/>
                </a:solidFill>
              </a:rPr>
              <a:t>plastifier</a:t>
            </a:r>
            <a:endParaRPr lang="en-US" sz="1600" kern="0" dirty="0">
              <a:solidFill>
                <a:srgbClr val="3333CC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600" kern="0" dirty="0">
                <a:solidFill>
                  <a:srgbClr val="3333CC"/>
                </a:solidFill>
              </a:rPr>
              <a:t>Produced one module with AY105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9"/>
                </a:solidFill>
              </a:rPr>
              <a:t>Added 1.5% O</a:t>
            </a:r>
            <a:r>
              <a:rPr lang="en-US" kern="0" baseline="-25000" dirty="0">
                <a:solidFill>
                  <a:srgbClr val="000099"/>
                </a:solidFill>
              </a:rPr>
              <a:t>2</a:t>
            </a:r>
            <a:r>
              <a:rPr lang="en-US" kern="0" dirty="0">
                <a:solidFill>
                  <a:srgbClr val="000099"/>
                </a:solidFill>
              </a:rPr>
              <a:t> to counting gas in 2010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olidFill>
                  <a:srgbClr val="000099"/>
                </a:solidFill>
              </a:rPr>
              <a:t>Large currents cure!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solidFill>
                  <a:srgbClr val="3333CC"/>
                </a:solidFill>
              </a:rPr>
              <a:t>HV=1900V : large dark currents / discharges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solidFill>
                  <a:srgbClr val="3333CC"/>
                </a:solidFill>
              </a:rPr>
              <a:t>HV=1800V, with source scanning over damage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solidFill>
                  <a:srgbClr val="3333CC"/>
                </a:solidFill>
              </a:rPr>
              <a:t>Increase argon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1400" kern="0" dirty="0">
                <a:solidFill>
                  <a:srgbClr val="3333CC"/>
                </a:solidFill>
              </a:rPr>
              <a:t>Heating also cures </a:t>
            </a:r>
            <a:r>
              <a:rPr lang="en-US" sz="1400" kern="0" dirty="0">
                <a:solidFill>
                  <a:srgbClr val="3333CC"/>
                </a:solidFill>
                <a:sym typeface="Wingdings" pitchFamily="2" charset="2"/>
              </a:rPr>
              <a:t> same process?</a:t>
            </a:r>
            <a:endParaRPr lang="en-US" sz="1400" kern="0" dirty="0">
              <a:solidFill>
                <a:srgbClr val="3333CC"/>
              </a:solidFill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US" sz="1400" kern="0" dirty="0">
              <a:solidFill>
                <a:srgbClr val="3333CC"/>
              </a:solidFill>
            </a:endParaRPr>
          </a:p>
        </p:txBody>
      </p:sp>
      <p:pic>
        <p:nvPicPr>
          <p:cNvPr id="11273" name="Picture 5" descr="dsc_00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771525"/>
            <a:ext cx="3352800" cy="100965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0925" y="0"/>
            <a:ext cx="17430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5226050" y="4830763"/>
            <a:ext cx="619125" cy="3381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pitchFamily="18" charset="0"/>
              </a:rPr>
              <a:t>After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6416675" y="4816475"/>
            <a:ext cx="1736725" cy="70961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77" name="TextBox 17"/>
          <p:cNvSpPr txBox="1">
            <a:spLocks noChangeArrowheads="1"/>
          </p:cNvSpPr>
          <p:nvPr/>
        </p:nvSpPr>
        <p:spPr bwMode="auto">
          <a:xfrm>
            <a:off x="6461125" y="4740275"/>
            <a:ext cx="156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HV scan area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 cstate="print"/>
          <a:srcRect b="4802"/>
          <a:stretch>
            <a:fillRect/>
          </a:stretch>
        </p:blipFill>
        <p:spPr bwMode="auto">
          <a:xfrm rot="20907890">
            <a:off x="74613" y="4845050"/>
            <a:ext cx="1755775" cy="2184400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med" len="med"/>
            <a:tailEnd type="none" w="lg" len="med"/>
          </a:ln>
        </p:spPr>
      </p:pic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1905000" y="6045200"/>
            <a:ext cx="2894013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imes New Roman" pitchFamily="18" charset="0"/>
              </a:rPr>
              <a:t>S.Bachmann et al., NIM A617, 202 (2010)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000000"/>
                </a:solidFill>
                <a:latin typeface="Times New Roman" pitchFamily="18" charset="0"/>
              </a:rPr>
              <a:t>Ageing in the LHCb Outer Tracker: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000000"/>
                </a:solidFill>
                <a:latin typeface="Times New Roman" pitchFamily="18" charset="0"/>
              </a:rPr>
              <a:t>Phenomenon, Culprit and Effect of Oxygen</a:t>
            </a:r>
            <a:endParaRPr lang="en-US" sz="1000" i="1" smtClean="0">
              <a:solidFill>
                <a:srgbClr val="000000"/>
              </a:solidFill>
              <a:latin typeface="Times New Roman" pitchFamily="18" charset="0"/>
              <a:hlinkClick r:id="rId8"/>
            </a:endParaRPr>
          </a:p>
        </p:txBody>
      </p:sp>
      <p:sp>
        <p:nvSpPr>
          <p:cNvPr id="11280" name="Rectangle 15"/>
          <p:cNvSpPr>
            <a:spLocks noChangeArrowheads="1"/>
          </p:cNvSpPr>
          <p:nvPr/>
        </p:nvSpPr>
        <p:spPr bwMode="auto">
          <a:xfrm>
            <a:off x="1905000" y="5410200"/>
            <a:ext cx="28956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imes New Roman" pitchFamily="18" charset="0"/>
              </a:rPr>
              <a:t>N,.Tuning et al.,  NIMA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000000"/>
                </a:solidFill>
                <a:latin typeface="Times New Roman" pitchFamily="18" charset="0"/>
              </a:rPr>
              <a:t>Ageing in the LHCb Outer Tracker: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smtClean="0">
                <a:solidFill>
                  <a:srgbClr val="000000"/>
                </a:solidFill>
                <a:latin typeface="Times New Roman" pitchFamily="18" charset="0"/>
              </a:rPr>
              <a:t>Aromatic Hydrocarbons and Wire Cleaning</a:t>
            </a:r>
            <a:endParaRPr lang="en-US" sz="1000" i="1" smtClean="0">
              <a:solidFill>
                <a:srgbClr val="000000"/>
              </a:solidFill>
              <a:latin typeface="Times New Roman" pitchFamily="18" charset="0"/>
              <a:hlinkClick r:id="rId8"/>
            </a:endParaRP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 Ageing: in Situ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7620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cs typeface="Times New Roman" pitchFamily="18" charset="0"/>
              </a:rPr>
              <a:t>OT readout measures drift time, not pulse height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000000"/>
                </a:solidFill>
                <a:cs typeface="Times New Roman" pitchFamily="18" charset="0"/>
              </a:rPr>
              <a:t>Monitor gain loss in two ways: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228600" y="1676400"/>
            <a:ext cx="3581400" cy="990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kern="0" dirty="0">
                <a:solidFill>
                  <a:srgbClr val="000099"/>
                </a:solidFill>
              </a:rPr>
              <a:t>Scan with source in situ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Need access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Slow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419600" y="3048000"/>
            <a:ext cx="4724400" cy="3429000"/>
            <a:chOff x="4697361" y="914400"/>
            <a:chExt cx="3635478" cy="2362200"/>
          </a:xfrm>
        </p:grpSpPr>
        <p:pic>
          <p:nvPicPr>
            <p:cNvPr id="1230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26" t="17178" r="3226" b="4103"/>
            <a:stretch>
              <a:fillRect/>
            </a:stretch>
          </p:blipFill>
          <p:spPr bwMode="auto">
            <a:xfrm>
              <a:off x="4697361" y="914400"/>
              <a:ext cx="3635478" cy="2362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</p:pic>
        <p:cxnSp>
          <p:nvCxnSpPr>
            <p:cNvPr id="12306" name="Straight Connector 10"/>
            <p:cNvCxnSpPr>
              <a:cxnSpLocks noChangeShapeType="1"/>
            </p:cNvCxnSpPr>
            <p:nvPr/>
          </p:nvCxnSpPr>
          <p:spPr bwMode="auto">
            <a:xfrm rot="5400000">
              <a:off x="5972303" y="2556417"/>
              <a:ext cx="950641" cy="0"/>
            </a:xfrm>
            <a:prstGeom prst="line">
              <a:avLst/>
            </a:prstGeom>
            <a:noFill/>
            <a:ln w="25400" algn="ctr">
              <a:solidFill>
                <a:srgbClr val="FF3300"/>
              </a:solidFill>
              <a:round/>
              <a:headEnd/>
              <a:tailEnd type="none" w="lg" len="med"/>
            </a:ln>
          </p:spPr>
        </p:cxnSp>
        <p:cxnSp>
          <p:nvCxnSpPr>
            <p:cNvPr id="12307" name="Straight Connector 14"/>
            <p:cNvCxnSpPr>
              <a:cxnSpLocks noChangeShapeType="1"/>
            </p:cNvCxnSpPr>
            <p:nvPr/>
          </p:nvCxnSpPr>
          <p:spPr bwMode="auto">
            <a:xfrm>
              <a:off x="5047158" y="2095500"/>
              <a:ext cx="1400466" cy="0"/>
            </a:xfrm>
            <a:prstGeom prst="line">
              <a:avLst/>
            </a:prstGeom>
            <a:noFill/>
            <a:ln w="25400" algn="ctr">
              <a:solidFill>
                <a:srgbClr val="FF3300"/>
              </a:solidFill>
              <a:round/>
              <a:headEnd/>
              <a:tailEnd type="none" w="lg" len="med"/>
            </a:ln>
          </p:spPr>
        </p:cxnSp>
        <p:sp>
          <p:nvSpPr>
            <p:cNvPr id="12308" name="TextBox 28"/>
            <p:cNvSpPr txBox="1">
              <a:spLocks noChangeArrowheads="1"/>
            </p:cNvSpPr>
            <p:nvPr/>
          </p:nvSpPr>
          <p:spPr bwMode="auto">
            <a:xfrm rot="-5400000">
              <a:off x="5666515" y="2208190"/>
              <a:ext cx="978470" cy="66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FF0000"/>
                  </a:solidFill>
                  <a:latin typeface="Times New Roman" pitchFamily="18" charset="0"/>
                </a:rPr>
                <a:t>740 mV</a:t>
              </a:r>
            </a:p>
          </p:txBody>
        </p:sp>
        <p:cxnSp>
          <p:nvCxnSpPr>
            <p:cNvPr id="12309" name="Straight Arrow Connector 37"/>
            <p:cNvCxnSpPr>
              <a:cxnSpLocks noChangeShapeType="1"/>
            </p:cNvCxnSpPr>
            <p:nvPr/>
          </p:nvCxnSpPr>
          <p:spPr bwMode="auto">
            <a:xfrm rot="10800000">
              <a:off x="5456790" y="1863242"/>
              <a:ext cx="900423" cy="180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lg" len="med"/>
            </a:ln>
          </p:spPr>
        </p:cxnSp>
        <p:sp>
          <p:nvSpPr>
            <p:cNvPr id="42" name="TextBox 41"/>
            <p:cNvSpPr txBox="1"/>
            <p:nvPr/>
          </p:nvSpPr>
          <p:spPr>
            <a:xfrm>
              <a:off x="5606231" y="1340908"/>
              <a:ext cx="665772" cy="5249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?</a:t>
              </a: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267200" y="1676400"/>
            <a:ext cx="4495800" cy="990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 startAt="2"/>
              <a:defRPr/>
            </a:pPr>
            <a:r>
              <a:rPr lang="en-US" kern="0" dirty="0">
                <a:solidFill>
                  <a:srgbClr val="000099"/>
                </a:solidFill>
              </a:rPr>
              <a:t>Vary amplifier threshold and measure drop in hit efficiency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During physics run</a:t>
            </a:r>
            <a:endParaRPr lang="en-US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pic>
        <p:nvPicPr>
          <p:cNvPr id="12297" name="Picture 4" descr="P1020906"/>
          <p:cNvPicPr>
            <a:picLocks noChangeAspect="1" noChangeArrowheads="1"/>
          </p:cNvPicPr>
          <p:nvPr/>
        </p:nvPicPr>
        <p:blipFill>
          <a:blip r:embed="rId4" cstate="print"/>
          <a:srcRect t="2702" b="4054"/>
          <a:stretch>
            <a:fillRect/>
          </a:stretch>
        </p:blipFill>
        <p:spPr bwMode="auto">
          <a:xfrm>
            <a:off x="609600" y="2819400"/>
            <a:ext cx="3124200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6"/>
          <p:cNvSpPr txBox="1">
            <a:spLocks noChangeArrowheads="1"/>
          </p:cNvSpPr>
          <p:nvPr/>
        </p:nvSpPr>
        <p:spPr bwMode="auto">
          <a:xfrm>
            <a:off x="914400" y="2743200"/>
            <a:ext cx="2743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2 </a:t>
            </a:r>
            <a:r>
              <a:rPr lang="en-US" b="1" baseline="30000" smtClean="0">
                <a:solidFill>
                  <a:srgbClr val="FFFFFF"/>
                </a:solidFill>
                <a:latin typeface="Arial" charset="0"/>
              </a:rPr>
              <a:t>90</a:t>
            </a:r>
            <a:r>
              <a:rPr lang="en-US" b="1" smtClean="0">
                <a:solidFill>
                  <a:srgbClr val="FFFFFF"/>
                </a:solidFill>
                <a:latin typeface="Arial" charset="0"/>
              </a:rPr>
              <a:t>Sr sources (74MBq)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2057400" y="5029200"/>
            <a:ext cx="1905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Current-meter connectors</a:t>
            </a:r>
          </a:p>
        </p:txBody>
      </p:sp>
      <p:sp>
        <p:nvSpPr>
          <p:cNvPr id="12300" name="Line 14"/>
          <p:cNvSpPr>
            <a:spLocks noChangeShapeType="1"/>
          </p:cNvSpPr>
          <p:nvPr/>
        </p:nvSpPr>
        <p:spPr bwMode="auto">
          <a:xfrm flipV="1">
            <a:off x="990600" y="4419600"/>
            <a:ext cx="228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301" name="Text Box 15"/>
          <p:cNvSpPr txBox="1">
            <a:spLocks noChangeArrowheads="1"/>
          </p:cNvSpPr>
          <p:nvPr/>
        </p:nvSpPr>
        <p:spPr bwMode="auto">
          <a:xfrm>
            <a:off x="609600" y="4648200"/>
            <a:ext cx="1295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Scanning Frame</a:t>
            </a: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>
            <a:off x="2590800" y="3124200"/>
            <a:ext cx="1524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303" name="Line 14"/>
          <p:cNvSpPr>
            <a:spLocks noChangeShapeType="1"/>
          </p:cNvSpPr>
          <p:nvPr/>
        </p:nvSpPr>
        <p:spPr bwMode="auto">
          <a:xfrm flipH="1">
            <a:off x="2590800" y="5638800"/>
            <a:ext cx="1524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1"/>
          <p:cNvPicPr>
            <a:picLocks noChangeAspect="1" noChangeArrowheads="1"/>
          </p:cNvPicPr>
          <p:nvPr/>
        </p:nvPicPr>
        <p:blipFill>
          <a:blip r:embed="rId3" cstate="print"/>
          <a:srcRect t="10811"/>
          <a:stretch>
            <a:fillRect/>
          </a:stretch>
        </p:blipFill>
        <p:spPr bwMode="auto">
          <a:xfrm>
            <a:off x="3727450" y="3276600"/>
            <a:ext cx="5416550" cy="25908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 Ageing: in Situ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-76200" y="6686550"/>
            <a:ext cx="1905000" cy="152400"/>
          </a:xfrm>
        </p:spPr>
        <p:txBody>
          <a:bodyPr/>
          <a:lstStyle/>
          <a:p>
            <a:pPr>
              <a:defRPr/>
            </a:pPr>
            <a:r>
              <a:rPr lang="en-US"/>
              <a:t>3 Feb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686550"/>
            <a:ext cx="4572000" cy="152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762000"/>
            <a:ext cx="8534400" cy="838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rgbClr val="000000"/>
                </a:solidFill>
                <a:cs typeface="Times New Roman" pitchFamily="18" charset="0"/>
              </a:rPr>
              <a:t>OT readout measures drift time, not pulse height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000000"/>
                </a:solidFill>
                <a:cs typeface="Times New Roman" pitchFamily="18" charset="0"/>
              </a:rPr>
              <a:t>Monitor gain loss in two ways: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7800" y="2862263"/>
            <a:ext cx="3048000" cy="338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itchFamily="18" charset="0"/>
              </a:rPr>
              <a:t>Hit efficiency at high threshold: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05400" y="3319463"/>
            <a:ext cx="1066800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itchFamily="18" charset="0"/>
              </a:rPr>
              <a:t>Aug 2010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96200" y="3348038"/>
            <a:ext cx="1066800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Times New Roman" pitchFamily="18" charset="0"/>
              </a:rPr>
              <a:t>Oct 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1525" y="2895600"/>
            <a:ext cx="2505075" cy="3381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kern="0" baseline="30000" dirty="0">
                <a:solidFill>
                  <a:srgbClr val="000000"/>
                </a:solidFill>
                <a:latin typeface="Times New Roman" pitchFamily="18" charset="0"/>
              </a:rPr>
              <a:t>90</a:t>
            </a:r>
            <a:r>
              <a:rPr lang="en-US" sz="1600" kern="0" dirty="0">
                <a:solidFill>
                  <a:srgbClr val="000000"/>
                </a:solidFill>
                <a:latin typeface="Times New Roman" pitchFamily="18" charset="0"/>
              </a:rPr>
              <a:t>Sr response: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152400" y="6019800"/>
            <a:ext cx="882015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000000"/>
                </a:solidFill>
              </a:rPr>
              <a:t>No gain loss detected</a:t>
            </a: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F413A-6C18-49DF-BEBE-5AC6BD74080D}" type="slidenum">
              <a:rPr lang="en-US" smtClean="0"/>
              <a:pPr>
                <a:defRPr/>
              </a:pPr>
              <a:t>44</a:t>
            </a:fld>
            <a:r>
              <a:rPr lang="en-US" smtClean="0"/>
              <a:t>/17</a:t>
            </a:r>
            <a:endParaRPr lang="en-US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228600" y="1676400"/>
            <a:ext cx="3581400" cy="990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US" kern="0" dirty="0">
                <a:solidFill>
                  <a:srgbClr val="000099"/>
                </a:solidFill>
              </a:rPr>
              <a:t>Scan with source in situ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Need access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Slow</a:t>
            </a:r>
            <a:endParaRPr lang="en-US" sz="2800" kern="0" dirty="0">
              <a:solidFill>
                <a:srgbClr val="000099"/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267200" y="1676400"/>
            <a:ext cx="4495800" cy="990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arenR" startAt="2"/>
              <a:defRPr/>
            </a:pPr>
            <a:r>
              <a:rPr lang="en-US" kern="0" dirty="0">
                <a:solidFill>
                  <a:srgbClr val="000099"/>
                </a:solidFill>
              </a:rPr>
              <a:t>Vary amplifier threshold and measure drop in hit efficiency</a:t>
            </a:r>
          </a:p>
          <a:p>
            <a:pPr marL="971550" lvl="1" indent="-51435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kern="0" dirty="0">
                <a:solidFill>
                  <a:srgbClr val="FF0000"/>
                </a:solidFill>
              </a:rPr>
              <a:t>During physics run</a:t>
            </a: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0" dirty="0">
              <a:solidFill>
                <a:srgbClr val="000099"/>
              </a:solidFill>
            </a:endParaRPr>
          </a:p>
        </p:txBody>
      </p:sp>
      <p:pic>
        <p:nvPicPr>
          <p:cNvPr id="13327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59138"/>
            <a:ext cx="3581400" cy="26670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</p:pic>
      <p:sp>
        <p:nvSpPr>
          <p:cNvPr id="16" name="Date Placeholder 3"/>
          <p:cNvSpPr txBox="1">
            <a:spLocks/>
          </p:cNvSpPr>
          <p:nvPr/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 in the </a:t>
            </a:r>
            <a:r>
              <a:rPr lang="en-US" dirty="0" err="1" smtClean="0"/>
              <a:t>Velo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4392488" cy="1584176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-on-n sensors at -28</a:t>
            </a:r>
            <a:r>
              <a:rPr lang="en-US" baseline="30000" dirty="0" smtClean="0">
                <a:solidFill>
                  <a:srgbClr val="0000FF"/>
                </a:solidFill>
              </a:rPr>
              <a:t>o</a:t>
            </a:r>
            <a:r>
              <a:rPr lang="en-US" dirty="0" smtClean="0">
                <a:solidFill>
                  <a:srgbClr val="0000FF"/>
                </a:solidFill>
              </a:rPr>
              <a:t>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Innermost </a:t>
            </a:r>
            <a:r>
              <a:rPr lang="en-US" dirty="0" err="1" smtClean="0">
                <a:solidFill>
                  <a:srgbClr val="0000FF"/>
                </a:solidFill>
              </a:rPr>
              <a:t>fluence</a:t>
            </a:r>
            <a:r>
              <a:rPr lang="en-US" dirty="0" smtClean="0">
                <a:solidFill>
                  <a:srgbClr val="0000FF"/>
                </a:solidFill>
              </a:rPr>
              <a:t>: 6x10</a:t>
            </a:r>
            <a:r>
              <a:rPr lang="en-US" baseline="30000" dirty="0" smtClean="0">
                <a:solidFill>
                  <a:srgbClr val="0000FF"/>
                </a:solidFill>
              </a:rPr>
              <a:t>13</a:t>
            </a:r>
            <a:r>
              <a:rPr lang="en-US" dirty="0" smtClean="0">
                <a:solidFill>
                  <a:srgbClr val="0000FF"/>
                </a:solidFill>
              </a:rPr>
              <a:t> 1 </a:t>
            </a:r>
            <a:r>
              <a:rPr lang="en-US" dirty="0" err="1" smtClean="0">
                <a:solidFill>
                  <a:srgbClr val="0000FF"/>
                </a:solidFill>
              </a:rPr>
              <a:t>MeV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</a:t>
            </a:r>
            <a:r>
              <a:rPr lang="en-US" baseline="-25000" dirty="0" err="1" smtClean="0">
                <a:solidFill>
                  <a:srgbClr val="0000FF"/>
                </a:solidFill>
              </a:rPr>
              <a:t>eq</a:t>
            </a:r>
            <a:r>
              <a:rPr lang="en-US" dirty="0" smtClean="0">
                <a:solidFill>
                  <a:srgbClr val="0000FF"/>
                </a:solidFill>
              </a:rPr>
              <a:t>/cm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per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Leakage current closely monitored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Velo</a:t>
            </a:r>
            <a:r>
              <a:rPr lang="en-US" dirty="0" smtClean="0">
                <a:solidFill>
                  <a:srgbClr val="0000FF"/>
                </a:solidFill>
              </a:rPr>
              <a:t> replacement detector being assembled</a:t>
            </a:r>
          </a:p>
        </p:txBody>
      </p:sp>
      <p:pic>
        <p:nvPicPr>
          <p:cNvPr id="7" name="Picture 6" descr="zones_201107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77072"/>
            <a:ext cx="3860019" cy="2615009"/>
          </a:xfrm>
          <a:prstGeom prst="rect">
            <a:avLst/>
          </a:prstGeom>
        </p:spPr>
      </p:pic>
      <p:pic>
        <p:nvPicPr>
          <p:cNvPr id="8" name="Content Placeholder 3" descr="S20_colou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5716" y="4005064"/>
            <a:ext cx="4058284" cy="2664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3568" y="3356992"/>
            <a:ext cx="3312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depletion voltage ratio different detector zones.</a:t>
            </a:r>
          </a:p>
          <a:p>
            <a:r>
              <a:rPr lang="en-US" dirty="0" smtClean="0"/>
              <a:t>ratio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dep</a:t>
            </a:r>
            <a:r>
              <a:rPr lang="en-US" sz="1400" dirty="0" smtClean="0"/>
              <a:t>(@160 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)</a:t>
            </a:r>
            <a:r>
              <a:rPr lang="en-US" dirty="0" smtClean="0"/>
              <a:t>/</a:t>
            </a:r>
            <a:r>
              <a:rPr lang="en-US" dirty="0" err="1" smtClean="0"/>
              <a:t>V</a:t>
            </a:r>
            <a:r>
              <a:rPr lang="en-US" baseline="-25000" dirty="0" err="1" smtClean="0"/>
              <a:t>dep</a:t>
            </a:r>
            <a:r>
              <a:rPr lang="en-US" sz="1400" dirty="0" smtClean="0"/>
              <a:t>(@ 0 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92080" y="836712"/>
            <a:ext cx="3457411" cy="2520280"/>
            <a:chOff x="5292080" y="1268760"/>
            <a:chExt cx="3457411" cy="2520280"/>
          </a:xfrm>
        </p:grpSpPr>
        <p:pic>
          <p:nvPicPr>
            <p:cNvPr id="6" name="Picture 5" descr="VL23AB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080" y="1268760"/>
              <a:ext cx="3457411" cy="2448272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6588224" y="2564904"/>
              <a:ext cx="28803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24128" y="1556792"/>
              <a:ext cx="14911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LHCb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Velo</a:t>
              </a:r>
              <a:r>
                <a:rPr lang="en-US" sz="1100" b="1" dirty="0" smtClean="0"/>
                <a:t> Preliminary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40152" y="1916832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68344" y="341970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24128" y="2204864"/>
              <a:ext cx="1203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Detector heated</a:t>
              </a:r>
            </a:p>
            <a:p>
              <a:r>
                <a:rPr lang="en-US" sz="1200" dirty="0" smtClean="0"/>
                <a:t> in shutdown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24128" y="1772816"/>
              <a:ext cx="241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Leakage current </a:t>
              </a:r>
              <a:r>
                <a:rPr lang="en-US" dirty="0" err="1" smtClean="0"/>
                <a:t>vs</a:t>
              </a:r>
              <a:r>
                <a:rPr lang="en-US" dirty="0" smtClean="0"/>
                <a:t> time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36096" y="3573016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depletion voltage </a:t>
            </a:r>
            <a:r>
              <a:rPr lang="en-US" dirty="0" err="1" smtClean="0"/>
              <a:t>vs</a:t>
            </a:r>
            <a:r>
              <a:rPr lang="en-US" dirty="0" smtClean="0"/>
              <a:t> R for various integrated  </a:t>
            </a:r>
            <a:r>
              <a:rPr lang="en-US" dirty="0" err="1" smtClean="0"/>
              <a:t>Lumi’s</a:t>
            </a:r>
            <a:r>
              <a:rPr lang="en-US" dirty="0" smtClean="0"/>
              <a:t>: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46</a:t>
            </a:fld>
            <a:endParaRPr lang="nl-NL"/>
          </a:p>
        </p:txBody>
      </p:sp>
      <p:pic>
        <p:nvPicPr>
          <p:cNvPr id="6" name="Picture 5" descr="C:\My Dropbox\Richards Documents\Medipix and VELO\VELO Upgrade General\VELO_Modu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933" y="785794"/>
            <a:ext cx="5722537" cy="326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386138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158" y="4214842"/>
            <a:ext cx="8143932" cy="242886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L-shape pixel modules, 4 sensors with 3 pixel readout chips each</a:t>
            </a:r>
          </a:p>
          <a:p>
            <a:r>
              <a:rPr lang="en-US" sz="2000" dirty="0" err="1" smtClean="0">
                <a:solidFill>
                  <a:srgbClr val="0000FF"/>
                </a:solidFill>
              </a:rPr>
              <a:t>VELOPix</a:t>
            </a:r>
            <a:r>
              <a:rPr lang="en-US" sz="2000" dirty="0" smtClean="0">
                <a:solidFill>
                  <a:srgbClr val="0000FF"/>
                </a:solidFill>
              </a:rPr>
              <a:t> chip will be based on Timepix3,  design ongoing, submission expected Q3-2012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Big challenges in heat transport, cooling interfaces</a:t>
            </a:r>
          </a:p>
          <a:p>
            <a:pPr lvl="1"/>
            <a:r>
              <a:rPr lang="en-US" sz="1600" dirty="0" smtClean="0"/>
              <a:t>Hybrid with either diamond or TPG core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High speed data transmission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Radiation hardness: 400 </a:t>
            </a:r>
            <a:r>
              <a:rPr lang="en-US" sz="2000" dirty="0" err="1" smtClean="0">
                <a:solidFill>
                  <a:srgbClr val="0000FF"/>
                </a:solidFill>
              </a:rPr>
              <a:t>Mrad</a:t>
            </a:r>
            <a:r>
              <a:rPr lang="en-US" sz="2000" dirty="0" smtClean="0">
                <a:solidFill>
                  <a:srgbClr val="0000FF"/>
                </a:solidFill>
              </a:rPr>
              <a:t> TID,  10</a:t>
            </a:r>
            <a:r>
              <a:rPr lang="en-US" sz="2000" baseline="30000" dirty="0" smtClean="0">
                <a:solidFill>
                  <a:srgbClr val="0000FF"/>
                </a:solidFill>
              </a:rPr>
              <a:t>16</a:t>
            </a:r>
            <a:r>
              <a:rPr lang="en-US" sz="2000" dirty="0" smtClean="0">
                <a:solidFill>
                  <a:srgbClr val="0000FF"/>
                </a:solidFill>
              </a:rPr>
              <a:t>  1 </a:t>
            </a:r>
            <a:r>
              <a:rPr lang="en-US" sz="2000" dirty="0" err="1" smtClean="0">
                <a:solidFill>
                  <a:srgbClr val="0000FF"/>
                </a:solidFill>
              </a:rPr>
              <a:t>MeV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eq</a:t>
            </a:r>
            <a:r>
              <a:rPr lang="en-US" sz="2000" dirty="0" smtClean="0">
                <a:solidFill>
                  <a:srgbClr val="0000FF"/>
                </a:solidFill>
              </a:rPr>
              <a:t> / cm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</a:p>
          <a:p>
            <a:endParaRPr lang="en-US" sz="20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VeloPix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47</a:t>
            </a:fld>
            <a:endParaRPr lang="nl-NL"/>
          </a:p>
        </p:txBody>
      </p:sp>
      <p:pic>
        <p:nvPicPr>
          <p:cNvPr id="6" name="Picture 2" descr="Timepix devic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71414"/>
            <a:ext cx="26955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7110442" y="2333628"/>
            <a:ext cx="1676400" cy="1524000"/>
            <a:chOff x="5867400" y="4724400"/>
            <a:chExt cx="1676400" cy="1524000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5867400" y="4724400"/>
              <a:ext cx="1295400" cy="115093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5867400" y="4795837"/>
              <a:ext cx="11525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7091363" y="4724400"/>
              <a:ext cx="0" cy="11509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lg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162800" y="4724400"/>
              <a:ext cx="152400" cy="1150937"/>
            </a:xfrm>
            <a:prstGeom prst="rect">
              <a:avLst/>
            </a:prstGeom>
            <a:solidFill>
              <a:srgbClr val="FF0000">
                <a:alpha val="5607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 rot="16200000">
              <a:off x="6626906" y="5175657"/>
              <a:ext cx="4828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14.1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6946900" y="5948362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7327900" y="5948362"/>
              <a:ext cx="21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010400" y="5940623"/>
              <a:ext cx="4331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2.0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71942"/>
            <a:ext cx="3000396" cy="284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85720" y="1071546"/>
            <a:ext cx="8229600" cy="5429288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Matrix of 256x256 pixels of 55x55 um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/>
            <a:r>
              <a:rPr lang="en-US" sz="1600" dirty="0" smtClean="0"/>
              <a:t>Active chip area 14x14 mm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&lt; 2 mm inactive periphery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Each pixel measures time-of-arrival  (25 ns resolution) 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and charge (0.5 - 1ke- resolution) of hits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No trigger,  prompt transmission of zero-suppressed hit data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~ 500 Million hits per chip in hottest region</a:t>
            </a:r>
          </a:p>
          <a:p>
            <a:pPr lvl="1"/>
            <a:r>
              <a:rPr lang="en-US" sz="1600" dirty="0" smtClean="0"/>
              <a:t>5.8 tracks / bunch crossing, 2-3 hits/track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Grouping of hits in 4x4 super-pixel packets</a:t>
            </a:r>
          </a:p>
          <a:p>
            <a:pPr lvl="1"/>
            <a:r>
              <a:rPr lang="en-US" sz="1600" dirty="0" smtClean="0"/>
              <a:t>to reduce (redundant) address and </a:t>
            </a:r>
            <a:r>
              <a:rPr lang="en-US" sz="1600" dirty="0" err="1" smtClean="0"/>
              <a:t>ToA</a:t>
            </a:r>
            <a:r>
              <a:rPr lang="en-US" sz="1600" dirty="0" smtClean="0"/>
              <a:t> information</a:t>
            </a:r>
          </a:p>
          <a:p>
            <a:pPr lvl="1"/>
            <a:r>
              <a:rPr lang="en-US" sz="1600" dirty="0" smtClean="0"/>
              <a:t>to simplify clustering of hits offline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Output bandwidth  ~ 12 </a:t>
            </a:r>
            <a:r>
              <a:rPr lang="en-US" sz="2000" dirty="0" err="1" smtClean="0">
                <a:solidFill>
                  <a:srgbClr val="0000FF"/>
                </a:solidFill>
              </a:rPr>
              <a:t>Gbit</a:t>
            </a:r>
            <a:r>
              <a:rPr lang="en-US" sz="2000" dirty="0" smtClean="0">
                <a:solidFill>
                  <a:srgbClr val="0000FF"/>
                </a:solidFill>
              </a:rPr>
              <a:t>/s per chip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Power consumption &lt; 3 Watts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Chip development collaboration: </a:t>
            </a:r>
            <a:r>
              <a:rPr lang="en-US" sz="2000" dirty="0" err="1" smtClean="0">
                <a:solidFill>
                  <a:srgbClr val="0000FF"/>
                </a:solidFill>
              </a:rPr>
              <a:t>Nikhef</a:t>
            </a:r>
            <a:r>
              <a:rPr lang="en-US" sz="2000" dirty="0" smtClean="0">
                <a:solidFill>
                  <a:srgbClr val="0000FF"/>
                </a:solidFill>
              </a:rPr>
              <a:t> &amp; CERN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Based on Timepix3,  130 nm (or 65) technology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9" name="Date Placeholder 3"/>
          <p:cNvSpPr txBox="1">
            <a:spLocks/>
          </p:cNvSpPr>
          <p:nvPr/>
        </p:nvSpPr>
        <p:spPr>
          <a:xfrm>
            <a:off x="1524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48</a:t>
            </a:fld>
            <a:endParaRPr lang="nl-NL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95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Testbeam</a:t>
            </a:r>
            <a:r>
              <a:rPr lang="en-US" sz="2400" dirty="0" smtClean="0">
                <a:solidFill>
                  <a:srgbClr val="0000FF"/>
                </a:solidFill>
              </a:rPr>
              <a:t> analysis (</a:t>
            </a:r>
            <a:r>
              <a:rPr lang="en-US" sz="2400" dirty="0" err="1" smtClean="0">
                <a:solidFill>
                  <a:srgbClr val="0000FF"/>
                </a:solidFill>
              </a:rPr>
              <a:t>timepix</a:t>
            </a:r>
            <a:r>
              <a:rPr lang="en-US" sz="2400" dirty="0" smtClean="0">
                <a:solidFill>
                  <a:srgbClr val="0000FF"/>
                </a:solidFill>
              </a:rPr>
              <a:t>, radiation hard sensors)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Geant4 simulations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Slim edge sensor </a:t>
            </a:r>
            <a:r>
              <a:rPr lang="en-US" sz="2400" dirty="0" err="1" smtClean="0">
                <a:solidFill>
                  <a:srgbClr val="0000FF"/>
                </a:solidFill>
              </a:rPr>
              <a:t>characterisation</a:t>
            </a:r>
            <a:r>
              <a:rPr lang="en-US" sz="2400" dirty="0" smtClean="0">
                <a:solidFill>
                  <a:srgbClr val="0000FF"/>
                </a:solidFill>
              </a:rPr>
              <a:t>/design (if FP7 proposal is granted)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Readout for TPX3 (called SPIDR)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Contributions to TPX3/</a:t>
            </a:r>
            <a:r>
              <a:rPr lang="en-US" sz="2400" dirty="0" err="1" smtClean="0">
                <a:solidFill>
                  <a:srgbClr val="0000FF"/>
                </a:solidFill>
              </a:rPr>
              <a:t>VELOPix</a:t>
            </a:r>
            <a:r>
              <a:rPr lang="en-US" sz="2400" dirty="0" smtClean="0">
                <a:solidFill>
                  <a:srgbClr val="0000FF"/>
                </a:solidFill>
              </a:rPr>
              <a:t> telescope (trigger, DAQ)</a:t>
            </a:r>
          </a:p>
          <a:p>
            <a:endParaRPr lang="en-US" sz="2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Auto-imaging of the </a:t>
            </a:r>
            <a:r>
              <a:rPr lang="en-US" dirty="0" err="1" smtClean="0"/>
              <a:t>Velo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49</a:t>
            </a:fld>
            <a:endParaRPr lang="nl-NL"/>
          </a:p>
        </p:txBody>
      </p:sp>
      <p:pic>
        <p:nvPicPr>
          <p:cNvPr id="6" name="Picture 5" descr="scan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892983"/>
            <a:ext cx="4274873" cy="2896057"/>
          </a:xfrm>
          <a:prstGeom prst="rect">
            <a:avLst/>
          </a:prstGeom>
        </p:spPr>
      </p:pic>
      <p:pic>
        <p:nvPicPr>
          <p:cNvPr id="7" name="Picture 6" descr="scan-zo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969183"/>
            <a:ext cx="4162394" cy="281985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b-workshop2.jpg"/>
          <p:cNvPicPr>
            <a:picLocks noGrp="1" noChangeAspect="1"/>
          </p:cNvPicPr>
          <p:nvPr>
            <p:ph type="tbl" idx="1"/>
          </p:nvPr>
        </p:nvPicPr>
        <p:blipFill>
          <a:blip r:embed="rId2" cstate="print"/>
          <a:srcRect l="-10374" r="-10374"/>
          <a:stretch>
            <a:fillRect/>
          </a:stretch>
        </p:blipFill>
        <p:spPr>
          <a:xfrm>
            <a:off x="-3276600" y="-2971800"/>
            <a:ext cx="14630400" cy="80461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Nikhef “</a:t>
            </a:r>
            <a:r>
              <a:rPr lang="en-US" dirty="0" err="1" smtClean="0"/>
              <a:t>bfys</a:t>
            </a:r>
            <a:r>
              <a:rPr lang="en-US" dirty="0" smtClean="0"/>
              <a:t>” Group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52600" y="4191000"/>
            <a:ext cx="6019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Staff members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3366FF"/>
                </a:solidFill>
              </a:rPr>
              <a:t>4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Retirements “soon” 2012, 2013, 2015,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Postdocs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3366FF"/>
                </a:solidFill>
              </a:rPr>
              <a:t>“Positive fluctuation” due to funding situation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Postdocs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based at CERN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 PhD Students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57" dirty="0" smtClean="0">
                <a:solidFill>
                  <a:srgbClr val="3366FF"/>
                </a:solidFill>
              </a:rPr>
              <a:t>PhD students spend typically one year at CERN, related to LHC operation</a:t>
            </a:r>
            <a:endParaRPr kumimoji="0" lang="en-US" sz="2857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0" marR="0" lvl="7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57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5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Nikhef</a:t>
            </a:r>
            <a:r>
              <a:rPr lang="en-US" dirty="0" smtClean="0"/>
              <a:t>-FOM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Team Leaders: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Marcel Merk, Antonio Pellegrino</a:t>
            </a:r>
          </a:p>
          <a:p>
            <a:r>
              <a:rPr lang="en-US" dirty="0" smtClean="0"/>
              <a:t>Staff: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Thomas Bauer, Martin van </a:t>
            </a:r>
            <a:r>
              <a:rPr lang="en-US" dirty="0" err="1" smtClean="0">
                <a:solidFill>
                  <a:srgbClr val="0000FF"/>
                </a:solidFill>
              </a:rPr>
              <a:t>Beuzekom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Wouter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Hulsbergen</a:t>
            </a:r>
            <a:r>
              <a:rPr lang="en-US" dirty="0" smtClean="0">
                <a:solidFill>
                  <a:srgbClr val="0000FF"/>
                </a:solidFill>
              </a:rPr>
              <a:t>, Eddy </a:t>
            </a:r>
            <a:r>
              <a:rPr lang="en-US" dirty="0" err="1" smtClean="0">
                <a:solidFill>
                  <a:srgbClr val="0000FF"/>
                </a:solidFill>
              </a:rPr>
              <a:t>Jans</a:t>
            </a:r>
            <a:r>
              <a:rPr lang="en-US" dirty="0" smtClean="0">
                <a:solidFill>
                  <a:srgbClr val="0000FF"/>
                </a:solidFill>
              </a:rPr>
              <a:t>, Patrick </a:t>
            </a:r>
            <a:r>
              <a:rPr lang="en-US" dirty="0" err="1" smtClean="0">
                <a:solidFill>
                  <a:srgbClr val="0000FF"/>
                </a:solidFill>
              </a:rPr>
              <a:t>Koppenburg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Niels</a:t>
            </a:r>
            <a:r>
              <a:rPr lang="en-US" dirty="0" smtClean="0">
                <a:solidFill>
                  <a:srgbClr val="0000FF"/>
                </a:solidFill>
              </a:rPr>
              <a:t> Tuning, Leo </a:t>
            </a:r>
            <a:r>
              <a:rPr lang="en-US" dirty="0" err="1" smtClean="0">
                <a:solidFill>
                  <a:srgbClr val="0000FF"/>
                </a:solidFill>
              </a:rPr>
              <a:t>Wiggers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/>
              <a:t>Postdocs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Victor Coco, Maurizio </a:t>
            </a:r>
            <a:r>
              <a:rPr lang="en-US" dirty="0" err="1" smtClean="0">
                <a:solidFill>
                  <a:srgbClr val="0000FF"/>
                </a:solidFill>
              </a:rPr>
              <a:t>Martinelli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OIOs: 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Roel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Aaij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Kristof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Bruyn</a:t>
            </a:r>
            <a:r>
              <a:rPr lang="en-US" dirty="0" smtClean="0">
                <a:solidFill>
                  <a:srgbClr val="0000FF"/>
                </a:solidFill>
              </a:rPr>
              <a:t>, Pieter David, </a:t>
            </a:r>
            <a:r>
              <a:rPr lang="en-US" dirty="0" err="1" smtClean="0">
                <a:solidFill>
                  <a:srgbClr val="0000FF"/>
                </a:solidFill>
              </a:rPr>
              <a:t>Daan</a:t>
            </a:r>
            <a:r>
              <a:rPr lang="en-US" dirty="0" smtClean="0">
                <a:solidFill>
                  <a:srgbClr val="0000FF"/>
                </a:solidFill>
              </a:rPr>
              <a:t> van </a:t>
            </a:r>
            <a:r>
              <a:rPr lang="en-US" dirty="0" err="1" smtClean="0">
                <a:solidFill>
                  <a:srgbClr val="0000FF"/>
                </a:solidFill>
              </a:rPr>
              <a:t>Eijk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Veerle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Heijne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Alexandr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Kozlinskiy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Jeroen</a:t>
            </a:r>
            <a:r>
              <a:rPr lang="en-US" dirty="0" smtClean="0">
                <a:solidFill>
                  <a:srgbClr val="0000FF"/>
                </a:solidFill>
              </a:rPr>
              <a:t> van </a:t>
            </a:r>
            <a:r>
              <a:rPr lang="en-US" dirty="0" err="1" smtClean="0">
                <a:solidFill>
                  <a:srgbClr val="0000FF"/>
                </a:solidFill>
              </a:rPr>
              <a:t>Leerdam</a:t>
            </a:r>
            <a:r>
              <a:rPr lang="en-US" dirty="0" smtClean="0">
                <a:solidFill>
                  <a:srgbClr val="0000FF"/>
                </a:solidFill>
              </a:rPr>
              <a:t>, Serena </a:t>
            </a:r>
            <a:r>
              <a:rPr lang="en-US" dirty="0" err="1" smtClean="0">
                <a:solidFill>
                  <a:srgbClr val="0000FF"/>
                </a:solidFill>
              </a:rPr>
              <a:t>Oggero</a:t>
            </a:r>
            <a:r>
              <a:rPr lang="en-US" dirty="0" smtClean="0">
                <a:solidFill>
                  <a:srgbClr val="0000FF"/>
                </a:solidFill>
              </a:rPr>
              <a:t>, Barbara </a:t>
            </a:r>
            <a:r>
              <a:rPr lang="en-US" dirty="0" err="1" smtClean="0">
                <a:solidFill>
                  <a:srgbClr val="0000FF"/>
                </a:solidFill>
              </a:rPr>
              <a:t>Storaci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Nikhef</a:t>
            </a:r>
            <a:r>
              <a:rPr lang="en-US" dirty="0" smtClean="0"/>
              <a:t>-VU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Team Leader: </a:t>
            </a:r>
            <a:r>
              <a:rPr lang="en-US" sz="3000" dirty="0" smtClean="0">
                <a:solidFill>
                  <a:srgbClr val="0000FF"/>
                </a:solidFill>
              </a:rPr>
              <a:t>Gerhard Raven (VU)</a:t>
            </a:r>
          </a:p>
          <a:p>
            <a:r>
              <a:rPr lang="en-US" sz="3000" dirty="0" smtClean="0"/>
              <a:t>Staff: </a:t>
            </a:r>
            <a:r>
              <a:rPr lang="en-US" sz="3000" dirty="0" err="1" smtClean="0">
                <a:solidFill>
                  <a:srgbClr val="0000FF"/>
                </a:solidFill>
              </a:rPr>
              <a:t>Tjeerd</a:t>
            </a:r>
            <a:r>
              <a:rPr lang="en-US" sz="3000" dirty="0" smtClean="0">
                <a:solidFill>
                  <a:srgbClr val="0000FF"/>
                </a:solidFill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</a:rPr>
              <a:t>Ketel</a:t>
            </a:r>
            <a:r>
              <a:rPr lang="en-US" sz="3000" dirty="0" smtClean="0">
                <a:solidFill>
                  <a:srgbClr val="0000FF"/>
                </a:solidFill>
              </a:rPr>
              <a:t> (FOM-BUW)</a:t>
            </a:r>
          </a:p>
          <a:p>
            <a:r>
              <a:rPr lang="en-US" sz="3000" dirty="0" err="1" smtClean="0"/>
              <a:t>Postdocs</a:t>
            </a:r>
            <a:r>
              <a:rPr lang="en-US" sz="3000" dirty="0" smtClean="0"/>
              <a:t>: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</a:rPr>
              <a:t>Manuel Schiller (FOM-BUW)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</a:rPr>
              <a:t>Rob Lambert (FOM-BUW)</a:t>
            </a:r>
          </a:p>
          <a:p>
            <a:pPr lvl="1"/>
            <a:r>
              <a:rPr lang="en-US" sz="2600" dirty="0" smtClean="0">
                <a:solidFill>
                  <a:srgbClr val="0000FF"/>
                </a:solidFill>
              </a:rPr>
              <a:t>Francesco </a:t>
            </a:r>
            <a:r>
              <a:rPr lang="en-US" sz="2600" dirty="0" err="1" smtClean="0">
                <a:solidFill>
                  <a:srgbClr val="0000FF"/>
                </a:solidFill>
              </a:rPr>
              <a:t>Dettori</a:t>
            </a:r>
            <a:r>
              <a:rPr lang="en-US" sz="2600" dirty="0" smtClean="0">
                <a:solidFill>
                  <a:srgbClr val="0000FF"/>
                </a:solidFill>
              </a:rPr>
              <a:t> (FOM-BUW)</a:t>
            </a:r>
          </a:p>
          <a:p>
            <a:r>
              <a:rPr lang="en-US" sz="3000" dirty="0" smtClean="0"/>
              <a:t>AIOs: -</a:t>
            </a:r>
          </a:p>
          <a:p>
            <a:r>
              <a:rPr lang="en-US" sz="3000" dirty="0" smtClean="0"/>
              <a:t>OIOs (FOM-BUW):</a:t>
            </a:r>
          </a:p>
          <a:p>
            <a:pPr lvl="1"/>
            <a:r>
              <a:rPr lang="en-US" sz="2600" dirty="0" err="1" smtClean="0">
                <a:solidFill>
                  <a:srgbClr val="0000FF"/>
                </a:solidFill>
              </a:rPr>
              <a:t>Chiara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Farinelli</a:t>
            </a:r>
            <a:r>
              <a:rPr lang="en-US" sz="2600" dirty="0" smtClean="0">
                <a:solidFill>
                  <a:srgbClr val="0000FF"/>
                </a:solidFill>
              </a:rPr>
              <a:t>, Rose </a:t>
            </a:r>
            <a:r>
              <a:rPr lang="en-US" sz="2600" dirty="0" err="1" smtClean="0">
                <a:solidFill>
                  <a:srgbClr val="0000FF"/>
                </a:solidFill>
              </a:rPr>
              <a:t>Koopman</a:t>
            </a:r>
            <a:r>
              <a:rPr lang="en-US" sz="2600" dirty="0" smtClean="0">
                <a:solidFill>
                  <a:srgbClr val="0000FF"/>
                </a:solidFill>
              </a:rPr>
              <a:t>, </a:t>
            </a:r>
            <a:r>
              <a:rPr lang="en-US" sz="2600" dirty="0" err="1" smtClean="0">
                <a:solidFill>
                  <a:srgbClr val="0000FF"/>
                </a:solidFill>
              </a:rPr>
              <a:t>Suvayu</a:t>
            </a:r>
            <a:r>
              <a:rPr lang="en-US" sz="2600" dirty="0" smtClean="0">
                <a:solidFill>
                  <a:srgbClr val="0000FF"/>
                </a:solidFill>
              </a:rPr>
              <a:t> Ali, </a:t>
            </a:r>
            <a:r>
              <a:rPr lang="en-US" sz="2600" dirty="0" err="1" smtClean="0">
                <a:solidFill>
                  <a:srgbClr val="0000FF"/>
                </a:solidFill>
              </a:rPr>
              <a:t>Siim</a:t>
            </a:r>
            <a:r>
              <a:rPr lang="en-US" sz="2600" dirty="0" smtClean="0">
                <a:solidFill>
                  <a:srgbClr val="0000FF"/>
                </a:solidFill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</a:rPr>
              <a:t>Tolk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PhD’s and Theses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3048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800" dirty="0" smtClean="0"/>
              <a:t>HERA-B (5)</a:t>
            </a:r>
          </a:p>
          <a:p>
            <a:pPr lvl="1"/>
            <a:r>
              <a:rPr lang="en-US" sz="1400" dirty="0" err="1" smtClean="0">
                <a:solidFill>
                  <a:srgbClr val="0000FF"/>
                </a:solidFill>
              </a:rPr>
              <a:t>Wouter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Hulsbergen</a:t>
            </a:r>
            <a:r>
              <a:rPr lang="en-US" sz="1400" dirty="0" smtClean="0">
                <a:solidFill>
                  <a:srgbClr val="0000FF"/>
                </a:solidFill>
              </a:rPr>
              <a:t> (2002), Maarten </a:t>
            </a:r>
            <a:r>
              <a:rPr lang="en-US" sz="1400" dirty="0" err="1" smtClean="0">
                <a:solidFill>
                  <a:srgbClr val="0000FF"/>
                </a:solidFill>
              </a:rPr>
              <a:t>Bruinsma</a:t>
            </a:r>
            <a:r>
              <a:rPr lang="en-US" sz="1400" dirty="0" smtClean="0">
                <a:solidFill>
                  <a:srgbClr val="0000FF"/>
                </a:solidFill>
              </a:rPr>
              <a:t>(2002), </a:t>
            </a:r>
            <a:r>
              <a:rPr lang="en-US" sz="1400" dirty="0" err="1" smtClean="0">
                <a:solidFill>
                  <a:srgbClr val="0000FF"/>
                </a:solidFill>
              </a:rPr>
              <a:t>Maaijke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Mevius</a:t>
            </a:r>
            <a:r>
              <a:rPr lang="en-US" sz="1400" dirty="0" smtClean="0">
                <a:solidFill>
                  <a:srgbClr val="0000FF"/>
                </a:solidFill>
              </a:rPr>
              <a:t>(2003), </a:t>
            </a:r>
            <a:r>
              <a:rPr lang="en-US" sz="1400" dirty="0" err="1" smtClean="0">
                <a:solidFill>
                  <a:srgbClr val="0000FF"/>
                </a:solidFill>
              </a:rPr>
              <a:t>Hernan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Wahlberg</a:t>
            </a:r>
            <a:r>
              <a:rPr lang="en-US" sz="1400" dirty="0" smtClean="0">
                <a:solidFill>
                  <a:srgbClr val="0000FF"/>
                </a:solidFill>
              </a:rPr>
              <a:t>(2005), </a:t>
            </a:r>
            <a:r>
              <a:rPr lang="en-US" sz="1400" dirty="0" err="1" smtClean="0">
                <a:solidFill>
                  <a:srgbClr val="0000FF"/>
                </a:solidFill>
              </a:rPr>
              <a:t>Antonelli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Sbrizzi</a:t>
            </a:r>
            <a:r>
              <a:rPr lang="en-US" sz="1400" dirty="0" smtClean="0">
                <a:solidFill>
                  <a:srgbClr val="0000FF"/>
                </a:solidFill>
              </a:rPr>
              <a:t>(2006)</a:t>
            </a:r>
          </a:p>
          <a:p>
            <a:r>
              <a:rPr lang="en-US" sz="1800" dirty="0" smtClean="0"/>
              <a:t>Babar (2)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Max </a:t>
            </a:r>
            <a:r>
              <a:rPr lang="en-US" sz="1400" dirty="0" err="1" smtClean="0">
                <a:solidFill>
                  <a:srgbClr val="0000FF"/>
                </a:solidFill>
              </a:rPr>
              <a:t>Baak</a:t>
            </a:r>
            <a:r>
              <a:rPr lang="en-US" sz="1400" dirty="0" smtClean="0">
                <a:solidFill>
                  <a:srgbClr val="0000FF"/>
                </a:solidFill>
              </a:rPr>
              <a:t> (2009), </a:t>
            </a:r>
            <a:r>
              <a:rPr lang="en-US" sz="1400" dirty="0" err="1" smtClean="0">
                <a:solidFill>
                  <a:srgbClr val="0000FF"/>
                </a:solidFill>
              </a:rPr>
              <a:t>Hella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Snoek</a:t>
            </a:r>
            <a:r>
              <a:rPr lang="en-US" sz="1400" dirty="0" smtClean="0">
                <a:solidFill>
                  <a:srgbClr val="0000FF"/>
                </a:solidFill>
              </a:rPr>
              <a:t>(2009)</a:t>
            </a:r>
          </a:p>
          <a:p>
            <a:r>
              <a:rPr lang="en-US" sz="1800" dirty="0" err="1" smtClean="0"/>
              <a:t>LHCb</a:t>
            </a:r>
            <a:r>
              <a:rPr lang="en-US" sz="1800" dirty="0" smtClean="0"/>
              <a:t> (16 + 2 unfinished)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Nikolai </a:t>
            </a:r>
            <a:r>
              <a:rPr lang="en-US" sz="1400" dirty="0" err="1" smtClean="0">
                <a:solidFill>
                  <a:srgbClr val="0000FF"/>
                </a:solidFill>
              </a:rPr>
              <a:t>Zaitsev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L0+PA</a:t>
            </a:r>
            <a:r>
              <a:rPr lang="en-US" sz="1400" dirty="0" smtClean="0">
                <a:solidFill>
                  <a:srgbClr val="0000FF"/>
                </a:solidFill>
              </a:rPr>
              <a:t> 2000), </a:t>
            </a:r>
            <a:r>
              <a:rPr lang="en-US" sz="1400" dirty="0" err="1" smtClean="0">
                <a:solidFill>
                  <a:srgbClr val="0000FF"/>
                </a:solidFill>
              </a:rPr>
              <a:t>Rutger</a:t>
            </a:r>
            <a:r>
              <a:rPr lang="en-US" sz="1400" dirty="0" smtClean="0">
                <a:solidFill>
                  <a:srgbClr val="0000FF"/>
                </a:solidFill>
              </a:rPr>
              <a:t> van </a:t>
            </a:r>
            <a:r>
              <a:rPr lang="en-US" sz="1400" dirty="0" err="1" smtClean="0">
                <a:solidFill>
                  <a:srgbClr val="0000FF"/>
                </a:solidFill>
              </a:rPr>
              <a:t>der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Eijk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OT+TR</a:t>
            </a:r>
            <a:r>
              <a:rPr lang="en-US" sz="1400" dirty="0" smtClean="0">
                <a:solidFill>
                  <a:srgbClr val="0000FF"/>
                </a:solidFill>
              </a:rPr>
              <a:t> 2002), </a:t>
            </a:r>
            <a:r>
              <a:rPr lang="en-US" sz="1400" dirty="0" err="1" smtClean="0">
                <a:solidFill>
                  <a:srgbClr val="0000FF"/>
                </a:solidFill>
              </a:rPr>
              <a:t>Rutger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Hierck</a:t>
            </a:r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2003), </a:t>
            </a:r>
            <a:r>
              <a:rPr lang="en-US" sz="1400" dirty="0" err="1" smtClean="0">
                <a:solidFill>
                  <a:srgbClr val="0000FF"/>
                </a:solidFill>
              </a:rPr>
              <a:t>Niels</a:t>
            </a:r>
            <a:r>
              <a:rPr lang="en-US" sz="1400" dirty="0" smtClean="0">
                <a:solidFill>
                  <a:srgbClr val="0000FF"/>
                </a:solidFill>
              </a:rPr>
              <a:t> van </a:t>
            </a:r>
            <a:r>
              <a:rPr lang="en-US" sz="1400" dirty="0" err="1" smtClean="0">
                <a:solidFill>
                  <a:srgbClr val="0000FF"/>
                </a:solidFill>
              </a:rPr>
              <a:t>Bakel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9933FF"/>
                </a:solidFill>
              </a:rPr>
              <a:t>(VL </a:t>
            </a:r>
            <a:r>
              <a:rPr lang="en-US" sz="1400" dirty="0" smtClean="0">
                <a:solidFill>
                  <a:srgbClr val="0000FF"/>
                </a:solidFill>
              </a:rPr>
              <a:t>2004), Sander </a:t>
            </a:r>
            <a:r>
              <a:rPr lang="en-US" sz="1400" dirty="0" err="1" smtClean="0">
                <a:solidFill>
                  <a:srgbClr val="0000FF"/>
                </a:solidFill>
              </a:rPr>
              <a:t>Klous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VL</a:t>
            </a:r>
            <a:r>
              <a:rPr lang="en-US" sz="1400" dirty="0" smtClean="0">
                <a:solidFill>
                  <a:srgbClr val="0000FF"/>
                </a:solidFill>
              </a:rPr>
              <a:t> 2005), </a:t>
            </a:r>
            <a:r>
              <a:rPr lang="en-US" sz="1400" dirty="0" err="1" smtClean="0">
                <a:solidFill>
                  <a:srgbClr val="0000FF"/>
                </a:solidFill>
              </a:rPr>
              <a:t>Jeroen</a:t>
            </a:r>
            <a:r>
              <a:rPr lang="en-US" sz="1400" dirty="0" smtClean="0">
                <a:solidFill>
                  <a:srgbClr val="0000FF"/>
                </a:solidFill>
              </a:rPr>
              <a:t> van Tilburg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2005), Bart </a:t>
            </a:r>
            <a:r>
              <a:rPr lang="en-US" sz="1400" dirty="0" err="1" smtClean="0">
                <a:solidFill>
                  <a:srgbClr val="0000FF"/>
                </a:solidFill>
              </a:rPr>
              <a:t>Hommels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2006), Jacopo </a:t>
            </a:r>
            <a:r>
              <a:rPr lang="en-US" sz="1400" dirty="0" err="1" smtClean="0">
                <a:solidFill>
                  <a:srgbClr val="0000FF"/>
                </a:solidFill>
              </a:rPr>
              <a:t>Nardulli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OT+PA</a:t>
            </a:r>
            <a:r>
              <a:rPr lang="en-US" sz="1400" dirty="0" smtClean="0">
                <a:solidFill>
                  <a:srgbClr val="0000FF"/>
                </a:solidFill>
              </a:rPr>
              <a:t> 2007), Peter </a:t>
            </a:r>
            <a:r>
              <a:rPr lang="en-US" sz="1400" dirty="0" err="1" smtClean="0">
                <a:solidFill>
                  <a:srgbClr val="0000FF"/>
                </a:solidFill>
              </a:rPr>
              <a:t>Vankov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2008), Aras </a:t>
            </a:r>
            <a:r>
              <a:rPr lang="en-US" sz="1400" dirty="0" err="1" smtClean="0">
                <a:solidFill>
                  <a:srgbClr val="0000FF"/>
                </a:solidFill>
              </a:rPr>
              <a:t>Papadelis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VL</a:t>
            </a:r>
            <a:r>
              <a:rPr lang="en-US" sz="1400" dirty="0" smtClean="0">
                <a:solidFill>
                  <a:srgbClr val="0000FF"/>
                </a:solidFill>
              </a:rPr>
              <a:t> 2009), Edwin </a:t>
            </a:r>
            <a:r>
              <a:rPr lang="en-US" sz="1400" dirty="0" err="1" smtClean="0">
                <a:solidFill>
                  <a:srgbClr val="0000FF"/>
                </a:solidFill>
              </a:rPr>
              <a:t>Bos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2010), Gabriel </a:t>
            </a:r>
            <a:r>
              <a:rPr lang="en-US" sz="1400" dirty="0" err="1" smtClean="0">
                <a:solidFill>
                  <a:srgbClr val="0000FF"/>
                </a:solidFill>
              </a:rPr>
              <a:t>Ybeles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Smit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PA</a:t>
            </a:r>
            <a:r>
              <a:rPr lang="en-US" sz="1400" dirty="0" smtClean="0">
                <a:solidFill>
                  <a:srgbClr val="0000FF"/>
                </a:solidFill>
              </a:rPr>
              <a:t> 2010), Eduard </a:t>
            </a:r>
            <a:r>
              <a:rPr lang="en-US" sz="1400" dirty="0" err="1" smtClean="0">
                <a:solidFill>
                  <a:srgbClr val="0000FF"/>
                </a:solidFill>
              </a:rPr>
              <a:t>Simioni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OT</a:t>
            </a:r>
            <a:r>
              <a:rPr lang="en-US" sz="1400" dirty="0" smtClean="0">
                <a:solidFill>
                  <a:srgbClr val="0000FF"/>
                </a:solidFill>
              </a:rPr>
              <a:t> 2010), Tristan du </a:t>
            </a:r>
            <a:r>
              <a:rPr lang="en-US" sz="1400" dirty="0" err="1" smtClean="0">
                <a:solidFill>
                  <a:srgbClr val="0000FF"/>
                </a:solidFill>
              </a:rPr>
              <a:t>Pree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PA</a:t>
            </a:r>
            <a:r>
              <a:rPr lang="en-US" sz="1400" dirty="0" smtClean="0">
                <a:solidFill>
                  <a:srgbClr val="0000FF"/>
                </a:solidFill>
              </a:rPr>
              <a:t> 2010), Jan </a:t>
            </a:r>
            <a:r>
              <a:rPr lang="en-US" sz="1400" dirty="0" err="1" smtClean="0">
                <a:solidFill>
                  <a:srgbClr val="0000FF"/>
                </a:solidFill>
              </a:rPr>
              <a:t>Amoraal</a:t>
            </a:r>
            <a:r>
              <a:rPr lang="en-US" sz="1400" dirty="0" smtClean="0">
                <a:solidFill>
                  <a:srgbClr val="0000FF"/>
                </a:solidFill>
              </a:rPr>
              <a:t> (</a:t>
            </a:r>
            <a:r>
              <a:rPr lang="en-US" sz="1400" dirty="0" smtClean="0">
                <a:solidFill>
                  <a:srgbClr val="9933FF"/>
                </a:solidFill>
              </a:rPr>
              <a:t>TR</a:t>
            </a:r>
            <a:r>
              <a:rPr lang="en-US" sz="1400" dirty="0" smtClean="0">
                <a:solidFill>
                  <a:srgbClr val="0000FF"/>
                </a:solidFill>
              </a:rPr>
              <a:t> 2011), Fabian Jansen (</a:t>
            </a:r>
            <a:r>
              <a:rPr lang="en-US" sz="1400" dirty="0" smtClean="0">
                <a:solidFill>
                  <a:srgbClr val="9933FF"/>
                </a:solidFill>
              </a:rPr>
              <a:t>OT+PA</a:t>
            </a:r>
            <a:r>
              <a:rPr lang="en-US" sz="1400" dirty="0" smtClean="0">
                <a:solidFill>
                  <a:srgbClr val="0000FF"/>
                </a:solidFill>
              </a:rPr>
              <a:t> 2011)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4343400"/>
            <a:ext cx="8229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Current PhD Students – </a:t>
            </a:r>
            <a:r>
              <a:rPr lang="en-US" kern="0" dirty="0" err="1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LHCb</a:t>
            </a:r>
            <a:r>
              <a:rPr lang="en-US" kern="0" dirty="0" smtClean="0">
                <a:solidFill>
                  <a:srgbClr val="000000"/>
                </a:solidFill>
                <a:ea typeface="ＭＳ Ｐゴシック" pitchFamily="-105" charset="-128"/>
                <a:cs typeface="ＭＳ Ｐゴシック" pitchFamily="-105" charset="-128"/>
              </a:rPr>
              <a:t> (14)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Ivan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Mous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Barbara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Storaci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OT+PA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Daan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van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Eijk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Chiara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Farinelli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Alexandr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Kozlinskiy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OT+PA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Serena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Oggero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L0+PA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Roel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Aaij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HLT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Jeroen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van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Leerdam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Veerle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Heijne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Rose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Koopman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Kristof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 de </a:t>
            </a:r>
            <a:r>
              <a:rPr lang="en-US" sz="1400" kern="0" dirty="0" err="1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Bruyn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TH+PA</a:t>
            </a:r>
            <a:r>
              <a:rPr lang="en-US" sz="1400" kern="0" dirty="0" smtClean="0">
                <a:solidFill>
                  <a:srgbClr val="0066FF"/>
                </a:solidFill>
                <a:ea typeface="ＭＳ Ｐゴシック" pitchFamily="-105" charset="-128"/>
                <a:cs typeface="ＭＳ Ｐゴシック" pitchFamily="-105" charset="-128"/>
              </a:rPr>
              <a:t>)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Suvayu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Ali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Pieter David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),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Siim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1400" kern="0" dirty="0" err="1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Tolk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 (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PA</a:t>
            </a:r>
            <a:r>
              <a:rPr lang="en-US" sz="1400" kern="0" dirty="0" smtClean="0">
                <a:solidFill>
                  <a:srgbClr val="0000FF"/>
                </a:solidFill>
                <a:ea typeface="ＭＳ Ｐゴシック" pitchFamily="-105" charset="-128"/>
                <a:cs typeface="ＭＳ Ｐゴシック" pitchFamily="-105" charset="-128"/>
              </a:rPr>
              <a:t>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sz="1400" kern="0" dirty="0" smtClean="0">
              <a:solidFill>
                <a:srgbClr val="0000FF"/>
              </a:solidFill>
              <a:ea typeface="ＭＳ Ｐゴシック" pitchFamily="-104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000000"/>
              </a:solidFill>
              <a:ea typeface="ＭＳ Ｐゴシック" pitchFamily="-104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endParaRPr lang="en-US" kern="0" dirty="0">
              <a:solidFill>
                <a:srgbClr val="000000"/>
              </a:solidFill>
              <a:ea typeface="ＭＳ Ｐゴシック" pitchFamily="-10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5867400"/>
            <a:ext cx="8229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VL = </a:t>
            </a:r>
            <a:r>
              <a:rPr lang="en-US" sz="1400" kern="0" dirty="0" err="1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Velo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, OT= OTR, L0=Level 0, HLT=High Level Trig, TR=Track </a:t>
            </a:r>
            <a:r>
              <a:rPr lang="en-US" sz="1400" kern="0" dirty="0" err="1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Rec</a:t>
            </a:r>
            <a:r>
              <a:rPr lang="en-US" sz="1400" kern="0" dirty="0" smtClean="0">
                <a:solidFill>
                  <a:srgbClr val="9933FF"/>
                </a:solidFill>
                <a:ea typeface="ＭＳ Ｐゴシック" pitchFamily="-105" charset="-128"/>
                <a:cs typeface="ＭＳ Ｐゴシック" pitchFamily="-105" charset="-128"/>
              </a:rPr>
              <a:t>, PA=Phys Anal, TH=Theory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Physics (2): Penguin control with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3800" i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sz="3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3800" i="1" baseline="-25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3800" dirty="0" smtClean="0"/>
              <a:t> </a:t>
            </a:r>
            <a:endParaRPr lang="en-US" sz="3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55576" y="3933056"/>
            <a:ext cx="3918240" cy="2402172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/>
          <a:p>
            <a:pPr marL="342900" indent="-309573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srgbClr val="0033CC"/>
                </a:solidFill>
              </a:rPr>
              <a:t>With </a:t>
            </a:r>
            <a:r>
              <a:rPr lang="en-GB" dirty="0" err="1" smtClean="0">
                <a:solidFill>
                  <a:srgbClr val="0033CC"/>
                </a:solidFill>
              </a:rPr>
              <a:t>LHCb's</a:t>
            </a:r>
            <a:r>
              <a:rPr lang="en-GB" dirty="0" smtClean="0">
                <a:solidFill>
                  <a:srgbClr val="0033CC"/>
                </a:solidFill>
              </a:rPr>
              <a:t> increasing precision, penguin contributions to e.g. B→J/</a:t>
            </a:r>
            <a:r>
              <a:rPr lang="en-GB" dirty="0" err="1" smtClean="0">
                <a:solidFill>
                  <a:srgbClr val="0033CC"/>
                </a:solidFill>
                <a:latin typeface="Symbol" charset="2"/>
              </a:rPr>
              <a:t>y</a:t>
            </a:r>
            <a:r>
              <a:rPr lang="en-GB" dirty="0" err="1" smtClean="0">
                <a:solidFill>
                  <a:srgbClr val="0033CC"/>
                </a:solidFill>
              </a:rPr>
              <a:t>Ks</a:t>
            </a:r>
            <a:r>
              <a:rPr lang="en-GB" dirty="0" smtClean="0">
                <a:solidFill>
                  <a:srgbClr val="0033CC"/>
                </a:solidFill>
              </a:rPr>
              <a:t> become relevant. </a:t>
            </a:r>
          </a:p>
          <a:p>
            <a:pPr marL="1065506" lvl="1" indent="-453560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Is this the reason for the tension in sin2</a:t>
            </a:r>
            <a:r>
              <a:rPr lang="en-GB" dirty="0" smtClean="0">
                <a:solidFill>
                  <a:prstClr val="black"/>
                </a:solidFill>
                <a:latin typeface="Symbol" charset="2"/>
              </a:rPr>
              <a:t>b</a:t>
            </a:r>
            <a:r>
              <a:rPr lang="en-GB" dirty="0" smtClean="0">
                <a:solidFill>
                  <a:prstClr val="black"/>
                </a:solidFill>
              </a:rPr>
              <a:t>?</a:t>
            </a:r>
          </a:p>
          <a:p>
            <a:pPr marL="342900" indent="-309573">
              <a:spcBef>
                <a:spcPct val="20000"/>
              </a:spcBef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srgbClr val="0033CC"/>
                </a:solidFill>
              </a:rPr>
              <a:t>Study U-spin partners, both theoretically (</a:t>
            </a:r>
            <a:r>
              <a:rPr lang="en-GB" dirty="0" err="1" smtClean="0">
                <a:solidFill>
                  <a:srgbClr val="0033CC"/>
                </a:solidFill>
              </a:rPr>
              <a:t>R.Fleischer</a:t>
            </a:r>
            <a:r>
              <a:rPr lang="en-GB" dirty="0" smtClean="0">
                <a:solidFill>
                  <a:srgbClr val="0033CC"/>
                </a:solidFill>
              </a:rPr>
              <a:t> et al) and experimentally.</a:t>
            </a:r>
          </a:p>
          <a:p>
            <a:pPr marL="342900" indent="-309573">
              <a:spcBef>
                <a:spcPct val="20000"/>
              </a:spcBef>
              <a:buSzPct val="45000"/>
              <a:buFont typeface="Arial" pitchFamily="34" charset="0"/>
              <a:buChar char="•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endParaRPr lang="en-GB" dirty="0" smtClean="0">
              <a:solidFill>
                <a:prstClr val="black"/>
              </a:solidFill>
            </a:endParaRPr>
          </a:p>
          <a:p>
            <a:pPr marL="342900" indent="-309573">
              <a:spcBef>
                <a:spcPct val="20000"/>
              </a:spcBef>
              <a:buSzPct val="45000"/>
              <a:buFont typeface="Arial" pitchFamily="34" charset="0"/>
              <a:buChar char="•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  <a:defRPr/>
            </a:pP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4442400" cy="2379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852000" cy="35470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796136" y="4725144"/>
            <a:ext cx="2954744" cy="1440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469" rIns="0" bIns="0"/>
          <a:lstStyle/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Observation of 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i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→J/</a:t>
            </a:r>
            <a:r>
              <a:rPr lang="el-GR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ψ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0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</a:t>
            </a:r>
            <a:r>
              <a:rPr lang="en-U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GB" sz="2000" dirty="0" smtClean="0">
                <a:solidFill>
                  <a:srgbClr val="000000"/>
                </a:solidFill>
              </a:rPr>
              <a:t>with 0.37 pb</a:t>
            </a:r>
            <a:r>
              <a:rPr lang="en-GB" sz="2000" baseline="30000" dirty="0" smtClean="0">
                <a:solidFill>
                  <a:srgbClr val="000000"/>
                </a:solidFill>
              </a:rPr>
              <a:t>-1</a:t>
            </a:r>
            <a:r>
              <a:rPr lang="en-GB" sz="2000" dirty="0" smtClean="0">
                <a:solidFill>
                  <a:srgbClr val="000000"/>
                </a:solidFill>
              </a:rPr>
              <a:t>. </a:t>
            </a:r>
          </a:p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buFont typeface="Wingdings" charset="2"/>
              <a:buChar char="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More channels in the pipeline.</a:t>
            </a:r>
          </a:p>
          <a:p>
            <a:pPr marL="311013" indent="-309573" defTabSz="407484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45000"/>
              <a:tabLst>
                <a:tab pos="311013" algn="l"/>
                <a:tab pos="406044" algn="l"/>
                <a:tab pos="813528" algn="l"/>
                <a:tab pos="1221011" algn="l"/>
                <a:tab pos="1628495" algn="l"/>
                <a:tab pos="2035979" algn="l"/>
                <a:tab pos="2443463" algn="l"/>
                <a:tab pos="2850946" algn="l"/>
                <a:tab pos="3258431" algn="l"/>
                <a:tab pos="3665914" algn="l"/>
                <a:tab pos="4073399" algn="l"/>
                <a:tab pos="4480882" algn="l"/>
                <a:tab pos="4888366" algn="l"/>
                <a:tab pos="5295849" algn="l"/>
                <a:tab pos="5703334" algn="l"/>
                <a:tab pos="6110816" algn="l"/>
                <a:tab pos="6518301" algn="l"/>
                <a:tab pos="6925784" algn="l"/>
                <a:tab pos="7333269" algn="l"/>
                <a:tab pos="7740751" algn="l"/>
                <a:tab pos="8148236" algn="l"/>
              </a:tabLst>
            </a:pP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17-02-2012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charming surprise… ΔA</a:t>
            </a:r>
            <a:r>
              <a:rPr lang="en-US" baseline="-25000" dirty="0" smtClean="0"/>
              <a:t>CP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54</a:t>
            </a:fld>
            <a:endParaRPr lang="nl-NL"/>
          </a:p>
        </p:txBody>
      </p:sp>
      <p:pic>
        <p:nvPicPr>
          <p:cNvPr id="6" name="Picture 5" descr="DKK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086920"/>
            <a:ext cx="3962400" cy="2618680"/>
          </a:xfrm>
          <a:prstGeom prst="rect">
            <a:avLst/>
          </a:prstGeom>
        </p:spPr>
      </p:pic>
      <p:pic>
        <p:nvPicPr>
          <p:cNvPr id="7" name="Picture 6" descr="DPiP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057558"/>
            <a:ext cx="3889606" cy="26480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990600"/>
            <a:ext cx="3912249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Select self-tagging decays:</a:t>
            </a:r>
          </a:p>
          <a:p>
            <a:r>
              <a:rPr lang="en-US" dirty="0" smtClean="0"/>
              <a:t>D*</a:t>
            </a:r>
            <a:r>
              <a:rPr lang="en-US" baseline="30000" dirty="0" smtClean="0"/>
              <a:t>+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and D*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D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</a:p>
          <a:p>
            <a:r>
              <a:rPr lang="en-US" dirty="0" smtClean="0">
                <a:sym typeface="Wingdings"/>
              </a:rPr>
              <a:t>ΔA</a:t>
            </a:r>
            <a:r>
              <a:rPr lang="en-US" baseline="-25000" dirty="0" smtClean="0">
                <a:sym typeface="Wingdings"/>
              </a:rPr>
              <a:t>CP</a:t>
            </a:r>
            <a:r>
              <a:rPr lang="en-US" dirty="0" smtClean="0">
                <a:sym typeface="Wingdings"/>
              </a:rPr>
              <a:t> = A</a:t>
            </a:r>
            <a:r>
              <a:rPr lang="en-US" baseline="-25000" dirty="0" smtClean="0">
                <a:sym typeface="Wingdings"/>
              </a:rPr>
              <a:t>CP</a:t>
            </a:r>
            <a:r>
              <a:rPr lang="en-US" dirty="0" smtClean="0">
                <a:sym typeface="Wingdings"/>
              </a:rPr>
              <a:t>(D/DK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) –  A</a:t>
            </a:r>
            <a:r>
              <a:rPr lang="en-US" baseline="-25000" dirty="0" smtClean="0">
                <a:sym typeface="Wingdings"/>
              </a:rPr>
              <a:t>CP</a:t>
            </a:r>
            <a:r>
              <a:rPr lang="en-US" dirty="0" smtClean="0">
                <a:sym typeface="Wingdings"/>
              </a:rPr>
              <a:t>(D/Dπ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2057400"/>
            <a:ext cx="3890809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Standard model: expect very close to 0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ΔA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CP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= [-0.82 ± 0.21 (stat) ± 0.11 (sys)]%</a:t>
            </a:r>
          </a:p>
          <a:p>
            <a:r>
              <a:rPr lang="en-US" dirty="0" smtClean="0">
                <a:sym typeface="Wingdings"/>
              </a:rPr>
              <a:t>Significance 3.5σ</a:t>
            </a:r>
          </a:p>
        </p:txBody>
      </p:sp>
      <p:pic>
        <p:nvPicPr>
          <p:cNvPr id="11" name="Picture 10" descr="CharmTree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1922" y="2123607"/>
            <a:ext cx="2076078" cy="1457793"/>
          </a:xfrm>
          <a:prstGeom prst="rect">
            <a:avLst/>
          </a:prstGeom>
        </p:spPr>
      </p:pic>
      <p:pic>
        <p:nvPicPr>
          <p:cNvPr id="12" name="Picture 11" descr="CharmPenguin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2057400"/>
            <a:ext cx="2164612" cy="1600200"/>
          </a:xfrm>
          <a:prstGeom prst="rect">
            <a:avLst/>
          </a:prstGeom>
        </p:spPr>
      </p:pic>
      <p:pic>
        <p:nvPicPr>
          <p:cNvPr id="13" name="Picture 12" descr="Tr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944736"/>
            <a:ext cx="1049583" cy="1188864"/>
          </a:xfrm>
          <a:prstGeom prst="rect">
            <a:avLst/>
          </a:prstGeom>
        </p:spPr>
      </p:pic>
      <p:pic>
        <p:nvPicPr>
          <p:cNvPr id="14" name="Picture 13" descr="penguin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7600" y="990600"/>
            <a:ext cx="971266" cy="1066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0" y="4419600"/>
            <a:ext cx="93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7543800" y="4343400"/>
            <a:ext cx="93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dirty="0" smtClean="0">
                <a:sym typeface="Wingdings"/>
              </a:rPr>
              <a:t>π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3163669"/>
            <a:ext cx="3837747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Precise measurement: most systematic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effects cancel in double asymmetry</a:t>
            </a:r>
            <a:endParaRPr lang="en-US" dirty="0" smtClean="0">
              <a:sym typeface="Wingding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438400" y="1370012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76400" y="160020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52800" y="160020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mResultText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5327984"/>
            <a:ext cx="6096000" cy="1403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charming surprise… ΔA</a:t>
            </a:r>
            <a:r>
              <a:rPr lang="en-US" baseline="-25000" dirty="0" smtClean="0"/>
              <a:t>CP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55</a:t>
            </a:fld>
            <a:endParaRPr lang="nl-NL"/>
          </a:p>
        </p:txBody>
      </p:sp>
      <p:pic>
        <p:nvPicPr>
          <p:cNvPr id="6" name="Picture 5" descr="CharmResult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90600"/>
            <a:ext cx="7391400" cy="46148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2400" y="3657600"/>
            <a:ext cx="3048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BBCDCP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1763" y="115888"/>
            <a:ext cx="502285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79388" y="1781175"/>
            <a:ext cx="3455987" cy="2943225"/>
          </a:xfrm>
          <a:solidFill>
            <a:srgbClr val="BBE0E3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600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BBC</a:t>
            </a:r>
            <a:br>
              <a:rPr lang="en-US" sz="600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</a:br>
            <a:r>
              <a:rPr lang="en-US" sz="600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/>
            </a:r>
            <a:br>
              <a:rPr lang="en-US" sz="600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</a:br>
            <a:r>
              <a:rPr lang="en-US" sz="6000">
                <a:latin typeface="Times New Roman" pitchFamily="-104" charset="0"/>
                <a:ea typeface="Times New Roman" pitchFamily="-104" charset="0"/>
                <a:cs typeface="Times New Roman" pitchFamily="-104" charset="0"/>
              </a:rPr>
              <a:t>LHCb</a:t>
            </a:r>
          </a:p>
        </p:txBody>
      </p:sp>
      <p:sp>
        <p:nvSpPr>
          <p:cNvPr id="10" name="Heart 9"/>
          <p:cNvSpPr/>
          <p:nvPr/>
        </p:nvSpPr>
        <p:spPr bwMode="auto">
          <a:xfrm>
            <a:off x="1425575" y="2874963"/>
            <a:ext cx="914400" cy="914400"/>
          </a:xfrm>
          <a:prstGeom prst="hear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24126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John Ellis, HCP, Paris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-worksho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63722" cy="6085284"/>
          </a:xfrm>
        </p:spPr>
      </p:pic>
      <p:pic>
        <p:nvPicPr>
          <p:cNvPr id="5" name="Picture 4" descr="bWorksh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3048000" cy="2024063"/>
          </a:xfrm>
          <a:prstGeom prst="rect">
            <a:avLst/>
          </a:prstGeom>
        </p:spPr>
      </p:pic>
      <p:pic>
        <p:nvPicPr>
          <p:cNvPr id="6" name="Picture 5" descr="Kaz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059" y="3124200"/>
            <a:ext cx="4475181" cy="2971800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124200"/>
            <a:ext cx="4038600" cy="3016486"/>
          </a:xfrm>
          <a:prstGeom prst="rect">
            <a:avLst/>
          </a:prstGeom>
        </p:spPr>
      </p:pic>
      <p:pic>
        <p:nvPicPr>
          <p:cNvPr id="8" name="Picture 7" descr="discu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1200" y="304799"/>
            <a:ext cx="2987040" cy="198358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619CF77-C6F4-4416-9C26-FC553AC55B9A}" type="slidenum">
              <a:rPr lang="nl-NL" smtClean="0"/>
              <a:pPr/>
              <a:t>6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Technicians!</a:t>
            </a:r>
          </a:p>
        </p:txBody>
      </p:sp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-105" charset="-128"/>
              </a:rPr>
              <a:t>20-sept-2011</a:t>
            </a:r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-105" charset="-128"/>
              </a:rPr>
              <a:t>Marcel Merk</a:t>
            </a:r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1EC47-783C-44C2-9132-4EFF5BB01FC3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1510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1388"/>
            <a:ext cx="918845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6" descr="[photo]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524000"/>
            <a:ext cx="803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 descr="y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066800"/>
            <a:ext cx="800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[photo]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429000"/>
            <a:ext cx="7445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7" descr="[photo]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2667000"/>
            <a:ext cx="801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9" descr="[photo]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24800" y="1143000"/>
            <a:ext cx="801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0" descr="[photo]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7913" y="2743200"/>
            <a:ext cx="801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3" descr="pietd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57150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4" descr="[photo]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90600" y="4267200"/>
            <a:ext cx="7445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5" descr="marcok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32004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6" descr="berendm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11430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7" descr="fred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00663" y="10668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8" descr="c0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00400" y="40386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9" descr="toms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00800" y="13716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0" descr="bverlaat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91250" y="32004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1" descr="albert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001000" y="4724400"/>
            <a:ext cx="742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2" descr="sanderm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334000" y="3962400"/>
            <a:ext cx="77787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3" descr="OscarVanPetten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47800" y="3048000"/>
            <a:ext cx="8588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4" descr="FransMul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29200" y="2362200"/>
            <a:ext cx="828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1" descr="[photo]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477000" y="5105400"/>
            <a:ext cx="801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Date Placeholder 3"/>
          <p:cNvSpPr txBox="1">
            <a:spLocks/>
          </p:cNvSpPr>
          <p:nvPr/>
        </p:nvSpPr>
        <p:spPr>
          <a:xfrm>
            <a:off x="0" y="6492875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17-02-2012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Slide Number Placeholder 4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  <a:ln/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LHCb Detector</a:t>
            </a:r>
            <a:endParaRPr lang="en-GB" sz="36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 charset="0"/>
                <a:ea typeface="ＭＳ Ｐゴシック" pitchFamily="-105" charset="-128"/>
              </a:rPr>
              <a:t>Marcel Merk</a:t>
            </a: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8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Operation in 2011</a:t>
            </a:r>
            <a:endParaRPr lang="en-US" dirty="0"/>
          </a:p>
        </p:txBody>
      </p:sp>
      <p:pic>
        <p:nvPicPr>
          <p:cNvPr id="6" name="Content Placeholder 5" descr="PieChartEffBreakdow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7200" y="1323887"/>
            <a:ext cx="4953000" cy="26091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9CF77-C6F4-4416-9C26-FC553AC55B9A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7" name="Picture 6" descr="IntegratedLumiLHCbFill_NoPi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914400"/>
            <a:ext cx="4495800" cy="2844528"/>
          </a:xfrm>
          <a:prstGeom prst="rect">
            <a:avLst/>
          </a:prstGeom>
        </p:spPr>
      </p:pic>
      <p:pic>
        <p:nvPicPr>
          <p:cNvPr id="8" name="Content Placeholder 5" descr="AvgPileu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5512" y="3810000"/>
            <a:ext cx="4456088" cy="2819401"/>
          </a:xfrm>
          <a:prstGeom prst="rect">
            <a:avLst/>
          </a:prstGeom>
        </p:spPr>
      </p:pic>
      <p:pic>
        <p:nvPicPr>
          <p:cNvPr id="9" name="Content Placeholder 5" descr="PeakLumiFi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10000"/>
            <a:ext cx="4503331" cy="284929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7200" y="5803676"/>
            <a:ext cx="3581400" cy="1588"/>
          </a:xfrm>
          <a:prstGeom prst="line">
            <a:avLst/>
          </a:prstGeom>
          <a:ln w="12700">
            <a:solidFill>
              <a:srgbClr val="0066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9552" y="4221088"/>
            <a:ext cx="2473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Above design luminosity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5576" y="4581128"/>
            <a:ext cx="0" cy="1224136"/>
          </a:xfrm>
          <a:prstGeom prst="straightConnector1">
            <a:avLst/>
          </a:prstGeom>
          <a:ln w="158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nl-NL" dirty="0" smtClean="0"/>
              <a:t>17-02-2012</a:t>
            </a:r>
            <a:endParaRPr lang="nl-NL" dirty="0"/>
          </a:p>
        </p:txBody>
      </p:sp>
      <p:sp>
        <p:nvSpPr>
          <p:cNvPr id="15" name="TextBox 14"/>
          <p:cNvSpPr txBox="1"/>
          <p:nvPr/>
        </p:nvSpPr>
        <p:spPr>
          <a:xfrm>
            <a:off x="5148064" y="980728"/>
            <a:ext cx="29582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Luminosity collected = 1.1 /</a:t>
            </a:r>
            <a:r>
              <a:rPr lang="en-US" dirty="0" err="1" smtClean="0"/>
              <a:t>fb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aper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5635</TotalTime>
  <Words>2920</Words>
  <Application>Microsoft Office PowerPoint</Application>
  <PresentationFormat>On-screen Show (4:3)</PresentationFormat>
  <Paragraphs>687</Paragraphs>
  <Slides>56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Office Theme</vt:lpstr>
      <vt:lpstr>1_Default Design</vt:lpstr>
      <vt:lpstr>4_Office Theme</vt:lpstr>
      <vt:lpstr>3_Paper Presentation</vt:lpstr>
      <vt:lpstr>1_Office Theme</vt:lpstr>
      <vt:lpstr>Equation</vt:lpstr>
      <vt:lpstr>Physics with b-quarks: LHCb</vt:lpstr>
      <vt:lpstr>Mission &amp; Research Questions</vt:lpstr>
      <vt:lpstr>The Interference Experiment Works!</vt:lpstr>
      <vt:lpstr>Mission &amp; Research Questions</vt:lpstr>
      <vt:lpstr>The Nikhef “bfys” Group</vt:lpstr>
      <vt:lpstr>Slide 6</vt:lpstr>
      <vt:lpstr>Technicians!</vt:lpstr>
      <vt:lpstr>Slide 8</vt:lpstr>
      <vt:lpstr>LHCb Operation in 2011</vt:lpstr>
      <vt:lpstr>LHCb Operation in 2011</vt:lpstr>
      <vt:lpstr>Vertex Locator (Velo)</vt:lpstr>
      <vt:lpstr>Vertex Locator (Velo)</vt:lpstr>
      <vt:lpstr>Vertex Locator</vt:lpstr>
      <vt:lpstr>Vertex Locator</vt:lpstr>
      <vt:lpstr>Outer Tracker</vt:lpstr>
      <vt:lpstr>OT Performance</vt:lpstr>
      <vt:lpstr>The Trigger</vt:lpstr>
      <vt:lpstr>Reconstruction</vt:lpstr>
      <vt:lpstr>Proper Time Reconstruction</vt:lpstr>
      <vt:lpstr>Invariant Mass Reconstruction</vt:lpstr>
      <vt:lpstr>LHCb Preliminary 2011</vt:lpstr>
      <vt:lpstr>LHCb Preliminary 2011</vt:lpstr>
      <vt:lpstr>Nikhef Physics Program</vt:lpstr>
      <vt:lpstr>Physics (1a): B0s→μμ</vt:lpstr>
      <vt:lpstr>Physics (1b): Bd,s→D(s)±h±           .     .             .       . </vt:lpstr>
      <vt:lpstr>Physics (2): P→VV Angular Analysis</vt:lpstr>
      <vt:lpstr>Nikhef Hosted Beauty 2011</vt:lpstr>
      <vt:lpstr>LHCb Upgrade</vt:lpstr>
      <vt:lpstr>Upgrade Detector design parameter</vt:lpstr>
      <vt:lpstr>Detector Upgrade to 40 MHz R/O</vt:lpstr>
      <vt:lpstr>Nikhef: Velo Upgrade</vt:lpstr>
      <vt:lpstr>Current RF-box and Upgrade</vt:lpstr>
      <vt:lpstr>Nikhef: Outer Tracker Upgrade</vt:lpstr>
      <vt:lpstr>Conclusions</vt:lpstr>
      <vt:lpstr>Slide 35</vt:lpstr>
      <vt:lpstr>Slide 36</vt:lpstr>
      <vt:lpstr>Points of attention</vt:lpstr>
      <vt:lpstr>Upgrade Motivation</vt:lpstr>
      <vt:lpstr>LHC schedule</vt:lpstr>
      <vt:lpstr>Upgrade of LHCb</vt:lpstr>
      <vt:lpstr>Sensitivities to key quark flavour channels</vt:lpstr>
      <vt:lpstr>Slide 42</vt:lpstr>
      <vt:lpstr>OT Ageing: in Situ</vt:lpstr>
      <vt:lpstr>OT Ageing: in Situ</vt:lpstr>
      <vt:lpstr>Radiation Damage in the Velo</vt:lpstr>
      <vt:lpstr>Velo Upgrade</vt:lpstr>
      <vt:lpstr>VeloPix</vt:lpstr>
      <vt:lpstr>Other Activities</vt:lpstr>
      <vt:lpstr>Auto-imaging of the Velo</vt:lpstr>
      <vt:lpstr>Nikhef-FOM Group</vt:lpstr>
      <vt:lpstr>Nikhef-VU Group</vt:lpstr>
      <vt:lpstr>PhD’s and Theses</vt:lpstr>
      <vt:lpstr>Physics (2): Penguin control with B0→J/ψKs </vt:lpstr>
      <vt:lpstr>A charming surprise… ΔACP</vt:lpstr>
      <vt:lpstr>A charming surprise… ΔACP</vt:lpstr>
      <vt:lpstr>BBC  LHCb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Hoi</dc:title>
  <dc:creator>Marcel</dc:creator>
  <cp:lastModifiedBy>Marcel Merk</cp:lastModifiedBy>
  <cp:revision>512</cp:revision>
  <dcterms:created xsi:type="dcterms:W3CDTF">2012-02-09T20:33:51Z</dcterms:created>
  <dcterms:modified xsi:type="dcterms:W3CDTF">2012-02-16T16:28:05Z</dcterms:modified>
</cp:coreProperties>
</file>