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97" r:id="rId3"/>
  </p:sldMasterIdLst>
  <p:notesMasterIdLst>
    <p:notesMasterId r:id="rId12"/>
  </p:notesMasterIdLst>
  <p:sldIdLst>
    <p:sldId id="684" r:id="rId4"/>
    <p:sldId id="685" r:id="rId5"/>
    <p:sldId id="686" r:id="rId6"/>
    <p:sldId id="687" r:id="rId7"/>
    <p:sldId id="688" r:id="rId8"/>
    <p:sldId id="649" r:id="rId9"/>
    <p:sldId id="689" r:id="rId10"/>
    <p:sldId id="6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BFAFF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5" autoAdjust="0"/>
  </p:normalViewPr>
  <p:slideViewPr>
    <p:cSldViewPr snapToGrid="0" snapToObjects="1">
      <p:cViewPr varScale="1">
        <p:scale>
          <a:sx n="79" d="100"/>
          <a:sy n="79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7E19-74D1-5741-ABF5-264DF9DFC1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FDD3-E388-914E-97F6-3978442EE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22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  <a:lvl2pPr>
              <a:defRPr>
                <a:solidFill>
                  <a:srgbClr val="FFFF99"/>
                </a:solidFill>
              </a:defRPr>
            </a:lvl2pPr>
            <a:lvl3pPr>
              <a:defRPr>
                <a:solidFill>
                  <a:srgbClr val="FFFF99"/>
                </a:solidFill>
              </a:defRPr>
            </a:lvl3pPr>
            <a:lvl4pPr>
              <a:defRPr>
                <a:solidFill>
                  <a:srgbClr val="FFFF99"/>
                </a:solidFill>
              </a:defRPr>
            </a:lvl4pPr>
            <a:lvl5pPr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64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20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86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34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52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80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  <a:lvl2pPr>
              <a:defRPr>
                <a:solidFill>
                  <a:srgbClr val="FFFF99"/>
                </a:solidFill>
              </a:defRPr>
            </a:lvl2pPr>
            <a:lvl3pPr>
              <a:defRPr>
                <a:solidFill>
                  <a:srgbClr val="FFFF99"/>
                </a:solidFill>
              </a:defRPr>
            </a:lvl3pPr>
            <a:lvl4pPr>
              <a:defRPr>
                <a:solidFill>
                  <a:srgbClr val="FFFF99"/>
                </a:solidFill>
              </a:defRPr>
            </a:lvl4pPr>
            <a:lvl5pPr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38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96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31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65759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  <a:latin typeface="Calibri"/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  <a:latin typeface="Calibri"/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  <a:latin typeface="Calibri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490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177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FFFFFF"/>
            </a:gs>
            <a:gs pos="99000">
              <a:srgbClr val="00009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8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62AD-17EB-B042-9AA6-D756029317D4}" type="datetimeFigureOut">
              <a:rPr lang="en-US" smtClean="0"/>
              <a:pPr/>
              <a:t>12-01-15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7BCA-FB68-B54D-AE0D-E73C8286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FFFFFF"/>
            </a:gs>
            <a:gs pos="99000">
              <a:srgbClr val="00009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2400" y="6457950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914400">
              <a:defRPr/>
            </a:pPr>
            <a:fld id="{585BB61A-D1D4-42B5-B53F-F3D53951EDB3}" type="slidenum">
              <a:rPr lang="nl-NL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r>
              <a:rPr lang="nl-NL">
                <a:solidFill>
                  <a:srgbClr val="FFFFFF"/>
                </a:solidFill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CG 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8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62AD-17EB-B042-9AA6-D75602931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12-01-15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7BCA-FB68-B54D-AE0D-E73C8286EE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42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ble Ultra Deep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36650"/>
            <a:ext cx="9144000" cy="913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66FFFF"/>
                </a:solidFill>
              </a:rPr>
              <a:t>Het Quantum </a:t>
            </a:r>
            <a:r>
              <a:rPr lang="en-US" sz="4000" dirty="0" err="1" smtClean="0">
                <a:solidFill>
                  <a:srgbClr val="66FFFF"/>
                </a:solidFill>
              </a:rPr>
              <a:t>Universum</a:t>
            </a:r>
            <a:r>
              <a:rPr lang="en-US" sz="4000" dirty="0" smtClean="0">
                <a:solidFill>
                  <a:srgbClr val="66FFFF"/>
                </a:solidFill>
              </a:rPr>
              <a:t/>
            </a:r>
            <a:br>
              <a:rPr lang="en-US" sz="4000" dirty="0" smtClean="0">
                <a:solidFill>
                  <a:srgbClr val="66FFFF"/>
                </a:solidFill>
              </a:rPr>
            </a:br>
            <a:r>
              <a:rPr lang="en-US" sz="4000" dirty="0" smtClean="0">
                <a:solidFill>
                  <a:srgbClr val="66FFFF"/>
                </a:solidFill>
              </a:rPr>
              <a:t>(</a:t>
            </a:r>
            <a:r>
              <a:rPr lang="en-US" sz="4000" dirty="0" err="1" smtClean="0">
                <a:solidFill>
                  <a:srgbClr val="66FFFF"/>
                </a:solidFill>
              </a:rPr>
              <a:t>Samenvatting</a:t>
            </a:r>
            <a:r>
              <a:rPr lang="en-US" sz="4000" dirty="0" smtClean="0">
                <a:solidFill>
                  <a:srgbClr val="66FFFF"/>
                </a:solidFill>
              </a:rPr>
              <a:t>)</a:t>
            </a:r>
            <a:endParaRPr lang="en-US" sz="4000" dirty="0">
              <a:solidFill>
                <a:srgbClr val="66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Cygnus Gymnasium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Herfst</a:t>
            </a:r>
            <a:r>
              <a:rPr lang="en-US" dirty="0" smtClean="0">
                <a:solidFill>
                  <a:srgbClr val="FFFF00"/>
                </a:solidFill>
              </a:rPr>
              <a:t> 2014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9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nwi_cirkel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14" y="686899"/>
            <a:ext cx="7488719" cy="61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588" y="609600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>
                <a:solidFill>
                  <a:srgbClr val="FFFFFF"/>
                </a:solidFill>
                <a:latin typeface="Verdana" pitchFamily="-105" charset="0"/>
              </a:rPr>
              <a:t>sterrenkunde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6781800" y="609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>
                <a:solidFill>
                  <a:srgbClr val="FFFFFF"/>
                </a:solidFill>
                <a:latin typeface="Verdana" pitchFamily="-105" charset="0"/>
              </a:rPr>
              <a:t>deeltjesfysica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86898"/>
          </a:xfrm>
        </p:spPr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het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18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ble Ultra Deep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8" y="-1136650"/>
            <a:ext cx="9144000" cy="913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2569" y="1010394"/>
            <a:ext cx="7523399" cy="47705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66FFFF"/>
                </a:solidFill>
                <a:latin typeface="Calibri"/>
              </a:rPr>
              <a:t>Fundamentele</a:t>
            </a:r>
            <a:r>
              <a:rPr lang="en-US" sz="2000" dirty="0" smtClean="0">
                <a:solidFill>
                  <a:srgbClr val="66FFFF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66FFFF"/>
                </a:solidFill>
                <a:latin typeface="Calibri"/>
              </a:rPr>
              <a:t>natuurkunde</a:t>
            </a:r>
            <a:r>
              <a:rPr lang="en-US" sz="2000" dirty="0" smtClean="0">
                <a:solidFill>
                  <a:srgbClr val="66FFFF"/>
                </a:solidFill>
                <a:latin typeface="Calibri"/>
              </a:rPr>
              <a:t> op de </a:t>
            </a:r>
            <a:r>
              <a:rPr lang="en-US" sz="2000" dirty="0" err="1" smtClean="0">
                <a:solidFill>
                  <a:srgbClr val="66FFFF"/>
                </a:solidFill>
                <a:latin typeface="Calibri"/>
              </a:rPr>
              <a:t>allerkleinste</a:t>
            </a:r>
            <a:r>
              <a:rPr lang="en-US" sz="2000" dirty="0" smtClean="0">
                <a:solidFill>
                  <a:srgbClr val="66FFFF"/>
                </a:solidFill>
                <a:latin typeface="Calibri"/>
              </a:rPr>
              <a:t> en de </a:t>
            </a:r>
            <a:r>
              <a:rPr lang="en-US" sz="2000" dirty="0" err="1" smtClean="0">
                <a:solidFill>
                  <a:srgbClr val="66FFFF"/>
                </a:solidFill>
                <a:latin typeface="Calibri"/>
              </a:rPr>
              <a:t>allergrootste</a:t>
            </a:r>
            <a:r>
              <a:rPr lang="en-US" sz="2000" dirty="0" smtClean="0">
                <a:solidFill>
                  <a:srgbClr val="66FFFF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66FFFF"/>
                </a:solidFill>
                <a:latin typeface="Calibri"/>
              </a:rPr>
              <a:t>schaal</a:t>
            </a:r>
            <a:r>
              <a:rPr lang="en-US" sz="2000" dirty="0" smtClean="0">
                <a:solidFill>
                  <a:srgbClr val="66FFFF"/>
                </a:solidFill>
                <a:latin typeface="Calibri"/>
              </a:rPr>
              <a:t>.</a:t>
            </a:r>
          </a:p>
          <a:p>
            <a:endParaRPr lang="en-US" sz="2000" dirty="0" smtClean="0">
              <a:solidFill>
                <a:srgbClr val="FFFF99"/>
              </a:solidFill>
              <a:latin typeface="Calibri"/>
            </a:endParaRPr>
          </a:p>
          <a:p>
            <a:endParaRPr lang="en-US" sz="2000" dirty="0" smtClean="0">
              <a:solidFill>
                <a:srgbClr val="FFFF99"/>
              </a:solidFill>
              <a:latin typeface="Calibri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Groepsproject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als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eindopdracht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:</a:t>
            </a:r>
          </a:p>
          <a:p>
            <a:endParaRPr lang="en-US" sz="800" dirty="0" smtClean="0">
              <a:solidFill>
                <a:srgbClr val="FFFF00"/>
              </a:solidFill>
              <a:latin typeface="Calibri"/>
            </a:endParaRPr>
          </a:p>
          <a:p>
            <a:pPr marL="457200" indent="-457200">
              <a:buFontTx/>
              <a:buAutoNum type="arabicParenR"/>
            </a:pP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Bedenk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een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fundamentele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wetenschappelijk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vraag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waarop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wetenschap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een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antwoord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op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zou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moeten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vinden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.</a:t>
            </a:r>
          </a:p>
          <a:p>
            <a:pPr marL="457200" indent="-457200">
              <a:buFontTx/>
              <a:buAutoNum type="arabicParenR"/>
            </a:pPr>
            <a:endParaRPr lang="en-US" sz="800" dirty="0" smtClean="0">
              <a:solidFill>
                <a:srgbClr val="FFFF00"/>
              </a:solidFill>
              <a:latin typeface="Calibri"/>
            </a:endParaRPr>
          </a:p>
          <a:p>
            <a:pPr marL="457200" indent="-457200">
              <a:buFontTx/>
              <a:buAutoNum type="arabicParenR" startAt="2"/>
            </a:pP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Bedenk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wat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zou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er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moeten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gebeuren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om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een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antwoord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te</a:t>
            </a:r>
            <a:endParaRPr lang="en-US" sz="2000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krijgen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.</a:t>
            </a:r>
          </a:p>
          <a:p>
            <a:endParaRPr lang="en-US" sz="800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3) 	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Wat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zouden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mogelijke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antwoorden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kunnen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zijn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?</a:t>
            </a:r>
          </a:p>
          <a:p>
            <a:endParaRPr lang="en-US" sz="2000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Werk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hieraan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gedurende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de lessen.</a:t>
            </a:r>
          </a:p>
          <a:p>
            <a:r>
              <a:rPr lang="en-US" sz="2000" dirty="0" err="1">
                <a:solidFill>
                  <a:srgbClr val="FFFF00"/>
                </a:solidFill>
                <a:latin typeface="Calibri"/>
              </a:rPr>
              <a:t>L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aatste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les: “Mini-symposium”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waarbij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jullie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je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vraag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presenteren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. </a:t>
            </a:r>
          </a:p>
          <a:p>
            <a:endParaRPr lang="en-US" sz="2000" dirty="0" smtClean="0">
              <a:solidFill>
                <a:srgbClr val="FFFF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04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ble Ultra Deep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8" y="-1136650"/>
            <a:ext cx="9144000" cy="913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Werk-groepjes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48" y="1428210"/>
            <a:ext cx="8229600" cy="4525963"/>
          </a:xfrm>
          <a:solidFill>
            <a:schemeClr val="tx1">
              <a:alpha val="50000"/>
            </a:schemeClr>
          </a:solidFill>
          <a:ln>
            <a:solidFill>
              <a:srgbClr val="66FFFF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Maartje</a:t>
            </a:r>
            <a:r>
              <a:rPr lang="en-US" dirty="0" smtClean="0"/>
              <a:t> </a:t>
            </a:r>
            <a:r>
              <a:rPr lang="en-US" dirty="0" err="1" smtClean="0"/>
              <a:t>Eggen</a:t>
            </a:r>
            <a:r>
              <a:rPr lang="en-US" dirty="0" smtClean="0"/>
              <a:t>, </a:t>
            </a:r>
            <a:r>
              <a:rPr lang="en-US" dirty="0" err="1" smtClean="0"/>
              <a:t>Quinten</a:t>
            </a:r>
            <a:r>
              <a:rPr lang="en-US" dirty="0" smtClean="0"/>
              <a:t> </a:t>
            </a:r>
            <a:r>
              <a:rPr lang="en-US" dirty="0" err="1" smtClean="0"/>
              <a:t>Moonen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Lucas Witte, </a:t>
            </a:r>
            <a:r>
              <a:rPr lang="en-US" dirty="0" err="1" smtClean="0"/>
              <a:t>Merlijn</a:t>
            </a:r>
            <a:r>
              <a:rPr lang="en-US" dirty="0" smtClean="0"/>
              <a:t> </a:t>
            </a:r>
            <a:r>
              <a:rPr lang="en-US" dirty="0" err="1" smtClean="0"/>
              <a:t>Hutter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Chris </a:t>
            </a:r>
            <a:r>
              <a:rPr lang="en-US" dirty="0" err="1" smtClean="0"/>
              <a:t>Heuvel</a:t>
            </a:r>
            <a:r>
              <a:rPr lang="en-US" dirty="0" smtClean="0"/>
              <a:t>, Thomas Boers, Vincent </a:t>
            </a:r>
            <a:r>
              <a:rPr lang="en-US" dirty="0" err="1" smtClean="0"/>
              <a:t>Sprenger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Renée </a:t>
            </a:r>
            <a:r>
              <a:rPr lang="en-US" dirty="0" err="1" smtClean="0"/>
              <a:t>Embden</a:t>
            </a:r>
            <a:r>
              <a:rPr lang="en-US" dirty="0" smtClean="0"/>
              <a:t>, Elisabeth Hoekstra, </a:t>
            </a:r>
            <a:r>
              <a:rPr lang="en-US" dirty="0" err="1" smtClean="0"/>
              <a:t>Elja</a:t>
            </a:r>
            <a:r>
              <a:rPr lang="en-US" dirty="0" smtClean="0"/>
              <a:t> Mantel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Salaheddine</a:t>
            </a:r>
            <a:r>
              <a:rPr lang="en-US" dirty="0" smtClean="0"/>
              <a:t> </a:t>
            </a:r>
            <a:r>
              <a:rPr lang="en-US" dirty="0" err="1" smtClean="0"/>
              <a:t>Benzirar</a:t>
            </a:r>
            <a:r>
              <a:rPr lang="en-US" dirty="0" smtClean="0"/>
              <a:t>, </a:t>
            </a:r>
            <a:r>
              <a:rPr lang="en-US" dirty="0" err="1" smtClean="0"/>
              <a:t>Branco</a:t>
            </a:r>
            <a:r>
              <a:rPr lang="en-US" dirty="0" smtClean="0"/>
              <a:t> </a:t>
            </a:r>
            <a:r>
              <a:rPr lang="en-US" dirty="0" err="1" smtClean="0"/>
              <a:t>Sieljes</a:t>
            </a:r>
            <a:r>
              <a:rPr lang="en-US" dirty="0" smtClean="0"/>
              <a:t>, David Cairo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Sascha</a:t>
            </a:r>
            <a:r>
              <a:rPr lang="en-US" dirty="0" smtClean="0"/>
              <a:t> </a:t>
            </a:r>
            <a:r>
              <a:rPr lang="en-US" dirty="0" err="1" smtClean="0"/>
              <a:t>Kolthof</a:t>
            </a:r>
            <a:r>
              <a:rPr lang="en-US" dirty="0" smtClean="0"/>
              <a:t>, Ian </a:t>
            </a:r>
            <a:r>
              <a:rPr lang="en-US" dirty="0" err="1" smtClean="0"/>
              <a:t>Ronde</a:t>
            </a:r>
            <a:r>
              <a:rPr lang="en-US" dirty="0" smtClean="0"/>
              <a:t>, Jesse </a:t>
            </a:r>
            <a:r>
              <a:rPr lang="en-US" dirty="0" err="1" smtClean="0"/>
              <a:t>Sprenger</a:t>
            </a:r>
            <a:r>
              <a:rPr lang="en-US" dirty="0" smtClean="0"/>
              <a:t>, Feodor </a:t>
            </a:r>
            <a:r>
              <a:rPr lang="en-US" dirty="0" err="1" smtClean="0"/>
              <a:t>Zyblev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Merlijne</a:t>
            </a:r>
            <a:r>
              <a:rPr lang="en-US" dirty="0" smtClean="0"/>
              <a:t> </a:t>
            </a:r>
            <a:r>
              <a:rPr lang="en-US" dirty="0" err="1" smtClean="0"/>
              <a:t>Ott</a:t>
            </a:r>
            <a:r>
              <a:rPr lang="en-US" dirty="0" smtClean="0"/>
              <a:t>, Oscar </a:t>
            </a:r>
            <a:r>
              <a:rPr lang="en-US" dirty="0" err="1" smtClean="0"/>
              <a:t>Ploeg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Sisko</a:t>
            </a:r>
            <a:r>
              <a:rPr lang="en-US" dirty="0" smtClean="0"/>
              <a:t> Munster, </a:t>
            </a:r>
            <a:r>
              <a:rPr lang="en-US" dirty="0" err="1" smtClean="0"/>
              <a:t>Berend</a:t>
            </a:r>
            <a:r>
              <a:rPr lang="en-US" dirty="0" smtClean="0"/>
              <a:t> </a:t>
            </a:r>
            <a:r>
              <a:rPr lang="en-US" dirty="0" err="1" smtClean="0"/>
              <a:t>Zuidberg</a:t>
            </a:r>
            <a:r>
              <a:rPr lang="en-US" dirty="0" smtClean="0"/>
              <a:t>, </a:t>
            </a:r>
            <a:r>
              <a:rPr lang="en-US" dirty="0" err="1" smtClean="0"/>
              <a:t>Mec</a:t>
            </a:r>
            <a:r>
              <a:rPr lang="en-US" dirty="0" smtClean="0"/>
              <a:t> </a:t>
            </a:r>
            <a:r>
              <a:rPr lang="en-US" dirty="0" err="1" smtClean="0"/>
              <a:t>Glandorff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Suleyman</a:t>
            </a:r>
            <a:r>
              <a:rPr lang="en-US" dirty="0" smtClean="0"/>
              <a:t> Ali, </a:t>
            </a:r>
            <a:r>
              <a:rPr lang="en-US" dirty="0" err="1" smtClean="0"/>
              <a:t>Arvid</a:t>
            </a:r>
            <a:r>
              <a:rPr lang="en-US" dirty="0" smtClean="0"/>
              <a:t> </a:t>
            </a:r>
            <a:r>
              <a:rPr lang="en-US" dirty="0" err="1" smtClean="0"/>
              <a:t>Mikkers</a:t>
            </a:r>
            <a:r>
              <a:rPr lang="en-US" dirty="0" smtClean="0"/>
              <a:t>, </a:t>
            </a:r>
            <a:r>
              <a:rPr lang="en-US" dirty="0" err="1" smtClean="0"/>
              <a:t>Merlijn</a:t>
            </a:r>
            <a:r>
              <a:rPr lang="en-US" dirty="0" smtClean="0"/>
              <a:t> Bruin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ble Ultra Deep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8" y="-1136650"/>
            <a:ext cx="9144000" cy="913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 van de lessen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6636" y="845658"/>
            <a:ext cx="7387136" cy="5782476"/>
          </a:xfrm>
          <a:solidFill>
            <a:schemeClr val="tx1">
              <a:alpha val="50000"/>
            </a:schemeClr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Macro </a:t>
            </a:r>
            <a:r>
              <a:rPr lang="en-US" dirty="0" err="1">
                <a:solidFill>
                  <a:srgbClr val="FFFF00"/>
                </a:solidFill>
              </a:rPr>
              <a:t>Universum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eel</a:t>
            </a:r>
            <a:r>
              <a:rPr lang="en-US" dirty="0" smtClean="0">
                <a:solidFill>
                  <a:srgbClr val="FFFF00"/>
                </a:solidFill>
              </a:rPr>
              <a:t> 1  :                                        6 </a:t>
            </a:r>
            <a:r>
              <a:rPr lang="en-US" dirty="0" err="1">
                <a:solidFill>
                  <a:srgbClr val="FFFF00"/>
                </a:solidFill>
              </a:rPr>
              <a:t>november</a:t>
            </a:r>
            <a:endParaRPr lang="en-US" dirty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>
                <a:solidFill>
                  <a:srgbClr val="66FFFF"/>
                </a:solidFill>
              </a:rPr>
              <a:t>De </a:t>
            </a:r>
            <a:r>
              <a:rPr lang="en-US" dirty="0" err="1">
                <a:solidFill>
                  <a:srgbClr val="66FFFF"/>
                </a:solidFill>
              </a:rPr>
              <a:t>aarde</a:t>
            </a:r>
            <a:r>
              <a:rPr lang="en-US" dirty="0">
                <a:solidFill>
                  <a:srgbClr val="66FFFF"/>
                </a:solidFill>
              </a:rPr>
              <a:t> in het </a:t>
            </a:r>
            <a:r>
              <a:rPr lang="en-US" dirty="0" err="1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71550" lvl="1" indent="-514350">
              <a:buFont typeface="Arial"/>
              <a:buChar char="•"/>
            </a:pPr>
            <a:endParaRPr lang="en-US" sz="1455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Macro </a:t>
            </a:r>
            <a:r>
              <a:rPr lang="en-US" dirty="0" err="1">
                <a:solidFill>
                  <a:srgbClr val="FFFF00"/>
                </a:solidFill>
              </a:rPr>
              <a:t>Universum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Deel</a:t>
            </a:r>
            <a:r>
              <a:rPr lang="en-US" dirty="0" smtClean="0">
                <a:solidFill>
                  <a:srgbClr val="FFFF00"/>
                </a:solidFill>
              </a:rPr>
              <a:t> 2 :                                       13 </a:t>
            </a:r>
            <a:r>
              <a:rPr lang="en-US" dirty="0" err="1">
                <a:solidFill>
                  <a:srgbClr val="FFFF00"/>
                </a:solidFill>
              </a:rPr>
              <a:t>november</a:t>
            </a:r>
            <a:endParaRPr lang="en-US" dirty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smtClean="0">
                <a:solidFill>
                  <a:srgbClr val="66FFFF"/>
                </a:solidFill>
              </a:rPr>
              <a:t>De </a:t>
            </a:r>
            <a:r>
              <a:rPr lang="en-US" dirty="0">
                <a:solidFill>
                  <a:srgbClr val="66FFFF"/>
                </a:solidFill>
              </a:rPr>
              <a:t>(on-)</a:t>
            </a:r>
            <a:r>
              <a:rPr lang="en-US" dirty="0" err="1">
                <a:solidFill>
                  <a:srgbClr val="66FFFF"/>
                </a:solidFill>
              </a:rPr>
              <a:t>eindigheid</a:t>
            </a:r>
            <a:r>
              <a:rPr lang="en-US" dirty="0">
                <a:solidFill>
                  <a:srgbClr val="66FFFF"/>
                </a:solidFill>
              </a:rPr>
              <a:t>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: begin en </a:t>
            </a:r>
            <a:r>
              <a:rPr lang="en-US" dirty="0" err="1" smtClean="0">
                <a:solidFill>
                  <a:srgbClr val="66FFFF"/>
                </a:solidFill>
              </a:rPr>
              <a:t>einde</a:t>
            </a:r>
            <a:r>
              <a:rPr lang="en-US" dirty="0" smtClean="0">
                <a:solidFill>
                  <a:srgbClr val="66FFFF"/>
                </a:solidFill>
              </a:rPr>
              <a:t>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endParaRPr lang="en-US" dirty="0" smtClean="0">
              <a:solidFill>
                <a:srgbClr val="66FFFF"/>
              </a:solidFill>
            </a:endParaRPr>
          </a:p>
          <a:p>
            <a:pPr marL="971550" lvl="1" indent="-514350">
              <a:buFont typeface="Arial"/>
              <a:buChar char="•"/>
            </a:pPr>
            <a:endParaRPr lang="en-US" sz="15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Micro </a:t>
            </a:r>
            <a:r>
              <a:rPr lang="en-US" dirty="0" err="1" smtClean="0">
                <a:solidFill>
                  <a:srgbClr val="FFFF00"/>
                </a:solidFill>
              </a:rPr>
              <a:t>Universum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                   20 </a:t>
            </a:r>
            <a:r>
              <a:rPr lang="en-US" dirty="0" err="1" smtClean="0">
                <a:solidFill>
                  <a:srgbClr val="FFFF00"/>
                </a:solidFill>
              </a:rPr>
              <a:t>november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zijn</a:t>
            </a:r>
            <a:r>
              <a:rPr lang="en-US" dirty="0" smtClean="0">
                <a:solidFill>
                  <a:srgbClr val="66FFFF"/>
                </a:solidFill>
              </a:rPr>
              <a:t> de </a:t>
            </a:r>
            <a:r>
              <a:rPr lang="en-US" dirty="0" err="1" smtClean="0">
                <a:solidFill>
                  <a:srgbClr val="66FFFF"/>
                </a:solidFill>
              </a:rPr>
              <a:t>bouwstenen</a:t>
            </a:r>
            <a:r>
              <a:rPr lang="en-US" dirty="0" smtClean="0">
                <a:solidFill>
                  <a:srgbClr val="66FFFF"/>
                </a:solidFill>
              </a:rPr>
              <a:t> van </a:t>
            </a:r>
            <a:r>
              <a:rPr lang="en-US" dirty="0" err="1" smtClean="0">
                <a:solidFill>
                  <a:srgbClr val="66FFFF"/>
                </a:solidFill>
              </a:rPr>
              <a:t>materie</a:t>
            </a:r>
            <a:r>
              <a:rPr lang="en-US" dirty="0" smtClean="0">
                <a:solidFill>
                  <a:srgbClr val="66FFFF"/>
                </a:solidFill>
              </a:rPr>
              <a:t>? </a:t>
            </a: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een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kracht</a:t>
            </a:r>
            <a:r>
              <a:rPr lang="en-US" dirty="0" smtClean="0">
                <a:solidFill>
                  <a:srgbClr val="66FFFF"/>
                </a:solidFill>
              </a:rPr>
              <a:t>?</a:t>
            </a:r>
          </a:p>
          <a:p>
            <a:pPr marL="971550" lvl="1" indent="-514350">
              <a:buFont typeface="Arial"/>
              <a:buChar char="•"/>
            </a:pPr>
            <a:endParaRPr lang="en-US" sz="1455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Massa en Higgs :                                                            4 </a:t>
            </a:r>
            <a:r>
              <a:rPr lang="en-US" dirty="0" err="1" smtClean="0">
                <a:solidFill>
                  <a:srgbClr val="FFFF00"/>
                </a:solidFill>
              </a:rPr>
              <a:t>december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massa</a:t>
            </a:r>
            <a:r>
              <a:rPr lang="en-US" dirty="0" smtClean="0">
                <a:solidFill>
                  <a:srgbClr val="66FFFF"/>
                </a:solidFill>
              </a:rPr>
              <a:t>? De </a:t>
            </a:r>
            <a:r>
              <a:rPr lang="en-US" dirty="0" err="1" smtClean="0">
                <a:solidFill>
                  <a:srgbClr val="66FFFF"/>
                </a:solidFill>
              </a:rPr>
              <a:t>ontdekking</a:t>
            </a:r>
            <a:r>
              <a:rPr lang="en-US" dirty="0" smtClean="0">
                <a:solidFill>
                  <a:srgbClr val="66FFFF"/>
                </a:solidFill>
              </a:rPr>
              <a:t> van het Higgs </a:t>
            </a:r>
            <a:r>
              <a:rPr lang="en-US" dirty="0" err="1" smtClean="0">
                <a:solidFill>
                  <a:srgbClr val="66FFFF"/>
                </a:solidFill>
              </a:rPr>
              <a:t>deeltje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14400" lvl="1" indent="-514350">
              <a:buFont typeface="Arial"/>
              <a:buChar char="•"/>
            </a:pPr>
            <a:endParaRPr lang="en-US" sz="1455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Antimaterie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                            11 </a:t>
            </a:r>
            <a:r>
              <a:rPr lang="en-US" dirty="0" err="1" smtClean="0">
                <a:solidFill>
                  <a:srgbClr val="FFFF00"/>
                </a:solidFill>
              </a:rPr>
              <a:t>december</a:t>
            </a:r>
            <a:endParaRPr lang="en-US" dirty="0" smtClean="0">
              <a:solidFill>
                <a:srgbClr val="FFFF00"/>
              </a:solidFill>
            </a:endParaRPr>
          </a:p>
          <a:p>
            <a:pPr marL="97155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Wat</a:t>
            </a:r>
            <a:r>
              <a:rPr lang="en-US" dirty="0" smtClean="0">
                <a:solidFill>
                  <a:srgbClr val="66FFFF"/>
                </a:solidFill>
              </a:rPr>
              <a:t> is </a:t>
            </a:r>
            <a:r>
              <a:rPr lang="en-US" dirty="0" err="1" smtClean="0">
                <a:solidFill>
                  <a:srgbClr val="66FFFF"/>
                </a:solidFill>
              </a:rPr>
              <a:t>antimaterie</a:t>
            </a:r>
            <a:r>
              <a:rPr lang="en-US" dirty="0" smtClean="0">
                <a:solidFill>
                  <a:srgbClr val="66FFFF"/>
                </a:solidFill>
              </a:rPr>
              <a:t>? </a:t>
            </a:r>
            <a:r>
              <a:rPr lang="en-US" dirty="0" err="1" smtClean="0">
                <a:solidFill>
                  <a:srgbClr val="66FFFF"/>
                </a:solidFill>
              </a:rPr>
              <a:t>Antimaterie</a:t>
            </a:r>
            <a:r>
              <a:rPr lang="en-US" dirty="0" smtClean="0">
                <a:solidFill>
                  <a:srgbClr val="66FFFF"/>
                </a:solidFill>
              </a:rPr>
              <a:t> in het begin van het </a:t>
            </a:r>
            <a:r>
              <a:rPr lang="en-US" dirty="0" err="1" smtClean="0">
                <a:solidFill>
                  <a:srgbClr val="66FFFF"/>
                </a:solidFill>
              </a:rPr>
              <a:t>heelal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  <a:p>
            <a:pPr marL="971550" lvl="1" indent="-514350">
              <a:buFont typeface="Arial"/>
              <a:buChar char="•"/>
            </a:pPr>
            <a:endParaRPr lang="en-US" sz="1500" dirty="0" smtClean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Algemene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Relativiteitstheorie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en </a:t>
            </a:r>
            <a:r>
              <a:rPr lang="en-US" dirty="0" err="1">
                <a:solidFill>
                  <a:srgbClr val="FFFF00"/>
                </a:solidFill>
              </a:rPr>
              <a:t>Zwarte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Gaten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:    8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Sepciale</a:t>
            </a:r>
            <a:r>
              <a:rPr lang="en-US" dirty="0" smtClean="0">
                <a:solidFill>
                  <a:srgbClr val="66FFFF"/>
                </a:solidFill>
              </a:rPr>
              <a:t> en </a:t>
            </a:r>
            <a:r>
              <a:rPr lang="en-US" dirty="0" err="1" smtClean="0">
                <a:solidFill>
                  <a:srgbClr val="66FFFF"/>
                </a:solidFill>
              </a:rPr>
              <a:t>Algemene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relativiteitstheorie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  <a:endParaRPr lang="en-US" dirty="0">
              <a:solidFill>
                <a:srgbClr val="66FFFF"/>
              </a:solidFill>
            </a:endParaRPr>
          </a:p>
          <a:p>
            <a:pPr marL="914400" lvl="1" indent="-514350">
              <a:buFont typeface="Arial"/>
              <a:buChar char="•"/>
            </a:pPr>
            <a:endParaRPr lang="en-US" sz="1455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oorbereiding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presentaties</a:t>
            </a:r>
            <a:r>
              <a:rPr lang="en-US" dirty="0" smtClean="0">
                <a:solidFill>
                  <a:srgbClr val="FFFF00"/>
                </a:solidFill>
              </a:rPr>
              <a:t> :                                     15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Werk</a:t>
            </a:r>
            <a:r>
              <a:rPr lang="en-US" dirty="0" smtClean="0">
                <a:solidFill>
                  <a:srgbClr val="66FFFF"/>
                </a:solidFill>
              </a:rPr>
              <a:t> per </a:t>
            </a:r>
            <a:r>
              <a:rPr lang="en-US" dirty="0" err="1" smtClean="0">
                <a:solidFill>
                  <a:srgbClr val="66FFFF"/>
                </a:solidFill>
              </a:rPr>
              <a:t>groep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aan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presentatie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voor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laatste</a:t>
            </a:r>
            <a:r>
              <a:rPr lang="en-US" dirty="0" smtClean="0">
                <a:solidFill>
                  <a:srgbClr val="66FFFF"/>
                </a:solidFill>
              </a:rPr>
              <a:t> week</a:t>
            </a:r>
            <a:endParaRPr lang="en-US" baseline="30000" dirty="0">
              <a:solidFill>
                <a:srgbClr val="66FFFF"/>
              </a:solidFill>
            </a:endParaRPr>
          </a:p>
          <a:p>
            <a:pPr marL="914400" lvl="1" indent="-514350">
              <a:buFont typeface="Arial"/>
              <a:buChar char="•"/>
            </a:pPr>
            <a:endParaRPr lang="en-US" sz="1455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Presentaties</a:t>
            </a:r>
            <a:r>
              <a:rPr lang="en-US" dirty="0" smtClean="0">
                <a:solidFill>
                  <a:srgbClr val="FFFF00"/>
                </a:solidFill>
              </a:rPr>
              <a:t> “Mini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ymposium” en </a:t>
            </a:r>
            <a:r>
              <a:rPr lang="en-US" dirty="0" err="1" smtClean="0">
                <a:solidFill>
                  <a:srgbClr val="FFFF00"/>
                </a:solidFill>
              </a:rPr>
              <a:t>discussie</a:t>
            </a:r>
            <a:r>
              <a:rPr lang="en-US" dirty="0" smtClean="0">
                <a:solidFill>
                  <a:srgbClr val="FFFF00"/>
                </a:solidFill>
              </a:rPr>
              <a:t>:        22 </a:t>
            </a:r>
            <a:r>
              <a:rPr lang="en-US" dirty="0" err="1" smtClean="0">
                <a:solidFill>
                  <a:srgbClr val="FFFF00"/>
                </a:solidFill>
              </a:rPr>
              <a:t>januari</a:t>
            </a:r>
            <a:endParaRPr lang="en-US" dirty="0" smtClean="0">
              <a:solidFill>
                <a:srgbClr val="FFFF00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dirty="0" err="1" smtClean="0">
                <a:solidFill>
                  <a:srgbClr val="66FFFF"/>
                </a:solidFill>
              </a:rPr>
              <a:t>Presentatie</a:t>
            </a:r>
            <a:r>
              <a:rPr lang="en-US" dirty="0" smtClean="0">
                <a:solidFill>
                  <a:srgbClr val="66FFFF"/>
                </a:solidFill>
              </a:rPr>
              <a:t> en </a:t>
            </a:r>
            <a:r>
              <a:rPr lang="en-US" dirty="0" err="1" smtClean="0">
                <a:solidFill>
                  <a:srgbClr val="66FFFF"/>
                </a:solidFill>
              </a:rPr>
              <a:t>discussie</a:t>
            </a:r>
            <a:r>
              <a:rPr lang="en-US" dirty="0" smtClean="0">
                <a:solidFill>
                  <a:srgbClr val="66FFFF"/>
                </a:solidFill>
              </a:rPr>
              <a:t> van </a:t>
            </a:r>
            <a:r>
              <a:rPr lang="en-US" dirty="0" err="1" smtClean="0">
                <a:solidFill>
                  <a:srgbClr val="66FFFF"/>
                </a:solidFill>
              </a:rPr>
              <a:t>fundamentele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vragen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82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bble Ultra Deep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36650"/>
            <a:ext cx="9144000" cy="9131300"/>
          </a:xfrm>
          <a:prstGeom prst="rect">
            <a:avLst/>
          </a:prstGeom>
          <a:noFill/>
        </p:spPr>
      </p:pic>
      <p:pic>
        <p:nvPicPr>
          <p:cNvPr id="4" name="Picture 3" descr="Andromeda_Galax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32994"/>
            <a:ext cx="9144000" cy="60076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Samenvatting</a:t>
            </a:r>
            <a:r>
              <a:rPr lang="en-US" dirty="0" smtClean="0"/>
              <a:t>: Het Macro </a:t>
            </a:r>
            <a:r>
              <a:rPr lang="en-US" dirty="0" err="1" smtClean="0"/>
              <a:t>Universum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979" y="832994"/>
            <a:ext cx="8008490" cy="5262979"/>
          </a:xfrm>
          <a:prstGeom prst="rect">
            <a:avLst/>
          </a:prstGeom>
          <a:noFill/>
          <a:ln w="254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De </a:t>
            </a:r>
            <a:r>
              <a:rPr lang="en-US" sz="2400" dirty="0" err="1" smtClean="0">
                <a:solidFill>
                  <a:srgbClr val="CCFFCC"/>
                </a:solidFill>
              </a:rPr>
              <a:t>aarde</a:t>
            </a: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smtClean="0">
                <a:solidFill>
                  <a:srgbClr val="CCFFCC"/>
                </a:solidFill>
              </a:rPr>
              <a:t>is </a:t>
            </a:r>
            <a:r>
              <a:rPr lang="en-US" sz="2400" dirty="0" err="1" smtClean="0">
                <a:solidFill>
                  <a:srgbClr val="CCFFCC"/>
                </a:solidFill>
              </a:rPr>
              <a:t>een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kleine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planeet</a:t>
            </a:r>
            <a:r>
              <a:rPr lang="en-US" sz="2400" dirty="0" smtClean="0">
                <a:solidFill>
                  <a:srgbClr val="CCFFCC"/>
                </a:solidFill>
              </a:rPr>
              <a:t> in </a:t>
            </a:r>
            <a:r>
              <a:rPr lang="en-US" sz="2400" dirty="0" err="1" smtClean="0">
                <a:solidFill>
                  <a:srgbClr val="CCFFCC"/>
                </a:solidFill>
              </a:rPr>
              <a:t>een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baan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een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gewone</a:t>
            </a:r>
            <a:r>
              <a:rPr lang="en-US" sz="2400" dirty="0" smtClean="0">
                <a:solidFill>
                  <a:srgbClr val="CCFFCC"/>
                </a:solidFill>
              </a:rPr>
              <a:t> ster</a:t>
            </a:r>
            <a:r>
              <a:rPr lang="en-US" sz="2400" dirty="0">
                <a:solidFill>
                  <a:srgbClr val="CCFFCC"/>
                </a:solidFill>
              </a:rPr>
              <a:t>.</a:t>
            </a:r>
            <a:endParaRPr lang="en-US" sz="2400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Sterren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zitten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samengeklonterd</a:t>
            </a:r>
            <a:r>
              <a:rPr lang="en-US" sz="2400" dirty="0" smtClean="0">
                <a:solidFill>
                  <a:srgbClr val="CCFFCC"/>
                </a:solidFill>
              </a:rPr>
              <a:t> in </a:t>
            </a:r>
            <a:r>
              <a:rPr lang="en-US" sz="2400" dirty="0" err="1" smtClean="0">
                <a:solidFill>
                  <a:srgbClr val="CCFFCC"/>
                </a:solidFill>
              </a:rPr>
              <a:t>sterrenstelsels</a:t>
            </a:r>
            <a:r>
              <a:rPr lang="en-US" sz="2400" dirty="0" smtClean="0">
                <a:solidFill>
                  <a:srgbClr val="CCFFCC"/>
                </a:solidFill>
              </a:rPr>
              <a:t> van </a:t>
            </a:r>
            <a:r>
              <a:rPr lang="en-US" sz="2400" dirty="0" err="1" smtClean="0">
                <a:solidFill>
                  <a:srgbClr val="CCFFCC"/>
                </a:solidFill>
              </a:rPr>
              <a:t>wel</a:t>
            </a:r>
            <a:r>
              <a:rPr lang="en-US" sz="2400" dirty="0" smtClean="0">
                <a:solidFill>
                  <a:srgbClr val="CCFFCC"/>
                </a:solidFill>
              </a:rPr>
              <a:t> 100 </a:t>
            </a:r>
            <a:r>
              <a:rPr lang="en-US" sz="2400" dirty="0" err="1" smtClean="0">
                <a:solidFill>
                  <a:srgbClr val="CCFFCC"/>
                </a:solidFill>
              </a:rPr>
              <a:t>miljard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sterren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Sterrenstelsels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draaien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te</a:t>
            </a:r>
            <a:r>
              <a:rPr lang="en-US" sz="2400" dirty="0" smtClean="0">
                <a:solidFill>
                  <a:srgbClr val="CCFFCC"/>
                </a:solidFill>
              </a:rPr>
              <a:t>  </a:t>
            </a:r>
            <a:r>
              <a:rPr lang="en-US" sz="2400" dirty="0" err="1" smtClean="0">
                <a:solidFill>
                  <a:srgbClr val="CCFFCC"/>
                </a:solidFill>
              </a:rPr>
              <a:t>snel</a:t>
            </a:r>
            <a:r>
              <a:rPr lang="en-US" sz="2400" dirty="0">
                <a:solidFill>
                  <a:srgbClr val="CCFFCC"/>
                </a:solidFill>
              </a:rPr>
              <a:t>: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smtClean="0">
                <a:solidFill>
                  <a:srgbClr val="CCFFCC"/>
                </a:solidFill>
                <a:sym typeface="Wingdings"/>
              </a:rPr>
              <a:t> </a:t>
            </a:r>
            <a:r>
              <a:rPr lang="en-US" sz="2400" i="1" dirty="0" err="1" smtClean="0">
                <a:solidFill>
                  <a:srgbClr val="CCFFCC"/>
                </a:solidFill>
                <a:sym typeface="Wingdings"/>
              </a:rPr>
              <a:t>donkere</a:t>
            </a:r>
            <a:r>
              <a:rPr lang="en-US" sz="2400" i="1" dirty="0" smtClean="0">
                <a:solidFill>
                  <a:srgbClr val="CCFFCC"/>
                </a:solidFill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CCFFCC"/>
                </a:solidFill>
                <a:sym typeface="Wingdings"/>
              </a:rPr>
              <a:t>materie</a:t>
            </a:r>
            <a:endParaRPr lang="en-US" sz="2400" i="1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Er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zijn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wel</a:t>
            </a:r>
            <a:r>
              <a:rPr lang="en-US" sz="2400" dirty="0" smtClean="0">
                <a:solidFill>
                  <a:srgbClr val="CCFFCC"/>
                </a:solidFill>
              </a:rPr>
              <a:t> 100 </a:t>
            </a:r>
            <a:r>
              <a:rPr lang="en-US" sz="2400" dirty="0" err="1" smtClean="0">
                <a:solidFill>
                  <a:srgbClr val="CCFFCC"/>
                </a:solidFill>
              </a:rPr>
              <a:t>miljard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sterrenstelsels</a:t>
            </a:r>
            <a:r>
              <a:rPr lang="en-US" sz="2400" dirty="0" smtClean="0">
                <a:solidFill>
                  <a:srgbClr val="CCFFCC"/>
                </a:solidFill>
              </a:rPr>
              <a:t> in het </a:t>
            </a:r>
            <a:r>
              <a:rPr lang="en-US" sz="2400" dirty="0" err="1" smtClean="0">
                <a:solidFill>
                  <a:srgbClr val="CCFFCC"/>
                </a:solidFill>
              </a:rPr>
              <a:t>zichtbare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universum</a:t>
            </a:r>
            <a:r>
              <a:rPr lang="en-US" sz="2400" dirty="0" smtClean="0">
                <a:solidFill>
                  <a:srgbClr val="CCFFCC"/>
                </a:solidFill>
              </a:rPr>
              <a:t>, maar het </a:t>
            </a:r>
            <a:r>
              <a:rPr lang="en-US" sz="2400" dirty="0" err="1" smtClean="0">
                <a:solidFill>
                  <a:srgbClr val="CCFFCC"/>
                </a:solidFill>
              </a:rPr>
              <a:t>universum</a:t>
            </a:r>
            <a:r>
              <a:rPr lang="en-US" sz="2400" dirty="0" smtClean="0">
                <a:solidFill>
                  <a:srgbClr val="CCFFCC"/>
                </a:solidFill>
              </a:rPr>
              <a:t> is </a:t>
            </a:r>
            <a:r>
              <a:rPr lang="en-US" sz="2400" dirty="0" err="1" smtClean="0">
                <a:solidFill>
                  <a:srgbClr val="CCFFCC"/>
                </a:solidFill>
              </a:rPr>
              <a:t>vooral</a:t>
            </a:r>
            <a:r>
              <a:rPr lang="en-US" sz="2400" dirty="0" smtClean="0">
                <a:solidFill>
                  <a:srgbClr val="CCFFCC"/>
                </a:solidFill>
              </a:rPr>
              <a:t> “</a:t>
            </a:r>
            <a:r>
              <a:rPr lang="en-US" sz="2400" dirty="0" err="1" smtClean="0">
                <a:solidFill>
                  <a:srgbClr val="CCFFCC"/>
                </a:solidFill>
              </a:rPr>
              <a:t>leeg</a:t>
            </a:r>
            <a:r>
              <a:rPr lang="en-US" sz="2400" dirty="0" smtClean="0">
                <a:solidFill>
                  <a:srgbClr val="CCFFCC"/>
                </a:solidFill>
              </a:rPr>
              <a:t>”.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Wat</a:t>
            </a:r>
            <a:r>
              <a:rPr lang="en-US" sz="2400" dirty="0" smtClean="0">
                <a:solidFill>
                  <a:srgbClr val="CCFFCC"/>
                </a:solidFill>
              </a:rPr>
              <a:t> is de </a:t>
            </a:r>
            <a:r>
              <a:rPr lang="en-US" sz="2400" dirty="0" err="1" smtClean="0">
                <a:solidFill>
                  <a:srgbClr val="CCFFCC"/>
                </a:solidFill>
              </a:rPr>
              <a:t>kans</a:t>
            </a:r>
            <a:r>
              <a:rPr lang="en-US" sz="2400" dirty="0" smtClean="0">
                <a:solidFill>
                  <a:srgbClr val="CCFFCC"/>
                </a:solidFill>
              </a:rPr>
              <a:t> op </a:t>
            </a:r>
            <a:r>
              <a:rPr lang="en-US" sz="2400" dirty="0" err="1" smtClean="0">
                <a:solidFill>
                  <a:srgbClr val="CCFFCC"/>
                </a:solidFill>
              </a:rPr>
              <a:t>buitenaards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leven</a:t>
            </a:r>
            <a:r>
              <a:rPr lang="en-US" sz="2400" dirty="0" smtClean="0">
                <a:solidFill>
                  <a:srgbClr val="CCFFCC"/>
                </a:solidFill>
              </a:rPr>
              <a:t>? </a:t>
            </a:r>
            <a:r>
              <a:rPr lang="en-US" sz="2400" dirty="0" err="1" smtClean="0">
                <a:solidFill>
                  <a:srgbClr val="CCFFCC"/>
                </a:solidFill>
              </a:rPr>
              <a:t>Vergelijkig</a:t>
            </a:r>
            <a:r>
              <a:rPr lang="en-US" sz="2400" dirty="0" smtClean="0">
                <a:solidFill>
                  <a:srgbClr val="CCFFCC"/>
                </a:solidFill>
              </a:rPr>
              <a:t> van Drake.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Wij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zijn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gemaakt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uit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atomen</a:t>
            </a:r>
            <a:r>
              <a:rPr lang="en-US" sz="2400" dirty="0" smtClean="0">
                <a:solidFill>
                  <a:srgbClr val="CCFFCC"/>
                </a:solidFill>
              </a:rPr>
              <a:t> van </a:t>
            </a:r>
            <a:r>
              <a:rPr lang="en-US" sz="2400" dirty="0" err="1" smtClean="0">
                <a:solidFill>
                  <a:srgbClr val="CCFFCC"/>
                </a:solidFill>
              </a:rPr>
              <a:t>vroeger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ontplofte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sterren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CCFFCC"/>
                </a:solidFill>
              </a:rPr>
              <a:t>Kijken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naar</a:t>
            </a:r>
            <a:r>
              <a:rPr lang="en-US" sz="2400" dirty="0" smtClean="0">
                <a:solidFill>
                  <a:srgbClr val="CCFFCC"/>
                </a:solidFill>
              </a:rPr>
              <a:t> de </a:t>
            </a:r>
            <a:r>
              <a:rPr lang="en-US" sz="2400" dirty="0" err="1" smtClean="0">
                <a:solidFill>
                  <a:srgbClr val="CCFFCC"/>
                </a:solidFill>
              </a:rPr>
              <a:t>sterren</a:t>
            </a:r>
            <a:r>
              <a:rPr lang="en-US" sz="2400" dirty="0" smtClean="0">
                <a:solidFill>
                  <a:srgbClr val="CCFFCC"/>
                </a:solidFill>
              </a:rPr>
              <a:t> is </a:t>
            </a:r>
            <a:r>
              <a:rPr lang="en-US" sz="2400" dirty="0" err="1" smtClean="0">
                <a:solidFill>
                  <a:srgbClr val="CCFFCC"/>
                </a:solidFill>
              </a:rPr>
              <a:t>kijken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naar</a:t>
            </a:r>
            <a:r>
              <a:rPr lang="en-US" sz="2400" dirty="0" smtClean="0">
                <a:solidFill>
                  <a:srgbClr val="CCFFCC"/>
                </a:solidFill>
              </a:rPr>
              <a:t> het </a:t>
            </a:r>
            <a:r>
              <a:rPr lang="en-US" sz="2400" dirty="0" err="1" smtClean="0">
                <a:solidFill>
                  <a:srgbClr val="CCFFCC"/>
                </a:solidFill>
              </a:rPr>
              <a:t>verleden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13.7 </a:t>
            </a:r>
            <a:r>
              <a:rPr lang="en-US" sz="2400" dirty="0" err="1" smtClean="0">
                <a:solidFill>
                  <a:srgbClr val="CCFFCC"/>
                </a:solidFill>
              </a:rPr>
              <a:t>mijard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jaar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geleden</a:t>
            </a:r>
            <a:r>
              <a:rPr lang="en-US" sz="2400" dirty="0" smtClean="0">
                <a:solidFill>
                  <a:srgbClr val="CCFFCC"/>
                </a:solidFill>
              </a:rPr>
              <a:t> is het </a:t>
            </a:r>
            <a:r>
              <a:rPr lang="en-US" sz="2400" dirty="0" err="1" smtClean="0">
                <a:solidFill>
                  <a:srgbClr val="CCFFCC"/>
                </a:solidFill>
              </a:rPr>
              <a:t>heelal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ontstaan</a:t>
            </a: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tijdens</a:t>
            </a:r>
            <a:r>
              <a:rPr lang="en-US" sz="2400" dirty="0" smtClean="0">
                <a:solidFill>
                  <a:srgbClr val="CCFFCC"/>
                </a:solidFill>
              </a:rPr>
              <a:t> de Big </a:t>
            </a:r>
            <a:r>
              <a:rPr lang="en-US" sz="2400" dirty="0" smtClean="0">
                <a:solidFill>
                  <a:srgbClr val="CCFFCC"/>
                </a:solidFill>
              </a:rPr>
              <a:t>Bang. </a:t>
            </a:r>
            <a:r>
              <a:rPr lang="en-US" sz="2400" dirty="0" err="1" smtClean="0">
                <a:solidFill>
                  <a:srgbClr val="CCFFCC"/>
                </a:solidFill>
              </a:rPr>
              <a:t>Ruimte</a:t>
            </a:r>
            <a:r>
              <a:rPr lang="en-US" sz="2400" dirty="0" smtClean="0">
                <a:solidFill>
                  <a:srgbClr val="CCFFCC"/>
                </a:solidFill>
              </a:rPr>
              <a:t> en </a:t>
            </a:r>
            <a:r>
              <a:rPr lang="en-US" sz="2400" dirty="0" err="1" smtClean="0">
                <a:solidFill>
                  <a:srgbClr val="CCFFCC"/>
                </a:solidFill>
              </a:rPr>
              <a:t>tijd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zelf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zijn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ontstaan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  <a:endParaRPr lang="en-US" sz="2400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Het </a:t>
            </a:r>
            <a:r>
              <a:rPr lang="en-US" sz="2400" dirty="0" err="1" smtClean="0">
                <a:solidFill>
                  <a:srgbClr val="CCFFCC"/>
                </a:solidFill>
              </a:rPr>
              <a:t>heelal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dijt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uit</a:t>
            </a:r>
            <a:r>
              <a:rPr lang="en-US" sz="2400" dirty="0" smtClean="0">
                <a:solidFill>
                  <a:srgbClr val="CCFFCC"/>
                </a:solidFill>
              </a:rPr>
              <a:t>, maar het </a:t>
            </a:r>
            <a:r>
              <a:rPr lang="en-US" sz="2400" dirty="0" err="1" smtClean="0">
                <a:solidFill>
                  <a:srgbClr val="CCFFCC"/>
                </a:solidFill>
              </a:rPr>
              <a:t>zichtbare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heelal</a:t>
            </a:r>
            <a:r>
              <a:rPr lang="en-US" sz="2400" dirty="0" smtClean="0">
                <a:solidFill>
                  <a:srgbClr val="CCFFCC"/>
                </a:solidFill>
              </a:rPr>
              <a:t> is </a:t>
            </a:r>
            <a:r>
              <a:rPr lang="en-US" sz="2400" dirty="0" err="1" smtClean="0">
                <a:solidFill>
                  <a:srgbClr val="CCFFCC"/>
                </a:solidFill>
              </a:rPr>
              <a:t>niet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oneindig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groot</a:t>
            </a:r>
            <a:endParaRPr lang="en-US" sz="2400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De </a:t>
            </a:r>
            <a:r>
              <a:rPr lang="en-US" sz="2400" dirty="0" err="1" smtClean="0">
                <a:solidFill>
                  <a:srgbClr val="CCFFCC"/>
                </a:solidFill>
              </a:rPr>
              <a:t>uitzetting</a:t>
            </a:r>
            <a:r>
              <a:rPr lang="en-US" sz="2400" dirty="0" smtClean="0">
                <a:solidFill>
                  <a:srgbClr val="CCFFCC"/>
                </a:solidFill>
              </a:rPr>
              <a:t> </a:t>
            </a:r>
            <a:r>
              <a:rPr lang="en-US" sz="2400" dirty="0" err="1" smtClean="0">
                <a:solidFill>
                  <a:srgbClr val="CCFFCC"/>
                </a:solidFill>
              </a:rPr>
              <a:t>gaat</a:t>
            </a:r>
            <a:r>
              <a:rPr lang="en-US" sz="2400" dirty="0" smtClean="0">
                <a:solidFill>
                  <a:srgbClr val="CCFFCC"/>
                </a:solidFill>
              </a:rPr>
              <a:t> steeds </a:t>
            </a:r>
            <a:r>
              <a:rPr lang="en-US" sz="2400" dirty="0" err="1" smtClean="0">
                <a:solidFill>
                  <a:srgbClr val="CCFFCC"/>
                </a:solidFill>
              </a:rPr>
              <a:t>sneller</a:t>
            </a:r>
            <a:r>
              <a:rPr lang="en-US" sz="2400" dirty="0" smtClean="0">
                <a:solidFill>
                  <a:srgbClr val="CCFFCC"/>
                </a:solidFill>
              </a:rPr>
              <a:t>: </a:t>
            </a:r>
            <a:r>
              <a:rPr lang="en-US" sz="2400" dirty="0" smtClean="0">
                <a:solidFill>
                  <a:srgbClr val="CCFFCC"/>
                </a:solidFill>
                <a:sym typeface="Wingdings"/>
              </a:rPr>
              <a:t></a:t>
            </a:r>
            <a:r>
              <a:rPr lang="en-US" sz="2400" i="1" dirty="0" err="1" smtClean="0">
                <a:solidFill>
                  <a:srgbClr val="CCFFCC"/>
                </a:solidFill>
                <a:sym typeface="Wingdings"/>
              </a:rPr>
              <a:t>donkere</a:t>
            </a:r>
            <a:r>
              <a:rPr lang="en-US" sz="2400" i="1" dirty="0" smtClean="0">
                <a:solidFill>
                  <a:srgbClr val="CCFFCC"/>
                </a:solidFill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CCFFCC"/>
                </a:solidFill>
                <a:sym typeface="Wingdings"/>
              </a:rPr>
              <a:t>energie</a:t>
            </a:r>
            <a:endParaRPr lang="en-US" sz="2400" i="1" dirty="0" smtClean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rn-lhc-ae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768" y="0"/>
            <a:ext cx="96028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86898"/>
          </a:xfrm>
        </p:spPr>
        <p:txBody>
          <a:bodyPr/>
          <a:lstStyle/>
          <a:p>
            <a:r>
              <a:rPr lang="en-US" dirty="0" err="1" smtClean="0"/>
              <a:t>Samenvatting</a:t>
            </a:r>
            <a:r>
              <a:rPr lang="en-US" dirty="0" smtClean="0"/>
              <a:t>: Het Micro </a:t>
            </a:r>
            <a:r>
              <a:rPr lang="en-US" dirty="0" err="1" smtClean="0"/>
              <a:t>Universum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386" y="621981"/>
            <a:ext cx="8539799" cy="5509199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CCFFCC"/>
                </a:solidFill>
              </a:rPr>
              <a:t>De </a:t>
            </a:r>
            <a:r>
              <a:rPr lang="en-US" sz="2200" dirty="0" err="1" smtClean="0">
                <a:solidFill>
                  <a:srgbClr val="CCFFCC"/>
                </a:solidFill>
              </a:rPr>
              <a:t>fundamentele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bouwstenen</a:t>
            </a:r>
            <a:r>
              <a:rPr lang="en-US" sz="2200" dirty="0" smtClean="0">
                <a:solidFill>
                  <a:srgbClr val="CCFFCC"/>
                </a:solidFill>
              </a:rPr>
              <a:t> van </a:t>
            </a:r>
            <a:r>
              <a:rPr lang="en-US" sz="2200" dirty="0" err="1" smtClean="0">
                <a:solidFill>
                  <a:srgbClr val="CCFFCC"/>
                </a:solidFill>
              </a:rPr>
              <a:t>aardse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materie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zijn</a:t>
            </a:r>
            <a:r>
              <a:rPr lang="en-US" sz="2200" dirty="0" smtClean="0">
                <a:solidFill>
                  <a:srgbClr val="CCFFCC"/>
                </a:solidFill>
              </a:rPr>
              <a:t> het: up-quark, down quark en het </a:t>
            </a:r>
            <a:r>
              <a:rPr lang="en-US" sz="2200" dirty="0" err="1" smtClean="0">
                <a:solidFill>
                  <a:srgbClr val="CCFFCC"/>
                </a:solidFill>
              </a:rPr>
              <a:t>elektron</a:t>
            </a:r>
            <a:endParaRPr lang="en-US" sz="2200" dirty="0" smtClean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CCFFCC"/>
                </a:solidFill>
              </a:rPr>
              <a:t>Er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bestaan</a:t>
            </a:r>
            <a:r>
              <a:rPr lang="en-US" sz="2200" dirty="0" smtClean="0">
                <a:solidFill>
                  <a:srgbClr val="CCFFCC"/>
                </a:solidFill>
              </a:rPr>
              <a:t> in </a:t>
            </a:r>
            <a:r>
              <a:rPr lang="en-US" sz="2200" dirty="0" err="1" smtClean="0">
                <a:solidFill>
                  <a:srgbClr val="CCFFCC"/>
                </a:solidFill>
              </a:rPr>
              <a:t>totaal</a:t>
            </a:r>
            <a:r>
              <a:rPr lang="en-US" sz="2200" dirty="0" smtClean="0">
                <a:solidFill>
                  <a:srgbClr val="CCFFCC"/>
                </a:solidFill>
              </a:rPr>
              <a:t> 6 quarks: up, down, strange, charm, bottom, top</a:t>
            </a:r>
          </a:p>
          <a:p>
            <a:r>
              <a:rPr lang="en-US" sz="2200" dirty="0" smtClean="0">
                <a:solidFill>
                  <a:srgbClr val="CCFFCC"/>
                </a:solidFill>
              </a:rPr>
              <a:t>     en </a:t>
            </a:r>
            <a:r>
              <a:rPr lang="en-US" sz="2200" dirty="0" err="1" smtClean="0">
                <a:solidFill>
                  <a:srgbClr val="CCFFCC"/>
                </a:solidFill>
              </a:rPr>
              <a:t>daarnaast</a:t>
            </a:r>
            <a:r>
              <a:rPr lang="en-US" sz="2200" dirty="0" smtClean="0">
                <a:solidFill>
                  <a:srgbClr val="CCFFCC"/>
                </a:solidFill>
              </a:rPr>
              <a:t> 6 </a:t>
            </a:r>
            <a:r>
              <a:rPr lang="en-US" sz="2200" dirty="0" err="1" smtClean="0">
                <a:solidFill>
                  <a:srgbClr val="CCFFCC"/>
                </a:solidFill>
              </a:rPr>
              <a:t>leptonen</a:t>
            </a:r>
            <a:r>
              <a:rPr lang="en-US" sz="2200" dirty="0" smtClean="0">
                <a:solidFill>
                  <a:srgbClr val="CCFFCC"/>
                </a:solidFill>
              </a:rPr>
              <a:t>: electron, </a:t>
            </a:r>
            <a:r>
              <a:rPr lang="en-US" sz="2200" dirty="0" err="1" smtClean="0">
                <a:solidFill>
                  <a:srgbClr val="CCFFCC"/>
                </a:solidFill>
              </a:rPr>
              <a:t>muon</a:t>
            </a:r>
            <a:r>
              <a:rPr lang="en-US" sz="2200" dirty="0" smtClean="0">
                <a:solidFill>
                  <a:srgbClr val="CCFFCC"/>
                </a:solidFill>
              </a:rPr>
              <a:t>, tau en e-, mu- tau- neutrino.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CCFFCC"/>
                </a:solidFill>
              </a:rPr>
              <a:t>Er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bestaan</a:t>
            </a:r>
            <a:r>
              <a:rPr lang="en-US" sz="2200" dirty="0" smtClean="0">
                <a:solidFill>
                  <a:srgbClr val="CCFFCC"/>
                </a:solidFill>
              </a:rPr>
              <a:t> 4 </a:t>
            </a:r>
            <a:r>
              <a:rPr lang="en-US" sz="2200" dirty="0" err="1" smtClean="0">
                <a:solidFill>
                  <a:srgbClr val="CCFFCC"/>
                </a:solidFill>
              </a:rPr>
              <a:t>fundamentele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natuurkrachten</a:t>
            </a:r>
            <a:r>
              <a:rPr lang="en-US" sz="2200" dirty="0" smtClean="0">
                <a:solidFill>
                  <a:srgbClr val="CCFFCC"/>
                </a:solidFill>
              </a:rPr>
              <a:t>:</a:t>
            </a:r>
          </a:p>
          <a:p>
            <a:r>
              <a:rPr lang="en-US" sz="2200" dirty="0" smtClean="0">
                <a:solidFill>
                  <a:srgbClr val="CCFFCC"/>
                </a:solidFill>
              </a:rPr>
              <a:t>    </a:t>
            </a:r>
            <a:r>
              <a:rPr lang="en-US" sz="2200" dirty="0" err="1" smtClean="0">
                <a:solidFill>
                  <a:srgbClr val="CCFFCC"/>
                </a:solidFill>
              </a:rPr>
              <a:t>Zwaartekracht</a:t>
            </a:r>
            <a:r>
              <a:rPr lang="en-US" sz="2200" dirty="0" smtClean="0">
                <a:solidFill>
                  <a:srgbClr val="CCFFCC"/>
                </a:solidFill>
              </a:rPr>
              <a:t>, </a:t>
            </a:r>
            <a:r>
              <a:rPr lang="en-US" sz="2200" dirty="0" err="1" smtClean="0">
                <a:solidFill>
                  <a:srgbClr val="CCFFCC"/>
                </a:solidFill>
              </a:rPr>
              <a:t>elecromagnetisme</a:t>
            </a:r>
            <a:r>
              <a:rPr lang="en-US" sz="2200" dirty="0" smtClean="0">
                <a:solidFill>
                  <a:srgbClr val="CCFFCC"/>
                </a:solidFill>
              </a:rPr>
              <a:t>, </a:t>
            </a:r>
            <a:r>
              <a:rPr lang="en-US" sz="2200" dirty="0" err="1" smtClean="0">
                <a:solidFill>
                  <a:srgbClr val="CCFFCC"/>
                </a:solidFill>
              </a:rPr>
              <a:t>sterke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kernkracht</a:t>
            </a:r>
            <a:r>
              <a:rPr lang="en-US" sz="2200" dirty="0" smtClean="0">
                <a:solidFill>
                  <a:srgbClr val="CCFFCC"/>
                </a:solidFill>
              </a:rPr>
              <a:t> en </a:t>
            </a:r>
            <a:r>
              <a:rPr lang="en-US" sz="2200" dirty="0" err="1" smtClean="0">
                <a:solidFill>
                  <a:srgbClr val="CCFFCC"/>
                </a:solidFill>
              </a:rPr>
              <a:t>zwakke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smtClean="0">
                <a:solidFill>
                  <a:srgbClr val="CCFFCC"/>
                </a:solidFill>
              </a:rPr>
              <a:t>  </a:t>
            </a:r>
          </a:p>
          <a:p>
            <a:r>
              <a:rPr lang="en-US" sz="2200" dirty="0">
                <a:solidFill>
                  <a:srgbClr val="CCFFCC"/>
                </a:solidFill>
              </a:rPr>
              <a:t> </a:t>
            </a:r>
            <a:r>
              <a:rPr lang="en-US" sz="2200" dirty="0" smtClean="0">
                <a:solidFill>
                  <a:srgbClr val="CCFFCC"/>
                </a:solidFill>
              </a:rPr>
              <a:t>   </a:t>
            </a:r>
            <a:r>
              <a:rPr lang="en-US" sz="2200" dirty="0" err="1" smtClean="0">
                <a:solidFill>
                  <a:srgbClr val="CCFFCC"/>
                </a:solidFill>
              </a:rPr>
              <a:t>kernkracht</a:t>
            </a:r>
            <a:r>
              <a:rPr lang="en-US" sz="2200" dirty="0" smtClean="0">
                <a:solidFill>
                  <a:srgbClr val="CCFFCC"/>
                </a:solidFill>
              </a:rPr>
              <a:t>. </a:t>
            </a:r>
            <a:endParaRPr lang="en-US" sz="2200" dirty="0">
              <a:solidFill>
                <a:srgbClr val="CCFF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CCFFCC"/>
                </a:solidFill>
              </a:rPr>
              <a:t>De </a:t>
            </a:r>
            <a:r>
              <a:rPr lang="en-US" sz="2200" dirty="0" err="1" smtClean="0">
                <a:solidFill>
                  <a:srgbClr val="CCFFCC"/>
                </a:solidFill>
              </a:rPr>
              <a:t>algemene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relativiteitstheorie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beschrijft</a:t>
            </a:r>
            <a:r>
              <a:rPr lang="en-US" sz="2200" dirty="0" smtClean="0">
                <a:solidFill>
                  <a:srgbClr val="CCFFCC"/>
                </a:solidFill>
              </a:rPr>
              <a:t> de </a:t>
            </a:r>
            <a:r>
              <a:rPr lang="en-US" sz="2200" dirty="0" err="1" smtClean="0">
                <a:solidFill>
                  <a:srgbClr val="CCFFCC"/>
                </a:solidFill>
              </a:rPr>
              <a:t>zwaartekracht</a:t>
            </a:r>
            <a:r>
              <a:rPr lang="en-US" sz="2200" dirty="0" smtClean="0">
                <a:solidFill>
                  <a:srgbClr val="CCFFCC"/>
                </a:solidFill>
              </a:rPr>
              <a:t>, de quantum </a:t>
            </a:r>
            <a:r>
              <a:rPr lang="en-US" sz="2200" dirty="0" err="1" smtClean="0">
                <a:solidFill>
                  <a:srgbClr val="CCFFCC"/>
                </a:solidFill>
              </a:rPr>
              <a:t>mechanica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beschrijft</a:t>
            </a:r>
            <a:r>
              <a:rPr lang="en-US" sz="2200" dirty="0" smtClean="0">
                <a:solidFill>
                  <a:srgbClr val="CCFFCC"/>
                </a:solidFill>
              </a:rPr>
              <a:t> de </a:t>
            </a:r>
            <a:r>
              <a:rPr lang="en-US" sz="2200" dirty="0" err="1" smtClean="0">
                <a:solidFill>
                  <a:srgbClr val="CCFFCC"/>
                </a:solidFill>
              </a:rPr>
              <a:t>andere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drie</a:t>
            </a:r>
            <a:r>
              <a:rPr lang="en-US" sz="22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CCFFCC"/>
                </a:solidFill>
              </a:rPr>
              <a:t>In de quantum </a:t>
            </a:r>
            <a:r>
              <a:rPr lang="en-US" sz="2200" dirty="0" err="1" smtClean="0">
                <a:solidFill>
                  <a:srgbClr val="CCFFCC"/>
                </a:solidFill>
              </a:rPr>
              <a:t>mechanica</a:t>
            </a:r>
            <a:r>
              <a:rPr lang="en-US" sz="2200" dirty="0" smtClean="0">
                <a:solidFill>
                  <a:srgbClr val="CCFFCC"/>
                </a:solidFill>
              </a:rPr>
              <a:t> is </a:t>
            </a:r>
            <a:r>
              <a:rPr lang="en-US" sz="2200" dirty="0" err="1" smtClean="0">
                <a:solidFill>
                  <a:srgbClr val="CCFFCC"/>
                </a:solidFill>
              </a:rPr>
              <a:t>een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kracht</a:t>
            </a:r>
            <a:r>
              <a:rPr lang="en-US" sz="2200" dirty="0" smtClean="0">
                <a:solidFill>
                  <a:srgbClr val="CCFFCC"/>
                </a:solidFill>
              </a:rPr>
              <a:t> het </a:t>
            </a:r>
            <a:r>
              <a:rPr lang="en-US" sz="2200" dirty="0" err="1" smtClean="0">
                <a:solidFill>
                  <a:srgbClr val="CCFFCC"/>
                </a:solidFill>
              </a:rPr>
              <a:t>uitwisselen</a:t>
            </a:r>
            <a:r>
              <a:rPr lang="en-US" sz="2200" dirty="0" smtClean="0">
                <a:solidFill>
                  <a:srgbClr val="CCFFCC"/>
                </a:solidFill>
              </a:rPr>
              <a:t> van </a:t>
            </a:r>
            <a:r>
              <a:rPr lang="en-US" sz="2200" dirty="0" err="1" smtClean="0">
                <a:solidFill>
                  <a:srgbClr val="CCFFCC"/>
                </a:solidFill>
              </a:rPr>
              <a:t>een</a:t>
            </a:r>
            <a:r>
              <a:rPr lang="en-US" sz="2200" dirty="0" smtClean="0">
                <a:solidFill>
                  <a:srgbClr val="CCFFCC"/>
                </a:solidFill>
              </a:rPr>
              <a:t> quantum-</a:t>
            </a:r>
            <a:r>
              <a:rPr lang="en-US" sz="2200" dirty="0" err="1" smtClean="0">
                <a:solidFill>
                  <a:srgbClr val="CCFFCC"/>
                </a:solidFill>
              </a:rPr>
              <a:t>deeltje</a:t>
            </a:r>
            <a:r>
              <a:rPr lang="en-US" sz="2200" dirty="0" smtClean="0">
                <a:solidFill>
                  <a:srgbClr val="CCFFCC"/>
                </a:solidFill>
              </a:rPr>
              <a:t>: </a:t>
            </a:r>
            <a:r>
              <a:rPr lang="en-US" sz="2200" dirty="0" err="1" smtClean="0">
                <a:solidFill>
                  <a:srgbClr val="CCFFCC"/>
                </a:solidFill>
              </a:rPr>
              <a:t>een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foton</a:t>
            </a:r>
            <a:r>
              <a:rPr lang="en-US" sz="2200" dirty="0" smtClean="0">
                <a:solidFill>
                  <a:srgbClr val="CCFFCC"/>
                </a:solidFill>
              </a:rPr>
              <a:t> (</a:t>
            </a:r>
            <a:r>
              <a:rPr lang="en-US" sz="2200" dirty="0" err="1" smtClean="0">
                <a:solidFill>
                  <a:srgbClr val="CCFFCC"/>
                </a:solidFill>
              </a:rPr>
              <a:t>electrodynamica</a:t>
            </a:r>
            <a:r>
              <a:rPr lang="en-US" sz="2200" dirty="0" smtClean="0">
                <a:solidFill>
                  <a:srgbClr val="CCFFCC"/>
                </a:solidFill>
              </a:rPr>
              <a:t>), </a:t>
            </a:r>
            <a:r>
              <a:rPr lang="en-US" sz="2200" dirty="0" err="1" smtClean="0">
                <a:solidFill>
                  <a:srgbClr val="CCFFCC"/>
                </a:solidFill>
              </a:rPr>
              <a:t>een</a:t>
            </a:r>
            <a:r>
              <a:rPr lang="en-US" sz="2200" dirty="0" smtClean="0">
                <a:solidFill>
                  <a:srgbClr val="CCFFCC"/>
                </a:solidFill>
              </a:rPr>
              <a:t> W+,W-,Z boson (</a:t>
            </a:r>
            <a:r>
              <a:rPr lang="en-US" sz="2200" dirty="0" err="1" smtClean="0">
                <a:solidFill>
                  <a:srgbClr val="CCFFCC"/>
                </a:solidFill>
              </a:rPr>
              <a:t>zwakken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kernkracht</a:t>
            </a:r>
            <a:r>
              <a:rPr lang="en-US" sz="2200" dirty="0" smtClean="0">
                <a:solidFill>
                  <a:srgbClr val="CCFFCC"/>
                </a:solidFill>
              </a:rPr>
              <a:t>) of 8 </a:t>
            </a:r>
            <a:r>
              <a:rPr lang="en-US" sz="2200" dirty="0" err="1" smtClean="0">
                <a:solidFill>
                  <a:srgbClr val="CCFFCC"/>
                </a:solidFill>
              </a:rPr>
              <a:t>gluonen</a:t>
            </a:r>
            <a:r>
              <a:rPr lang="en-US" sz="2200" dirty="0" smtClean="0">
                <a:solidFill>
                  <a:srgbClr val="CCFFCC"/>
                </a:solidFill>
              </a:rPr>
              <a:t> (</a:t>
            </a:r>
            <a:r>
              <a:rPr lang="en-US" sz="2200" dirty="0" err="1" smtClean="0">
                <a:solidFill>
                  <a:srgbClr val="CCFFCC"/>
                </a:solidFill>
              </a:rPr>
              <a:t>sterke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kerkracht</a:t>
            </a:r>
            <a:r>
              <a:rPr lang="en-US" sz="2200" dirty="0" smtClean="0">
                <a:solidFill>
                  <a:srgbClr val="CCFFCC"/>
                </a:solidFill>
              </a:rPr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CCFFCC"/>
                </a:solidFill>
              </a:rPr>
              <a:t>Met </a:t>
            </a:r>
            <a:r>
              <a:rPr lang="en-US" sz="2200" dirty="0" err="1" smtClean="0">
                <a:solidFill>
                  <a:srgbClr val="CCFFCC"/>
                </a:solidFill>
              </a:rPr>
              <a:t>versnellers</a:t>
            </a:r>
            <a:r>
              <a:rPr lang="en-US" sz="2200" dirty="0" smtClean="0">
                <a:solidFill>
                  <a:srgbClr val="CCFFCC"/>
                </a:solidFill>
              </a:rPr>
              <a:t> en </a:t>
            </a:r>
            <a:r>
              <a:rPr lang="en-US" sz="2200" dirty="0" err="1" smtClean="0">
                <a:solidFill>
                  <a:srgbClr val="CCFFCC"/>
                </a:solidFill>
              </a:rPr>
              <a:t>detectoren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smtClean="0">
                <a:solidFill>
                  <a:srgbClr val="CCFFCC"/>
                </a:solidFill>
              </a:rPr>
              <a:t>op CERN </a:t>
            </a:r>
            <a:r>
              <a:rPr lang="en-US" sz="2200" dirty="0" err="1" smtClean="0">
                <a:solidFill>
                  <a:srgbClr val="CCFFCC"/>
                </a:solidFill>
              </a:rPr>
              <a:t>kunnen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smtClean="0">
                <a:solidFill>
                  <a:srgbClr val="CCFFCC"/>
                </a:solidFill>
              </a:rPr>
              <a:t>we de </a:t>
            </a:r>
            <a:r>
              <a:rPr lang="en-US" sz="2200" dirty="0" err="1" smtClean="0">
                <a:solidFill>
                  <a:srgbClr val="CCFFCC"/>
                </a:solidFill>
              </a:rPr>
              <a:t>deeltjes</a:t>
            </a:r>
            <a:r>
              <a:rPr lang="en-US" sz="2200" dirty="0" smtClean="0">
                <a:solidFill>
                  <a:srgbClr val="CCFFCC"/>
                </a:solidFill>
              </a:rPr>
              <a:t> en </a:t>
            </a:r>
            <a:r>
              <a:rPr lang="en-US" sz="2200" dirty="0" err="1" smtClean="0">
                <a:solidFill>
                  <a:srgbClr val="CCFFCC"/>
                </a:solidFill>
              </a:rPr>
              <a:t>hun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krachten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bestuderen</a:t>
            </a:r>
            <a:r>
              <a:rPr lang="en-US" sz="22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CCFFCC"/>
                </a:solidFill>
              </a:rPr>
              <a:t>Het </a:t>
            </a:r>
            <a:r>
              <a:rPr lang="en-US" sz="2200" dirty="0" err="1" smtClean="0">
                <a:solidFill>
                  <a:srgbClr val="CCFFCC"/>
                </a:solidFill>
              </a:rPr>
              <a:t>standaardmodel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beschrijft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alle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deeltjes</a:t>
            </a:r>
            <a:r>
              <a:rPr lang="en-US" sz="2200" dirty="0" smtClean="0">
                <a:solidFill>
                  <a:srgbClr val="CCFFCC"/>
                </a:solidFill>
              </a:rPr>
              <a:t> en </a:t>
            </a:r>
            <a:r>
              <a:rPr lang="en-US" sz="2200" dirty="0" err="1" smtClean="0">
                <a:solidFill>
                  <a:srgbClr val="CCFFCC"/>
                </a:solidFill>
              </a:rPr>
              <a:t>hun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krachten</a:t>
            </a:r>
            <a:r>
              <a:rPr lang="en-US" sz="2200" dirty="0" smtClean="0">
                <a:solidFill>
                  <a:srgbClr val="CCFFCC"/>
                </a:solidFill>
              </a:rPr>
              <a:t> op </a:t>
            </a:r>
            <a:r>
              <a:rPr lang="en-US" sz="2200" dirty="0" err="1" smtClean="0">
                <a:solidFill>
                  <a:srgbClr val="CCFFCC"/>
                </a:solidFill>
              </a:rPr>
              <a:t>een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geunificeerde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manier</a:t>
            </a:r>
            <a:r>
              <a:rPr lang="en-US" sz="2200" dirty="0" smtClean="0">
                <a:solidFill>
                  <a:srgbClr val="CC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3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932" y="723900"/>
            <a:ext cx="8263467" cy="6197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96450"/>
            <a:ext cx="9144001" cy="686898"/>
          </a:xfrm>
        </p:spPr>
        <p:txBody>
          <a:bodyPr/>
          <a:lstStyle/>
          <a:p>
            <a:r>
              <a:rPr lang="en-US" dirty="0" err="1" smtClean="0"/>
              <a:t>Samenvatting</a:t>
            </a:r>
            <a:r>
              <a:rPr lang="en-US" dirty="0" smtClean="0"/>
              <a:t>: </a:t>
            </a:r>
            <a:r>
              <a:rPr lang="en-US" dirty="0" err="1" smtClean="0"/>
              <a:t>Theorie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895" y="518195"/>
            <a:ext cx="8585079" cy="6232476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De </a:t>
            </a:r>
            <a:r>
              <a:rPr lang="en-US" sz="2100" dirty="0" err="1" smtClean="0">
                <a:solidFill>
                  <a:srgbClr val="CCFFCC"/>
                </a:solidFill>
              </a:rPr>
              <a:t>theorie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voor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microscopisch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kleine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afstanden</a:t>
            </a:r>
            <a:r>
              <a:rPr lang="en-US" sz="2100" dirty="0" smtClean="0">
                <a:solidFill>
                  <a:srgbClr val="CCFFCC"/>
                </a:solidFill>
              </a:rPr>
              <a:t> is quantum </a:t>
            </a:r>
            <a:r>
              <a:rPr lang="en-US" sz="2100" dirty="0" err="1" smtClean="0">
                <a:solidFill>
                  <a:srgbClr val="CCFFCC"/>
                </a:solidFill>
              </a:rPr>
              <a:t>mechanica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De </a:t>
            </a:r>
            <a:r>
              <a:rPr lang="en-US" sz="2100" dirty="0" err="1" smtClean="0">
                <a:solidFill>
                  <a:srgbClr val="CCFFCC"/>
                </a:solidFill>
              </a:rPr>
              <a:t>theorie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voor</a:t>
            </a:r>
            <a:r>
              <a:rPr lang="en-US" sz="2100" dirty="0" smtClean="0">
                <a:solidFill>
                  <a:srgbClr val="CCFFCC"/>
                </a:solidFill>
              </a:rPr>
              <a:t> heel </a:t>
            </a:r>
            <a:r>
              <a:rPr lang="en-US" sz="2100" dirty="0" err="1" smtClean="0">
                <a:solidFill>
                  <a:srgbClr val="CCFFCC"/>
                </a:solidFill>
              </a:rPr>
              <a:t>hoge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snelheden</a:t>
            </a:r>
            <a:r>
              <a:rPr lang="en-US" sz="2100" dirty="0" smtClean="0">
                <a:solidFill>
                  <a:srgbClr val="CCFFCC"/>
                </a:solidFill>
              </a:rPr>
              <a:t> is </a:t>
            </a:r>
            <a:r>
              <a:rPr lang="en-US" sz="2100" dirty="0" err="1" smtClean="0">
                <a:solidFill>
                  <a:srgbClr val="CCFFCC"/>
                </a:solidFill>
              </a:rPr>
              <a:t>relativiteits-theorie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De </a:t>
            </a:r>
            <a:r>
              <a:rPr lang="en-US" sz="2100" dirty="0" err="1" smtClean="0">
                <a:solidFill>
                  <a:srgbClr val="CCFFCC"/>
                </a:solidFill>
              </a:rPr>
              <a:t>lichtsnelheid</a:t>
            </a:r>
            <a:r>
              <a:rPr lang="en-US" sz="2100" dirty="0" smtClean="0">
                <a:solidFill>
                  <a:srgbClr val="CCFFCC"/>
                </a:solidFill>
              </a:rPr>
              <a:t> is </a:t>
            </a:r>
            <a:r>
              <a:rPr lang="en-US" sz="2100" dirty="0" err="1" smtClean="0">
                <a:solidFill>
                  <a:srgbClr val="CCFFCC"/>
                </a:solidFill>
              </a:rPr>
              <a:t>altijd</a:t>
            </a:r>
            <a:r>
              <a:rPr lang="en-US" sz="2100" dirty="0" smtClean="0">
                <a:solidFill>
                  <a:srgbClr val="CCFFCC"/>
                </a:solidFill>
              </a:rPr>
              <a:t> constant en is de </a:t>
            </a:r>
            <a:r>
              <a:rPr lang="en-US" sz="2100" dirty="0" err="1" smtClean="0">
                <a:solidFill>
                  <a:srgbClr val="CCFFCC"/>
                </a:solidFill>
              </a:rPr>
              <a:t>hoogst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mogelijke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snelheid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100" dirty="0" err="1" smtClean="0">
                <a:solidFill>
                  <a:srgbClr val="CCFFCC"/>
                </a:solidFill>
              </a:rPr>
              <a:t>Bij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hoge</a:t>
            </a:r>
            <a:r>
              <a:rPr lang="en-US" sz="2100" dirty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snelheden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loopt</a:t>
            </a:r>
            <a:r>
              <a:rPr lang="en-US" sz="2100" dirty="0" smtClean="0">
                <a:solidFill>
                  <a:srgbClr val="CCFFCC"/>
                </a:solidFill>
              </a:rPr>
              <a:t> de </a:t>
            </a:r>
            <a:r>
              <a:rPr lang="en-US" sz="2100" dirty="0" err="1" smtClean="0">
                <a:solidFill>
                  <a:srgbClr val="CCFFCC"/>
                </a:solidFill>
              </a:rPr>
              <a:t>tijd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relatief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langzamer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100" dirty="0" err="1" smtClean="0">
                <a:solidFill>
                  <a:srgbClr val="CCFFCC"/>
                </a:solidFill>
              </a:rPr>
              <a:t>Bij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hoge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snelheden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worden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afstanden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relatief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kleiner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De </a:t>
            </a:r>
            <a:r>
              <a:rPr lang="en-US" sz="2100" dirty="0" err="1" smtClean="0">
                <a:solidFill>
                  <a:srgbClr val="CCFFCC"/>
                </a:solidFill>
              </a:rPr>
              <a:t>theorie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voor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microscopisch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kleine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deeltjes</a:t>
            </a:r>
            <a:r>
              <a:rPr lang="en-US" sz="2100" dirty="0" smtClean="0">
                <a:solidFill>
                  <a:srgbClr val="CCFFCC"/>
                </a:solidFill>
              </a:rPr>
              <a:t> en </a:t>
            </a:r>
            <a:r>
              <a:rPr lang="en-US" sz="2100" dirty="0" err="1" smtClean="0">
                <a:solidFill>
                  <a:srgbClr val="CCFFCC"/>
                </a:solidFill>
              </a:rPr>
              <a:t>hoge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snelheden</a:t>
            </a:r>
            <a:r>
              <a:rPr lang="en-US" sz="2100" dirty="0" smtClean="0">
                <a:solidFill>
                  <a:srgbClr val="CCFFCC"/>
                </a:solidFill>
              </a:rPr>
              <a:t> is quantum </a:t>
            </a:r>
            <a:r>
              <a:rPr lang="en-US" sz="2100" dirty="0" err="1" smtClean="0">
                <a:solidFill>
                  <a:srgbClr val="CCFFCC"/>
                </a:solidFill>
              </a:rPr>
              <a:t>velden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theorie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De quantum-</a:t>
            </a:r>
            <a:r>
              <a:rPr lang="en-US" sz="2100" dirty="0" err="1" smtClean="0">
                <a:solidFill>
                  <a:srgbClr val="CCFFCC"/>
                </a:solidFill>
              </a:rPr>
              <a:t>velden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theorie</a:t>
            </a:r>
            <a:r>
              <a:rPr lang="en-US" sz="2100" dirty="0" smtClean="0">
                <a:solidFill>
                  <a:srgbClr val="CCFFCC"/>
                </a:solidFill>
              </a:rPr>
              <a:t> van </a:t>
            </a:r>
            <a:r>
              <a:rPr lang="en-US" sz="2100" dirty="0" err="1" smtClean="0">
                <a:solidFill>
                  <a:srgbClr val="CCFFCC"/>
                </a:solidFill>
              </a:rPr>
              <a:t>ons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universum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heet</a:t>
            </a:r>
            <a:r>
              <a:rPr lang="en-US" sz="2100" dirty="0" smtClean="0">
                <a:solidFill>
                  <a:srgbClr val="CCFFCC"/>
                </a:solidFill>
              </a:rPr>
              <a:t> het </a:t>
            </a:r>
            <a:r>
              <a:rPr lang="en-US" sz="2100" dirty="0" err="1" smtClean="0">
                <a:solidFill>
                  <a:srgbClr val="CCFFCC"/>
                </a:solidFill>
              </a:rPr>
              <a:t>Standaard</a:t>
            </a:r>
            <a:r>
              <a:rPr lang="en-US" sz="2100" dirty="0" smtClean="0">
                <a:solidFill>
                  <a:srgbClr val="CCFFCC"/>
                </a:solidFill>
              </a:rPr>
              <a:t> Model. 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In </a:t>
            </a:r>
            <a:r>
              <a:rPr lang="en-US" sz="2100" dirty="0" err="1" smtClean="0">
                <a:solidFill>
                  <a:srgbClr val="CCFFCC"/>
                </a:solidFill>
              </a:rPr>
              <a:t>dit</a:t>
            </a:r>
            <a:r>
              <a:rPr lang="en-US" sz="2100" dirty="0" smtClean="0">
                <a:solidFill>
                  <a:srgbClr val="CCFFCC"/>
                </a:solidFill>
              </a:rPr>
              <a:t> model </a:t>
            </a:r>
            <a:r>
              <a:rPr lang="en-US" sz="2100" dirty="0" err="1" smtClean="0">
                <a:solidFill>
                  <a:srgbClr val="CCFFCC"/>
                </a:solidFill>
              </a:rPr>
              <a:t>wordt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massa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verklaart</a:t>
            </a:r>
            <a:r>
              <a:rPr lang="en-US" sz="2100" dirty="0" smtClean="0">
                <a:solidFill>
                  <a:srgbClr val="CCFFCC"/>
                </a:solidFill>
              </a:rPr>
              <a:t> met het Higgs veld. Het Higgs boson is </a:t>
            </a:r>
            <a:r>
              <a:rPr lang="en-US" sz="2100" dirty="0" err="1" smtClean="0">
                <a:solidFill>
                  <a:srgbClr val="CCFFCC"/>
                </a:solidFill>
              </a:rPr>
              <a:t>waargenomen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bij</a:t>
            </a:r>
            <a:r>
              <a:rPr lang="en-US" sz="2100" dirty="0" smtClean="0">
                <a:solidFill>
                  <a:srgbClr val="CCFFCC"/>
                </a:solidFill>
              </a:rPr>
              <a:t> de LHC op CERN.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>
                <a:solidFill>
                  <a:srgbClr val="CCFFCC"/>
                </a:solidFill>
              </a:rPr>
              <a:t>Naast</a:t>
            </a:r>
            <a:r>
              <a:rPr lang="en-US" sz="2100" dirty="0" smtClean="0">
                <a:solidFill>
                  <a:srgbClr val="CCFFCC"/>
                </a:solidFill>
              </a:rPr>
              <a:t> de  </a:t>
            </a:r>
            <a:r>
              <a:rPr lang="en-US" sz="2100" dirty="0" err="1" smtClean="0">
                <a:solidFill>
                  <a:srgbClr val="CCFFCC"/>
                </a:solidFill>
              </a:rPr>
              <a:t>gewone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materie-deeltjes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bestaan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er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ook</a:t>
            </a:r>
            <a:r>
              <a:rPr lang="en-US" sz="2100" dirty="0" smtClean="0">
                <a:solidFill>
                  <a:srgbClr val="CCFFCC"/>
                </a:solidFill>
              </a:rPr>
              <a:t> anti-</a:t>
            </a:r>
            <a:r>
              <a:rPr lang="en-US" sz="2100" dirty="0" err="1" smtClean="0">
                <a:solidFill>
                  <a:srgbClr val="CCFFCC"/>
                </a:solidFill>
              </a:rPr>
              <a:t>materie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deeltjes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Het is </a:t>
            </a:r>
            <a:r>
              <a:rPr lang="en-US" sz="2100" dirty="0" err="1" smtClean="0">
                <a:solidFill>
                  <a:srgbClr val="CCFFCC"/>
                </a:solidFill>
              </a:rPr>
              <a:t>een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mysterie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waarom</a:t>
            </a:r>
            <a:r>
              <a:rPr lang="en-US" sz="2100" dirty="0" smtClean="0">
                <a:solidFill>
                  <a:srgbClr val="CCFFCC"/>
                </a:solidFill>
              </a:rPr>
              <a:t> anti-</a:t>
            </a:r>
            <a:r>
              <a:rPr lang="en-US" sz="2100" dirty="0" err="1" smtClean="0">
                <a:solidFill>
                  <a:srgbClr val="CCFFCC"/>
                </a:solidFill>
              </a:rPr>
              <a:t>materie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niet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vrij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voorkomt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smtClean="0">
                <a:solidFill>
                  <a:srgbClr val="CCFFCC"/>
                </a:solidFill>
              </a:rPr>
              <a:t>in het </a:t>
            </a:r>
            <a:r>
              <a:rPr lang="en-US" sz="2100" dirty="0" err="1" smtClean="0">
                <a:solidFill>
                  <a:srgbClr val="CCFFCC"/>
                </a:solidFill>
              </a:rPr>
              <a:t>universum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Het is </a:t>
            </a:r>
            <a:r>
              <a:rPr lang="en-US" sz="2100" dirty="0" err="1" smtClean="0">
                <a:solidFill>
                  <a:srgbClr val="CCFFCC"/>
                </a:solidFill>
              </a:rPr>
              <a:t>onbekend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waaruit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donkere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materie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bestaat</a:t>
            </a:r>
            <a:r>
              <a:rPr lang="en-US" sz="2100" dirty="0" smtClean="0">
                <a:solidFill>
                  <a:srgbClr val="CCFFCC"/>
                </a:solidFill>
              </a:rPr>
              <a:t>. </a:t>
            </a:r>
            <a:r>
              <a:rPr lang="en-US" sz="2100" dirty="0" err="1" smtClean="0">
                <a:solidFill>
                  <a:srgbClr val="CCFFCC"/>
                </a:solidFill>
              </a:rPr>
              <a:t>Misschien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wel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uit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zogenaamde</a:t>
            </a:r>
            <a:r>
              <a:rPr lang="en-US" sz="2100" dirty="0" smtClean="0">
                <a:solidFill>
                  <a:srgbClr val="CCFFCC"/>
                </a:solidFill>
              </a:rPr>
              <a:t> super-</a:t>
            </a:r>
            <a:r>
              <a:rPr lang="en-US" sz="2100" dirty="0" err="1" smtClean="0">
                <a:solidFill>
                  <a:srgbClr val="CCFFCC"/>
                </a:solidFill>
              </a:rPr>
              <a:t>symmetrische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deeltjes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err="1" smtClean="0">
                <a:solidFill>
                  <a:srgbClr val="CCFFCC"/>
                </a:solidFill>
              </a:rPr>
              <a:t>Algemene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relativiteitstheorie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beschrijft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zwarte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gaten</a:t>
            </a:r>
            <a:r>
              <a:rPr lang="en-US" sz="2100" dirty="0" smtClean="0">
                <a:solidFill>
                  <a:srgbClr val="CCFFCC"/>
                </a:solidFill>
              </a:rPr>
              <a:t> en het </a:t>
            </a:r>
            <a:r>
              <a:rPr lang="en-US" sz="2100" dirty="0" err="1" smtClean="0">
                <a:solidFill>
                  <a:srgbClr val="CCFFCC"/>
                </a:solidFill>
              </a:rPr>
              <a:t>uitdijend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heelal</a:t>
            </a:r>
            <a:r>
              <a:rPr lang="en-US" sz="2100" dirty="0" smtClean="0">
                <a:solidFill>
                  <a:srgbClr val="CCFFCC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solidFill>
                  <a:srgbClr val="CCFFCC"/>
                </a:solidFill>
              </a:rPr>
              <a:t>Het </a:t>
            </a:r>
            <a:r>
              <a:rPr lang="en-US" sz="2100" dirty="0" err="1" smtClean="0">
                <a:solidFill>
                  <a:srgbClr val="CCFFCC"/>
                </a:solidFill>
              </a:rPr>
              <a:t>feit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dat</a:t>
            </a:r>
            <a:r>
              <a:rPr lang="en-US" sz="2100" dirty="0" smtClean="0">
                <a:solidFill>
                  <a:srgbClr val="CCFFCC"/>
                </a:solidFill>
              </a:rPr>
              <a:t> het </a:t>
            </a:r>
            <a:r>
              <a:rPr lang="en-US" sz="2100" dirty="0" err="1" smtClean="0">
                <a:solidFill>
                  <a:srgbClr val="CCFFCC"/>
                </a:solidFill>
              </a:rPr>
              <a:t>heelal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versnelt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uitdijt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vereist</a:t>
            </a:r>
            <a:r>
              <a:rPr lang="en-US" sz="2100" dirty="0" smtClean="0">
                <a:solidFill>
                  <a:srgbClr val="CCFFCC"/>
                </a:solidFill>
              </a:rPr>
              <a:t> het </a:t>
            </a:r>
            <a:r>
              <a:rPr lang="en-US" sz="2100" dirty="0" err="1" smtClean="0">
                <a:solidFill>
                  <a:srgbClr val="CCFFCC"/>
                </a:solidFill>
              </a:rPr>
              <a:t>bestaan</a:t>
            </a:r>
            <a:r>
              <a:rPr lang="en-US" sz="2100" dirty="0" smtClean="0">
                <a:solidFill>
                  <a:srgbClr val="CCFFCC"/>
                </a:solidFill>
              </a:rPr>
              <a:t> van </a:t>
            </a:r>
            <a:r>
              <a:rPr lang="en-US" sz="2100" dirty="0" err="1" smtClean="0">
                <a:solidFill>
                  <a:srgbClr val="CCFFCC"/>
                </a:solidFill>
              </a:rPr>
              <a:t>donkere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energie</a:t>
            </a:r>
            <a:r>
              <a:rPr lang="en-US" sz="2100" dirty="0" smtClean="0">
                <a:solidFill>
                  <a:srgbClr val="CCFFCC"/>
                </a:solidFill>
              </a:rPr>
              <a:t>. Het is </a:t>
            </a:r>
            <a:r>
              <a:rPr lang="en-US" sz="2100" dirty="0" err="1" smtClean="0">
                <a:solidFill>
                  <a:srgbClr val="CCFFCC"/>
                </a:solidFill>
              </a:rPr>
              <a:t>niet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bekend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waar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dit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vandaan</a:t>
            </a:r>
            <a:r>
              <a:rPr lang="en-US" sz="2100" dirty="0" smtClean="0">
                <a:solidFill>
                  <a:srgbClr val="CCFFCC"/>
                </a:solidFill>
              </a:rPr>
              <a:t> </a:t>
            </a:r>
            <a:r>
              <a:rPr lang="en-US" sz="2100" dirty="0" err="1" smtClean="0">
                <a:solidFill>
                  <a:srgbClr val="CCFFCC"/>
                </a:solidFill>
              </a:rPr>
              <a:t>komt</a:t>
            </a:r>
            <a:r>
              <a:rPr lang="en-US" sz="2100" dirty="0" smtClean="0">
                <a:solidFill>
                  <a:srgbClr val="CCFFCC"/>
                </a:solidFill>
              </a:rPr>
              <a:t>. </a:t>
            </a:r>
            <a:endParaRPr lang="en-US" sz="21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8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G Time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739</Words>
  <Application>Microsoft Macintosh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2_Default Design</vt:lpstr>
      <vt:lpstr>2_Office Theme</vt:lpstr>
      <vt:lpstr>Het Quantum Universum (Samenvatting)</vt:lpstr>
      <vt:lpstr>Waar gaat het over?</vt:lpstr>
      <vt:lpstr>Wat gaan we doen?</vt:lpstr>
      <vt:lpstr>Werk-groepjes</vt:lpstr>
      <vt:lpstr>Inhoud van de lessen</vt:lpstr>
      <vt:lpstr>Samenvatting: Het Macro Universum</vt:lpstr>
      <vt:lpstr>Samenvatting: Het Micro Universum</vt:lpstr>
      <vt:lpstr>Samenvatting: Theorie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 Merk</dc:creator>
  <cp:lastModifiedBy>Marcel Merk</cp:lastModifiedBy>
  <cp:revision>137</cp:revision>
  <dcterms:created xsi:type="dcterms:W3CDTF">2014-01-15T08:08:32Z</dcterms:created>
  <dcterms:modified xsi:type="dcterms:W3CDTF">2015-01-12T15:11:05Z</dcterms:modified>
</cp:coreProperties>
</file>