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73" r:id="rId2"/>
    <p:sldId id="276" r:id="rId3"/>
    <p:sldId id="275" r:id="rId4"/>
    <p:sldId id="321" r:id="rId5"/>
    <p:sldId id="281" r:id="rId6"/>
    <p:sldId id="319" r:id="rId7"/>
    <p:sldId id="320" r:id="rId8"/>
    <p:sldId id="322" r:id="rId9"/>
    <p:sldId id="298" r:id="rId10"/>
    <p:sldId id="280" r:id="rId11"/>
    <p:sldId id="299" r:id="rId12"/>
    <p:sldId id="282" r:id="rId13"/>
    <p:sldId id="285" r:id="rId14"/>
    <p:sldId id="284" r:id="rId15"/>
    <p:sldId id="283" r:id="rId16"/>
    <p:sldId id="288" r:id="rId17"/>
    <p:sldId id="290" r:id="rId18"/>
    <p:sldId id="323" r:id="rId19"/>
    <p:sldId id="292" r:id="rId20"/>
    <p:sldId id="278" r:id="rId21"/>
    <p:sldId id="294" r:id="rId22"/>
    <p:sldId id="295" r:id="rId23"/>
    <p:sldId id="293" r:id="rId24"/>
    <p:sldId id="291" r:id="rId25"/>
    <p:sldId id="296" r:id="rId26"/>
    <p:sldId id="300" r:id="rId27"/>
    <p:sldId id="301" r:id="rId28"/>
    <p:sldId id="302" r:id="rId29"/>
    <p:sldId id="303" r:id="rId30"/>
    <p:sldId id="306" r:id="rId31"/>
    <p:sldId id="307" r:id="rId32"/>
    <p:sldId id="308" r:id="rId33"/>
    <p:sldId id="309" r:id="rId34"/>
    <p:sldId id="311" r:id="rId35"/>
    <p:sldId id="312" r:id="rId36"/>
    <p:sldId id="316" r:id="rId37"/>
    <p:sldId id="313" r:id="rId38"/>
    <p:sldId id="314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B7"/>
    <a:srgbClr val="A02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26877" autoAdjust="0"/>
    <p:restoredTop sz="94660"/>
  </p:normalViewPr>
  <p:slideViewPr>
    <p:cSldViewPr snapToObjects="1">
      <p:cViewPr varScale="1">
        <p:scale>
          <a:sx n="54" d="100"/>
          <a:sy n="54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A6B45-E742-7E49-B9A2-F73E36C05E8C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67AD3-D024-6145-9722-1F129D961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5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 New Roman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D8D26-7F41-554B-87FA-700E071A1D0B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3337D2-E444-5E4A-AFAA-C4A4D8592E77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C7B94-7E55-D54F-A108-F30E9143F932}" type="slidenum">
              <a:rPr lang="en-US"/>
              <a:pPr/>
              <a:t>37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E8C-7D94-594F-8A12-D486AD4C4D93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CBE1-10A1-A241-BBBC-6CDF4743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E8C-7D94-594F-8A12-D486AD4C4D93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CBE1-10A1-A241-BBBC-6CDF4743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E8C-7D94-594F-8A12-D486AD4C4D93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CBE1-10A1-A241-BBBC-6CDF4743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 voor veel logo'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53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80" y="44645"/>
            <a:ext cx="7509600" cy="541497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921" y="816566"/>
            <a:ext cx="4370400" cy="5714520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06560" y="816566"/>
            <a:ext cx="4371840" cy="5714520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23813" y="6650038"/>
            <a:ext cx="8326437" cy="187325"/>
          </a:xfrm>
          <a:prstGeom prst="rect">
            <a:avLst/>
          </a:prstGeom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Nick van Remortel     ActUA     11 december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439150" y="6648450"/>
            <a:ext cx="682625" cy="187325"/>
          </a:xfrm>
          <a:prstGeom prst="rect">
            <a:avLst/>
          </a:prstGeom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AE6129A-9BB6-D448-BE31-8373023C6E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16691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49916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49916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E8C-7D94-594F-8A12-D486AD4C4D93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CBE1-10A1-A241-BBBC-6CDF4743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E8C-7D94-594F-8A12-D486AD4C4D93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CBE1-10A1-A241-BBBC-6CDF4743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E8C-7D94-594F-8A12-D486AD4C4D93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CBE1-10A1-A241-BBBC-6CDF4743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E8C-7D94-594F-8A12-D486AD4C4D93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CBE1-10A1-A241-BBBC-6CDF4743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E8C-7D94-594F-8A12-D486AD4C4D93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CBE1-10A1-A241-BBBC-6CDF4743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E8C-7D94-594F-8A12-D486AD4C4D93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CBE1-10A1-A241-BBBC-6CDF4743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E8C-7D94-594F-8A12-D486AD4C4D93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CBE1-10A1-A241-BBBC-6CDF4743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E8C-7D94-594F-8A12-D486AD4C4D93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CBE1-10A1-A241-BBBC-6CDF4743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CE8C-7D94-594F-8A12-D486AD4C4D93}" type="datetimeFigureOut">
              <a:rPr lang="en-US" smtClean="0"/>
              <a:pPr/>
              <a:t>10-12-14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CBE1-10A1-A241-BBBC-6CDF4743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6" Type="http://schemas.openxmlformats.org/officeDocument/2006/relationships/image" Target="../media/image2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gif"/><Relationship Id="rId4" Type="http://schemas.openxmlformats.org/officeDocument/2006/relationships/image" Target="../media/image20.gif"/><Relationship Id="rId5" Type="http://schemas.openxmlformats.org/officeDocument/2006/relationships/image" Target="../media/image27.jpe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Relationship Id="rId3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oleObject" Target="../embeddings/oleObject7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36.emf"/><Relationship Id="rId10" Type="http://schemas.openxmlformats.org/officeDocument/2006/relationships/image" Target="../media/image27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1556792"/>
            <a:ext cx="72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Massa en het Higgs boson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2276872"/>
            <a:ext cx="3627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FF00"/>
                </a:solidFill>
              </a:rPr>
              <a:t>Ivo van Vulpen</a:t>
            </a:r>
            <a:endParaRPr lang="en-US" sz="2000" i="1" dirty="0">
              <a:solidFill>
                <a:srgbClr val="FFFF00"/>
              </a:solidFill>
            </a:endParaRPr>
          </a:p>
        </p:txBody>
      </p:sp>
      <p:pic>
        <p:nvPicPr>
          <p:cNvPr id="3" name="Picture 2" descr="WebPortret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807" y="3212976"/>
            <a:ext cx="1746038" cy="234245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Logo_NIKHE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212976"/>
            <a:ext cx="2184400" cy="1079500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ogo_Uv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708" y="4836355"/>
            <a:ext cx="4284000" cy="719078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21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larsyste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28" y="1072959"/>
            <a:ext cx="6732240" cy="343616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4941168"/>
            <a:ext cx="6408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Elke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planeet</a:t>
            </a:r>
            <a:r>
              <a:rPr lang="en-US" sz="3200" dirty="0" smtClean="0">
                <a:solidFill>
                  <a:srgbClr val="FFFF00"/>
                </a:solidFill>
              </a:rPr>
              <a:t> en </a:t>
            </a:r>
            <a:r>
              <a:rPr lang="en-US" sz="3200" dirty="0" err="1" smtClean="0">
                <a:solidFill>
                  <a:srgbClr val="FFFF00"/>
                </a:solidFill>
              </a:rPr>
              <a:t>ster</a:t>
            </a:r>
            <a:r>
              <a:rPr lang="en-US" sz="3200" dirty="0" smtClean="0">
                <a:solidFill>
                  <a:srgbClr val="FFFF00"/>
                </a:solidFill>
              </a:rPr>
              <a:t> is </a:t>
            </a:r>
            <a:r>
              <a:rPr lang="en-US" sz="3200" dirty="0" err="1" smtClean="0">
                <a:solidFill>
                  <a:srgbClr val="FFFF00"/>
                </a:solidFill>
              </a:rPr>
              <a:t>een</a:t>
            </a:r>
            <a:r>
              <a:rPr lang="en-US" sz="3200" dirty="0" smtClean="0">
                <a:solidFill>
                  <a:srgbClr val="FFFF00"/>
                </a:solidFill>
              </a:rPr>
              <a:t> ‘</a:t>
            </a:r>
            <a:r>
              <a:rPr lang="en-US" sz="3200" dirty="0" err="1" smtClean="0">
                <a:solidFill>
                  <a:srgbClr val="FFFF00"/>
                </a:solidFill>
              </a:rPr>
              <a:t>klontje</a:t>
            </a:r>
            <a:r>
              <a:rPr lang="en-US" sz="3200" dirty="0" smtClean="0">
                <a:solidFill>
                  <a:srgbClr val="FFFF00"/>
                </a:solidFill>
              </a:rPr>
              <a:t>’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ge-scale_structure_of_light_distribution_in_the_univers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7384"/>
            <a:ext cx="9505056" cy="6920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5766355"/>
            <a:ext cx="5220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Gesimuleerde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</a:t>
            </a:r>
            <a:r>
              <a:rPr lang="en-US" sz="2400" dirty="0" err="1" smtClean="0">
                <a:solidFill>
                  <a:srgbClr val="FFFF00"/>
                </a:solidFill>
              </a:rPr>
              <a:t>tructuren</a:t>
            </a:r>
            <a:r>
              <a:rPr lang="en-US" sz="2400" dirty="0" smtClean="0">
                <a:solidFill>
                  <a:srgbClr val="FFFF00"/>
                </a:solidFill>
              </a:rPr>
              <a:t> op </a:t>
            </a:r>
            <a:r>
              <a:rPr lang="en-US" sz="2400" dirty="0" err="1" smtClean="0">
                <a:solidFill>
                  <a:srgbClr val="FFFF00"/>
                </a:solidFill>
              </a:rPr>
              <a:t>grote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afstanden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Gedurende</a:t>
            </a:r>
            <a:r>
              <a:rPr lang="en-US" sz="2400" dirty="0" smtClean="0">
                <a:solidFill>
                  <a:srgbClr val="FFFF00"/>
                </a:solidFill>
              </a:rPr>
              <a:t> 15 </a:t>
            </a:r>
            <a:r>
              <a:rPr lang="en-US" sz="2400" dirty="0" err="1" smtClean="0">
                <a:solidFill>
                  <a:srgbClr val="FFFF00"/>
                </a:solidFill>
              </a:rPr>
              <a:t>miljoen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jaar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95936" y="692696"/>
            <a:ext cx="5364088" cy="4019674"/>
            <a:chOff x="3995936" y="692696"/>
            <a:chExt cx="5364088" cy="4019674"/>
          </a:xfrm>
        </p:grpSpPr>
        <p:pic>
          <p:nvPicPr>
            <p:cNvPr id="6" name="Picture 5" descr="Screen Shot 2014-12-04 at 00.10.0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936" y="692696"/>
              <a:ext cx="4755877" cy="288032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995936" y="3789040"/>
              <a:ext cx="5364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Titan: </a:t>
              </a:r>
              <a:r>
                <a:rPr lang="en-US" dirty="0" err="1">
                  <a:solidFill>
                    <a:schemeClr val="bg1"/>
                  </a:solidFill>
                </a:rPr>
                <a:t>s</a:t>
              </a:r>
              <a:r>
                <a:rPr lang="en-US" dirty="0" err="1" smtClean="0">
                  <a:solidFill>
                    <a:schemeClr val="bg1"/>
                  </a:solidFill>
                </a:rPr>
                <a:t>nelste</a:t>
              </a:r>
              <a:r>
                <a:rPr lang="en-US" dirty="0" smtClean="0">
                  <a:solidFill>
                    <a:schemeClr val="bg1"/>
                  </a:solidFill>
                </a:rPr>
                <a:t> computer in de </a:t>
              </a:r>
              <a:r>
                <a:rPr lang="en-US" dirty="0" err="1" smtClean="0">
                  <a:solidFill>
                    <a:schemeClr val="bg1"/>
                  </a:solidFill>
                </a:rPr>
                <a:t>wereld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err="1" smtClean="0">
                  <a:solidFill>
                    <a:schemeClr val="bg1"/>
                  </a:solidFill>
                </a:rPr>
                <a:t>Waar</a:t>
              </a:r>
              <a:r>
                <a:rPr lang="en-US" dirty="0" smtClean="0">
                  <a:solidFill>
                    <a:schemeClr val="bg1"/>
                  </a:solidFill>
                </a:rPr>
                <a:t>: Oak Ridge national Laboratory</a:t>
              </a:r>
            </a:p>
            <a:p>
              <a:r>
                <a:rPr lang="en-US" dirty="0" err="1" smtClean="0">
                  <a:solidFill>
                    <a:schemeClr val="bg1"/>
                  </a:solidFill>
                </a:rPr>
                <a:t>Snelste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berekening</a:t>
              </a:r>
              <a:r>
                <a:rPr lang="en-US" dirty="0" smtClean="0">
                  <a:solidFill>
                    <a:schemeClr val="bg1"/>
                  </a:solidFill>
                </a:rPr>
                <a:t>: </a:t>
              </a:r>
              <a:r>
                <a:rPr lang="en-US" dirty="0" err="1" smtClean="0">
                  <a:solidFill>
                    <a:schemeClr val="bg1"/>
                  </a:solidFill>
                </a:rPr>
                <a:t>Leden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Leidse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sterrenwacht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39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34888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kernsplitsing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466968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Als</a:t>
            </a:r>
            <a:r>
              <a:rPr lang="en-US" sz="2400" i="1" dirty="0" smtClean="0"/>
              <a:t> </a:t>
            </a:r>
            <a:r>
              <a:rPr lang="en-US" sz="2400" b="1" i="1" dirty="0" err="1" smtClean="0"/>
              <a:t>grote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atoomkernen</a:t>
            </a:r>
            <a:r>
              <a:rPr lang="en-US" sz="2400" i="1" dirty="0" smtClean="0"/>
              <a:t> </a:t>
            </a:r>
            <a:r>
              <a:rPr lang="en-US" sz="2400" b="1" i="1" dirty="0" err="1" smtClean="0"/>
              <a:t>splitsen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verdwijnt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massa</a:t>
            </a:r>
            <a:r>
              <a:rPr lang="en-US" sz="2400" i="1" dirty="0" smtClean="0"/>
              <a:t> en </a:t>
            </a:r>
            <a:r>
              <a:rPr lang="en-US" sz="2400" i="1" dirty="0" err="1" smtClean="0"/>
              <a:t>komt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energie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vrij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7643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itle 1"/>
          <p:cNvSpPr>
            <a:spLocks noGrp="1"/>
          </p:cNvSpPr>
          <p:nvPr>
            <p:ph type="title"/>
          </p:nvPr>
        </p:nvSpPr>
        <p:spPr bwMode="auto">
          <a:xfrm>
            <a:off x="5029200" y="1524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sz="2400" dirty="0"/>
          </a:p>
        </p:txBody>
      </p:sp>
      <p:sp>
        <p:nvSpPr>
          <p:cNvPr id="14" name="Oval 13"/>
          <p:cNvSpPr/>
          <p:nvPr/>
        </p:nvSpPr>
        <p:spPr>
          <a:xfrm>
            <a:off x="1979712" y="1196752"/>
            <a:ext cx="5256584" cy="50788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atoom_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0928" y="1625708"/>
            <a:ext cx="4029466" cy="420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230245" y="255657"/>
            <a:ext cx="24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solidFill>
                  <a:srgbClr val="FFFFFF"/>
                </a:solidFill>
              </a:rPr>
              <a:t>Een atoom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7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particl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370" y="3130150"/>
            <a:ext cx="710406" cy="730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5364" y="476672"/>
            <a:ext cx="336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Helium </a:t>
            </a:r>
            <a:r>
              <a:rPr lang="en-US" sz="4000" dirty="0" err="1"/>
              <a:t>a</a:t>
            </a:r>
            <a:r>
              <a:rPr lang="en-US" sz="4000" dirty="0" err="1" smtClean="0"/>
              <a:t>toom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30689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203369"/>
              </p:ext>
            </p:extLst>
          </p:nvPr>
        </p:nvGraphicFramePr>
        <p:xfrm>
          <a:off x="5724128" y="2420888"/>
          <a:ext cx="1066152" cy="83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4" imgW="292100" imgH="228600" progId="Equation.3">
                  <p:embed/>
                </p:oleObj>
              </mc:Choice>
              <mc:Fallback>
                <p:oleObj name="Equation" r:id="rId4" imgW="292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4128" y="2420888"/>
                        <a:ext cx="1066152" cy="834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19926" y="1481982"/>
            <a:ext cx="4408058" cy="41792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ball_blue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84262"/>
            <a:ext cx="430846" cy="410220"/>
          </a:xfrm>
          <a:prstGeom prst="rect">
            <a:avLst/>
          </a:prstGeom>
        </p:spPr>
      </p:pic>
      <p:pic>
        <p:nvPicPr>
          <p:cNvPr id="19" name="Picture 18" descr="ball_blue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5013176"/>
            <a:ext cx="430846" cy="4102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1274" y="999892"/>
            <a:ext cx="1080608" cy="400110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68552" y="4050937"/>
            <a:ext cx="39959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Massa proton 		= 1,673 </a:t>
            </a:r>
            <a:r>
              <a:rPr lang="en-US" dirty="0"/>
              <a:t>10</a:t>
            </a:r>
            <a:r>
              <a:rPr lang="en-US" baseline="30000" dirty="0"/>
              <a:t>-27</a:t>
            </a:r>
            <a:r>
              <a:rPr lang="en-US" dirty="0"/>
              <a:t> </a:t>
            </a:r>
            <a:r>
              <a:rPr lang="en-US" dirty="0" smtClean="0"/>
              <a:t>kg</a:t>
            </a:r>
          </a:p>
          <a:p>
            <a:r>
              <a:rPr lang="en-US" dirty="0"/>
              <a:t>	</a:t>
            </a:r>
            <a:r>
              <a:rPr lang="en-US" dirty="0" smtClean="0"/>
              <a:t>			= 1 ,0000000</a:t>
            </a:r>
          </a:p>
          <a:p>
            <a:endParaRPr lang="en-US" dirty="0"/>
          </a:p>
          <a:p>
            <a:r>
              <a:rPr lang="en-US" dirty="0" smtClean="0"/>
              <a:t>Massa neutron 	= 1,0013784</a:t>
            </a:r>
          </a:p>
          <a:p>
            <a:endParaRPr lang="en-US" dirty="0"/>
          </a:p>
          <a:p>
            <a:r>
              <a:rPr lang="en-US" dirty="0" smtClean="0"/>
              <a:t>Massa electron	= 0,0005446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1274" y="3837494"/>
            <a:ext cx="1080608" cy="400110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neutron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55776" y="3053723"/>
            <a:ext cx="955400" cy="400110"/>
          </a:xfrm>
          <a:prstGeom prst="rect">
            <a:avLst/>
          </a:prstGeom>
          <a:solidFill>
            <a:srgbClr val="F7FFB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proton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3829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om_model_02.g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3" t="15172" r="12302" b="11273"/>
          <a:stretch/>
        </p:blipFill>
        <p:spPr>
          <a:xfrm>
            <a:off x="1475656" y="1366813"/>
            <a:ext cx="2714626" cy="2746375"/>
          </a:xfrm>
          <a:prstGeom prst="ellipse">
            <a:avLst/>
          </a:prstGeom>
        </p:spPr>
      </p:pic>
      <p:pic>
        <p:nvPicPr>
          <p:cNvPr id="5" name="Picture 4" descr="alphaparticl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268760"/>
            <a:ext cx="1027460" cy="1057098"/>
          </a:xfrm>
          <a:prstGeom prst="rect">
            <a:avLst/>
          </a:prstGeom>
        </p:spPr>
      </p:pic>
      <p:pic>
        <p:nvPicPr>
          <p:cNvPr id="6" name="Picture 5" descr="alphaparticl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421" y="2924944"/>
            <a:ext cx="1027460" cy="1057098"/>
          </a:xfrm>
          <a:prstGeom prst="rect">
            <a:avLst/>
          </a:prstGeom>
        </p:spPr>
      </p:pic>
      <p:pic>
        <p:nvPicPr>
          <p:cNvPr id="12" name="Picture 11" descr="ball_orange2.jpg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7219" y="4295722"/>
            <a:ext cx="475008" cy="502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6296" y="4293096"/>
            <a:ext cx="124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2x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94498" y="5316149"/>
            <a:ext cx="3394127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92 </a:t>
            </a:r>
            <a:r>
              <a:rPr lang="en-US" sz="2000" dirty="0" err="1" smtClean="0"/>
              <a:t>protonen</a:t>
            </a:r>
            <a:r>
              <a:rPr lang="en-US" sz="2000" dirty="0" smtClean="0"/>
              <a:t> en 144 </a:t>
            </a:r>
            <a:r>
              <a:rPr lang="en-US" sz="2000" dirty="0" err="1" smtClean="0"/>
              <a:t>neutronen</a:t>
            </a:r>
            <a:endParaRPr lang="en-US" sz="20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929991"/>
              </p:ext>
            </p:extLst>
          </p:nvPr>
        </p:nvGraphicFramePr>
        <p:xfrm>
          <a:off x="2051720" y="4149810"/>
          <a:ext cx="11572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" name="Equation" r:id="rId6" imgW="317500" imgH="241300" progId="Equation.3">
                  <p:embed/>
                </p:oleObj>
              </mc:Choice>
              <mc:Fallback>
                <p:oleObj name="Equation" r:id="rId6" imgW="317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1720" y="4149810"/>
                        <a:ext cx="1157288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33541"/>
              </p:ext>
            </p:extLst>
          </p:nvPr>
        </p:nvGraphicFramePr>
        <p:xfrm>
          <a:off x="7143750" y="1268413"/>
          <a:ext cx="11572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" name="Equation" r:id="rId8" imgW="317500" imgH="241300" progId="Equation.3">
                  <p:embed/>
                </p:oleObj>
              </mc:Choice>
              <mc:Fallback>
                <p:oleObj name="Equation" r:id="rId8" imgW="317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43750" y="1268413"/>
                        <a:ext cx="1157288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377993"/>
              </p:ext>
            </p:extLst>
          </p:nvPr>
        </p:nvGraphicFramePr>
        <p:xfrm>
          <a:off x="7135862" y="2989051"/>
          <a:ext cx="13414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" name="Equation" r:id="rId10" imgW="368300" imgH="241300" progId="Equation.3">
                  <p:embed/>
                </p:oleObj>
              </mc:Choice>
              <mc:Fallback>
                <p:oleObj name="Equation" r:id="rId10" imgW="368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35862" y="2989051"/>
                        <a:ext cx="1341438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ball_orange2.jpg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4293096"/>
            <a:ext cx="475008" cy="502866"/>
          </a:xfrm>
          <a:prstGeom prst="rect">
            <a:avLst/>
          </a:prstGeom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768700"/>
              </p:ext>
            </p:extLst>
          </p:nvPr>
        </p:nvGraphicFramePr>
        <p:xfrm>
          <a:off x="7773594" y="4149810"/>
          <a:ext cx="571009" cy="726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" name="Equation" r:id="rId12" imgW="190500" imgH="241300" progId="Equation.3">
                  <p:embed/>
                </p:oleObj>
              </mc:Choice>
              <mc:Fallback>
                <p:oleObj name="Equation" r:id="rId12" imgW="19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73594" y="4149810"/>
                        <a:ext cx="571009" cy="726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779268" y="6165304"/>
            <a:ext cx="24651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dit</a:t>
            </a:r>
            <a:r>
              <a:rPr lang="en-US" sz="2400" dirty="0" smtClean="0">
                <a:solidFill>
                  <a:srgbClr val="FFFF00"/>
                </a:solidFill>
              </a:rPr>
              <a:t> is 0.1% </a:t>
            </a:r>
            <a:r>
              <a:rPr lang="en-US" sz="2400" dirty="0" err="1" smtClean="0">
                <a:solidFill>
                  <a:srgbClr val="FFFF00"/>
                </a:solidFill>
              </a:rPr>
              <a:t>lichter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36458" y="2780928"/>
            <a:ext cx="839198" cy="0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ball_orange2.jpg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84" y="2536300"/>
            <a:ext cx="475008" cy="5028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51720" y="390975"/>
            <a:ext cx="1026162" cy="461665"/>
          </a:xfrm>
          <a:prstGeom prst="rect">
            <a:avLst/>
          </a:prstGeom>
          <a:solidFill>
            <a:srgbClr val="F7FFB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VOOR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675379" y="332656"/>
            <a:ext cx="632925" cy="461665"/>
          </a:xfrm>
          <a:prstGeom prst="rect">
            <a:avLst/>
          </a:prstGeom>
          <a:solidFill>
            <a:srgbClr val="F7FFB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644008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92080" y="5316227"/>
            <a:ext cx="3394127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92 </a:t>
            </a:r>
            <a:r>
              <a:rPr lang="en-US" sz="2000" dirty="0" err="1" smtClean="0"/>
              <a:t>protonen</a:t>
            </a:r>
            <a:r>
              <a:rPr lang="en-US" sz="2000" dirty="0" smtClean="0"/>
              <a:t> en 144 </a:t>
            </a:r>
            <a:r>
              <a:rPr lang="en-US" sz="2000" dirty="0" err="1" smtClean="0"/>
              <a:t>neutronen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359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7815" y="764704"/>
            <a:ext cx="7630569" cy="55446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E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36712"/>
            <a:ext cx="7213930" cy="4968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936" y="1852706"/>
            <a:ext cx="3295358" cy="14343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95736" y="4653136"/>
            <a:ext cx="4752528" cy="7142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27784" y="5814803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Aantal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kerndeeltjes</a:t>
            </a:r>
            <a:r>
              <a:rPr lang="en-US" sz="2000" b="1" dirty="0" smtClean="0"/>
              <a:t> in de kern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780672" y="3188445"/>
            <a:ext cx="504056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Stabiliteit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energie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0" name="Oval 9"/>
          <p:cNvSpPr/>
          <p:nvPr/>
        </p:nvSpPr>
        <p:spPr>
          <a:xfrm>
            <a:off x="7169728" y="1705203"/>
            <a:ext cx="282592" cy="2836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90331" y="2060848"/>
            <a:ext cx="116198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uranium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32040" y="1414973"/>
            <a:ext cx="144016" cy="1418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91880" y="1196752"/>
            <a:ext cx="144016" cy="141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95061" y="1652651"/>
            <a:ext cx="116198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krypton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0885" y="1372706"/>
            <a:ext cx="116198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barium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720854">
            <a:off x="4305541" y="2658525"/>
            <a:ext cx="287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kernsplijting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466354" y="2106706"/>
            <a:ext cx="3391646" cy="7620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99882" y="875710"/>
            <a:ext cx="1464235" cy="44319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pin_blu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03888"/>
            <a:ext cx="1296144" cy="12961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75655" y="1280954"/>
            <a:ext cx="1661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Ijzer</a:t>
            </a:r>
            <a:r>
              <a:rPr lang="en-US" sz="2000" b="1" dirty="0" smtClean="0"/>
              <a:t> is het </a:t>
            </a:r>
            <a:r>
              <a:rPr lang="en-US" sz="2000" b="1" dirty="0" err="1" smtClean="0"/>
              <a:t>meest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stabiel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534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8864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kernsplijting</a:t>
            </a:r>
            <a:endParaRPr lang="en-US" sz="4000" b="1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tomicBomb_Nagasak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2153950"/>
            <a:ext cx="3061173" cy="215965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NuclearPowerPlant_Dukovan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129252"/>
            <a:ext cx="2981136" cy="223585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1923117"/>
            <a:ext cx="1872208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kerncentrale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948264" y="1979578"/>
            <a:ext cx="1627898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atoombom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528204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klein</a:t>
            </a:r>
            <a:r>
              <a:rPr lang="en-US" sz="2800" dirty="0" smtClean="0"/>
              <a:t> </a:t>
            </a:r>
            <a:r>
              <a:rPr lang="en-US" sz="2800" dirty="0" err="1" smtClean="0"/>
              <a:t>beetje</a:t>
            </a:r>
            <a:r>
              <a:rPr lang="en-US" sz="2800" dirty="0" smtClean="0"/>
              <a:t> </a:t>
            </a:r>
            <a:r>
              <a:rPr lang="en-US" sz="2800" dirty="0" err="1" smtClean="0"/>
              <a:t>massa</a:t>
            </a:r>
            <a:r>
              <a:rPr lang="en-US" sz="2800" dirty="0" smtClean="0"/>
              <a:t> </a:t>
            </a:r>
            <a:r>
              <a:rPr lang="en-US" sz="2800" dirty="0" err="1" smtClean="0"/>
              <a:t>ligt</a:t>
            </a:r>
            <a:r>
              <a:rPr lang="en-US" sz="2800" dirty="0" smtClean="0"/>
              <a:t> </a:t>
            </a:r>
            <a:r>
              <a:rPr lang="en-US" sz="2800" dirty="0" err="1" smtClean="0"/>
              <a:t>veel</a:t>
            </a:r>
            <a:r>
              <a:rPr lang="en-US" sz="2800" dirty="0" smtClean="0"/>
              <a:t> </a:t>
            </a:r>
            <a:r>
              <a:rPr lang="en-US" sz="2800" dirty="0" err="1" smtClean="0"/>
              <a:t>energie</a:t>
            </a:r>
            <a:r>
              <a:rPr lang="en-US" sz="2800" dirty="0" smtClean="0"/>
              <a:t> </a:t>
            </a:r>
            <a:r>
              <a:rPr lang="en-US" sz="2800" dirty="0" err="1" smtClean="0"/>
              <a:t>verscholen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336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8864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Energieverbruik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Nederland</a:t>
            </a:r>
            <a:endParaRPr lang="en-US" sz="4000" b="1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9938" y="1052736"/>
            <a:ext cx="759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FF"/>
                </a:solidFill>
              </a:rPr>
              <a:t>Hoeveel</a:t>
            </a:r>
            <a:r>
              <a:rPr lang="en-US" i="1" dirty="0" smtClean="0">
                <a:solidFill>
                  <a:srgbClr val="FFFFFF"/>
                </a:solidFill>
              </a:rPr>
              <a:t> kilo Uranium is </a:t>
            </a:r>
            <a:r>
              <a:rPr lang="en-US" i="1" dirty="0" err="1" smtClean="0">
                <a:solidFill>
                  <a:srgbClr val="FFFFFF"/>
                </a:solidFill>
              </a:rPr>
              <a:t>nodig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voor</a:t>
            </a:r>
            <a:r>
              <a:rPr lang="en-US" i="1" dirty="0" smtClean="0">
                <a:solidFill>
                  <a:srgbClr val="FFFFFF"/>
                </a:solidFill>
              </a:rPr>
              <a:t> Nederland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31280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Bij</a:t>
            </a:r>
            <a:r>
              <a:rPr lang="en-US" dirty="0" smtClean="0"/>
              <a:t> 1 </a:t>
            </a:r>
            <a:r>
              <a:rPr lang="en-US" dirty="0" err="1" smtClean="0"/>
              <a:t>atoomverval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200 MeV </a:t>
            </a:r>
            <a:r>
              <a:rPr lang="en-US" dirty="0" err="1" smtClean="0"/>
              <a:t>vrij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34824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eV</a:t>
            </a:r>
            <a:r>
              <a:rPr lang="en-US" dirty="0" smtClean="0"/>
              <a:t> = 1.6x10</a:t>
            </a:r>
            <a:r>
              <a:rPr lang="en-US" baseline="30000" dirty="0" smtClean="0"/>
              <a:t>-19</a:t>
            </a:r>
            <a:r>
              <a:rPr lang="en-US" dirty="0" smtClean="0"/>
              <a:t> [J]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40938" y="37704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MeV = 3.2x10</a:t>
            </a:r>
            <a:r>
              <a:rPr lang="en-US" baseline="30000" dirty="0" smtClean="0"/>
              <a:t>-11</a:t>
            </a:r>
            <a:r>
              <a:rPr lang="en-US" dirty="0" smtClean="0"/>
              <a:t> [J]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356372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Nederland = 3400 </a:t>
            </a:r>
            <a:r>
              <a:rPr lang="en-US" dirty="0" err="1" smtClean="0"/>
              <a:t>Peta</a:t>
            </a:r>
            <a:r>
              <a:rPr lang="en-US" dirty="0" smtClean="0"/>
              <a:t> [J]</a:t>
            </a:r>
          </a:p>
          <a:p>
            <a:r>
              <a:rPr lang="en-US" dirty="0" smtClean="0"/>
              <a:t>                    = 3,4x10</a:t>
            </a:r>
            <a:r>
              <a:rPr lang="en-US" baseline="30000" dirty="0" smtClean="0"/>
              <a:t>18</a:t>
            </a:r>
            <a:r>
              <a:rPr lang="en-US" dirty="0" smtClean="0"/>
              <a:t> [J]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7948" y="5141919"/>
            <a:ext cx="628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atoomvervallen</a:t>
            </a:r>
            <a:r>
              <a:rPr lang="en-US" dirty="0" smtClean="0"/>
              <a:t>: 3,4x10</a:t>
            </a:r>
            <a:r>
              <a:rPr lang="en-US" baseline="30000" dirty="0" smtClean="0"/>
              <a:t>18</a:t>
            </a:r>
            <a:r>
              <a:rPr lang="en-US" dirty="0" smtClean="0"/>
              <a:t> /</a:t>
            </a:r>
            <a:r>
              <a:rPr lang="en-US" baseline="30000" dirty="0" smtClean="0"/>
              <a:t> </a:t>
            </a:r>
            <a:r>
              <a:rPr lang="en-US" dirty="0" smtClean="0"/>
              <a:t> 3.2x10</a:t>
            </a:r>
            <a:r>
              <a:rPr lang="en-US" baseline="30000" dirty="0" smtClean="0"/>
              <a:t>-11</a:t>
            </a:r>
            <a:r>
              <a:rPr lang="en-US" dirty="0" smtClean="0"/>
              <a:t> = 1,1x10</a:t>
            </a:r>
            <a:r>
              <a:rPr lang="en-US" baseline="30000" dirty="0" smtClean="0"/>
              <a:t>29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76028" y="2123564"/>
            <a:ext cx="494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atoom</a:t>
            </a:r>
            <a:r>
              <a:rPr lang="en-US" dirty="0" smtClean="0"/>
              <a:t> Uranium </a:t>
            </a:r>
            <a:r>
              <a:rPr lang="en-US" dirty="0" err="1" smtClean="0"/>
              <a:t>weegt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238x1.66</a:t>
            </a:r>
            <a:r>
              <a:rPr lang="en-US" dirty="0"/>
              <a:t>×10</a:t>
            </a:r>
            <a:r>
              <a:rPr lang="en-US" baseline="30000" dirty="0"/>
              <a:t>−</a:t>
            </a:r>
            <a:r>
              <a:rPr lang="en-US" baseline="30000" dirty="0" smtClean="0"/>
              <a:t>27</a:t>
            </a:r>
            <a:r>
              <a:rPr lang="en-US" dirty="0" smtClean="0"/>
              <a:t> [kg] = 3,95x10</a:t>
            </a:r>
            <a:r>
              <a:rPr lang="en-US" baseline="30000" dirty="0"/>
              <a:t>−</a:t>
            </a:r>
            <a:r>
              <a:rPr lang="en-US" baseline="30000" dirty="0" smtClean="0"/>
              <a:t>25</a:t>
            </a:r>
            <a:r>
              <a:rPr lang="en-US" dirty="0" smtClean="0"/>
              <a:t> </a:t>
            </a:r>
            <a:r>
              <a:rPr lang="en-US" dirty="0"/>
              <a:t>[kg]</a:t>
            </a:r>
            <a:endParaRPr lang="en-US" dirty="0" smtClean="0"/>
          </a:p>
        </p:txBody>
      </p:sp>
      <p:pic>
        <p:nvPicPr>
          <p:cNvPr id="18" name="Picture 17" descr="Atom_model_02.g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3" t="15172" r="12302" b="11273"/>
          <a:stretch/>
        </p:blipFill>
        <p:spPr>
          <a:xfrm>
            <a:off x="7533891" y="2402304"/>
            <a:ext cx="1352336" cy="1368152"/>
          </a:xfrm>
          <a:prstGeom prst="ellipse">
            <a:avLst/>
          </a:prstGeom>
        </p:spPr>
      </p:pic>
      <p:pic>
        <p:nvPicPr>
          <p:cNvPr id="19" name="Picture 18" descr="Amsterda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23564"/>
            <a:ext cx="2267744" cy="1379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309938" y="572396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Hoeveel</a:t>
            </a:r>
            <a:r>
              <a:rPr lang="en-US" dirty="0" smtClean="0"/>
              <a:t> kilo:   1,1x10</a:t>
            </a:r>
            <a:r>
              <a:rPr lang="en-US" baseline="30000" dirty="0" smtClean="0"/>
              <a:t>29 </a:t>
            </a:r>
            <a:r>
              <a:rPr lang="en-US" dirty="0" smtClean="0"/>
              <a:t> </a:t>
            </a:r>
            <a:r>
              <a:rPr lang="en-US" dirty="0" err="1" smtClean="0"/>
              <a:t>keer</a:t>
            </a:r>
            <a:r>
              <a:rPr lang="en-US" dirty="0" smtClean="0"/>
              <a:t> 3.95x10</a:t>
            </a:r>
            <a:r>
              <a:rPr lang="en-US" baseline="30000" dirty="0" smtClean="0"/>
              <a:t>-25</a:t>
            </a:r>
            <a:r>
              <a:rPr lang="en-US" dirty="0" smtClean="0"/>
              <a:t> = 42000 [kg]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ongeveer</a:t>
            </a:r>
            <a:r>
              <a:rPr lang="en-US" dirty="0" smtClean="0">
                <a:sym typeface="Wingdings"/>
              </a:rPr>
              <a:t> 2 m</a:t>
            </a:r>
            <a:r>
              <a:rPr lang="en-US" baseline="30000" dirty="0" smtClean="0">
                <a:sym typeface="Wingdings"/>
              </a:rPr>
              <a:t>3</a:t>
            </a:r>
            <a:endParaRPr lang="en-US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7492425" y="6093296"/>
            <a:ext cx="1487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Dichtheid</a:t>
            </a:r>
            <a:r>
              <a:rPr lang="en-US" sz="1100" dirty="0" smtClean="0"/>
              <a:t> = 19,1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8872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34888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kernfusie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66968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Als</a:t>
            </a:r>
            <a:r>
              <a:rPr lang="en-US" sz="2400" i="1" dirty="0" smtClean="0"/>
              <a:t> </a:t>
            </a:r>
            <a:r>
              <a:rPr lang="en-US" sz="2400" b="1" i="1" dirty="0" err="1" smtClean="0"/>
              <a:t>kleine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atoomkernen</a:t>
            </a:r>
            <a:r>
              <a:rPr lang="en-US" sz="2400" i="1" dirty="0" smtClean="0"/>
              <a:t> </a:t>
            </a:r>
            <a:r>
              <a:rPr lang="en-US" sz="2400" b="1" i="1" dirty="0" err="1" smtClean="0"/>
              <a:t>fuseren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verdwijnt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massa</a:t>
            </a:r>
            <a:r>
              <a:rPr lang="en-US" sz="2400" i="1" dirty="0" smtClean="0"/>
              <a:t> en </a:t>
            </a:r>
            <a:r>
              <a:rPr lang="en-US" sz="2400" i="1" dirty="0" err="1" smtClean="0"/>
              <a:t>komt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energie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vrij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163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r>
              <a:rPr lang="en-US" dirty="0" smtClean="0"/>
              <a:t> van de lessen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46636" y="845658"/>
            <a:ext cx="7387136" cy="5782476"/>
          </a:xfrm>
          <a:solidFill>
            <a:schemeClr val="tx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Macro </a:t>
            </a:r>
            <a:r>
              <a:rPr lang="en-US" dirty="0" err="1">
                <a:solidFill>
                  <a:srgbClr val="FFFF00"/>
                </a:solidFill>
              </a:rPr>
              <a:t>Universum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err="1">
                <a:solidFill>
                  <a:srgbClr val="FFFF00"/>
                </a:solidFill>
              </a:rPr>
              <a:t>D</a:t>
            </a:r>
            <a:r>
              <a:rPr lang="en-US" dirty="0" err="1" smtClean="0">
                <a:solidFill>
                  <a:srgbClr val="FFFF00"/>
                </a:solidFill>
              </a:rPr>
              <a:t>eel</a:t>
            </a:r>
            <a:r>
              <a:rPr lang="en-US" dirty="0" smtClean="0">
                <a:solidFill>
                  <a:srgbClr val="FFFF00"/>
                </a:solidFill>
              </a:rPr>
              <a:t> 1  :                                        6 </a:t>
            </a:r>
            <a:r>
              <a:rPr lang="en-US" dirty="0" err="1">
                <a:solidFill>
                  <a:srgbClr val="FFFF00"/>
                </a:solidFill>
              </a:rPr>
              <a:t>november</a:t>
            </a:r>
            <a:endParaRPr lang="en-US" dirty="0">
              <a:solidFill>
                <a:srgbClr val="FFFF00"/>
              </a:solidFill>
            </a:endParaRPr>
          </a:p>
          <a:p>
            <a:pPr marL="971550" lvl="1" indent="-514350">
              <a:buFont typeface="Arial"/>
              <a:buChar char="•"/>
            </a:pPr>
            <a:r>
              <a:rPr lang="en-US" dirty="0">
                <a:solidFill>
                  <a:srgbClr val="66FFFF"/>
                </a:solidFill>
              </a:rPr>
              <a:t>De </a:t>
            </a:r>
            <a:r>
              <a:rPr lang="en-US" dirty="0" err="1">
                <a:solidFill>
                  <a:srgbClr val="66FFFF"/>
                </a:solidFill>
              </a:rPr>
              <a:t>aarde</a:t>
            </a:r>
            <a:r>
              <a:rPr lang="en-US" dirty="0">
                <a:solidFill>
                  <a:srgbClr val="66FFFF"/>
                </a:solidFill>
              </a:rPr>
              <a:t> in het </a:t>
            </a:r>
            <a:r>
              <a:rPr lang="en-US" dirty="0" err="1">
                <a:solidFill>
                  <a:srgbClr val="66FFFF"/>
                </a:solidFill>
              </a:rPr>
              <a:t>heelal</a:t>
            </a:r>
            <a:r>
              <a:rPr lang="en-US" dirty="0" smtClean="0">
                <a:solidFill>
                  <a:srgbClr val="66FFFF"/>
                </a:solidFill>
              </a:rPr>
              <a:t>.</a:t>
            </a:r>
          </a:p>
          <a:p>
            <a:pPr marL="971550" lvl="1" indent="-514350">
              <a:buFont typeface="Arial"/>
              <a:buChar char="•"/>
            </a:pPr>
            <a:endParaRPr lang="en-US" sz="1455" dirty="0" smtClean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Macro </a:t>
            </a:r>
            <a:r>
              <a:rPr lang="en-US" dirty="0" err="1">
                <a:solidFill>
                  <a:srgbClr val="FFFF00"/>
                </a:solidFill>
              </a:rPr>
              <a:t>Universum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err="1" smtClean="0">
                <a:solidFill>
                  <a:srgbClr val="FFFF00"/>
                </a:solidFill>
              </a:rPr>
              <a:t>Deel</a:t>
            </a:r>
            <a:r>
              <a:rPr lang="en-US" dirty="0" smtClean="0">
                <a:solidFill>
                  <a:srgbClr val="FFFF00"/>
                </a:solidFill>
              </a:rPr>
              <a:t> 2 :                                       13 </a:t>
            </a:r>
            <a:r>
              <a:rPr lang="en-US" dirty="0" err="1">
                <a:solidFill>
                  <a:srgbClr val="FFFF00"/>
                </a:solidFill>
              </a:rPr>
              <a:t>november</a:t>
            </a:r>
            <a:endParaRPr lang="en-US" dirty="0">
              <a:solidFill>
                <a:srgbClr val="FFFF00"/>
              </a:solidFill>
            </a:endParaRPr>
          </a:p>
          <a:p>
            <a:pPr marL="971550" lvl="1" indent="-514350">
              <a:buFont typeface="Arial"/>
              <a:buChar char="•"/>
            </a:pPr>
            <a:r>
              <a:rPr lang="en-US" dirty="0" smtClean="0">
                <a:solidFill>
                  <a:srgbClr val="66FFFF"/>
                </a:solidFill>
              </a:rPr>
              <a:t>De </a:t>
            </a:r>
            <a:r>
              <a:rPr lang="en-US" dirty="0">
                <a:solidFill>
                  <a:srgbClr val="66FFFF"/>
                </a:solidFill>
              </a:rPr>
              <a:t>(on-)</a:t>
            </a:r>
            <a:r>
              <a:rPr lang="en-US" dirty="0" err="1">
                <a:solidFill>
                  <a:srgbClr val="66FFFF"/>
                </a:solidFill>
              </a:rPr>
              <a:t>eindigheid</a:t>
            </a:r>
            <a:r>
              <a:rPr lang="en-US" dirty="0">
                <a:solidFill>
                  <a:srgbClr val="66FFFF"/>
                </a:solidFill>
              </a:rPr>
              <a:t> van het </a:t>
            </a:r>
            <a:r>
              <a:rPr lang="en-US" dirty="0" err="1" smtClean="0">
                <a:solidFill>
                  <a:srgbClr val="66FFFF"/>
                </a:solidFill>
              </a:rPr>
              <a:t>heelal</a:t>
            </a:r>
            <a:r>
              <a:rPr lang="en-US" dirty="0" smtClean="0">
                <a:solidFill>
                  <a:srgbClr val="66FFFF"/>
                </a:solidFill>
              </a:rPr>
              <a:t>: begin en </a:t>
            </a:r>
            <a:r>
              <a:rPr lang="en-US" dirty="0" err="1" smtClean="0">
                <a:solidFill>
                  <a:srgbClr val="66FFFF"/>
                </a:solidFill>
              </a:rPr>
              <a:t>einde</a:t>
            </a:r>
            <a:r>
              <a:rPr lang="en-US" dirty="0" smtClean="0">
                <a:solidFill>
                  <a:srgbClr val="66FFFF"/>
                </a:solidFill>
              </a:rPr>
              <a:t> van het </a:t>
            </a:r>
            <a:r>
              <a:rPr lang="en-US" dirty="0" err="1" smtClean="0">
                <a:solidFill>
                  <a:srgbClr val="66FFFF"/>
                </a:solidFill>
              </a:rPr>
              <a:t>heelal</a:t>
            </a:r>
            <a:endParaRPr lang="en-US" dirty="0" smtClean="0">
              <a:solidFill>
                <a:srgbClr val="66FFFF"/>
              </a:solidFill>
            </a:endParaRPr>
          </a:p>
          <a:p>
            <a:pPr marL="971550" lvl="1" indent="-514350">
              <a:buFont typeface="Arial"/>
              <a:buChar char="•"/>
            </a:pPr>
            <a:endParaRPr lang="en-US" sz="15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Micro </a:t>
            </a:r>
            <a:r>
              <a:rPr lang="en-US" dirty="0" err="1" smtClean="0">
                <a:solidFill>
                  <a:srgbClr val="FFFF00"/>
                </a:solidFill>
              </a:rPr>
              <a:t>Universum</a:t>
            </a:r>
            <a:r>
              <a:rPr lang="en-US" dirty="0" smtClean="0">
                <a:solidFill>
                  <a:srgbClr val="FFFF00"/>
                </a:solidFill>
              </a:rPr>
              <a:t> :                                                        20 </a:t>
            </a:r>
            <a:r>
              <a:rPr lang="en-US" dirty="0" err="1" smtClean="0">
                <a:solidFill>
                  <a:srgbClr val="FFFF00"/>
                </a:solidFill>
              </a:rPr>
              <a:t>november</a:t>
            </a:r>
            <a:endParaRPr lang="en-US" dirty="0" smtClean="0">
              <a:solidFill>
                <a:srgbClr val="FFFF00"/>
              </a:solidFill>
            </a:endParaRPr>
          </a:p>
          <a:p>
            <a:pPr marL="971550" lvl="1" indent="-514350">
              <a:buFont typeface="Arial"/>
              <a:buChar char="•"/>
            </a:pPr>
            <a:r>
              <a:rPr lang="en-US" dirty="0" err="1" smtClean="0">
                <a:solidFill>
                  <a:srgbClr val="66FFFF"/>
                </a:solidFill>
              </a:rPr>
              <a:t>Wat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zijn</a:t>
            </a:r>
            <a:r>
              <a:rPr lang="en-US" dirty="0" smtClean="0">
                <a:solidFill>
                  <a:srgbClr val="66FFFF"/>
                </a:solidFill>
              </a:rPr>
              <a:t> de </a:t>
            </a:r>
            <a:r>
              <a:rPr lang="en-US" dirty="0" err="1" smtClean="0">
                <a:solidFill>
                  <a:srgbClr val="66FFFF"/>
                </a:solidFill>
              </a:rPr>
              <a:t>bouwstenen</a:t>
            </a:r>
            <a:r>
              <a:rPr lang="en-US" dirty="0" smtClean="0">
                <a:solidFill>
                  <a:srgbClr val="66FFFF"/>
                </a:solidFill>
              </a:rPr>
              <a:t> van </a:t>
            </a:r>
            <a:r>
              <a:rPr lang="en-US" dirty="0" err="1" smtClean="0">
                <a:solidFill>
                  <a:srgbClr val="66FFFF"/>
                </a:solidFill>
              </a:rPr>
              <a:t>materie</a:t>
            </a:r>
            <a:r>
              <a:rPr lang="en-US" dirty="0" smtClean="0">
                <a:solidFill>
                  <a:srgbClr val="66FFFF"/>
                </a:solidFill>
              </a:rPr>
              <a:t>? </a:t>
            </a:r>
            <a:r>
              <a:rPr lang="en-US" dirty="0" err="1" smtClean="0">
                <a:solidFill>
                  <a:srgbClr val="66FFFF"/>
                </a:solidFill>
              </a:rPr>
              <a:t>Wat</a:t>
            </a:r>
            <a:r>
              <a:rPr lang="en-US" dirty="0" smtClean="0">
                <a:solidFill>
                  <a:srgbClr val="66FFFF"/>
                </a:solidFill>
              </a:rPr>
              <a:t> is </a:t>
            </a:r>
            <a:r>
              <a:rPr lang="en-US" dirty="0" err="1" smtClean="0">
                <a:solidFill>
                  <a:srgbClr val="66FFFF"/>
                </a:solidFill>
              </a:rPr>
              <a:t>een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kracht</a:t>
            </a:r>
            <a:r>
              <a:rPr lang="en-US" dirty="0" smtClean="0">
                <a:solidFill>
                  <a:srgbClr val="66FFFF"/>
                </a:solidFill>
              </a:rPr>
              <a:t>?</a:t>
            </a:r>
          </a:p>
          <a:p>
            <a:pPr marL="971550" lvl="1" indent="-514350">
              <a:buFont typeface="Arial"/>
              <a:buChar char="•"/>
            </a:pPr>
            <a:endParaRPr lang="en-US" sz="1455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Antimaterie</a:t>
            </a:r>
            <a:r>
              <a:rPr lang="en-US" dirty="0" smtClean="0">
                <a:solidFill>
                  <a:srgbClr val="FFFF00"/>
                </a:solidFill>
              </a:rPr>
              <a:t> :                                                                 27 </a:t>
            </a:r>
            <a:r>
              <a:rPr lang="en-US" dirty="0" err="1" smtClean="0">
                <a:solidFill>
                  <a:srgbClr val="FFFF00"/>
                </a:solidFill>
              </a:rPr>
              <a:t>november</a:t>
            </a:r>
            <a:endParaRPr lang="en-US" dirty="0" smtClean="0">
              <a:solidFill>
                <a:srgbClr val="FFFF00"/>
              </a:solidFill>
            </a:endParaRPr>
          </a:p>
          <a:p>
            <a:pPr marL="971550" lvl="1" indent="-514350">
              <a:buFont typeface="Arial"/>
              <a:buChar char="•"/>
            </a:pPr>
            <a:r>
              <a:rPr lang="en-US" dirty="0" err="1" smtClean="0">
                <a:solidFill>
                  <a:srgbClr val="66FFFF"/>
                </a:solidFill>
              </a:rPr>
              <a:t>Wat</a:t>
            </a:r>
            <a:r>
              <a:rPr lang="en-US" dirty="0" smtClean="0">
                <a:solidFill>
                  <a:srgbClr val="66FFFF"/>
                </a:solidFill>
              </a:rPr>
              <a:t> is </a:t>
            </a:r>
            <a:r>
              <a:rPr lang="en-US" dirty="0" err="1" smtClean="0">
                <a:solidFill>
                  <a:srgbClr val="66FFFF"/>
                </a:solidFill>
              </a:rPr>
              <a:t>antimaterie</a:t>
            </a:r>
            <a:r>
              <a:rPr lang="en-US" dirty="0" smtClean="0">
                <a:solidFill>
                  <a:srgbClr val="66FFFF"/>
                </a:solidFill>
              </a:rPr>
              <a:t>? </a:t>
            </a:r>
            <a:r>
              <a:rPr lang="en-US" dirty="0" err="1" smtClean="0">
                <a:solidFill>
                  <a:srgbClr val="66FFFF"/>
                </a:solidFill>
              </a:rPr>
              <a:t>Antimaterie</a:t>
            </a:r>
            <a:r>
              <a:rPr lang="en-US" dirty="0" smtClean="0">
                <a:solidFill>
                  <a:srgbClr val="66FFFF"/>
                </a:solidFill>
              </a:rPr>
              <a:t> in het begin van het </a:t>
            </a:r>
            <a:r>
              <a:rPr lang="en-US" dirty="0" err="1" smtClean="0">
                <a:solidFill>
                  <a:srgbClr val="66FFFF"/>
                </a:solidFill>
              </a:rPr>
              <a:t>heelal</a:t>
            </a:r>
            <a:r>
              <a:rPr lang="en-US" dirty="0" smtClean="0">
                <a:solidFill>
                  <a:srgbClr val="66FFFF"/>
                </a:solidFill>
              </a:rPr>
              <a:t>.</a:t>
            </a:r>
          </a:p>
          <a:p>
            <a:pPr marL="971550" lvl="1" indent="-514350">
              <a:buFont typeface="Arial"/>
              <a:buChar char="•"/>
            </a:pPr>
            <a:endParaRPr lang="en-US" sz="1500" dirty="0" smtClean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Massa en Higgs :                                                            4 </a:t>
            </a:r>
            <a:r>
              <a:rPr lang="en-US" dirty="0" err="1" smtClean="0">
                <a:solidFill>
                  <a:srgbClr val="FFFF00"/>
                </a:solidFill>
              </a:rPr>
              <a:t>december</a:t>
            </a:r>
            <a:endParaRPr lang="en-US" dirty="0" smtClean="0">
              <a:solidFill>
                <a:srgbClr val="FFFF00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dirty="0" err="1" smtClean="0">
                <a:solidFill>
                  <a:srgbClr val="66FFFF"/>
                </a:solidFill>
              </a:rPr>
              <a:t>Wat</a:t>
            </a:r>
            <a:r>
              <a:rPr lang="en-US" dirty="0" smtClean="0">
                <a:solidFill>
                  <a:srgbClr val="66FFFF"/>
                </a:solidFill>
              </a:rPr>
              <a:t> is </a:t>
            </a:r>
            <a:r>
              <a:rPr lang="en-US" dirty="0" err="1" smtClean="0">
                <a:solidFill>
                  <a:srgbClr val="66FFFF"/>
                </a:solidFill>
              </a:rPr>
              <a:t>massa</a:t>
            </a:r>
            <a:r>
              <a:rPr lang="en-US" dirty="0" smtClean="0">
                <a:solidFill>
                  <a:srgbClr val="66FFFF"/>
                </a:solidFill>
              </a:rPr>
              <a:t>? De </a:t>
            </a:r>
            <a:r>
              <a:rPr lang="en-US" dirty="0" err="1" smtClean="0">
                <a:solidFill>
                  <a:srgbClr val="66FFFF"/>
                </a:solidFill>
              </a:rPr>
              <a:t>ontdekking</a:t>
            </a:r>
            <a:r>
              <a:rPr lang="en-US" dirty="0" smtClean="0">
                <a:solidFill>
                  <a:srgbClr val="66FFFF"/>
                </a:solidFill>
              </a:rPr>
              <a:t> van het Higgs </a:t>
            </a:r>
            <a:r>
              <a:rPr lang="en-US" dirty="0" err="1" smtClean="0">
                <a:solidFill>
                  <a:srgbClr val="66FFFF"/>
                </a:solidFill>
              </a:rPr>
              <a:t>deeltje</a:t>
            </a:r>
            <a:r>
              <a:rPr lang="en-US" dirty="0" smtClean="0">
                <a:solidFill>
                  <a:srgbClr val="66FFFF"/>
                </a:solidFill>
              </a:rPr>
              <a:t>.</a:t>
            </a:r>
          </a:p>
          <a:p>
            <a:pPr marL="914400" lvl="1" indent="-514350">
              <a:buFont typeface="Arial"/>
              <a:buChar char="•"/>
            </a:pPr>
            <a:endParaRPr lang="en-US" sz="1455" dirty="0" smtClean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Speciale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Relativiteitstheorie</a:t>
            </a:r>
            <a:r>
              <a:rPr lang="en-US" dirty="0" smtClean="0">
                <a:solidFill>
                  <a:srgbClr val="FFFF00"/>
                </a:solidFill>
              </a:rPr>
              <a:t>   :                                  </a:t>
            </a:r>
            <a:r>
              <a:rPr lang="en-US" dirty="0">
                <a:solidFill>
                  <a:srgbClr val="FFFF00"/>
                </a:solidFill>
              </a:rPr>
              <a:t>11 </a:t>
            </a:r>
            <a:r>
              <a:rPr lang="en-US" dirty="0" err="1">
                <a:solidFill>
                  <a:srgbClr val="FFFF00"/>
                </a:solidFill>
              </a:rPr>
              <a:t>december</a:t>
            </a:r>
            <a:endParaRPr lang="en-US" dirty="0">
              <a:solidFill>
                <a:srgbClr val="FFFF00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dirty="0" err="1">
                <a:solidFill>
                  <a:srgbClr val="66FFFF"/>
                </a:solidFill>
              </a:rPr>
              <a:t>Speciale</a:t>
            </a:r>
            <a:r>
              <a:rPr lang="en-US" dirty="0">
                <a:solidFill>
                  <a:srgbClr val="66FFFF"/>
                </a:solidFill>
              </a:rPr>
              <a:t> </a:t>
            </a:r>
            <a:r>
              <a:rPr lang="en-US" dirty="0" err="1">
                <a:solidFill>
                  <a:srgbClr val="66FFFF"/>
                </a:solidFill>
              </a:rPr>
              <a:t>Relativiteitstheorie</a:t>
            </a:r>
            <a:r>
              <a:rPr lang="en-US" dirty="0">
                <a:solidFill>
                  <a:srgbClr val="66FFFF"/>
                </a:solidFill>
              </a:rPr>
              <a:t> en E=mc</a:t>
            </a:r>
            <a:r>
              <a:rPr lang="en-US" baseline="30000" dirty="0">
                <a:solidFill>
                  <a:srgbClr val="66FFFF"/>
                </a:solidFill>
              </a:rPr>
              <a:t>2</a:t>
            </a:r>
            <a:r>
              <a:rPr lang="en-US" dirty="0" smtClean="0">
                <a:solidFill>
                  <a:srgbClr val="66FFFF"/>
                </a:solidFill>
              </a:rPr>
              <a:t>.</a:t>
            </a:r>
          </a:p>
          <a:p>
            <a:pPr marL="914400" lvl="1" indent="-514350">
              <a:buFont typeface="Arial"/>
              <a:buChar char="•"/>
            </a:pPr>
            <a:endParaRPr lang="en-US" sz="1500" baseline="300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Algemene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Relativiteitstheorie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en </a:t>
            </a:r>
            <a:r>
              <a:rPr lang="en-US" dirty="0" err="1">
                <a:solidFill>
                  <a:srgbClr val="FFFF00"/>
                </a:solidFill>
              </a:rPr>
              <a:t>Zwarte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Gaten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:    8 </a:t>
            </a:r>
            <a:r>
              <a:rPr lang="en-US" dirty="0" err="1" smtClean="0">
                <a:solidFill>
                  <a:srgbClr val="FFFF00"/>
                </a:solidFill>
              </a:rPr>
              <a:t>januari</a:t>
            </a:r>
            <a:endParaRPr lang="en-US" dirty="0">
              <a:solidFill>
                <a:srgbClr val="FFFF00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dirty="0" err="1" smtClean="0">
                <a:solidFill>
                  <a:srgbClr val="66FFFF"/>
                </a:solidFill>
              </a:rPr>
              <a:t>Algemene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>
                <a:solidFill>
                  <a:srgbClr val="66FFFF"/>
                </a:solidFill>
              </a:rPr>
              <a:t>relativiteitstheorie</a:t>
            </a:r>
            <a:r>
              <a:rPr lang="en-US" dirty="0">
                <a:solidFill>
                  <a:srgbClr val="66FFFF"/>
                </a:solidFill>
              </a:rPr>
              <a:t> en </a:t>
            </a:r>
            <a:r>
              <a:rPr lang="en-US" dirty="0" err="1">
                <a:solidFill>
                  <a:srgbClr val="66FFFF"/>
                </a:solidFill>
              </a:rPr>
              <a:t>zwarte</a:t>
            </a:r>
            <a:r>
              <a:rPr lang="en-US" dirty="0">
                <a:solidFill>
                  <a:srgbClr val="66FFFF"/>
                </a:solidFill>
              </a:rPr>
              <a:t> </a:t>
            </a:r>
            <a:r>
              <a:rPr lang="en-US" dirty="0" err="1">
                <a:solidFill>
                  <a:srgbClr val="66FFFF"/>
                </a:solidFill>
              </a:rPr>
              <a:t>gaten</a:t>
            </a:r>
            <a:r>
              <a:rPr lang="en-US" dirty="0">
                <a:solidFill>
                  <a:srgbClr val="66FFFF"/>
                </a:solidFill>
              </a:rPr>
              <a:t>.</a:t>
            </a:r>
          </a:p>
          <a:p>
            <a:pPr marL="914400" lvl="1" indent="-514350">
              <a:buFont typeface="Arial"/>
              <a:buChar char="•"/>
            </a:pPr>
            <a:endParaRPr lang="en-US" sz="1455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FFFF00"/>
                </a:solidFill>
              </a:rPr>
              <a:t>V</a:t>
            </a:r>
            <a:r>
              <a:rPr lang="en-US" dirty="0" err="1" smtClean="0">
                <a:solidFill>
                  <a:srgbClr val="FFFF00"/>
                </a:solidFill>
              </a:rPr>
              <a:t>oorbereiding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presentaties</a:t>
            </a:r>
            <a:r>
              <a:rPr lang="en-US" dirty="0" smtClean="0">
                <a:solidFill>
                  <a:srgbClr val="FFFF00"/>
                </a:solidFill>
              </a:rPr>
              <a:t> :                                     15 </a:t>
            </a:r>
            <a:r>
              <a:rPr lang="en-US" dirty="0" err="1" smtClean="0">
                <a:solidFill>
                  <a:srgbClr val="FFFF00"/>
                </a:solidFill>
              </a:rPr>
              <a:t>januari</a:t>
            </a:r>
            <a:endParaRPr lang="en-US" dirty="0">
              <a:solidFill>
                <a:srgbClr val="FFFF00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dirty="0" err="1" smtClean="0">
                <a:solidFill>
                  <a:srgbClr val="66FFFF"/>
                </a:solidFill>
              </a:rPr>
              <a:t>Werk</a:t>
            </a:r>
            <a:r>
              <a:rPr lang="en-US" dirty="0" smtClean="0">
                <a:solidFill>
                  <a:srgbClr val="66FFFF"/>
                </a:solidFill>
              </a:rPr>
              <a:t> per </a:t>
            </a:r>
            <a:r>
              <a:rPr lang="en-US" dirty="0" err="1" smtClean="0">
                <a:solidFill>
                  <a:srgbClr val="66FFFF"/>
                </a:solidFill>
              </a:rPr>
              <a:t>groep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aan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presentatie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voor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laatste</a:t>
            </a:r>
            <a:r>
              <a:rPr lang="en-US" dirty="0" smtClean="0">
                <a:solidFill>
                  <a:srgbClr val="66FFFF"/>
                </a:solidFill>
              </a:rPr>
              <a:t> week</a:t>
            </a:r>
            <a:endParaRPr lang="en-US" baseline="30000" dirty="0">
              <a:solidFill>
                <a:srgbClr val="66FFFF"/>
              </a:solidFill>
            </a:endParaRPr>
          </a:p>
          <a:p>
            <a:pPr marL="914400" lvl="1" indent="-514350">
              <a:buFont typeface="Arial"/>
              <a:buChar char="•"/>
            </a:pPr>
            <a:endParaRPr lang="en-US" sz="1455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Presentaties</a:t>
            </a:r>
            <a:r>
              <a:rPr lang="en-US" dirty="0" smtClean="0">
                <a:solidFill>
                  <a:srgbClr val="FFFF00"/>
                </a:solidFill>
              </a:rPr>
              <a:t> “Mini 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ymposium” en </a:t>
            </a:r>
            <a:r>
              <a:rPr lang="en-US" dirty="0" err="1" smtClean="0">
                <a:solidFill>
                  <a:srgbClr val="FFFF00"/>
                </a:solidFill>
              </a:rPr>
              <a:t>discussie</a:t>
            </a:r>
            <a:r>
              <a:rPr lang="en-US" dirty="0" smtClean="0">
                <a:solidFill>
                  <a:srgbClr val="FFFF00"/>
                </a:solidFill>
              </a:rPr>
              <a:t>:        22 </a:t>
            </a:r>
            <a:r>
              <a:rPr lang="en-US" dirty="0" err="1" smtClean="0">
                <a:solidFill>
                  <a:srgbClr val="FFFF00"/>
                </a:solidFill>
              </a:rPr>
              <a:t>januari</a:t>
            </a:r>
            <a:endParaRPr lang="en-US" dirty="0" smtClean="0">
              <a:solidFill>
                <a:srgbClr val="FFFF00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dirty="0" err="1" smtClean="0">
                <a:solidFill>
                  <a:srgbClr val="66FFFF"/>
                </a:solidFill>
              </a:rPr>
              <a:t>Presentatie</a:t>
            </a:r>
            <a:r>
              <a:rPr lang="en-US" dirty="0" smtClean="0">
                <a:solidFill>
                  <a:srgbClr val="66FFFF"/>
                </a:solidFill>
              </a:rPr>
              <a:t> en </a:t>
            </a:r>
            <a:r>
              <a:rPr lang="en-US" dirty="0" err="1" smtClean="0">
                <a:solidFill>
                  <a:srgbClr val="66FFFF"/>
                </a:solidFill>
              </a:rPr>
              <a:t>discussie</a:t>
            </a:r>
            <a:r>
              <a:rPr lang="en-US" dirty="0" smtClean="0">
                <a:solidFill>
                  <a:srgbClr val="66FFFF"/>
                </a:solidFill>
              </a:rPr>
              <a:t> van </a:t>
            </a:r>
            <a:r>
              <a:rPr lang="en-US" dirty="0" err="1" smtClean="0">
                <a:solidFill>
                  <a:srgbClr val="66FFFF"/>
                </a:solidFill>
              </a:rPr>
              <a:t>fundamentele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vragen</a:t>
            </a:r>
            <a:r>
              <a:rPr lang="en-US" dirty="0" smtClean="0">
                <a:solidFill>
                  <a:srgbClr val="66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621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_larg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187" y="-4567"/>
            <a:ext cx="9160187" cy="688017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2773377"/>
            <a:ext cx="6607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Hoe </a:t>
            </a:r>
            <a:r>
              <a:rPr lang="en-US" sz="6000" dirty="0" err="1" smtClean="0"/>
              <a:t>brandt</a:t>
            </a:r>
            <a:r>
              <a:rPr lang="en-US" sz="6000" dirty="0" smtClean="0"/>
              <a:t> de </a:t>
            </a:r>
            <a:r>
              <a:rPr lang="en-US" sz="6000" dirty="0" err="1" smtClean="0"/>
              <a:t>zon</a:t>
            </a:r>
            <a:r>
              <a:rPr lang="en-US" sz="6000" dirty="0" smtClean="0"/>
              <a:t> 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7834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particl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756" y="1700808"/>
            <a:ext cx="1027460" cy="1057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4498" y="4221088"/>
            <a:ext cx="3394127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 </a:t>
            </a:r>
            <a:r>
              <a:rPr lang="en-US" sz="2000" dirty="0" err="1" smtClean="0"/>
              <a:t>protonen</a:t>
            </a:r>
            <a:r>
              <a:rPr lang="en-US" sz="2000" dirty="0" smtClean="0"/>
              <a:t> en 2 </a:t>
            </a:r>
            <a:r>
              <a:rPr lang="en-US" sz="2000" dirty="0" err="1" smtClean="0"/>
              <a:t>neutronen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779267" y="4710203"/>
            <a:ext cx="29069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dit</a:t>
            </a:r>
            <a:r>
              <a:rPr lang="en-US" sz="2400" dirty="0" smtClean="0">
                <a:solidFill>
                  <a:srgbClr val="FFFF00"/>
                </a:solidFill>
              </a:rPr>
              <a:t> is </a:t>
            </a:r>
            <a:r>
              <a:rPr lang="en-US" sz="2400" dirty="0" err="1" smtClean="0">
                <a:solidFill>
                  <a:srgbClr val="FFFF00"/>
                </a:solidFill>
              </a:rPr>
              <a:t>iets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lichter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390975"/>
            <a:ext cx="1026162" cy="461665"/>
          </a:xfrm>
          <a:prstGeom prst="rect">
            <a:avLst/>
          </a:prstGeom>
          <a:solidFill>
            <a:srgbClr val="F7FFB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VOOR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675379" y="332656"/>
            <a:ext cx="632925" cy="461665"/>
          </a:xfrm>
          <a:prstGeom prst="rect">
            <a:avLst/>
          </a:prstGeom>
          <a:solidFill>
            <a:srgbClr val="F7FFB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644008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92080" y="4221166"/>
            <a:ext cx="3394127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 </a:t>
            </a:r>
            <a:r>
              <a:rPr lang="en-US" sz="2000" dirty="0" err="1" smtClean="0"/>
              <a:t>protonen</a:t>
            </a:r>
            <a:r>
              <a:rPr lang="en-US" sz="2000" dirty="0" smtClean="0"/>
              <a:t> en 2 </a:t>
            </a:r>
            <a:r>
              <a:rPr lang="en-US" sz="2000" dirty="0" err="1" smtClean="0"/>
              <a:t>neutronen</a:t>
            </a:r>
            <a:endParaRPr lang="en-US" sz="2000" dirty="0"/>
          </a:p>
        </p:txBody>
      </p:sp>
      <p:sp>
        <p:nvSpPr>
          <p:cNvPr id="2" name="Oval 1"/>
          <p:cNvSpPr/>
          <p:nvPr/>
        </p:nvSpPr>
        <p:spPr>
          <a:xfrm>
            <a:off x="1288680" y="1484784"/>
            <a:ext cx="432048" cy="40444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78806" y="2523547"/>
            <a:ext cx="432048" cy="40444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16957"/>
              </p:ext>
            </p:extLst>
          </p:nvPr>
        </p:nvGraphicFramePr>
        <p:xfrm>
          <a:off x="484188" y="1368425"/>
          <a:ext cx="5588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" name="Equation" r:id="rId4" imgW="215900" imgH="228600" progId="Equation.3">
                  <p:embed/>
                </p:oleObj>
              </mc:Choice>
              <mc:Fallback>
                <p:oleObj name="Equation" r:id="rId4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188" y="1368425"/>
                        <a:ext cx="55880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462"/>
              </p:ext>
            </p:extLst>
          </p:nvPr>
        </p:nvGraphicFramePr>
        <p:xfrm>
          <a:off x="522338" y="2464440"/>
          <a:ext cx="568368" cy="60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" name="Equation" r:id="rId6" imgW="215900" imgH="228600" progId="Equation.3">
                  <p:embed/>
                </p:oleObj>
              </mc:Choice>
              <mc:Fallback>
                <p:oleObj name="Equation" r:id="rId6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2338" y="2464440"/>
                        <a:ext cx="568368" cy="604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895844"/>
              </p:ext>
            </p:extLst>
          </p:nvPr>
        </p:nvGraphicFramePr>
        <p:xfrm>
          <a:off x="5436096" y="1763059"/>
          <a:ext cx="835081" cy="656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" name="Equation" r:id="rId8" imgW="292100" imgH="228600" progId="Equation.3">
                  <p:embed/>
                </p:oleObj>
              </mc:Choice>
              <mc:Fallback>
                <p:oleObj name="Equation" r:id="rId8" imgW="292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6096" y="1763059"/>
                        <a:ext cx="835081" cy="656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val 35"/>
          <p:cNvSpPr/>
          <p:nvPr/>
        </p:nvSpPr>
        <p:spPr>
          <a:xfrm>
            <a:off x="1547664" y="1484784"/>
            <a:ext cx="432048" cy="40444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ball_orange2.jpg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696" y="1599339"/>
            <a:ext cx="475008" cy="50286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331640" y="2757906"/>
            <a:ext cx="432048" cy="40444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all_orange2.jpg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2584077"/>
            <a:ext cx="475008" cy="502866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6459355" y="3324510"/>
            <a:ext cx="432048" cy="40444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92280" y="3334271"/>
            <a:ext cx="432048" cy="40444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1600" y="6021288"/>
            <a:ext cx="7632848" cy="400110"/>
          </a:xfrm>
          <a:prstGeom prst="rect">
            <a:avLst/>
          </a:prstGeom>
          <a:solidFill>
            <a:srgbClr val="F7FFB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Dit</a:t>
            </a:r>
            <a:r>
              <a:rPr lang="en-US" sz="2000" dirty="0" smtClean="0"/>
              <a:t> </a:t>
            </a:r>
            <a:r>
              <a:rPr lang="en-US" sz="2000" dirty="0" err="1" smtClean="0"/>
              <a:t>levert</a:t>
            </a:r>
            <a:r>
              <a:rPr lang="en-US" sz="2000" dirty="0" smtClean="0"/>
              <a:t> </a:t>
            </a:r>
            <a:r>
              <a:rPr lang="en-US" sz="2000" dirty="0" err="1" smtClean="0"/>
              <a:t>energie</a:t>
            </a:r>
            <a:r>
              <a:rPr lang="en-US" sz="2000" dirty="0" smtClean="0"/>
              <a:t> op … maar </a:t>
            </a:r>
            <a:r>
              <a:rPr lang="en-US" sz="2000" dirty="0" err="1" smtClean="0"/>
              <a:t>gebeurt</a:t>
            </a:r>
            <a:r>
              <a:rPr lang="en-US" sz="2000" dirty="0" smtClean="0"/>
              <a:t> pas </a:t>
            </a:r>
            <a:r>
              <a:rPr lang="en-US" sz="2000" dirty="0" err="1" smtClean="0"/>
              <a:t>bij</a:t>
            </a:r>
            <a:r>
              <a:rPr lang="en-US" sz="2000" dirty="0" smtClean="0"/>
              <a:t> 10 </a:t>
            </a:r>
            <a:r>
              <a:rPr lang="en-US" sz="2000" dirty="0" err="1" smtClean="0"/>
              <a:t>miljoen</a:t>
            </a:r>
            <a:r>
              <a:rPr lang="en-US" sz="2000" dirty="0" smtClean="0"/>
              <a:t> </a:t>
            </a:r>
            <a:r>
              <a:rPr lang="en-US" sz="2000" dirty="0" err="1" smtClean="0"/>
              <a:t>graden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517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7815" y="764704"/>
            <a:ext cx="7630569" cy="55446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E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36712"/>
            <a:ext cx="7213930" cy="4968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936" y="1852706"/>
            <a:ext cx="3295358" cy="14343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95736" y="4653136"/>
            <a:ext cx="4752528" cy="7142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27784" y="5814803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Aantal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kerndeeltjes</a:t>
            </a:r>
            <a:r>
              <a:rPr lang="en-US" sz="2000" b="1" dirty="0" smtClean="0"/>
              <a:t> in de kern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780672" y="3188445"/>
            <a:ext cx="504056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Stabiliteit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energie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27" name="Picture 26" descr="pin_blu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03888"/>
            <a:ext cx="1296144" cy="12961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1560" y="32380"/>
            <a:ext cx="1661992" cy="7078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i</a:t>
            </a:r>
            <a:r>
              <a:rPr lang="en-US" sz="2000" b="1" dirty="0" err="1" smtClean="0"/>
              <a:t>jzer</a:t>
            </a:r>
            <a:r>
              <a:rPr lang="en-US" sz="2000" b="1" dirty="0" smtClean="0"/>
              <a:t> is het </a:t>
            </a:r>
            <a:r>
              <a:rPr lang="en-US" sz="2000" b="1" dirty="0" err="1" smtClean="0"/>
              <a:t>meest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stabiel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3995936" y="1852706"/>
            <a:ext cx="3295358" cy="14343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69728" y="1705203"/>
            <a:ext cx="282592" cy="2836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90331" y="2060848"/>
            <a:ext cx="116198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uranium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32040" y="1414973"/>
            <a:ext cx="144016" cy="1418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91880" y="1196752"/>
            <a:ext cx="144016" cy="141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49711" y="3933056"/>
            <a:ext cx="990041" cy="14343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95061" y="1652651"/>
            <a:ext cx="116198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krypton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0885" y="1372706"/>
            <a:ext cx="116198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barium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466354" y="2106706"/>
            <a:ext cx="3391646" cy="7620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334359" y="1988840"/>
            <a:ext cx="2108342" cy="2774949"/>
            <a:chOff x="1334359" y="1988840"/>
            <a:chExt cx="2108342" cy="2774949"/>
          </a:xfrm>
        </p:grpSpPr>
        <p:sp>
          <p:nvSpPr>
            <p:cNvPr id="19" name="Oval 18"/>
            <p:cNvSpPr/>
            <p:nvPr/>
          </p:nvSpPr>
          <p:spPr>
            <a:xfrm>
              <a:off x="1334359" y="4369499"/>
              <a:ext cx="282592" cy="2836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75655" y="2726887"/>
              <a:ext cx="144016" cy="1418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8525" y="4363679"/>
              <a:ext cx="158417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</a:rPr>
                <a:t>waterstof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858525" y="1988840"/>
              <a:ext cx="481227" cy="218520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679099" y="2564904"/>
              <a:ext cx="1020693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helium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7165706">
              <a:off x="1939122" y="3219631"/>
              <a:ext cx="1396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kernfusie</a:t>
              </a:r>
              <a:endParaRPr lang="en-US" sz="24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 rot="720854">
            <a:off x="4305541" y="2658525"/>
            <a:ext cx="287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kernsplijting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9188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un_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5200" y="2962275"/>
            <a:ext cx="2174875" cy="163353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2049463" y="1436688"/>
            <a:ext cx="5053012" cy="4811712"/>
          </a:xfrm>
          <a:prstGeom prst="ellipse">
            <a:avLst/>
          </a:prstGeom>
          <a:noFill/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4113" y="2576513"/>
            <a:ext cx="1790700" cy="646331"/>
          </a:xfrm>
          <a:prstGeom prst="rect">
            <a:avLst/>
          </a:prstGeom>
          <a:solidFill>
            <a:srgbClr val="F6FFA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Zwaartekracht</a:t>
            </a:r>
            <a:r>
              <a:rPr lang="en-US" dirty="0"/>
              <a:t> </a:t>
            </a:r>
            <a:r>
              <a:rPr lang="en-US" dirty="0" err="1"/>
              <a:t>drukt</a:t>
            </a:r>
            <a:r>
              <a:rPr lang="en-US" dirty="0"/>
              <a:t> gas </a:t>
            </a:r>
            <a:r>
              <a:rPr lang="en-US" dirty="0" err="1" smtClean="0"/>
              <a:t>ineen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6063" y="4225925"/>
            <a:ext cx="996950" cy="307975"/>
          </a:xfrm>
          <a:prstGeom prst="rect">
            <a:avLst/>
          </a:prstGeom>
          <a:solidFill>
            <a:srgbClr val="F6FFA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warmer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9463" y="5324475"/>
            <a:ext cx="194647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</a:rPr>
              <a:t>2H </a:t>
            </a:r>
            <a:r>
              <a:rPr lang="en-US" dirty="0">
                <a:solidFill>
                  <a:srgbClr val="FFFFFF"/>
                </a:solidFill>
                <a:sym typeface="Wingdings" charset="0"/>
              </a:rPr>
              <a:t> He + </a:t>
            </a:r>
            <a:r>
              <a:rPr lang="en-US" dirty="0" err="1" smtClean="0">
                <a:solidFill>
                  <a:srgbClr val="FFFFFF"/>
                </a:solidFill>
                <a:sym typeface="Wingdings" charset="0"/>
              </a:rPr>
              <a:t>straling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3325" y="5324475"/>
            <a:ext cx="3290888" cy="369332"/>
          </a:xfrm>
          <a:prstGeom prst="rect">
            <a:avLst/>
          </a:prstGeom>
          <a:solidFill>
            <a:srgbClr val="F6FFA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stralingsdruk</a:t>
            </a:r>
            <a:r>
              <a:rPr lang="en-US" dirty="0"/>
              <a:t> &gt; </a:t>
            </a:r>
            <a:r>
              <a:rPr lang="en-US" dirty="0" err="1" smtClean="0"/>
              <a:t>zwaartekracht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59563" y="2982913"/>
            <a:ext cx="939800" cy="369332"/>
          </a:xfrm>
          <a:prstGeom prst="rect">
            <a:avLst/>
          </a:prstGeom>
          <a:solidFill>
            <a:srgbClr val="F6FFA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/>
              <a:t>kouder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25763" y="1330325"/>
            <a:ext cx="3222625" cy="369332"/>
          </a:xfrm>
          <a:prstGeom prst="rect">
            <a:avLst/>
          </a:prstGeom>
          <a:solidFill>
            <a:srgbClr val="F6FFA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Zwaartekracht</a:t>
            </a:r>
            <a:r>
              <a:rPr lang="en-US" dirty="0"/>
              <a:t> &gt; </a:t>
            </a:r>
            <a:r>
              <a:rPr lang="en-US" dirty="0" err="1" smtClean="0"/>
              <a:t>stralingsdruk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51538" y="2208213"/>
            <a:ext cx="1414462" cy="369332"/>
          </a:xfrm>
          <a:prstGeom prst="rect">
            <a:avLst/>
          </a:prstGeom>
          <a:solidFill>
            <a:srgbClr val="F6FFA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Fusie</a:t>
            </a:r>
            <a:r>
              <a:rPr lang="en-US" dirty="0"/>
              <a:t> </a:t>
            </a:r>
            <a:r>
              <a:rPr lang="en-US" dirty="0" err="1" smtClean="0"/>
              <a:t>stopt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07138" y="4041775"/>
            <a:ext cx="1592262" cy="369332"/>
          </a:xfrm>
          <a:prstGeom prst="rect">
            <a:avLst/>
          </a:prstGeom>
          <a:solidFill>
            <a:srgbClr val="F6FFA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Gas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</a:p>
        </p:txBody>
      </p:sp>
      <p:sp>
        <p:nvSpPr>
          <p:cNvPr id="76812" name="TextBox 22"/>
          <p:cNvSpPr txBox="1">
            <a:spLocks noChangeArrowheads="1"/>
          </p:cNvSpPr>
          <p:nvPr/>
        </p:nvSpPr>
        <p:spPr bwMode="auto">
          <a:xfrm>
            <a:off x="195263" y="214313"/>
            <a:ext cx="902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Hoe brandt de zon en waarom brandt hij als een lontje 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04656" y="6372036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Foton</a:t>
            </a:r>
            <a:r>
              <a:rPr lang="en-US" i="1" dirty="0" smtClean="0"/>
              <a:t> </a:t>
            </a:r>
            <a:r>
              <a:rPr lang="en-US" i="1" dirty="0" err="1" smtClean="0"/>
              <a:t>vanuit</a:t>
            </a:r>
            <a:r>
              <a:rPr lang="en-US" i="1" dirty="0" smtClean="0"/>
              <a:t> centrum tot rand 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4141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1560" y="18864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kernfusie</a:t>
            </a:r>
            <a:endParaRPr lang="en-US" sz="4000" b="1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AtomicBomb_Nagasak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854" y="2061436"/>
            <a:ext cx="3061173" cy="215965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053656" y="1887064"/>
            <a:ext cx="194228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waterstofbom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528204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klein</a:t>
            </a:r>
            <a:r>
              <a:rPr lang="en-US" sz="2800" dirty="0" smtClean="0"/>
              <a:t> </a:t>
            </a:r>
            <a:r>
              <a:rPr lang="en-US" sz="2800" dirty="0" err="1" smtClean="0"/>
              <a:t>beetje</a:t>
            </a:r>
            <a:r>
              <a:rPr lang="en-US" sz="2800" dirty="0" smtClean="0"/>
              <a:t> </a:t>
            </a:r>
            <a:r>
              <a:rPr lang="en-US" sz="2800" dirty="0" err="1" smtClean="0"/>
              <a:t>massa</a:t>
            </a:r>
            <a:r>
              <a:rPr lang="en-US" sz="2800" dirty="0" smtClean="0"/>
              <a:t> </a:t>
            </a:r>
            <a:r>
              <a:rPr lang="en-US" sz="2800" dirty="0" err="1" smtClean="0"/>
              <a:t>ligt</a:t>
            </a:r>
            <a:r>
              <a:rPr lang="en-US" sz="2800" dirty="0" smtClean="0"/>
              <a:t> </a:t>
            </a:r>
            <a:r>
              <a:rPr lang="en-US" sz="2800" dirty="0" err="1" smtClean="0"/>
              <a:t>veel</a:t>
            </a:r>
            <a:r>
              <a:rPr lang="en-US" sz="2800" dirty="0" smtClean="0"/>
              <a:t> </a:t>
            </a:r>
            <a:r>
              <a:rPr lang="en-US" sz="2800" dirty="0" err="1" smtClean="0"/>
              <a:t>energie</a:t>
            </a:r>
            <a:r>
              <a:rPr lang="en-US" sz="2800" dirty="0" smtClean="0"/>
              <a:t> </a:t>
            </a:r>
            <a:r>
              <a:rPr lang="en-US" sz="2800" dirty="0" err="1" smtClean="0"/>
              <a:t>verscholen</a:t>
            </a:r>
            <a:endParaRPr lang="en-US" sz="2800" dirty="0"/>
          </a:p>
        </p:txBody>
      </p:sp>
      <p:pic>
        <p:nvPicPr>
          <p:cNvPr id="19" name="Picture 18" descr="I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061436"/>
            <a:ext cx="2616833" cy="2132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380312" y="1784219"/>
            <a:ext cx="936104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336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34888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Higgs boson</a:t>
            </a: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2627784" y="369778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Hoe </a:t>
            </a:r>
            <a:r>
              <a:rPr lang="en-US" sz="2400" dirty="0" err="1" smtClean="0"/>
              <a:t>krijgen</a:t>
            </a:r>
            <a:r>
              <a:rPr lang="en-US" sz="2400" dirty="0" smtClean="0"/>
              <a:t> </a:t>
            </a:r>
            <a:r>
              <a:rPr lang="en-US" sz="2400" dirty="0" err="1" smtClean="0"/>
              <a:t>deeltjes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563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58" t="2132" r="8251" b="9496"/>
          <a:stretch>
            <a:fillRect/>
          </a:stretch>
        </p:blipFill>
        <p:spPr>
          <a:xfrm>
            <a:off x="2073499" y="66235"/>
            <a:ext cx="4921067" cy="670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26194"/>
            <a:ext cx="259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Peter </a:t>
            </a:r>
            <a:r>
              <a:rPr lang="nl-NL" sz="3600" dirty="0" err="1" smtClean="0">
                <a:solidFill>
                  <a:schemeClr val="bg1"/>
                </a:solidFill>
              </a:rPr>
              <a:t>Higgs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9233" y="5883496"/>
            <a:ext cx="4583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</a:rPr>
              <a:t>“Er is nog een extra deeltje”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3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8049" y="3124200"/>
            <a:ext cx="359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 =   mc</a:t>
            </a:r>
            <a:r>
              <a:rPr lang="en-US" sz="54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5400" b="1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169805" y="888348"/>
            <a:ext cx="6514957" cy="3759852"/>
            <a:chOff x="1169805" y="888348"/>
            <a:chExt cx="6514957" cy="3759852"/>
          </a:xfrm>
        </p:grpSpPr>
        <p:pic>
          <p:nvPicPr>
            <p:cNvPr id="3" name="Picture 2" descr="AtomicBomb_Nagasak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9805" y="964548"/>
              <a:ext cx="1801995" cy="127130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NuclearPowerPlant_Dukovany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8090" y="888348"/>
              <a:ext cx="1796672" cy="134750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Circular Arrow 11"/>
            <p:cNvSpPr/>
            <p:nvPr/>
          </p:nvSpPr>
          <p:spPr>
            <a:xfrm flipH="1">
              <a:off x="2962117" y="1600200"/>
              <a:ext cx="2925973" cy="3048000"/>
            </a:xfrm>
            <a:prstGeom prst="circular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2971801" y="2590800"/>
            <a:ext cx="2925973" cy="4002565"/>
            <a:chOff x="2971801" y="2590800"/>
            <a:chExt cx="2925973" cy="4002565"/>
          </a:xfrm>
        </p:grpSpPr>
        <p:pic>
          <p:nvPicPr>
            <p:cNvPr id="10" name="Picture 9" descr="logo_cern_blue.gi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4702" y="5729765"/>
              <a:ext cx="863600" cy="8636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Circular Arrow 13"/>
            <p:cNvSpPr/>
            <p:nvPr/>
          </p:nvSpPr>
          <p:spPr>
            <a:xfrm rot="10800000" flipH="1">
              <a:off x="2971801" y="2590800"/>
              <a:ext cx="2925973" cy="3048000"/>
            </a:xfrm>
            <a:prstGeom prst="circular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3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HC_aerial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19400" y="4437965"/>
            <a:ext cx="3850922" cy="646331"/>
          </a:xfrm>
          <a:prstGeom prst="rect">
            <a:avLst/>
          </a:prstGeom>
          <a:solidFill>
            <a:srgbClr val="0000FF">
              <a:alpha val="50195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D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 </a:t>
            </a:r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Large </a:t>
            </a:r>
            <a:r>
              <a:rPr lang="en-US" sz="1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Hadron</a:t>
            </a:r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Collider (LHC) </a:t>
            </a:r>
            <a:b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CERN </a:t>
            </a:r>
            <a:r>
              <a:rPr lang="en-US" sz="1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bij</a:t>
            </a:r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Genève</a:t>
            </a:r>
            <a:r>
              <a:rPr lang="en-US" sz="1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1800" b="1" i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4" descr="index15_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322" y="114300"/>
            <a:ext cx="2321278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348311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Nieuwe</a:t>
            </a:r>
            <a:r>
              <a:rPr lang="en-US" sz="4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deeltjes</a:t>
            </a:r>
            <a:r>
              <a:rPr lang="en-US" sz="4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maken</a:t>
            </a:r>
            <a:endParaRPr lang="en-US" sz="4000" baseline="30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478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3" descr="EventDisplay_Multijet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675" y="2790825"/>
            <a:ext cx="3598863" cy="21097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4387" name="Picture 4" descr="EventDisplay_Higgs_4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9063"/>
            <a:ext cx="4800600" cy="28781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4388" name="Picture 5" descr="EventDisplay_Higgs_4mu_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50" y="4418013"/>
            <a:ext cx="3524250" cy="22764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4389" name="Picture 3" descr="EventDisplay_ATLAS_Zmumu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3255963" cy="2286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4390" name="Picture 3" descr="EventDisplay_DijetHighest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1463" cy="2470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4391" name="Picture 3" descr="EventDisplay_Dijet_Highest_PtJet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5094288"/>
            <a:ext cx="1751012" cy="15430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4392" name="Picture 3" descr="EventDisplay_ATLAS_4mu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663" y="0"/>
            <a:ext cx="4333875" cy="27908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4048" y="188640"/>
            <a:ext cx="3962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dirty="0" err="1" smtClean="0"/>
              <a:t>miljard</a:t>
            </a:r>
            <a:r>
              <a:rPr lang="en-US" sz="2400" dirty="0" smtClean="0"/>
              <a:t> </a:t>
            </a:r>
            <a:r>
              <a:rPr lang="en-US" sz="2400" dirty="0" err="1" smtClean="0"/>
              <a:t>foto’s</a:t>
            </a:r>
            <a:r>
              <a:rPr lang="en-US" sz="2400" dirty="0" smtClean="0"/>
              <a:t> per </a:t>
            </a:r>
            <a:r>
              <a:rPr lang="en-US" sz="2400" dirty="0" err="1" smtClean="0"/>
              <a:t>seconde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317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6974584" y="476672"/>
            <a:ext cx="16755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</a:rPr>
              <a:t>vandaag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276872"/>
            <a:ext cx="2448272" cy="461665"/>
          </a:xfrm>
          <a:prstGeom prst="rect">
            <a:avLst/>
          </a:prstGeom>
          <a:solidFill>
            <a:srgbClr val="F7FFB7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en-US" sz="2400" dirty="0" err="1" smtClean="0"/>
              <a:t>kernsplitsing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12032" y="2819838"/>
            <a:ext cx="575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Toepassing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kernenergie</a:t>
            </a:r>
            <a:r>
              <a:rPr lang="en-US" sz="2400" dirty="0" smtClean="0">
                <a:solidFill>
                  <a:schemeClr val="bg1"/>
                </a:solidFill>
              </a:rPr>
              <a:t> en de </a:t>
            </a:r>
            <a:r>
              <a:rPr lang="en-US" sz="2400" dirty="0" err="1" smtClean="0">
                <a:solidFill>
                  <a:schemeClr val="bg1"/>
                </a:solidFill>
              </a:rPr>
              <a:t>atoombom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645024"/>
            <a:ext cx="2448272" cy="461665"/>
          </a:xfrm>
          <a:prstGeom prst="rect">
            <a:avLst/>
          </a:prstGeom>
          <a:solidFill>
            <a:srgbClr val="F7FFB7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3) </a:t>
            </a:r>
            <a:r>
              <a:rPr lang="en-US" sz="2400" dirty="0" err="1" smtClean="0"/>
              <a:t>kernfusie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4101173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Toepassing</a:t>
            </a:r>
            <a:r>
              <a:rPr lang="en-US" sz="2400" dirty="0" smtClean="0">
                <a:solidFill>
                  <a:schemeClr val="bg1"/>
                </a:solidFill>
              </a:rPr>
              <a:t>: hoe </a:t>
            </a:r>
            <a:r>
              <a:rPr lang="en-US" sz="2400" dirty="0" err="1" smtClean="0">
                <a:solidFill>
                  <a:schemeClr val="bg1"/>
                </a:solidFill>
              </a:rPr>
              <a:t>brandt</a:t>
            </a:r>
            <a:r>
              <a:rPr lang="en-US" sz="2400" dirty="0" smtClean="0">
                <a:solidFill>
                  <a:schemeClr val="bg1"/>
                </a:solidFill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</a:rPr>
              <a:t>zon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waterstofbom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 DE </a:t>
            </a:r>
            <a:r>
              <a:rPr lang="en-US" sz="2400" dirty="0" err="1" smtClean="0">
                <a:solidFill>
                  <a:schemeClr val="bg1"/>
                </a:solidFill>
                <a:sym typeface="Wingdings"/>
              </a:rPr>
              <a:t>oplossing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/>
              </a:rPr>
              <a:t>voor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het </a:t>
            </a:r>
            <a:r>
              <a:rPr lang="en-US" sz="2400" dirty="0" err="1" smtClean="0">
                <a:solidFill>
                  <a:schemeClr val="bg1"/>
                </a:solidFill>
                <a:sym typeface="Wingdings"/>
              </a:rPr>
              <a:t>energieprobleem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836712"/>
            <a:ext cx="2448272" cy="461665"/>
          </a:xfrm>
          <a:prstGeom prst="rect">
            <a:avLst/>
          </a:prstGeom>
          <a:solidFill>
            <a:srgbClr val="F7FFB7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</a:t>
            </a:r>
            <a:r>
              <a:rPr lang="en-US" sz="2400" dirty="0" err="1" smtClean="0"/>
              <a:t>massa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5301208"/>
            <a:ext cx="2736304" cy="461665"/>
          </a:xfrm>
          <a:prstGeom prst="rect">
            <a:avLst/>
          </a:prstGeom>
          <a:solidFill>
            <a:srgbClr val="F7FFB7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) Het Higgs </a:t>
            </a:r>
            <a:r>
              <a:rPr lang="en-US" sz="2400" dirty="0" err="1" smtClean="0"/>
              <a:t>deeltje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12032" y="1340768"/>
            <a:ext cx="661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Wat</a:t>
            </a:r>
            <a:r>
              <a:rPr lang="en-US" sz="2400" dirty="0" smtClean="0">
                <a:solidFill>
                  <a:schemeClr val="bg1"/>
                </a:solidFill>
              </a:rPr>
              <a:t> is </a:t>
            </a:r>
            <a:r>
              <a:rPr lang="en-US" sz="2400" dirty="0" err="1" smtClean="0">
                <a:solidFill>
                  <a:schemeClr val="bg1"/>
                </a:solidFill>
              </a:rPr>
              <a:t>massa</a:t>
            </a:r>
            <a:r>
              <a:rPr lang="en-US" sz="2400" dirty="0" smtClean="0">
                <a:solidFill>
                  <a:schemeClr val="bg1"/>
                </a:solidFill>
              </a:rPr>
              <a:t> en </a:t>
            </a:r>
            <a:r>
              <a:rPr lang="en-US" sz="2400" dirty="0" err="1" smtClean="0">
                <a:solidFill>
                  <a:schemeClr val="bg1"/>
                </a:solidFill>
              </a:rPr>
              <a:t>wat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hebben</a:t>
            </a:r>
            <a:r>
              <a:rPr lang="en-US" sz="2400" dirty="0" smtClean="0">
                <a:solidFill>
                  <a:schemeClr val="bg1"/>
                </a:solidFill>
              </a:rPr>
              <a:t> we </a:t>
            </a:r>
            <a:r>
              <a:rPr lang="en-US" sz="2400" dirty="0" err="1" smtClean="0">
                <a:solidFill>
                  <a:schemeClr val="bg1"/>
                </a:solidFill>
              </a:rPr>
              <a:t>eraan</a:t>
            </a:r>
            <a:r>
              <a:rPr lang="en-US" sz="2400" dirty="0" smtClean="0">
                <a:solidFill>
                  <a:schemeClr val="bg1"/>
                </a:solidFill>
              </a:rPr>
              <a:t> 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2032" y="5805264"/>
            <a:ext cx="575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Theorie</a:t>
            </a:r>
            <a:r>
              <a:rPr lang="en-US" sz="2400" dirty="0" smtClean="0">
                <a:solidFill>
                  <a:schemeClr val="bg1"/>
                </a:solidFill>
              </a:rPr>
              <a:t> en </a:t>
            </a:r>
            <a:r>
              <a:rPr lang="en-US" sz="2400" dirty="0" err="1" smtClean="0">
                <a:solidFill>
                  <a:schemeClr val="bg1"/>
                </a:solidFill>
              </a:rPr>
              <a:t>een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Nobelprijs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5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w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-52680"/>
            <a:ext cx="9906000" cy="6910680"/>
          </a:xfrm>
          <a:prstGeom prst="rect">
            <a:avLst/>
          </a:prstGeom>
        </p:spPr>
      </p:pic>
      <p:pic>
        <p:nvPicPr>
          <p:cNvPr id="5" name="Picture 4" descr="PinkElephant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0" y="914400"/>
            <a:ext cx="30226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23580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6F9"/>
                </a:solidFill>
              </a:rPr>
              <a:t>Heeft</a:t>
            </a:r>
            <a:r>
              <a:rPr lang="en-US" sz="2400" dirty="0" smtClean="0">
                <a:solidFill>
                  <a:srgbClr val="FF66F9"/>
                </a:solidFill>
              </a:rPr>
              <a:t> het Higgs boson </a:t>
            </a:r>
            <a:r>
              <a:rPr lang="en-US" sz="2400" dirty="0" err="1" smtClean="0">
                <a:solidFill>
                  <a:srgbClr val="FF66F9"/>
                </a:solidFill>
              </a:rPr>
              <a:t>een</a:t>
            </a:r>
            <a:r>
              <a:rPr lang="en-US" sz="2400" dirty="0" smtClean="0">
                <a:solidFill>
                  <a:srgbClr val="FF66F9"/>
                </a:solidFill>
              </a:rPr>
              <a:t> </a:t>
            </a:r>
            <a:r>
              <a:rPr lang="en-US" sz="2400" dirty="0" err="1" smtClean="0">
                <a:solidFill>
                  <a:srgbClr val="FF66F9"/>
                </a:solidFill>
              </a:rPr>
              <a:t>unieke</a:t>
            </a:r>
            <a:r>
              <a:rPr lang="en-US" sz="2400" dirty="0" smtClean="0">
                <a:solidFill>
                  <a:srgbClr val="FF66F9"/>
                </a:solidFill>
              </a:rPr>
              <a:t> </a:t>
            </a:r>
            <a:r>
              <a:rPr lang="en-US" sz="2400" dirty="0" err="1" smtClean="0">
                <a:solidFill>
                  <a:srgbClr val="FF66F9"/>
                </a:solidFill>
              </a:rPr>
              <a:t>vingerafdruk</a:t>
            </a:r>
            <a:r>
              <a:rPr lang="en-US" sz="2400" dirty="0" smtClean="0">
                <a:solidFill>
                  <a:srgbClr val="FF66F9"/>
                </a:solidFill>
              </a:rPr>
              <a:t> ?</a:t>
            </a:r>
            <a:endParaRPr lang="en-US" sz="2400" dirty="0">
              <a:solidFill>
                <a:srgbClr val="FF66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u-bolin-art-hi-res-hide-in-the-city-china-camouflage-painting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8600"/>
            <a:ext cx="9220200" cy="72493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96200" y="609600"/>
            <a:ext cx="117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Liu Bolin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3246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is het </a:t>
            </a: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verstopt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 </a:t>
            </a: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achtergrond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30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u_Bolin_bulldoz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487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4495800"/>
            <a:ext cx="117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Liu Bolin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4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EventDisplay_ATLAS_4m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308350" y="1963607"/>
            <a:ext cx="5548431" cy="8367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89300" y="1570885"/>
            <a:ext cx="1899437" cy="12231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39262" y="2798865"/>
            <a:ext cx="1071527" cy="1053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2175" y="2787650"/>
            <a:ext cx="3116175" cy="14487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67410" y="4648200"/>
            <a:ext cx="2843803" cy="1964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1201553"/>
            <a:ext cx="781629" cy="3693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muon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6171" y="1778941"/>
            <a:ext cx="781629" cy="3693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muon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7771" y="3852011"/>
            <a:ext cx="781629" cy="3693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muon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051711"/>
            <a:ext cx="781629" cy="3693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muon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276671"/>
            <a:ext cx="340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</a:t>
            </a:r>
            <a:r>
              <a:rPr lang="en-US" dirty="0" err="1" smtClean="0">
                <a:solidFill>
                  <a:schemeClr val="bg1"/>
                </a:solidFill>
              </a:rPr>
              <a:t>Botsing</a:t>
            </a:r>
            <a:r>
              <a:rPr lang="en-US" dirty="0" smtClean="0">
                <a:solidFill>
                  <a:schemeClr val="bg1"/>
                </a:solidFill>
              </a:rPr>
              <a:t> met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4 </a:t>
            </a:r>
            <a:r>
              <a:rPr lang="en-US" dirty="0" err="1" smtClean="0">
                <a:solidFill>
                  <a:schemeClr val="bg1"/>
                </a:solidFill>
              </a:rPr>
              <a:t>muonen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100 </a:t>
            </a:r>
            <a:r>
              <a:rPr lang="en-US" dirty="0" err="1" smtClean="0">
                <a:solidFill>
                  <a:schemeClr val="bg1"/>
                </a:solidFill>
              </a:rPr>
              <a:t>als</a:t>
            </a:r>
            <a:r>
              <a:rPr lang="en-US" dirty="0" smtClean="0">
                <a:solidFill>
                  <a:schemeClr val="bg1"/>
                </a:solidFill>
              </a:rPr>
              <a:t> de Higgs </a:t>
            </a:r>
            <a:r>
              <a:rPr lang="en-US" b="1" i="1" dirty="0" err="1" smtClean="0">
                <a:solidFill>
                  <a:schemeClr val="bg1"/>
                </a:solidFill>
              </a:rPr>
              <a:t>niet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bestaat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125 </a:t>
            </a:r>
            <a:r>
              <a:rPr lang="en-US" dirty="0" err="1" smtClean="0">
                <a:solidFill>
                  <a:schemeClr val="bg1"/>
                </a:solidFill>
              </a:rPr>
              <a:t>als</a:t>
            </a:r>
            <a:r>
              <a:rPr lang="en-US" dirty="0" smtClean="0">
                <a:solidFill>
                  <a:schemeClr val="bg1"/>
                </a:solidFill>
              </a:rPr>
              <a:t> de Higgs </a:t>
            </a:r>
            <a:r>
              <a:rPr lang="en-US" b="1" i="1" dirty="0" err="1" smtClean="0">
                <a:solidFill>
                  <a:schemeClr val="bg1"/>
                </a:solidFill>
              </a:rPr>
              <a:t>wel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bestaat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5715000"/>
            <a:ext cx="2667000" cy="762000"/>
            <a:chOff x="152400" y="5715000"/>
            <a:chExt cx="2667000" cy="762000"/>
          </a:xfrm>
        </p:grpSpPr>
        <p:sp>
          <p:nvSpPr>
            <p:cNvPr id="34819" name="TextBox 2"/>
            <p:cNvSpPr txBox="1">
              <a:spLocks noChangeArrowheads="1"/>
            </p:cNvSpPr>
            <p:nvPr/>
          </p:nvSpPr>
          <p:spPr bwMode="auto">
            <a:xfrm>
              <a:off x="228600" y="6107113"/>
              <a:ext cx="2590800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Higgs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charset="2"/>
                </a:rPr>
                <a:t>boson </a:t>
              </a:r>
              <a:r>
                <a:rPr lang="en-US" dirty="0" err="1" smtClean="0">
                  <a:sym typeface="Wingdings" charset="2"/>
                </a:rPr>
                <a:t>kandidaat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" y="5715000"/>
              <a:ext cx="2322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FFFFFF"/>
                  </a:solidFill>
                </a:rPr>
                <a:t>Echte</a:t>
              </a:r>
              <a:r>
                <a:rPr lang="en-US" i="1" dirty="0" smtClean="0">
                  <a:solidFill>
                    <a:srgbClr val="FFFFFF"/>
                  </a:solidFill>
                </a:rPr>
                <a:t> LHC-</a:t>
              </a:r>
              <a:r>
                <a:rPr lang="en-US" i="1" dirty="0" err="1" smtClean="0">
                  <a:solidFill>
                    <a:srgbClr val="FFFFFF"/>
                  </a:solidFill>
                </a:rPr>
                <a:t>botsing</a:t>
              </a:r>
              <a:endParaRPr lang="en-US" i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99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obel_Prize_Meda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-537667"/>
            <a:ext cx="4495800" cy="4423867"/>
          </a:xfrm>
          <a:prstGeom prst="rect">
            <a:avLst/>
          </a:prstGeom>
        </p:spPr>
      </p:pic>
      <p:pic>
        <p:nvPicPr>
          <p:cNvPr id="5" name="Picture 4" descr="People_Engler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224579"/>
            <a:ext cx="2641600" cy="37359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eople_Higgs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224578"/>
            <a:ext cx="2641600" cy="37359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110779"/>
            <a:ext cx="2570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François </a:t>
            </a:r>
            <a:r>
              <a:rPr lang="en-US" sz="2000" i="1" dirty="0" err="1" smtClean="0"/>
              <a:t>Englert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84800" y="6106314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Peter Higgs</a:t>
            </a:r>
            <a:endParaRPr lang="en-US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60400" y="60960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Nobelprijs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Natuurkunde</a:t>
            </a:r>
            <a:r>
              <a:rPr lang="en-US" sz="2800" dirty="0" smtClean="0">
                <a:solidFill>
                  <a:schemeClr val="bg1"/>
                </a:solidFill>
              </a:rPr>
              <a:t> 2013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00" y="1143000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“</a:t>
            </a:r>
            <a:r>
              <a:rPr lang="en-US" i="1" dirty="0" err="1" smtClean="0">
                <a:solidFill>
                  <a:srgbClr val="FFFFFF"/>
                </a:solidFill>
              </a:rPr>
              <a:t>Er</a:t>
            </a:r>
            <a:r>
              <a:rPr lang="en-US" i="1" dirty="0" smtClean="0">
                <a:solidFill>
                  <a:srgbClr val="FFFFFF"/>
                </a:solidFill>
              </a:rPr>
              <a:t> is </a:t>
            </a:r>
            <a:r>
              <a:rPr lang="en-US" i="1" dirty="0" err="1" smtClean="0">
                <a:solidFill>
                  <a:srgbClr val="FFFFFF"/>
                </a:solidFill>
              </a:rPr>
              <a:t>een</a:t>
            </a:r>
            <a:r>
              <a:rPr lang="en-US" i="1" dirty="0" smtClean="0">
                <a:solidFill>
                  <a:srgbClr val="FFFFFF"/>
                </a:solidFill>
              </a:rPr>
              <a:t> Higgs-</a:t>
            </a:r>
            <a:r>
              <a:rPr lang="en-US" i="1" dirty="0" err="1" smtClean="0">
                <a:solidFill>
                  <a:srgbClr val="FFFFFF"/>
                </a:solidFill>
              </a:rPr>
              <a:t>veld</a:t>
            </a:r>
            <a:r>
              <a:rPr lang="en-US" i="1" dirty="0" smtClean="0">
                <a:solidFill>
                  <a:srgbClr val="FFFFFF"/>
                </a:solidFill>
              </a:rPr>
              <a:t> in het vacuum”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5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n205113_evt12611816_DetailID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64200" y="1557272"/>
            <a:ext cx="6448160" cy="4320000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71601" y="332658"/>
            <a:ext cx="763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Onderzoek</a:t>
            </a:r>
            <a:r>
              <a:rPr lang="en-US" sz="3600" dirty="0" smtClean="0">
                <a:solidFill>
                  <a:schemeClr val="bg1"/>
                </a:solidFill>
              </a:rPr>
              <a:t> met </a:t>
            </a:r>
            <a:r>
              <a:rPr lang="en-US" sz="3600" dirty="0" err="1" smtClean="0">
                <a:solidFill>
                  <a:schemeClr val="bg1"/>
                </a:solidFill>
              </a:rPr>
              <a:t>eeuwigheidswaarde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Tattoo_Higgs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83" y="1557272"/>
            <a:ext cx="6472877" cy="4320000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92173" y="6462580"/>
            <a:ext cx="80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65/70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109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34888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Donkere</a:t>
            </a:r>
            <a:r>
              <a:rPr lang="en-US" sz="7200" dirty="0" smtClean="0"/>
              <a:t> </a:t>
            </a:r>
            <a:r>
              <a:rPr lang="en-US" sz="7200" dirty="0" err="1" smtClean="0"/>
              <a:t>materie</a:t>
            </a: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369778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Wat</a:t>
            </a:r>
            <a:r>
              <a:rPr lang="en-US" sz="2400" dirty="0" smtClean="0"/>
              <a:t> is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nou</a:t>
            </a:r>
            <a:r>
              <a:rPr lang="en-US" sz="2400" dirty="0" smtClean="0"/>
              <a:t> </a:t>
            </a:r>
            <a:r>
              <a:rPr lang="en-US" sz="2400" dirty="0" err="1" smtClean="0"/>
              <a:t>zo</a:t>
            </a:r>
            <a:r>
              <a:rPr lang="en-US" sz="2400" dirty="0" smtClean="0"/>
              <a:t> </a:t>
            </a:r>
            <a:r>
              <a:rPr lang="en-US" sz="2400" dirty="0" err="1" smtClean="0"/>
              <a:t>zwaar</a:t>
            </a:r>
            <a:r>
              <a:rPr lang="en-US" sz="2400" dirty="0" smtClean="0"/>
              <a:t> in het </a:t>
            </a:r>
            <a:r>
              <a:rPr lang="en-US" sz="2400" dirty="0" err="1" smtClean="0"/>
              <a:t>heelal</a:t>
            </a:r>
            <a:r>
              <a:rPr lang="en-US" sz="2400" dirty="0" smtClean="0"/>
              <a:t>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704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 descr="tapijt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441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2570"/>
            <a:ext cx="9144000" cy="7218258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4110608" cy="2203994"/>
          </a:xfrm>
          <a:prstGeom prst="flowChartAlternateProcess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5148064" y="4005064"/>
            <a:ext cx="2160240" cy="2232248"/>
            <a:chOff x="5148064" y="4005064"/>
            <a:chExt cx="2160240" cy="2232248"/>
          </a:xfrm>
        </p:grpSpPr>
        <p:sp>
          <p:nvSpPr>
            <p:cNvPr id="3" name="TextBox 2"/>
            <p:cNvSpPr txBox="1"/>
            <p:nvPr/>
          </p:nvSpPr>
          <p:spPr>
            <a:xfrm>
              <a:off x="5148064" y="5714092"/>
              <a:ext cx="2160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FFFF"/>
                  </a:solidFill>
                </a:rPr>
                <a:t>s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nappen</a:t>
              </a:r>
              <a:r>
                <a:rPr lang="en-US" sz="2800" dirty="0" smtClean="0">
                  <a:solidFill>
                    <a:srgbClr val="FFFFFF"/>
                  </a:solidFill>
                </a:rPr>
                <a:t> we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580112" y="4005064"/>
              <a:ext cx="648072" cy="151216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796136" y="764704"/>
            <a:ext cx="2664296" cy="2494512"/>
            <a:chOff x="5796136" y="764704"/>
            <a:chExt cx="2664296" cy="249451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56548" y="1700808"/>
              <a:ext cx="963724" cy="155840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96136" y="764704"/>
              <a:ext cx="2664296" cy="830997"/>
            </a:xfrm>
            <a:prstGeom prst="rect">
              <a:avLst/>
            </a:prstGeom>
            <a:solidFill>
              <a:srgbClr val="950C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Donkere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materie</a:t>
              </a:r>
              <a:r>
                <a:rPr lang="en-US" sz="2400" dirty="0" smtClean="0">
                  <a:solidFill>
                    <a:schemeClr val="bg1"/>
                  </a:solidFill>
                </a:rPr>
                <a:t>: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geen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idee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9552" y="725795"/>
            <a:ext cx="3356756" cy="2317398"/>
            <a:chOff x="539552" y="725795"/>
            <a:chExt cx="3356756" cy="2317398"/>
          </a:xfrm>
        </p:grpSpPr>
        <p:sp>
          <p:nvSpPr>
            <p:cNvPr id="13" name="TextBox 12"/>
            <p:cNvSpPr txBox="1"/>
            <p:nvPr/>
          </p:nvSpPr>
          <p:spPr>
            <a:xfrm>
              <a:off x="539552" y="725795"/>
              <a:ext cx="2664296" cy="83099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Donkere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energie</a:t>
              </a:r>
              <a:r>
                <a:rPr lang="en-US" sz="2400" dirty="0" smtClean="0">
                  <a:solidFill>
                    <a:schemeClr val="bg1"/>
                  </a:solidFill>
                </a:rPr>
                <a:t>: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geen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idee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2843808" y="1700808"/>
              <a:ext cx="1052500" cy="134238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9552" y="4005064"/>
            <a:ext cx="4752528" cy="2354772"/>
            <a:chOff x="539552" y="4005064"/>
            <a:chExt cx="4752528" cy="2354772"/>
          </a:xfrm>
        </p:grpSpPr>
        <p:sp>
          <p:nvSpPr>
            <p:cNvPr id="18" name="TextBox 17"/>
            <p:cNvSpPr txBox="1"/>
            <p:nvPr/>
          </p:nvSpPr>
          <p:spPr>
            <a:xfrm>
              <a:off x="539552" y="5528839"/>
              <a:ext cx="3816424" cy="8309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Verdwenen</a:t>
              </a:r>
              <a:r>
                <a:rPr lang="en-US" sz="2400" dirty="0" smtClean="0">
                  <a:solidFill>
                    <a:schemeClr val="bg1"/>
                  </a:solidFill>
                </a:rPr>
                <a:t> anti-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materie</a:t>
              </a:r>
              <a:r>
                <a:rPr lang="en-US" sz="2400" dirty="0" smtClean="0">
                  <a:solidFill>
                    <a:schemeClr val="bg1"/>
                  </a:solidFill>
                </a:rPr>
                <a:t>: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geen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idee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3779912" y="4005064"/>
              <a:ext cx="1512168" cy="136815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796136" y="764704"/>
            <a:ext cx="2664296" cy="2494512"/>
            <a:chOff x="5796136" y="764704"/>
            <a:chExt cx="2664296" cy="2494512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6056548" y="1700808"/>
              <a:ext cx="963724" cy="155840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796136" y="764704"/>
              <a:ext cx="2664296" cy="830997"/>
            </a:xfrm>
            <a:prstGeom prst="rect">
              <a:avLst/>
            </a:prstGeom>
            <a:solidFill>
              <a:srgbClr val="950C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Donkere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materie</a:t>
              </a:r>
              <a:r>
                <a:rPr lang="en-US" sz="2400" dirty="0" smtClean="0">
                  <a:solidFill>
                    <a:schemeClr val="bg1"/>
                  </a:solidFill>
                </a:rPr>
                <a:t>: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een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vermoeden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89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asteel_chambo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5600" y="304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FF"/>
                </a:solidFill>
              </a:rPr>
              <a:t>deeltjes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304800"/>
            <a:ext cx="16009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anti-</a:t>
            </a:r>
            <a:r>
              <a:rPr lang="en-US" i="1" dirty="0" err="1" smtClean="0">
                <a:solidFill>
                  <a:srgbClr val="FFFFFF"/>
                </a:solidFill>
              </a:rPr>
              <a:t>deeltjes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276600"/>
            <a:ext cx="9147378" cy="3643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" y="3531676"/>
            <a:ext cx="4495800" cy="3200400"/>
            <a:chOff x="76200" y="3531676"/>
            <a:chExt cx="4495800" cy="3200400"/>
          </a:xfrm>
        </p:grpSpPr>
        <p:sp>
          <p:nvSpPr>
            <p:cNvPr id="7" name="Rounded Rectangle 32"/>
            <p:cNvSpPr>
              <a:spLocks noChangeArrowheads="1"/>
            </p:cNvSpPr>
            <p:nvPr/>
          </p:nvSpPr>
          <p:spPr bwMode="auto">
            <a:xfrm>
              <a:off x="76200" y="3531837"/>
              <a:ext cx="4495800" cy="32002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9" name="Picture 3" descr="ball_blue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912676"/>
              <a:ext cx="59055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ball_red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369876"/>
              <a:ext cx="55245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ball_green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938" y="3531676"/>
              <a:ext cx="50006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323528" y="3758737"/>
              <a:ext cx="1125071" cy="40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Tx/>
                <a:buNone/>
              </a:pPr>
              <a:r>
                <a:rPr lang="nl-NL" sz="2000" dirty="0"/>
                <a:t>deeltjes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4800" y="4141276"/>
            <a:ext cx="5923384" cy="2515890"/>
            <a:chOff x="304800" y="4141276"/>
            <a:chExt cx="5923384" cy="2515890"/>
          </a:xfrm>
        </p:grpSpPr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304800" y="4141276"/>
              <a:ext cx="3886200" cy="2438496"/>
              <a:chOff x="304800" y="2590800"/>
              <a:chExt cx="3886200" cy="2438400"/>
            </a:xfrm>
          </p:grpSpPr>
          <p:pic>
            <p:nvPicPr>
              <p:cNvPr id="15" name="Picture 12" descr="ball_blue.jpg"/>
              <p:cNvPicPr>
                <a:picLocks noChangeAspect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953661"/>
                <a:ext cx="590550" cy="56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3" descr="ball_red1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4410861"/>
                <a:ext cx="552450" cy="618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4" descr="ball_green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6937" y="3572661"/>
                <a:ext cx="500063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5" descr="ball_blue.jpg"/>
              <p:cNvPicPr>
                <a:picLocks noChangeAspect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3953661"/>
                <a:ext cx="590550" cy="56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6" descr="ball_red1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4410861"/>
                <a:ext cx="552450" cy="618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Parallelogram 1"/>
              <p:cNvSpPr>
                <a:spLocks noChangeArrowheads="1"/>
              </p:cNvSpPr>
              <p:nvPr/>
            </p:nvSpPr>
            <p:spPr bwMode="auto">
              <a:xfrm>
                <a:off x="381000" y="3048000"/>
                <a:ext cx="3810000" cy="1143000"/>
              </a:xfrm>
              <a:prstGeom prst="parallelogram">
                <a:avLst>
                  <a:gd name="adj" fmla="val 145262"/>
                </a:avLst>
              </a:prstGeom>
              <a:solidFill>
                <a:srgbClr val="FFFFCC">
                  <a:alpha val="69803"/>
                </a:srgbClr>
              </a:solidFill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Parallelogram 2"/>
              <p:cNvSpPr>
                <a:spLocks noChangeArrowheads="1"/>
              </p:cNvSpPr>
              <p:nvPr/>
            </p:nvSpPr>
            <p:spPr bwMode="auto">
              <a:xfrm>
                <a:off x="381000" y="2971800"/>
                <a:ext cx="3810000" cy="1143000"/>
              </a:xfrm>
              <a:prstGeom prst="parallelogram">
                <a:avLst>
                  <a:gd name="adj" fmla="val 145262"/>
                </a:avLst>
              </a:prstGeom>
              <a:solidFill>
                <a:srgbClr val="FFFFCC">
                  <a:alpha val="69803"/>
                </a:srgbClr>
              </a:solidFill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pic>
            <p:nvPicPr>
              <p:cNvPr id="26" name="Picture 17" descr="ball_green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4737" y="3572661"/>
                <a:ext cx="500063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Arc 26"/>
              <p:cNvSpPr/>
              <p:nvPr/>
            </p:nvSpPr>
            <p:spPr bwMode="auto">
              <a:xfrm flipH="1">
                <a:off x="304800" y="3124179"/>
                <a:ext cx="914400" cy="1600137"/>
              </a:xfrm>
              <a:prstGeom prst="arc">
                <a:avLst>
                  <a:gd name="adj1" fmla="val 16200000"/>
                  <a:gd name="adj2" fmla="val 5728353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Arc 27"/>
              <p:cNvSpPr/>
              <p:nvPr/>
            </p:nvSpPr>
            <p:spPr bwMode="auto">
              <a:xfrm>
                <a:off x="2895600" y="2590800"/>
                <a:ext cx="914400" cy="1600137"/>
              </a:xfrm>
              <a:prstGeom prst="arc">
                <a:avLst>
                  <a:gd name="adj1" fmla="val 16200000"/>
                  <a:gd name="adj2" fmla="val 505485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3606924" y="5949280"/>
              <a:ext cx="2621260" cy="7078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Tx/>
                <a:buNone/>
              </a:pPr>
              <a:r>
                <a:rPr lang="nl-NL" sz="2000" dirty="0" err="1"/>
                <a:t>s</a:t>
              </a:r>
              <a:r>
                <a:rPr lang="nl-NL" sz="2000" dirty="0" err="1" smtClean="0"/>
                <a:t>upersymmetrische</a:t>
              </a:r>
              <a:r>
                <a:rPr lang="nl-NL" sz="2000" dirty="0" smtClean="0"/>
                <a:t>-</a:t>
              </a:r>
              <a:r>
                <a:rPr lang="nl-NL" sz="2000" dirty="0"/>
                <a:t>deeltjes</a:t>
              </a:r>
            </a:p>
          </p:txBody>
        </p:sp>
      </p:grpSp>
      <p:grpSp>
        <p:nvGrpSpPr>
          <p:cNvPr id="29" name="Group 36"/>
          <p:cNvGrpSpPr>
            <a:grpSpLocks/>
          </p:cNvGrpSpPr>
          <p:nvPr/>
        </p:nvGrpSpPr>
        <p:grpSpPr bwMode="auto">
          <a:xfrm>
            <a:off x="2362200" y="3529155"/>
            <a:ext cx="3161928" cy="1457161"/>
            <a:chOff x="2362200" y="1981200"/>
            <a:chExt cx="3161928" cy="1456539"/>
          </a:xfrm>
        </p:grpSpPr>
        <p:pic>
          <p:nvPicPr>
            <p:cNvPr id="30" name="Picture 8" descr="ball_green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737" y="1981200"/>
              <a:ext cx="50006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0"/>
            <p:cNvSpPr txBox="1">
              <a:spLocks noChangeArrowheads="1"/>
            </p:cNvSpPr>
            <p:nvPr/>
          </p:nvSpPr>
          <p:spPr bwMode="auto">
            <a:xfrm>
              <a:off x="3923928" y="2495681"/>
              <a:ext cx="1600200" cy="40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Tx/>
                <a:buNone/>
              </a:pPr>
              <a:r>
                <a:rPr lang="nl-NL" sz="2000" dirty="0" err="1"/>
                <a:t>a</a:t>
              </a:r>
              <a:r>
                <a:rPr lang="nl-NL" sz="2000" dirty="0" err="1" smtClean="0"/>
                <a:t>nti</a:t>
              </a:r>
              <a:r>
                <a:rPr lang="nl-NL" sz="2000" dirty="0" err="1"/>
                <a:t>-deeltjes</a:t>
              </a:r>
              <a:endParaRPr lang="nl-NL" sz="2000" dirty="0"/>
            </a:p>
          </p:txBody>
        </p:sp>
        <p:pic>
          <p:nvPicPr>
            <p:cNvPr id="32" name="Picture 6" descr="ball_blue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362200"/>
              <a:ext cx="590550" cy="56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7" descr="ball_red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819400"/>
              <a:ext cx="552450" cy="61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938808" y="52292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s</a:t>
            </a:r>
            <a:r>
              <a:rPr lang="en-US" i="1" dirty="0" err="1" smtClean="0">
                <a:solidFill>
                  <a:schemeClr val="bg1"/>
                </a:solidFill>
              </a:rPr>
              <a:t>upersymmetrische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deeltjes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0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8049" y="3124200"/>
            <a:ext cx="359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 =   mc</a:t>
            </a:r>
            <a:r>
              <a:rPr lang="en-US" sz="54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5400" b="1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169805" y="888348"/>
            <a:ext cx="6514957" cy="3759852"/>
            <a:chOff x="1169805" y="888348"/>
            <a:chExt cx="6514957" cy="3759852"/>
          </a:xfrm>
        </p:grpSpPr>
        <p:pic>
          <p:nvPicPr>
            <p:cNvPr id="3" name="Picture 2" descr="AtomicBomb_Nagasak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9805" y="964548"/>
              <a:ext cx="1801995" cy="127130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NuclearPowerPlant_Dukovany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8090" y="888348"/>
              <a:ext cx="1796672" cy="134750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Circular Arrow 11"/>
            <p:cNvSpPr/>
            <p:nvPr/>
          </p:nvSpPr>
          <p:spPr>
            <a:xfrm flipH="1">
              <a:off x="2962117" y="1600200"/>
              <a:ext cx="2925973" cy="3048000"/>
            </a:xfrm>
            <a:prstGeom prst="circular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2971801" y="2590800"/>
            <a:ext cx="2925973" cy="4002565"/>
            <a:chOff x="2971801" y="2590800"/>
            <a:chExt cx="2925973" cy="4002565"/>
          </a:xfrm>
        </p:grpSpPr>
        <p:pic>
          <p:nvPicPr>
            <p:cNvPr id="10" name="Picture 9" descr="logo_cern_blue.gi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4702" y="5729765"/>
              <a:ext cx="863600" cy="8636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Circular Arrow 13"/>
            <p:cNvSpPr/>
            <p:nvPr/>
          </p:nvSpPr>
          <p:spPr>
            <a:xfrm rot="10800000" flipH="1">
              <a:off x="2971801" y="2590800"/>
              <a:ext cx="2925973" cy="3048000"/>
            </a:xfrm>
            <a:prstGeom prst="circular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2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34888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d</a:t>
            </a:r>
            <a:r>
              <a:rPr lang="en-US" sz="7200" dirty="0" smtClean="0"/>
              <a:t>e kilo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6992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114" name="Straight Connector 11"/>
          <p:cNvCxnSpPr>
            <a:cxnSpLocks noChangeShapeType="1"/>
          </p:cNvCxnSpPr>
          <p:nvPr/>
        </p:nvCxnSpPr>
        <p:spPr bwMode="auto">
          <a:xfrm rot="5400000" flipH="1" flipV="1">
            <a:off x="2223294" y="810419"/>
            <a:ext cx="1995487" cy="9556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15" name="Rectangle 8"/>
          <p:cNvSpPr>
            <a:spLocks noChangeArrowheads="1"/>
          </p:cNvSpPr>
          <p:nvPr/>
        </p:nvSpPr>
        <p:spPr bwMode="auto">
          <a:xfrm>
            <a:off x="3657600" y="304800"/>
            <a:ext cx="5264150" cy="645636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nl-NL"/>
          </a:p>
        </p:txBody>
      </p:sp>
      <p:pic>
        <p:nvPicPr>
          <p:cNvPr id="90116" name="Picture 5" descr="BIMP_StandardKil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4972050" cy="619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117" name="Straight Connector 13"/>
          <p:cNvCxnSpPr>
            <a:cxnSpLocks noChangeShapeType="1"/>
          </p:cNvCxnSpPr>
          <p:nvPr/>
        </p:nvCxnSpPr>
        <p:spPr bwMode="auto">
          <a:xfrm rot="16200000" flipH="1">
            <a:off x="1701006" y="4775994"/>
            <a:ext cx="2998788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0118" name="Picture 6" descr="BIMP_StandardKilogram_Plus6sisters_V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447925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9" name="TextBox 18"/>
          <p:cNvSpPr txBox="1">
            <a:spLocks noChangeArrowheads="1"/>
          </p:cNvSpPr>
          <p:nvPr/>
        </p:nvSpPr>
        <p:spPr bwMode="auto">
          <a:xfrm>
            <a:off x="381000" y="304800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sz="2800" b="1">
                <a:solidFill>
                  <a:srgbClr val="FEFE5E"/>
                </a:solidFill>
              </a:rPr>
              <a:t>de</a:t>
            </a:r>
            <a:r>
              <a:rPr lang="nl-NL" sz="2800">
                <a:solidFill>
                  <a:srgbClr val="FEFE5E"/>
                </a:solidFill>
              </a:rPr>
              <a:t> kilogram</a:t>
            </a:r>
          </a:p>
        </p:txBody>
      </p:sp>
      <p:sp>
        <p:nvSpPr>
          <p:cNvPr id="90120" name="TextBox 7"/>
          <p:cNvSpPr txBox="1">
            <a:spLocks noChangeArrowheads="1"/>
          </p:cNvSpPr>
          <p:nvPr/>
        </p:nvSpPr>
        <p:spPr bwMode="auto">
          <a:xfrm>
            <a:off x="164976" y="5334000"/>
            <a:ext cx="390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90% </a:t>
            </a:r>
            <a:r>
              <a:rPr lang="en-US" sz="1800" dirty="0" smtClean="0"/>
              <a:t>Platinum </a:t>
            </a:r>
            <a:r>
              <a:rPr lang="en-US" dirty="0" smtClean="0"/>
              <a:t>(21.45</a:t>
            </a:r>
            <a:r>
              <a:rPr lang="en-US" dirty="0"/>
              <a:t> </a:t>
            </a:r>
            <a:r>
              <a:rPr lang="en-US" dirty="0" smtClean="0"/>
              <a:t>g/cm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r>
              <a:rPr lang="en-US" sz="1800" baseline="30000" dirty="0"/>
              <a:t>	</a:t>
            </a:r>
          </a:p>
          <a:p>
            <a:pPr eaLnBrk="1" hangingPunct="1"/>
            <a:r>
              <a:rPr lang="en-US" sz="1800" dirty="0" smtClean="0"/>
              <a:t>10</a:t>
            </a:r>
            <a:r>
              <a:rPr lang="en-US" sz="1800" dirty="0"/>
              <a:t>% </a:t>
            </a:r>
            <a:r>
              <a:rPr lang="en-US" sz="1800" dirty="0" err="1" smtClean="0"/>
              <a:t>Irridium</a:t>
            </a:r>
            <a:r>
              <a:rPr lang="en-US" sz="1800" dirty="0" smtClean="0"/>
              <a:t>  </a:t>
            </a:r>
            <a:r>
              <a:rPr lang="en-US" dirty="0" smtClean="0"/>
              <a:t>(</a:t>
            </a:r>
            <a:r>
              <a:rPr lang="en-US" dirty="0"/>
              <a:t>22.56 </a:t>
            </a:r>
            <a:r>
              <a:rPr lang="en-US" dirty="0" smtClean="0"/>
              <a:t>g/cm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0121" name="TextBox 8"/>
          <p:cNvSpPr txBox="1">
            <a:spLocks noChangeArrowheads="1"/>
          </p:cNvSpPr>
          <p:nvPr/>
        </p:nvSpPr>
        <p:spPr bwMode="auto">
          <a:xfrm>
            <a:off x="179512" y="60960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dirty="0" err="1"/>
              <a:t>Cilinder</a:t>
            </a:r>
            <a:r>
              <a:rPr lang="en-US" sz="1800" dirty="0"/>
              <a:t>: </a:t>
            </a:r>
            <a:br>
              <a:rPr lang="en-US" sz="1800" dirty="0"/>
            </a:br>
            <a:r>
              <a:rPr lang="en-US" sz="1800" dirty="0" err="1" smtClean="0"/>
              <a:t>hoogte</a:t>
            </a:r>
            <a:r>
              <a:rPr lang="en-US" sz="1800" dirty="0"/>
              <a:t>/diameter</a:t>
            </a:r>
          </a:p>
        </p:txBody>
      </p:sp>
    </p:spTree>
    <p:extLst>
      <p:ext uri="{BB962C8B-B14F-4D97-AF65-F5344CB8AC3E}">
        <p14:creationId xmlns:p14="http://schemas.microsoft.com/office/powerpoint/2010/main" val="102995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icon_sphere_for_Avogadro_proj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762000"/>
            <a:ext cx="3956050" cy="541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533400" y="838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/>
              <a:t>Avogadro project</a:t>
            </a:r>
          </a:p>
        </p:txBody>
      </p:sp>
      <p:sp>
        <p:nvSpPr>
          <p:cNvPr id="91140" name="TextBox 3"/>
          <p:cNvSpPr txBox="1">
            <a:spLocks noChangeArrowheads="1"/>
          </p:cNvSpPr>
          <p:nvPr/>
        </p:nvSpPr>
        <p:spPr bwMode="auto">
          <a:xfrm>
            <a:off x="609600" y="22860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dirty="0" err="1"/>
              <a:t>b</a:t>
            </a:r>
            <a:r>
              <a:rPr lang="en-US" sz="2400" dirty="0" err="1" smtClean="0"/>
              <a:t>al</a:t>
            </a:r>
            <a:r>
              <a:rPr lang="en-US" sz="2400" dirty="0" smtClean="0"/>
              <a:t> </a:t>
            </a:r>
            <a:r>
              <a:rPr lang="en-US" sz="2400" dirty="0" err="1" smtClean="0"/>
              <a:t>silicium</a:t>
            </a:r>
            <a:endParaRPr lang="en-US" sz="2400" dirty="0"/>
          </a:p>
        </p:txBody>
      </p:sp>
      <p:sp>
        <p:nvSpPr>
          <p:cNvPr id="91141" name="TextBox 4"/>
          <p:cNvSpPr txBox="1">
            <a:spLocks noChangeArrowheads="1"/>
          </p:cNvSpPr>
          <p:nvPr/>
        </p:nvSpPr>
        <p:spPr bwMode="auto">
          <a:xfrm>
            <a:off x="6461125" y="5834063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1">
                <a:solidFill>
                  <a:srgbClr val="FFFFFF"/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5790748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34888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/>
              <a:t>m</a:t>
            </a:r>
            <a:r>
              <a:rPr lang="en-US" sz="7200" dirty="0" err="1" smtClean="0"/>
              <a:t>assa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3159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65755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Waarom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valt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een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appel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naar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beneden</a:t>
            </a:r>
            <a:r>
              <a:rPr lang="en-US" sz="2400" dirty="0" smtClean="0">
                <a:solidFill>
                  <a:srgbClr val="FFFFFF"/>
                </a:solidFill>
              </a:rPr>
              <a:t> ?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 descr="Apple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00808"/>
            <a:ext cx="1440160" cy="1438549"/>
          </a:xfrm>
          <a:prstGeom prst="rect">
            <a:avLst/>
          </a:prstGeom>
        </p:spPr>
      </p:pic>
      <p:pic>
        <p:nvPicPr>
          <p:cNvPr id="15" name="Picture 14" descr="grass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5232"/>
            <a:ext cx="3504866" cy="1572768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1331640" y="3133408"/>
            <a:ext cx="504056" cy="108768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754593" y="1340768"/>
            <a:ext cx="5000179" cy="2050096"/>
            <a:chOff x="3958172" y="409090"/>
            <a:chExt cx="5000179" cy="2050096"/>
          </a:xfrm>
        </p:grpSpPr>
        <p:pic>
          <p:nvPicPr>
            <p:cNvPr id="7" name="Picture 6" descr="People_Isaac_Newto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8172" y="481098"/>
              <a:ext cx="1441755" cy="197808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3745071"/>
                </p:ext>
              </p:extLst>
            </p:nvPr>
          </p:nvGraphicFramePr>
          <p:xfrm>
            <a:off x="5940152" y="1478300"/>
            <a:ext cx="2016224" cy="947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7" name="Equation" r:id="rId6" imgW="838200" imgH="393700" progId="Equation.3">
                    <p:embed/>
                  </p:oleObj>
                </mc:Choice>
                <mc:Fallback>
                  <p:oleObj name="Equation" r:id="rId6" imgW="8382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40152" y="1478300"/>
                          <a:ext cx="2016224" cy="947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550916" y="409090"/>
              <a:ext cx="3407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“</a:t>
              </a:r>
              <a:r>
                <a:rPr lang="en-US" sz="2400" i="1" dirty="0" err="1" smtClean="0">
                  <a:solidFill>
                    <a:schemeClr val="bg1"/>
                  </a:solidFill>
                </a:rPr>
                <a:t>Omdat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 2 </a:t>
              </a:r>
              <a:r>
                <a:rPr lang="en-US" sz="2400" i="1" dirty="0" err="1" smtClean="0">
                  <a:solidFill>
                    <a:schemeClr val="bg1"/>
                  </a:solidFill>
                </a:rPr>
                <a:t>massa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 smtClean="0">
                  <a:solidFill>
                    <a:schemeClr val="bg1"/>
                  </a:solidFill>
                </a:rPr>
                <a:t>elkaar</a:t>
              </a:r>
              <a:r>
                <a:rPr lang="en-US" sz="2400" i="1" dirty="0" smtClean="0">
                  <a:solidFill>
                    <a:schemeClr val="bg1"/>
                  </a:solidFill>
                </a:rPr>
                <a:t/>
              </a:r>
              <a:br>
                <a:rPr lang="en-US" sz="2400" i="1" dirty="0" smtClean="0">
                  <a:solidFill>
                    <a:schemeClr val="bg1"/>
                  </a:solidFill>
                </a:rPr>
              </a:br>
              <a:r>
                <a:rPr lang="en-US" sz="2400" i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 smtClean="0">
                  <a:solidFill>
                    <a:schemeClr val="bg1"/>
                  </a:solidFill>
                </a:rPr>
                <a:t>aantrekken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”</a:t>
              </a:r>
              <a:endParaRPr lang="en-US" sz="2400" i="1" dirty="0"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58172" y="2105752"/>
              <a:ext cx="1143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</a:rPr>
                <a:t>Newton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07904" y="398706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M</a:t>
            </a:r>
            <a:r>
              <a:rPr lang="en-US" sz="2800" i="1" dirty="0" smtClean="0"/>
              <a:t>aar </a:t>
            </a:r>
            <a:r>
              <a:rPr lang="en-US" sz="2800" b="1" i="1" dirty="0" err="1"/>
              <a:t>w</a:t>
            </a:r>
            <a:r>
              <a:rPr lang="en-US" sz="2800" b="1" i="1" dirty="0" err="1" smtClean="0"/>
              <a:t>aarom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trekken</a:t>
            </a:r>
            <a:r>
              <a:rPr lang="en-US" sz="2800" i="1" dirty="0" smtClean="0"/>
              <a:t> twee </a:t>
            </a:r>
            <a:r>
              <a:rPr lang="en-US" sz="2800" i="1" dirty="0" err="1" smtClean="0"/>
              <a:t>massa’s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elkaar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aan</a:t>
            </a:r>
            <a:r>
              <a:rPr lang="en-US" sz="2800" i="1" dirty="0" smtClean="0"/>
              <a:t> 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72223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711</Words>
  <Application>Microsoft Macintosh PowerPoint</Application>
  <PresentationFormat>On-screen Show (4:3)</PresentationFormat>
  <Paragraphs>176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PowerPoint Presentation</vt:lpstr>
      <vt:lpstr>Inhoud van de lessen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Ivo van Vulpen</dc:creator>
  <cp:lastModifiedBy>Marcel Merk</cp:lastModifiedBy>
  <cp:revision>290</cp:revision>
  <dcterms:created xsi:type="dcterms:W3CDTF">2013-11-14T11:03:21Z</dcterms:created>
  <dcterms:modified xsi:type="dcterms:W3CDTF">2014-12-10T15:58:05Z</dcterms:modified>
</cp:coreProperties>
</file>