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4" r:id="rId2"/>
  </p:sldMasterIdLst>
  <p:notesMasterIdLst>
    <p:notesMasterId r:id="rId48"/>
  </p:notesMasterIdLst>
  <p:sldIdLst>
    <p:sldId id="551" r:id="rId3"/>
    <p:sldId id="546" r:id="rId4"/>
    <p:sldId id="611" r:id="rId5"/>
    <p:sldId id="612" r:id="rId6"/>
    <p:sldId id="613" r:id="rId7"/>
    <p:sldId id="620" r:id="rId8"/>
    <p:sldId id="615" r:id="rId9"/>
    <p:sldId id="618" r:id="rId10"/>
    <p:sldId id="617" r:id="rId11"/>
    <p:sldId id="619" r:id="rId12"/>
    <p:sldId id="446" r:id="rId13"/>
    <p:sldId id="580" r:id="rId14"/>
    <p:sldId id="313" r:id="rId15"/>
    <p:sldId id="314" r:id="rId16"/>
    <p:sldId id="554" r:id="rId17"/>
    <p:sldId id="312" r:id="rId18"/>
    <p:sldId id="315" r:id="rId19"/>
    <p:sldId id="582" r:id="rId20"/>
    <p:sldId id="581" r:id="rId21"/>
    <p:sldId id="510" r:id="rId22"/>
    <p:sldId id="317" r:id="rId23"/>
    <p:sldId id="579" r:id="rId24"/>
    <p:sldId id="558" r:id="rId25"/>
    <p:sldId id="596" r:id="rId26"/>
    <p:sldId id="557" r:id="rId27"/>
    <p:sldId id="559" r:id="rId28"/>
    <p:sldId id="565" r:id="rId29"/>
    <p:sldId id="566" r:id="rId30"/>
    <p:sldId id="567" r:id="rId31"/>
    <p:sldId id="569" r:id="rId32"/>
    <p:sldId id="585" r:id="rId33"/>
    <p:sldId id="570" r:id="rId34"/>
    <p:sldId id="571" r:id="rId35"/>
    <p:sldId id="322" r:id="rId36"/>
    <p:sldId id="607" r:id="rId37"/>
    <p:sldId id="597" r:id="rId38"/>
    <p:sldId id="365" r:id="rId39"/>
    <p:sldId id="586" r:id="rId40"/>
    <p:sldId id="621" r:id="rId41"/>
    <p:sldId id="593" r:id="rId42"/>
    <p:sldId id="599" r:id="rId43"/>
    <p:sldId id="366" r:id="rId44"/>
    <p:sldId id="600" r:id="rId45"/>
    <p:sldId id="603" r:id="rId46"/>
    <p:sldId id="578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84D27"/>
    <a:srgbClr val="F1864D"/>
    <a:srgbClr val="17824F"/>
    <a:srgbClr val="B94331"/>
    <a:srgbClr val="F17441"/>
    <a:srgbClr val="30409A"/>
    <a:srgbClr val="3662A7"/>
    <a:srgbClr val="66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53" autoAdjust="0"/>
    <p:restoredTop sz="97715" autoAdjust="0"/>
  </p:normalViewPr>
  <p:slideViewPr>
    <p:cSldViewPr snapToGrid="0" snapToObjects="1">
      <p:cViewPr>
        <p:scale>
          <a:sx n="95" d="100"/>
          <a:sy n="95" d="100"/>
        </p:scale>
        <p:origin x="-488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87E19-74D1-5741-ABF5-264DF9DFC1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CFDD3-E388-914E-97F6-3978442EE5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Willebrord</a:t>
            </a:r>
            <a:r>
              <a:rPr lang="en-US" dirty="0" smtClean="0"/>
              <a:t> </a:t>
            </a:r>
            <a:r>
              <a:rPr lang="en-US" dirty="0" err="1" smtClean="0"/>
              <a:t>Snellius</a:t>
            </a:r>
            <a:r>
              <a:rPr lang="en-US" dirty="0" smtClean="0"/>
              <a:t>: </a:t>
            </a:r>
            <a:r>
              <a:rPr lang="en-US" dirty="0" err="1" smtClean="0"/>
              <a:t>Astronoom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wiskundige</a:t>
            </a:r>
            <a:r>
              <a:rPr lang="en-US" baseline="0" dirty="0" smtClean="0"/>
              <a:t> op de </a:t>
            </a:r>
            <a:r>
              <a:rPr lang="en-US" baseline="0" dirty="0" err="1" smtClean="0"/>
              <a:t>universiteit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leiden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Straal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aarde</a:t>
            </a:r>
            <a:r>
              <a:rPr lang="en-US" baseline="0" dirty="0" smtClean="0"/>
              <a:t>: “de </a:t>
            </a:r>
            <a:r>
              <a:rPr lang="en-US" baseline="0" dirty="0" err="1" smtClean="0"/>
              <a:t>Bataafse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Erathostenes</a:t>
            </a:r>
            <a:r>
              <a:rPr lang="en-US" baseline="0" dirty="0" smtClean="0"/>
              <a:t>”. </a:t>
            </a:r>
            <a:r>
              <a:rPr lang="en-US" baseline="0" dirty="0" err="1" smtClean="0"/>
              <a:t>Berekening</a:t>
            </a:r>
            <a:r>
              <a:rPr lang="en-US" baseline="0" dirty="0" smtClean="0"/>
              <a:t> pi, wet van </a:t>
            </a:r>
            <a:r>
              <a:rPr lang="en-US" baseline="0" dirty="0" err="1" smtClean="0"/>
              <a:t>brekingsindex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versneller</a:t>
            </a:r>
            <a:r>
              <a:rPr lang="en-US" dirty="0" smtClean="0"/>
              <a:t> </a:t>
            </a:r>
            <a:r>
              <a:rPr lang="en-US" dirty="0" err="1" smtClean="0"/>
              <a:t>loopt</a:t>
            </a:r>
            <a:r>
              <a:rPr lang="en-US" baseline="0" dirty="0" smtClean="0"/>
              <a:t> 100m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landschap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Zwitserland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Frankrijk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precies</a:t>
            </a:r>
            <a:r>
              <a:rPr lang="en-US" baseline="0" dirty="0" smtClean="0"/>
              <a:t> op de </a:t>
            </a:r>
            <a:r>
              <a:rPr lang="en-US" baseline="0" dirty="0" err="1" smtClean="0"/>
              <a:t>grens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ondergrondse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hallen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grote</a:t>
            </a:r>
            <a:r>
              <a:rPr lang="en-US" baseline="0" dirty="0" smtClean="0"/>
              <a:t> detector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geinstalleerd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waarin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botsen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voorbeeld</a:t>
            </a:r>
            <a:r>
              <a:rPr lang="en-US" baseline="0" dirty="0" smtClean="0"/>
              <a:t> van Atlas.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Jos</a:t>
            </a:r>
            <a:r>
              <a:rPr lang="en-US" dirty="0" smtClean="0"/>
              <a:t> </a:t>
            </a:r>
            <a:r>
              <a:rPr lang="en-US" dirty="0" err="1" smtClean="0"/>
              <a:t>Engelen</a:t>
            </a:r>
            <a:r>
              <a:rPr lang="en-US" dirty="0" smtClean="0"/>
              <a:t>: </a:t>
            </a:r>
            <a:r>
              <a:rPr lang="en-US" dirty="0" err="1" smtClean="0"/>
              <a:t>Wetenschappelijk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directeur</a:t>
            </a:r>
            <a:r>
              <a:rPr lang="en-US" baseline="0" dirty="0" smtClean="0"/>
              <a:t> CERN. </a:t>
            </a:r>
            <a:r>
              <a:rPr lang="en-US" baseline="0" dirty="0" err="1" smtClean="0"/>
              <a:t>Jos</a:t>
            </a:r>
            <a:r>
              <a:rPr lang="en-US" baseline="0" dirty="0" smtClean="0"/>
              <a:t>-&gt;Nijmegen student.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738227-4338-4023-885C-12FAEC82A4A2}" type="slidenum">
              <a:rPr lang="en-US"/>
              <a:pPr/>
              <a:t>33</a:t>
            </a:fld>
            <a:endParaRPr lang="en-US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34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08CDE-0051-4444-B88A-CEDA6CF5DDA9}" type="slidenum">
              <a:rPr lang="en-US"/>
              <a:pPr/>
              <a:t>36</a:t>
            </a:fld>
            <a:endParaRPr lang="en-US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 smtClean="0"/>
              <a:t>wordt</a:t>
            </a:r>
            <a:r>
              <a:rPr lang="en-US" baseline="0" dirty="0" smtClean="0"/>
              <a:t> e</a:t>
            </a:r>
            <a:r>
              <a:rPr lang="en-US" dirty="0" smtClean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 smtClean="0"/>
              <a:t>vanaf</a:t>
            </a:r>
            <a:r>
              <a:rPr lang="en-US" dirty="0" smtClean="0"/>
              <a:t> </a:t>
            </a:r>
            <a:r>
              <a:rPr lang="en-US" dirty="0"/>
              <a:t>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 smtClean="0"/>
              <a:t>. </a:t>
            </a:r>
            <a:r>
              <a:rPr lang="en-US" dirty="0" err="1" smtClean="0"/>
              <a:t>Rechts</a:t>
            </a:r>
            <a:r>
              <a:rPr lang="en-US" dirty="0" smtClean="0"/>
              <a:t> </a:t>
            </a:r>
            <a:r>
              <a:rPr lang="en-US" dirty="0" err="1" smtClean="0"/>
              <a:t>ziet</a:t>
            </a:r>
            <a:r>
              <a:rPr lang="en-US" dirty="0" smtClean="0"/>
              <a:t> U </a:t>
            </a:r>
            <a:r>
              <a:rPr lang="en-US" dirty="0" err="1" smtClean="0"/>
              <a:t>weer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voorbeeld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weergave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gebeurtenis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experiment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de 90-er </a:t>
            </a:r>
            <a:r>
              <a:rPr lang="en-US" baseline="0" dirty="0" err="1" smtClean="0"/>
              <a:t>jaren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vorige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eeuw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55726C-87C8-4349-98DE-E806F6166C6B}" type="slidenum">
              <a:rPr lang="en-US"/>
              <a:pPr/>
              <a:t>13</a:t>
            </a:fld>
            <a:endParaRPr lang="en-US"/>
          </a:p>
        </p:txBody>
      </p:sp>
      <p:sp>
        <p:nvSpPr>
          <p:cNvPr id="84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Plant. Met </a:t>
            </a:r>
            <a:r>
              <a:rPr lang="en-US" dirty="0" err="1"/>
              <a:t>microscoop</a:t>
            </a:r>
            <a:r>
              <a:rPr lang="en-US" dirty="0"/>
              <a:t> </a:t>
            </a:r>
            <a:r>
              <a:rPr lang="en-US" dirty="0" err="1"/>
              <a:t>zien</a:t>
            </a:r>
            <a:r>
              <a:rPr lang="en-US" dirty="0"/>
              <a:t> we </a:t>
            </a:r>
            <a:r>
              <a:rPr lang="en-US" dirty="0" err="1" smtClean="0"/>
              <a:t>cellen</a:t>
            </a:r>
            <a:r>
              <a:rPr lang="en-US" dirty="0" smtClean="0"/>
              <a:t> (</a:t>
            </a:r>
            <a:r>
              <a:rPr lang="en-US" dirty="0" err="1" smtClean="0"/>
              <a:t>biologie</a:t>
            </a:r>
            <a:r>
              <a:rPr lang="en-US" dirty="0" smtClean="0"/>
              <a:t>). De </a:t>
            </a:r>
            <a:r>
              <a:rPr lang="en-US" dirty="0" err="1" smtClean="0"/>
              <a:t>cel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opgebouwd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moleculen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Moleculen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kleinste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onderdelen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materiaal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alle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chemische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eigenschappen</a:t>
            </a:r>
            <a:r>
              <a:rPr lang="en-US" baseline="0" dirty="0" smtClean="0"/>
              <a:t> van het </a:t>
            </a:r>
            <a:r>
              <a:rPr lang="en-US" baseline="0" dirty="0" err="1" smtClean="0"/>
              <a:t>materiaal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bevat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scheikunde</a:t>
            </a:r>
            <a:r>
              <a:rPr lang="en-US" baseline="0" dirty="0" smtClean="0"/>
              <a:t>). </a:t>
            </a:r>
            <a:r>
              <a:rPr lang="en-US" dirty="0" err="1" smtClean="0"/>
              <a:t>Moleculen</a:t>
            </a:r>
            <a:r>
              <a:rPr lang="en-US" dirty="0" smtClean="0"/>
              <a:t> </a:t>
            </a:r>
            <a:r>
              <a:rPr lang="en-US" dirty="0" err="1"/>
              <a:t>bestaan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atomen</a:t>
            </a:r>
            <a:r>
              <a:rPr lang="en-US" dirty="0"/>
              <a:t>. </a:t>
            </a:r>
            <a:r>
              <a:rPr lang="en-US" dirty="0" err="1"/>
              <a:t>Atoomkernen</a:t>
            </a:r>
            <a:r>
              <a:rPr lang="en-US" dirty="0"/>
              <a:t> en </a:t>
            </a:r>
            <a:r>
              <a:rPr lang="en-US" dirty="0" err="1"/>
              <a:t>electronen</a:t>
            </a:r>
            <a:r>
              <a:rPr lang="en-US" dirty="0"/>
              <a:t> in </a:t>
            </a:r>
            <a:r>
              <a:rPr lang="en-US" dirty="0" err="1"/>
              <a:t>baan</a:t>
            </a:r>
            <a:r>
              <a:rPr lang="en-US" dirty="0"/>
              <a:t> </a:t>
            </a:r>
            <a:r>
              <a:rPr lang="en-US" dirty="0" err="1" smtClean="0"/>
              <a:t>eromheen</a:t>
            </a:r>
            <a:r>
              <a:rPr lang="en-US" dirty="0" smtClean="0"/>
              <a:t> (</a:t>
            </a:r>
            <a:r>
              <a:rPr lang="en-US" dirty="0" err="1" smtClean="0"/>
              <a:t>natuurkunde</a:t>
            </a:r>
            <a:r>
              <a:rPr lang="en-US" dirty="0" smtClean="0"/>
              <a:t>). </a:t>
            </a:r>
            <a:r>
              <a:rPr lang="en-US" dirty="0"/>
              <a:t>Kern </a:t>
            </a:r>
            <a:r>
              <a:rPr lang="en-US" dirty="0" err="1"/>
              <a:t>bestaat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protonen</a:t>
            </a:r>
            <a:r>
              <a:rPr lang="en-US" dirty="0"/>
              <a:t> en </a:t>
            </a:r>
            <a:r>
              <a:rPr lang="en-US" dirty="0" err="1"/>
              <a:t>neutronen</a:t>
            </a:r>
            <a:r>
              <a:rPr lang="en-US" dirty="0"/>
              <a:t>. Lang </a:t>
            </a:r>
            <a:r>
              <a:rPr lang="en-US" dirty="0" err="1"/>
              <a:t>gedacht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die </a:t>
            </a:r>
            <a:r>
              <a:rPr lang="en-US" dirty="0" err="1"/>
              <a:t>elementair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sinds</a:t>
            </a:r>
            <a:r>
              <a:rPr lang="en-US" dirty="0"/>
              <a:t> 1970 </a:t>
            </a:r>
            <a:r>
              <a:rPr lang="en-US" dirty="0" err="1"/>
              <a:t>weten</a:t>
            </a:r>
            <a:r>
              <a:rPr lang="en-US" dirty="0"/>
              <a:t> we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quarks </a:t>
            </a:r>
            <a:r>
              <a:rPr lang="en-US" dirty="0" err="1"/>
              <a:t>bestaan</a:t>
            </a:r>
            <a:r>
              <a:rPr lang="en-US" dirty="0"/>
              <a:t>. Up, down, electron is </a:t>
            </a:r>
            <a:r>
              <a:rPr lang="en-US" dirty="0" err="1"/>
              <a:t>elementair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007433-4233-46F6-A663-63F6647220E3}" type="slidenum">
              <a:rPr lang="en-US"/>
              <a:pPr/>
              <a:t>14</a:t>
            </a:fld>
            <a:endParaRPr lang="en-US"/>
          </a:p>
        </p:txBody>
      </p:sp>
      <p:sp>
        <p:nvSpPr>
          <p:cNvPr id="84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Mendeleev </a:t>
            </a:r>
            <a:r>
              <a:rPr lang="en-US" dirty="0" smtClean="0"/>
              <a:t>1869  </a:t>
            </a:r>
            <a:r>
              <a:rPr lang="en-US" dirty="0" err="1" smtClean="0"/>
              <a:t>zag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overeenkomst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tussen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materialen</a:t>
            </a:r>
            <a:r>
              <a:rPr lang="en-US" baseline="0" dirty="0" smtClean="0"/>
              <a:t>. Nu </a:t>
            </a:r>
            <a:r>
              <a:rPr lang="en-US" baseline="0" dirty="0" err="1" smtClean="0"/>
              <a:t>weten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gevolg</a:t>
            </a:r>
            <a:r>
              <a:rPr lang="en-US" baseline="0" dirty="0" smtClean="0"/>
              <a:t> is van het </a:t>
            </a:r>
            <a:r>
              <a:rPr lang="en-US" baseline="0" dirty="0" err="1" smtClean="0"/>
              <a:t>feit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atomen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kernen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electronen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bestaan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Chemische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eigenschappen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bepaald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door het </a:t>
            </a:r>
            <a:r>
              <a:rPr lang="en-US" baseline="0" dirty="0" err="1" smtClean="0"/>
              <a:t>aatntal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electronen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buitenste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schil</a:t>
            </a:r>
            <a:r>
              <a:rPr lang="en-US" baseline="0" dirty="0" smtClean="0"/>
              <a:t> van het </a:t>
            </a:r>
            <a:r>
              <a:rPr lang="en-US" baseline="0" dirty="0" err="1" smtClean="0"/>
              <a:t>atoom</a:t>
            </a:r>
            <a:r>
              <a:rPr lang="en-US" baseline="0" dirty="0" smtClean="0"/>
              <a:t>.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/>
              <a:t>materie</a:t>
            </a:r>
            <a:r>
              <a:rPr lang="en-US" dirty="0"/>
              <a:t> op </a:t>
            </a:r>
            <a:r>
              <a:rPr lang="en-US" dirty="0" err="1"/>
              <a:t>aarde</a:t>
            </a:r>
            <a:r>
              <a:rPr lang="en-US" dirty="0"/>
              <a:t> </a:t>
            </a:r>
            <a:r>
              <a:rPr lang="en-US" dirty="0" err="1"/>
              <a:t>bestaat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het “up” en “down” quark in </a:t>
            </a:r>
            <a:r>
              <a:rPr lang="en-US" dirty="0" err="1"/>
              <a:t>atoomkernen</a:t>
            </a:r>
            <a:r>
              <a:rPr lang="en-US" dirty="0"/>
              <a:t> en het electron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baan</a:t>
            </a:r>
            <a:r>
              <a:rPr lang="en-US" dirty="0"/>
              <a:t> </a:t>
            </a:r>
            <a:r>
              <a:rPr lang="en-US" dirty="0" err="1"/>
              <a:t>eromheen</a:t>
            </a:r>
            <a:r>
              <a:rPr lang="en-US" dirty="0"/>
              <a:t>. We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 smtClean="0"/>
              <a:t>scheikundige</a:t>
            </a:r>
            <a:r>
              <a:rPr lang="en-US" dirty="0" smtClean="0"/>
              <a:t> </a:t>
            </a:r>
            <a:r>
              <a:rPr lang="en-US" dirty="0" err="1"/>
              <a:t>processen</a:t>
            </a:r>
            <a:r>
              <a:rPr lang="en-US" dirty="0"/>
              <a:t> op </a:t>
            </a:r>
            <a:r>
              <a:rPr lang="en-US" dirty="0" err="1"/>
              <a:t>aarde</a:t>
            </a:r>
            <a:r>
              <a:rPr lang="en-US" dirty="0" smtClean="0"/>
              <a:t> </a:t>
            </a:r>
            <a:r>
              <a:rPr lang="en-US" dirty="0" err="1" smtClean="0"/>
              <a:t>verklaren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behulp</a:t>
            </a:r>
            <a:r>
              <a:rPr lang="en-US" baseline="0" dirty="0" smtClean="0"/>
              <a:t> van het model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bestaat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: up, down, electron.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7CF15E-F0BB-4352-ADF3-A4DE7BDC446B}" type="slidenum">
              <a:rPr lang="en-US"/>
              <a:pPr/>
              <a:t>16</a:t>
            </a:fld>
            <a:endParaRPr lang="en-US"/>
          </a:p>
        </p:txBody>
      </p:sp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 in 1909 </a:t>
            </a:r>
            <a:r>
              <a:rPr lang="en-US" dirty="0" err="1" smtClean="0"/>
              <a:t>gezien</a:t>
            </a:r>
            <a:r>
              <a:rPr lang="en-US" dirty="0" smtClean="0"/>
              <a:t> </a:t>
            </a:r>
            <a:r>
              <a:rPr lang="en-US" dirty="0"/>
              <a:t>door Theodor </a:t>
            </a:r>
            <a:r>
              <a:rPr lang="en-US" dirty="0" err="1"/>
              <a:t>Wulf</a:t>
            </a:r>
            <a:r>
              <a:rPr lang="en-US" dirty="0"/>
              <a:t>,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nederlandse</a:t>
            </a:r>
            <a:r>
              <a:rPr lang="en-US" dirty="0"/>
              <a:t> </a:t>
            </a:r>
            <a:r>
              <a:rPr lang="en-US" dirty="0" err="1"/>
              <a:t>priester</a:t>
            </a:r>
            <a:r>
              <a:rPr lang="en-US" dirty="0"/>
              <a:t> die </a:t>
            </a:r>
            <a:r>
              <a:rPr lang="en-US" dirty="0" err="1"/>
              <a:t>dacht</a:t>
            </a:r>
            <a:r>
              <a:rPr lang="en-US" dirty="0"/>
              <a:t> </a:t>
            </a:r>
            <a:r>
              <a:rPr lang="en-US" dirty="0" err="1"/>
              <a:t>natuurlijke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zien</a:t>
            </a:r>
            <a:r>
              <a:rPr lang="en-US" dirty="0"/>
              <a:t> </a:t>
            </a:r>
            <a:r>
              <a:rPr lang="en-US" dirty="0" err="1"/>
              <a:t>vanuit</a:t>
            </a:r>
            <a:r>
              <a:rPr lang="en-US" dirty="0"/>
              <a:t> de </a:t>
            </a:r>
            <a:r>
              <a:rPr lang="en-US" dirty="0" err="1" smtClean="0"/>
              <a:t>aarde</a:t>
            </a:r>
            <a:r>
              <a:rPr lang="en-US" dirty="0" smtClean="0"/>
              <a:t>: </a:t>
            </a:r>
            <a:r>
              <a:rPr lang="en-US" dirty="0" err="1" smtClean="0"/>
              <a:t>ioniserende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r>
              <a:rPr lang="en-US" dirty="0" smtClean="0"/>
              <a:t> die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electroscoop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ontlaadde</a:t>
            </a:r>
            <a:r>
              <a:rPr lang="en-US" dirty="0" smtClean="0"/>
              <a:t>. </a:t>
            </a:r>
            <a:r>
              <a:rPr lang="en-US" dirty="0"/>
              <a:t>Om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verifieren</a:t>
            </a:r>
            <a:r>
              <a:rPr lang="en-US" dirty="0"/>
              <a:t> </a:t>
            </a:r>
            <a:r>
              <a:rPr lang="en-US" dirty="0" err="1"/>
              <a:t>beklom</a:t>
            </a:r>
            <a:r>
              <a:rPr lang="en-US" dirty="0"/>
              <a:t> </a:t>
            </a:r>
            <a:r>
              <a:rPr lang="en-US" dirty="0" err="1"/>
              <a:t>hij</a:t>
            </a:r>
            <a:r>
              <a:rPr lang="en-US" dirty="0"/>
              <a:t> de </a:t>
            </a:r>
            <a:r>
              <a:rPr lang="en-US" dirty="0" err="1"/>
              <a:t>eiffeltoren</a:t>
            </a:r>
            <a:r>
              <a:rPr lang="en-US" dirty="0"/>
              <a:t> en </a:t>
            </a:r>
            <a:r>
              <a:rPr lang="en-US" dirty="0" err="1"/>
              <a:t>zag</a:t>
            </a:r>
            <a:r>
              <a:rPr lang="en-US" dirty="0"/>
              <a:t> tot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verbazing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de </a:t>
            </a:r>
            <a:r>
              <a:rPr lang="en-US" dirty="0" err="1"/>
              <a:t>stralingsachtergrond</a:t>
            </a:r>
            <a:r>
              <a:rPr lang="en-US" dirty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afnam</a:t>
            </a:r>
            <a:r>
              <a:rPr lang="en-US" dirty="0" smtClean="0"/>
              <a:t>. Victor Franz Hess </a:t>
            </a:r>
            <a:r>
              <a:rPr lang="en-US" dirty="0" err="1" smtClean="0"/>
              <a:t>toonde</a:t>
            </a:r>
            <a:r>
              <a:rPr lang="en-US" dirty="0" smtClean="0"/>
              <a:t> </a:t>
            </a:r>
            <a:r>
              <a:rPr lang="en-US" dirty="0" err="1" smtClean="0"/>
              <a:t>daarna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ballonexperiment</a:t>
            </a:r>
            <a:r>
              <a:rPr lang="en-US" baseline="0" dirty="0" smtClean="0"/>
              <a:t> op 5 km </a:t>
            </a:r>
            <a:r>
              <a:rPr lang="en-US" baseline="0" dirty="0" err="1" smtClean="0"/>
              <a:t>hoogte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straling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de cosmos </a:t>
            </a:r>
            <a:r>
              <a:rPr lang="en-US" baseline="0" dirty="0" err="1" smtClean="0"/>
              <a:t>betreft</a:t>
            </a:r>
            <a:r>
              <a:rPr lang="en-US" baseline="0" dirty="0" smtClean="0"/>
              <a:t>. </a:t>
            </a:r>
            <a:r>
              <a:rPr lang="en-US" dirty="0" err="1" smtClean="0"/>
              <a:t>Dit</a:t>
            </a:r>
            <a:r>
              <a:rPr lang="en-US" dirty="0" smtClean="0"/>
              <a:t> </a:t>
            </a:r>
            <a:r>
              <a:rPr lang="en-US" dirty="0"/>
              <a:t>was het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signaal</a:t>
            </a:r>
            <a:r>
              <a:rPr lang="en-US" dirty="0"/>
              <a:t> van </a:t>
            </a:r>
            <a:r>
              <a:rPr lang="en-US" dirty="0" err="1"/>
              <a:t>cosmische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Cosmische</a:t>
            </a:r>
            <a:r>
              <a:rPr lang="en-US" dirty="0"/>
              <a:t> </a:t>
            </a:r>
            <a:r>
              <a:rPr lang="en-US" dirty="0" err="1"/>
              <a:t>stralen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</a:t>
            </a:r>
            <a:r>
              <a:rPr lang="en-US" dirty="0" err="1"/>
              <a:t>protonen</a:t>
            </a:r>
            <a:r>
              <a:rPr lang="en-US" dirty="0"/>
              <a:t> (87%) of Helium </a:t>
            </a:r>
            <a:r>
              <a:rPr lang="en-US" dirty="0" err="1"/>
              <a:t>kernen</a:t>
            </a:r>
            <a:r>
              <a:rPr lang="en-US" dirty="0"/>
              <a:t> (12%) die </a:t>
            </a:r>
            <a:r>
              <a:rPr lang="en-US" dirty="0" err="1"/>
              <a:t>ergens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versneld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en </a:t>
            </a:r>
            <a:r>
              <a:rPr lang="en-US" dirty="0" err="1"/>
              <a:t>botsen</a:t>
            </a:r>
            <a:r>
              <a:rPr lang="en-US" dirty="0"/>
              <a:t> met </a:t>
            </a:r>
            <a:r>
              <a:rPr lang="en-US" dirty="0" err="1"/>
              <a:t>atomen</a:t>
            </a:r>
            <a:r>
              <a:rPr lang="en-US" dirty="0"/>
              <a:t> in de </a:t>
            </a:r>
            <a:r>
              <a:rPr lang="en-US" dirty="0" err="1"/>
              <a:t>atmosfeer</a:t>
            </a:r>
            <a:r>
              <a:rPr lang="en-US" dirty="0"/>
              <a:t>, </a:t>
            </a:r>
            <a:r>
              <a:rPr lang="en-US" dirty="0" err="1"/>
              <a:t>zoals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is </a:t>
            </a:r>
            <a:r>
              <a:rPr lang="en-US" dirty="0" err="1"/>
              <a:t>weergegeven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allemaal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. De </a:t>
            </a:r>
            <a:r>
              <a:rPr lang="en-US" dirty="0" err="1"/>
              <a:t>meeste</a:t>
            </a:r>
            <a:r>
              <a:rPr lang="en-US" dirty="0"/>
              <a:t> </a:t>
            </a:r>
            <a:r>
              <a:rPr lang="en-US" dirty="0" err="1"/>
              <a:t>bereiken</a:t>
            </a:r>
            <a:r>
              <a:rPr lang="en-US" dirty="0"/>
              <a:t> het </a:t>
            </a:r>
            <a:r>
              <a:rPr lang="en-US" dirty="0" err="1"/>
              <a:t>aardoppervlak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, </a:t>
            </a:r>
            <a:r>
              <a:rPr lang="en-US" dirty="0" err="1"/>
              <a:t>echter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wel</a:t>
            </a:r>
            <a:r>
              <a:rPr lang="en-US" dirty="0"/>
              <a:t>: het </a:t>
            </a:r>
            <a:r>
              <a:rPr lang="en-US" dirty="0" err="1"/>
              <a:t>zogenaamde</a:t>
            </a:r>
            <a:r>
              <a:rPr lang="en-US" dirty="0"/>
              <a:t> </a:t>
            </a:r>
            <a:r>
              <a:rPr lang="en-US" dirty="0" err="1"/>
              <a:t>muon</a:t>
            </a:r>
            <a:r>
              <a:rPr lang="en-US" dirty="0"/>
              <a:t>.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nieuw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in het </a:t>
            </a:r>
            <a:r>
              <a:rPr lang="en-US" dirty="0" err="1"/>
              <a:t>spel</a:t>
            </a:r>
            <a:r>
              <a:rPr lang="en-US" dirty="0"/>
              <a:t>!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64760D-3A85-44AB-8EF5-6F470CC28D55}" type="slidenum">
              <a:rPr lang="en-US"/>
              <a:pPr/>
              <a:t>17</a:t>
            </a:fld>
            <a:endParaRPr lang="en-US"/>
          </a:p>
        </p:txBody>
      </p:sp>
      <p:sp>
        <p:nvSpPr>
          <p:cNvPr id="86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muon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is het </a:t>
            </a:r>
            <a:r>
              <a:rPr lang="en-US" dirty="0" err="1"/>
              <a:t>belangrijkste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cosmische</a:t>
            </a:r>
            <a:r>
              <a:rPr lang="en-US" dirty="0"/>
              <a:t> douche </a:t>
            </a:r>
            <a:r>
              <a:rPr lang="en-US" dirty="0" err="1"/>
              <a:t>dat</a:t>
            </a:r>
            <a:r>
              <a:rPr lang="en-US" dirty="0"/>
              <a:t> tot op het </a:t>
            </a:r>
            <a:r>
              <a:rPr lang="en-US" dirty="0" err="1"/>
              <a:t>aardoppervlak</a:t>
            </a:r>
            <a:r>
              <a:rPr lang="en-US" dirty="0"/>
              <a:t> </a:t>
            </a:r>
            <a:r>
              <a:rPr lang="en-US" dirty="0" err="1"/>
              <a:t>komt</a:t>
            </a:r>
            <a:r>
              <a:rPr lang="en-US" dirty="0"/>
              <a:t>. Het is in 1937 </a:t>
            </a:r>
            <a:r>
              <a:rPr lang="en-US" dirty="0" err="1"/>
              <a:t>geidentificeerd</a:t>
            </a:r>
            <a:r>
              <a:rPr lang="en-US" dirty="0"/>
              <a:t>. Het 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versie</a:t>
            </a:r>
            <a:r>
              <a:rPr lang="en-US" dirty="0"/>
              <a:t> van het electron en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door </a:t>
            </a:r>
            <a:r>
              <a:rPr lang="en-US" dirty="0" err="1"/>
              <a:t>muren</a:t>
            </a:r>
            <a:r>
              <a:rPr lang="en-US" dirty="0"/>
              <a:t> </a:t>
            </a:r>
            <a:r>
              <a:rPr lang="en-US" dirty="0" err="1"/>
              <a:t>heen</a:t>
            </a:r>
            <a:r>
              <a:rPr lang="en-US" dirty="0"/>
              <a:t>. Op </a:t>
            </a:r>
            <a:r>
              <a:rPr lang="en-US" dirty="0" err="1"/>
              <a:t>dit</a:t>
            </a:r>
            <a:r>
              <a:rPr lang="en-US" dirty="0"/>
              <a:t> moment regent het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in de </a:t>
            </a:r>
            <a:r>
              <a:rPr lang="en-US" dirty="0" err="1"/>
              <a:t>zaal</a:t>
            </a:r>
            <a:r>
              <a:rPr lang="en-US" dirty="0"/>
              <a:t> </a:t>
            </a:r>
            <a:r>
              <a:rPr lang="en-US" dirty="0" err="1"/>
              <a:t>muonen</a:t>
            </a:r>
            <a:r>
              <a:rPr lang="en-US" dirty="0"/>
              <a:t>. </a:t>
            </a:r>
            <a:r>
              <a:rPr lang="en-US" dirty="0" err="1"/>
              <a:t>Vonkenkamer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D3E033-FA37-474C-938C-EC2496474914}" type="slidenum">
              <a:rPr lang="en-US"/>
              <a:pPr/>
              <a:t>18</a:t>
            </a:fld>
            <a:endParaRPr lang="en-US"/>
          </a:p>
        </p:txBody>
      </p:sp>
      <p:sp>
        <p:nvSpPr>
          <p:cNvPr id="87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Muonen</a:t>
            </a:r>
            <a:r>
              <a:rPr lang="en-US" dirty="0"/>
              <a:t> van </a:t>
            </a:r>
            <a:r>
              <a:rPr lang="en-US" dirty="0" err="1"/>
              <a:t>kosmische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zichtbaar</a:t>
            </a:r>
            <a:r>
              <a:rPr lang="en-US" dirty="0"/>
              <a:t> </a:t>
            </a:r>
            <a:r>
              <a:rPr lang="en-US" dirty="0" err="1"/>
              <a:t>gemaakt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vonken</a:t>
            </a:r>
            <a:r>
              <a:rPr lang="en-US" dirty="0"/>
              <a:t> </a:t>
            </a:r>
            <a:r>
              <a:rPr lang="en-US" dirty="0" err="1"/>
              <a:t>kamer</a:t>
            </a:r>
            <a:r>
              <a:rPr lang="en-US" dirty="0"/>
              <a:t>.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voorbeeld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U </a:t>
            </a:r>
            <a:r>
              <a:rPr lang="en-US" dirty="0" err="1"/>
              <a:t>zien</a:t>
            </a:r>
            <a:r>
              <a:rPr lang="en-US" dirty="0"/>
              <a:t> in de </a:t>
            </a:r>
            <a:r>
              <a:rPr lang="en-US" dirty="0" err="1" smtClean="0"/>
              <a:t>hal</a:t>
            </a:r>
            <a:r>
              <a:rPr lang="en-US" dirty="0" smtClean="0"/>
              <a:t> van het Nikhef </a:t>
            </a:r>
            <a:r>
              <a:rPr lang="en-US" dirty="0" err="1" smtClean="0"/>
              <a:t>instituut</a:t>
            </a:r>
            <a:r>
              <a:rPr lang="en-US" dirty="0" smtClean="0"/>
              <a:t>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vannacht</a:t>
            </a:r>
            <a:r>
              <a:rPr lang="en-US" dirty="0"/>
              <a:t> in bed </a:t>
            </a:r>
            <a:r>
              <a:rPr lang="en-US" dirty="0" err="1"/>
              <a:t>ligt</a:t>
            </a:r>
            <a:r>
              <a:rPr lang="en-US" dirty="0"/>
              <a:t>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schatting</a:t>
            </a:r>
            <a:r>
              <a:rPr lang="en-US" dirty="0"/>
              <a:t> </a:t>
            </a:r>
            <a:r>
              <a:rPr lang="en-US" dirty="0" err="1"/>
              <a:t>zo’n</a:t>
            </a:r>
            <a:r>
              <a:rPr lang="en-US" dirty="0"/>
              <a:t> </a:t>
            </a:r>
            <a:r>
              <a:rPr lang="en-US" dirty="0" err="1"/>
              <a:t>miljoen</a:t>
            </a:r>
            <a:r>
              <a:rPr lang="en-US" dirty="0"/>
              <a:t> </a:t>
            </a:r>
            <a:r>
              <a:rPr lang="en-US" dirty="0" err="1"/>
              <a:t>muonen</a:t>
            </a:r>
            <a:r>
              <a:rPr lang="en-US" dirty="0"/>
              <a:t> door U </a:t>
            </a:r>
            <a:r>
              <a:rPr lang="en-US" dirty="0" err="1"/>
              <a:t>heen</a:t>
            </a:r>
            <a:r>
              <a:rPr lang="en-US" dirty="0"/>
              <a:t>. </a:t>
            </a:r>
            <a:r>
              <a:rPr lang="en-US" dirty="0" err="1"/>
              <a:t>Misschien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U </a:t>
            </a:r>
            <a:r>
              <a:rPr lang="en-US" dirty="0" err="1"/>
              <a:t>daarom</a:t>
            </a:r>
            <a:r>
              <a:rPr lang="en-US" dirty="0"/>
              <a:t> </a:t>
            </a:r>
            <a:r>
              <a:rPr lang="en-US" dirty="0" err="1"/>
              <a:t>s</a:t>
            </a:r>
            <a:r>
              <a:rPr lang="en-US" dirty="0"/>
              <a:t>‘ </a:t>
            </a:r>
            <a:r>
              <a:rPr lang="en-US" dirty="0" err="1"/>
              <a:t>ochtens</a:t>
            </a:r>
            <a:r>
              <a:rPr lang="en-US" dirty="0"/>
              <a:t> </a:t>
            </a:r>
            <a:r>
              <a:rPr lang="en-US" dirty="0" err="1"/>
              <a:t>zo</a:t>
            </a:r>
            <a:r>
              <a:rPr lang="en-US" dirty="0"/>
              <a:t> fit bent!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4A4DD4-EDDB-4E6F-889D-656F971882D4}" type="slidenum">
              <a:rPr lang="en-US"/>
              <a:pPr/>
              <a:t>21</a:t>
            </a:fld>
            <a:endParaRPr lang="en-US"/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 smtClean="0"/>
              <a:t>Schematisch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overzicht</a:t>
            </a:r>
            <a:r>
              <a:rPr lang="en-US" baseline="0" dirty="0" smtClean="0"/>
              <a:t> van de LHC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 van 27 km </a:t>
            </a:r>
            <a:r>
              <a:rPr lang="en-US" baseline="0" dirty="0" err="1" smtClean="0"/>
              <a:t>lengte</a:t>
            </a:r>
            <a:r>
              <a:rPr lang="en-US" baseline="0" dirty="0" smtClean="0"/>
              <a:t> , 100 </a:t>
            </a:r>
            <a:r>
              <a:rPr lang="en-US" baseline="0" dirty="0" err="1" smtClean="0"/>
              <a:t>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grond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tunnel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in het </a:t>
            </a:r>
            <a:r>
              <a:rPr lang="en-US" baseline="0" dirty="0" err="1" smtClean="0"/>
              <a:t>verleden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gedaan</a:t>
            </a:r>
            <a:r>
              <a:rPr lang="en-US" baseline="0" dirty="0" smtClean="0"/>
              <a:t> (de LEP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) en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momenteel</a:t>
            </a:r>
            <a:r>
              <a:rPr lang="en-US" baseline="0" dirty="0" smtClean="0"/>
              <a:t> de LHC in </a:t>
            </a:r>
            <a:r>
              <a:rPr lang="en-US" baseline="0" dirty="0" err="1" smtClean="0"/>
              <a:t>bedrijf</a:t>
            </a:r>
            <a:r>
              <a:rPr lang="en-US" baseline="0" dirty="0" smtClean="0"/>
              <a:t>. Op </a:t>
            </a:r>
            <a:r>
              <a:rPr lang="en-US" baseline="0" dirty="0" err="1" smtClean="0"/>
              <a:t>vier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plekken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elkaar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botsing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gebracht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Atlas, CMS,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en Alice.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30543" indent="-280978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23912" indent="-224782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73477" indent="-224782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23041" indent="-224782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472606" indent="-224782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22171" indent="-224782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371736" indent="-224782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21300" indent="-224782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A8619DF4-0C21-534A-8F93-7BF9C2FD7AE4}" type="slidenum">
              <a:rPr lang="en-GB" sz="1200">
                <a:latin typeface="Times New Roman" charset="0"/>
              </a:rPr>
              <a:pPr eaLnBrk="1" hangingPunct="1"/>
              <a:t>24</a:t>
            </a:fld>
            <a:endParaRPr lang="en-GB" sz="1200">
              <a:latin typeface="Times New Roman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 algemeen N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115" y="1657595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490"/>
            <a:ext cx="8326967" cy="276999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022131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99"/>
                </a:solidFill>
              </a:defRPr>
            </a:lvl1pPr>
            <a:lvl2pPr>
              <a:defRPr>
                <a:solidFill>
                  <a:srgbClr val="FFFF99"/>
                </a:solidFill>
              </a:defRPr>
            </a:lvl2pPr>
            <a:lvl3pPr>
              <a:defRPr>
                <a:solidFill>
                  <a:srgbClr val="FFFF99"/>
                </a:solidFill>
              </a:defRPr>
            </a:lvl3pPr>
            <a:lvl4pPr>
              <a:defRPr>
                <a:solidFill>
                  <a:srgbClr val="FFFF99"/>
                </a:solidFill>
              </a:defRPr>
            </a:lvl4pPr>
            <a:lvl5pPr>
              <a:defRPr>
                <a:solidFill>
                  <a:srgbClr val="FFFF99"/>
                </a:solidFill>
              </a:defRPr>
            </a:lvl5pPr>
          </a:lstStyle>
          <a:p>
            <a:pPr lvl="0"/>
            <a:r>
              <a:rPr lang="nl-NL" dirty="0" smtClean="0"/>
              <a:t>Click to </a:t>
            </a:r>
            <a:r>
              <a:rPr lang="nl-NL" dirty="0" err="1" smtClean="0"/>
              <a:t>edit</a:t>
            </a:r>
            <a:r>
              <a:rPr lang="nl-NL" dirty="0" smtClean="0"/>
              <a:t> </a:t>
            </a:r>
            <a:r>
              <a:rPr lang="nl-NL" dirty="0" err="1" smtClean="0"/>
              <a:t>Master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r>
              <a:rPr lang="nl-NL" dirty="0" smtClean="0"/>
              <a:t> </a:t>
            </a:r>
            <a:r>
              <a:rPr lang="nl-NL" dirty="0" err="1" smtClean="0"/>
              <a:t>styles</a:t>
            </a:r>
            <a:endParaRPr lang="nl-NL" dirty="0" smtClean="0"/>
          </a:p>
          <a:p>
            <a:pPr lvl="1"/>
            <a:r>
              <a:rPr lang="nl-NL" dirty="0" err="1" smtClean="0"/>
              <a:t>Second</a:t>
            </a:r>
            <a:r>
              <a:rPr lang="nl-NL" dirty="0" smtClean="0"/>
              <a:t> level</a:t>
            </a:r>
          </a:p>
          <a:p>
            <a:pPr lvl="2"/>
            <a:r>
              <a:rPr lang="nl-NL" dirty="0" err="1" smtClean="0"/>
              <a:t>Third</a:t>
            </a:r>
            <a:r>
              <a:rPr lang="nl-NL" dirty="0" smtClean="0"/>
              <a:t> level</a:t>
            </a:r>
          </a:p>
          <a:p>
            <a:pPr lvl="3"/>
            <a:r>
              <a:rPr lang="nl-NL" dirty="0" err="1" smtClean="0"/>
              <a:t>Fourth</a:t>
            </a:r>
            <a:r>
              <a:rPr lang="nl-NL" dirty="0" smtClean="0"/>
              <a:t> level</a:t>
            </a:r>
          </a:p>
          <a:p>
            <a:pPr lvl="4"/>
            <a:r>
              <a:rPr lang="nl-NL" dirty="0" err="1" smtClean="0"/>
              <a:t>Fifth</a:t>
            </a:r>
            <a:r>
              <a:rPr lang="nl-NL" dirty="0" smtClean="0"/>
              <a:t>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686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152400" y="6457950"/>
            <a:ext cx="838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defTabSz="914400">
              <a:defRPr/>
            </a:pPr>
            <a:fld id="{585BB61A-D1D4-42B5-B53F-F3D53951EDB3}" type="slidenum">
              <a:rPr lang="nl-NL">
                <a:solidFill>
                  <a:srgbClr val="FFFFFF"/>
                </a:solidFill>
              </a:rPr>
              <a:pPr defTabSz="914400">
                <a:defRPr/>
              </a:pPr>
              <a:t>‹#›</a:t>
            </a:fld>
            <a:r>
              <a:rPr lang="nl-NL">
                <a:solidFill>
                  <a:srgbClr val="FFFFFF"/>
                </a:solidFill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G Times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G Times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G Times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G Times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G Times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G Times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G Times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G 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wmf"/><Relationship Id="rId12" Type="http://schemas.openxmlformats.org/officeDocument/2006/relationships/image" Target="../media/image22.wmf"/><Relationship Id="rId13" Type="http://schemas.openxmlformats.org/officeDocument/2006/relationships/image" Target="../media/image23.wmf"/><Relationship Id="rId14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wmf"/><Relationship Id="rId4" Type="http://schemas.openxmlformats.org/officeDocument/2006/relationships/image" Target="../media/image14.wmf"/><Relationship Id="rId5" Type="http://schemas.openxmlformats.org/officeDocument/2006/relationships/image" Target="../media/image15.wmf"/><Relationship Id="rId6" Type="http://schemas.openxmlformats.org/officeDocument/2006/relationships/image" Target="../media/image16.wmf"/><Relationship Id="rId7" Type="http://schemas.openxmlformats.org/officeDocument/2006/relationships/image" Target="../media/image17.wmf"/><Relationship Id="rId8" Type="http://schemas.openxmlformats.org/officeDocument/2006/relationships/image" Target="../media/image18.wmf"/><Relationship Id="rId9" Type="http://schemas.openxmlformats.org/officeDocument/2006/relationships/image" Target="../media/image19.wmf"/><Relationship Id="rId10" Type="http://schemas.openxmlformats.org/officeDocument/2006/relationships/image" Target="../media/image20.wmf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wmf"/><Relationship Id="rId12" Type="http://schemas.openxmlformats.org/officeDocument/2006/relationships/image" Target="../media/image18.wmf"/><Relationship Id="rId13" Type="http://schemas.openxmlformats.org/officeDocument/2006/relationships/image" Target="../media/image16.wmf"/><Relationship Id="rId14" Type="http://schemas.openxmlformats.org/officeDocument/2006/relationships/image" Target="../media/image27.png"/><Relationship Id="rId15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3.wmf"/><Relationship Id="rId6" Type="http://schemas.openxmlformats.org/officeDocument/2006/relationships/image" Target="../media/image13.wmf"/><Relationship Id="rId7" Type="http://schemas.openxmlformats.org/officeDocument/2006/relationships/image" Target="../media/image19.wmf"/><Relationship Id="rId8" Type="http://schemas.openxmlformats.org/officeDocument/2006/relationships/image" Target="../media/image20.wmf"/><Relationship Id="rId9" Type="http://schemas.openxmlformats.org/officeDocument/2006/relationships/image" Target="../media/image21.wmf"/><Relationship Id="rId10" Type="http://schemas.openxmlformats.org/officeDocument/2006/relationships/image" Target="../media/image2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9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33.png"/><Relationship Id="rId6" Type="http://schemas.openxmlformats.org/officeDocument/2006/relationships/image" Target="../media/image34.jpe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jp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png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61.png"/><Relationship Id="rId1" Type="http://schemas.microsoft.com/office/2007/relationships/media" Target="file://localhost/Users/marcel/Presentations/Merk/2013/Nijmegen_24_4_2013/particle_event_full_ns.avi" TargetMode="External"/><Relationship Id="rId2" Type="http://schemas.openxmlformats.org/officeDocument/2006/relationships/video" Target="file://localhost/Users/marcel/Presentations/Merk/2013/Nijmegen_24_4_2013/particle_event_full_ns.avi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20.wmf"/><Relationship Id="rId5" Type="http://schemas.openxmlformats.org/officeDocument/2006/relationships/image" Target="../media/image21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Relationship Id="rId3" Type="http://schemas.openxmlformats.org/officeDocument/2006/relationships/image" Target="../media/image73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jpeg"/><Relationship Id="rId7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Relationship Id="rId3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66FFFF"/>
                </a:solidFill>
              </a:rPr>
              <a:t>Het Quantum </a:t>
            </a:r>
            <a:r>
              <a:rPr lang="en-US" sz="4000" dirty="0" err="1" smtClean="0">
                <a:solidFill>
                  <a:srgbClr val="66FFFF"/>
                </a:solidFill>
              </a:rPr>
              <a:t>Universum</a:t>
            </a:r>
            <a:endParaRPr lang="en-US" sz="4000" dirty="0">
              <a:solidFill>
                <a:srgbClr val="66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Cygnus Gymnasium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Herfst</a:t>
            </a:r>
            <a:r>
              <a:rPr lang="en-US" dirty="0" smtClean="0">
                <a:solidFill>
                  <a:srgbClr val="FFFF00"/>
                </a:solidFill>
              </a:rPr>
              <a:t> 2014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346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/>
          <p:cNvGrpSpPr/>
          <p:nvPr/>
        </p:nvGrpSpPr>
        <p:grpSpPr>
          <a:xfrm>
            <a:off x="-476231" y="640531"/>
            <a:ext cx="9439771" cy="5653394"/>
            <a:chOff x="288625" y="854671"/>
            <a:chExt cx="8674915" cy="5232400"/>
          </a:xfrm>
        </p:grpSpPr>
        <p:pic>
          <p:nvPicPr>
            <p:cNvPr id="84" name="Picture 83" descr="FutureUnivers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40" y="854671"/>
              <a:ext cx="8572500" cy="5232400"/>
            </a:xfrm>
            <a:prstGeom prst="rect">
              <a:avLst/>
            </a:prstGeom>
          </p:spPr>
        </p:pic>
        <p:sp>
          <p:nvSpPr>
            <p:cNvPr id="85" name="Rectangle 84"/>
            <p:cNvSpPr/>
            <p:nvPr/>
          </p:nvSpPr>
          <p:spPr>
            <a:xfrm>
              <a:off x="288625" y="854671"/>
              <a:ext cx="5094231" cy="523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569413" y="473667"/>
            <a:ext cx="7023682" cy="6739390"/>
            <a:chOff x="1900833" y="136373"/>
            <a:chExt cx="7023682" cy="6739390"/>
          </a:xfrm>
        </p:grpSpPr>
        <p:pic>
          <p:nvPicPr>
            <p:cNvPr id="4" name="Picture 3" descr="milky_way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0833" y="136373"/>
              <a:ext cx="7023682" cy="6739390"/>
            </a:xfrm>
            <a:prstGeom prst="rect">
              <a:avLst/>
            </a:prstGeom>
          </p:spPr>
        </p:pic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4527169" y="899739"/>
              <a:ext cx="4192588" cy="4594225"/>
              <a:chOff x="-78" y="1035"/>
              <a:chExt cx="2641" cy="2894"/>
            </a:xfrm>
          </p:grpSpPr>
          <p:grpSp>
            <p:nvGrpSpPr>
              <p:cNvPr id="6" name="Group 5"/>
              <p:cNvGrpSpPr>
                <a:grpSpLocks/>
              </p:cNvGrpSpPr>
              <p:nvPr/>
            </p:nvGrpSpPr>
            <p:grpSpPr bwMode="auto">
              <a:xfrm>
                <a:off x="-78" y="1035"/>
                <a:ext cx="2641" cy="2894"/>
                <a:chOff x="-78" y="1035"/>
                <a:chExt cx="2641" cy="2894"/>
              </a:xfrm>
            </p:grpSpPr>
            <p:grpSp>
              <p:nvGrpSpPr>
                <p:cNvPr id="9" name="Group 6"/>
                <p:cNvGrpSpPr>
                  <a:grpSpLocks/>
                </p:cNvGrpSpPr>
                <p:nvPr/>
              </p:nvGrpSpPr>
              <p:grpSpPr bwMode="auto">
                <a:xfrm>
                  <a:off x="-78" y="1035"/>
                  <a:ext cx="2641" cy="2894"/>
                  <a:chOff x="-78" y="1035"/>
                  <a:chExt cx="2641" cy="2894"/>
                </a:xfrm>
              </p:grpSpPr>
              <p:grpSp>
                <p:nvGrpSpPr>
                  <p:cNvPr id="73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660" y="3620"/>
                    <a:ext cx="1903" cy="309"/>
                    <a:chOff x="660" y="3620"/>
                    <a:chExt cx="1903" cy="309"/>
                  </a:xfrm>
                </p:grpSpPr>
                <p:sp>
                  <p:nvSpPr>
                    <p:cNvPr id="80" name="Text Box 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60" y="3621"/>
                      <a:ext cx="248" cy="30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600">
                          <a:solidFill>
                            <a:srgbClr val="00FFFF"/>
                          </a:solidFill>
                          <a:latin typeface="Verdana" pitchFamily="34" charset="0"/>
                        </a:rPr>
                        <a:t>5</a:t>
                      </a:r>
                    </a:p>
                  </p:txBody>
                </p:sp>
                <p:sp>
                  <p:nvSpPr>
                    <p:cNvPr id="81" name="Text Box 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33" y="3621"/>
                      <a:ext cx="380" cy="30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algn="ctr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600">
                          <a:solidFill>
                            <a:srgbClr val="00FFFF"/>
                          </a:solidFill>
                          <a:latin typeface="Verdana" pitchFamily="34" charset="0"/>
                        </a:rPr>
                        <a:t>10</a:t>
                      </a:r>
                    </a:p>
                  </p:txBody>
                </p:sp>
                <p:sp>
                  <p:nvSpPr>
                    <p:cNvPr id="82" name="Text Box 1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402" y="3620"/>
                      <a:ext cx="1161" cy="30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algn="ctr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600">
                          <a:solidFill>
                            <a:srgbClr val="00FFFF"/>
                          </a:solidFill>
                          <a:latin typeface="Verdana" pitchFamily="34" charset="0"/>
                          <a:sym typeface="Symbol" pitchFamily="18" charset="2"/>
                        </a:rPr>
                        <a:t> </a:t>
                      </a:r>
                      <a:r>
                        <a:rPr lang="en-US" sz="2600">
                          <a:solidFill>
                            <a:srgbClr val="00FFFF"/>
                          </a:solidFill>
                          <a:latin typeface="Verdana" pitchFamily="34" charset="0"/>
                        </a:rPr>
                        <a:t>R (kpc)</a:t>
                      </a:r>
                    </a:p>
                  </p:txBody>
                </p:sp>
              </p:grpSp>
              <p:grpSp>
                <p:nvGrpSpPr>
                  <p:cNvPr id="74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78" y="1080"/>
                    <a:ext cx="512" cy="2123"/>
                    <a:chOff x="-78" y="1080"/>
                    <a:chExt cx="512" cy="2123"/>
                  </a:xfrm>
                </p:grpSpPr>
                <p:sp>
                  <p:nvSpPr>
                    <p:cNvPr id="77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12" y="2895"/>
                      <a:ext cx="380" cy="30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600">
                          <a:solidFill>
                            <a:srgbClr val="00FFFF"/>
                          </a:solidFill>
                          <a:latin typeface="Verdana" pitchFamily="34" charset="0"/>
                        </a:rPr>
                        <a:t>50</a:t>
                      </a:r>
                    </a:p>
                  </p:txBody>
                </p:sp>
                <p:sp>
                  <p:nvSpPr>
                    <p:cNvPr id="78" name="Text Box 1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78" y="2365"/>
                      <a:ext cx="512" cy="30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600">
                          <a:solidFill>
                            <a:srgbClr val="00FFFF"/>
                          </a:solidFill>
                          <a:latin typeface="Verdana" pitchFamily="34" charset="0"/>
                        </a:rPr>
                        <a:t>100</a:t>
                      </a:r>
                    </a:p>
                  </p:txBody>
                </p:sp>
                <p:sp>
                  <p:nvSpPr>
                    <p:cNvPr id="79" name="Text Box 14"/>
                    <p:cNvSpPr txBox="1">
                      <a:spLocks noChangeArrowheads="1"/>
                    </p:cNvSpPr>
                    <p:nvPr/>
                  </p:nvSpPr>
                  <p:spPr bwMode="auto">
                    <a:xfrm rot="-5400000">
                      <a:off x="-475" y="1579"/>
                      <a:ext cx="1305" cy="30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algn="ctr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600">
                          <a:solidFill>
                            <a:srgbClr val="00FFFF"/>
                          </a:solidFill>
                          <a:latin typeface="Verdana" pitchFamily="34" charset="0"/>
                          <a:sym typeface="Symbol" pitchFamily="18" charset="2"/>
                        </a:rPr>
                        <a:t> </a:t>
                      </a:r>
                      <a:r>
                        <a:rPr lang="en-US" sz="2600">
                          <a:solidFill>
                            <a:srgbClr val="00FFFF"/>
                          </a:solidFill>
                          <a:latin typeface="Verdana" pitchFamily="34" charset="0"/>
                        </a:rPr>
                        <a:t>v (km/s)</a:t>
                      </a:r>
                    </a:p>
                  </p:txBody>
                </p:sp>
              </p:grpSp>
              <p:sp>
                <p:nvSpPr>
                  <p:cNvPr id="75" name="Line 1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88" y="1035"/>
                    <a:ext cx="32" cy="252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FF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76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420" y="3561"/>
                    <a:ext cx="2006" cy="5"/>
                  </a:xfrm>
                  <a:prstGeom prst="line">
                    <a:avLst/>
                  </a:prstGeom>
                  <a:noFill/>
                  <a:ln w="57150">
                    <a:solidFill>
                      <a:srgbClr val="00FFFF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0" name="Group 17"/>
                <p:cNvGrpSpPr>
                  <a:grpSpLocks/>
                </p:cNvGrpSpPr>
                <p:nvPr/>
              </p:nvGrpSpPr>
              <p:grpSpPr bwMode="auto">
                <a:xfrm>
                  <a:off x="420" y="1930"/>
                  <a:ext cx="2020" cy="1605"/>
                  <a:chOff x="420" y="1930"/>
                  <a:chExt cx="2020" cy="1605"/>
                </a:xfrm>
              </p:grpSpPr>
              <p:sp>
                <p:nvSpPr>
                  <p:cNvPr id="11" name="Freeform 18"/>
                  <p:cNvSpPr>
                    <a:spLocks/>
                  </p:cNvSpPr>
                  <p:nvPr/>
                </p:nvSpPr>
                <p:spPr bwMode="auto">
                  <a:xfrm>
                    <a:off x="420" y="2806"/>
                    <a:ext cx="2020" cy="729"/>
                  </a:xfrm>
                  <a:custGeom>
                    <a:avLst/>
                    <a:gdLst/>
                    <a:ahLst/>
                    <a:cxnLst>
                      <a:cxn ang="0">
                        <a:pos x="0" y="1277"/>
                      </a:cxn>
                      <a:cxn ang="0">
                        <a:pos x="182" y="642"/>
                      </a:cxn>
                      <a:cxn ang="0">
                        <a:pos x="318" y="188"/>
                      </a:cxn>
                      <a:cxn ang="0">
                        <a:pos x="545" y="7"/>
                      </a:cxn>
                      <a:cxn ang="0">
                        <a:pos x="953" y="143"/>
                      </a:cxn>
                      <a:cxn ang="0">
                        <a:pos x="1497" y="370"/>
                      </a:cxn>
                      <a:cxn ang="0">
                        <a:pos x="2087" y="551"/>
                      </a:cxn>
                      <a:cxn ang="0">
                        <a:pos x="2677" y="642"/>
                      </a:cxn>
                      <a:cxn ang="0">
                        <a:pos x="3538" y="733"/>
                      </a:cxn>
                    </a:cxnLst>
                    <a:rect l="0" t="0" r="r" b="b"/>
                    <a:pathLst>
                      <a:path w="3538" h="1277">
                        <a:moveTo>
                          <a:pt x="0" y="1277"/>
                        </a:moveTo>
                        <a:cubicBezTo>
                          <a:pt x="64" y="1050"/>
                          <a:pt x="129" y="824"/>
                          <a:pt x="182" y="642"/>
                        </a:cubicBezTo>
                        <a:cubicBezTo>
                          <a:pt x="235" y="460"/>
                          <a:pt x="257" y="294"/>
                          <a:pt x="318" y="188"/>
                        </a:cubicBezTo>
                        <a:cubicBezTo>
                          <a:pt x="379" y="82"/>
                          <a:pt x="439" y="14"/>
                          <a:pt x="545" y="7"/>
                        </a:cubicBezTo>
                        <a:cubicBezTo>
                          <a:pt x="651" y="0"/>
                          <a:pt x="794" y="83"/>
                          <a:pt x="953" y="143"/>
                        </a:cubicBezTo>
                        <a:cubicBezTo>
                          <a:pt x="1112" y="203"/>
                          <a:pt x="1308" y="302"/>
                          <a:pt x="1497" y="370"/>
                        </a:cubicBezTo>
                        <a:cubicBezTo>
                          <a:pt x="1686" y="438"/>
                          <a:pt x="1890" y="506"/>
                          <a:pt x="2087" y="551"/>
                        </a:cubicBezTo>
                        <a:cubicBezTo>
                          <a:pt x="2284" y="596"/>
                          <a:pt x="2435" y="612"/>
                          <a:pt x="2677" y="642"/>
                        </a:cubicBezTo>
                        <a:cubicBezTo>
                          <a:pt x="2919" y="672"/>
                          <a:pt x="3228" y="702"/>
                          <a:pt x="3538" y="733"/>
                        </a:cubicBezTo>
                      </a:path>
                    </a:pathLst>
                  </a:custGeom>
                  <a:noFill/>
                  <a:ln w="76200" cap="flat" cmpd="sng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12" name="Freeform 19"/>
                  <p:cNvSpPr>
                    <a:spLocks/>
                  </p:cNvSpPr>
                  <p:nvPr/>
                </p:nvSpPr>
                <p:spPr bwMode="auto">
                  <a:xfrm>
                    <a:off x="420" y="2007"/>
                    <a:ext cx="2020" cy="1528"/>
                  </a:xfrm>
                  <a:custGeom>
                    <a:avLst/>
                    <a:gdLst/>
                    <a:ahLst/>
                    <a:cxnLst>
                      <a:cxn ang="0">
                        <a:pos x="0" y="2676"/>
                      </a:cxn>
                      <a:cxn ang="0">
                        <a:pos x="227" y="1497"/>
                      </a:cxn>
                      <a:cxn ang="0">
                        <a:pos x="499" y="952"/>
                      </a:cxn>
                      <a:cxn ang="0">
                        <a:pos x="953" y="680"/>
                      </a:cxn>
                      <a:cxn ang="0">
                        <a:pos x="1633" y="453"/>
                      </a:cxn>
                      <a:cxn ang="0">
                        <a:pos x="2813" y="181"/>
                      </a:cxn>
                      <a:cxn ang="0">
                        <a:pos x="3538" y="0"/>
                      </a:cxn>
                    </a:cxnLst>
                    <a:rect l="0" t="0" r="r" b="b"/>
                    <a:pathLst>
                      <a:path w="3538" h="2676">
                        <a:moveTo>
                          <a:pt x="0" y="2676"/>
                        </a:moveTo>
                        <a:cubicBezTo>
                          <a:pt x="72" y="2230"/>
                          <a:pt x="144" y="1784"/>
                          <a:pt x="227" y="1497"/>
                        </a:cubicBezTo>
                        <a:cubicBezTo>
                          <a:pt x="310" y="1210"/>
                          <a:pt x="378" y="1088"/>
                          <a:pt x="499" y="952"/>
                        </a:cubicBezTo>
                        <a:cubicBezTo>
                          <a:pt x="620" y="816"/>
                          <a:pt x="764" y="763"/>
                          <a:pt x="953" y="680"/>
                        </a:cubicBezTo>
                        <a:cubicBezTo>
                          <a:pt x="1142" y="597"/>
                          <a:pt x="1323" y="536"/>
                          <a:pt x="1633" y="453"/>
                        </a:cubicBezTo>
                        <a:cubicBezTo>
                          <a:pt x="1943" y="370"/>
                          <a:pt x="2496" y="256"/>
                          <a:pt x="2813" y="181"/>
                        </a:cubicBezTo>
                        <a:cubicBezTo>
                          <a:pt x="3130" y="106"/>
                          <a:pt x="3334" y="53"/>
                          <a:pt x="3538" y="0"/>
                        </a:cubicBezTo>
                      </a:path>
                    </a:pathLst>
                  </a:custGeom>
                  <a:noFill/>
                  <a:ln w="762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grpSp>
                <p:nvGrpSpPr>
                  <p:cNvPr id="13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2059" y="1981"/>
                    <a:ext cx="44" cy="207"/>
                    <a:chOff x="4799" y="935"/>
                    <a:chExt cx="77" cy="363"/>
                  </a:xfrm>
                </p:grpSpPr>
                <p:sp>
                  <p:nvSpPr>
                    <p:cNvPr id="71" name="Oval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9" y="1078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2" name="Line 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38" y="935"/>
                      <a:ext cx="0" cy="36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14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2189" y="1930"/>
                    <a:ext cx="44" cy="207"/>
                    <a:chOff x="4799" y="935"/>
                    <a:chExt cx="77" cy="363"/>
                  </a:xfrm>
                </p:grpSpPr>
                <p:sp>
                  <p:nvSpPr>
                    <p:cNvPr id="69" name="Oval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9" y="1078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0" name="Line 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38" y="935"/>
                      <a:ext cx="0" cy="36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15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886" y="2370"/>
                    <a:ext cx="44" cy="77"/>
                    <a:chOff x="2744" y="2024"/>
                    <a:chExt cx="77" cy="136"/>
                  </a:xfrm>
                </p:grpSpPr>
                <p:sp>
                  <p:nvSpPr>
                    <p:cNvPr id="67" name="Oval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68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16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834" y="2395"/>
                    <a:ext cx="44" cy="78"/>
                    <a:chOff x="2744" y="2024"/>
                    <a:chExt cx="77" cy="136"/>
                  </a:xfrm>
                </p:grpSpPr>
                <p:sp>
                  <p:nvSpPr>
                    <p:cNvPr id="65" name="Oval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66" name="Line 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17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782" y="2421"/>
                    <a:ext cx="44" cy="78"/>
                    <a:chOff x="2744" y="2024"/>
                    <a:chExt cx="77" cy="136"/>
                  </a:xfrm>
                </p:grpSpPr>
                <p:sp>
                  <p:nvSpPr>
                    <p:cNvPr id="63" name="Oval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64" name="Line 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18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731" y="2473"/>
                    <a:ext cx="44" cy="78"/>
                    <a:chOff x="2744" y="2024"/>
                    <a:chExt cx="77" cy="136"/>
                  </a:xfrm>
                </p:grpSpPr>
                <p:sp>
                  <p:nvSpPr>
                    <p:cNvPr id="61" name="Oval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62" name="Line 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19" name="Group 38"/>
                  <p:cNvGrpSpPr>
                    <a:grpSpLocks/>
                  </p:cNvGrpSpPr>
                  <p:nvPr/>
                </p:nvGrpSpPr>
                <p:grpSpPr bwMode="auto">
                  <a:xfrm>
                    <a:off x="688" y="2525"/>
                    <a:ext cx="102" cy="78"/>
                    <a:chOff x="2647" y="2024"/>
                    <a:chExt cx="174" cy="136"/>
                  </a:xfrm>
                </p:grpSpPr>
                <p:sp>
                  <p:nvSpPr>
                    <p:cNvPr id="59" name="Oval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60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7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20" name="Group 41"/>
                  <p:cNvGrpSpPr>
                    <a:grpSpLocks/>
                  </p:cNvGrpSpPr>
                  <p:nvPr/>
                </p:nvGrpSpPr>
                <p:grpSpPr bwMode="auto">
                  <a:xfrm>
                    <a:off x="653" y="2551"/>
                    <a:ext cx="44" cy="77"/>
                    <a:chOff x="2744" y="2024"/>
                    <a:chExt cx="77" cy="136"/>
                  </a:xfrm>
                </p:grpSpPr>
                <p:sp>
                  <p:nvSpPr>
                    <p:cNvPr id="57" name="Oval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58" name="Line 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21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601" y="2628"/>
                    <a:ext cx="44" cy="78"/>
                    <a:chOff x="2744" y="2024"/>
                    <a:chExt cx="77" cy="136"/>
                  </a:xfrm>
                </p:grpSpPr>
                <p:sp>
                  <p:nvSpPr>
                    <p:cNvPr id="55" name="Oval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56" name="Line 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22" name="Group 47"/>
                  <p:cNvGrpSpPr>
                    <a:grpSpLocks/>
                  </p:cNvGrpSpPr>
                  <p:nvPr/>
                </p:nvGrpSpPr>
                <p:grpSpPr bwMode="auto">
                  <a:xfrm>
                    <a:off x="557" y="2758"/>
                    <a:ext cx="44" cy="78"/>
                    <a:chOff x="2744" y="2024"/>
                    <a:chExt cx="77" cy="136"/>
                  </a:xfrm>
                </p:grpSpPr>
                <p:sp>
                  <p:nvSpPr>
                    <p:cNvPr id="53" name="Oval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54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23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506" y="2888"/>
                    <a:ext cx="43" cy="77"/>
                    <a:chOff x="2744" y="2024"/>
                    <a:chExt cx="77" cy="136"/>
                  </a:xfrm>
                </p:grpSpPr>
                <p:sp>
                  <p:nvSpPr>
                    <p:cNvPr id="51" name="Oval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52" name="Line 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24" name="Group 53"/>
                  <p:cNvGrpSpPr>
                    <a:grpSpLocks/>
                  </p:cNvGrpSpPr>
                  <p:nvPr/>
                </p:nvGrpSpPr>
                <p:grpSpPr bwMode="auto">
                  <a:xfrm>
                    <a:off x="472" y="3095"/>
                    <a:ext cx="44" cy="77"/>
                    <a:chOff x="2744" y="2024"/>
                    <a:chExt cx="77" cy="136"/>
                  </a:xfrm>
                </p:grpSpPr>
                <p:sp>
                  <p:nvSpPr>
                    <p:cNvPr id="49" name="Oval 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50" name="Line 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25" name="Group 56"/>
                  <p:cNvGrpSpPr>
                    <a:grpSpLocks/>
                  </p:cNvGrpSpPr>
                  <p:nvPr/>
                </p:nvGrpSpPr>
                <p:grpSpPr bwMode="auto">
                  <a:xfrm>
                    <a:off x="938" y="2370"/>
                    <a:ext cx="44" cy="77"/>
                    <a:chOff x="2744" y="2024"/>
                    <a:chExt cx="77" cy="136"/>
                  </a:xfrm>
                </p:grpSpPr>
                <p:sp>
                  <p:nvSpPr>
                    <p:cNvPr id="47" name="Oval 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48" name="Line 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26" name="Group 59"/>
                  <p:cNvGrpSpPr>
                    <a:grpSpLocks/>
                  </p:cNvGrpSpPr>
                  <p:nvPr/>
                </p:nvGrpSpPr>
                <p:grpSpPr bwMode="auto">
                  <a:xfrm>
                    <a:off x="1075" y="2343"/>
                    <a:ext cx="44" cy="78"/>
                    <a:chOff x="2744" y="2024"/>
                    <a:chExt cx="77" cy="136"/>
                  </a:xfrm>
                </p:grpSpPr>
                <p:sp>
                  <p:nvSpPr>
                    <p:cNvPr id="45" name="Oval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46" name="Line 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27" name="Group 62"/>
                  <p:cNvGrpSpPr>
                    <a:grpSpLocks/>
                  </p:cNvGrpSpPr>
                  <p:nvPr/>
                </p:nvGrpSpPr>
                <p:grpSpPr bwMode="auto">
                  <a:xfrm>
                    <a:off x="1205" y="2292"/>
                    <a:ext cx="44" cy="78"/>
                    <a:chOff x="2744" y="2024"/>
                    <a:chExt cx="77" cy="136"/>
                  </a:xfrm>
                </p:grpSpPr>
                <p:sp>
                  <p:nvSpPr>
                    <p:cNvPr id="43" name="Oval 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44" name="Line 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28" name="Group 65"/>
                  <p:cNvGrpSpPr>
                    <a:grpSpLocks/>
                  </p:cNvGrpSpPr>
                  <p:nvPr/>
                </p:nvGrpSpPr>
                <p:grpSpPr bwMode="auto">
                  <a:xfrm>
                    <a:off x="1352" y="2188"/>
                    <a:ext cx="44" cy="78"/>
                    <a:chOff x="2744" y="2024"/>
                    <a:chExt cx="77" cy="136"/>
                  </a:xfrm>
                </p:grpSpPr>
                <p:sp>
                  <p:nvSpPr>
                    <p:cNvPr id="41" name="Oval 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42" name="Line 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29" name="Group 68"/>
                  <p:cNvGrpSpPr>
                    <a:grpSpLocks/>
                  </p:cNvGrpSpPr>
                  <p:nvPr/>
                </p:nvGrpSpPr>
                <p:grpSpPr bwMode="auto">
                  <a:xfrm>
                    <a:off x="1490" y="2188"/>
                    <a:ext cx="44" cy="78"/>
                    <a:chOff x="2744" y="2024"/>
                    <a:chExt cx="77" cy="136"/>
                  </a:xfrm>
                </p:grpSpPr>
                <p:sp>
                  <p:nvSpPr>
                    <p:cNvPr id="39" name="Oval 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40" name="Line 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30" name="Group 71"/>
                  <p:cNvGrpSpPr>
                    <a:grpSpLocks/>
                  </p:cNvGrpSpPr>
                  <p:nvPr/>
                </p:nvGrpSpPr>
                <p:grpSpPr bwMode="auto">
                  <a:xfrm>
                    <a:off x="1637" y="2188"/>
                    <a:ext cx="44" cy="78"/>
                    <a:chOff x="2744" y="2024"/>
                    <a:chExt cx="77" cy="136"/>
                  </a:xfrm>
                </p:grpSpPr>
                <p:sp>
                  <p:nvSpPr>
                    <p:cNvPr id="37" name="Oval 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38" name="Line 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31" name="Group 74"/>
                  <p:cNvGrpSpPr>
                    <a:grpSpLocks/>
                  </p:cNvGrpSpPr>
                  <p:nvPr/>
                </p:nvGrpSpPr>
                <p:grpSpPr bwMode="auto">
                  <a:xfrm>
                    <a:off x="1767" y="2136"/>
                    <a:ext cx="44" cy="130"/>
                    <a:chOff x="4322" y="1253"/>
                    <a:chExt cx="77" cy="227"/>
                  </a:xfrm>
                </p:grpSpPr>
                <p:sp>
                  <p:nvSpPr>
                    <p:cNvPr id="35" name="Oval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2" y="1328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36" name="Line 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358" y="1253"/>
                      <a:ext cx="6" cy="227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32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1904" y="2111"/>
                    <a:ext cx="44" cy="129"/>
                    <a:chOff x="4322" y="1253"/>
                    <a:chExt cx="77" cy="227"/>
                  </a:xfrm>
                </p:grpSpPr>
                <p:sp>
                  <p:nvSpPr>
                    <p:cNvPr id="33" name="Oval 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2" y="1328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34" name="Line 7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358" y="1253"/>
                      <a:ext cx="6" cy="227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7" name="Text Box 80"/>
              <p:cNvSpPr txBox="1">
                <a:spLocks noChangeArrowheads="1"/>
              </p:cNvSpPr>
              <p:nvPr/>
            </p:nvSpPr>
            <p:spPr bwMode="auto">
              <a:xfrm>
                <a:off x="1060" y="2637"/>
                <a:ext cx="1290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>
                    <a:solidFill>
                      <a:srgbClr val="FF0000"/>
                    </a:solidFill>
                    <a:latin typeface="Verdana" pitchFamily="34" charset="0"/>
                  </a:rPr>
                  <a:t>verwacht</a:t>
                </a:r>
              </a:p>
            </p:txBody>
          </p:sp>
          <p:sp>
            <p:nvSpPr>
              <p:cNvPr id="8" name="Text Box 81"/>
              <p:cNvSpPr txBox="1">
                <a:spLocks noChangeArrowheads="1"/>
              </p:cNvSpPr>
              <p:nvPr/>
            </p:nvSpPr>
            <p:spPr bwMode="auto">
              <a:xfrm>
                <a:off x="873" y="1775"/>
                <a:ext cx="1247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>
                    <a:solidFill>
                      <a:srgbClr val="FF0000"/>
                    </a:solidFill>
                    <a:latin typeface="Verdana" pitchFamily="34" charset="0"/>
                  </a:rPr>
                  <a:t>gemeten</a:t>
                </a:r>
              </a:p>
            </p:txBody>
          </p:sp>
        </p:grpSp>
      </p:grpSp>
      <p:cxnSp>
        <p:nvCxnSpPr>
          <p:cNvPr id="87" name="Straight Connector 86"/>
          <p:cNvCxnSpPr/>
          <p:nvPr/>
        </p:nvCxnSpPr>
        <p:spPr>
          <a:xfrm>
            <a:off x="5292804" y="0"/>
            <a:ext cx="0" cy="6922147"/>
          </a:xfrm>
          <a:prstGeom prst="line">
            <a:avLst/>
          </a:prstGeom>
          <a:ln w="76200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1448516" y="6102501"/>
            <a:ext cx="2674681" cy="523220"/>
          </a:xfrm>
          <a:prstGeom prst="rect">
            <a:avLst/>
          </a:prstGeom>
          <a:noFill/>
          <a:ln w="25400"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66FFFF"/>
                </a:solidFill>
              </a:rPr>
              <a:t>Donkere</a:t>
            </a:r>
            <a:r>
              <a:rPr lang="en-US" sz="2800" dirty="0" smtClean="0">
                <a:solidFill>
                  <a:srgbClr val="66FFFF"/>
                </a:solidFill>
              </a:rPr>
              <a:t> </a:t>
            </a:r>
            <a:r>
              <a:rPr lang="en-US" sz="2800" dirty="0" err="1" smtClean="0">
                <a:solidFill>
                  <a:srgbClr val="66FFFF"/>
                </a:solidFill>
              </a:rPr>
              <a:t>Materie</a:t>
            </a:r>
            <a:endParaRPr lang="en-US" sz="2800" dirty="0">
              <a:solidFill>
                <a:srgbClr val="66FFFF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814838" y="6124643"/>
            <a:ext cx="2608406" cy="523220"/>
          </a:xfrm>
          <a:prstGeom prst="rect">
            <a:avLst/>
          </a:prstGeom>
          <a:noFill/>
          <a:ln w="25400"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66FFFF"/>
                </a:solidFill>
              </a:rPr>
              <a:t>Donkere</a:t>
            </a:r>
            <a:r>
              <a:rPr lang="en-US" sz="2800" dirty="0" smtClean="0">
                <a:solidFill>
                  <a:srgbClr val="66FFFF"/>
                </a:solidFill>
              </a:rPr>
              <a:t> </a:t>
            </a:r>
            <a:r>
              <a:rPr lang="en-US" sz="2800" dirty="0" err="1" smtClean="0">
                <a:solidFill>
                  <a:srgbClr val="66FFFF"/>
                </a:solidFill>
              </a:rPr>
              <a:t>Energie</a:t>
            </a:r>
            <a:endParaRPr lang="en-US" sz="2800" dirty="0">
              <a:solidFill>
                <a:srgbClr val="66FFFF"/>
              </a:solidFill>
            </a:endParaRPr>
          </a:p>
        </p:txBody>
      </p:sp>
      <p:sp>
        <p:nvSpPr>
          <p:cNvPr id="91" name="Rectangle 2"/>
          <p:cNvSpPr>
            <a:spLocks/>
          </p:cNvSpPr>
          <p:nvPr/>
        </p:nvSpPr>
        <p:spPr bwMode="auto">
          <a:xfrm>
            <a:off x="915087" y="139467"/>
            <a:ext cx="7886700" cy="58293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200" dirty="0">
                <a:solidFill>
                  <a:srgbClr val="F17441"/>
                </a:solidFill>
                <a:latin typeface="Capitals" pitchFamily="-104" charset="0"/>
                <a:ea typeface="Capitals" pitchFamily="-104" charset="0"/>
                <a:cs typeface="Capitals" pitchFamily="-104" charset="0"/>
                <a:sym typeface="Capitals" pitchFamily="-104" charset="0"/>
              </a:rPr>
              <a:t>The Dark Side rules the Universe</a:t>
            </a:r>
          </a:p>
        </p:txBody>
      </p:sp>
    </p:spTree>
    <p:extLst>
      <p:ext uri="{BB962C8B-B14F-4D97-AF65-F5344CB8AC3E}">
        <p14:creationId xmlns:p14="http://schemas.microsoft.com/office/powerpoint/2010/main" val="2722420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690531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>
                <a:solidFill>
                  <a:srgbClr val="FFFF00"/>
                </a:solidFill>
              </a:rPr>
              <a:t>3</a:t>
            </a:r>
            <a:r>
              <a:rPr lang="en-US" sz="4000" dirty="0" smtClean="0">
                <a:solidFill>
                  <a:srgbClr val="FFFF00"/>
                </a:solidFill>
              </a:rPr>
              <a:t>: Het Micro </a:t>
            </a:r>
            <a:r>
              <a:rPr lang="en-US" sz="4000" dirty="0" err="1" smtClean="0">
                <a:solidFill>
                  <a:srgbClr val="FFFF00"/>
                </a:solidFill>
              </a:rPr>
              <a:t>Universum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De </a:t>
            </a:r>
            <a:r>
              <a:rPr lang="en-US" i="1" dirty="0" err="1">
                <a:solidFill>
                  <a:srgbClr val="00FFFF"/>
                </a:solidFill>
              </a:rPr>
              <a:t>B</a:t>
            </a:r>
            <a:r>
              <a:rPr lang="en-US" sz="3200" i="1" dirty="0" err="1" smtClean="0">
                <a:solidFill>
                  <a:srgbClr val="00FFFF"/>
                </a:solidFill>
              </a:rPr>
              <a:t>ouwstenen</a:t>
            </a:r>
            <a:r>
              <a:rPr lang="en-US" sz="3200" i="1" dirty="0" smtClean="0">
                <a:solidFill>
                  <a:srgbClr val="00FFFF"/>
                </a:solidFill>
              </a:rPr>
              <a:t> van</a:t>
            </a:r>
          </a:p>
          <a:p>
            <a:pPr algn="r" eaLnBrk="1" hangingPunct="1"/>
            <a:r>
              <a:rPr lang="en-US" sz="3200" i="1" dirty="0" err="1" smtClean="0">
                <a:solidFill>
                  <a:srgbClr val="00FFFF"/>
                </a:solidFill>
              </a:rPr>
              <a:t>Materie</a:t>
            </a:r>
            <a:r>
              <a:rPr lang="en-US" sz="3200" i="1" dirty="0" smtClean="0">
                <a:solidFill>
                  <a:srgbClr val="00FFFF"/>
                </a:solidFill>
              </a:rPr>
              <a:t> en </a:t>
            </a:r>
            <a:r>
              <a:rPr lang="en-US" i="1" dirty="0" err="1" smtClean="0">
                <a:solidFill>
                  <a:srgbClr val="00FFFF"/>
                </a:solidFill>
              </a:rPr>
              <a:t>K</a:t>
            </a:r>
            <a:r>
              <a:rPr lang="en-US" sz="3200" i="1" dirty="0" err="1" smtClean="0">
                <a:solidFill>
                  <a:srgbClr val="00FFFF"/>
                </a:solidFill>
              </a:rPr>
              <a:t>racht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Juli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63"/>
            <a:ext cx="9144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56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41771" name="Oval 75"/>
          <p:cNvSpPr>
            <a:spLocks noChangeArrowheads="1"/>
          </p:cNvSpPr>
          <p:nvPr/>
        </p:nvSpPr>
        <p:spPr bwMode="auto">
          <a:xfrm>
            <a:off x="6534150" y="2581275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41769" name="Oval 73"/>
          <p:cNvSpPr>
            <a:spLocks noChangeArrowheads="1"/>
          </p:cNvSpPr>
          <p:nvPr/>
        </p:nvSpPr>
        <p:spPr bwMode="auto">
          <a:xfrm>
            <a:off x="4867275" y="1225550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Bouwstenen van materie</a:t>
            </a:r>
          </a:p>
        </p:txBody>
      </p:sp>
      <p:pic>
        <p:nvPicPr>
          <p:cNvPr id="541699" name="Picture 3" descr="atoomkern_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4005263"/>
            <a:ext cx="1677987" cy="1577975"/>
          </a:xfrm>
          <a:prstGeom prst="rect">
            <a:avLst/>
          </a:prstGeom>
          <a:noFill/>
        </p:spPr>
      </p:pic>
      <p:pic>
        <p:nvPicPr>
          <p:cNvPr id="541700" name="Picture 4" descr="molekuul_FRUCTO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250" y="1463675"/>
            <a:ext cx="1657350" cy="1408113"/>
          </a:xfrm>
          <a:prstGeom prst="rect">
            <a:avLst/>
          </a:prstGeom>
          <a:noFill/>
        </p:spPr>
      </p:pic>
      <p:pic>
        <p:nvPicPr>
          <p:cNvPr id="541701" name="Picture 5" descr="bloe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950" y="1536700"/>
            <a:ext cx="1196975" cy="1422400"/>
          </a:xfrm>
          <a:prstGeom prst="rect">
            <a:avLst/>
          </a:prstGeom>
          <a:noFill/>
        </p:spPr>
      </p:pic>
      <p:sp>
        <p:nvSpPr>
          <p:cNvPr id="541702" name="Oval 6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786188" y="1196975"/>
            <a:ext cx="3030537" cy="1939925"/>
            <a:chOff x="1200" y="1248"/>
            <a:chExt cx="1909" cy="1222"/>
          </a:xfrm>
        </p:grpSpPr>
        <p:sp>
          <p:nvSpPr>
            <p:cNvPr id="541704" name="Oval 8"/>
            <p:cNvSpPr>
              <a:spLocks noChangeArrowheads="1"/>
            </p:cNvSpPr>
            <p:nvPr/>
          </p:nvSpPr>
          <p:spPr bwMode="auto">
            <a:xfrm>
              <a:off x="1200" y="1845"/>
              <a:ext cx="48" cy="48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05" name="Oval 9"/>
            <p:cNvSpPr>
              <a:spLocks noChangeArrowheads="1"/>
            </p:cNvSpPr>
            <p:nvPr/>
          </p:nvSpPr>
          <p:spPr bwMode="auto">
            <a:xfrm>
              <a:off x="1872" y="124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06" name="Line 10"/>
            <p:cNvSpPr>
              <a:spLocks noChangeShapeType="1"/>
            </p:cNvSpPr>
            <p:nvPr/>
          </p:nvSpPr>
          <p:spPr bwMode="auto">
            <a:xfrm>
              <a:off x="1215" y="1894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07" name="Line 11"/>
            <p:cNvSpPr>
              <a:spLocks noChangeShapeType="1"/>
            </p:cNvSpPr>
            <p:nvPr/>
          </p:nvSpPr>
          <p:spPr bwMode="auto">
            <a:xfrm flipV="1">
              <a:off x="1218" y="1301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724400" y="3108325"/>
            <a:ext cx="3276600" cy="2640013"/>
            <a:chOff x="3312" y="2443"/>
            <a:chExt cx="2064" cy="1663"/>
          </a:xfrm>
        </p:grpSpPr>
        <p:sp>
          <p:nvSpPr>
            <p:cNvPr id="541709" name="Oval 13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10" name="Oval 14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11" name="Line 15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12" name="Line 16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3030538" y="4625975"/>
            <a:ext cx="2762250" cy="1277938"/>
            <a:chOff x="2245" y="3399"/>
            <a:chExt cx="1740" cy="805"/>
          </a:xfrm>
        </p:grpSpPr>
        <p:sp>
          <p:nvSpPr>
            <p:cNvPr id="541714" name="Oval 18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15" name="Oval 19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16" name="Line 20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17" name="Line 21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2832100" y="3240088"/>
            <a:ext cx="3149600" cy="1501775"/>
            <a:chOff x="2120" y="2526"/>
            <a:chExt cx="1984" cy="946"/>
          </a:xfrm>
        </p:grpSpPr>
        <p:sp>
          <p:nvSpPr>
            <p:cNvPr id="541719" name="Oval 23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20" name="Oval 24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21" name="Line 25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22" name="Line 26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7137400" y="4176713"/>
            <a:ext cx="1206500" cy="1774825"/>
            <a:chOff x="4832" y="3116"/>
            <a:chExt cx="760" cy="1118"/>
          </a:xfrm>
        </p:grpSpPr>
        <p:sp>
          <p:nvSpPr>
            <p:cNvPr id="541724" name="Oval 28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25" name="Oval 29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26" name="Line 30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27" name="Line 31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541728" name="Picture 32" descr="bolletje_3D_bruin_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75538" y="5151438"/>
            <a:ext cx="715962" cy="715962"/>
          </a:xfrm>
          <a:prstGeom prst="rect">
            <a:avLst/>
          </a:prstGeom>
          <a:noFill/>
        </p:spPr>
      </p:pic>
      <p:pic>
        <p:nvPicPr>
          <p:cNvPr id="541729" name="Picture 33" descr="bolletje_3D_groen_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6788" y="3490913"/>
            <a:ext cx="819150" cy="819150"/>
          </a:xfrm>
          <a:prstGeom prst="rect">
            <a:avLst/>
          </a:prstGeom>
          <a:noFill/>
        </p:spPr>
      </p:pic>
      <p:pic>
        <p:nvPicPr>
          <p:cNvPr id="541730" name="Picture 34" descr="bolletje_3D_geel_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76338" y="4872038"/>
            <a:ext cx="842962" cy="842962"/>
          </a:xfrm>
          <a:prstGeom prst="rect">
            <a:avLst/>
          </a:prstGeom>
          <a:noFill/>
        </p:spPr>
      </p:pic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2971800" y="3476625"/>
            <a:ext cx="1019175" cy="1019175"/>
            <a:chOff x="2217" y="2601"/>
            <a:chExt cx="642" cy="642"/>
          </a:xfrm>
        </p:grpSpPr>
        <p:pic>
          <p:nvPicPr>
            <p:cNvPr id="541732" name="Picture 36" descr="bolletje_3D_rood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541733" name="Picture 37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4" name="Picture 38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5" name="Picture 39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8" name="Group 40"/>
          <p:cNvGrpSpPr>
            <a:grpSpLocks/>
          </p:cNvGrpSpPr>
          <p:nvPr/>
        </p:nvGrpSpPr>
        <p:grpSpPr bwMode="auto">
          <a:xfrm>
            <a:off x="3209925" y="4810125"/>
            <a:ext cx="981075" cy="981075"/>
            <a:chOff x="2343" y="3495"/>
            <a:chExt cx="618" cy="618"/>
          </a:xfrm>
        </p:grpSpPr>
        <p:pic>
          <p:nvPicPr>
            <p:cNvPr id="541737" name="Picture 41" descr="bolletje_3D_blauw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541738" name="Picture 42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9" name="Picture 43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40" name="Picture 44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977900" y="4576763"/>
            <a:ext cx="2678113" cy="1231900"/>
            <a:chOff x="952" y="3368"/>
            <a:chExt cx="1687" cy="776"/>
          </a:xfrm>
        </p:grpSpPr>
        <p:sp>
          <p:nvSpPr>
            <p:cNvPr id="541742" name="Oval 46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43" name="Oval 47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44" name="Line 48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45" name="Line 49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758825" y="3284538"/>
            <a:ext cx="2678113" cy="1231900"/>
            <a:chOff x="952" y="3368"/>
            <a:chExt cx="1687" cy="776"/>
          </a:xfrm>
        </p:grpSpPr>
        <p:sp>
          <p:nvSpPr>
            <p:cNvPr id="541747" name="Oval 51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41748" name="Oval 52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49" name="Line 53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50" name="Line 54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541751" name="Text Box 55"/>
          <p:cNvSpPr txBox="1">
            <a:spLocks noChangeArrowheads="1"/>
          </p:cNvSpPr>
          <p:nvPr/>
        </p:nvSpPr>
        <p:spPr bwMode="auto">
          <a:xfrm rot="-5400000">
            <a:off x="-596377" y="4176966"/>
            <a:ext cx="1970190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08000"/>
                </a:solidFill>
                <a:latin typeface="+mn-lt"/>
              </a:rPr>
              <a:t>quarks</a:t>
            </a:r>
          </a:p>
        </p:txBody>
      </p:sp>
      <p:sp>
        <p:nvSpPr>
          <p:cNvPr id="541752" name="Text Box 56"/>
          <p:cNvSpPr txBox="1">
            <a:spLocks noChangeArrowheads="1"/>
          </p:cNvSpPr>
          <p:nvPr/>
        </p:nvSpPr>
        <p:spPr bwMode="auto">
          <a:xfrm rot="5400000">
            <a:off x="7660124" y="5168510"/>
            <a:ext cx="2150702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8000"/>
                </a:solidFill>
                <a:latin typeface="+mn-lt"/>
              </a:rPr>
              <a:t>elektron</a:t>
            </a:r>
            <a:endParaRPr lang="en-US" sz="36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541753" name="Text Box 57"/>
          <p:cNvSpPr txBox="1">
            <a:spLocks noChangeArrowheads="1"/>
          </p:cNvSpPr>
          <p:nvPr/>
        </p:nvSpPr>
        <p:spPr bwMode="auto">
          <a:xfrm>
            <a:off x="5013608" y="5799598"/>
            <a:ext cx="1421783" cy="523220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Nucleus</a:t>
            </a:r>
          </a:p>
        </p:txBody>
      </p:sp>
      <p:sp>
        <p:nvSpPr>
          <p:cNvPr id="541754" name="Text Box 58"/>
          <p:cNvSpPr txBox="1">
            <a:spLocks noChangeArrowheads="1"/>
          </p:cNvSpPr>
          <p:nvPr/>
        </p:nvSpPr>
        <p:spPr bwMode="auto">
          <a:xfrm>
            <a:off x="2946400" y="5883275"/>
            <a:ext cx="1625600" cy="955675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neutron</a:t>
            </a:r>
          </a:p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proton</a:t>
            </a:r>
          </a:p>
        </p:txBody>
      </p:sp>
      <p:grpSp>
        <p:nvGrpSpPr>
          <p:cNvPr id="11" name="Group 59"/>
          <p:cNvGrpSpPr>
            <a:grpSpLocks/>
          </p:cNvGrpSpPr>
          <p:nvPr/>
        </p:nvGrpSpPr>
        <p:grpSpPr bwMode="auto">
          <a:xfrm>
            <a:off x="5397500" y="1963738"/>
            <a:ext cx="3092450" cy="2543175"/>
            <a:chOff x="3736" y="1722"/>
            <a:chExt cx="1948" cy="1602"/>
          </a:xfrm>
        </p:grpSpPr>
        <p:sp>
          <p:nvSpPr>
            <p:cNvPr id="541756" name="Oval 60"/>
            <p:cNvSpPr>
              <a:spLocks noChangeArrowheads="1"/>
            </p:cNvSpPr>
            <p:nvPr/>
          </p:nvSpPr>
          <p:spPr bwMode="auto">
            <a:xfrm rot="-19248556">
              <a:off x="4447" y="2102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57" name="Oval 61"/>
            <p:cNvSpPr>
              <a:spLocks noChangeArrowheads="1"/>
            </p:cNvSpPr>
            <p:nvPr/>
          </p:nvSpPr>
          <p:spPr bwMode="auto">
            <a:xfrm rot="-19248556">
              <a:off x="3956" y="1935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58" name="Line 62"/>
            <p:cNvSpPr>
              <a:spLocks noChangeShapeType="1"/>
            </p:cNvSpPr>
            <p:nvPr/>
          </p:nvSpPr>
          <p:spPr bwMode="auto">
            <a:xfrm rot="-19248556">
              <a:off x="3736" y="2300"/>
              <a:ext cx="993" cy="378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59" name="Line 63"/>
            <p:cNvSpPr>
              <a:spLocks noChangeShapeType="1"/>
            </p:cNvSpPr>
            <p:nvPr/>
          </p:nvSpPr>
          <p:spPr bwMode="auto">
            <a:xfrm rot="2351444" flipV="1">
              <a:off x="4107" y="1722"/>
              <a:ext cx="1035" cy="6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2" name="Group 64"/>
          <p:cNvGrpSpPr>
            <a:grpSpLocks/>
          </p:cNvGrpSpPr>
          <p:nvPr/>
        </p:nvGrpSpPr>
        <p:grpSpPr bwMode="auto">
          <a:xfrm>
            <a:off x="6786563" y="2185988"/>
            <a:ext cx="1506537" cy="2217737"/>
            <a:chOff x="4275" y="1336"/>
            <a:chExt cx="949" cy="1397"/>
          </a:xfrm>
        </p:grpSpPr>
        <p:pic>
          <p:nvPicPr>
            <p:cNvPr id="541761" name="Picture 65" descr="atoom_3D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275" y="1743"/>
              <a:ext cx="949" cy="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41762" name="Text Box 66"/>
            <p:cNvSpPr txBox="1">
              <a:spLocks noChangeArrowheads="1"/>
            </p:cNvSpPr>
            <p:nvPr/>
          </p:nvSpPr>
          <p:spPr bwMode="auto">
            <a:xfrm>
              <a:off x="4470" y="1336"/>
              <a:ext cx="522" cy="237"/>
            </a:xfrm>
            <a:prstGeom prst="rect">
              <a:avLst/>
            </a:prstGeom>
            <a:solidFill>
              <a:srgbClr val="E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Arial" charset="0"/>
                </a:rPr>
                <a:t>atoom</a:t>
              </a:r>
            </a:p>
          </p:txBody>
        </p:sp>
      </p:grpSp>
      <p:grpSp>
        <p:nvGrpSpPr>
          <p:cNvPr id="13" name="Group 67"/>
          <p:cNvGrpSpPr>
            <a:grpSpLocks/>
          </p:cNvGrpSpPr>
          <p:nvPr/>
        </p:nvGrpSpPr>
        <p:grpSpPr bwMode="auto">
          <a:xfrm>
            <a:off x="1395413" y="1219200"/>
            <a:ext cx="3006725" cy="1939925"/>
            <a:chOff x="879" y="768"/>
            <a:chExt cx="1894" cy="1222"/>
          </a:xfrm>
        </p:grpSpPr>
        <p:sp>
          <p:nvSpPr>
            <p:cNvPr id="541764" name="Oval 68"/>
            <p:cNvSpPr>
              <a:spLocks noChangeArrowheads="1"/>
            </p:cNvSpPr>
            <p:nvPr/>
          </p:nvSpPr>
          <p:spPr bwMode="auto">
            <a:xfrm>
              <a:off x="1536" y="76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65" name="Line 69"/>
            <p:cNvSpPr>
              <a:spLocks noChangeShapeType="1"/>
            </p:cNvSpPr>
            <p:nvPr/>
          </p:nvSpPr>
          <p:spPr bwMode="auto">
            <a:xfrm flipV="1">
              <a:off x="882" y="816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66" name="Line 70"/>
            <p:cNvSpPr>
              <a:spLocks noChangeShapeType="1"/>
            </p:cNvSpPr>
            <p:nvPr/>
          </p:nvSpPr>
          <p:spPr bwMode="auto">
            <a:xfrm>
              <a:off x="879" y="1365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541767" name="Picture 71" descr="plantcel"/>
          <p:cNvPicPr>
            <a:picLocks noGrp="1" noChangeAspect="1" noChangeArrowheads="1"/>
          </p:cNvPicPr>
          <p:nvPr>
            <p:ph idx="1"/>
          </p:nvPr>
        </p:nvPicPr>
        <p:blipFill>
          <a:blip r:embed="rId14" cstate="print"/>
          <a:srcRect/>
          <a:stretch>
            <a:fillRect/>
          </a:stretch>
        </p:blipFill>
        <p:spPr>
          <a:xfrm>
            <a:off x="2819400" y="1143000"/>
            <a:ext cx="1277938" cy="1974850"/>
          </a:xfrm>
          <a:noFill/>
          <a:ln/>
        </p:spPr>
      </p:pic>
      <p:sp>
        <p:nvSpPr>
          <p:cNvPr id="541768" name="Oval 72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75275" y="550644"/>
            <a:ext cx="3506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err="1" smtClean="0">
                <a:solidFill>
                  <a:srgbClr val="66FFFF"/>
                </a:solidFill>
              </a:rPr>
              <a:t>Vraag</a:t>
            </a:r>
            <a:r>
              <a:rPr lang="en-US" sz="2000" u="sng" dirty="0" smtClean="0">
                <a:solidFill>
                  <a:srgbClr val="66FFFF"/>
                </a:solidFill>
              </a:rPr>
              <a:t>: </a:t>
            </a:r>
            <a:r>
              <a:rPr lang="en-US" sz="2000" dirty="0" smtClean="0">
                <a:solidFill>
                  <a:srgbClr val="66FFFF"/>
                </a:solidFill>
              </a:rPr>
              <a:t>Hoe kun je </a:t>
            </a:r>
            <a:r>
              <a:rPr lang="en-US" sz="2000" dirty="0" err="1" smtClean="0">
                <a:solidFill>
                  <a:srgbClr val="66FFFF"/>
                </a:solidFill>
              </a:rPr>
              <a:t>onderzoeken</a:t>
            </a:r>
            <a:r>
              <a:rPr lang="en-US" sz="2000" dirty="0" smtClean="0">
                <a:solidFill>
                  <a:srgbClr val="66FFFF"/>
                </a:solidFill>
              </a:rPr>
              <a:t> of </a:t>
            </a:r>
            <a:r>
              <a:rPr lang="en-US" sz="2000" dirty="0" err="1" smtClean="0">
                <a:solidFill>
                  <a:srgbClr val="66FFFF"/>
                </a:solidFill>
              </a:rPr>
              <a:t>er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niet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nog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iets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kleiner</a:t>
            </a:r>
            <a:r>
              <a:rPr lang="en-US" sz="2000" dirty="0" smtClean="0">
                <a:solidFill>
                  <a:srgbClr val="66FFFF"/>
                </a:solidFill>
              </a:rPr>
              <a:t> is?</a:t>
            </a:r>
            <a:endParaRPr lang="en-US" sz="2000" dirty="0">
              <a:solidFill>
                <a:srgbClr val="66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771" grpId="0" animBg="1"/>
      <p:bldP spid="541769" grpId="0" animBg="1"/>
      <p:bldP spid="541751" grpId="0" animBg="1"/>
      <p:bldP spid="541752" grpId="0" animBg="1"/>
      <p:bldP spid="541753" grpId="0" animBg="1"/>
      <p:bldP spid="541754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 bwMode="auto">
          <a:xfrm>
            <a:off x="-109646" y="3179462"/>
            <a:ext cx="4988882" cy="3809873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6167760" y="5748002"/>
            <a:ext cx="2762083" cy="707886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66FFFF"/>
                </a:solidFill>
                <a:effectLst/>
                <a:latin typeface="Tahoma" pitchFamily="34" charset="0"/>
              </a:rPr>
              <a:t>Kun je nu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66FFFF"/>
                </a:solidFill>
                <a:effectLst/>
                <a:latin typeface="Tahoma" pitchFamily="34" charset="0"/>
              </a:rPr>
              <a:t>hiermee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66FFFF"/>
                </a:solidFill>
                <a:effectLst/>
                <a:latin typeface="Tahoma" pitchFamily="34" charset="0"/>
              </a:rPr>
              <a:t>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66FFFF"/>
                </a:solidFill>
                <a:effectLst/>
                <a:latin typeface="Tahoma" pitchFamily="34" charset="0"/>
              </a:rPr>
              <a:t>echt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66FFFF"/>
                </a:solidFill>
                <a:effectLst/>
                <a:latin typeface="Tahoma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66FFFF"/>
                </a:solidFill>
                <a:effectLst/>
                <a:latin typeface="Tahoma" pitchFamily="34" charset="0"/>
              </a:rPr>
              <a:t>alles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66FFFF"/>
                </a:solidFill>
                <a:effectLst/>
                <a:latin typeface="Tahoma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66FFFF"/>
                </a:solidFill>
                <a:effectLst/>
                <a:latin typeface="Tahoma" pitchFamily="34" charset="0"/>
              </a:rPr>
              <a:t>verklaren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66FFFF"/>
                </a:solidFill>
                <a:effectLst/>
                <a:latin typeface="Tahoma" pitchFamily="34" charset="0"/>
              </a:rPr>
              <a:t>?</a:t>
            </a:r>
          </a:p>
        </p:txBody>
      </p:sp>
      <p:pic>
        <p:nvPicPr>
          <p:cNvPr id="616501" name="Picture 53" descr="1869_pt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3" y="3249939"/>
            <a:ext cx="4643437" cy="3482975"/>
          </a:xfrm>
          <a:prstGeom prst="rect">
            <a:avLst/>
          </a:prstGeom>
          <a:noFill/>
        </p:spPr>
      </p:pic>
      <p:sp>
        <p:nvSpPr>
          <p:cNvPr id="5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6450" name="Picture 2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6888" y="731838"/>
            <a:ext cx="4837112" cy="4837112"/>
          </a:xfrm>
          <a:prstGeom prst="rect">
            <a:avLst/>
          </a:prstGeom>
          <a:noFill/>
        </p:spPr>
      </p:pic>
      <p:sp>
        <p:nvSpPr>
          <p:cNvPr id="6164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 aardse materie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277813"/>
            <a:ext cx="4213225" cy="2486025"/>
            <a:chOff x="0" y="175"/>
            <a:chExt cx="2654" cy="1566"/>
          </a:xfrm>
        </p:grpSpPr>
        <p:pic>
          <p:nvPicPr>
            <p:cNvPr id="616453" name="Picture 5" descr="atoom_3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616455" name="Oval 7"/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56" name="Oval 8"/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57" name="Line 9"/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58" name="Line 10"/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59" name="Picture 11" descr="atoomkern_3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616461" name="Oval 13"/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2" name="Oval 14"/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3" name="Line 15"/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4" name="Line 16"/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616466" name="Oval 18"/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7" name="Oval 19"/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8" name="Line 20"/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9" name="Line 21"/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616471" name="Picture 23" descr="bolletje_3D_rood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616472" name="Picture 24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616473" name="Picture 25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616474" name="Picture 26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7" name="Group 27"/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616476" name="Picture 28" descr="bolletje_3D_blauw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616477" name="Picture 29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8" name="Picture 30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9" name="Picture 31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616480" name="Picture 32" descr="bolletje_3D_groen_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616481" name="Picture 33" descr="bolletje_3D_geel_u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8" name="Group 34"/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616483" name="Oval 35"/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4" name="Oval 36"/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85" name="Line 37"/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86" name="Line 38"/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9" name="Group 39"/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616488" name="Oval 40"/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9" name="Oval 41"/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0" name="Line 42"/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1" name="Line 43"/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10" name="Group 44"/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616493" name="Oval 45"/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94" name="Oval 46"/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5" name="Line 47"/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6" name="Line 48"/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97" name="Picture 49" descr="bolletje_3D_bruin_e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11" name="Group 50"/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616499" name="Picture 5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6500" name="Picture 52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616502" name="AutoShape 54"/>
          <p:cNvSpPr>
            <a:spLocks noChangeArrowheads="1"/>
          </p:cNvSpPr>
          <p:nvPr/>
        </p:nvSpPr>
        <p:spPr bwMode="auto">
          <a:xfrm>
            <a:off x="1403350" y="2527300"/>
            <a:ext cx="295275" cy="857250"/>
          </a:xfrm>
          <a:prstGeom prst="downArrow">
            <a:avLst>
              <a:gd name="adj1" fmla="val 50000"/>
              <a:gd name="adj2" fmla="val 72581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16503" name="Freeform 55"/>
          <p:cNvSpPr>
            <a:spLocks/>
          </p:cNvSpPr>
          <p:nvPr/>
        </p:nvSpPr>
        <p:spPr bwMode="auto">
          <a:xfrm>
            <a:off x="4527550" y="5221288"/>
            <a:ext cx="1017588" cy="619125"/>
          </a:xfrm>
          <a:custGeom>
            <a:avLst/>
            <a:gdLst/>
            <a:ahLst/>
            <a:cxnLst>
              <a:cxn ang="0">
                <a:pos x="0" y="390"/>
              </a:cxn>
              <a:cxn ang="0">
                <a:pos x="641" y="0"/>
              </a:cxn>
            </a:cxnLst>
            <a:rect l="0" t="0" r="r" b="b"/>
            <a:pathLst>
              <a:path w="641" h="390">
                <a:moveTo>
                  <a:pt x="0" y="390"/>
                </a:moveTo>
                <a:cubicBezTo>
                  <a:pt x="267" y="227"/>
                  <a:pt x="534" y="65"/>
                  <a:pt x="641" y="0"/>
                </a:cubicBezTo>
              </a:path>
            </a:pathLst>
          </a:custGeom>
          <a:noFill/>
          <a:ln w="63500" cap="flat" cmpd="sng">
            <a:solidFill>
              <a:srgbClr val="FFFF99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16504" name="Text Box 56"/>
          <p:cNvSpPr txBox="1">
            <a:spLocks noChangeArrowheads="1"/>
          </p:cNvSpPr>
          <p:nvPr/>
        </p:nvSpPr>
        <p:spPr bwMode="auto">
          <a:xfrm>
            <a:off x="739775" y="3541713"/>
            <a:ext cx="2366963" cy="7016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/>
              <a:t>periodiek systeem</a:t>
            </a:r>
          </a:p>
          <a:p>
            <a:r>
              <a:rPr lang="en-US" sz="2000"/>
              <a:t>Van Mendeleev</a:t>
            </a:r>
          </a:p>
        </p:txBody>
      </p:sp>
      <p:sp>
        <p:nvSpPr>
          <p:cNvPr id="61" name="Rectangle 3"/>
          <p:cNvSpPr txBox="1">
            <a:spLocks noChangeArrowheads="1"/>
          </p:cNvSpPr>
          <p:nvPr/>
        </p:nvSpPr>
        <p:spPr>
          <a:xfrm>
            <a:off x="152399" y="152400"/>
            <a:ext cx="9144001" cy="686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Bouwstenen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van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Materie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illo_movi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93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850946" name="Picture 2" descr="showers_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13550"/>
          </a:xfrm>
          <a:prstGeom prst="rect">
            <a:avLst/>
          </a:prstGeom>
          <a:noFill/>
        </p:spPr>
      </p:pic>
      <p:sp>
        <p:nvSpPr>
          <p:cNvPr id="8509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Kosmische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straling</a:t>
            </a:r>
            <a:endParaRPr lang="en-US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817154" name="Picture 2" descr="ju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0"/>
            <a:ext cx="6156325" cy="6858000"/>
          </a:xfrm>
          <a:prstGeom prst="rect">
            <a:avLst/>
          </a:prstGeom>
          <a:noFill/>
        </p:spPr>
      </p:pic>
      <p:pic>
        <p:nvPicPr>
          <p:cNvPr id="817155" name="Picture 3" descr="vonkenkam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675" y="0"/>
            <a:ext cx="6156325" cy="6858000"/>
          </a:xfrm>
          <a:prstGeom prst="rect">
            <a:avLst/>
          </a:prstGeom>
          <a:noFill/>
        </p:spPr>
      </p:pic>
      <p:sp>
        <p:nvSpPr>
          <p:cNvPr id="817156" name="Text Box 4"/>
          <p:cNvSpPr txBox="1">
            <a:spLocks noChangeArrowheads="1"/>
          </p:cNvSpPr>
          <p:nvPr/>
        </p:nvSpPr>
        <p:spPr bwMode="auto">
          <a:xfrm>
            <a:off x="69850" y="196850"/>
            <a:ext cx="16368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6600"/>
                </a:solidFill>
              </a:rPr>
              <a:t>Kopie</a:t>
            </a:r>
            <a:r>
              <a:rPr lang="en-US" b="1" dirty="0">
                <a:solidFill>
                  <a:srgbClr val="FF6600"/>
                </a:solidFill>
              </a:rPr>
              <a:t> electron:</a:t>
            </a:r>
          </a:p>
          <a:p>
            <a:r>
              <a:rPr lang="en-US" b="1" dirty="0" err="1">
                <a:solidFill>
                  <a:srgbClr val="FF6600"/>
                </a:solidFill>
              </a:rPr>
              <a:t>Muon</a:t>
            </a:r>
            <a:r>
              <a:rPr lang="en-US" b="1" dirty="0">
                <a:solidFill>
                  <a:srgbClr val="FF6600"/>
                </a:solidFill>
              </a:rPr>
              <a:t> (</a:t>
            </a:r>
            <a:r>
              <a:rPr lang="en-US" b="1" dirty="0" smtClean="0">
                <a:solidFill>
                  <a:srgbClr val="FF6600"/>
                </a:solidFill>
              </a:rPr>
              <a:t>1936)</a:t>
            </a:r>
            <a:endParaRPr lang="en-GB" b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44804" name="Text Box 4"/>
          <p:cNvSpPr txBox="1">
            <a:spLocks noChangeArrowheads="1"/>
          </p:cNvSpPr>
          <p:nvPr/>
        </p:nvSpPr>
        <p:spPr bwMode="auto">
          <a:xfrm>
            <a:off x="5222875" y="461963"/>
            <a:ext cx="2421719" cy="110799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200" dirty="0" err="1">
                <a:solidFill>
                  <a:srgbClr val="FF6600"/>
                </a:solidFill>
              </a:rPr>
              <a:t>Kosmische</a:t>
            </a:r>
            <a:r>
              <a:rPr lang="en-US" sz="2200" dirty="0">
                <a:solidFill>
                  <a:srgbClr val="FF6600"/>
                </a:solidFill>
              </a:rPr>
              <a:t> </a:t>
            </a:r>
            <a:r>
              <a:rPr lang="en-US" sz="2200" dirty="0" err="1">
                <a:solidFill>
                  <a:srgbClr val="FF6600"/>
                </a:solidFill>
              </a:rPr>
              <a:t>muonen</a:t>
            </a:r>
            <a:endParaRPr lang="en-US" sz="2200" dirty="0">
              <a:solidFill>
                <a:srgbClr val="FF6600"/>
              </a:solidFill>
            </a:endParaRPr>
          </a:p>
          <a:p>
            <a:r>
              <a:rPr lang="en-US" sz="2200" dirty="0" err="1">
                <a:solidFill>
                  <a:srgbClr val="FF6600"/>
                </a:solidFill>
              </a:rPr>
              <a:t>zoals</a:t>
            </a:r>
            <a:r>
              <a:rPr lang="en-US" sz="2200" dirty="0">
                <a:solidFill>
                  <a:srgbClr val="FF6600"/>
                </a:solidFill>
              </a:rPr>
              <a:t> </a:t>
            </a:r>
            <a:r>
              <a:rPr lang="en-US" sz="2200" dirty="0" err="1">
                <a:solidFill>
                  <a:srgbClr val="FF6600"/>
                </a:solidFill>
              </a:rPr>
              <a:t>te</a:t>
            </a:r>
            <a:r>
              <a:rPr lang="en-US" sz="2200" dirty="0">
                <a:solidFill>
                  <a:srgbClr val="FF6600"/>
                </a:solidFill>
              </a:rPr>
              <a:t> </a:t>
            </a:r>
            <a:r>
              <a:rPr lang="en-US" sz="2200" dirty="0" err="1">
                <a:solidFill>
                  <a:srgbClr val="FF6600"/>
                </a:solidFill>
              </a:rPr>
              <a:t>zien</a:t>
            </a:r>
            <a:r>
              <a:rPr lang="en-US" sz="2200" dirty="0">
                <a:solidFill>
                  <a:srgbClr val="FF6600"/>
                </a:solidFill>
              </a:rPr>
              <a:t> in </a:t>
            </a:r>
            <a:r>
              <a:rPr lang="en-US" sz="2200" dirty="0" smtClean="0">
                <a:solidFill>
                  <a:srgbClr val="FF6600"/>
                </a:solidFill>
              </a:rPr>
              <a:t>de</a:t>
            </a:r>
          </a:p>
          <a:p>
            <a:r>
              <a:rPr lang="en-US" sz="2200" dirty="0" err="1" smtClean="0">
                <a:solidFill>
                  <a:srgbClr val="FF6600"/>
                </a:solidFill>
              </a:rPr>
              <a:t>hal</a:t>
            </a:r>
            <a:r>
              <a:rPr lang="en-US" sz="2200" dirty="0" smtClean="0">
                <a:solidFill>
                  <a:srgbClr val="FF6600"/>
                </a:solidFill>
              </a:rPr>
              <a:t> van het Nikhef</a:t>
            </a:r>
            <a:endParaRPr lang="en-US" sz="2200" dirty="0">
              <a:solidFill>
                <a:srgbClr val="FF6600"/>
              </a:solidFill>
            </a:endParaRPr>
          </a:p>
        </p:txBody>
      </p:sp>
      <p:pic>
        <p:nvPicPr>
          <p:cNvPr id="4" name="vonken-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990" y="30993"/>
            <a:ext cx="4672948" cy="3504711"/>
          </a:xfrm>
          <a:prstGeom prst="rect">
            <a:avLst/>
          </a:prstGeom>
        </p:spPr>
      </p:pic>
      <p:sp>
        <p:nvSpPr>
          <p:cNvPr id="844803" name="Text Box 3"/>
          <p:cNvSpPr txBox="1">
            <a:spLocks noChangeArrowheads="1"/>
          </p:cNvSpPr>
          <p:nvPr/>
        </p:nvSpPr>
        <p:spPr bwMode="auto">
          <a:xfrm>
            <a:off x="1393290" y="6035140"/>
            <a:ext cx="6916076" cy="76944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200" dirty="0" err="1">
                <a:solidFill>
                  <a:srgbClr val="66FFFF"/>
                </a:solidFill>
                <a:latin typeface="Verdana" pitchFamily="34" charset="0"/>
              </a:rPr>
              <a:t>Lekker</a:t>
            </a:r>
            <a:r>
              <a:rPr lang="en-US" sz="2200" dirty="0">
                <a:solidFill>
                  <a:srgbClr val="66FFFF"/>
                </a:solidFill>
                <a:latin typeface="Verdana" pitchFamily="34" charset="0"/>
              </a:rPr>
              <a:t> </a:t>
            </a:r>
            <a:r>
              <a:rPr lang="en-US" sz="2200" dirty="0" err="1">
                <a:solidFill>
                  <a:srgbClr val="66FFFF"/>
                </a:solidFill>
                <a:latin typeface="Verdana" pitchFamily="34" charset="0"/>
              </a:rPr>
              <a:t>geslapen</a:t>
            </a:r>
            <a:r>
              <a:rPr lang="en-US" sz="2200" dirty="0">
                <a:solidFill>
                  <a:srgbClr val="66FFFF"/>
                </a:solidFill>
                <a:latin typeface="Verdana" pitchFamily="34" charset="0"/>
              </a:rPr>
              <a:t>?</a:t>
            </a:r>
          </a:p>
          <a:p>
            <a:r>
              <a:rPr lang="en-US" sz="2200" dirty="0" err="1">
                <a:solidFill>
                  <a:srgbClr val="FFFF00"/>
                </a:solidFill>
                <a:latin typeface="Verdana" pitchFamily="34" charset="0"/>
              </a:rPr>
              <a:t>Iedere</a:t>
            </a:r>
            <a:r>
              <a:rPr lang="en-US" sz="2200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Verdana" pitchFamily="34" charset="0"/>
              </a:rPr>
              <a:t>nacht</a:t>
            </a:r>
            <a:r>
              <a:rPr lang="en-US" sz="2200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Verdana" pitchFamily="34" charset="0"/>
              </a:rPr>
              <a:t>een</a:t>
            </a:r>
            <a:r>
              <a:rPr lang="en-US" sz="2200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Verdana" pitchFamily="34" charset="0"/>
              </a:rPr>
              <a:t>miljoen</a:t>
            </a:r>
            <a:r>
              <a:rPr lang="en-US" sz="2200" dirty="0">
                <a:solidFill>
                  <a:srgbClr val="FFFF00"/>
                </a:solidFill>
                <a:latin typeface="Verdana" pitchFamily="34" charset="0"/>
              </a:rPr>
              <a:t> “</a:t>
            </a:r>
            <a:r>
              <a:rPr lang="en-US" sz="2200" dirty="0" err="1">
                <a:solidFill>
                  <a:srgbClr val="FFFF00"/>
                </a:solidFill>
                <a:latin typeface="Verdana" pitchFamily="34" charset="0"/>
              </a:rPr>
              <a:t>muonen</a:t>
            </a:r>
            <a:r>
              <a:rPr lang="en-US" sz="2200" dirty="0">
                <a:solidFill>
                  <a:srgbClr val="FFFF00"/>
                </a:solidFill>
                <a:latin typeface="Verdana" pitchFamily="34" charset="0"/>
              </a:rPr>
              <a:t>” door je </a:t>
            </a:r>
            <a:r>
              <a:rPr lang="en-US" sz="2200" dirty="0" err="1">
                <a:solidFill>
                  <a:srgbClr val="FFFF00"/>
                </a:solidFill>
                <a:latin typeface="Verdana" pitchFamily="34" charset="0"/>
              </a:rPr>
              <a:t>lijf</a:t>
            </a:r>
            <a:r>
              <a:rPr lang="en-US" sz="2200" dirty="0">
                <a:solidFill>
                  <a:srgbClr val="FFFF00"/>
                </a:solidFill>
                <a:latin typeface="Verdana" pitchFamily="34" charset="0"/>
              </a:rPr>
              <a:t>!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595813" y="2916238"/>
            <a:ext cx="4548187" cy="3429000"/>
            <a:chOff x="2330" y="1699"/>
            <a:chExt cx="3430" cy="2367"/>
          </a:xfrm>
        </p:grpSpPr>
        <p:pic>
          <p:nvPicPr>
            <p:cNvPr id="844807" name="Picture 7" descr="cart"/>
            <p:cNvPicPr>
              <a:picLocks noChangeAspect="1" noChangeArrowheads="1"/>
            </p:cNvPicPr>
            <p:nvPr/>
          </p:nvPicPr>
          <p:blipFill>
            <a:blip r:embed="rId6" cstate="print"/>
            <a:srcRect l="11830" t="32121" r="7161" b="15399"/>
            <a:stretch>
              <a:fillRect/>
            </a:stretch>
          </p:blipFill>
          <p:spPr bwMode="auto">
            <a:xfrm>
              <a:off x="2330" y="2101"/>
              <a:ext cx="3430" cy="196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844808" name="AutoShape 8"/>
            <p:cNvSpPr>
              <a:spLocks noChangeArrowheads="1"/>
            </p:cNvSpPr>
            <p:nvPr/>
          </p:nvSpPr>
          <p:spPr bwMode="auto">
            <a:xfrm rot="10800000" flipH="1">
              <a:off x="2364" y="1699"/>
              <a:ext cx="3247" cy="513"/>
            </a:xfrm>
            <a:prstGeom prst="wedgeRoundRectCallout">
              <a:avLst>
                <a:gd name="adj1" fmla="val 36384"/>
                <a:gd name="adj2" fmla="val -94056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nl-NL" sz="1800">
                <a:solidFill>
                  <a:schemeClr val="tx1"/>
                </a:solidFill>
                <a:latin typeface="Arial" charset="0"/>
              </a:endParaRPr>
            </a:p>
          </p:txBody>
        </p:sp>
        <p:pic>
          <p:nvPicPr>
            <p:cNvPr id="844809" name="Picture 9" descr="cart"/>
            <p:cNvPicPr>
              <a:picLocks noChangeAspect="1" noChangeArrowheads="1"/>
            </p:cNvPicPr>
            <p:nvPr/>
          </p:nvPicPr>
          <p:blipFill>
            <a:blip r:embed="rId6" cstate="print"/>
            <a:srcRect l="11830" t="10182" r="10547" b="75493"/>
            <a:stretch>
              <a:fillRect/>
            </a:stretch>
          </p:blipFill>
          <p:spPr bwMode="auto">
            <a:xfrm>
              <a:off x="2627" y="1752"/>
              <a:ext cx="2678" cy="43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534232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4480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SPARC-Station-m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011" y="-2716640"/>
            <a:ext cx="6791915" cy="9611417"/>
          </a:xfrm>
          <a:prstGeom prst="rect">
            <a:avLst/>
          </a:prstGeom>
        </p:spPr>
      </p:pic>
      <p:pic>
        <p:nvPicPr>
          <p:cNvPr id="10" name="Picture 9" descr="cosmic_rays_mo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7" y="18635"/>
            <a:ext cx="5286315" cy="5436211"/>
          </a:xfrm>
          <a:prstGeom prst="rect">
            <a:avLst/>
          </a:prstGeom>
        </p:spPr>
      </p:pic>
      <p:pic>
        <p:nvPicPr>
          <p:cNvPr id="3" name="Picture 2" descr="HisparcFoto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5" y="3557171"/>
            <a:ext cx="2842447" cy="1817340"/>
          </a:xfrm>
          <a:prstGeom prst="rect">
            <a:avLst/>
          </a:prstGeom>
        </p:spPr>
      </p:pic>
      <p:pic>
        <p:nvPicPr>
          <p:cNvPr id="6" name="Picture 5" descr="HisparcFoto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709" y="4452132"/>
            <a:ext cx="2878843" cy="1844757"/>
          </a:xfrm>
          <a:prstGeom prst="rect">
            <a:avLst/>
          </a:prstGeom>
        </p:spPr>
      </p:pic>
      <p:pic>
        <p:nvPicPr>
          <p:cNvPr id="11" name="Picture 10" descr="HiSparcDak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422" y="3945761"/>
            <a:ext cx="3810000" cy="2857500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-1" y="0"/>
            <a:ext cx="9144001" cy="68689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FF6600"/>
                </a:solidFill>
              </a:rPr>
              <a:t>HiSparc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7" name="Picture 6" descr="HisparcFoto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066" y="4906594"/>
            <a:ext cx="2804236" cy="181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63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614" y="686899"/>
            <a:ext cx="7488719" cy="617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1588" y="609600"/>
            <a:ext cx="221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>
                <a:solidFill>
                  <a:srgbClr val="FFFFFF"/>
                </a:solidFill>
                <a:latin typeface="Verdana" pitchFamily="-105" charset="0"/>
              </a:rPr>
              <a:t>sterrenkunde</a:t>
            </a: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781800" y="6096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>
                <a:solidFill>
                  <a:srgbClr val="FFFFFF"/>
                </a:solidFill>
                <a:latin typeface="Verdana" pitchFamily="-105" charset="0"/>
              </a:rPr>
              <a:t>deeltjesfysica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686898"/>
          </a:xfrm>
        </p:spPr>
        <p:txBody>
          <a:bodyPr/>
          <a:lstStyle/>
          <a:p>
            <a:r>
              <a:rPr lang="en-US" dirty="0" err="1" smtClean="0"/>
              <a:t>Waar</a:t>
            </a:r>
            <a:r>
              <a:rPr lang="en-US" dirty="0" smtClean="0"/>
              <a:t> </a:t>
            </a:r>
            <a:r>
              <a:rPr lang="en-US" dirty="0" err="1" smtClean="0"/>
              <a:t>gaat</a:t>
            </a:r>
            <a:r>
              <a:rPr lang="en-US" dirty="0" smtClean="0"/>
              <a:t> het over?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3533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400" y="0"/>
            <a:ext cx="96028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48202" y="-16"/>
            <a:ext cx="12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6600"/>
                </a:solidFill>
              </a:rPr>
              <a:t>CERN</a:t>
            </a:r>
            <a:endParaRPr lang="en-US" sz="3600" b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602114" name="Picture 2" descr="cerntod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</p:spPr>
      </p:pic>
      <p:sp>
        <p:nvSpPr>
          <p:cNvPr id="602115" name="Rectangle 3"/>
          <p:cNvSpPr>
            <a:spLocks noChangeArrowheads="1"/>
          </p:cNvSpPr>
          <p:nvPr/>
        </p:nvSpPr>
        <p:spPr bwMode="auto">
          <a:xfrm>
            <a:off x="0" y="235864"/>
            <a:ext cx="7063015" cy="59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sz="2400" b="1" dirty="0" smtClean="0">
                <a:solidFill>
                  <a:srgbClr val="FF6600"/>
                </a:solidFill>
              </a:rPr>
              <a:t>CERN: </a:t>
            </a:r>
            <a:r>
              <a:rPr lang="en-US" sz="2400" b="1" i="1" dirty="0" smtClean="0">
                <a:solidFill>
                  <a:srgbClr val="FF6600"/>
                </a:solidFill>
              </a:rPr>
              <a:t>het </a:t>
            </a:r>
            <a:r>
              <a:rPr lang="en-US" sz="2400" b="1" i="1" dirty="0" err="1" smtClean="0">
                <a:solidFill>
                  <a:srgbClr val="FF6600"/>
                </a:solidFill>
              </a:rPr>
              <a:t>laboratorium</a:t>
            </a:r>
            <a:endParaRPr lang="en-US" sz="2400" b="1" i="1" dirty="0">
              <a:solidFill>
                <a:srgbClr val="FF66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1556" y="18287"/>
            <a:ext cx="2892443" cy="1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048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Wat</a:t>
            </a:r>
            <a:r>
              <a:rPr lang="en-US" dirty="0" smtClean="0"/>
              <a:t> </a:t>
            </a:r>
            <a:r>
              <a:rPr lang="en-US" dirty="0" err="1" smtClean="0"/>
              <a:t>willen</a:t>
            </a:r>
            <a:r>
              <a:rPr lang="en-US" dirty="0" smtClean="0"/>
              <a:t> we </a:t>
            </a:r>
            <a:r>
              <a:rPr lang="en-US" dirty="0" err="1" smtClean="0"/>
              <a:t>weten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13594"/>
          </a:xfrm>
        </p:spPr>
        <p:txBody>
          <a:bodyPr/>
          <a:lstStyle/>
          <a:p>
            <a:r>
              <a:rPr lang="en-US" dirty="0" err="1" smtClean="0"/>
              <a:t>Wat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de </a:t>
            </a:r>
            <a:r>
              <a:rPr lang="en-US" dirty="0" err="1" smtClean="0"/>
              <a:t>kleinste</a:t>
            </a:r>
            <a:r>
              <a:rPr lang="en-US" dirty="0" smtClean="0"/>
              <a:t> </a:t>
            </a:r>
            <a:r>
              <a:rPr lang="en-US" dirty="0" err="1" smtClean="0"/>
              <a:t>bouwstenen</a:t>
            </a:r>
            <a:r>
              <a:rPr lang="en-US" dirty="0" smtClean="0"/>
              <a:t> van </a:t>
            </a:r>
            <a:r>
              <a:rPr lang="en-US" dirty="0" err="1" smtClean="0"/>
              <a:t>materie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Welke</a:t>
            </a:r>
            <a:r>
              <a:rPr lang="en-US" dirty="0" smtClean="0"/>
              <a:t> </a:t>
            </a:r>
            <a:r>
              <a:rPr lang="en-US" dirty="0" err="1" smtClean="0"/>
              <a:t>fundamentele</a:t>
            </a:r>
            <a:r>
              <a:rPr lang="en-US" dirty="0" smtClean="0"/>
              <a:t> </a:t>
            </a:r>
            <a:r>
              <a:rPr lang="en-US" dirty="0" err="1" smtClean="0"/>
              <a:t>krachten</a:t>
            </a:r>
            <a:r>
              <a:rPr lang="en-US" dirty="0" smtClean="0"/>
              <a:t> </a:t>
            </a:r>
            <a:r>
              <a:rPr lang="en-US" dirty="0" err="1" smtClean="0"/>
              <a:t>bestaan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?</a:t>
            </a:r>
          </a:p>
          <a:p>
            <a:r>
              <a:rPr lang="en-US" dirty="0" smtClean="0"/>
              <a:t>Hoe </a:t>
            </a:r>
            <a:r>
              <a:rPr lang="en-US" dirty="0" err="1" smtClean="0"/>
              <a:t>werkt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kracht</a:t>
            </a:r>
            <a:r>
              <a:rPr lang="en-US" dirty="0" smtClean="0"/>
              <a:t>?</a:t>
            </a:r>
          </a:p>
          <a:p>
            <a:r>
              <a:rPr lang="en-US" dirty="0" err="1" smtClean="0">
                <a:solidFill>
                  <a:srgbClr val="66FFFF"/>
                </a:solidFill>
              </a:rPr>
              <a:t>Wat</a:t>
            </a:r>
            <a:r>
              <a:rPr lang="en-US" dirty="0" smtClean="0">
                <a:solidFill>
                  <a:srgbClr val="66FFFF"/>
                </a:solidFill>
              </a:rPr>
              <a:t> is anti-</a:t>
            </a:r>
            <a:r>
              <a:rPr lang="en-US" dirty="0" err="1" smtClean="0">
                <a:solidFill>
                  <a:srgbClr val="66FFFF"/>
                </a:solidFill>
              </a:rPr>
              <a:t>materie</a:t>
            </a:r>
            <a:r>
              <a:rPr lang="en-US" dirty="0" smtClean="0">
                <a:solidFill>
                  <a:srgbClr val="66FFFF"/>
                </a:solidFill>
              </a:rPr>
              <a:t>?</a:t>
            </a:r>
          </a:p>
          <a:p>
            <a:r>
              <a:rPr lang="en-US" dirty="0" err="1" smtClean="0">
                <a:solidFill>
                  <a:srgbClr val="66FFFF"/>
                </a:solidFill>
              </a:rPr>
              <a:t>Wat</a:t>
            </a:r>
            <a:r>
              <a:rPr lang="en-US" dirty="0" smtClean="0">
                <a:solidFill>
                  <a:srgbClr val="66FFFF"/>
                </a:solidFill>
              </a:rPr>
              <a:t> is </a:t>
            </a:r>
            <a:r>
              <a:rPr lang="en-US" dirty="0" err="1" smtClean="0">
                <a:solidFill>
                  <a:srgbClr val="66FFFF"/>
                </a:solidFill>
              </a:rPr>
              <a:t>donkere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materie</a:t>
            </a:r>
            <a:r>
              <a:rPr lang="en-US" dirty="0" smtClean="0">
                <a:solidFill>
                  <a:srgbClr val="66FFFF"/>
                </a:solidFill>
              </a:rPr>
              <a:t>?</a:t>
            </a:r>
          </a:p>
          <a:p>
            <a:r>
              <a:rPr lang="en-US" dirty="0" err="1" smtClean="0">
                <a:solidFill>
                  <a:srgbClr val="66FFFF"/>
                </a:solidFill>
              </a:rPr>
              <a:t>Waar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komt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massa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vandaan</a:t>
            </a:r>
            <a:r>
              <a:rPr lang="en-US" dirty="0" smtClean="0">
                <a:solidFill>
                  <a:srgbClr val="66FF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0737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Large Hadron Collider (LHC)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2974" y="722470"/>
            <a:ext cx="3748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Tunnel van 27 km, 100 meter </a:t>
            </a:r>
            <a:r>
              <a:rPr lang="en-US" sz="2000" dirty="0" err="1" smtClean="0">
                <a:solidFill>
                  <a:srgbClr val="FFFF00"/>
                </a:solidFill>
              </a:rPr>
              <a:t>diep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733463" y="4009576"/>
            <a:ext cx="1571173" cy="71482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31502" y="673692"/>
            <a:ext cx="28799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66FFFF"/>
                </a:solidFill>
              </a:rPr>
              <a:t>Vraag</a:t>
            </a:r>
            <a:r>
              <a:rPr lang="en-US" sz="2000" dirty="0" smtClean="0">
                <a:solidFill>
                  <a:srgbClr val="66FFFF"/>
                </a:solidFill>
              </a:rPr>
              <a:t>:</a:t>
            </a:r>
          </a:p>
          <a:p>
            <a:r>
              <a:rPr lang="en-US" sz="2000" dirty="0" err="1" smtClean="0">
                <a:solidFill>
                  <a:srgbClr val="66FFFF"/>
                </a:solidFill>
              </a:rPr>
              <a:t>Waarom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onder</a:t>
            </a:r>
            <a:r>
              <a:rPr lang="en-US" sz="2000" dirty="0" smtClean="0">
                <a:solidFill>
                  <a:srgbClr val="66FFFF"/>
                </a:solidFill>
              </a:rPr>
              <a:t> de </a:t>
            </a:r>
            <a:r>
              <a:rPr lang="en-US" sz="2000" dirty="0" err="1" smtClean="0">
                <a:solidFill>
                  <a:srgbClr val="66FFFF"/>
                </a:solidFill>
              </a:rPr>
              <a:t>grond</a:t>
            </a:r>
            <a:r>
              <a:rPr lang="en-US" sz="2000" dirty="0" smtClean="0">
                <a:solidFill>
                  <a:srgbClr val="66FFFF"/>
                </a:solidFill>
              </a:rPr>
              <a:t>?</a:t>
            </a:r>
            <a:endParaRPr lang="en-US" sz="2000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background.bubbletracks_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>
              <a:alpha val="79999"/>
            </a:srgbClr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buFontTx/>
              <a:buNone/>
            </a:pPr>
            <a:endParaRPr lang="en-US"/>
          </a:p>
        </p:txBody>
      </p:sp>
      <p:sp>
        <p:nvSpPr>
          <p:cNvPr id="20484" name="Title 18"/>
          <p:cNvSpPr>
            <a:spLocks noGrp="1"/>
          </p:cNvSpPr>
          <p:nvPr>
            <p:ph type="title"/>
          </p:nvPr>
        </p:nvSpPr>
        <p:spPr bwMode="auto">
          <a:solidFill>
            <a:schemeClr val="tx1"/>
          </a:solidFill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De Large Hadron Collider</a:t>
            </a: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4114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2590800"/>
            <a:ext cx="401796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sp>
        <p:nvSpPr>
          <p:cNvPr id="20487" name="Text Box 4"/>
          <p:cNvSpPr txBox="1">
            <a:spLocks noChangeArrowheads="1"/>
          </p:cNvSpPr>
          <p:nvPr/>
        </p:nvSpPr>
        <p:spPr bwMode="auto">
          <a:xfrm>
            <a:off x="228600" y="5562600"/>
            <a:ext cx="1905000" cy="461963"/>
          </a:xfrm>
          <a:prstGeom prst="rect">
            <a:avLst/>
          </a:prstGeom>
          <a:solidFill>
            <a:srgbClr val="0000FF">
              <a:alpha val="50195"/>
            </a:srgbClr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1" i="1">
                <a:solidFill>
                  <a:schemeClr val="bg1"/>
                </a:solidFill>
                <a:latin typeface="Arial" charset="0"/>
                <a:cs typeface="Arial" charset="0"/>
              </a:rPr>
              <a:t>Geneve</a:t>
            </a:r>
            <a:endParaRPr lang="en-US" sz="1800" b="1" i="1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20488" name="Text Box 4"/>
          <p:cNvSpPr txBox="1">
            <a:spLocks noChangeArrowheads="1"/>
          </p:cNvSpPr>
          <p:nvPr/>
        </p:nvSpPr>
        <p:spPr bwMode="auto">
          <a:xfrm>
            <a:off x="6934200" y="5562600"/>
            <a:ext cx="1905000" cy="461963"/>
          </a:xfrm>
          <a:prstGeom prst="rect">
            <a:avLst/>
          </a:prstGeom>
          <a:solidFill>
            <a:srgbClr val="0000FF">
              <a:alpha val="50195"/>
            </a:srgbClr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1" i="1">
                <a:solidFill>
                  <a:schemeClr val="bg1"/>
                </a:solidFill>
                <a:latin typeface="Arial" charset="0"/>
                <a:cs typeface="Arial" charset="0"/>
              </a:rPr>
              <a:t>Amsterdam</a:t>
            </a:r>
            <a:endParaRPr lang="en-US" sz="1800" b="1" i="1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21513" name="Oval 23"/>
          <p:cNvSpPr>
            <a:spLocks noChangeArrowheads="1"/>
          </p:cNvSpPr>
          <p:nvPr/>
        </p:nvSpPr>
        <p:spPr bwMode="auto">
          <a:xfrm>
            <a:off x="736600" y="3200400"/>
            <a:ext cx="1676400" cy="1752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0" name="TextBox 27"/>
          <p:cNvSpPr txBox="1">
            <a:spLocks noChangeArrowheads="1"/>
          </p:cNvSpPr>
          <p:nvPr/>
        </p:nvSpPr>
        <p:spPr bwMode="auto">
          <a:xfrm>
            <a:off x="152400" y="1905000"/>
            <a:ext cx="1981200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b="1">
                <a:solidFill>
                  <a:srgbClr val="0070C0"/>
                </a:solidFill>
              </a:rPr>
              <a:t>LHC: 27 km</a:t>
            </a:r>
          </a:p>
        </p:txBody>
      </p:sp>
      <p:sp>
        <p:nvSpPr>
          <p:cNvPr id="20491" name="TextBox 27"/>
          <p:cNvSpPr txBox="1">
            <a:spLocks noChangeArrowheads="1"/>
          </p:cNvSpPr>
          <p:nvPr/>
        </p:nvSpPr>
        <p:spPr bwMode="auto">
          <a:xfrm>
            <a:off x="6934200" y="1981200"/>
            <a:ext cx="1981200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b="1">
                <a:solidFill>
                  <a:srgbClr val="0070C0"/>
                </a:solidFill>
              </a:rPr>
              <a:t>A10: 32 km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11301" y="904587"/>
            <a:ext cx="3748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err="1" smtClean="0">
                <a:solidFill>
                  <a:srgbClr val="FFFF00"/>
                </a:solidFill>
              </a:rPr>
              <a:t>Vraag</a:t>
            </a:r>
            <a:r>
              <a:rPr lang="en-US" sz="2000" u="sng" dirty="0" smtClean="0">
                <a:solidFill>
                  <a:srgbClr val="FFFF00"/>
                </a:solidFill>
              </a:rPr>
              <a:t>: </a:t>
            </a:r>
            <a:r>
              <a:rPr lang="en-US" sz="2000" dirty="0" err="1" smtClean="0">
                <a:solidFill>
                  <a:srgbClr val="FFFF00"/>
                </a:solidFill>
              </a:rPr>
              <a:t>Waarom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moet</a:t>
            </a:r>
            <a:r>
              <a:rPr lang="en-US" sz="2000" dirty="0" smtClean="0">
                <a:solidFill>
                  <a:srgbClr val="FFFF00"/>
                </a:solidFill>
              </a:rPr>
              <a:t> de </a:t>
            </a:r>
            <a:r>
              <a:rPr lang="en-US" sz="2000" dirty="0" err="1" smtClean="0">
                <a:solidFill>
                  <a:srgbClr val="FFFF00"/>
                </a:solidFill>
              </a:rPr>
              <a:t>deeltjes</a:t>
            </a:r>
            <a:r>
              <a:rPr lang="en-US" sz="2000" dirty="0" smtClean="0">
                <a:solidFill>
                  <a:srgbClr val="FFFF00"/>
                </a:solidFill>
              </a:rPr>
              <a:t>- </a:t>
            </a:r>
            <a:r>
              <a:rPr lang="en-US" sz="2000" dirty="0" err="1" smtClean="0">
                <a:solidFill>
                  <a:srgbClr val="FFFF00"/>
                </a:solidFill>
              </a:rPr>
              <a:t>versneller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zo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groot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zijn</a:t>
            </a:r>
            <a:r>
              <a:rPr lang="en-US" sz="2000" dirty="0" smtClean="0">
                <a:solidFill>
                  <a:srgbClr val="FFFF00"/>
                </a:solidFill>
              </a:rPr>
              <a:t>?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1409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55973 -0.00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6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3" grpId="0" animBg="1"/>
      <p:bldP spid="12" grpId="0"/>
      <p:bldP spid="1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713" y="-82550"/>
            <a:ext cx="9369426" cy="702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576919" y="0"/>
            <a:ext cx="3575607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smtClean="0"/>
              <a:t>De LHC </a:t>
            </a:r>
            <a:r>
              <a:rPr lang="en-US" dirty="0" err="1" smtClean="0"/>
              <a:t>versneller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56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Wouter\Pictures\atlas-under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92" y="0"/>
            <a:ext cx="9150892" cy="686317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1563" y="86302"/>
            <a:ext cx="3600267" cy="600595"/>
          </a:xfrm>
          <a:solidFill>
            <a:schemeClr val="tx1">
              <a:alpha val="2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Het Atlas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5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5" descr="des_und_0106_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701497" y="0"/>
            <a:ext cx="6029214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smtClean="0"/>
              <a:t>Het Atlas Experiment in </a:t>
            </a:r>
            <a:r>
              <a:rPr lang="en-US" dirty="0" err="1" smtClean="0"/>
              <a:t>aanbouw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60353" y="819922"/>
            <a:ext cx="74604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FF00"/>
                </a:solidFill>
              </a:rPr>
              <a:t>Grootste</a:t>
            </a:r>
            <a:r>
              <a:rPr lang="en-US" sz="2200" dirty="0" smtClean="0">
                <a:solidFill>
                  <a:srgbClr val="FFFF00"/>
                </a:solidFill>
              </a:rPr>
              <a:t> door de </a:t>
            </a:r>
            <a:r>
              <a:rPr lang="en-US" sz="2200" dirty="0" err="1" smtClean="0">
                <a:solidFill>
                  <a:srgbClr val="FFFF00"/>
                </a:solidFill>
              </a:rPr>
              <a:t>mens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gebouwde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ondergrondse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hal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ter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wereld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39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5" descr="tor_bar_1006_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16" y="657678"/>
            <a:ext cx="9151816" cy="595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Atlas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muonen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detector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6661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2930"/>
            <a:ext cx="9128375" cy="574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Atlas: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zijaanzicht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9564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048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Wat</a:t>
            </a:r>
            <a:r>
              <a:rPr lang="en-US" dirty="0" smtClean="0"/>
              <a:t> </a:t>
            </a:r>
            <a:r>
              <a:rPr lang="en-US" dirty="0" err="1" smtClean="0"/>
              <a:t>gaan</a:t>
            </a:r>
            <a:r>
              <a:rPr lang="en-US" dirty="0" smtClean="0"/>
              <a:t> we </a:t>
            </a:r>
            <a:r>
              <a:rPr lang="en-US" dirty="0" err="1" smtClean="0"/>
              <a:t>doen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22569" y="1010394"/>
            <a:ext cx="7523399" cy="477053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rgbClr val="66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66FFFF"/>
                </a:solidFill>
              </a:rPr>
              <a:t>Fundamentele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natuurkunde</a:t>
            </a:r>
            <a:r>
              <a:rPr lang="en-US" sz="2000" dirty="0" smtClean="0">
                <a:solidFill>
                  <a:srgbClr val="66FFFF"/>
                </a:solidFill>
              </a:rPr>
              <a:t> op de </a:t>
            </a:r>
            <a:r>
              <a:rPr lang="en-US" sz="2000" dirty="0" err="1" smtClean="0">
                <a:solidFill>
                  <a:srgbClr val="66FFFF"/>
                </a:solidFill>
              </a:rPr>
              <a:t>allerkleinste</a:t>
            </a:r>
            <a:r>
              <a:rPr lang="en-US" sz="2000" dirty="0" smtClean="0">
                <a:solidFill>
                  <a:srgbClr val="66FFFF"/>
                </a:solidFill>
              </a:rPr>
              <a:t> en de </a:t>
            </a:r>
            <a:r>
              <a:rPr lang="en-US" sz="2000" dirty="0" err="1" smtClean="0">
                <a:solidFill>
                  <a:srgbClr val="66FFFF"/>
                </a:solidFill>
              </a:rPr>
              <a:t>allergrootste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schaal</a:t>
            </a:r>
            <a:r>
              <a:rPr lang="en-US" sz="2000" dirty="0" smtClean="0">
                <a:solidFill>
                  <a:srgbClr val="66FFFF"/>
                </a:solidFill>
              </a:rPr>
              <a:t>.</a:t>
            </a:r>
          </a:p>
          <a:p>
            <a:endParaRPr lang="en-US" sz="2000" dirty="0" smtClean="0">
              <a:solidFill>
                <a:srgbClr val="FFFF99"/>
              </a:solidFill>
            </a:endParaRPr>
          </a:p>
          <a:p>
            <a:endParaRPr lang="en-US" sz="2000" dirty="0" smtClean="0">
              <a:solidFill>
                <a:srgbClr val="FFFF99"/>
              </a:solidFill>
            </a:endParaRPr>
          </a:p>
          <a:p>
            <a:r>
              <a:rPr lang="en-US" sz="2000" dirty="0" err="1" smtClean="0">
                <a:solidFill>
                  <a:srgbClr val="FFFF00"/>
                </a:solidFill>
              </a:rPr>
              <a:t>Groepsproject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als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eindopdracht</a:t>
            </a:r>
            <a:r>
              <a:rPr lang="en-US" sz="2000" dirty="0" smtClean="0">
                <a:solidFill>
                  <a:srgbClr val="FFFF00"/>
                </a:solidFill>
              </a:rPr>
              <a:t>:</a:t>
            </a:r>
          </a:p>
          <a:p>
            <a:endParaRPr lang="en-US" sz="800" dirty="0" smtClean="0">
              <a:solidFill>
                <a:srgbClr val="FFFF00"/>
              </a:solidFill>
            </a:endParaRPr>
          </a:p>
          <a:p>
            <a:pPr marL="457200" indent="-457200">
              <a:buAutoNum type="arabicParenR"/>
            </a:pPr>
            <a:r>
              <a:rPr lang="en-US" sz="2000" dirty="0" err="1" smtClean="0">
                <a:solidFill>
                  <a:srgbClr val="FFFF00"/>
                </a:solidFill>
              </a:rPr>
              <a:t>Bedenk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een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fundamentele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wetenschappelijk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vraag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waarop</a:t>
            </a:r>
            <a:r>
              <a:rPr lang="en-US" sz="2000" dirty="0" smtClean="0">
                <a:solidFill>
                  <a:srgbClr val="FFFF00"/>
                </a:solidFill>
              </a:rPr>
              <a:t> de </a:t>
            </a:r>
            <a:r>
              <a:rPr lang="en-US" sz="2000" dirty="0" err="1" smtClean="0">
                <a:solidFill>
                  <a:srgbClr val="FFFF00"/>
                </a:solidFill>
              </a:rPr>
              <a:t>wetenschap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een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antwoord</a:t>
            </a:r>
            <a:r>
              <a:rPr lang="en-US" sz="2000" dirty="0" smtClean="0">
                <a:solidFill>
                  <a:srgbClr val="FFFF00"/>
                </a:solidFill>
              </a:rPr>
              <a:t> op </a:t>
            </a:r>
            <a:r>
              <a:rPr lang="en-US" sz="2000" dirty="0" err="1" smtClean="0">
                <a:solidFill>
                  <a:srgbClr val="FFFF00"/>
                </a:solidFill>
              </a:rPr>
              <a:t>zou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moeten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vinden</a:t>
            </a:r>
            <a:r>
              <a:rPr lang="en-US" sz="2000" dirty="0" smtClean="0">
                <a:solidFill>
                  <a:srgbClr val="FFFF00"/>
                </a:solidFill>
              </a:rPr>
              <a:t>.</a:t>
            </a:r>
          </a:p>
          <a:p>
            <a:pPr marL="457200" indent="-457200">
              <a:buAutoNum type="arabicParenR"/>
            </a:pPr>
            <a:endParaRPr lang="en-US" sz="800" dirty="0" smtClean="0">
              <a:solidFill>
                <a:srgbClr val="FFFF00"/>
              </a:solidFill>
            </a:endParaRPr>
          </a:p>
          <a:p>
            <a:pPr marL="457200" indent="-457200">
              <a:buAutoNum type="arabicParenR" startAt="2"/>
            </a:pPr>
            <a:r>
              <a:rPr lang="en-US" sz="2000" dirty="0" err="1" smtClean="0">
                <a:solidFill>
                  <a:srgbClr val="FFFF00"/>
                </a:solidFill>
              </a:rPr>
              <a:t>Bedenk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wat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zou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er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moeten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gebeuren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om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een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antwoord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te</a:t>
            </a:r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	</a:t>
            </a:r>
            <a:r>
              <a:rPr lang="en-US" sz="2000" dirty="0" err="1" smtClean="0">
                <a:solidFill>
                  <a:srgbClr val="FFFF00"/>
                </a:solidFill>
              </a:rPr>
              <a:t>krijgen</a:t>
            </a:r>
            <a:r>
              <a:rPr lang="en-US" sz="2000" dirty="0" smtClean="0">
                <a:solidFill>
                  <a:srgbClr val="FFFF00"/>
                </a:solidFill>
              </a:rPr>
              <a:t>.</a:t>
            </a:r>
          </a:p>
          <a:p>
            <a:endParaRPr lang="en-US" sz="8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3) 	</a:t>
            </a:r>
            <a:r>
              <a:rPr lang="en-US" sz="2000" dirty="0" err="1" smtClean="0">
                <a:solidFill>
                  <a:srgbClr val="FFFF00"/>
                </a:solidFill>
              </a:rPr>
              <a:t>Wat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zouden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mogelijke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antwoorden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kunnen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zijn</a:t>
            </a:r>
            <a:r>
              <a:rPr lang="en-US" sz="2000" dirty="0" smtClean="0">
                <a:solidFill>
                  <a:srgbClr val="FFFF00"/>
                </a:solidFill>
              </a:rPr>
              <a:t>?</a:t>
            </a:r>
          </a:p>
          <a:p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err="1" smtClean="0">
                <a:solidFill>
                  <a:srgbClr val="FFFF00"/>
                </a:solidFill>
              </a:rPr>
              <a:t>Werk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hieraan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gedurende</a:t>
            </a:r>
            <a:r>
              <a:rPr lang="en-US" sz="2000" dirty="0" smtClean="0">
                <a:solidFill>
                  <a:srgbClr val="FFFF00"/>
                </a:solidFill>
              </a:rPr>
              <a:t> de lessen.</a:t>
            </a:r>
          </a:p>
          <a:p>
            <a:r>
              <a:rPr lang="en-US" sz="2000" dirty="0" err="1">
                <a:solidFill>
                  <a:srgbClr val="FFFF00"/>
                </a:solidFill>
              </a:rPr>
              <a:t>L</a:t>
            </a:r>
            <a:r>
              <a:rPr lang="en-US" sz="2000" dirty="0" err="1" smtClean="0">
                <a:solidFill>
                  <a:srgbClr val="FFFF00"/>
                </a:solidFill>
              </a:rPr>
              <a:t>aatste</a:t>
            </a:r>
            <a:r>
              <a:rPr lang="en-US" sz="2000" dirty="0" smtClean="0">
                <a:solidFill>
                  <a:srgbClr val="FFFF00"/>
                </a:solidFill>
              </a:rPr>
              <a:t> les: “Mini-symposium” </a:t>
            </a:r>
            <a:r>
              <a:rPr lang="en-US" sz="2000" dirty="0" err="1" smtClean="0">
                <a:solidFill>
                  <a:srgbClr val="FFFF00"/>
                </a:solidFill>
              </a:rPr>
              <a:t>waarbij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jullie</a:t>
            </a:r>
            <a:r>
              <a:rPr lang="en-US" sz="2000" dirty="0" smtClean="0">
                <a:solidFill>
                  <a:srgbClr val="FFFF00"/>
                </a:solidFill>
              </a:rPr>
              <a:t> je </a:t>
            </a:r>
            <a:r>
              <a:rPr lang="en-US" sz="2000" dirty="0" err="1" smtClean="0">
                <a:solidFill>
                  <a:srgbClr val="FFFF00"/>
                </a:solidFill>
              </a:rPr>
              <a:t>vraag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presenteren</a:t>
            </a:r>
            <a:r>
              <a:rPr lang="en-US" sz="2000" dirty="0" smtClean="0">
                <a:solidFill>
                  <a:srgbClr val="FFFF00"/>
                </a:solidFill>
              </a:rPr>
              <a:t>. </a:t>
            </a:r>
          </a:p>
          <a:p>
            <a:endParaRPr lang="en-US" sz="2000" dirty="0" smtClean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76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915828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 bwMode="auto">
          <a:xfrm>
            <a:off x="685800" y="381000"/>
            <a:ext cx="5486400" cy="304800"/>
          </a:xfrm>
          <a:prstGeom prst="rect">
            <a:avLst/>
          </a:prstGeom>
          <a:solidFill>
            <a:schemeClr val="bg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8077200" y="4800600"/>
            <a:ext cx="762000" cy="1752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448542" y="0"/>
            <a:ext cx="2695458" cy="3563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Atlas: </a:t>
            </a:r>
            <a:r>
              <a:rPr lang="en-US" sz="2000" b="1" kern="0" dirty="0" err="1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vooraanzicht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875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ygnus-gymnas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5" y="369870"/>
            <a:ext cx="9113673" cy="6075782"/>
          </a:xfrm>
          <a:prstGeom prst="rect">
            <a:avLst/>
          </a:prstGeom>
        </p:spPr>
      </p:pic>
      <p:pic>
        <p:nvPicPr>
          <p:cNvPr id="5795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4534">
            <a:off x="717559" y="603254"/>
            <a:ext cx="7570360" cy="445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0611014_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4681" y="1203602"/>
            <a:ext cx="4951886" cy="33161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89103" y="5987565"/>
            <a:ext cx="7514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Een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enorme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digitale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fotocamera</a:t>
            </a:r>
            <a:r>
              <a:rPr lang="en-US" dirty="0" smtClean="0">
                <a:solidFill>
                  <a:srgbClr val="FFFF00"/>
                </a:solidFill>
              </a:rPr>
              <a:t> die 40 </a:t>
            </a:r>
            <a:r>
              <a:rPr lang="en-US" dirty="0" err="1" smtClean="0">
                <a:solidFill>
                  <a:srgbClr val="FFFF00"/>
                </a:solidFill>
              </a:rPr>
              <a:t>miljoen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foto’s</a:t>
            </a:r>
            <a:r>
              <a:rPr lang="en-US" dirty="0" smtClean="0">
                <a:solidFill>
                  <a:srgbClr val="FFFF00"/>
                </a:solidFill>
              </a:rPr>
              <a:t> per </a:t>
            </a:r>
            <a:r>
              <a:rPr lang="en-US" dirty="0" err="1" smtClean="0">
                <a:solidFill>
                  <a:srgbClr val="FFFF00"/>
                </a:solidFill>
              </a:rPr>
              <a:t>seconce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kan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maken</a:t>
            </a:r>
            <a:r>
              <a:rPr lang="en-US" dirty="0" smtClean="0">
                <a:solidFill>
                  <a:srgbClr val="FFFF00"/>
                </a:solidFill>
              </a:rPr>
              <a:t>!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3181" y="6347020"/>
            <a:ext cx="781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 smtClean="0">
                <a:solidFill>
                  <a:srgbClr val="66FFFF"/>
                </a:solidFill>
              </a:rPr>
              <a:t>Vraag</a:t>
            </a:r>
            <a:r>
              <a:rPr lang="en-US" u="sng" dirty="0" smtClean="0">
                <a:solidFill>
                  <a:srgbClr val="66FFFF"/>
                </a:solidFill>
              </a:rPr>
              <a:t>: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Waarom</a:t>
            </a:r>
            <a:r>
              <a:rPr lang="en-US" dirty="0" smtClean="0">
                <a:solidFill>
                  <a:srgbClr val="66FFFF"/>
                </a:solidFill>
              </a:rPr>
              <a:t> is </a:t>
            </a:r>
            <a:r>
              <a:rPr lang="en-US" dirty="0" err="1" smtClean="0">
                <a:solidFill>
                  <a:srgbClr val="66FFFF"/>
                </a:solidFill>
              </a:rPr>
              <a:t>er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zo’n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groot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apparaat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nodig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om</a:t>
            </a:r>
            <a:r>
              <a:rPr lang="en-US" dirty="0" smtClean="0">
                <a:solidFill>
                  <a:srgbClr val="66FFFF"/>
                </a:solidFill>
              </a:rPr>
              <a:t> de </a:t>
            </a:r>
            <a:r>
              <a:rPr lang="en-US" dirty="0" err="1" smtClean="0">
                <a:solidFill>
                  <a:srgbClr val="66FFFF"/>
                </a:solidFill>
              </a:rPr>
              <a:t>kleinste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deeltjes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te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meten</a:t>
            </a:r>
            <a:r>
              <a:rPr lang="en-US" dirty="0" smtClean="0">
                <a:solidFill>
                  <a:srgbClr val="66FF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7081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9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9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tlas.web.cern.ch/Atlas/public/EVTDISPLAY/0911189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73706"/>
            <a:ext cx="4610070" cy="307722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439" y="3301"/>
            <a:ext cx="4572000" cy="3039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5142" y="3167390"/>
            <a:ext cx="3201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November 2009</a:t>
            </a:r>
            <a:endParaRPr lang="en-US" dirty="0"/>
          </a:p>
        </p:txBody>
      </p:sp>
      <p:pic>
        <p:nvPicPr>
          <p:cNvPr id="7" name="Picture 6" descr="1003061_101-A4-at-144-dp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-9067"/>
            <a:ext cx="4572000" cy="3043282"/>
          </a:xfrm>
          <a:prstGeom prst="rect">
            <a:avLst/>
          </a:prstGeom>
        </p:spPr>
      </p:pic>
      <p:pic>
        <p:nvPicPr>
          <p:cNvPr id="8" name="Picture 7" descr="0809002_53-A4-at-144-dp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1792" y="3755566"/>
            <a:ext cx="4644066" cy="309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0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038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Botsingen van Deeltjes </a:t>
            </a:r>
          </a:p>
        </p:txBody>
      </p:sp>
      <p:pic>
        <p:nvPicPr>
          <p:cNvPr id="803844" name="particle_event_full_ns.avi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481138" y="779463"/>
            <a:ext cx="6045200" cy="6045200"/>
          </a:xfrm>
          <a:ln/>
        </p:spPr>
      </p:pic>
    </p:spTree>
    <p:extLst>
      <p:ext uri="{BB962C8B-B14F-4D97-AF65-F5344CB8AC3E}">
        <p14:creationId xmlns:p14="http://schemas.microsoft.com/office/powerpoint/2010/main" val="61228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0" fill="hold"/>
                                        <p:tgtEl>
                                          <p:spTgt spid="80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038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038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0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384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solidFill>
                  <a:srgbClr val="FF6600"/>
                </a:solidFill>
              </a:rPr>
              <a:t>Alle</a:t>
            </a:r>
            <a:r>
              <a:rPr lang="en-US" sz="2800" b="1" dirty="0">
                <a:solidFill>
                  <a:srgbClr val="FF6600"/>
                </a:solidFill>
              </a:rPr>
              <a:t> </a:t>
            </a:r>
            <a:r>
              <a:rPr lang="en-US" sz="2800" b="1" dirty="0" err="1">
                <a:solidFill>
                  <a:srgbClr val="FF6600"/>
                </a:solidFill>
              </a:rPr>
              <a:t>mogelijke</a:t>
            </a:r>
            <a:r>
              <a:rPr lang="en-US" sz="2800" b="1" dirty="0">
                <a:solidFill>
                  <a:srgbClr val="FF6600"/>
                </a:solidFill>
              </a:rPr>
              <a:t> </a:t>
            </a:r>
            <a:r>
              <a:rPr lang="en-US" sz="2800" b="1" dirty="0" err="1">
                <a:solidFill>
                  <a:srgbClr val="FF6600"/>
                </a:solidFill>
              </a:rPr>
              <a:t>materie</a:t>
            </a:r>
            <a:r>
              <a:rPr lang="en-US" sz="2800" b="1" dirty="0">
                <a:solidFill>
                  <a:srgbClr val="FF6600"/>
                </a:solidFill>
              </a:rPr>
              <a:t> </a:t>
            </a:r>
            <a:r>
              <a:rPr lang="en-US" sz="2800" b="1" dirty="0" err="1">
                <a:solidFill>
                  <a:srgbClr val="FF6600"/>
                </a:solidFill>
              </a:rPr>
              <a:t>ontstaat</a:t>
            </a:r>
            <a:endParaRPr lang="en-US" sz="2800" b="1" dirty="0">
              <a:solidFill>
                <a:srgbClr val="FF6600"/>
              </a:solidFill>
            </a:endParaRP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60400" y="2133600"/>
            <a:ext cx="7772400" cy="3959225"/>
            <a:chOff x="416" y="1344"/>
            <a:chExt cx="4896" cy="2494"/>
          </a:xfrm>
        </p:grpSpPr>
        <p:pic>
          <p:nvPicPr>
            <p:cNvPr id="839687" name="Picture 7" descr="bolletje_3D_gee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8673907">
              <a:off x="5072" y="2438"/>
              <a:ext cx="240" cy="250"/>
            </a:xfrm>
            <a:prstGeom prst="rect">
              <a:avLst/>
            </a:prstGeom>
            <a:noFill/>
          </p:spPr>
        </p:pic>
        <p:pic>
          <p:nvPicPr>
            <p:cNvPr id="839694" name="Picture 14" descr="bolletje_3D_gro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9466866">
              <a:off x="416" y="2444"/>
              <a:ext cx="240" cy="250"/>
            </a:xfrm>
            <a:prstGeom prst="rect">
              <a:avLst/>
            </a:prstGeom>
            <a:noFill/>
          </p:spPr>
        </p:pic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15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083" name="Rectangle 3"/>
          <p:cNvSpPr>
            <a:spLocks noGrp="1" noChangeArrowheads="1"/>
          </p:cNvSpPr>
          <p:nvPr>
            <p:ph type="title"/>
          </p:nvPr>
        </p:nvSpPr>
        <p:spPr>
          <a:xfrm>
            <a:off x="-152400" y="-76200"/>
            <a:ext cx="9372600" cy="1143000"/>
          </a:xfrm>
        </p:spPr>
        <p:txBody>
          <a:bodyPr/>
          <a:lstStyle/>
          <a:p>
            <a:r>
              <a:rPr lang="en-US" sz="4000" i="1" dirty="0" err="1">
                <a:solidFill>
                  <a:srgbClr val="FFFF00"/>
                </a:solidFill>
              </a:rPr>
              <a:t>Higgs</a:t>
            </a:r>
            <a:r>
              <a:rPr lang="en-US" sz="4000" i="1" dirty="0" err="1">
                <a:solidFill>
                  <a:srgbClr val="00FFFF"/>
                </a:solidFill>
                <a:sym typeface="Symbol" pitchFamily="-104" charset="2"/>
              </a:rPr>
              <a:t>ZZ</a:t>
            </a:r>
            <a:r>
              <a:rPr lang="en-US" sz="4000" i="1" dirty="0">
                <a:solidFill>
                  <a:srgbClr val="00FFFF"/>
                </a:solidFill>
                <a:sym typeface="Symbol" pitchFamily="-104" charset="2"/>
              </a:rPr>
              <a:t>?</a:t>
            </a: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2209800" y="30480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2743200" y="33528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3352800" y="24384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4246563" y="2651125"/>
            <a:ext cx="477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7237739" y="6037717"/>
            <a:ext cx="1777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i="1" dirty="0" smtClean="0">
                <a:solidFill>
                  <a:srgbClr val="FFFF00"/>
                </a:solidFill>
                <a:latin typeface="Tahoma" pitchFamily="-104" charset="0"/>
              </a:rPr>
              <a:t>Atlas event </a:t>
            </a:r>
          </a:p>
        </p:txBody>
      </p:sp>
    </p:spTree>
    <p:extLst>
      <p:ext uri="{BB962C8B-B14F-4D97-AF65-F5344CB8AC3E}">
        <p14:creationId xmlns:p14="http://schemas.microsoft.com/office/powerpoint/2010/main" val="75641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474913" y="0"/>
            <a:ext cx="3961181" cy="686898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 De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lementaire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eeltjes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138488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67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u="sng"/>
                <a:t>Lading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  <a:r>
                <a:rPr lang="en-US" sz="2400"/>
                <a:t>2/3</a:t>
              </a:r>
              <a:r>
                <a:rPr lang="en-US"/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1/3</a:t>
              </a:r>
              <a:r>
                <a:rPr lang="en-US"/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</a:t>
              </a:r>
              <a:r>
                <a:rPr lang="en-US"/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0</a:t>
              </a:r>
              <a:r>
                <a:rPr lang="en-US"/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558800" y="793750"/>
            <a:ext cx="808038" cy="4868863"/>
            <a:chOff x="352" y="500"/>
            <a:chExt cx="509" cy="3067"/>
          </a:xfrm>
        </p:grpSpPr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(1956)</a:t>
              </a: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43"/>
              <a:ext cx="344" cy="366"/>
              <a:chOff x="306" y="871"/>
              <a:chExt cx="344" cy="366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902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990033"/>
                    </a:solidFill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500"/>
              <a:ext cx="344" cy="373"/>
              <a:chOff x="301" y="1473"/>
              <a:chExt cx="344" cy="37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511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94"/>
              <a:ext cx="344" cy="366"/>
              <a:chOff x="317" y="2431"/>
              <a:chExt cx="344" cy="366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462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19"/>
              <a:chOff x="311" y="2983"/>
              <a:chExt cx="370" cy="419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67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</a:rPr>
                  <a:t>e</a:t>
                </a:r>
                <a:endParaRPr lang="en-US" sz="3200" b="1">
                  <a:solidFill>
                    <a:srgbClr val="990033"/>
                  </a:solidFill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(1895)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2220913" y="793750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896"/>
              <a:chOff x="1428" y="500"/>
              <a:chExt cx="424" cy="2896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69"/>
                <a:ext cx="344" cy="365"/>
                <a:chOff x="1438" y="897"/>
                <a:chExt cx="344" cy="365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908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526"/>
                <a:ext cx="344" cy="365"/>
                <a:chOff x="1442" y="1472"/>
                <a:chExt cx="344" cy="365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8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90"/>
                <a:ext cx="344" cy="365"/>
                <a:chOff x="1447" y="2436"/>
                <a:chExt cx="344" cy="365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456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27"/>
                <a:chOff x="1450" y="2969"/>
                <a:chExt cx="348" cy="427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3061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1384300" y="793750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890"/>
              <a:chOff x="951" y="500"/>
              <a:chExt cx="374" cy="2890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49"/>
                <a:ext cx="344" cy="366"/>
                <a:chOff x="860" y="868"/>
                <a:chExt cx="344" cy="366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9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510"/>
                <a:ext cx="344" cy="365"/>
                <a:chOff x="877" y="1474"/>
                <a:chExt cx="344" cy="365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502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93"/>
                <a:ext cx="344" cy="368"/>
                <a:chOff x="873" y="2421"/>
                <a:chExt cx="344" cy="368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454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21"/>
                <a:chOff x="880" y="2969"/>
                <a:chExt cx="363" cy="421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3055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105627">
            <a:off x="4425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039496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vier</a:t>
            </a:r>
            <a:r>
              <a:rPr lang="en-US" dirty="0" smtClean="0"/>
              <a:t> </a:t>
            </a:r>
            <a:r>
              <a:rPr lang="en-US" dirty="0" err="1" smtClean="0"/>
              <a:t>fundamentele</a:t>
            </a:r>
            <a:r>
              <a:rPr lang="en-US" dirty="0" smtClean="0"/>
              <a:t> </a:t>
            </a:r>
            <a:r>
              <a:rPr lang="en-US" dirty="0" err="1" smtClean="0"/>
              <a:t>natuurkrachten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916" y="1110348"/>
            <a:ext cx="2124514" cy="1930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l="7080" r="11557"/>
          <a:stretch/>
        </p:blipFill>
        <p:spPr>
          <a:xfrm>
            <a:off x="624109" y="4299867"/>
            <a:ext cx="2125685" cy="1921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2139" y="4223657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6663876" y="104866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5300" y="742042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/>
              <a:t>Zwaartekracht:</a:t>
            </a:r>
            <a:endParaRPr lang="nl-NL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93703" y="3906813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/>
              <a:t>Elektromagnetisme:</a:t>
            </a:r>
            <a:endParaRPr lang="nl-NL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79686" y="72027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/>
              <a:t>Sterke kernkracht:</a:t>
            </a:r>
            <a:endParaRPr lang="nl-NL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301579" y="3890481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/>
              <a:t>Zwakke kernkracht:</a:t>
            </a:r>
            <a:endParaRPr lang="nl-NL" sz="20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1122" y="2157573"/>
            <a:ext cx="2853956" cy="29228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7492" y="3018273"/>
            <a:ext cx="2240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deeltjes</a:t>
            </a:r>
            <a:br>
              <a:rPr lang="nl-NL" sz="1800" dirty="0" smtClean="0">
                <a:solidFill>
                  <a:srgbClr val="FFFF00"/>
                </a:solidFill>
              </a:rPr>
            </a:br>
            <a:r>
              <a:rPr lang="nl-NL" sz="1800" dirty="0" smtClean="0">
                <a:solidFill>
                  <a:srgbClr val="FFFF00"/>
                </a:solidFill>
              </a:rPr>
              <a:t>met massa</a:t>
            </a:r>
            <a:endParaRPr lang="nl-NL" sz="18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8746" y="6079683"/>
            <a:ext cx="2406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elektrisch</a:t>
            </a:r>
            <a:br>
              <a:rPr lang="nl-NL" sz="1800" dirty="0" smtClean="0">
                <a:solidFill>
                  <a:srgbClr val="FFFF00"/>
                </a:solidFill>
              </a:rPr>
            </a:br>
            <a:r>
              <a:rPr lang="nl-NL" sz="1800" dirty="0" smtClean="0">
                <a:solidFill>
                  <a:srgbClr val="FFFF00"/>
                </a:solidFill>
              </a:rPr>
              <a:t>geladen deeltjes</a:t>
            </a:r>
            <a:endParaRPr lang="nl-NL" sz="18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23419" y="2965645"/>
            <a:ext cx="212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quarks</a:t>
            </a:r>
            <a:endParaRPr lang="nl-NL" sz="18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01179" y="6346374"/>
            <a:ext cx="224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deeltjes</a:t>
            </a:r>
            <a:endParaRPr lang="nl-NL" sz="1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1"/>
          <p:cNvSpPr>
            <a:spLocks noGrp="1" noChangeArrowheads="1"/>
          </p:cNvSpPr>
          <p:nvPr>
            <p:ph type="title"/>
          </p:nvPr>
        </p:nvSpPr>
        <p:spPr>
          <a:solidFill>
            <a:schemeClr val="tx1"/>
          </a:solidFill>
          <a:ln/>
        </p:spPr>
        <p:txBody>
          <a:bodyPr/>
          <a:lstStyle/>
          <a:p>
            <a:r>
              <a:rPr lang="en-US" dirty="0" err="1"/>
              <a:t>Kracht</a:t>
            </a:r>
            <a:r>
              <a:rPr lang="en-US" dirty="0"/>
              <a:t> =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uitwisseling</a:t>
            </a:r>
            <a:r>
              <a:rPr lang="en-US" dirty="0"/>
              <a:t>!!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3687" y="5055750"/>
            <a:ext cx="73532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2000" dirty="0" smtClean="0"/>
              <a:t>1)  </a:t>
            </a:r>
            <a:r>
              <a:rPr lang="en-US" sz="2000" dirty="0" err="1" smtClean="0"/>
              <a:t>Electromagnetisme</a:t>
            </a:r>
            <a:r>
              <a:rPr lang="en-US" sz="2000" dirty="0" smtClean="0"/>
              <a:t>: </a:t>
            </a:r>
            <a:r>
              <a:rPr lang="en-US" sz="2000" dirty="0" err="1" smtClean="0">
                <a:solidFill>
                  <a:srgbClr val="FFFF00"/>
                </a:solidFill>
              </a:rPr>
              <a:t>Foton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Symbol"/>
                <a:ea typeface="Lucida Grande"/>
                <a:cs typeface="Lucida Grande"/>
              </a:rPr>
              <a:t>γ</a:t>
            </a:r>
            <a:r>
              <a:rPr lang="en-US" b="1" dirty="0" smtClean="0">
                <a:solidFill>
                  <a:srgbClr val="FFFF00"/>
                </a:solidFill>
                <a:ea typeface="Lucida Grande"/>
                <a:cs typeface="Lucida Grande"/>
              </a:rPr>
              <a:t> </a:t>
            </a:r>
            <a:r>
              <a:rPr lang="en-US" dirty="0" smtClean="0">
                <a:solidFill>
                  <a:srgbClr val="FFFF00"/>
                </a:solidFill>
                <a:ea typeface="Lucida Grande"/>
                <a:cs typeface="Lucida Grande"/>
              </a:rPr>
              <a:t>               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2)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Sterke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kernkracht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gluon</a:t>
            </a:r>
            <a:endParaRPr lang="en-US" sz="2000" b="1" dirty="0" smtClean="0">
              <a:solidFill>
                <a:srgbClr val="FFFF00"/>
              </a:solidFill>
              <a:latin typeface="+mn-lt"/>
              <a:ea typeface="Lucida Grande"/>
              <a:cs typeface="Lucida Grande"/>
            </a:endParaRPr>
          </a:p>
          <a:p>
            <a:pPr marL="457200" indent="-457200"/>
            <a:r>
              <a:rPr lang="en-US" sz="2000" dirty="0" smtClean="0">
                <a:latin typeface="+mn-lt"/>
                <a:ea typeface="Lucida Grande"/>
                <a:cs typeface="Lucida Grande"/>
              </a:rPr>
              <a:t>3) 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Zwakke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kernkracht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W</a:t>
            </a:r>
            <a:r>
              <a:rPr lang="en-US" sz="2000" baseline="30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+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, W</a:t>
            </a:r>
            <a:r>
              <a:rPr lang="en-US" sz="2000" baseline="30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-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, Z</a:t>
            </a:r>
            <a:r>
              <a:rPr lang="en-US" sz="2000" baseline="30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0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           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4)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Zwaartekracht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graviton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??</a:t>
            </a:r>
            <a:endParaRPr lang="en-US" sz="2000" dirty="0" smtClean="0">
              <a:latin typeface="Symbol"/>
              <a:ea typeface="Lucida Grande"/>
              <a:cs typeface="Lucida Grande"/>
            </a:endParaRPr>
          </a:p>
        </p:txBody>
      </p:sp>
      <p:pic>
        <p:nvPicPr>
          <p:cNvPr id="2" name="Picture 1" descr="BoatsParticleExchan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" y="850700"/>
            <a:ext cx="8913324" cy="3231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934" y="4450765"/>
            <a:ext cx="8474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Wat</a:t>
            </a:r>
            <a:r>
              <a:rPr lang="en-US" sz="2000" dirty="0" smtClean="0"/>
              <a:t> </a:t>
            </a:r>
            <a:r>
              <a:rPr lang="en-US" sz="2000" dirty="0" err="1" smtClean="0"/>
              <a:t>er</a:t>
            </a:r>
            <a:r>
              <a:rPr lang="en-US" sz="2000" dirty="0" smtClean="0"/>
              <a:t> </a:t>
            </a:r>
            <a:r>
              <a:rPr lang="en-US" sz="2000" dirty="0" err="1" smtClean="0"/>
              <a:t>wordt</a:t>
            </a:r>
            <a:r>
              <a:rPr lang="en-US" sz="2000" dirty="0" smtClean="0"/>
              <a:t> </a:t>
            </a:r>
            <a:r>
              <a:rPr lang="en-US" sz="2000" dirty="0" err="1" smtClean="0"/>
              <a:t>uitgewisseld</a:t>
            </a:r>
            <a:r>
              <a:rPr lang="en-US" sz="2000" dirty="0" smtClean="0"/>
              <a:t> </a:t>
            </a:r>
            <a:r>
              <a:rPr lang="en-US" sz="2000" dirty="0" err="1" smtClean="0"/>
              <a:t>noemen</a:t>
            </a:r>
            <a:r>
              <a:rPr lang="en-US" sz="2000" dirty="0" smtClean="0"/>
              <a:t> we </a:t>
            </a:r>
            <a:r>
              <a:rPr lang="en-US" sz="2000" dirty="0" err="1" smtClean="0"/>
              <a:t>een</a:t>
            </a:r>
            <a:r>
              <a:rPr lang="en-US" sz="2000" dirty="0" smtClean="0"/>
              <a:t> “quantum” </a:t>
            </a:r>
            <a:r>
              <a:rPr lang="en-US" sz="2000" dirty="0" smtClean="0">
                <a:sym typeface="Wingdings"/>
              </a:rPr>
              <a:t> Quantum </a:t>
            </a:r>
            <a:r>
              <a:rPr lang="en-US" sz="2000" dirty="0" err="1" smtClean="0">
                <a:sym typeface="Wingdings"/>
              </a:rPr>
              <a:t>Mechanica</a:t>
            </a:r>
            <a:endParaRPr lang="en-US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299063" y="6052791"/>
            <a:ext cx="5751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Het quantum van </a:t>
            </a:r>
            <a:r>
              <a:rPr lang="en-US" sz="2000" dirty="0" err="1" smtClean="0"/>
              <a:t>zwaartekracht</a:t>
            </a:r>
            <a:r>
              <a:rPr lang="en-US" sz="2000" dirty="0" smtClean="0"/>
              <a:t> is </a:t>
            </a:r>
            <a:r>
              <a:rPr lang="en-US" sz="2000" dirty="0" err="1" smtClean="0"/>
              <a:t>nooit</a:t>
            </a:r>
            <a:r>
              <a:rPr lang="en-US" sz="2000" dirty="0" smtClean="0"/>
              <a:t> </a:t>
            </a:r>
            <a:r>
              <a:rPr lang="en-US" sz="2000" dirty="0" err="1" smtClean="0"/>
              <a:t>aangetoond</a:t>
            </a:r>
            <a:r>
              <a:rPr lang="en-US" sz="20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774135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Hoe </a:t>
            </a:r>
            <a:r>
              <a:rPr lang="en-US" dirty="0" err="1" smtClean="0"/>
              <a:t>Sterk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de </a:t>
            </a:r>
            <a:r>
              <a:rPr lang="en-US" dirty="0" err="1" smtClean="0"/>
              <a:t>Krachten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9" name="Picture 8" descr="Forces_Summ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0" y="706769"/>
            <a:ext cx="8980301" cy="45979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7171" y="6022920"/>
            <a:ext cx="7636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err="1" smtClean="0">
                <a:solidFill>
                  <a:srgbClr val="66FFFF"/>
                </a:solidFill>
              </a:rPr>
              <a:t>Vraag</a:t>
            </a:r>
            <a:r>
              <a:rPr lang="en-US" sz="2000" u="sng" dirty="0" smtClean="0">
                <a:solidFill>
                  <a:srgbClr val="66FFFF"/>
                </a:solidFill>
              </a:rPr>
              <a:t>: </a:t>
            </a:r>
            <a:r>
              <a:rPr lang="en-US" sz="2000" dirty="0" err="1" smtClean="0">
                <a:solidFill>
                  <a:srgbClr val="66FFFF"/>
                </a:solidFill>
              </a:rPr>
              <a:t>Waarom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voelen</a:t>
            </a:r>
            <a:r>
              <a:rPr lang="en-US" sz="2000" dirty="0" smtClean="0">
                <a:solidFill>
                  <a:srgbClr val="66FFFF"/>
                </a:solidFill>
              </a:rPr>
              <a:t> we in het </a:t>
            </a:r>
            <a:r>
              <a:rPr lang="en-US" sz="2000" dirty="0" err="1" smtClean="0">
                <a:solidFill>
                  <a:srgbClr val="66FFFF"/>
                </a:solidFill>
              </a:rPr>
              <a:t>dagelijkse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leven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vooral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zwaartekracht</a:t>
            </a:r>
            <a:r>
              <a:rPr lang="en-US" sz="2000" dirty="0" smtClean="0">
                <a:solidFill>
                  <a:srgbClr val="66FFFF"/>
                </a:solidFill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4340" y="5344787"/>
            <a:ext cx="1903662" cy="615830"/>
          </a:xfrm>
          <a:prstGeom prst="rect">
            <a:avLst/>
          </a:prstGeom>
          <a:solidFill>
            <a:srgbClr val="3040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0.00000000000000000000000000000000000000001</a:t>
            </a:r>
            <a:endParaRPr lang="en-US" sz="1600" baseline="30000" dirty="0"/>
          </a:p>
        </p:txBody>
      </p:sp>
      <p:sp>
        <p:nvSpPr>
          <p:cNvPr id="8" name="Rectangle 7"/>
          <p:cNvSpPr/>
          <p:nvPr/>
        </p:nvSpPr>
        <p:spPr>
          <a:xfrm>
            <a:off x="3114842" y="5359852"/>
            <a:ext cx="1844844" cy="615830"/>
          </a:xfrm>
          <a:prstGeom prst="rect">
            <a:avLst/>
          </a:prstGeom>
          <a:solidFill>
            <a:srgbClr val="F186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0.0001</a:t>
            </a:r>
            <a:endParaRPr lang="en-US" sz="2200" dirty="0"/>
          </a:p>
        </p:txBody>
      </p:sp>
      <p:sp>
        <p:nvSpPr>
          <p:cNvPr id="10" name="Rectangle 9"/>
          <p:cNvSpPr/>
          <p:nvPr/>
        </p:nvSpPr>
        <p:spPr>
          <a:xfrm>
            <a:off x="5013158" y="5359852"/>
            <a:ext cx="2045367" cy="615830"/>
          </a:xfrm>
          <a:prstGeom prst="rect">
            <a:avLst/>
          </a:prstGeom>
          <a:solidFill>
            <a:srgbClr val="C84D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1</a:t>
            </a:r>
            <a:endParaRPr lang="en-US" sz="2200" dirty="0"/>
          </a:p>
        </p:txBody>
      </p:sp>
      <p:sp>
        <p:nvSpPr>
          <p:cNvPr id="11" name="Rectangle 10"/>
          <p:cNvSpPr/>
          <p:nvPr/>
        </p:nvSpPr>
        <p:spPr>
          <a:xfrm>
            <a:off x="7112002" y="5359852"/>
            <a:ext cx="1920117" cy="615830"/>
          </a:xfrm>
          <a:prstGeom prst="rect">
            <a:avLst/>
          </a:prstGeom>
          <a:solidFill>
            <a:srgbClr val="17824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60</a:t>
            </a:r>
            <a:endParaRPr lang="en-US" sz="2200" dirty="0"/>
          </a:p>
        </p:txBody>
      </p:sp>
      <p:sp>
        <p:nvSpPr>
          <p:cNvPr id="12" name="Rectangle 11"/>
          <p:cNvSpPr/>
          <p:nvPr/>
        </p:nvSpPr>
        <p:spPr>
          <a:xfrm>
            <a:off x="105290" y="5353614"/>
            <a:ext cx="990921" cy="6070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103" y="5332234"/>
            <a:ext cx="1204815" cy="6158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Strengt</a:t>
            </a:r>
            <a:r>
              <a:rPr lang="en-US" dirty="0" smtClean="0"/>
              <a:t>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157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048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Werk-groepjes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848" y="1428210"/>
            <a:ext cx="8229600" cy="4525963"/>
          </a:xfrm>
          <a:solidFill>
            <a:schemeClr val="tx1">
              <a:alpha val="50000"/>
            </a:schemeClr>
          </a:solidFill>
          <a:ln>
            <a:solidFill>
              <a:srgbClr val="66FFFF"/>
            </a:solidFill>
          </a:ln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Maartje</a:t>
            </a:r>
            <a:r>
              <a:rPr lang="en-US" dirty="0" smtClean="0"/>
              <a:t> </a:t>
            </a:r>
            <a:r>
              <a:rPr lang="en-US" dirty="0" err="1" smtClean="0"/>
              <a:t>Eggen</a:t>
            </a:r>
            <a:r>
              <a:rPr lang="en-US" dirty="0" smtClean="0"/>
              <a:t>, </a:t>
            </a:r>
            <a:r>
              <a:rPr lang="en-US" dirty="0" err="1" smtClean="0"/>
              <a:t>Quinten</a:t>
            </a:r>
            <a:r>
              <a:rPr lang="en-US" dirty="0" smtClean="0"/>
              <a:t> </a:t>
            </a:r>
            <a:r>
              <a:rPr lang="en-US" dirty="0" err="1" smtClean="0"/>
              <a:t>Moonen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Lucas Witte, </a:t>
            </a:r>
            <a:r>
              <a:rPr lang="en-US" dirty="0" err="1" smtClean="0"/>
              <a:t>Merlijn</a:t>
            </a:r>
            <a:r>
              <a:rPr lang="en-US" dirty="0" smtClean="0"/>
              <a:t> </a:t>
            </a:r>
            <a:r>
              <a:rPr lang="en-US" dirty="0" err="1" smtClean="0"/>
              <a:t>Hutter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Chris </a:t>
            </a:r>
            <a:r>
              <a:rPr lang="en-US" dirty="0" err="1" smtClean="0"/>
              <a:t>Heuvel</a:t>
            </a:r>
            <a:r>
              <a:rPr lang="en-US" dirty="0" smtClean="0"/>
              <a:t>, Thomas Boers, Vincent </a:t>
            </a:r>
            <a:r>
              <a:rPr lang="en-US" dirty="0" err="1" smtClean="0"/>
              <a:t>Sprenger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Renée </a:t>
            </a:r>
            <a:r>
              <a:rPr lang="en-US" dirty="0" err="1" smtClean="0"/>
              <a:t>Embden</a:t>
            </a:r>
            <a:r>
              <a:rPr lang="en-US" dirty="0" smtClean="0"/>
              <a:t>, Elisabeth Hoekstra, </a:t>
            </a:r>
            <a:r>
              <a:rPr lang="en-US" dirty="0" err="1" smtClean="0"/>
              <a:t>Elja</a:t>
            </a:r>
            <a:r>
              <a:rPr lang="en-US" dirty="0" smtClean="0"/>
              <a:t> Mantel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Salaheddine</a:t>
            </a:r>
            <a:r>
              <a:rPr lang="en-US" dirty="0" smtClean="0"/>
              <a:t> </a:t>
            </a:r>
            <a:r>
              <a:rPr lang="en-US" dirty="0" err="1" smtClean="0"/>
              <a:t>Benzirar</a:t>
            </a:r>
            <a:r>
              <a:rPr lang="en-US" dirty="0" smtClean="0"/>
              <a:t>, </a:t>
            </a:r>
            <a:r>
              <a:rPr lang="en-US" dirty="0" err="1" smtClean="0"/>
              <a:t>Branco</a:t>
            </a:r>
            <a:r>
              <a:rPr lang="en-US" dirty="0" smtClean="0"/>
              <a:t> </a:t>
            </a:r>
            <a:r>
              <a:rPr lang="en-US" dirty="0" err="1" smtClean="0"/>
              <a:t>Sieljes</a:t>
            </a:r>
            <a:r>
              <a:rPr lang="en-US" dirty="0" smtClean="0"/>
              <a:t>, David Cairo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Sascha</a:t>
            </a:r>
            <a:r>
              <a:rPr lang="en-US" dirty="0" smtClean="0"/>
              <a:t> </a:t>
            </a:r>
            <a:r>
              <a:rPr lang="en-US" dirty="0" err="1" smtClean="0"/>
              <a:t>Kolthof</a:t>
            </a:r>
            <a:r>
              <a:rPr lang="en-US" dirty="0" smtClean="0"/>
              <a:t>, Ian </a:t>
            </a:r>
            <a:r>
              <a:rPr lang="en-US" dirty="0" err="1" smtClean="0"/>
              <a:t>Ronde</a:t>
            </a:r>
            <a:r>
              <a:rPr lang="en-US" dirty="0" smtClean="0"/>
              <a:t>, Jesse </a:t>
            </a:r>
            <a:r>
              <a:rPr lang="en-US" dirty="0" err="1" smtClean="0"/>
              <a:t>Sprenger</a:t>
            </a:r>
            <a:r>
              <a:rPr lang="en-US" dirty="0" smtClean="0"/>
              <a:t>, Feodor </a:t>
            </a:r>
            <a:r>
              <a:rPr lang="en-US" dirty="0" err="1" smtClean="0"/>
              <a:t>Zyblev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Merlijne</a:t>
            </a:r>
            <a:r>
              <a:rPr lang="en-US" dirty="0" smtClean="0"/>
              <a:t> </a:t>
            </a:r>
            <a:r>
              <a:rPr lang="en-US" dirty="0" err="1" smtClean="0"/>
              <a:t>Ott</a:t>
            </a:r>
            <a:r>
              <a:rPr lang="en-US" dirty="0" smtClean="0"/>
              <a:t>, Oscar </a:t>
            </a:r>
            <a:r>
              <a:rPr lang="en-US" dirty="0" err="1" smtClean="0"/>
              <a:t>Ploeg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Sisko</a:t>
            </a:r>
            <a:r>
              <a:rPr lang="en-US" dirty="0" smtClean="0"/>
              <a:t> Munster, </a:t>
            </a:r>
            <a:r>
              <a:rPr lang="en-US" dirty="0" err="1" smtClean="0"/>
              <a:t>Berend</a:t>
            </a:r>
            <a:r>
              <a:rPr lang="en-US" dirty="0" smtClean="0"/>
              <a:t> </a:t>
            </a:r>
            <a:r>
              <a:rPr lang="en-US" dirty="0" err="1" smtClean="0"/>
              <a:t>Zuidberg</a:t>
            </a:r>
            <a:r>
              <a:rPr lang="en-US" dirty="0" smtClean="0"/>
              <a:t>, </a:t>
            </a:r>
            <a:r>
              <a:rPr lang="en-US" dirty="0" err="1" smtClean="0"/>
              <a:t>Mec</a:t>
            </a:r>
            <a:r>
              <a:rPr lang="en-US" dirty="0" smtClean="0"/>
              <a:t> </a:t>
            </a:r>
            <a:r>
              <a:rPr lang="en-US" dirty="0" err="1" smtClean="0"/>
              <a:t>Glandorff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Suleyman</a:t>
            </a:r>
            <a:r>
              <a:rPr lang="en-US" dirty="0" smtClean="0"/>
              <a:t> Ali, </a:t>
            </a:r>
            <a:r>
              <a:rPr lang="en-US" dirty="0" err="1" smtClean="0"/>
              <a:t>Arvid</a:t>
            </a:r>
            <a:r>
              <a:rPr lang="en-US" dirty="0" smtClean="0"/>
              <a:t> </a:t>
            </a:r>
            <a:r>
              <a:rPr lang="en-US" dirty="0" err="1" smtClean="0"/>
              <a:t>Mikkers</a:t>
            </a:r>
            <a:r>
              <a:rPr lang="en-US" dirty="0" smtClean="0"/>
              <a:t>, </a:t>
            </a:r>
            <a:r>
              <a:rPr lang="en-US" dirty="0" err="1" smtClean="0"/>
              <a:t>Merlijn</a:t>
            </a:r>
            <a:r>
              <a:rPr lang="en-US" dirty="0" smtClean="0"/>
              <a:t> Bruin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436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Standaard</a:t>
            </a:r>
            <a:r>
              <a:rPr lang="en-US" dirty="0" smtClean="0"/>
              <a:t> Model van </a:t>
            </a:r>
            <a:r>
              <a:rPr lang="en-US" dirty="0" err="1"/>
              <a:t>D</a:t>
            </a:r>
            <a:r>
              <a:rPr lang="en-US" dirty="0" err="1" smtClean="0"/>
              <a:t>eeltjes</a:t>
            </a:r>
            <a:r>
              <a:rPr lang="en-US" dirty="0" smtClean="0"/>
              <a:t> en </a:t>
            </a:r>
            <a:r>
              <a:rPr lang="en-US" dirty="0" err="1"/>
              <a:t>K</a:t>
            </a:r>
            <a:r>
              <a:rPr lang="en-US" dirty="0" err="1" smtClean="0"/>
              <a:t>rachten</a:t>
            </a:r>
            <a:endParaRPr lang="en-US" dirty="0"/>
          </a:p>
        </p:txBody>
      </p:sp>
      <p:pic>
        <p:nvPicPr>
          <p:cNvPr id="4" name="Picture 3" descr="cernmu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49300"/>
            <a:ext cx="7620000" cy="5346700"/>
          </a:xfrm>
          <a:prstGeom prst="rect">
            <a:avLst/>
          </a:prstGeom>
        </p:spPr>
      </p:pic>
      <p:pic>
        <p:nvPicPr>
          <p:cNvPr id="5" name="Picture 4" descr="standard_model_detai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239" y="542475"/>
            <a:ext cx="3569194" cy="627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2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ig_Bang_Pos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5734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4948" y="1026270"/>
            <a:ext cx="33393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chemeClr val="bg1"/>
                </a:solidFill>
              </a:rPr>
              <a:t>Een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oerkracht</a:t>
            </a:r>
            <a:r>
              <a:rPr lang="en-US" sz="2200" dirty="0" smtClean="0">
                <a:solidFill>
                  <a:schemeClr val="bg1"/>
                </a:solidFill>
              </a:rPr>
              <a:t> in het begin?</a:t>
            </a:r>
          </a:p>
        </p:txBody>
      </p:sp>
      <p:sp>
        <p:nvSpPr>
          <p:cNvPr id="5" name="Left Brace 4"/>
          <p:cNvSpPr/>
          <p:nvPr/>
        </p:nvSpPr>
        <p:spPr>
          <a:xfrm rot="5400000">
            <a:off x="1777998" y="1149682"/>
            <a:ext cx="568162" cy="1437105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52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we_are_he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8229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3" cstate="print"/>
          <a:srcRect t="76389"/>
          <a:stretch>
            <a:fillRect/>
          </a:stretch>
        </p:blipFill>
        <p:spPr bwMode="auto">
          <a:xfrm>
            <a:off x="8153400" y="1143000"/>
            <a:ext cx="10556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6" name="Picture 4"/>
          <p:cNvPicPr>
            <a:picLocks noChangeAspect="1" noChangeArrowheads="1"/>
          </p:cNvPicPr>
          <p:nvPr/>
        </p:nvPicPr>
        <p:blipFill>
          <a:blip r:embed="rId4" cstate="print"/>
          <a:srcRect t="23611" b="51389"/>
          <a:stretch>
            <a:fillRect/>
          </a:stretch>
        </p:blipFill>
        <p:spPr bwMode="auto">
          <a:xfrm>
            <a:off x="8153400" y="0"/>
            <a:ext cx="10556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7" name="Picture 5"/>
          <p:cNvPicPr>
            <a:picLocks noChangeAspect="1" noChangeArrowheads="1"/>
          </p:cNvPicPr>
          <p:nvPr/>
        </p:nvPicPr>
        <p:blipFill>
          <a:blip r:embed="rId3" cstate="print"/>
          <a:srcRect b="77777"/>
          <a:stretch>
            <a:fillRect/>
          </a:stretch>
        </p:blipFill>
        <p:spPr bwMode="auto">
          <a:xfrm>
            <a:off x="8153400" y="3886200"/>
            <a:ext cx="105568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8" name="Picture 6"/>
          <p:cNvPicPr>
            <a:picLocks noChangeAspect="1" noChangeArrowheads="1"/>
          </p:cNvPicPr>
          <p:nvPr/>
        </p:nvPicPr>
        <p:blipFill>
          <a:blip r:embed="rId5" cstate="print"/>
          <a:srcRect t="50000" b="26666"/>
          <a:stretch>
            <a:fillRect/>
          </a:stretch>
        </p:blipFill>
        <p:spPr bwMode="auto">
          <a:xfrm>
            <a:off x="8153400" y="2301875"/>
            <a:ext cx="10541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9" name="Picture 7" descr="magne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53400" y="5029200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40" name="Text Box 8"/>
          <p:cNvSpPr txBox="1">
            <a:spLocks noChangeArrowheads="1"/>
          </p:cNvSpPr>
          <p:nvPr/>
        </p:nvSpPr>
        <p:spPr bwMode="auto">
          <a:xfrm rot="-5400000">
            <a:off x="-161131" y="5649119"/>
            <a:ext cx="720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0 s</a:t>
            </a:r>
          </a:p>
        </p:txBody>
      </p:sp>
      <p:sp>
        <p:nvSpPr>
          <p:cNvPr id="146441" name="Line 9"/>
          <p:cNvSpPr>
            <a:spLocks noChangeShapeType="1"/>
          </p:cNvSpPr>
          <p:nvPr/>
        </p:nvSpPr>
        <p:spPr bwMode="auto">
          <a:xfrm>
            <a:off x="228600" y="2197100"/>
            <a:ext cx="0" cy="33528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442" name="Text Box 10"/>
          <p:cNvSpPr txBox="1">
            <a:spLocks noChangeArrowheads="1"/>
          </p:cNvSpPr>
          <p:nvPr/>
        </p:nvSpPr>
        <p:spPr bwMode="auto">
          <a:xfrm rot="-5400000">
            <a:off x="190500" y="5981701"/>
            <a:ext cx="13858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10</a:t>
            </a:r>
            <a:r>
              <a:rPr lang="nl-NL" sz="2800" baseline="300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43</a:t>
            </a:r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 s</a:t>
            </a:r>
          </a:p>
        </p:txBody>
      </p:sp>
      <p:sp>
        <p:nvSpPr>
          <p:cNvPr id="146443" name="Line 11"/>
          <p:cNvSpPr>
            <a:spLocks noChangeShapeType="1"/>
          </p:cNvSpPr>
          <p:nvPr/>
        </p:nvSpPr>
        <p:spPr bwMode="auto">
          <a:xfrm>
            <a:off x="914400" y="2730500"/>
            <a:ext cx="0" cy="28194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444" name="Line 12"/>
          <p:cNvSpPr>
            <a:spLocks noChangeShapeType="1"/>
          </p:cNvSpPr>
          <p:nvPr/>
        </p:nvSpPr>
        <p:spPr bwMode="auto">
          <a:xfrm>
            <a:off x="1600200" y="3721100"/>
            <a:ext cx="0" cy="18288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445" name="Line 13"/>
          <p:cNvSpPr>
            <a:spLocks noChangeShapeType="1"/>
          </p:cNvSpPr>
          <p:nvPr/>
        </p:nvSpPr>
        <p:spPr bwMode="auto">
          <a:xfrm>
            <a:off x="4495800" y="4787900"/>
            <a:ext cx="0" cy="7620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446" name="Text Box 14"/>
          <p:cNvSpPr txBox="1">
            <a:spLocks noChangeArrowheads="1"/>
          </p:cNvSpPr>
          <p:nvPr/>
        </p:nvSpPr>
        <p:spPr bwMode="auto">
          <a:xfrm>
            <a:off x="6418263" y="6172200"/>
            <a:ext cx="2508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000" i="1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14 billion years</a:t>
            </a:r>
          </a:p>
          <a:p>
            <a:r>
              <a:rPr lang="nl-NL" sz="2000" i="1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after the Big Bang</a:t>
            </a:r>
          </a:p>
        </p:txBody>
      </p:sp>
      <p:sp>
        <p:nvSpPr>
          <p:cNvPr id="146447" name="Text Box 15"/>
          <p:cNvSpPr txBox="1">
            <a:spLocks noChangeArrowheads="1"/>
          </p:cNvSpPr>
          <p:nvPr/>
        </p:nvSpPr>
        <p:spPr bwMode="auto">
          <a:xfrm rot="-5400000">
            <a:off x="876300" y="5981701"/>
            <a:ext cx="13858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10</a:t>
            </a:r>
            <a:r>
              <a:rPr lang="nl-NL" sz="2800" baseline="300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35</a:t>
            </a:r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 s</a:t>
            </a:r>
          </a:p>
        </p:txBody>
      </p:sp>
      <p:sp>
        <p:nvSpPr>
          <p:cNvPr id="146448" name="Text Box 16"/>
          <p:cNvSpPr txBox="1">
            <a:spLocks noChangeArrowheads="1"/>
          </p:cNvSpPr>
          <p:nvPr/>
        </p:nvSpPr>
        <p:spPr bwMode="auto">
          <a:xfrm rot="-5400000">
            <a:off x="3835400" y="5981701"/>
            <a:ext cx="13858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10</a:t>
            </a:r>
            <a:r>
              <a:rPr lang="nl-NL" sz="2800" baseline="300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12</a:t>
            </a:r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 s</a:t>
            </a:r>
          </a:p>
        </p:txBody>
      </p:sp>
      <p:sp>
        <p:nvSpPr>
          <p:cNvPr id="146449" name="Text Box 17"/>
          <p:cNvSpPr txBox="1">
            <a:spLocks noChangeArrowheads="1"/>
          </p:cNvSpPr>
          <p:nvPr/>
        </p:nvSpPr>
        <p:spPr bwMode="auto">
          <a:xfrm>
            <a:off x="6418263" y="5653088"/>
            <a:ext cx="13477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800" i="1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today:</a:t>
            </a:r>
          </a:p>
        </p:txBody>
      </p:sp>
      <p:sp>
        <p:nvSpPr>
          <p:cNvPr id="146450" name="Line 18"/>
          <p:cNvSpPr>
            <a:spLocks noChangeShapeType="1"/>
          </p:cNvSpPr>
          <p:nvPr/>
        </p:nvSpPr>
        <p:spPr bwMode="auto">
          <a:xfrm>
            <a:off x="8077200" y="5410200"/>
            <a:ext cx="0" cy="7620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-76200" y="-76197"/>
            <a:ext cx="8137525" cy="523876"/>
            <a:chOff x="106" y="2313"/>
            <a:chExt cx="5126" cy="330"/>
          </a:xfrm>
        </p:grpSpPr>
        <p:pic>
          <p:nvPicPr>
            <p:cNvPr id="146461" name="Picture 2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6" y="2480"/>
              <a:ext cx="5088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6462" name="AutoShape 21"/>
            <p:cNvSpPr>
              <a:spLocks noChangeArrowheads="1"/>
            </p:cNvSpPr>
            <p:nvPr/>
          </p:nvSpPr>
          <p:spPr bwMode="auto">
            <a:xfrm rot="5400000">
              <a:off x="5014" y="2403"/>
              <a:ext cx="234" cy="202"/>
            </a:xfrm>
            <a:prstGeom prst="triangle">
              <a:avLst>
                <a:gd name="adj" fmla="val 50000"/>
              </a:avLst>
            </a:prstGeom>
            <a:solidFill>
              <a:srgbClr val="00FF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463" name="Rectangle 22"/>
            <p:cNvSpPr>
              <a:spLocks noChangeArrowheads="1"/>
            </p:cNvSpPr>
            <p:nvPr/>
          </p:nvSpPr>
          <p:spPr bwMode="auto">
            <a:xfrm>
              <a:off x="1584" y="2400"/>
              <a:ext cx="2160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464" name="Text Box 23"/>
            <p:cNvSpPr txBox="1">
              <a:spLocks noChangeArrowheads="1"/>
            </p:cNvSpPr>
            <p:nvPr/>
          </p:nvSpPr>
          <p:spPr bwMode="auto">
            <a:xfrm>
              <a:off x="1536" y="2313"/>
              <a:ext cx="2273" cy="33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nl-NL" sz="2800" dirty="0" smtClean="0">
                  <a:solidFill>
                    <a:schemeClr val="bg1"/>
                  </a:solidFill>
                  <a:latin typeface="Verdana" pitchFamily="-105" charset="0"/>
                  <a:ea typeface="Arial" pitchFamily="-105" charset="0"/>
                  <a:cs typeface="Arial" pitchFamily="-105" charset="0"/>
                </a:rPr>
                <a:t>Universum koelt af</a:t>
              </a:r>
              <a:endParaRPr lang="nl-NL" sz="2800" dirty="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endParaRPr>
            </a:p>
          </p:txBody>
        </p:sp>
      </p:grpSp>
      <p:sp>
        <p:nvSpPr>
          <p:cNvPr id="146452" name="Text Box 24"/>
          <p:cNvSpPr txBox="1">
            <a:spLocks noChangeArrowheads="1"/>
          </p:cNvSpPr>
          <p:nvPr/>
        </p:nvSpPr>
        <p:spPr bwMode="auto">
          <a:xfrm rot="-5400000">
            <a:off x="-969962" y="3411537"/>
            <a:ext cx="2457450" cy="7016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40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Big Bang</a:t>
            </a:r>
          </a:p>
        </p:txBody>
      </p:sp>
      <p:pic>
        <p:nvPicPr>
          <p:cNvPr id="146453" name="Picture 25"/>
          <p:cNvPicPr>
            <a:picLocks noChangeAspect="1" noChangeArrowheads="1"/>
          </p:cNvPicPr>
          <p:nvPr/>
        </p:nvPicPr>
        <p:blipFill>
          <a:blip cstate="print"/>
          <a:srcRect/>
          <a:stretch>
            <a:fillRect/>
          </a:stretch>
        </p:blipFill>
        <p:spPr bwMode="auto">
          <a:xfrm>
            <a:off x="1981200" y="3948113"/>
            <a:ext cx="2257425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1905000" y="2132013"/>
            <a:ext cx="2362200" cy="1614487"/>
            <a:chOff x="1200" y="1343"/>
            <a:chExt cx="1488" cy="1017"/>
          </a:xfrm>
        </p:grpSpPr>
        <p:sp>
          <p:nvSpPr>
            <p:cNvPr id="146459" name="Text Box 27"/>
            <p:cNvSpPr txBox="1">
              <a:spLocks noChangeArrowheads="1"/>
            </p:cNvSpPr>
            <p:nvPr/>
          </p:nvSpPr>
          <p:spPr bwMode="auto">
            <a:xfrm rot="1444991">
              <a:off x="1824" y="1343"/>
              <a:ext cx="644" cy="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nl-NL" sz="28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endParaRPr>
            </a:p>
            <a:p>
              <a:r>
                <a:rPr lang="nl-NL" sz="2800">
                  <a:solidFill>
                    <a:schemeClr val="bg1"/>
                  </a:solidFill>
                  <a:latin typeface="Verdana" pitchFamily="-105" charset="0"/>
                  <a:ea typeface="Arial" pitchFamily="-105" charset="0"/>
                  <a:cs typeface="Arial" pitchFamily="-105" charset="0"/>
                </a:rPr>
                <a:t>LHC </a:t>
              </a:r>
            </a:p>
            <a:p>
              <a:endParaRPr lang="nl-NL" sz="28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46460" name="Freeform 28"/>
            <p:cNvSpPr>
              <a:spLocks/>
            </p:cNvSpPr>
            <p:nvPr/>
          </p:nvSpPr>
          <p:spPr bwMode="auto">
            <a:xfrm>
              <a:off x="1200" y="1824"/>
              <a:ext cx="1488" cy="536"/>
            </a:xfrm>
            <a:custGeom>
              <a:avLst/>
              <a:gdLst>
                <a:gd name="T0" fmla="*/ 1440 w 1440"/>
                <a:gd name="T1" fmla="*/ 592 h 632"/>
                <a:gd name="T2" fmla="*/ 1200 w 1440"/>
                <a:gd name="T3" fmla="*/ 592 h 632"/>
                <a:gd name="T4" fmla="*/ 1008 w 1440"/>
                <a:gd name="T5" fmla="*/ 352 h 632"/>
                <a:gd name="T6" fmla="*/ 816 w 1440"/>
                <a:gd name="T7" fmla="*/ 112 h 632"/>
                <a:gd name="T8" fmla="*/ 480 w 1440"/>
                <a:gd name="T9" fmla="*/ 16 h 632"/>
                <a:gd name="T10" fmla="*/ 0 w 1440"/>
                <a:gd name="T11" fmla="*/ 16 h 6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40"/>
                <a:gd name="T19" fmla="*/ 0 h 632"/>
                <a:gd name="T20" fmla="*/ 1440 w 1440"/>
                <a:gd name="T21" fmla="*/ 632 h 6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40" h="632">
                  <a:moveTo>
                    <a:pt x="1440" y="592"/>
                  </a:moveTo>
                  <a:cubicBezTo>
                    <a:pt x="1356" y="612"/>
                    <a:pt x="1272" y="632"/>
                    <a:pt x="1200" y="592"/>
                  </a:cubicBezTo>
                  <a:cubicBezTo>
                    <a:pt x="1128" y="552"/>
                    <a:pt x="1072" y="432"/>
                    <a:pt x="1008" y="352"/>
                  </a:cubicBezTo>
                  <a:cubicBezTo>
                    <a:pt x="944" y="272"/>
                    <a:pt x="904" y="168"/>
                    <a:pt x="816" y="112"/>
                  </a:cubicBezTo>
                  <a:cubicBezTo>
                    <a:pt x="728" y="56"/>
                    <a:pt x="616" y="32"/>
                    <a:pt x="480" y="16"/>
                  </a:cubicBezTo>
                  <a:cubicBezTo>
                    <a:pt x="344" y="0"/>
                    <a:pt x="172" y="8"/>
                    <a:pt x="0" y="16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6455" name="Text Box 29"/>
          <p:cNvSpPr txBox="1">
            <a:spLocks noChangeArrowheads="1"/>
          </p:cNvSpPr>
          <p:nvPr/>
        </p:nvSpPr>
        <p:spPr bwMode="auto">
          <a:xfrm>
            <a:off x="4267200" y="3778250"/>
            <a:ext cx="434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600" b="1"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</a:t>
            </a:r>
          </a:p>
        </p:txBody>
      </p:sp>
      <p:sp>
        <p:nvSpPr>
          <p:cNvPr id="146456" name="Text Box 30"/>
          <p:cNvSpPr txBox="1">
            <a:spLocks noChangeArrowheads="1"/>
          </p:cNvSpPr>
          <p:nvPr/>
        </p:nvSpPr>
        <p:spPr bwMode="auto">
          <a:xfrm>
            <a:off x="1395413" y="2586038"/>
            <a:ext cx="466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600" b="1"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?</a:t>
            </a:r>
          </a:p>
        </p:txBody>
      </p:sp>
      <p:sp>
        <p:nvSpPr>
          <p:cNvPr id="146457" name="Text Box 31"/>
          <p:cNvSpPr txBox="1">
            <a:spLocks noChangeArrowheads="1"/>
          </p:cNvSpPr>
          <p:nvPr/>
        </p:nvSpPr>
        <p:spPr bwMode="auto">
          <a:xfrm>
            <a:off x="676275" y="1524000"/>
            <a:ext cx="466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600" b="1"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?</a:t>
            </a:r>
          </a:p>
        </p:txBody>
      </p:sp>
      <p:sp>
        <p:nvSpPr>
          <p:cNvPr id="146458" name="Text Box 32"/>
          <p:cNvSpPr txBox="1">
            <a:spLocks noChangeArrowheads="1"/>
          </p:cNvSpPr>
          <p:nvPr/>
        </p:nvSpPr>
        <p:spPr bwMode="auto">
          <a:xfrm>
            <a:off x="66675" y="1524000"/>
            <a:ext cx="466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600" b="1"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800" dirty="0" smtClean="0">
                <a:solidFill>
                  <a:srgbClr val="FF6600"/>
                </a:solidFill>
                <a:latin typeface="Tahoma" pitchFamily="-104" charset="0"/>
                <a:sym typeface="Symbol" pitchFamily="-104" charset="2"/>
              </a:rPr>
              <a:t>Het </a:t>
            </a:r>
            <a:r>
              <a:rPr lang="en-US" sz="2800" dirty="0" err="1" smtClean="0">
                <a:solidFill>
                  <a:srgbClr val="FF6600"/>
                </a:solidFill>
                <a:latin typeface="Tahoma" pitchFamily="-104" charset="0"/>
                <a:sym typeface="Symbol" pitchFamily="-104" charset="2"/>
              </a:rPr>
              <a:t>Standaard</a:t>
            </a:r>
            <a:r>
              <a:rPr lang="en-US" sz="2800" dirty="0" smtClean="0">
                <a:solidFill>
                  <a:srgbClr val="FF6600"/>
                </a:solidFill>
                <a:latin typeface="Tahoma" pitchFamily="-104" charset="0"/>
                <a:sym typeface="Symbol" pitchFamily="-104" charset="2"/>
              </a:rPr>
              <a:t> Model van </a:t>
            </a:r>
            <a:r>
              <a:rPr lang="en-US" sz="2800" dirty="0" err="1" smtClean="0">
                <a:solidFill>
                  <a:srgbClr val="FF6600"/>
                </a:solidFill>
                <a:latin typeface="Tahoma" pitchFamily="-104" charset="0"/>
                <a:sym typeface="Symbol" pitchFamily="-104" charset="2"/>
              </a:rPr>
              <a:t>Materie</a:t>
            </a:r>
            <a:r>
              <a:rPr lang="en-US" sz="2800" dirty="0" smtClean="0">
                <a:solidFill>
                  <a:srgbClr val="FF6600"/>
                </a:solidFill>
                <a:latin typeface="Tahoma" pitchFamily="-104" charset="0"/>
                <a:sym typeface="Symbol" pitchFamily="-104" charset="2"/>
              </a:rPr>
              <a:t> en </a:t>
            </a:r>
            <a:r>
              <a:rPr lang="en-US" sz="2800" dirty="0" err="1" smtClean="0">
                <a:solidFill>
                  <a:srgbClr val="FF6600"/>
                </a:solidFill>
                <a:latin typeface="Tahoma" pitchFamily="-104" charset="0"/>
                <a:sym typeface="Symbol" pitchFamily="-104" charset="2"/>
              </a:rPr>
              <a:t>Krachten</a:t>
            </a:r>
            <a:endParaRPr lang="en-US" sz="2800" dirty="0">
              <a:solidFill>
                <a:srgbClr val="FF6600"/>
              </a:solidFill>
              <a:latin typeface="Tahoma" pitchFamily="-104" charset="0"/>
              <a:sym typeface="Symbol" pitchFamily="-104" charset="2"/>
            </a:endParaRPr>
          </a:p>
        </p:txBody>
      </p:sp>
      <p:pic>
        <p:nvPicPr>
          <p:cNvPr id="243715" name="Picture 3" descr="05-0440-01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79463"/>
            <a:ext cx="8077200" cy="6078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78399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6881813" y="0"/>
            <a:ext cx="2286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pitchFamily="-104" charset="0"/>
            </a:endParaRPr>
          </a:p>
        </p:txBody>
      </p:sp>
      <p:pic>
        <p:nvPicPr>
          <p:cNvPr id="178179" name="Picture 3" descr="einstein_mat_antim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3200" y="0"/>
            <a:ext cx="614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945188" y="-39688"/>
            <a:ext cx="3275012" cy="6810376"/>
            <a:chOff x="3730" y="-25"/>
            <a:chExt cx="2063" cy="4290"/>
          </a:xfrm>
        </p:grpSpPr>
        <p:sp>
          <p:nvSpPr>
            <p:cNvPr id="178200" name="Text Box 5"/>
            <p:cNvSpPr txBox="1">
              <a:spLocks noChangeArrowheads="1"/>
            </p:cNvSpPr>
            <p:nvPr/>
          </p:nvSpPr>
          <p:spPr bwMode="auto">
            <a:xfrm>
              <a:off x="3730" y="-25"/>
              <a:ext cx="2006" cy="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3800" i="1" u="sng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  <a:r>
                <a:rPr lang="nl-NL" sz="3800" u="sng">
                  <a:solidFill>
                    <a:srgbClr val="000000"/>
                  </a:solidFill>
                  <a:latin typeface="Verdana" pitchFamily="-104" charset="0"/>
                </a:rPr>
                <a:t>-materie</a:t>
              </a:r>
            </a:p>
          </p:txBody>
        </p:sp>
        <p:sp>
          <p:nvSpPr>
            <p:cNvPr id="178201" name="Text Box 6"/>
            <p:cNvSpPr txBox="1">
              <a:spLocks noChangeArrowheads="1"/>
            </p:cNvSpPr>
            <p:nvPr/>
          </p:nvSpPr>
          <p:spPr bwMode="auto">
            <a:xfrm>
              <a:off x="4820" y="672"/>
              <a:ext cx="973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/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elektron</a:t>
              </a:r>
            </a:p>
          </p:txBody>
        </p:sp>
        <p:sp>
          <p:nvSpPr>
            <p:cNvPr id="178202" name="Text Box 7"/>
            <p:cNvSpPr txBox="1">
              <a:spLocks noChangeArrowheads="1"/>
            </p:cNvSpPr>
            <p:nvPr/>
          </p:nvSpPr>
          <p:spPr bwMode="auto">
            <a:xfrm>
              <a:off x="4896" y="2133"/>
              <a:ext cx="823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/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quarks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4953" y="2662"/>
              <a:ext cx="705" cy="799"/>
              <a:chOff x="751" y="1688"/>
              <a:chExt cx="705" cy="799"/>
            </a:xfrm>
          </p:grpSpPr>
          <p:sp>
            <p:nvSpPr>
              <p:cNvPr id="178212" name="Oval 9"/>
              <p:cNvSpPr>
                <a:spLocks noChangeArrowheads="1"/>
              </p:cNvSpPr>
              <p:nvPr/>
            </p:nvSpPr>
            <p:spPr bwMode="auto">
              <a:xfrm flipV="1">
                <a:off x="751" y="1767"/>
                <a:ext cx="705" cy="720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13" name="Text Box 10"/>
              <p:cNvSpPr txBox="1">
                <a:spLocks noChangeArrowheads="1"/>
              </p:cNvSpPr>
              <p:nvPr/>
            </p:nvSpPr>
            <p:spPr bwMode="auto">
              <a:xfrm>
                <a:off x="878" y="1688"/>
                <a:ext cx="450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u</a:t>
                </a:r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4953" y="3498"/>
              <a:ext cx="705" cy="767"/>
              <a:chOff x="751" y="2524"/>
              <a:chExt cx="705" cy="767"/>
            </a:xfrm>
          </p:grpSpPr>
          <p:sp>
            <p:nvSpPr>
              <p:cNvPr id="178210" name="Oval 12"/>
              <p:cNvSpPr>
                <a:spLocks noChangeArrowheads="1"/>
              </p:cNvSpPr>
              <p:nvPr/>
            </p:nvSpPr>
            <p:spPr bwMode="auto">
              <a:xfrm flipV="1">
                <a:off x="751" y="2569"/>
                <a:ext cx="705" cy="722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11" name="Text Box 13"/>
              <p:cNvSpPr txBox="1">
                <a:spLocks noChangeArrowheads="1"/>
              </p:cNvSpPr>
              <p:nvPr/>
            </p:nvSpPr>
            <p:spPr bwMode="auto">
              <a:xfrm>
                <a:off x="881" y="2524"/>
                <a:ext cx="445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d</a:t>
                </a: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4954" y="1245"/>
              <a:ext cx="704" cy="764"/>
              <a:chOff x="751" y="3329"/>
              <a:chExt cx="704" cy="764"/>
            </a:xfrm>
          </p:grpSpPr>
          <p:sp>
            <p:nvSpPr>
              <p:cNvPr id="178208" name="Oval 15"/>
              <p:cNvSpPr>
                <a:spLocks noChangeArrowheads="1"/>
              </p:cNvSpPr>
              <p:nvPr/>
            </p:nvSpPr>
            <p:spPr bwMode="auto">
              <a:xfrm flipV="1">
                <a:off x="751" y="3373"/>
                <a:ext cx="704" cy="720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09" name="Text Box 16"/>
              <p:cNvSpPr txBox="1">
                <a:spLocks noChangeArrowheads="1"/>
              </p:cNvSpPr>
              <p:nvPr/>
            </p:nvSpPr>
            <p:spPr bwMode="auto">
              <a:xfrm>
                <a:off x="888" y="3329"/>
                <a:ext cx="431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e</a:t>
                </a:r>
              </a:p>
            </p:txBody>
          </p:sp>
        </p:grpSp>
        <p:sp>
          <p:nvSpPr>
            <p:cNvPr id="178206" name="Text Box 17"/>
            <p:cNvSpPr txBox="1">
              <a:spLocks noChangeArrowheads="1"/>
            </p:cNvSpPr>
            <p:nvPr/>
          </p:nvSpPr>
          <p:spPr bwMode="auto">
            <a:xfrm>
              <a:off x="4480" y="2832"/>
              <a:ext cx="512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/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up</a:t>
              </a:r>
            </a:p>
          </p:txBody>
        </p:sp>
        <p:sp>
          <p:nvSpPr>
            <p:cNvPr id="178207" name="Text Box 18"/>
            <p:cNvSpPr txBox="1">
              <a:spLocks noChangeArrowheads="1"/>
            </p:cNvSpPr>
            <p:nvPr/>
          </p:nvSpPr>
          <p:spPr bwMode="auto">
            <a:xfrm>
              <a:off x="4320" y="3648"/>
              <a:ext cx="674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/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down</a:t>
              </a: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4572000" y="0"/>
            <a:ext cx="4572000" cy="6934200"/>
            <a:chOff x="2880" y="0"/>
            <a:chExt cx="2880" cy="4368"/>
          </a:xfrm>
        </p:grpSpPr>
        <p:pic>
          <p:nvPicPr>
            <p:cNvPr id="178198" name="Picture 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0" y="0"/>
              <a:ext cx="1917" cy="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8199" name="Rectangle 21"/>
            <p:cNvSpPr>
              <a:spLocks noChangeArrowheads="1"/>
            </p:cNvSpPr>
            <p:nvPr/>
          </p:nvSpPr>
          <p:spPr bwMode="auto">
            <a:xfrm>
              <a:off x="4656" y="0"/>
              <a:ext cx="1104" cy="432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</p:grpSp>
      <p:sp>
        <p:nvSpPr>
          <p:cNvPr id="178182" name="Text Box 22"/>
          <p:cNvSpPr txBox="1">
            <a:spLocks noChangeArrowheads="1"/>
          </p:cNvSpPr>
          <p:nvPr/>
        </p:nvSpPr>
        <p:spPr bwMode="auto">
          <a:xfrm>
            <a:off x="76200" y="-39688"/>
            <a:ext cx="204787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800" u="sng">
                <a:solidFill>
                  <a:srgbClr val="FFFFFF"/>
                </a:solidFill>
                <a:latin typeface="Verdana" pitchFamily="-104" charset="0"/>
              </a:rPr>
              <a:t>materie</a:t>
            </a:r>
          </a:p>
        </p:txBody>
      </p: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0" y="1458913"/>
            <a:ext cx="2365375" cy="5322887"/>
            <a:chOff x="0" y="919"/>
            <a:chExt cx="1490" cy="3353"/>
          </a:xfrm>
        </p:grpSpPr>
        <p:sp>
          <p:nvSpPr>
            <p:cNvPr id="178185" name="Text Box 24"/>
            <p:cNvSpPr txBox="1">
              <a:spLocks noChangeArrowheads="1"/>
            </p:cNvSpPr>
            <p:nvPr/>
          </p:nvSpPr>
          <p:spPr bwMode="auto">
            <a:xfrm>
              <a:off x="0" y="919"/>
              <a:ext cx="973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elektron</a:t>
              </a:r>
            </a:p>
          </p:txBody>
        </p:sp>
        <p:sp>
          <p:nvSpPr>
            <p:cNvPr id="178186" name="Text Box 25"/>
            <p:cNvSpPr txBox="1">
              <a:spLocks noChangeArrowheads="1"/>
            </p:cNvSpPr>
            <p:nvPr/>
          </p:nvSpPr>
          <p:spPr bwMode="auto">
            <a:xfrm>
              <a:off x="75" y="2380"/>
              <a:ext cx="823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quarks</a:t>
              </a:r>
            </a:p>
          </p:txBody>
        </p: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133" y="2669"/>
              <a:ext cx="705" cy="799"/>
              <a:chOff x="751" y="1688"/>
              <a:chExt cx="705" cy="799"/>
            </a:xfrm>
          </p:grpSpPr>
          <p:sp>
            <p:nvSpPr>
              <p:cNvPr id="178196" name="Oval 27"/>
              <p:cNvSpPr>
                <a:spLocks noChangeArrowheads="1"/>
              </p:cNvSpPr>
              <p:nvPr/>
            </p:nvSpPr>
            <p:spPr bwMode="auto">
              <a:xfrm flipV="1">
                <a:off x="751" y="1767"/>
                <a:ext cx="705" cy="72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7" name="Text Box 28"/>
              <p:cNvSpPr txBox="1">
                <a:spLocks noChangeArrowheads="1"/>
              </p:cNvSpPr>
              <p:nvPr/>
            </p:nvSpPr>
            <p:spPr bwMode="auto">
              <a:xfrm>
                <a:off x="878" y="1688"/>
                <a:ext cx="450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u</a:t>
                </a:r>
              </a:p>
            </p:txBody>
          </p:sp>
        </p:grpSp>
        <p:grpSp>
          <p:nvGrpSpPr>
            <p:cNvPr id="9" name="Group 29"/>
            <p:cNvGrpSpPr>
              <a:grpSpLocks/>
            </p:cNvGrpSpPr>
            <p:nvPr/>
          </p:nvGrpSpPr>
          <p:grpSpPr bwMode="auto">
            <a:xfrm>
              <a:off x="133" y="3505"/>
              <a:ext cx="705" cy="767"/>
              <a:chOff x="751" y="2524"/>
              <a:chExt cx="705" cy="767"/>
            </a:xfrm>
          </p:grpSpPr>
          <p:sp>
            <p:nvSpPr>
              <p:cNvPr id="178194" name="Oval 30"/>
              <p:cNvSpPr>
                <a:spLocks noChangeArrowheads="1"/>
              </p:cNvSpPr>
              <p:nvPr/>
            </p:nvSpPr>
            <p:spPr bwMode="auto">
              <a:xfrm flipV="1">
                <a:off x="751" y="2569"/>
                <a:ext cx="705" cy="722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5" name="Text Box 31"/>
              <p:cNvSpPr txBox="1">
                <a:spLocks noChangeArrowheads="1"/>
              </p:cNvSpPr>
              <p:nvPr/>
            </p:nvSpPr>
            <p:spPr bwMode="auto">
              <a:xfrm>
                <a:off x="881" y="2524"/>
                <a:ext cx="445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d</a:t>
                </a:r>
              </a:p>
            </p:txBody>
          </p:sp>
        </p:grpSp>
        <p:grpSp>
          <p:nvGrpSpPr>
            <p:cNvPr id="10" name="Group 32"/>
            <p:cNvGrpSpPr>
              <a:grpSpLocks/>
            </p:cNvGrpSpPr>
            <p:nvPr/>
          </p:nvGrpSpPr>
          <p:grpSpPr bwMode="auto">
            <a:xfrm>
              <a:off x="134" y="1252"/>
              <a:ext cx="704" cy="764"/>
              <a:chOff x="751" y="3329"/>
              <a:chExt cx="704" cy="764"/>
            </a:xfrm>
          </p:grpSpPr>
          <p:sp>
            <p:nvSpPr>
              <p:cNvPr id="178192" name="Oval 33"/>
              <p:cNvSpPr>
                <a:spLocks noChangeArrowheads="1"/>
              </p:cNvSpPr>
              <p:nvPr/>
            </p:nvSpPr>
            <p:spPr bwMode="auto">
              <a:xfrm flipV="1">
                <a:off x="751" y="3373"/>
                <a:ext cx="704" cy="72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3" name="Text Box 34"/>
              <p:cNvSpPr txBox="1">
                <a:spLocks noChangeArrowheads="1"/>
              </p:cNvSpPr>
              <p:nvPr/>
            </p:nvSpPr>
            <p:spPr bwMode="auto">
              <a:xfrm>
                <a:off x="888" y="3329"/>
                <a:ext cx="431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e</a:t>
                </a:r>
              </a:p>
            </p:txBody>
          </p:sp>
        </p:grpSp>
        <p:sp>
          <p:nvSpPr>
            <p:cNvPr id="178190" name="Text Box 35"/>
            <p:cNvSpPr txBox="1">
              <a:spLocks noChangeArrowheads="1"/>
            </p:cNvSpPr>
            <p:nvPr/>
          </p:nvSpPr>
          <p:spPr bwMode="auto">
            <a:xfrm>
              <a:off x="816" y="2908"/>
              <a:ext cx="37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up</a:t>
              </a:r>
            </a:p>
          </p:txBody>
        </p:sp>
        <p:sp>
          <p:nvSpPr>
            <p:cNvPr id="178191" name="Text Box 36"/>
            <p:cNvSpPr txBox="1">
              <a:spLocks noChangeArrowheads="1"/>
            </p:cNvSpPr>
            <p:nvPr/>
          </p:nvSpPr>
          <p:spPr bwMode="auto">
            <a:xfrm>
              <a:off x="816" y="3744"/>
              <a:ext cx="674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down</a:t>
              </a:r>
            </a:p>
          </p:txBody>
        </p:sp>
      </p:grpSp>
      <p:sp>
        <p:nvSpPr>
          <p:cNvPr id="11301" name="Text Box 37"/>
          <p:cNvSpPr txBox="1">
            <a:spLocks noChangeArrowheads="1"/>
          </p:cNvSpPr>
          <p:nvPr/>
        </p:nvSpPr>
        <p:spPr bwMode="auto">
          <a:xfrm>
            <a:off x="7620000" y="1019175"/>
            <a:ext cx="1533525" cy="885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 sz="2600">
              <a:solidFill>
                <a:srgbClr val="000000"/>
              </a:solidFill>
              <a:latin typeface="Verdana" pitchFamily="-104" charset="0"/>
            </a:endParaRPr>
          </a:p>
          <a:p>
            <a:r>
              <a:rPr lang="nl-NL" sz="2600">
                <a:solidFill>
                  <a:srgbClr val="000000"/>
                </a:solidFill>
                <a:latin typeface="Verdana" pitchFamily="-104" charset="0"/>
              </a:rPr>
              <a:t>positron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92025" y="6313250"/>
            <a:ext cx="2492589" cy="492443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rgbClr val="FFFF00"/>
                </a:solidFill>
              </a:rPr>
              <a:t>Volgende</a:t>
            </a:r>
            <a:r>
              <a:rPr lang="en-US" sz="2600" dirty="0" smtClean="0">
                <a:solidFill>
                  <a:srgbClr val="FFFF00"/>
                </a:solidFill>
              </a:rPr>
              <a:t> week…</a:t>
            </a:r>
          </a:p>
        </p:txBody>
      </p:sp>
    </p:spTree>
    <p:extLst>
      <p:ext uri="{BB962C8B-B14F-4D97-AF65-F5344CB8AC3E}">
        <p14:creationId xmlns:p14="http://schemas.microsoft.com/office/powerpoint/2010/main" val="3878473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4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5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6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xit" presetSubtype="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8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1" grpId="0" animBg="1"/>
      <p:bldP spid="11301" grpId="1" animBg="1"/>
      <p:bldP spid="11301" grpId="2" animBg="1"/>
      <p:bldP spid="11301" grpId="3" animBg="1"/>
      <p:bldP spid="11301" grpId="4" animBg="1"/>
      <p:bldP spid="11301" grpId="5" animBg="1"/>
      <p:bldP spid="11301" grpId="6" animBg="1"/>
      <p:bldP spid="11301" grpId="7" animBg="1"/>
      <p:bldP spid="11301" grpId="8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en </a:t>
            </a:r>
            <a:r>
              <a:rPr lang="en-US" dirty="0" err="1" smtClean="0"/>
              <a:t>Botsingen</a:t>
            </a:r>
            <a:endParaRPr lang="en-US" dirty="0"/>
          </a:p>
        </p:txBody>
      </p:sp>
      <p:pic>
        <p:nvPicPr>
          <p:cNvPr id="4" name="aardbol-atlas-higgshisto_512x288_1m09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0800" y="1600200"/>
            <a:ext cx="6502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70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048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Inhoud</a:t>
            </a:r>
            <a:r>
              <a:rPr lang="en-US" dirty="0" smtClean="0"/>
              <a:t> van de lessen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46636" y="845658"/>
            <a:ext cx="7387136" cy="5782476"/>
          </a:xfrm>
          <a:solidFill>
            <a:schemeClr val="tx1">
              <a:alpha val="50000"/>
            </a:schemeClr>
          </a:solidFill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Macro </a:t>
            </a:r>
            <a:r>
              <a:rPr lang="en-US" dirty="0" err="1">
                <a:solidFill>
                  <a:srgbClr val="FFFF00"/>
                </a:solidFill>
              </a:rPr>
              <a:t>Universum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– </a:t>
            </a:r>
            <a:r>
              <a:rPr lang="en-US" dirty="0" err="1">
                <a:solidFill>
                  <a:srgbClr val="FFFF00"/>
                </a:solidFill>
              </a:rPr>
              <a:t>D</a:t>
            </a:r>
            <a:r>
              <a:rPr lang="en-US" dirty="0" err="1" smtClean="0">
                <a:solidFill>
                  <a:srgbClr val="FFFF00"/>
                </a:solidFill>
              </a:rPr>
              <a:t>eel</a:t>
            </a:r>
            <a:r>
              <a:rPr lang="en-US" dirty="0" smtClean="0">
                <a:solidFill>
                  <a:srgbClr val="FFFF00"/>
                </a:solidFill>
              </a:rPr>
              <a:t> 1  :                                        6 </a:t>
            </a:r>
            <a:r>
              <a:rPr lang="en-US" dirty="0" err="1">
                <a:solidFill>
                  <a:srgbClr val="FFFF00"/>
                </a:solidFill>
              </a:rPr>
              <a:t>november</a:t>
            </a:r>
            <a:endParaRPr lang="en-US" dirty="0">
              <a:solidFill>
                <a:srgbClr val="FFFF00"/>
              </a:solidFill>
            </a:endParaRPr>
          </a:p>
          <a:p>
            <a:pPr marL="971550" lvl="1" indent="-514350">
              <a:buFont typeface="Arial"/>
              <a:buChar char="•"/>
            </a:pPr>
            <a:r>
              <a:rPr lang="en-US" dirty="0">
                <a:solidFill>
                  <a:srgbClr val="66FFFF"/>
                </a:solidFill>
              </a:rPr>
              <a:t>De </a:t>
            </a:r>
            <a:r>
              <a:rPr lang="en-US" dirty="0" err="1">
                <a:solidFill>
                  <a:srgbClr val="66FFFF"/>
                </a:solidFill>
              </a:rPr>
              <a:t>aarde</a:t>
            </a:r>
            <a:r>
              <a:rPr lang="en-US" dirty="0">
                <a:solidFill>
                  <a:srgbClr val="66FFFF"/>
                </a:solidFill>
              </a:rPr>
              <a:t> in het </a:t>
            </a:r>
            <a:r>
              <a:rPr lang="en-US" dirty="0" err="1">
                <a:solidFill>
                  <a:srgbClr val="66FFFF"/>
                </a:solidFill>
              </a:rPr>
              <a:t>heelal</a:t>
            </a:r>
            <a:r>
              <a:rPr lang="en-US" dirty="0" smtClean="0">
                <a:solidFill>
                  <a:srgbClr val="66FFFF"/>
                </a:solidFill>
              </a:rPr>
              <a:t>.</a:t>
            </a:r>
          </a:p>
          <a:p>
            <a:pPr marL="971550" lvl="1" indent="-514350">
              <a:buFont typeface="Arial"/>
              <a:buChar char="•"/>
            </a:pPr>
            <a:endParaRPr lang="en-US" sz="1455" dirty="0" smtClean="0">
              <a:solidFill>
                <a:srgbClr val="66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Macro </a:t>
            </a:r>
            <a:r>
              <a:rPr lang="en-US" dirty="0" err="1">
                <a:solidFill>
                  <a:srgbClr val="FFFF00"/>
                </a:solidFill>
              </a:rPr>
              <a:t>Universum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– </a:t>
            </a:r>
            <a:r>
              <a:rPr lang="en-US" dirty="0" err="1" smtClean="0">
                <a:solidFill>
                  <a:srgbClr val="FFFF00"/>
                </a:solidFill>
              </a:rPr>
              <a:t>Deel</a:t>
            </a:r>
            <a:r>
              <a:rPr lang="en-US" dirty="0" smtClean="0">
                <a:solidFill>
                  <a:srgbClr val="FFFF00"/>
                </a:solidFill>
              </a:rPr>
              <a:t> 2 :                                       13 </a:t>
            </a:r>
            <a:r>
              <a:rPr lang="en-US" dirty="0" err="1">
                <a:solidFill>
                  <a:srgbClr val="FFFF00"/>
                </a:solidFill>
              </a:rPr>
              <a:t>november</a:t>
            </a:r>
            <a:endParaRPr lang="en-US" dirty="0">
              <a:solidFill>
                <a:srgbClr val="FFFF00"/>
              </a:solidFill>
            </a:endParaRPr>
          </a:p>
          <a:p>
            <a:pPr marL="971550" lvl="1" indent="-514350">
              <a:buFont typeface="Arial"/>
              <a:buChar char="•"/>
            </a:pPr>
            <a:r>
              <a:rPr lang="en-US" dirty="0" smtClean="0">
                <a:solidFill>
                  <a:srgbClr val="66FFFF"/>
                </a:solidFill>
              </a:rPr>
              <a:t>De </a:t>
            </a:r>
            <a:r>
              <a:rPr lang="en-US" dirty="0">
                <a:solidFill>
                  <a:srgbClr val="66FFFF"/>
                </a:solidFill>
              </a:rPr>
              <a:t>(on-)</a:t>
            </a:r>
            <a:r>
              <a:rPr lang="en-US" dirty="0" err="1">
                <a:solidFill>
                  <a:srgbClr val="66FFFF"/>
                </a:solidFill>
              </a:rPr>
              <a:t>eindigheid</a:t>
            </a:r>
            <a:r>
              <a:rPr lang="en-US" dirty="0">
                <a:solidFill>
                  <a:srgbClr val="66FFFF"/>
                </a:solidFill>
              </a:rPr>
              <a:t> van het </a:t>
            </a:r>
            <a:r>
              <a:rPr lang="en-US" dirty="0" err="1" smtClean="0">
                <a:solidFill>
                  <a:srgbClr val="66FFFF"/>
                </a:solidFill>
              </a:rPr>
              <a:t>heelal</a:t>
            </a:r>
            <a:r>
              <a:rPr lang="en-US" dirty="0" smtClean="0">
                <a:solidFill>
                  <a:srgbClr val="66FFFF"/>
                </a:solidFill>
              </a:rPr>
              <a:t>: begin en </a:t>
            </a:r>
            <a:r>
              <a:rPr lang="en-US" dirty="0" err="1" smtClean="0">
                <a:solidFill>
                  <a:srgbClr val="66FFFF"/>
                </a:solidFill>
              </a:rPr>
              <a:t>einde</a:t>
            </a:r>
            <a:r>
              <a:rPr lang="en-US" dirty="0" smtClean="0">
                <a:solidFill>
                  <a:srgbClr val="66FFFF"/>
                </a:solidFill>
              </a:rPr>
              <a:t> van het </a:t>
            </a:r>
            <a:r>
              <a:rPr lang="en-US" dirty="0" err="1" smtClean="0">
                <a:solidFill>
                  <a:srgbClr val="66FFFF"/>
                </a:solidFill>
              </a:rPr>
              <a:t>heelal</a:t>
            </a:r>
            <a:endParaRPr lang="en-US" dirty="0" smtClean="0">
              <a:solidFill>
                <a:srgbClr val="66FFFF"/>
              </a:solidFill>
            </a:endParaRPr>
          </a:p>
          <a:p>
            <a:pPr marL="971550" lvl="1" indent="-514350">
              <a:buFont typeface="Arial"/>
              <a:buChar char="•"/>
            </a:pPr>
            <a:endParaRPr lang="en-US" sz="1500" dirty="0">
              <a:solidFill>
                <a:srgbClr val="66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Micro </a:t>
            </a:r>
            <a:r>
              <a:rPr lang="en-US" dirty="0" err="1" smtClean="0">
                <a:solidFill>
                  <a:srgbClr val="FFFF00"/>
                </a:solidFill>
              </a:rPr>
              <a:t>Universum</a:t>
            </a:r>
            <a:r>
              <a:rPr lang="en-US" dirty="0" smtClean="0">
                <a:solidFill>
                  <a:srgbClr val="FFFF00"/>
                </a:solidFill>
              </a:rPr>
              <a:t> :                                                        20 </a:t>
            </a:r>
            <a:r>
              <a:rPr lang="en-US" dirty="0" err="1" smtClean="0">
                <a:solidFill>
                  <a:srgbClr val="FFFF00"/>
                </a:solidFill>
              </a:rPr>
              <a:t>november</a:t>
            </a:r>
            <a:endParaRPr lang="en-US" dirty="0" smtClean="0">
              <a:solidFill>
                <a:srgbClr val="FFFF00"/>
              </a:solidFill>
            </a:endParaRPr>
          </a:p>
          <a:p>
            <a:pPr marL="971550" lvl="1" indent="-514350">
              <a:buFont typeface="Arial"/>
              <a:buChar char="•"/>
            </a:pPr>
            <a:r>
              <a:rPr lang="en-US" dirty="0" err="1" smtClean="0">
                <a:solidFill>
                  <a:srgbClr val="66FFFF"/>
                </a:solidFill>
              </a:rPr>
              <a:t>Wat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zijn</a:t>
            </a:r>
            <a:r>
              <a:rPr lang="en-US" dirty="0" smtClean="0">
                <a:solidFill>
                  <a:srgbClr val="66FFFF"/>
                </a:solidFill>
              </a:rPr>
              <a:t> de </a:t>
            </a:r>
            <a:r>
              <a:rPr lang="en-US" dirty="0" err="1" smtClean="0">
                <a:solidFill>
                  <a:srgbClr val="66FFFF"/>
                </a:solidFill>
              </a:rPr>
              <a:t>bouwstenen</a:t>
            </a:r>
            <a:r>
              <a:rPr lang="en-US" dirty="0" smtClean="0">
                <a:solidFill>
                  <a:srgbClr val="66FFFF"/>
                </a:solidFill>
              </a:rPr>
              <a:t> van </a:t>
            </a:r>
            <a:r>
              <a:rPr lang="en-US" dirty="0" err="1" smtClean="0">
                <a:solidFill>
                  <a:srgbClr val="66FFFF"/>
                </a:solidFill>
              </a:rPr>
              <a:t>materie</a:t>
            </a:r>
            <a:r>
              <a:rPr lang="en-US" dirty="0" smtClean="0">
                <a:solidFill>
                  <a:srgbClr val="66FFFF"/>
                </a:solidFill>
              </a:rPr>
              <a:t>? </a:t>
            </a:r>
            <a:r>
              <a:rPr lang="en-US" dirty="0" err="1" smtClean="0">
                <a:solidFill>
                  <a:srgbClr val="66FFFF"/>
                </a:solidFill>
              </a:rPr>
              <a:t>Wat</a:t>
            </a:r>
            <a:r>
              <a:rPr lang="en-US" dirty="0" smtClean="0">
                <a:solidFill>
                  <a:srgbClr val="66FFFF"/>
                </a:solidFill>
              </a:rPr>
              <a:t> is </a:t>
            </a:r>
            <a:r>
              <a:rPr lang="en-US" dirty="0" err="1" smtClean="0">
                <a:solidFill>
                  <a:srgbClr val="66FFFF"/>
                </a:solidFill>
              </a:rPr>
              <a:t>een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kracht</a:t>
            </a:r>
            <a:r>
              <a:rPr lang="en-US" dirty="0" smtClean="0">
                <a:solidFill>
                  <a:srgbClr val="66FFFF"/>
                </a:solidFill>
              </a:rPr>
              <a:t>?</a:t>
            </a:r>
          </a:p>
          <a:p>
            <a:pPr marL="971550" lvl="1" indent="-514350">
              <a:buFont typeface="Arial"/>
              <a:buChar char="•"/>
            </a:pPr>
            <a:endParaRPr lang="en-US" sz="1455" dirty="0" smtClean="0">
              <a:solidFill>
                <a:srgbClr val="FFFF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FF00"/>
                </a:solidFill>
              </a:rPr>
              <a:t>Antimaterie</a:t>
            </a:r>
            <a:r>
              <a:rPr lang="en-US" dirty="0" smtClean="0">
                <a:solidFill>
                  <a:srgbClr val="FFFF00"/>
                </a:solidFill>
              </a:rPr>
              <a:t> :                                                                 27 </a:t>
            </a:r>
            <a:r>
              <a:rPr lang="en-US" dirty="0" err="1" smtClean="0">
                <a:solidFill>
                  <a:srgbClr val="FFFF00"/>
                </a:solidFill>
              </a:rPr>
              <a:t>november</a:t>
            </a:r>
            <a:endParaRPr lang="en-US" dirty="0" smtClean="0">
              <a:solidFill>
                <a:srgbClr val="FFFF00"/>
              </a:solidFill>
            </a:endParaRPr>
          </a:p>
          <a:p>
            <a:pPr marL="971550" lvl="1" indent="-514350">
              <a:buFont typeface="Arial"/>
              <a:buChar char="•"/>
            </a:pPr>
            <a:r>
              <a:rPr lang="en-US" dirty="0" err="1" smtClean="0">
                <a:solidFill>
                  <a:srgbClr val="66FFFF"/>
                </a:solidFill>
              </a:rPr>
              <a:t>Wat</a:t>
            </a:r>
            <a:r>
              <a:rPr lang="en-US" dirty="0" smtClean="0">
                <a:solidFill>
                  <a:srgbClr val="66FFFF"/>
                </a:solidFill>
              </a:rPr>
              <a:t> is </a:t>
            </a:r>
            <a:r>
              <a:rPr lang="en-US" dirty="0" err="1" smtClean="0">
                <a:solidFill>
                  <a:srgbClr val="66FFFF"/>
                </a:solidFill>
              </a:rPr>
              <a:t>antimaterie</a:t>
            </a:r>
            <a:r>
              <a:rPr lang="en-US" dirty="0" smtClean="0">
                <a:solidFill>
                  <a:srgbClr val="66FFFF"/>
                </a:solidFill>
              </a:rPr>
              <a:t>? </a:t>
            </a:r>
            <a:r>
              <a:rPr lang="en-US" dirty="0" err="1" smtClean="0">
                <a:solidFill>
                  <a:srgbClr val="66FFFF"/>
                </a:solidFill>
              </a:rPr>
              <a:t>Antimaterie</a:t>
            </a:r>
            <a:r>
              <a:rPr lang="en-US" dirty="0" smtClean="0">
                <a:solidFill>
                  <a:srgbClr val="66FFFF"/>
                </a:solidFill>
              </a:rPr>
              <a:t> in het begin van het </a:t>
            </a:r>
            <a:r>
              <a:rPr lang="en-US" dirty="0" err="1" smtClean="0">
                <a:solidFill>
                  <a:srgbClr val="66FFFF"/>
                </a:solidFill>
              </a:rPr>
              <a:t>heelal</a:t>
            </a:r>
            <a:r>
              <a:rPr lang="en-US" dirty="0" smtClean="0">
                <a:solidFill>
                  <a:srgbClr val="66FFFF"/>
                </a:solidFill>
              </a:rPr>
              <a:t>.</a:t>
            </a:r>
          </a:p>
          <a:p>
            <a:pPr marL="971550" lvl="1" indent="-514350">
              <a:buFont typeface="Arial"/>
              <a:buChar char="•"/>
            </a:pPr>
            <a:endParaRPr lang="en-US" sz="1500" dirty="0" smtClean="0">
              <a:solidFill>
                <a:srgbClr val="66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Massa en Higgs :                                                            4 </a:t>
            </a:r>
            <a:r>
              <a:rPr lang="en-US" dirty="0" err="1" smtClean="0">
                <a:solidFill>
                  <a:srgbClr val="FFFF00"/>
                </a:solidFill>
              </a:rPr>
              <a:t>december</a:t>
            </a:r>
            <a:endParaRPr lang="en-US" dirty="0" smtClean="0">
              <a:solidFill>
                <a:srgbClr val="FFFF00"/>
              </a:solidFill>
            </a:endParaRPr>
          </a:p>
          <a:p>
            <a:pPr marL="914400" lvl="1" indent="-514350">
              <a:buFont typeface="Arial"/>
              <a:buChar char="•"/>
            </a:pPr>
            <a:r>
              <a:rPr lang="en-US" dirty="0" err="1" smtClean="0">
                <a:solidFill>
                  <a:srgbClr val="66FFFF"/>
                </a:solidFill>
              </a:rPr>
              <a:t>Wat</a:t>
            </a:r>
            <a:r>
              <a:rPr lang="en-US" dirty="0" smtClean="0">
                <a:solidFill>
                  <a:srgbClr val="66FFFF"/>
                </a:solidFill>
              </a:rPr>
              <a:t> is </a:t>
            </a:r>
            <a:r>
              <a:rPr lang="en-US" dirty="0" err="1" smtClean="0">
                <a:solidFill>
                  <a:srgbClr val="66FFFF"/>
                </a:solidFill>
              </a:rPr>
              <a:t>massa</a:t>
            </a:r>
            <a:r>
              <a:rPr lang="en-US" dirty="0" smtClean="0">
                <a:solidFill>
                  <a:srgbClr val="66FFFF"/>
                </a:solidFill>
              </a:rPr>
              <a:t>? De </a:t>
            </a:r>
            <a:r>
              <a:rPr lang="en-US" dirty="0" err="1" smtClean="0">
                <a:solidFill>
                  <a:srgbClr val="66FFFF"/>
                </a:solidFill>
              </a:rPr>
              <a:t>ontdekking</a:t>
            </a:r>
            <a:r>
              <a:rPr lang="en-US" dirty="0" smtClean="0">
                <a:solidFill>
                  <a:srgbClr val="66FFFF"/>
                </a:solidFill>
              </a:rPr>
              <a:t> van het Higgs </a:t>
            </a:r>
            <a:r>
              <a:rPr lang="en-US" dirty="0" err="1" smtClean="0">
                <a:solidFill>
                  <a:srgbClr val="66FFFF"/>
                </a:solidFill>
              </a:rPr>
              <a:t>deeltje</a:t>
            </a:r>
            <a:r>
              <a:rPr lang="en-US" dirty="0" smtClean="0">
                <a:solidFill>
                  <a:srgbClr val="66FFFF"/>
                </a:solidFill>
              </a:rPr>
              <a:t>.</a:t>
            </a:r>
          </a:p>
          <a:p>
            <a:pPr marL="914400" lvl="1" indent="-514350">
              <a:buFont typeface="Arial"/>
              <a:buChar char="•"/>
            </a:pPr>
            <a:endParaRPr lang="en-US" sz="1455" dirty="0" smtClean="0">
              <a:solidFill>
                <a:srgbClr val="66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FF00"/>
                </a:solidFill>
              </a:rPr>
              <a:t>Speciale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Relativiteitstheorie</a:t>
            </a:r>
            <a:r>
              <a:rPr lang="en-US" dirty="0" smtClean="0">
                <a:solidFill>
                  <a:srgbClr val="FFFF00"/>
                </a:solidFill>
              </a:rPr>
              <a:t>   :                                  </a:t>
            </a:r>
            <a:r>
              <a:rPr lang="en-US" dirty="0">
                <a:solidFill>
                  <a:srgbClr val="FFFF00"/>
                </a:solidFill>
              </a:rPr>
              <a:t>11 </a:t>
            </a:r>
            <a:r>
              <a:rPr lang="en-US" dirty="0" err="1">
                <a:solidFill>
                  <a:srgbClr val="FFFF00"/>
                </a:solidFill>
              </a:rPr>
              <a:t>december</a:t>
            </a:r>
            <a:endParaRPr lang="en-US" dirty="0">
              <a:solidFill>
                <a:srgbClr val="FFFF00"/>
              </a:solidFill>
            </a:endParaRPr>
          </a:p>
          <a:p>
            <a:pPr marL="914400" lvl="1" indent="-514350">
              <a:buFont typeface="Arial"/>
              <a:buChar char="•"/>
            </a:pPr>
            <a:r>
              <a:rPr lang="en-US" dirty="0" err="1">
                <a:solidFill>
                  <a:srgbClr val="66FFFF"/>
                </a:solidFill>
              </a:rPr>
              <a:t>Speciale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Relativiteitstheorie</a:t>
            </a:r>
            <a:r>
              <a:rPr lang="en-US" dirty="0">
                <a:solidFill>
                  <a:srgbClr val="66FFFF"/>
                </a:solidFill>
              </a:rPr>
              <a:t> en E=mc</a:t>
            </a:r>
            <a:r>
              <a:rPr lang="en-US" baseline="30000" dirty="0">
                <a:solidFill>
                  <a:srgbClr val="66FFFF"/>
                </a:solidFill>
              </a:rPr>
              <a:t>2</a:t>
            </a:r>
            <a:r>
              <a:rPr lang="en-US" dirty="0" smtClean="0">
                <a:solidFill>
                  <a:srgbClr val="66FFFF"/>
                </a:solidFill>
              </a:rPr>
              <a:t>.</a:t>
            </a:r>
          </a:p>
          <a:p>
            <a:pPr marL="914400" lvl="1" indent="-514350">
              <a:buFont typeface="Arial"/>
              <a:buChar char="•"/>
            </a:pPr>
            <a:endParaRPr lang="en-US" sz="1500" baseline="30000" dirty="0">
              <a:solidFill>
                <a:srgbClr val="66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FF00"/>
                </a:solidFill>
              </a:rPr>
              <a:t>Algemene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Relativiteitstheorie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en </a:t>
            </a:r>
            <a:r>
              <a:rPr lang="en-US" dirty="0" err="1">
                <a:solidFill>
                  <a:srgbClr val="FFFF00"/>
                </a:solidFill>
              </a:rPr>
              <a:t>Zwarte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Gaten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:    8 </a:t>
            </a:r>
            <a:r>
              <a:rPr lang="en-US" dirty="0" err="1" smtClean="0">
                <a:solidFill>
                  <a:srgbClr val="FFFF00"/>
                </a:solidFill>
              </a:rPr>
              <a:t>januari</a:t>
            </a:r>
            <a:endParaRPr lang="en-US" dirty="0">
              <a:solidFill>
                <a:srgbClr val="FFFF00"/>
              </a:solidFill>
            </a:endParaRPr>
          </a:p>
          <a:p>
            <a:pPr marL="914400" lvl="1" indent="-514350">
              <a:buFont typeface="Arial"/>
              <a:buChar char="•"/>
            </a:pPr>
            <a:r>
              <a:rPr lang="en-US" dirty="0" err="1" smtClean="0">
                <a:solidFill>
                  <a:srgbClr val="66FFFF"/>
                </a:solidFill>
              </a:rPr>
              <a:t>Algemene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relativiteitstheorie</a:t>
            </a:r>
            <a:r>
              <a:rPr lang="en-US" dirty="0">
                <a:solidFill>
                  <a:srgbClr val="66FFFF"/>
                </a:solidFill>
              </a:rPr>
              <a:t> en </a:t>
            </a:r>
            <a:r>
              <a:rPr lang="en-US" dirty="0" err="1">
                <a:solidFill>
                  <a:srgbClr val="66FFFF"/>
                </a:solidFill>
              </a:rPr>
              <a:t>zwarte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gaten</a:t>
            </a:r>
            <a:r>
              <a:rPr lang="en-US" dirty="0">
                <a:solidFill>
                  <a:srgbClr val="66FFFF"/>
                </a:solidFill>
              </a:rPr>
              <a:t>.</a:t>
            </a:r>
          </a:p>
          <a:p>
            <a:pPr marL="914400" lvl="1" indent="-514350">
              <a:buFont typeface="Arial"/>
              <a:buChar char="•"/>
            </a:pPr>
            <a:endParaRPr lang="en-US" sz="1455" dirty="0">
              <a:solidFill>
                <a:srgbClr val="66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rgbClr val="FFFF00"/>
                </a:solidFill>
              </a:rPr>
              <a:t>V</a:t>
            </a:r>
            <a:r>
              <a:rPr lang="en-US" dirty="0" err="1" smtClean="0">
                <a:solidFill>
                  <a:srgbClr val="FFFF00"/>
                </a:solidFill>
              </a:rPr>
              <a:t>oorbereiding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presentaties</a:t>
            </a:r>
            <a:r>
              <a:rPr lang="en-US" dirty="0" smtClean="0">
                <a:solidFill>
                  <a:srgbClr val="FFFF00"/>
                </a:solidFill>
              </a:rPr>
              <a:t> :                                     15 </a:t>
            </a:r>
            <a:r>
              <a:rPr lang="en-US" dirty="0" err="1" smtClean="0">
                <a:solidFill>
                  <a:srgbClr val="FFFF00"/>
                </a:solidFill>
              </a:rPr>
              <a:t>januari</a:t>
            </a:r>
            <a:endParaRPr lang="en-US" dirty="0">
              <a:solidFill>
                <a:srgbClr val="FFFF00"/>
              </a:solidFill>
            </a:endParaRPr>
          </a:p>
          <a:p>
            <a:pPr marL="914400" lvl="1" indent="-514350">
              <a:buFont typeface="Arial"/>
              <a:buChar char="•"/>
            </a:pPr>
            <a:r>
              <a:rPr lang="en-US" dirty="0" err="1" smtClean="0">
                <a:solidFill>
                  <a:srgbClr val="66FFFF"/>
                </a:solidFill>
              </a:rPr>
              <a:t>Werk</a:t>
            </a:r>
            <a:r>
              <a:rPr lang="en-US" dirty="0" smtClean="0">
                <a:solidFill>
                  <a:srgbClr val="66FFFF"/>
                </a:solidFill>
              </a:rPr>
              <a:t> per </a:t>
            </a:r>
            <a:r>
              <a:rPr lang="en-US" dirty="0" err="1" smtClean="0">
                <a:solidFill>
                  <a:srgbClr val="66FFFF"/>
                </a:solidFill>
              </a:rPr>
              <a:t>groep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aan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presentatie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voor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laatste</a:t>
            </a:r>
            <a:r>
              <a:rPr lang="en-US" dirty="0" smtClean="0">
                <a:solidFill>
                  <a:srgbClr val="66FFFF"/>
                </a:solidFill>
              </a:rPr>
              <a:t> week</a:t>
            </a:r>
            <a:endParaRPr lang="en-US" baseline="30000" dirty="0">
              <a:solidFill>
                <a:srgbClr val="66FFFF"/>
              </a:solidFill>
            </a:endParaRPr>
          </a:p>
          <a:p>
            <a:pPr marL="914400" lvl="1" indent="-514350">
              <a:buFont typeface="Arial"/>
              <a:buChar char="•"/>
            </a:pPr>
            <a:endParaRPr lang="en-US" sz="1455" dirty="0">
              <a:solidFill>
                <a:srgbClr val="66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FF00"/>
                </a:solidFill>
              </a:rPr>
              <a:t>Presentaties</a:t>
            </a:r>
            <a:r>
              <a:rPr lang="en-US" dirty="0" smtClean="0">
                <a:solidFill>
                  <a:srgbClr val="FFFF00"/>
                </a:solidFill>
              </a:rPr>
              <a:t> “Mini </a:t>
            </a:r>
            <a:r>
              <a:rPr lang="en-US" dirty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FF00"/>
                </a:solidFill>
              </a:rPr>
              <a:t>ymposium” en </a:t>
            </a:r>
            <a:r>
              <a:rPr lang="en-US" dirty="0" err="1" smtClean="0">
                <a:solidFill>
                  <a:srgbClr val="FFFF00"/>
                </a:solidFill>
              </a:rPr>
              <a:t>discussie</a:t>
            </a:r>
            <a:r>
              <a:rPr lang="en-US" dirty="0" smtClean="0">
                <a:solidFill>
                  <a:srgbClr val="FFFF00"/>
                </a:solidFill>
              </a:rPr>
              <a:t>:        22 </a:t>
            </a:r>
            <a:r>
              <a:rPr lang="en-US" dirty="0" err="1" smtClean="0">
                <a:solidFill>
                  <a:srgbClr val="FFFF00"/>
                </a:solidFill>
              </a:rPr>
              <a:t>januari</a:t>
            </a:r>
            <a:endParaRPr lang="en-US" dirty="0" smtClean="0">
              <a:solidFill>
                <a:srgbClr val="FFFF00"/>
              </a:solidFill>
            </a:endParaRPr>
          </a:p>
          <a:p>
            <a:pPr marL="914400" lvl="1" indent="-514350">
              <a:buFont typeface="Arial"/>
              <a:buChar char="•"/>
            </a:pPr>
            <a:r>
              <a:rPr lang="en-US" dirty="0" err="1" smtClean="0">
                <a:solidFill>
                  <a:srgbClr val="66FFFF"/>
                </a:solidFill>
              </a:rPr>
              <a:t>Presentatie</a:t>
            </a:r>
            <a:r>
              <a:rPr lang="en-US" dirty="0" smtClean="0">
                <a:solidFill>
                  <a:srgbClr val="66FFFF"/>
                </a:solidFill>
              </a:rPr>
              <a:t> en </a:t>
            </a:r>
            <a:r>
              <a:rPr lang="en-US" dirty="0" err="1" smtClean="0">
                <a:solidFill>
                  <a:srgbClr val="66FFFF"/>
                </a:solidFill>
              </a:rPr>
              <a:t>discussie</a:t>
            </a:r>
            <a:r>
              <a:rPr lang="en-US" dirty="0" smtClean="0">
                <a:solidFill>
                  <a:srgbClr val="66FFFF"/>
                </a:solidFill>
              </a:rPr>
              <a:t> van </a:t>
            </a:r>
            <a:r>
              <a:rPr lang="en-US" dirty="0" err="1" smtClean="0">
                <a:solidFill>
                  <a:srgbClr val="66FFFF"/>
                </a:solidFill>
              </a:rPr>
              <a:t>fundamentele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vragen</a:t>
            </a:r>
            <a:r>
              <a:rPr lang="en-US" dirty="0" smtClean="0">
                <a:solidFill>
                  <a:srgbClr val="66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8448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048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Conclusies</a:t>
            </a:r>
            <a:r>
              <a:rPr lang="en-US" dirty="0" smtClean="0"/>
              <a:t> van </a:t>
            </a:r>
            <a:r>
              <a:rPr lang="en-US" dirty="0" err="1"/>
              <a:t>v</a:t>
            </a:r>
            <a:r>
              <a:rPr lang="en-US" dirty="0" err="1" smtClean="0"/>
              <a:t>orige</a:t>
            </a:r>
            <a:r>
              <a:rPr lang="en-US" dirty="0" smtClean="0"/>
              <a:t> </a:t>
            </a:r>
            <a:r>
              <a:rPr lang="en-US" dirty="0" err="1" smtClean="0"/>
              <a:t>keer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485" y="935789"/>
            <a:ext cx="8112093" cy="5106737"/>
          </a:xfrm>
          <a:solidFill>
            <a:schemeClr val="tx1">
              <a:alpha val="5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Kijken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</a:t>
            </a:r>
            <a:r>
              <a:rPr lang="en-US" dirty="0" err="1" smtClean="0"/>
              <a:t>sterren</a:t>
            </a:r>
            <a:r>
              <a:rPr lang="en-US" dirty="0" smtClean="0"/>
              <a:t> is </a:t>
            </a:r>
            <a:r>
              <a:rPr lang="en-US" dirty="0" err="1" smtClean="0"/>
              <a:t>kijken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</a:t>
            </a:r>
            <a:r>
              <a:rPr lang="en-US" dirty="0" err="1" smtClean="0"/>
              <a:t>verleden</a:t>
            </a:r>
            <a:endParaRPr lang="en-US" dirty="0" smtClean="0"/>
          </a:p>
          <a:p>
            <a:r>
              <a:rPr lang="en-US" dirty="0" err="1" smtClean="0"/>
              <a:t>Sterrenstelsels</a:t>
            </a:r>
            <a:r>
              <a:rPr lang="en-US" dirty="0" smtClean="0"/>
              <a:t> </a:t>
            </a:r>
            <a:r>
              <a:rPr lang="en-US" dirty="0" err="1" smtClean="0"/>
              <a:t>bevatten</a:t>
            </a:r>
            <a:r>
              <a:rPr lang="en-US" dirty="0" smtClean="0"/>
              <a:t> </a:t>
            </a:r>
            <a:r>
              <a:rPr lang="en-US" dirty="0" err="1" smtClean="0"/>
              <a:t>donkere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endParaRPr lang="en-US" dirty="0" smtClean="0"/>
          </a:p>
          <a:p>
            <a:r>
              <a:rPr lang="en-US" dirty="0" err="1" smtClean="0"/>
              <a:t>Universum</a:t>
            </a:r>
            <a:r>
              <a:rPr lang="en-US" dirty="0" smtClean="0"/>
              <a:t> is 13,7 </a:t>
            </a:r>
            <a:r>
              <a:rPr lang="en-US" dirty="0" err="1" smtClean="0"/>
              <a:t>miljard</a:t>
            </a:r>
            <a:r>
              <a:rPr lang="en-US" dirty="0" smtClean="0"/>
              <a:t> </a:t>
            </a:r>
            <a:r>
              <a:rPr lang="en-US" dirty="0" err="1" smtClean="0"/>
              <a:t>jaar</a:t>
            </a:r>
            <a:r>
              <a:rPr lang="en-US" dirty="0" smtClean="0"/>
              <a:t> </a:t>
            </a:r>
            <a:r>
              <a:rPr lang="en-US" dirty="0" err="1" smtClean="0"/>
              <a:t>oud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>
                <a:solidFill>
                  <a:srgbClr val="66FFFF"/>
                </a:solidFill>
              </a:rPr>
              <a:t>Wij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zijn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gemaakt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uit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sterrenstof</a:t>
            </a:r>
            <a:r>
              <a:rPr lang="en-US" dirty="0">
                <a:solidFill>
                  <a:srgbClr val="66FFFF"/>
                </a:solidFill>
              </a:rPr>
              <a:t>.</a:t>
            </a:r>
            <a:endParaRPr lang="en-US" dirty="0" smtClean="0">
              <a:solidFill>
                <a:srgbClr val="66FFFF"/>
              </a:solidFill>
            </a:endParaRPr>
          </a:p>
          <a:p>
            <a:pPr lvl="1"/>
            <a:r>
              <a:rPr lang="en-US" dirty="0" err="1" smtClean="0">
                <a:solidFill>
                  <a:srgbClr val="66FFFF"/>
                </a:solidFill>
              </a:rPr>
              <a:t>Tijdens</a:t>
            </a:r>
            <a:r>
              <a:rPr lang="en-US" dirty="0" smtClean="0">
                <a:solidFill>
                  <a:srgbClr val="66FFFF"/>
                </a:solidFill>
              </a:rPr>
              <a:t> de Big-Bang </a:t>
            </a:r>
            <a:r>
              <a:rPr lang="en-US" dirty="0" err="1" smtClean="0">
                <a:solidFill>
                  <a:srgbClr val="66FFFF"/>
                </a:solidFill>
              </a:rPr>
              <a:t>ontstonden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ruimte</a:t>
            </a:r>
            <a:r>
              <a:rPr lang="en-US" dirty="0" smtClean="0">
                <a:solidFill>
                  <a:srgbClr val="66FFFF"/>
                </a:solidFill>
              </a:rPr>
              <a:t> en </a:t>
            </a:r>
            <a:r>
              <a:rPr lang="en-US" dirty="0" err="1" smtClean="0">
                <a:solidFill>
                  <a:srgbClr val="66FFFF"/>
                </a:solidFill>
              </a:rPr>
              <a:t>tijd</a:t>
            </a:r>
            <a:r>
              <a:rPr lang="en-US" dirty="0" smtClean="0">
                <a:solidFill>
                  <a:srgbClr val="66FFFF"/>
                </a:solidFill>
              </a:rPr>
              <a:t>.</a:t>
            </a:r>
          </a:p>
          <a:p>
            <a:r>
              <a:rPr lang="en-US" dirty="0" err="1" smtClean="0"/>
              <a:t>Zichtbaar</a:t>
            </a:r>
            <a:r>
              <a:rPr lang="en-US" dirty="0"/>
              <a:t> </a:t>
            </a:r>
            <a:r>
              <a:rPr lang="en-US" dirty="0" smtClean="0"/>
              <a:t>is </a:t>
            </a:r>
            <a:r>
              <a:rPr lang="en-US" dirty="0" err="1" smtClean="0"/>
              <a:t>heelal</a:t>
            </a:r>
            <a:r>
              <a:rPr lang="en-US" dirty="0" smtClean="0"/>
              <a:t> is erg </a:t>
            </a:r>
            <a:r>
              <a:rPr lang="en-US" dirty="0" err="1" smtClean="0"/>
              <a:t>groot</a:t>
            </a:r>
            <a:r>
              <a:rPr lang="en-US" dirty="0" smtClean="0"/>
              <a:t> maar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oneindig</a:t>
            </a:r>
            <a:r>
              <a:rPr lang="en-US" dirty="0" smtClean="0"/>
              <a:t>: 30 </a:t>
            </a:r>
            <a:r>
              <a:rPr lang="en-US" dirty="0" err="1" smtClean="0"/>
              <a:t>miljard</a:t>
            </a:r>
            <a:r>
              <a:rPr lang="en-US" dirty="0" smtClean="0"/>
              <a:t> </a:t>
            </a:r>
            <a:r>
              <a:rPr lang="en-US" dirty="0" err="1" smtClean="0"/>
              <a:t>lichtjaar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>
                <a:solidFill>
                  <a:srgbClr val="66FFFF"/>
                </a:solidFill>
              </a:rPr>
              <a:t>We </a:t>
            </a:r>
            <a:r>
              <a:rPr lang="en-US" dirty="0" err="1" smtClean="0">
                <a:solidFill>
                  <a:srgbClr val="66FFFF"/>
                </a:solidFill>
              </a:rPr>
              <a:t>kunnen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restant</a:t>
            </a:r>
            <a:r>
              <a:rPr lang="en-US" dirty="0" smtClean="0">
                <a:solidFill>
                  <a:srgbClr val="66FFFF"/>
                </a:solidFill>
              </a:rPr>
              <a:t> van </a:t>
            </a:r>
            <a:r>
              <a:rPr lang="en-US" dirty="0" err="1" smtClean="0">
                <a:solidFill>
                  <a:srgbClr val="66FFFF"/>
                </a:solidFill>
              </a:rPr>
              <a:t>oerknal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zien</a:t>
            </a:r>
            <a:r>
              <a:rPr lang="en-US" dirty="0" smtClean="0">
                <a:solidFill>
                  <a:srgbClr val="66FFFF"/>
                </a:solidFill>
              </a:rPr>
              <a:t>: </a:t>
            </a:r>
            <a:r>
              <a:rPr lang="en-US" dirty="0" err="1" smtClean="0">
                <a:solidFill>
                  <a:srgbClr val="66FFFF"/>
                </a:solidFill>
              </a:rPr>
              <a:t>cosmische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achtergrondstraling</a:t>
            </a:r>
            <a:r>
              <a:rPr lang="en-US" dirty="0" smtClean="0">
                <a:solidFill>
                  <a:srgbClr val="66FFFF"/>
                </a:solidFill>
              </a:rPr>
              <a:t>.</a:t>
            </a:r>
          </a:p>
          <a:p>
            <a:pPr lvl="1"/>
            <a:r>
              <a:rPr lang="en-US" dirty="0" smtClean="0">
                <a:solidFill>
                  <a:srgbClr val="66FFFF"/>
                </a:solidFill>
              </a:rPr>
              <a:t>Het </a:t>
            </a:r>
            <a:r>
              <a:rPr lang="en-US" dirty="0" err="1" smtClean="0">
                <a:solidFill>
                  <a:srgbClr val="66FFFF"/>
                </a:solidFill>
              </a:rPr>
              <a:t>heelal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dijt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uit</a:t>
            </a:r>
            <a:r>
              <a:rPr lang="en-US" dirty="0" smtClean="0">
                <a:solidFill>
                  <a:srgbClr val="66FFFF"/>
                </a:solidFill>
              </a:rPr>
              <a:t>, het </a:t>
            </a:r>
            <a:r>
              <a:rPr lang="en-US" dirty="0" err="1" smtClean="0">
                <a:solidFill>
                  <a:srgbClr val="66FFFF"/>
                </a:solidFill>
              </a:rPr>
              <a:t>gaat</a:t>
            </a:r>
            <a:r>
              <a:rPr lang="en-US" dirty="0" smtClean="0">
                <a:solidFill>
                  <a:srgbClr val="66FFFF"/>
                </a:solidFill>
              </a:rPr>
              <a:t> steeds harder. </a:t>
            </a:r>
            <a:r>
              <a:rPr lang="en-US" dirty="0" err="1" smtClean="0">
                <a:solidFill>
                  <a:srgbClr val="66FFFF"/>
                </a:solidFill>
              </a:rPr>
              <a:t>Dat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komt</a:t>
            </a:r>
            <a:r>
              <a:rPr lang="en-US" dirty="0" smtClean="0">
                <a:solidFill>
                  <a:srgbClr val="66FFFF"/>
                </a:solidFill>
              </a:rPr>
              <a:t> door </a:t>
            </a:r>
            <a:r>
              <a:rPr lang="en-US" dirty="0" err="1" smtClean="0">
                <a:solidFill>
                  <a:srgbClr val="66FFFF"/>
                </a:solidFill>
              </a:rPr>
              <a:t>donkere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energie</a:t>
            </a:r>
            <a:r>
              <a:rPr lang="en-US" dirty="0" smtClean="0">
                <a:solidFill>
                  <a:srgbClr val="66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0086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errenhem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8" y="-20306"/>
            <a:ext cx="9159416" cy="70518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Olbers</a:t>
            </a:r>
            <a:r>
              <a:rPr lang="en-US" dirty="0" smtClean="0"/>
              <a:t> Paradox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54" y="581501"/>
            <a:ext cx="7532639" cy="767934"/>
          </a:xfrm>
        </p:spPr>
        <p:txBody>
          <a:bodyPr>
            <a:normAutofit/>
          </a:bodyPr>
          <a:lstStyle/>
          <a:p>
            <a:r>
              <a:rPr lang="en-US" dirty="0" err="1" smtClean="0"/>
              <a:t>Waarom</a:t>
            </a:r>
            <a:r>
              <a:rPr lang="en-US" dirty="0" smtClean="0"/>
              <a:t> is het ‘s </a:t>
            </a:r>
            <a:r>
              <a:rPr lang="en-US" dirty="0" err="1" smtClean="0"/>
              <a:t>nachts</a:t>
            </a:r>
            <a:r>
              <a:rPr lang="en-US" dirty="0" smtClean="0"/>
              <a:t> </a:t>
            </a:r>
            <a:r>
              <a:rPr lang="en-US" dirty="0" err="1" smtClean="0"/>
              <a:t>eigenlijk</a:t>
            </a:r>
            <a:r>
              <a:rPr lang="en-US" dirty="0" smtClean="0"/>
              <a:t> </a:t>
            </a:r>
            <a:r>
              <a:rPr lang="en-US" dirty="0" err="1" smtClean="0"/>
              <a:t>donker</a:t>
            </a:r>
            <a:r>
              <a:rPr lang="en-US" dirty="0" smtClean="0"/>
              <a:t>?</a:t>
            </a:r>
          </a:p>
        </p:txBody>
      </p:sp>
      <p:pic>
        <p:nvPicPr>
          <p:cNvPr id="6" name="Picture 5" descr="BomenEind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61" y="1279886"/>
            <a:ext cx="3991282" cy="2656017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pic>
        <p:nvPicPr>
          <p:cNvPr id="7" name="Picture 6" descr="BomenOneindi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46" y="1268354"/>
            <a:ext cx="3984998" cy="2656017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94444" y="4521204"/>
            <a:ext cx="8229600" cy="1314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Als</a:t>
            </a:r>
            <a:r>
              <a:rPr lang="en-US" dirty="0" smtClean="0"/>
              <a:t> het </a:t>
            </a:r>
            <a:r>
              <a:rPr lang="en-US" dirty="0" err="1" smtClean="0"/>
              <a:t>bos</a:t>
            </a:r>
            <a:r>
              <a:rPr lang="en-US" dirty="0" smtClean="0"/>
              <a:t> </a:t>
            </a:r>
            <a:r>
              <a:rPr lang="en-US" dirty="0" err="1" smtClean="0"/>
              <a:t>groot</a:t>
            </a:r>
            <a:r>
              <a:rPr lang="en-US" dirty="0" smtClean="0"/>
              <a:t> </a:t>
            </a:r>
            <a:r>
              <a:rPr lang="en-US" dirty="0" err="1" smtClean="0"/>
              <a:t>genoeg</a:t>
            </a:r>
            <a:r>
              <a:rPr lang="en-US" dirty="0" smtClean="0"/>
              <a:t> is </a:t>
            </a:r>
            <a:r>
              <a:rPr lang="en-US" dirty="0" err="1" smtClean="0"/>
              <a:t>kijk</a:t>
            </a:r>
            <a:r>
              <a:rPr lang="en-US" dirty="0" smtClean="0"/>
              <a:t> je in </a:t>
            </a:r>
            <a:r>
              <a:rPr lang="en-US" dirty="0" err="1" smtClean="0"/>
              <a:t>elke</a:t>
            </a:r>
            <a:r>
              <a:rPr lang="en-US" dirty="0" smtClean="0"/>
              <a:t> </a:t>
            </a:r>
            <a:r>
              <a:rPr lang="en-US" dirty="0" err="1" smtClean="0"/>
              <a:t>richting</a:t>
            </a:r>
            <a:r>
              <a:rPr lang="en-US" dirty="0" smtClean="0"/>
              <a:t> </a:t>
            </a:r>
            <a:r>
              <a:rPr lang="en-US" dirty="0" err="1" smtClean="0"/>
              <a:t>tegen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boomstam</a:t>
            </a:r>
            <a:r>
              <a:rPr lang="en-US" dirty="0" smtClean="0"/>
              <a:t>.</a:t>
            </a:r>
          </a:p>
          <a:p>
            <a:r>
              <a:rPr lang="en-US" dirty="0" smtClean="0"/>
              <a:t>Hoe zit </a:t>
            </a:r>
            <a:r>
              <a:rPr lang="en-US" dirty="0" err="1" smtClean="0"/>
              <a:t>dat</a:t>
            </a:r>
            <a:r>
              <a:rPr lang="en-US" dirty="0" smtClean="0"/>
              <a:t> met het </a:t>
            </a:r>
            <a:r>
              <a:rPr lang="en-US" dirty="0" err="1" smtClean="0"/>
              <a:t>heelal</a:t>
            </a:r>
            <a:r>
              <a:rPr lang="en-US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1379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-3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9" b="1102"/>
          <a:stretch/>
        </p:blipFill>
        <p:spPr>
          <a:xfrm>
            <a:off x="130378" y="-1148"/>
            <a:ext cx="7801684" cy="689600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7923891" y="3898408"/>
            <a:ext cx="79102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919056" y="2913108"/>
            <a:ext cx="79102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936897" y="1879419"/>
            <a:ext cx="79102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919052" y="4801495"/>
            <a:ext cx="79102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984367" y="4457081"/>
            <a:ext cx="690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FF99"/>
                </a:solidFill>
              </a:rPr>
              <a:t>inflatie</a:t>
            </a:r>
            <a:endParaRPr lang="en-US" sz="1400" dirty="0">
              <a:solidFill>
                <a:srgbClr val="FFFF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58577" y="3535999"/>
            <a:ext cx="1095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99"/>
                </a:solidFill>
              </a:rPr>
              <a:t>a</a:t>
            </a:r>
            <a:r>
              <a:rPr lang="en-US" sz="1400" dirty="0" smtClean="0">
                <a:solidFill>
                  <a:srgbClr val="FFFF99"/>
                </a:solidFill>
              </a:rPr>
              <a:t>nti-</a:t>
            </a:r>
            <a:r>
              <a:rPr lang="en-US" sz="1400" dirty="0" err="1" smtClean="0">
                <a:solidFill>
                  <a:srgbClr val="FFFF99"/>
                </a:solidFill>
              </a:rPr>
              <a:t>materie</a:t>
            </a:r>
            <a:endParaRPr lang="en-US" sz="1400" dirty="0">
              <a:solidFill>
                <a:srgbClr val="FFFF9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38404" y="2595294"/>
            <a:ext cx="706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99"/>
                </a:solidFill>
              </a:rPr>
              <a:t>Helium</a:t>
            </a:r>
            <a:endParaRPr lang="en-US" sz="1400" dirty="0">
              <a:solidFill>
                <a:srgbClr val="FFFF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93353" y="1092759"/>
            <a:ext cx="10834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FF99"/>
                </a:solidFill>
              </a:rPr>
              <a:t>k</a:t>
            </a:r>
            <a:r>
              <a:rPr lang="en-US" sz="1400" dirty="0" err="1" smtClean="0">
                <a:solidFill>
                  <a:srgbClr val="FFFF99"/>
                </a:solidFill>
              </a:rPr>
              <a:t>osmische</a:t>
            </a:r>
            <a:r>
              <a:rPr lang="en-US" sz="1400" dirty="0" smtClean="0">
                <a:solidFill>
                  <a:srgbClr val="FFFF99"/>
                </a:solidFill>
              </a:rPr>
              <a:t> </a:t>
            </a:r>
          </a:p>
          <a:p>
            <a:r>
              <a:rPr lang="en-US" sz="1400" dirty="0" err="1" smtClean="0">
                <a:solidFill>
                  <a:srgbClr val="FFFF99"/>
                </a:solidFill>
              </a:rPr>
              <a:t>achtergrond</a:t>
            </a:r>
            <a:r>
              <a:rPr lang="en-US" sz="1400" dirty="0" smtClean="0">
                <a:solidFill>
                  <a:srgbClr val="FFFF99"/>
                </a:solidFill>
              </a:rPr>
              <a:t> </a:t>
            </a:r>
          </a:p>
          <a:p>
            <a:r>
              <a:rPr lang="en-US" sz="1400" dirty="0" err="1" smtClean="0">
                <a:solidFill>
                  <a:srgbClr val="FFFF99"/>
                </a:solidFill>
              </a:rPr>
              <a:t>straling</a:t>
            </a:r>
            <a:endParaRPr lang="en-US" sz="1400" dirty="0">
              <a:solidFill>
                <a:srgbClr val="FFFF9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82624" y="4694857"/>
            <a:ext cx="6736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10</a:t>
            </a:r>
            <a:r>
              <a:rPr lang="en-US" sz="1200" baseline="30000" dirty="0" smtClean="0">
                <a:solidFill>
                  <a:srgbClr val="FFFFFF"/>
                </a:solidFill>
              </a:rPr>
              <a:t>-34 </a:t>
            </a:r>
            <a:r>
              <a:rPr lang="en-US" sz="1200" dirty="0" smtClean="0">
                <a:solidFill>
                  <a:srgbClr val="FFFFFF"/>
                </a:solidFill>
              </a:rPr>
              <a:t>s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98944" y="3747277"/>
            <a:ext cx="6736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10</a:t>
            </a:r>
            <a:r>
              <a:rPr lang="en-US" sz="1200" baseline="30000" dirty="0" smtClean="0">
                <a:solidFill>
                  <a:srgbClr val="FFFFFF"/>
                </a:solidFill>
              </a:rPr>
              <a:t>-10 </a:t>
            </a:r>
            <a:r>
              <a:rPr lang="en-US" sz="1200" dirty="0" smtClean="0">
                <a:solidFill>
                  <a:srgbClr val="FFFFFF"/>
                </a:solidFill>
              </a:rPr>
              <a:t>s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92584" y="2765677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100</a:t>
            </a:r>
            <a:r>
              <a:rPr lang="en-US" sz="1200" baseline="30000" dirty="0" smtClean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</a:rPr>
              <a:t>s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20438" y="1881117"/>
            <a:ext cx="9985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380 000 </a:t>
            </a:r>
            <a:r>
              <a:rPr lang="en-US" sz="1200" dirty="0" err="1" smtClean="0">
                <a:solidFill>
                  <a:schemeClr val="bg1"/>
                </a:solidFill>
              </a:rPr>
              <a:t>jr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579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ontstaan</a:t>
            </a:r>
            <a:r>
              <a:rPr lang="en-US" dirty="0" smtClean="0"/>
              <a:t> van het </a:t>
            </a:r>
            <a:r>
              <a:rPr lang="en-US" dirty="0" err="1" smtClean="0"/>
              <a:t>heelal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april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600px-CMB_Timeline300_no_WM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18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288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G Times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6785</TotalTime>
  <Words>1799</Words>
  <Application>Microsoft Macintosh PowerPoint</Application>
  <PresentationFormat>On-screen Show (4:3)</PresentationFormat>
  <Paragraphs>289</Paragraphs>
  <Slides>45</Slides>
  <Notes>15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Office Theme</vt:lpstr>
      <vt:lpstr>2_Default Design</vt:lpstr>
      <vt:lpstr>Het Quantum Universum</vt:lpstr>
      <vt:lpstr>Waar gaat het over?</vt:lpstr>
      <vt:lpstr>Wat gaan we doen?</vt:lpstr>
      <vt:lpstr>Werk-groepjes</vt:lpstr>
      <vt:lpstr>Inhoud van de lessen</vt:lpstr>
      <vt:lpstr>Conclusies van vorige keer</vt:lpstr>
      <vt:lpstr>Olbers Paradox</vt:lpstr>
      <vt:lpstr>PowerPoint Presentation</vt:lpstr>
      <vt:lpstr>Het ontstaan van het heelal</vt:lpstr>
      <vt:lpstr>PowerPoint Presentation</vt:lpstr>
      <vt:lpstr>3: Het Micro Universum</vt:lpstr>
      <vt:lpstr>PowerPoint Presentation</vt:lpstr>
      <vt:lpstr>Bouwstenen van materie</vt:lpstr>
      <vt:lpstr>De aardse materie</vt:lpstr>
      <vt:lpstr>PowerPoint Presentation</vt:lpstr>
      <vt:lpstr>Kosmische straling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 willen we weten</vt:lpstr>
      <vt:lpstr>PowerPoint Presentation</vt:lpstr>
      <vt:lpstr>De Large Hadron Collider</vt:lpstr>
      <vt:lpstr>De LHC versneller</vt:lpstr>
      <vt:lpstr>Het Atlas Experiment</vt:lpstr>
      <vt:lpstr>Het Atlas Experiment in aanbouw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Botsingen van Deeltjes </vt:lpstr>
      <vt:lpstr>Alle mogelijke materie ontstaat</vt:lpstr>
      <vt:lpstr>HiggsZZ?</vt:lpstr>
      <vt:lpstr> De Elementaire Deeltjes</vt:lpstr>
      <vt:lpstr>De vier fundamentele natuurkrachten</vt:lpstr>
      <vt:lpstr>Kracht = deeltjes uitwisseling!!</vt:lpstr>
      <vt:lpstr>Hoe Sterk zijn de Krachten?</vt:lpstr>
      <vt:lpstr>Het Standaard Model van Deeltjes en Krachten</vt:lpstr>
      <vt:lpstr>PowerPoint Presentation</vt:lpstr>
      <vt:lpstr>PowerPoint Presentation</vt:lpstr>
      <vt:lpstr>PowerPoint Presentation</vt:lpstr>
      <vt:lpstr>PowerPoint Presentation</vt:lpstr>
      <vt:lpstr>Atlas en Botsingen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Marcel Merk</dc:creator>
  <cp:lastModifiedBy>Marcel Merk</cp:lastModifiedBy>
  <cp:revision>107</cp:revision>
  <dcterms:created xsi:type="dcterms:W3CDTF">2014-01-15T08:08:32Z</dcterms:created>
  <dcterms:modified xsi:type="dcterms:W3CDTF">2014-11-15T16:58:04Z</dcterms:modified>
</cp:coreProperties>
</file>