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udio/unknown"/>
  <Default Extension="mp4" ContentType="video/mp4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8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32" r:id="rId3"/>
    <p:sldMasterId id="2147483836" r:id="rId4"/>
    <p:sldMasterId id="2147483865" r:id="rId5"/>
    <p:sldMasterId id="2147483879" r:id="rId6"/>
    <p:sldMasterId id="2147483927" r:id="rId7"/>
    <p:sldMasterId id="2147483959" r:id="rId8"/>
    <p:sldMasterId id="2147483973" r:id="rId9"/>
    <p:sldMasterId id="2147483989" r:id="rId10"/>
    <p:sldMasterId id="2147484005" r:id="rId11"/>
    <p:sldMasterId id="2147484021" r:id="rId12"/>
    <p:sldMasterId id="2147484034" r:id="rId13"/>
    <p:sldMasterId id="2147484048" r:id="rId14"/>
    <p:sldMasterId id="2147484062" r:id="rId15"/>
    <p:sldMasterId id="2147484076" r:id="rId16"/>
    <p:sldMasterId id="2147484092" r:id="rId17"/>
    <p:sldMasterId id="2147484108" r:id="rId18"/>
    <p:sldMasterId id="2147484124" r:id="rId19"/>
    <p:sldMasterId id="2147484140" r:id="rId20"/>
  </p:sldMasterIdLst>
  <p:notesMasterIdLst>
    <p:notesMasterId r:id="rId187"/>
  </p:notesMasterIdLst>
  <p:handoutMasterIdLst>
    <p:handoutMasterId r:id="rId188"/>
  </p:handoutMasterIdLst>
  <p:sldIdLst>
    <p:sldId id="1895" r:id="rId21"/>
    <p:sldId id="1897" r:id="rId22"/>
    <p:sldId id="1806" r:id="rId23"/>
    <p:sldId id="1898" r:id="rId24"/>
    <p:sldId id="1527" r:id="rId25"/>
    <p:sldId id="1981" r:id="rId26"/>
    <p:sldId id="1850" r:id="rId27"/>
    <p:sldId id="1851" r:id="rId28"/>
    <p:sldId id="1852" r:id="rId29"/>
    <p:sldId id="1853" r:id="rId30"/>
    <p:sldId id="1982" r:id="rId31"/>
    <p:sldId id="1983" r:id="rId32"/>
    <p:sldId id="1529" r:id="rId33"/>
    <p:sldId id="1530" r:id="rId34"/>
    <p:sldId id="1531" r:id="rId35"/>
    <p:sldId id="1532" r:id="rId36"/>
    <p:sldId id="1533" r:id="rId37"/>
    <p:sldId id="1534" r:id="rId38"/>
    <p:sldId id="1711" r:id="rId39"/>
    <p:sldId id="1536" r:id="rId40"/>
    <p:sldId id="1899" r:id="rId41"/>
    <p:sldId id="1538" r:id="rId42"/>
    <p:sldId id="1633" r:id="rId43"/>
    <p:sldId id="1540" r:id="rId44"/>
    <p:sldId id="1541" r:id="rId45"/>
    <p:sldId id="1542" r:id="rId46"/>
    <p:sldId id="1543" r:id="rId47"/>
    <p:sldId id="1967" r:id="rId48"/>
    <p:sldId id="1874" r:id="rId49"/>
    <p:sldId id="1875" r:id="rId50"/>
    <p:sldId id="1661" r:id="rId51"/>
    <p:sldId id="1547" r:id="rId52"/>
    <p:sldId id="1878" r:id="rId53"/>
    <p:sldId id="1879" r:id="rId54"/>
    <p:sldId id="1550" r:id="rId55"/>
    <p:sldId id="1551" r:id="rId56"/>
    <p:sldId id="1552" r:id="rId57"/>
    <p:sldId id="1968" r:id="rId58"/>
    <p:sldId id="1553" r:id="rId59"/>
    <p:sldId id="1554" r:id="rId60"/>
    <p:sldId id="1555" r:id="rId61"/>
    <p:sldId id="1556" r:id="rId62"/>
    <p:sldId id="1557" r:id="rId63"/>
    <p:sldId id="1969" r:id="rId64"/>
    <p:sldId id="1970" r:id="rId65"/>
    <p:sldId id="1724" r:id="rId66"/>
    <p:sldId id="1937" r:id="rId67"/>
    <p:sldId id="1563" r:id="rId68"/>
    <p:sldId id="1714" r:id="rId69"/>
    <p:sldId id="1855" r:id="rId70"/>
    <p:sldId id="1715" r:id="rId71"/>
    <p:sldId id="1854" r:id="rId72"/>
    <p:sldId id="1984" r:id="rId73"/>
    <p:sldId id="1810" r:id="rId74"/>
    <p:sldId id="1986" r:id="rId75"/>
    <p:sldId id="1938" r:id="rId76"/>
    <p:sldId id="1939" r:id="rId77"/>
    <p:sldId id="1940" r:id="rId78"/>
    <p:sldId id="1941" r:id="rId79"/>
    <p:sldId id="1944" r:id="rId80"/>
    <p:sldId id="1945" r:id="rId81"/>
    <p:sldId id="1720" r:id="rId82"/>
    <p:sldId id="1849" r:id="rId83"/>
    <p:sldId id="1732" r:id="rId84"/>
    <p:sldId id="1582" r:id="rId85"/>
    <p:sldId id="1910" r:id="rId86"/>
    <p:sldId id="1585" r:id="rId87"/>
    <p:sldId id="1911" r:id="rId88"/>
    <p:sldId id="1587" r:id="rId89"/>
    <p:sldId id="1590" r:id="rId90"/>
    <p:sldId id="1591" r:id="rId91"/>
    <p:sldId id="1592" r:id="rId92"/>
    <p:sldId id="1593" r:id="rId93"/>
    <p:sldId id="1594" r:id="rId94"/>
    <p:sldId id="1948" r:id="rId95"/>
    <p:sldId id="1595" r:id="rId96"/>
    <p:sldId id="1596" r:id="rId97"/>
    <p:sldId id="1597" r:id="rId98"/>
    <p:sldId id="1598" r:id="rId99"/>
    <p:sldId id="1914" r:id="rId100"/>
    <p:sldId id="1915" r:id="rId101"/>
    <p:sldId id="1950" r:id="rId102"/>
    <p:sldId id="1916" r:id="rId103"/>
    <p:sldId id="1917" r:id="rId104"/>
    <p:sldId id="1946" r:id="rId105"/>
    <p:sldId id="1987" r:id="rId106"/>
    <p:sldId id="1918" r:id="rId107"/>
    <p:sldId id="1626" r:id="rId108"/>
    <p:sldId id="1628" r:id="rId109"/>
    <p:sldId id="1629" r:id="rId110"/>
    <p:sldId id="1630" r:id="rId111"/>
    <p:sldId id="1635" r:id="rId112"/>
    <p:sldId id="1636" r:id="rId113"/>
    <p:sldId id="1974" r:id="rId114"/>
    <p:sldId id="1954" r:id="rId115"/>
    <p:sldId id="1955" r:id="rId116"/>
    <p:sldId id="1957" r:id="rId117"/>
    <p:sldId id="1958" r:id="rId118"/>
    <p:sldId id="1959" r:id="rId119"/>
    <p:sldId id="1975" r:id="rId120"/>
    <p:sldId id="1961" r:id="rId121"/>
    <p:sldId id="1816" r:id="rId122"/>
    <p:sldId id="1920" r:id="rId123"/>
    <p:sldId id="1921" r:id="rId124"/>
    <p:sldId id="1922" r:id="rId125"/>
    <p:sldId id="1923" r:id="rId126"/>
    <p:sldId id="1924" r:id="rId127"/>
    <p:sldId id="1925" r:id="rId128"/>
    <p:sldId id="1926" r:id="rId129"/>
    <p:sldId id="1927" r:id="rId130"/>
    <p:sldId id="1928" r:id="rId131"/>
    <p:sldId id="1976" r:id="rId132"/>
    <p:sldId id="1977" r:id="rId133"/>
    <p:sldId id="1962" r:id="rId134"/>
    <p:sldId id="1963" r:id="rId135"/>
    <p:sldId id="1934" r:id="rId136"/>
    <p:sldId id="1935" r:id="rId137"/>
    <p:sldId id="1930" r:id="rId138"/>
    <p:sldId id="1931" r:id="rId139"/>
    <p:sldId id="1760" r:id="rId140"/>
    <p:sldId id="1761" r:id="rId141"/>
    <p:sldId id="1763" r:id="rId142"/>
    <p:sldId id="1764" r:id="rId143"/>
    <p:sldId id="1765" r:id="rId144"/>
    <p:sldId id="1766" r:id="rId145"/>
    <p:sldId id="1767" r:id="rId146"/>
    <p:sldId id="1768" r:id="rId147"/>
    <p:sldId id="1769" r:id="rId148"/>
    <p:sldId id="1770" r:id="rId149"/>
    <p:sldId id="1771" r:id="rId150"/>
    <p:sldId id="1772" r:id="rId151"/>
    <p:sldId id="1773" r:id="rId152"/>
    <p:sldId id="1774" r:id="rId153"/>
    <p:sldId id="1775" r:id="rId154"/>
    <p:sldId id="1776" r:id="rId155"/>
    <p:sldId id="1832" r:id="rId156"/>
    <p:sldId id="1778" r:id="rId157"/>
    <p:sldId id="1779" r:id="rId158"/>
    <p:sldId id="1780" r:id="rId159"/>
    <p:sldId id="1782" r:id="rId160"/>
    <p:sldId id="1784" r:id="rId161"/>
    <p:sldId id="1787" r:id="rId162"/>
    <p:sldId id="1788" r:id="rId163"/>
    <p:sldId id="1839" r:id="rId164"/>
    <p:sldId id="1841" r:id="rId165"/>
    <p:sldId id="1842" r:id="rId166"/>
    <p:sldId id="1846" r:id="rId167"/>
    <p:sldId id="1847" r:id="rId168"/>
    <p:sldId id="1848" r:id="rId169"/>
    <p:sldId id="1845" r:id="rId170"/>
    <p:sldId id="1794" r:id="rId171"/>
    <p:sldId id="1979" r:id="rId172"/>
    <p:sldId id="1797" r:id="rId173"/>
    <p:sldId id="1798" r:id="rId174"/>
    <p:sldId id="1799" r:id="rId175"/>
    <p:sldId id="1800" r:id="rId176"/>
    <p:sldId id="1801" r:id="rId177"/>
    <p:sldId id="1802" r:id="rId178"/>
    <p:sldId id="1803" r:id="rId179"/>
    <p:sldId id="1804" r:id="rId180"/>
    <p:sldId id="1978" r:id="rId181"/>
    <p:sldId id="1980" r:id="rId182"/>
    <p:sldId id="1949" r:id="rId183"/>
    <p:sldId id="1965" r:id="rId184"/>
    <p:sldId id="1966" r:id="rId185"/>
    <p:sldId id="1985" r:id="rId186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6FFFF"/>
    <a:srgbClr val="FF993E"/>
    <a:srgbClr val="1C7FF2"/>
    <a:srgbClr val="1F87FF"/>
    <a:srgbClr val="2260FF"/>
    <a:srgbClr val="3F7EFF"/>
    <a:srgbClr val="1463FF"/>
    <a:srgbClr val="1760F7"/>
    <a:srgbClr val="347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12" autoAdjust="0"/>
    <p:restoredTop sz="95470" autoAdjust="0"/>
  </p:normalViewPr>
  <p:slideViewPr>
    <p:cSldViewPr snapToGrid="0">
      <p:cViewPr>
        <p:scale>
          <a:sx n="95" d="100"/>
          <a:sy n="95" d="100"/>
        </p:scale>
        <p:origin x="14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22.xml"/><Relationship Id="rId143" Type="http://schemas.openxmlformats.org/officeDocument/2006/relationships/slide" Target="slides/slide123.xml"/><Relationship Id="rId144" Type="http://schemas.openxmlformats.org/officeDocument/2006/relationships/slide" Target="slides/slide124.xml"/><Relationship Id="rId145" Type="http://schemas.openxmlformats.org/officeDocument/2006/relationships/slide" Target="slides/slide125.xml"/><Relationship Id="rId146" Type="http://schemas.openxmlformats.org/officeDocument/2006/relationships/slide" Target="slides/slide126.xml"/><Relationship Id="rId147" Type="http://schemas.openxmlformats.org/officeDocument/2006/relationships/slide" Target="slides/slide127.xml"/><Relationship Id="rId148" Type="http://schemas.openxmlformats.org/officeDocument/2006/relationships/slide" Target="slides/slide128.xml"/><Relationship Id="rId149" Type="http://schemas.openxmlformats.org/officeDocument/2006/relationships/slide" Target="slides/slide129.xml"/><Relationship Id="rId180" Type="http://schemas.openxmlformats.org/officeDocument/2006/relationships/slide" Target="slides/slide160.xml"/><Relationship Id="rId181" Type="http://schemas.openxmlformats.org/officeDocument/2006/relationships/slide" Target="slides/slide161.xml"/><Relationship Id="rId182" Type="http://schemas.openxmlformats.org/officeDocument/2006/relationships/slide" Target="slides/slide162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83" Type="http://schemas.openxmlformats.org/officeDocument/2006/relationships/slide" Target="slides/slide163.xml"/><Relationship Id="rId184" Type="http://schemas.openxmlformats.org/officeDocument/2006/relationships/slide" Target="slides/slide164.xml"/><Relationship Id="rId185" Type="http://schemas.openxmlformats.org/officeDocument/2006/relationships/slide" Target="slides/slide165.xml"/><Relationship Id="rId186" Type="http://schemas.openxmlformats.org/officeDocument/2006/relationships/slide" Target="slides/slide166.xml"/><Relationship Id="rId187" Type="http://schemas.openxmlformats.org/officeDocument/2006/relationships/notesMaster" Target="notesMasters/notesMaster1.xml"/><Relationship Id="rId188" Type="http://schemas.openxmlformats.org/officeDocument/2006/relationships/handoutMaster" Target="handoutMasters/handoutMaster1.xml"/><Relationship Id="rId189" Type="http://schemas.openxmlformats.org/officeDocument/2006/relationships/presProps" Target="presProps.xml"/><Relationship Id="rId80" Type="http://schemas.openxmlformats.org/officeDocument/2006/relationships/slide" Target="slides/slide60.xml"/><Relationship Id="rId81" Type="http://schemas.openxmlformats.org/officeDocument/2006/relationships/slide" Target="slides/slide61.xml"/><Relationship Id="rId82" Type="http://schemas.openxmlformats.org/officeDocument/2006/relationships/slide" Target="slides/slide62.xml"/><Relationship Id="rId83" Type="http://schemas.openxmlformats.org/officeDocument/2006/relationships/slide" Target="slides/slide63.xml"/><Relationship Id="rId84" Type="http://schemas.openxmlformats.org/officeDocument/2006/relationships/slide" Target="slides/slide64.xml"/><Relationship Id="rId85" Type="http://schemas.openxmlformats.org/officeDocument/2006/relationships/slide" Target="slides/slide65.xml"/><Relationship Id="rId86" Type="http://schemas.openxmlformats.org/officeDocument/2006/relationships/slide" Target="slides/slide66.xml"/><Relationship Id="rId87" Type="http://schemas.openxmlformats.org/officeDocument/2006/relationships/slide" Target="slides/slide67.xml"/><Relationship Id="rId88" Type="http://schemas.openxmlformats.org/officeDocument/2006/relationships/slide" Target="slides/slide68.xml"/><Relationship Id="rId89" Type="http://schemas.openxmlformats.org/officeDocument/2006/relationships/slide" Target="slides/slide69.xml"/><Relationship Id="rId110" Type="http://schemas.openxmlformats.org/officeDocument/2006/relationships/slide" Target="slides/slide90.xml"/><Relationship Id="rId111" Type="http://schemas.openxmlformats.org/officeDocument/2006/relationships/slide" Target="slides/slide91.xml"/><Relationship Id="rId112" Type="http://schemas.openxmlformats.org/officeDocument/2006/relationships/slide" Target="slides/slide92.xml"/><Relationship Id="rId113" Type="http://schemas.openxmlformats.org/officeDocument/2006/relationships/slide" Target="slides/slide93.xml"/><Relationship Id="rId114" Type="http://schemas.openxmlformats.org/officeDocument/2006/relationships/slide" Target="slides/slide94.xml"/><Relationship Id="rId115" Type="http://schemas.openxmlformats.org/officeDocument/2006/relationships/slide" Target="slides/slide95.xml"/><Relationship Id="rId116" Type="http://schemas.openxmlformats.org/officeDocument/2006/relationships/slide" Target="slides/slide96.xml"/><Relationship Id="rId117" Type="http://schemas.openxmlformats.org/officeDocument/2006/relationships/slide" Target="slides/slide97.xml"/><Relationship Id="rId118" Type="http://schemas.openxmlformats.org/officeDocument/2006/relationships/slide" Target="slides/slide98.xml"/><Relationship Id="rId119" Type="http://schemas.openxmlformats.org/officeDocument/2006/relationships/slide" Target="slides/slide99.xml"/><Relationship Id="rId150" Type="http://schemas.openxmlformats.org/officeDocument/2006/relationships/slide" Target="slides/slide130.xml"/><Relationship Id="rId151" Type="http://schemas.openxmlformats.org/officeDocument/2006/relationships/slide" Target="slides/slide131.xml"/><Relationship Id="rId152" Type="http://schemas.openxmlformats.org/officeDocument/2006/relationships/slide" Target="slides/slide13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133.xml"/><Relationship Id="rId154" Type="http://schemas.openxmlformats.org/officeDocument/2006/relationships/slide" Target="slides/slide134.xml"/><Relationship Id="rId155" Type="http://schemas.openxmlformats.org/officeDocument/2006/relationships/slide" Target="slides/slide135.xml"/><Relationship Id="rId156" Type="http://schemas.openxmlformats.org/officeDocument/2006/relationships/slide" Target="slides/slide136.xml"/><Relationship Id="rId157" Type="http://schemas.openxmlformats.org/officeDocument/2006/relationships/slide" Target="slides/slide137.xml"/><Relationship Id="rId158" Type="http://schemas.openxmlformats.org/officeDocument/2006/relationships/slide" Target="slides/slide138.xml"/><Relationship Id="rId159" Type="http://schemas.openxmlformats.org/officeDocument/2006/relationships/slide" Target="slides/slide139.xml"/><Relationship Id="rId190" Type="http://schemas.openxmlformats.org/officeDocument/2006/relationships/viewProps" Target="viewProps.xml"/><Relationship Id="rId191" Type="http://schemas.openxmlformats.org/officeDocument/2006/relationships/theme" Target="theme/theme1.xml"/><Relationship Id="rId192" Type="http://schemas.openxmlformats.org/officeDocument/2006/relationships/tableStyles" Target="tableStyles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90" Type="http://schemas.openxmlformats.org/officeDocument/2006/relationships/slide" Target="slides/slide70.xml"/><Relationship Id="rId91" Type="http://schemas.openxmlformats.org/officeDocument/2006/relationships/slide" Target="slides/slide71.xml"/><Relationship Id="rId92" Type="http://schemas.openxmlformats.org/officeDocument/2006/relationships/slide" Target="slides/slide72.xml"/><Relationship Id="rId93" Type="http://schemas.openxmlformats.org/officeDocument/2006/relationships/slide" Target="slides/slide73.xml"/><Relationship Id="rId94" Type="http://schemas.openxmlformats.org/officeDocument/2006/relationships/slide" Target="slides/slide74.xml"/><Relationship Id="rId95" Type="http://schemas.openxmlformats.org/officeDocument/2006/relationships/slide" Target="slides/slide75.xml"/><Relationship Id="rId96" Type="http://schemas.openxmlformats.org/officeDocument/2006/relationships/slide" Target="slides/slide76.xml"/><Relationship Id="rId97" Type="http://schemas.openxmlformats.org/officeDocument/2006/relationships/slide" Target="slides/slide77.xml"/><Relationship Id="rId98" Type="http://schemas.openxmlformats.org/officeDocument/2006/relationships/slide" Target="slides/slide78.xml"/><Relationship Id="rId99" Type="http://schemas.openxmlformats.org/officeDocument/2006/relationships/slide" Target="slides/slide79.xml"/><Relationship Id="rId120" Type="http://schemas.openxmlformats.org/officeDocument/2006/relationships/slide" Target="slides/slide100.xml"/><Relationship Id="rId121" Type="http://schemas.openxmlformats.org/officeDocument/2006/relationships/slide" Target="slides/slide101.xml"/><Relationship Id="rId122" Type="http://schemas.openxmlformats.org/officeDocument/2006/relationships/slide" Target="slides/slide102.xml"/><Relationship Id="rId123" Type="http://schemas.openxmlformats.org/officeDocument/2006/relationships/slide" Target="slides/slide103.xml"/><Relationship Id="rId124" Type="http://schemas.openxmlformats.org/officeDocument/2006/relationships/slide" Target="slides/slide104.xml"/><Relationship Id="rId125" Type="http://schemas.openxmlformats.org/officeDocument/2006/relationships/slide" Target="slides/slide105.xml"/><Relationship Id="rId126" Type="http://schemas.openxmlformats.org/officeDocument/2006/relationships/slide" Target="slides/slide106.xml"/><Relationship Id="rId127" Type="http://schemas.openxmlformats.org/officeDocument/2006/relationships/slide" Target="slides/slide107.xml"/><Relationship Id="rId128" Type="http://schemas.openxmlformats.org/officeDocument/2006/relationships/slide" Target="slides/slide108.xml"/><Relationship Id="rId129" Type="http://schemas.openxmlformats.org/officeDocument/2006/relationships/slide" Target="slides/slide109.xml"/><Relationship Id="rId160" Type="http://schemas.openxmlformats.org/officeDocument/2006/relationships/slide" Target="slides/slide140.xml"/><Relationship Id="rId161" Type="http://schemas.openxmlformats.org/officeDocument/2006/relationships/slide" Target="slides/slide141.xml"/><Relationship Id="rId162" Type="http://schemas.openxmlformats.org/officeDocument/2006/relationships/slide" Target="slides/slide142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63" Type="http://schemas.openxmlformats.org/officeDocument/2006/relationships/slide" Target="slides/slide143.xml"/><Relationship Id="rId164" Type="http://schemas.openxmlformats.org/officeDocument/2006/relationships/slide" Target="slides/slide144.xml"/><Relationship Id="rId165" Type="http://schemas.openxmlformats.org/officeDocument/2006/relationships/slide" Target="slides/slide145.xml"/><Relationship Id="rId166" Type="http://schemas.openxmlformats.org/officeDocument/2006/relationships/slide" Target="slides/slide146.xml"/><Relationship Id="rId167" Type="http://schemas.openxmlformats.org/officeDocument/2006/relationships/slide" Target="slides/slide147.xml"/><Relationship Id="rId168" Type="http://schemas.openxmlformats.org/officeDocument/2006/relationships/slide" Target="slides/slide148.xml"/><Relationship Id="rId169" Type="http://schemas.openxmlformats.org/officeDocument/2006/relationships/slide" Target="slides/slide14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130" Type="http://schemas.openxmlformats.org/officeDocument/2006/relationships/slide" Target="slides/slide110.xml"/><Relationship Id="rId131" Type="http://schemas.openxmlformats.org/officeDocument/2006/relationships/slide" Target="slides/slide111.xml"/><Relationship Id="rId132" Type="http://schemas.openxmlformats.org/officeDocument/2006/relationships/slide" Target="slides/slide112.xml"/><Relationship Id="rId133" Type="http://schemas.openxmlformats.org/officeDocument/2006/relationships/slide" Target="slides/slide113.xml"/><Relationship Id="rId134" Type="http://schemas.openxmlformats.org/officeDocument/2006/relationships/slide" Target="slides/slide114.xml"/><Relationship Id="rId135" Type="http://schemas.openxmlformats.org/officeDocument/2006/relationships/slide" Target="slides/slide115.xml"/><Relationship Id="rId136" Type="http://schemas.openxmlformats.org/officeDocument/2006/relationships/slide" Target="slides/slide116.xml"/><Relationship Id="rId137" Type="http://schemas.openxmlformats.org/officeDocument/2006/relationships/slide" Target="slides/slide117.xml"/><Relationship Id="rId138" Type="http://schemas.openxmlformats.org/officeDocument/2006/relationships/slide" Target="slides/slide118.xml"/><Relationship Id="rId139" Type="http://schemas.openxmlformats.org/officeDocument/2006/relationships/slide" Target="slides/slide119.xml"/><Relationship Id="rId170" Type="http://schemas.openxmlformats.org/officeDocument/2006/relationships/slide" Target="slides/slide150.xml"/><Relationship Id="rId171" Type="http://schemas.openxmlformats.org/officeDocument/2006/relationships/slide" Target="slides/slide151.xml"/><Relationship Id="rId172" Type="http://schemas.openxmlformats.org/officeDocument/2006/relationships/slide" Target="slides/slide152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173" Type="http://schemas.openxmlformats.org/officeDocument/2006/relationships/slide" Target="slides/slide153.xml"/><Relationship Id="rId174" Type="http://schemas.openxmlformats.org/officeDocument/2006/relationships/slide" Target="slides/slide154.xml"/><Relationship Id="rId175" Type="http://schemas.openxmlformats.org/officeDocument/2006/relationships/slide" Target="slides/slide155.xml"/><Relationship Id="rId176" Type="http://schemas.openxmlformats.org/officeDocument/2006/relationships/slide" Target="slides/slide156.xml"/><Relationship Id="rId177" Type="http://schemas.openxmlformats.org/officeDocument/2006/relationships/slide" Target="slides/slide157.xml"/><Relationship Id="rId178" Type="http://schemas.openxmlformats.org/officeDocument/2006/relationships/slide" Target="slides/slide158.xml"/><Relationship Id="rId179" Type="http://schemas.openxmlformats.org/officeDocument/2006/relationships/slide" Target="slides/slide159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73" Type="http://schemas.openxmlformats.org/officeDocument/2006/relationships/slide" Target="slides/slide53.xml"/><Relationship Id="rId74" Type="http://schemas.openxmlformats.org/officeDocument/2006/relationships/slide" Target="slides/slide54.xml"/><Relationship Id="rId75" Type="http://schemas.openxmlformats.org/officeDocument/2006/relationships/slide" Target="slides/slide55.xml"/><Relationship Id="rId76" Type="http://schemas.openxmlformats.org/officeDocument/2006/relationships/slide" Target="slides/slide56.xml"/><Relationship Id="rId77" Type="http://schemas.openxmlformats.org/officeDocument/2006/relationships/slide" Target="slides/slide57.xml"/><Relationship Id="rId78" Type="http://schemas.openxmlformats.org/officeDocument/2006/relationships/slide" Target="slides/slide58.xml"/><Relationship Id="rId79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80.xml"/><Relationship Id="rId101" Type="http://schemas.openxmlformats.org/officeDocument/2006/relationships/slide" Target="slides/slide81.xml"/><Relationship Id="rId102" Type="http://schemas.openxmlformats.org/officeDocument/2006/relationships/slide" Target="slides/slide82.xml"/><Relationship Id="rId103" Type="http://schemas.openxmlformats.org/officeDocument/2006/relationships/slide" Target="slides/slide83.xml"/><Relationship Id="rId104" Type="http://schemas.openxmlformats.org/officeDocument/2006/relationships/slide" Target="slides/slide84.xml"/><Relationship Id="rId105" Type="http://schemas.openxmlformats.org/officeDocument/2006/relationships/slide" Target="slides/slide85.xml"/><Relationship Id="rId106" Type="http://schemas.openxmlformats.org/officeDocument/2006/relationships/slide" Target="slides/slide86.xml"/><Relationship Id="rId107" Type="http://schemas.openxmlformats.org/officeDocument/2006/relationships/slide" Target="slides/slide87.xml"/><Relationship Id="rId108" Type="http://schemas.openxmlformats.org/officeDocument/2006/relationships/slide" Target="slides/slide88.xml"/><Relationship Id="rId109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20.xml"/><Relationship Id="rId141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9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21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1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22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24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25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26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27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32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35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36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41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37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39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40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41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42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43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288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5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9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1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12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62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4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0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Dimitri</a:t>
            </a:r>
            <a:r>
              <a:rPr lang="en-US" dirty="0" smtClean="0"/>
              <a:t> John, </a:t>
            </a:r>
            <a:r>
              <a:rPr lang="en-US" dirty="0" err="1" smtClean="0"/>
              <a:t>Martijn</a:t>
            </a:r>
            <a:r>
              <a:rPr lang="en-US" dirty="0" smtClean="0"/>
              <a:t> van </a:t>
            </a:r>
            <a:r>
              <a:rPr lang="en-US" dirty="0" err="1" smtClean="0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12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77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5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78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40689-823E-1749-B79F-F1ED2548A0E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9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00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37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6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9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4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49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93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4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967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581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244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93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35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653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316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09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933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13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154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542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155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60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156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25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157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7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158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65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159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294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160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944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63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165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Joseph Louis Lagrange: </a:t>
            </a:r>
            <a:r>
              <a:rPr lang="en-US" dirty="0" err="1" smtClean="0"/>
              <a:t>Italiaans</a:t>
            </a:r>
            <a:r>
              <a:rPr lang="en-US" dirty="0" smtClean="0"/>
              <a:t> </a:t>
            </a:r>
            <a:r>
              <a:rPr lang="en-US" dirty="0" err="1" smtClean="0"/>
              <a:t>mathematicus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. William </a:t>
            </a:r>
            <a:r>
              <a:rPr lang="en-US" dirty="0" err="1" smtClean="0"/>
              <a:t>Rowen</a:t>
            </a:r>
            <a:r>
              <a:rPr lang="en-US" dirty="0" smtClean="0"/>
              <a:t> Hamilton: </a:t>
            </a:r>
            <a:r>
              <a:rPr lang="en-US" dirty="0" err="1" smtClean="0"/>
              <a:t>fysicus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,</a:t>
            </a:r>
            <a:r>
              <a:rPr lang="en-US" baseline="0" dirty="0" smtClean="0"/>
              <a:t> inventor quaternions.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19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2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933296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39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4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0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0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3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0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65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0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35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0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736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35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76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7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0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36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5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5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49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3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99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4.png"/><Relationship Id="rId5" Type="http://schemas.microsoft.com/office/2007/relationships/hdphoto" Target="../media/hdphoto7.wdp"/><Relationship Id="rId6" Type="http://schemas.openxmlformats.org/officeDocument/2006/relationships/image" Target="../media/image155.jpg"/><Relationship Id="rId7" Type="http://schemas.openxmlformats.org/officeDocument/2006/relationships/image" Target="../media/image87.png"/><Relationship Id="rId8" Type="http://schemas.microsoft.com/office/2007/relationships/hdphoto" Target="../media/hdphoto3.wdp"/><Relationship Id="rId9" Type="http://schemas.openxmlformats.org/officeDocument/2006/relationships/image" Target="../media/image153.png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4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0.jpeg"/><Relationship Id="rId3" Type="http://schemas.openxmlformats.org/officeDocument/2006/relationships/image" Target="../media/image16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0.jpeg"/><Relationship Id="rId3" Type="http://schemas.openxmlformats.org/officeDocument/2006/relationships/image" Target="../media/image10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65.jpg"/><Relationship Id="rId5" Type="http://schemas.openxmlformats.org/officeDocument/2006/relationships/image" Target="../media/image166.tiff"/><Relationship Id="rId6" Type="http://schemas.openxmlformats.org/officeDocument/2006/relationships/image" Target="../media/image167.jpg"/><Relationship Id="rId7" Type="http://schemas.openxmlformats.org/officeDocument/2006/relationships/image" Target="../media/image168.jpg"/><Relationship Id="rId8" Type="http://schemas.openxmlformats.org/officeDocument/2006/relationships/image" Target="../media/image100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71.emf"/><Relationship Id="rId5" Type="http://schemas.openxmlformats.org/officeDocument/2006/relationships/image" Target="../media/image167.jp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0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4.emf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2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5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4.png"/><Relationship Id="rId5" Type="http://schemas.microsoft.com/office/2007/relationships/hdphoto" Target="../media/hdphoto7.wdp"/><Relationship Id="rId6" Type="http://schemas.openxmlformats.org/officeDocument/2006/relationships/image" Target="../media/image155.jpg"/><Relationship Id="rId7" Type="http://schemas.openxmlformats.org/officeDocument/2006/relationships/image" Target="../media/image87.png"/><Relationship Id="rId8" Type="http://schemas.microsoft.com/office/2007/relationships/hdphoto" Target="../media/hdphoto3.wdp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4" Type="http://schemas.openxmlformats.org/officeDocument/2006/relationships/image" Target="../media/image177.jp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87.pn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4" Type="http://schemas.openxmlformats.org/officeDocument/2006/relationships/image" Target="../media/image154.png"/><Relationship Id="rId5" Type="http://schemas.microsoft.com/office/2007/relationships/hdphoto" Target="../media/hdphoto9.wdp"/><Relationship Id="rId6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jpeg"/><Relationship Id="rId5" Type="http://schemas.microsoft.com/office/2007/relationships/hdphoto" Target="../media/hdphoto2.wdp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4" Type="http://schemas.openxmlformats.org/officeDocument/2006/relationships/image" Target="../media/image186.png"/><Relationship Id="rId5" Type="http://schemas.openxmlformats.org/officeDocument/2006/relationships/image" Target="../media/image187.jpg"/><Relationship Id="rId6" Type="http://schemas.openxmlformats.org/officeDocument/2006/relationships/image" Target="../media/image188.png"/><Relationship Id="rId7" Type="http://schemas.openxmlformats.org/officeDocument/2006/relationships/image" Target="../media/image87.png"/><Relationship Id="rId8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Relationship Id="rId3" Type="http://schemas.openxmlformats.org/officeDocument/2006/relationships/image" Target="../media/image19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97.png"/><Relationship Id="rId5" Type="http://schemas.openxmlformats.org/officeDocument/2006/relationships/image" Target="../media/image87.png"/><Relationship Id="rId6" Type="http://schemas.microsoft.com/office/2007/relationships/hdphoto" Target="../media/hdphoto10.wdp"/><Relationship Id="rId7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9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em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eg"/><Relationship Id="rId3" Type="http://schemas.openxmlformats.org/officeDocument/2006/relationships/image" Target="../media/image3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image" Target="../media/image158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65.jpg"/><Relationship Id="rId5" Type="http://schemas.openxmlformats.org/officeDocument/2006/relationships/image" Target="../media/image166.tiff"/><Relationship Id="rId6" Type="http://schemas.openxmlformats.org/officeDocument/2006/relationships/image" Target="../media/image167.jpg"/><Relationship Id="rId7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6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1.emf"/><Relationship Id="rId5" Type="http://schemas.openxmlformats.org/officeDocument/2006/relationships/image" Target="../media/image217.emf"/><Relationship Id="rId6" Type="http://schemas.openxmlformats.org/officeDocument/2006/relationships/image" Target="../media/image218.emf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1.emf"/><Relationship Id="rId5" Type="http://schemas.openxmlformats.org/officeDocument/2006/relationships/image" Target="../media/image217.emf"/><Relationship Id="rId6" Type="http://schemas.openxmlformats.org/officeDocument/2006/relationships/image" Target="../media/image218.emf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4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87.pn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4" Type="http://schemas.openxmlformats.org/officeDocument/2006/relationships/image" Target="../media/image227.jpeg"/><Relationship Id="rId5" Type="http://schemas.openxmlformats.org/officeDocument/2006/relationships/image" Target="../media/image228.png"/><Relationship Id="rId6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4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4" Type="http://schemas.openxmlformats.org/officeDocument/2006/relationships/image" Target="../media/image233.png"/><Relationship Id="rId5" Type="http://schemas.openxmlformats.org/officeDocument/2006/relationships/image" Target="../media/image234.jpeg"/><Relationship Id="rId6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4" Type="http://schemas.openxmlformats.org/officeDocument/2006/relationships/image" Target="../media/image237.png"/><Relationship Id="rId5" Type="http://schemas.openxmlformats.org/officeDocument/2006/relationships/image" Target="../media/image238.jpeg"/><Relationship Id="rId6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jpeg"/><Relationship Id="rId5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4" Type="http://schemas.openxmlformats.org/officeDocument/2006/relationships/image" Target="../media/image244.jpeg"/><Relationship Id="rId5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46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7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136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48.png"/><Relationship Id="rId5" Type="http://schemas.openxmlformats.org/officeDocument/2006/relationships/image" Target="../media/image249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3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wmf"/><Relationship Id="rId12" Type="http://schemas.openxmlformats.org/officeDocument/2006/relationships/image" Target="../media/image19.wmf"/><Relationship Id="rId13" Type="http://schemas.openxmlformats.org/officeDocument/2006/relationships/image" Target="../media/image20.wmf"/><Relationship Id="rId14" Type="http://schemas.openxmlformats.org/officeDocument/2006/relationships/image" Target="../media/image21.wmf"/><Relationship Id="rId15" Type="http://schemas.openxmlformats.org/officeDocument/2006/relationships/image" Target="../media/image22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wmf"/><Relationship Id="rId8" Type="http://schemas.openxmlformats.org/officeDocument/2006/relationships/image" Target="../media/image15.wmf"/><Relationship Id="rId9" Type="http://schemas.openxmlformats.org/officeDocument/2006/relationships/image" Target="../media/image16.wmf"/><Relationship Id="rId10" Type="http://schemas.openxmlformats.org/officeDocument/2006/relationships/image" Target="../media/image1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02.gif"/><Relationship Id="rId5" Type="http://schemas.openxmlformats.org/officeDocument/2006/relationships/image" Target="../media/image103.jpeg"/><Relationship Id="rId6" Type="http://schemas.openxmlformats.org/officeDocument/2006/relationships/image" Target="../media/image87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10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Relationship Id="rId2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94.png"/><Relationship Id="rId5" Type="http://schemas.openxmlformats.org/officeDocument/2006/relationships/image" Target="../media/image87.png"/><Relationship Id="rId6" Type="http://schemas.microsoft.com/office/2007/relationships/hdphoto" Target="../media/hdphoto5.wdp"/><Relationship Id="rId7" Type="http://schemas.microsoft.com/office/2007/relationships/hdphoto" Target="../media/hdphoto6.wdp"/><Relationship Id="rId8" Type="http://schemas.openxmlformats.org/officeDocument/2006/relationships/image" Target="../media/image107.png"/><Relationship Id="rId9" Type="http://schemas.openxmlformats.org/officeDocument/2006/relationships/image" Target="../media/image95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5.wdp"/><Relationship Id="rId5" Type="http://schemas.openxmlformats.org/officeDocument/2006/relationships/image" Target="../media/image106.jpe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5.wdp"/><Relationship Id="rId5" Type="http://schemas.openxmlformats.org/officeDocument/2006/relationships/image" Target="../media/image106.jpe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7.png"/><Relationship Id="rId5" Type="http://schemas.microsoft.com/office/2007/relationships/hdphoto" Target="../media/hdphoto5.wdp"/><Relationship Id="rId6" Type="http://schemas.openxmlformats.org/officeDocument/2006/relationships/image" Target="../media/image106.jpeg"/><Relationship Id="rId7" Type="http://schemas.openxmlformats.org/officeDocument/2006/relationships/image" Target="../media/image110.jpeg"/><Relationship Id="rId8" Type="http://schemas.openxmlformats.org/officeDocument/2006/relationships/image" Target="../media/image111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wmf"/><Relationship Id="rId12" Type="http://schemas.openxmlformats.org/officeDocument/2006/relationships/image" Target="../media/image15.wmf"/><Relationship Id="rId13" Type="http://schemas.openxmlformats.org/officeDocument/2006/relationships/image" Target="../media/image16.wmf"/><Relationship Id="rId14" Type="http://schemas.openxmlformats.org/officeDocument/2006/relationships/image" Target="../media/image14.wmf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1.wmf"/><Relationship Id="rId7" Type="http://schemas.openxmlformats.org/officeDocument/2006/relationships/image" Target="../media/image11.wmf"/><Relationship Id="rId8" Type="http://schemas.openxmlformats.org/officeDocument/2006/relationships/image" Target="../media/image17.wmf"/><Relationship Id="rId9" Type="http://schemas.openxmlformats.org/officeDocument/2006/relationships/image" Target="../media/image18.wmf"/><Relationship Id="rId10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11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11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png"/><Relationship Id="rId3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13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34.png"/><Relationship Id="rId5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microsoft.com/office/2007/relationships/hdphoto" Target="../media/hdphoto1.wdp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5.g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4" Type="http://schemas.openxmlformats.org/officeDocument/2006/relationships/image" Target="../media/image138.tiff"/><Relationship Id="rId5" Type="http://schemas.openxmlformats.org/officeDocument/2006/relationships/image" Target="../media/image139.tiff"/><Relationship Id="rId6" Type="http://schemas.openxmlformats.org/officeDocument/2006/relationships/image" Target="../media/image140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5.wdp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7.jpeg"/><Relationship Id="rId3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4.png"/><Relationship Id="rId5" Type="http://schemas.microsoft.com/office/2007/relationships/hdphoto" Target="../media/hdphoto7.wdp"/><Relationship Id="rId6" Type="http://schemas.openxmlformats.org/officeDocument/2006/relationships/image" Target="../media/image155.jpg"/><Relationship Id="rId7" Type="http://schemas.openxmlformats.org/officeDocument/2006/relationships/image" Target="../media/image87.png"/><Relationship Id="rId8" Type="http://schemas.microsoft.com/office/2007/relationships/hdphoto" Target="../media/hdphoto3.wdp"/><Relationship Id="rId9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6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10.jpeg"/><Relationship Id="rId3" Type="http://schemas.openxmlformats.org/officeDocument/2006/relationships/image" Target="../media/image1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7882" y="0"/>
            <a:ext cx="8606118" cy="1092736"/>
          </a:xfrm>
        </p:spPr>
        <p:txBody>
          <a:bodyPr/>
          <a:lstStyle/>
          <a:p>
            <a:pPr algn="l"/>
            <a:r>
              <a:rPr lang="en-US" dirty="0"/>
              <a:t>Higgs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mysterie</a:t>
            </a:r>
            <a:r>
              <a:rPr lang="en-US" dirty="0"/>
              <a:t> van de </a:t>
            </a:r>
            <a:br>
              <a:rPr lang="en-US" dirty="0"/>
            </a:br>
            <a:r>
              <a:rPr lang="en-US" dirty="0" err="1"/>
              <a:t>ontbrekende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4" descr="http://www.atlas.ch/angels-demons/images/page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eter_Higgs_2Curtai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994703" y="6324254"/>
            <a:ext cx="7430752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Marcel </a:t>
            </a:r>
            <a:r>
              <a:rPr lang="en-US" sz="2000" dirty="0" err="1" smtClean="0">
                <a:solidFill>
                  <a:schemeClr val="bg1"/>
                </a:solidFill>
              </a:rPr>
              <a:t>Merk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Volkssterrenwacht</a:t>
            </a:r>
            <a:r>
              <a:rPr lang="en-US" sz="2000" dirty="0" smtClean="0">
                <a:solidFill>
                  <a:schemeClr val="bg1"/>
                </a:solidFill>
              </a:rPr>
              <a:t> Orion, </a:t>
            </a:r>
            <a:r>
              <a:rPr lang="en-US" sz="2000" dirty="0" err="1" smtClean="0">
                <a:solidFill>
                  <a:schemeClr val="bg1"/>
                </a:solidFill>
              </a:rPr>
              <a:t>Bovenkarspel</a:t>
            </a:r>
            <a:r>
              <a:rPr lang="en-US" sz="2000" dirty="0" smtClean="0">
                <a:solidFill>
                  <a:schemeClr val="bg1"/>
                </a:solidFill>
              </a:rPr>
              <a:t>, 11-4-2018</a:t>
            </a:r>
          </a:p>
        </p:txBody>
      </p:sp>
    </p:spTree>
    <p:extLst>
      <p:ext uri="{BB962C8B-B14F-4D97-AF65-F5344CB8AC3E}">
        <p14:creationId xmlns:p14="http://schemas.microsoft.com/office/powerpoint/2010/main" val="1673264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69147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1" name="TextBox 30"/>
          <p:cNvSpPr txBox="1"/>
          <p:nvPr/>
        </p:nvSpPr>
        <p:spPr>
          <a:xfrm>
            <a:off x="131523" y="2824835"/>
            <a:ext cx="8803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verklaring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niet</a:t>
            </a:r>
            <a:r>
              <a:rPr lang="en-US" sz="3800" i="1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genoeg</a:t>
            </a:r>
            <a:r>
              <a:rPr lang="en-US" sz="3800" dirty="0" smtClean="0">
                <a:solidFill>
                  <a:srgbClr val="FF6600"/>
                </a:solidFill>
              </a:rPr>
              <a:t>!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3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0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2869227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Recente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ontwikkelingen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of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Precisie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test van het </a:t>
            </a:r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rgbClr val="FFFFFF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Tahoma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Tahoma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Tahoma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Tahoma"/>
              </a:rPr>
              <a:t>    d</a:t>
            </a:r>
            <a:r>
              <a:rPr lang="en-US" sz="2400" kern="0" dirty="0" err="1" smtClean="0">
                <a:solidFill>
                  <a:srgbClr val="66FFFF"/>
                </a:solidFill>
                <a:latin typeface="Tahoma"/>
              </a:rPr>
              <a:t>eeltjes</a:t>
            </a:r>
            <a:r>
              <a:rPr lang="en-US" sz="2400" kern="0" dirty="0" smtClean="0">
                <a:solidFill>
                  <a:srgbClr val="66FFFF"/>
                </a:solidFill>
                <a:latin typeface="Tahoma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Tahoma"/>
              </a:rPr>
              <a:t> b-quark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73925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Enter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35729" y="1357152"/>
            <a:ext cx="2737527" cy="2156261"/>
            <a:chOff x="6055897" y="825292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25292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76" y="3658420"/>
            <a:ext cx="2129829" cy="29145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5" name="Picture 14" descr="Richard_Feyn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2062" y="149635"/>
            <a:ext cx="1134272" cy="1587981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00762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590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66FFFF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66FFFF"/>
                </a:solidFill>
                <a:latin typeface="Calibri"/>
              </a:rPr>
              <a:t> in de Big Bang theory…</a:t>
            </a:r>
            <a:endParaRPr lang="en-US" sz="2000" b="1" dirty="0">
              <a:solidFill>
                <a:srgbClr val="66FFFF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4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52622" cy="762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Pinguins</a:t>
            </a:r>
            <a:r>
              <a:rPr lang="en-US" dirty="0" smtClean="0">
                <a:solidFill>
                  <a:schemeClr val="bg1"/>
                </a:solidFill>
              </a:rPr>
              <a:t> &amp; 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28" y="3940716"/>
            <a:ext cx="8027894" cy="243069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27" y="1660943"/>
            <a:ext cx="2754185" cy="207267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50531" y="3854837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?</a:t>
            </a:r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1771" y="2017178"/>
            <a:ext cx="3375949" cy="1716440"/>
            <a:chOff x="667174" y="770571"/>
            <a:chExt cx="6502352" cy="4159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74" y="770571"/>
              <a:ext cx="6451062" cy="4159238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rgbClr val="000000"/>
                  </a:solidFill>
                </a:rPr>
                <a:t>+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rgbClr val="000000"/>
                  </a:solidFill>
                </a:rPr>
                <a:t>–</a:t>
              </a:r>
              <a:r>
                <a:rPr lang="en-US" sz="2000" i="1" dirty="0" smtClean="0">
                  <a:solidFill>
                    <a:srgbClr val="000000"/>
                  </a:solidFill>
                </a:rPr>
                <a:t> 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2502" y="1141834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De quantum</a:t>
            </a:r>
          </a:p>
          <a:p>
            <a:r>
              <a:rPr lang="en-US" sz="2400" i="1" dirty="0" err="1" smtClean="0">
                <a:solidFill>
                  <a:srgbClr val="FFFF00"/>
                </a:solidFill>
              </a:rPr>
              <a:t>pinguin</a:t>
            </a:r>
            <a:r>
              <a:rPr lang="en-US" sz="2400" i="1" dirty="0" smtClean="0">
                <a:solidFill>
                  <a:srgbClr val="FFFF00"/>
                </a:solidFill>
              </a:rPr>
              <a:t> test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792" y="666215"/>
            <a:ext cx="5291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verschillende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wel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identiek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42967" y="2771771"/>
            <a:ext cx="942975" cy="48577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Oval 17"/>
          <p:cNvSpPr/>
          <p:nvPr/>
        </p:nvSpPr>
        <p:spPr bwMode="auto">
          <a:xfrm>
            <a:off x="1357319" y="2075052"/>
            <a:ext cx="471488" cy="461045"/>
          </a:xfrm>
          <a:prstGeom prst="ellipse">
            <a:avLst/>
          </a:prstGeom>
          <a:noFill/>
          <a:ln w="317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9" name="TextBox 18"/>
          <p:cNvSpPr txBox="1"/>
          <p:nvPr/>
        </p:nvSpPr>
        <p:spPr>
          <a:xfrm>
            <a:off x="7932360" y="2030913"/>
            <a:ext cx="42351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000" i="1" baseline="30000" dirty="0" smtClean="0">
                <a:solidFill>
                  <a:srgbClr val="000000"/>
                </a:solidFill>
              </a:rPr>
              <a:t>+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2361" y="2356036"/>
            <a:ext cx="47160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mr-IN" sz="2000" i="1" baseline="30000" dirty="0" smtClean="0">
                <a:solidFill>
                  <a:srgbClr val="000000"/>
                </a:solidFill>
              </a:rPr>
              <a:t>–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8" y="268382"/>
            <a:ext cx="1277966" cy="174879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602358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 animBg="1"/>
      <p:bldP spid="2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rgbClr val="000000"/>
                  </a:solidFill>
                </a:rPr>
                <a:t>=  R</a:t>
              </a:r>
              <a:endParaRPr lang="en-US" sz="6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7" y="3521275"/>
            <a:ext cx="4267675" cy="300957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5" name="Oval 14"/>
          <p:cNvSpPr/>
          <p:nvPr/>
        </p:nvSpPr>
        <p:spPr bwMode="auto">
          <a:xfrm>
            <a:off x="5394988" y="4970616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717985" y="2991264"/>
            <a:ext cx="7776652" cy="1181700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7471" y="3002839"/>
            <a:ext cx="7689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Recent </a:t>
            </a:r>
            <a:r>
              <a:rPr lang="en-US" sz="3200" dirty="0" err="1" smtClean="0">
                <a:solidFill>
                  <a:srgbClr val="FFFF00"/>
                </a:solidFill>
              </a:rPr>
              <a:t>resultaat</a:t>
            </a:r>
            <a:r>
              <a:rPr lang="en-US" sz="3200" dirty="0" smtClean="0">
                <a:solidFill>
                  <a:srgbClr val="FFFF00"/>
                </a:solidFill>
              </a:rPr>
              <a:t>: R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precies</a:t>
            </a:r>
            <a:r>
              <a:rPr lang="en-US" sz="3200" dirty="0" smtClean="0">
                <a:solidFill>
                  <a:srgbClr val="FFFF00"/>
                </a:solidFill>
              </a:rPr>
              <a:t> 1?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FF00"/>
                </a:solidFill>
              </a:rPr>
              <a:t>Wellicht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natuurkracht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universeel</a:t>
            </a:r>
            <a:r>
              <a:rPr lang="en-US" sz="3200" dirty="0" smtClean="0">
                <a:solidFill>
                  <a:srgbClr val="FFFF00"/>
                </a:solidFill>
              </a:rPr>
              <a:t>?!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Meet de </a:t>
            </a:r>
            <a:r>
              <a:rPr lang="en-US" dirty="0" err="1" smtClean="0">
                <a:solidFill>
                  <a:srgbClr val="FFFFFF"/>
                </a:solidFill>
              </a:rPr>
              <a:t>processen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30658" y="4916700"/>
            <a:ext cx="3369880" cy="476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93250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natuurkracht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1762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481762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4" y="1014410"/>
            <a:ext cx="6270418" cy="3527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2909" y="4924511"/>
            <a:ext cx="8326808" cy="1541559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9" name="TextBox 8"/>
          <p:cNvSpPr txBox="1"/>
          <p:nvPr/>
        </p:nvSpPr>
        <p:spPr>
          <a:xfrm>
            <a:off x="423137" y="4924511"/>
            <a:ext cx="8346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Drie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experimenten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zien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kleine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aanwijzing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Nieuwe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regel in de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fundamentele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theorie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smtClean="0">
                <a:solidFill>
                  <a:srgbClr val="FFFF00"/>
                </a:solidFill>
              </a:rPr>
              <a:t>Meer </a:t>
            </a:r>
            <a:r>
              <a:rPr lang="en-US" sz="3200" dirty="0" err="1" smtClean="0">
                <a:solidFill>
                  <a:srgbClr val="FFFF00"/>
                </a:solidFill>
              </a:rPr>
              <a:t>onderzoek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onderweg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44" y="770368"/>
            <a:ext cx="2829341" cy="401519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5183" y="37103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0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32" y="159046"/>
            <a:ext cx="2029242" cy="293628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857092" y="229478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45795" y="2810547"/>
            <a:ext cx="90159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Nieuwe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stap</a:t>
            </a:r>
            <a:r>
              <a:rPr lang="en-US" sz="3800" dirty="0" smtClean="0">
                <a:solidFill>
                  <a:srgbClr val="FF6600"/>
                </a:solidFill>
              </a:rPr>
              <a:t> in </a:t>
            </a:r>
            <a:r>
              <a:rPr lang="en-US" sz="3800" dirty="0" err="1" smtClean="0">
                <a:solidFill>
                  <a:srgbClr val="FF6600"/>
                </a:solidFill>
              </a:rPr>
              <a:t>begrijpen</a:t>
            </a:r>
            <a:r>
              <a:rPr lang="en-US" sz="3800" dirty="0" smtClean="0">
                <a:solidFill>
                  <a:srgbClr val="FF6600"/>
                </a:solidFill>
              </a:rPr>
              <a:t> van de </a:t>
            </a:r>
            <a:r>
              <a:rPr lang="en-US" sz="3800" dirty="0" err="1" smtClean="0">
                <a:solidFill>
                  <a:srgbClr val="FF6600"/>
                </a:solidFill>
              </a:rPr>
              <a:t>oerknal</a:t>
            </a:r>
            <a:r>
              <a:rPr lang="en-US" sz="3800" dirty="0" smtClean="0">
                <a:solidFill>
                  <a:srgbClr val="FF6600"/>
                </a:solidFill>
              </a:rPr>
              <a:t>?</a:t>
            </a:r>
            <a:endParaRPr lang="en-US" sz="3800" dirty="0">
              <a:solidFill>
                <a:srgbClr val="FF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5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Tahoma"/>
              </a:rPr>
              <a:t>A</a:t>
            </a:r>
            <a:r>
              <a:rPr lang="nl-NL" sz="2400" dirty="0" smtClean="0">
                <a:solidFill>
                  <a:srgbClr val="FFFFFF"/>
                </a:solidFill>
                <a:latin typeface="Tahoma"/>
              </a:rPr>
              <a:t>stronomie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FF"/>
                </a:solidFill>
                <a:latin typeface="Tahoma"/>
              </a:rPr>
              <a:t>Deeltjes-fysica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005" y="1574633"/>
            <a:ext cx="5267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>
                <a:solidFill>
                  <a:srgbClr val="FFFFFF"/>
                </a:solidFill>
              </a:rPr>
              <a:t>Huidige</a:t>
            </a:r>
            <a:r>
              <a:rPr lang="en-US" b="1" i="1" u="sng" dirty="0" smtClean="0">
                <a:solidFill>
                  <a:srgbClr val="FFFFFF"/>
                </a:solidFill>
              </a:rPr>
              <a:t> status </a:t>
            </a:r>
            <a:r>
              <a:rPr lang="en-US" b="1" i="1" u="sng" dirty="0" err="1" smtClean="0">
                <a:solidFill>
                  <a:srgbClr val="FFFFFF"/>
                </a:solidFill>
              </a:rPr>
              <a:t>en</a:t>
            </a:r>
            <a:r>
              <a:rPr lang="en-US" b="1" i="1" u="sng" dirty="0" smtClean="0">
                <a:solidFill>
                  <a:srgbClr val="FFFFFF"/>
                </a:solidFill>
              </a:rPr>
              <a:t> </a:t>
            </a:r>
            <a:r>
              <a:rPr lang="en-US" b="1" i="1" u="sng" dirty="0" err="1" smtClean="0">
                <a:solidFill>
                  <a:srgbClr val="FFFFFF"/>
                </a:solidFill>
              </a:rPr>
              <a:t>conclusie</a:t>
            </a:r>
            <a:r>
              <a:rPr lang="en-US" b="1" i="1" u="sng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Met LHC op </a:t>
            </a:r>
            <a:r>
              <a:rPr lang="en-US" sz="2400" b="1" dirty="0" err="1" smtClean="0">
                <a:solidFill>
                  <a:srgbClr val="FFFFFF"/>
                </a:solidFill>
              </a:rPr>
              <a:t>zoek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naar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theorie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oorsprong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elementaire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deeltjes</a:t>
            </a:r>
            <a:r>
              <a:rPr lang="en-US" sz="2400" b="1" dirty="0" smtClean="0">
                <a:solidFill>
                  <a:srgbClr val="FFFFFF"/>
                </a:solidFill>
              </a:rPr>
              <a:t> in </a:t>
            </a:r>
            <a:r>
              <a:rPr lang="en-US" sz="2400" b="1" dirty="0" err="1" smtClean="0">
                <a:solidFill>
                  <a:srgbClr val="FFFFFF"/>
                </a:solidFill>
              </a:rPr>
              <a:t>oerknal</a:t>
            </a:r>
            <a:r>
              <a:rPr lang="en-US" sz="2400" b="1" dirty="0" smtClean="0">
                <a:solidFill>
                  <a:srgbClr val="FFFFFF"/>
                </a:solidFill>
              </a:rPr>
              <a:t>. </a:t>
            </a:r>
            <a:endParaRPr lang="en-US" sz="2400" b="1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Higgs </a:t>
            </a:r>
            <a:r>
              <a:rPr lang="en-US" sz="2200" b="1" dirty="0" err="1" smtClean="0">
                <a:solidFill>
                  <a:srgbClr val="62FF50"/>
                </a:solidFill>
              </a:rPr>
              <a:t>deeltje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en</a:t>
            </a:r>
            <a:r>
              <a:rPr lang="en-US" sz="2200" b="1" dirty="0" smtClean="0">
                <a:solidFill>
                  <a:srgbClr val="62FF50"/>
                </a:solidFill>
              </a:rPr>
              <a:t> veld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err="1" smtClean="0">
                <a:solidFill>
                  <a:srgbClr val="62FF50"/>
                </a:solidFill>
              </a:rPr>
              <a:t>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mr-IN" sz="2200" b="1" dirty="0" smtClean="0">
                <a:solidFill>
                  <a:srgbClr val="62FF50"/>
                </a:solidFill>
              </a:rPr>
              <a:t>–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antimaterie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 smtClean="0">
              <a:solidFill>
                <a:srgbClr val="62FF50"/>
              </a:solidFill>
            </a:endParaRP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Bestaat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er</a:t>
            </a:r>
            <a:r>
              <a:rPr lang="en-US" sz="2200" b="1" dirty="0" smtClean="0">
                <a:solidFill>
                  <a:srgbClr val="FFFF00"/>
                </a:solidFill>
              </a:rPr>
              <a:t> nog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nieuwe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natuurkracht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Zijn</a:t>
            </a:r>
            <a:r>
              <a:rPr lang="en-US" sz="2200" b="1" dirty="0" smtClean="0">
                <a:solidFill>
                  <a:srgbClr val="FFFF00"/>
                </a:solidFill>
              </a:rPr>
              <a:t> 3 </a:t>
            </a:r>
            <a:r>
              <a:rPr lang="en-US" sz="2200" b="1" dirty="0" err="1" smtClean="0">
                <a:solidFill>
                  <a:srgbClr val="FFFF00"/>
                </a:solidFill>
              </a:rPr>
              <a:t>kopieen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logische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noodzakelijkheid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9285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r>
              <a:rPr lang="en-US" dirty="0" smtClean="0"/>
              <a:t>: “</a:t>
            </a:r>
            <a:r>
              <a:rPr lang="en-US" dirty="0" err="1" smtClean="0"/>
              <a:t>Cirkels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Driehoeken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985804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71" y="680229"/>
            <a:ext cx="815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D</a:t>
            </a:r>
            <a:r>
              <a:rPr lang="en-US" sz="2400" b="1" dirty="0" err="1" smtClean="0">
                <a:solidFill>
                  <a:srgbClr val="FFFF00"/>
                </a:solidFill>
              </a:rPr>
              <a:t>eeltjes-versnellers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natuurkunde</a:t>
            </a:r>
            <a:r>
              <a:rPr lang="en-US" sz="2400" b="1" dirty="0" smtClean="0">
                <a:solidFill>
                  <a:srgbClr val="FFFF00"/>
                </a:solidFill>
              </a:rPr>
              <a:t> van de </a:t>
            </a:r>
            <a:r>
              <a:rPr lang="en-US" sz="2400" b="1" dirty="0" err="1" smtClean="0">
                <a:solidFill>
                  <a:srgbClr val="FFFF00"/>
                </a:solidFill>
              </a:rPr>
              <a:t>oerknal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8" y="3835148"/>
            <a:ext cx="787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993E"/>
                </a:solidFill>
              </a:rPr>
              <a:t>Gravitatie</a:t>
            </a:r>
            <a:r>
              <a:rPr lang="en-US" sz="2400" b="1" dirty="0" err="1">
                <a:solidFill>
                  <a:srgbClr val="FF993E"/>
                </a:solidFill>
              </a:rPr>
              <a:t>-</a:t>
            </a:r>
            <a:r>
              <a:rPr lang="en-US" sz="2400" b="1" dirty="0" err="1" smtClean="0">
                <a:solidFill>
                  <a:srgbClr val="FF993E"/>
                </a:solidFill>
              </a:rPr>
              <a:t>detectoren</a:t>
            </a:r>
            <a:r>
              <a:rPr lang="en-US" sz="2400" b="1" dirty="0" smtClean="0">
                <a:solidFill>
                  <a:srgbClr val="FF993E"/>
                </a:solidFill>
              </a:rPr>
              <a:t>: </a:t>
            </a:r>
            <a:r>
              <a:rPr lang="en-US" sz="2400" b="1" dirty="0" err="1" smtClean="0">
                <a:solidFill>
                  <a:srgbClr val="FF993E"/>
                </a:solidFill>
              </a:rPr>
              <a:t>luisteren</a:t>
            </a:r>
            <a:r>
              <a:rPr lang="en-US" sz="2400" b="1" dirty="0" smtClean="0">
                <a:solidFill>
                  <a:srgbClr val="FF993E"/>
                </a:solidFill>
              </a:rPr>
              <a:t> </a:t>
            </a:r>
            <a:r>
              <a:rPr lang="en-US" sz="2400" b="1" dirty="0" err="1" smtClean="0">
                <a:solidFill>
                  <a:srgbClr val="FF993E"/>
                </a:solidFill>
              </a:rPr>
              <a:t>naar</a:t>
            </a:r>
            <a:r>
              <a:rPr lang="en-US" sz="2400" b="1" dirty="0" smtClean="0">
                <a:solidFill>
                  <a:srgbClr val="FF993E"/>
                </a:solidFill>
              </a:rPr>
              <a:t> de </a:t>
            </a:r>
            <a:r>
              <a:rPr lang="en-US" sz="2400" b="1" dirty="0" err="1" smtClean="0">
                <a:solidFill>
                  <a:srgbClr val="FF993E"/>
                </a:solidFill>
              </a:rPr>
              <a:t>oerknal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90" y="3082041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Dank </a:t>
            </a:r>
            <a:r>
              <a:rPr lang="en-US" sz="4000" dirty="0" err="1" smtClean="0">
                <a:solidFill>
                  <a:srgbClr val="FFFFFF"/>
                </a:solidFill>
              </a:rPr>
              <a:t>voor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uw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aandacht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6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89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70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08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3165061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Open </a:t>
            </a:r>
            <a:r>
              <a:rPr lang="en-US" sz="4000" dirty="0" err="1" smtClean="0">
                <a:solidFill>
                  <a:schemeClr val="bg1"/>
                </a:solidFill>
              </a:rPr>
              <a:t>vragen</a:t>
            </a:r>
            <a:r>
              <a:rPr lang="en-US" sz="4000" dirty="0" smtClean="0">
                <a:solidFill>
                  <a:schemeClr val="bg1"/>
                </a:solidFill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</a:rPr>
              <a:t>speuren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naar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in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31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gsField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8" y="2963048"/>
            <a:ext cx="4414066" cy="248291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srgbClr val="000000"/>
                </a:solidFill>
              </a:rPr>
              <a:pPr/>
              <a:t>118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veld is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Big Bang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5330968" y="605559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647824" y="2464478"/>
            <a:ext cx="131936" cy="878675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61185" y="5425815"/>
            <a:ext cx="3688780" cy="120032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  <a:latin typeface="Tahoma"/>
                <a:ea typeface="Wingdings"/>
                <a:cs typeface="Wingdings"/>
                <a:sym typeface="Wingdings"/>
              </a:rPr>
              <a:t>Higgs veld: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ontstond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plots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massa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Antimaterie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verdween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577242" y="2072105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187158" y="5227052"/>
            <a:ext cx="3288080" cy="49244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/>
              <a:t>t</a:t>
            </a:r>
            <a:r>
              <a:rPr lang="en-US" sz="2600" dirty="0" smtClean="0"/>
              <a:t> = 0.00000000001 s</a:t>
            </a:r>
            <a:endParaRPr lang="en-US" sz="2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081998" y="2345392"/>
            <a:ext cx="0" cy="3667101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0278" y="6051367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>
            <a:stCxn id="12" idx="3"/>
          </p:cNvCxnSpPr>
          <p:nvPr/>
        </p:nvCxnSpPr>
        <p:spPr bwMode="auto">
          <a:xfrm flipV="1">
            <a:off x="3577167" y="4561202"/>
            <a:ext cx="1256437" cy="73838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98701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2554"/>
            <a:ext cx="7620000" cy="533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7" y="2941457"/>
            <a:ext cx="1464337" cy="139945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917891" y="3032162"/>
            <a:ext cx="1127409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1) Hoe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smtClean="0">
                <a:solidFill>
                  <a:srgbClr val="FFFFFF"/>
                </a:solidFill>
              </a:rPr>
              <a:t>anti</a:t>
            </a:r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141" y="2526804"/>
            <a:ext cx="9081941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3871" y="2824835"/>
            <a:ext cx="908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Standaardmodel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verklaring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niet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genoeg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421069" y="5883165"/>
            <a:ext cx="810144" cy="602313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750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  <p:bldP spid="12" grpId="0"/>
      <p:bldP spid="3" grpId="0"/>
      <p:bldP spid="15" grpId="0" animBg="1"/>
      <p:bldP spid="2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0903" y="4934061"/>
            <a:ext cx="2594895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smtClean="0">
                <a:solidFill>
                  <a:srgbClr val="FF0000"/>
                </a:solidFill>
                <a:latin typeface="Helvetica Neue"/>
                <a:cs typeface="Helvetica Neue"/>
              </a:rPr>
              <a:t>Deeltjesversnellers</a:t>
            </a:r>
            <a:endParaRPr lang="en-US" sz="2100" b="1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0353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2) Higgs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r>
              <a:rPr lang="en-US" dirty="0" smtClean="0">
                <a:solidFill>
                  <a:schemeClr val="bg1"/>
                </a:solidFill>
              </a:rPr>
              <a:t>: Vacuum </a:t>
            </a:r>
            <a:r>
              <a:rPr lang="en-US" dirty="0" err="1" smtClean="0">
                <a:solidFill>
                  <a:schemeClr val="bg1"/>
                </a:solidFill>
              </a:rPr>
              <a:t>stabiliteit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Vacuum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" y="4271742"/>
            <a:ext cx="3258293" cy="24437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9" descr="Vacuumstabil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9" y="1049595"/>
            <a:ext cx="2683171" cy="20165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 descr="metast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1" y="3515707"/>
            <a:ext cx="3360594" cy="322172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71727" y="1108217"/>
            <a:ext cx="3317429" cy="2468179"/>
            <a:chOff x="6103559" y="712686"/>
            <a:chExt cx="2747887" cy="1802941"/>
          </a:xfrm>
        </p:grpSpPr>
        <p:pic>
          <p:nvPicPr>
            <p:cNvPr id="18" name="Picture 17" descr="HiggsPotential_big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>
            <a:xfrm>
              <a:off x="6192041" y="722675"/>
              <a:ext cx="2659405" cy="179295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349774" y="764519"/>
              <a:ext cx="323968" cy="1814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3559" y="712686"/>
              <a:ext cx="7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chemeClr val="tx1"/>
                  </a:solidFill>
                </a:rPr>
                <a:t>V(</a:t>
              </a:r>
              <a:r>
                <a:rPr lang="en-US" sz="18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i="1" dirty="0" smtClean="0">
                  <a:solidFill>
                    <a:schemeClr val="tx1"/>
                  </a:solidFill>
                </a:rPr>
                <a:t>)</a:t>
              </a:r>
              <a:endParaRPr lang="en-US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259063" y="1904820"/>
              <a:ext cx="323968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358377" y="1785103"/>
              <a:ext cx="437492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6514" y="647897"/>
            <a:ext cx="2187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Higgs </a:t>
            </a:r>
            <a:r>
              <a:rPr lang="en-US" sz="2200" dirty="0" err="1" smtClean="0"/>
              <a:t>Potentiaal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0409" y="3822598"/>
            <a:ext cx="269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Heel </a:t>
            </a:r>
            <a:r>
              <a:rPr lang="en-US" sz="2200" dirty="0" err="1" smtClean="0"/>
              <a:t>ver</a:t>
            </a:r>
            <a:r>
              <a:rPr lang="en-US" sz="2200" dirty="0" smtClean="0"/>
              <a:t> </a:t>
            </a:r>
            <a:r>
              <a:rPr lang="en-US" sz="2200" dirty="0" err="1" smtClean="0"/>
              <a:t>uitzoomen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90427" y="647672"/>
            <a:ext cx="412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Kan</a:t>
            </a:r>
            <a:r>
              <a:rPr lang="en-US" sz="2000" dirty="0" smtClean="0"/>
              <a:t> het vacuum “</a:t>
            </a:r>
            <a:r>
              <a:rPr lang="en-US" sz="2000" dirty="0" err="1" smtClean="0"/>
              <a:t>wegtunnelen</a:t>
            </a:r>
            <a:r>
              <a:rPr lang="en-US" sz="2000" dirty="0" smtClean="0"/>
              <a:t>”?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95875" y="3116674"/>
            <a:ext cx="4009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Ons</a:t>
            </a:r>
            <a:r>
              <a:rPr lang="en-US" sz="2200" dirty="0" smtClean="0"/>
              <a:t> </a:t>
            </a:r>
            <a:r>
              <a:rPr lang="en-US" sz="2200" dirty="0" err="1" smtClean="0"/>
              <a:t>heelal</a:t>
            </a:r>
            <a:r>
              <a:rPr lang="en-US" sz="2200" dirty="0" smtClean="0"/>
              <a:t> in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 descr="Vacuumstabilit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3" y="4263469"/>
            <a:ext cx="3820543" cy="25167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3272253" y="872925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8" name="Oval 27"/>
          <p:cNvSpPr/>
          <p:nvPr/>
        </p:nvSpPr>
        <p:spPr bwMode="auto">
          <a:xfrm>
            <a:off x="4531915" y="2339463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1082" y="2565678"/>
            <a:ext cx="6362734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811" y="2824835"/>
            <a:ext cx="61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het vacuum </a:t>
            </a:r>
            <a:r>
              <a:rPr lang="en-US" sz="4000" dirty="0" err="1" smtClean="0">
                <a:solidFill>
                  <a:srgbClr val="FF6600"/>
                </a:solidFill>
              </a:rPr>
              <a:t>wel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stabiel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 animBg="1"/>
      <p:bldP spid="7" grpId="0" animBg="1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 err="1" smtClean="0">
                <a:solidFill>
                  <a:schemeClr val="bg1"/>
                </a:solidFill>
              </a:rPr>
              <a:t>Waarom</a:t>
            </a:r>
            <a:r>
              <a:rPr lang="en-US" dirty="0" smtClean="0">
                <a:solidFill>
                  <a:schemeClr val="bg1"/>
                </a:solidFill>
              </a:rPr>
              <a:t> is de Higgs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43" y="812481"/>
            <a:ext cx="7404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</a:t>
            </a:r>
            <a:r>
              <a:rPr lang="en-US" dirty="0" err="1" smtClean="0"/>
              <a:t>geeft</a:t>
            </a:r>
            <a:r>
              <a:rPr lang="en-US" dirty="0" smtClean="0"/>
              <a:t> quantum </a:t>
            </a:r>
            <a:r>
              <a:rPr lang="en-US" dirty="0" err="1" smtClean="0"/>
              <a:t>mechanisch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: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Zichzelf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 descr="HiggsPropag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" y="2508958"/>
            <a:ext cx="3246685" cy="2532414"/>
          </a:xfrm>
          <a:prstGeom prst="rect">
            <a:avLst/>
          </a:prstGeom>
        </p:spPr>
      </p:pic>
      <p:pic>
        <p:nvPicPr>
          <p:cNvPr id="8" name="Picture 4" descr="susyparticle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070" y="2501621"/>
            <a:ext cx="5282301" cy="2596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" y="5553629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Supersymmetrische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lage</a:t>
            </a:r>
            <a:r>
              <a:rPr lang="en-US" sz="2400" dirty="0" smtClean="0"/>
              <a:t> Higgs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verklaren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5321" y="2565678"/>
            <a:ext cx="8581305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1" y="2824835"/>
            <a:ext cx="853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supersymmetrie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deeltjes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9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88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66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779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8862" y="2824835"/>
            <a:ext cx="7850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Waaruit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donkere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93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5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van galaxies </a:t>
            </a:r>
            <a:r>
              <a:rPr lang="en-US" dirty="0" err="1" smtClean="0">
                <a:solidFill>
                  <a:srgbClr val="FFFFFF"/>
                </a:solidFill>
              </a:rPr>
              <a:t>gezien</a:t>
            </a:r>
            <a:r>
              <a:rPr lang="en-US" dirty="0" smtClean="0">
                <a:solidFill>
                  <a:srgbClr val="FFFFFF"/>
                </a:solidFill>
              </a:rPr>
              <a:t> met 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8023969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56764" cy="3580460"/>
            <a:chOff x="5189537" y="2827337"/>
            <a:chExt cx="5400081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972500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+mn-lt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18176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+mn-lt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8513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Alternatieve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ark_matter_halo_sa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0" y="1775242"/>
            <a:ext cx="4488041" cy="34468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388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5) </a:t>
            </a:r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is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" y="894099"/>
            <a:ext cx="8936326" cy="504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021443"/>
            <a:ext cx="9078323" cy="2785960"/>
            <a:chOff x="0" y="2021443"/>
            <a:chExt cx="9078323" cy="278596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21443"/>
              <a:ext cx="9045190" cy="2785960"/>
            </a:xfrm>
            <a:prstGeom prst="rect">
              <a:avLst/>
            </a:prstGeom>
            <a:solidFill>
              <a:srgbClr val="000090">
                <a:alpha val="80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vacuum energy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56" y="2351420"/>
              <a:ext cx="4022311" cy="21756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174" y="2961712"/>
              <a:ext cx="17459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Donkere</a:t>
              </a:r>
              <a:endParaRPr lang="en-US" dirty="0" smtClean="0"/>
            </a:p>
            <a:p>
              <a:r>
                <a:rPr lang="en-US" dirty="0" err="1" smtClean="0"/>
                <a:t>Energie</a:t>
              </a:r>
              <a:r>
                <a:rPr lang="en-US" dirty="0" smtClean="0"/>
                <a:t> =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9341" y="2883575"/>
              <a:ext cx="28089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 Higgs vacuum</a:t>
              </a:r>
            </a:p>
            <a:p>
              <a:r>
                <a:rPr lang="en-US" dirty="0" smtClean="0"/>
                <a:t>    </a:t>
              </a:r>
              <a:r>
                <a:rPr lang="en-US" dirty="0" err="1" smtClean="0"/>
                <a:t>Energie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85936" y="1817651"/>
            <a:ext cx="16373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9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overheerst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9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18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1494611" y="5903127"/>
            <a:ext cx="6630509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14589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527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De </a:t>
            </a:r>
            <a:r>
              <a:rPr lang="en-US" sz="4000" dirty="0">
                <a:solidFill>
                  <a:srgbClr val="FFFFFF"/>
                </a:solidFill>
              </a:rPr>
              <a:t>2</a:t>
            </a:r>
            <a:r>
              <a:rPr lang="en-US" sz="4000" dirty="0" smtClean="0">
                <a:solidFill>
                  <a:srgbClr val="FFFFFF"/>
                </a:solidFill>
              </a:rPr>
              <a:t>-foton saga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34425" y="-21377"/>
            <a:ext cx="4809575" cy="3176323"/>
            <a:chOff x="4334425" y="-21377"/>
            <a:chExt cx="4809575" cy="3176323"/>
          </a:xfrm>
        </p:grpSpPr>
        <p:pic>
          <p:nvPicPr>
            <p:cNvPr id="2" name="Picture 1" descr="diphoton_atl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25" y="-21377"/>
              <a:ext cx="4809575" cy="31763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384842" y="2179052"/>
              <a:ext cx="828841" cy="92242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91765" y="2753895"/>
              <a:ext cx="596231" cy="3261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6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6"/>
            <a:ext cx="9144000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speurtocht wordt voortgezet met LHC Run-2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924025"/>
            <a:ext cx="8521700" cy="1801129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  <a:latin typeface="+mn-lt"/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  <a:latin typeface="+mn-lt"/>
              </a:rPr>
              <a:t>Belangrijk stuk nieuwe natuurkunde ontdekt (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Higgs</a:t>
            </a:r>
            <a:r>
              <a:rPr lang="nl-NL" dirty="0" smtClean="0">
                <a:solidFill>
                  <a:schemeClr val="bg1"/>
                </a:solidFill>
                <a:latin typeface="+mn-lt"/>
              </a:rPr>
              <a:t> deeltje)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+mn-lt"/>
                <a:cs typeface="Helvetica Neue Medium"/>
              </a:rPr>
              <a:t>Run-2 2015-2018 is van start gegaan met dubbele energie</a:t>
            </a:r>
          </a:p>
          <a:p>
            <a:pPr lvl="1"/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We </a:t>
            </a:r>
            <a:r>
              <a:rPr lang="nl-NL" sz="1600" dirty="0">
                <a:solidFill>
                  <a:srgbClr val="FFFFFF"/>
                </a:solidFill>
                <a:latin typeface="+mn-lt"/>
                <a:sym typeface="Wingdings"/>
              </a:rPr>
              <a:t>schuiven verder op richting de natuurkunde van de Big </a:t>
            </a:r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Bang...</a:t>
            </a:r>
            <a:endParaRPr lang="nl-NL" sz="17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8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</a:t>
            </a:r>
            <a:r>
              <a:rPr lang="en-US" dirty="0" err="1" smtClean="0">
                <a:solidFill>
                  <a:srgbClr val="FFFFFF"/>
                </a:solidFill>
              </a:rPr>
              <a:t>pwinding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bij</a:t>
            </a:r>
            <a:r>
              <a:rPr lang="en-US" dirty="0" smtClean="0">
                <a:solidFill>
                  <a:srgbClr val="FFFFFF"/>
                </a:solidFill>
              </a:rPr>
              <a:t> de LHC –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nieuw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5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Opwinding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bij</a:t>
            </a:r>
            <a:r>
              <a:rPr lang="en-US" dirty="0">
                <a:solidFill>
                  <a:srgbClr val="FFFFFF"/>
                </a:solidFill>
              </a:rPr>
              <a:t> de LHC – </a:t>
            </a:r>
            <a:r>
              <a:rPr lang="en-US" dirty="0" err="1">
                <a:solidFill>
                  <a:srgbClr val="FFFFFF"/>
                </a:solidFill>
              </a:rPr>
              <a:t>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nieuw</a:t>
            </a:r>
            <a:r>
              <a:rPr lang="en-US" dirty="0">
                <a:solidFill>
                  <a:srgbClr val="FFFFFF"/>
                </a:solidFill>
              </a:rPr>
              <a:t> Higgs </a:t>
            </a:r>
            <a:r>
              <a:rPr lang="en-US" dirty="0" err="1">
                <a:solidFill>
                  <a:srgbClr val="FFFFFF"/>
                </a:solidFill>
              </a:rPr>
              <a:t>deeltje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853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33116" y="6016751"/>
            <a:ext cx="4488308" cy="7005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50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Theoretische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</a:t>
            </a:r>
            <a:r>
              <a:rPr lang="en-US" dirty="0" smtClean="0">
                <a:solidFill>
                  <a:srgbClr val="FFFFFF"/>
                </a:solidFill>
              </a:rPr>
              <a:t> di-Photon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i-photon-publica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44" y="5831082"/>
            <a:ext cx="381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totaal</a:t>
            </a:r>
            <a:r>
              <a:rPr lang="en-US" dirty="0" smtClean="0"/>
              <a:t> 448 </a:t>
            </a:r>
            <a:r>
              <a:rPr lang="en-US" dirty="0" err="1" smtClean="0"/>
              <a:t>artikelen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97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Quantum </a:t>
            </a:r>
            <a:r>
              <a:rPr lang="en-US" sz="4000" dirty="0" err="1" smtClean="0">
                <a:solidFill>
                  <a:srgbClr val="FFFFFF"/>
                </a:solidFill>
              </a:rPr>
              <a:t>Speuren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Heisenbe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1" y="0"/>
            <a:ext cx="3729789" cy="20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4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virtuele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methode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670442"/>
            <a:ext cx="8384295" cy="155832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Heisenberg </a:t>
            </a:r>
            <a:r>
              <a:rPr lang="en-US" dirty="0" err="1" smtClean="0">
                <a:solidFill>
                  <a:srgbClr val="FFFF00"/>
                </a:solidFill>
              </a:rPr>
              <a:t>onzekerheids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relatie</a:t>
            </a:r>
            <a:r>
              <a:rPr lang="en-US" dirty="0">
                <a:solidFill>
                  <a:srgbClr val="FFFF00"/>
                </a:solidFill>
              </a:rPr>
              <a:t>: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kunnen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gemaakt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worden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zolang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geldt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FF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&lt; </a:t>
            </a:r>
            <a:r>
              <a:rPr lang="en-US" dirty="0" err="1" smtClean="0">
                <a:solidFill>
                  <a:srgbClr val="FFFFFF"/>
                </a:solidFill>
              </a:rPr>
              <a:t>ħ</a:t>
            </a:r>
            <a:r>
              <a:rPr lang="en-US" dirty="0" smtClean="0">
                <a:solidFill>
                  <a:srgbClr val="FFFFFF"/>
                </a:solidFill>
              </a:rPr>
              <a:t>/2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virtual-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6" y="2254685"/>
            <a:ext cx="5299571" cy="23842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260" y="4949940"/>
            <a:ext cx="8766220" cy="172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Alternatieve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manier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om</a:t>
            </a:r>
            <a:r>
              <a:rPr lang="en-US" dirty="0" smtClean="0">
                <a:solidFill>
                  <a:srgbClr val="FFFF00"/>
                </a:solidFill>
              </a:rPr>
              <a:t> top quarks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zien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Meet heel </a:t>
            </a:r>
            <a:r>
              <a:rPr lang="en-US" dirty="0" err="1" smtClean="0">
                <a:solidFill>
                  <a:srgbClr val="FFFFFF"/>
                </a:solidFill>
              </a:rPr>
              <a:t>precies</a:t>
            </a:r>
            <a:r>
              <a:rPr lang="en-US" dirty="0" smtClean="0">
                <a:solidFill>
                  <a:srgbClr val="FFFFFF"/>
                </a:solidFill>
              </a:rPr>
              <a:t> het </a:t>
            </a:r>
            <a:r>
              <a:rPr lang="en-US" dirty="0" err="1" smtClean="0">
                <a:solidFill>
                  <a:srgbClr val="FFFFFF"/>
                </a:solidFill>
              </a:rPr>
              <a:t>quantumbotsings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proces</a:t>
            </a:r>
            <a:r>
              <a:rPr lang="en-US" dirty="0" smtClean="0">
                <a:solidFill>
                  <a:srgbClr val="FFFFFF"/>
                </a:solidFill>
              </a:rPr>
              <a:t> van e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e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 “</a:t>
            </a:r>
            <a:r>
              <a:rPr lang="en-US" dirty="0" err="1" smtClean="0">
                <a:solidFill>
                  <a:srgbClr val="FFFFFF"/>
                </a:solidFill>
              </a:rPr>
              <a:t>ziet</a:t>
            </a:r>
            <a:r>
              <a:rPr lang="en-US" dirty="0" smtClean="0">
                <a:solidFill>
                  <a:srgbClr val="FFFFFF"/>
                </a:solidFill>
              </a:rPr>
              <a:t>” het top quark via Heisenberg </a:t>
            </a:r>
            <a:r>
              <a:rPr lang="en-US" dirty="0" err="1" smtClean="0">
                <a:solidFill>
                  <a:srgbClr val="FFFFFF"/>
                </a:solidFill>
              </a:rPr>
              <a:t>onzekerheid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3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7900" y="1173489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65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804211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Bs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0695" y="4168757"/>
            <a:ext cx="1173561" cy="82386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1759" y="6424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Bs-mesonen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deeltjes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(anti)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962599" y="1257299"/>
            <a:ext cx="895402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1)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–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antimaterie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oscilatie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141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36927" y="2617508"/>
            <a:ext cx="8280624" cy="1412417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863768" y="764520"/>
            <a:ext cx="280232" cy="2708213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4" y="760854"/>
            <a:ext cx="8551904" cy="1867506"/>
          </a:xfrm>
          <a:prstGeom prst="rect">
            <a:avLst/>
          </a:prstGeom>
        </p:spPr>
      </p:pic>
      <p:pic>
        <p:nvPicPr>
          <p:cNvPr id="23" name="Picture 22" descr="bs_osc copy_inv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949" y="2965005"/>
            <a:ext cx="4445003" cy="3019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4" name="Oval 23"/>
          <p:cNvSpPr/>
          <p:nvPr/>
        </p:nvSpPr>
        <p:spPr bwMode="auto">
          <a:xfrm>
            <a:off x="668191" y="32551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65827" y="3161742"/>
            <a:ext cx="1334749" cy="2798919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1182591" y="75958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04293" y="109527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92" y="4703328"/>
            <a:ext cx="3609482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veranderen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gedaante</a:t>
            </a:r>
            <a:r>
              <a:rPr lang="en-US" sz="2000" dirty="0" smtClean="0">
                <a:solidFill>
                  <a:srgbClr val="FFFF00"/>
                </a:solidFill>
              </a:rPr>
              <a:t> met 17 THz!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Welke</a:t>
            </a:r>
            <a:r>
              <a:rPr lang="en-US" sz="2000" dirty="0" smtClean="0">
                <a:solidFill>
                  <a:srgbClr val="FFFF00"/>
                </a:solidFill>
              </a:rPr>
              <a:t> quantum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veroorzaken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dit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497" y="6082631"/>
            <a:ext cx="8127674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Lijkt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enigszins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afwijkend</a:t>
            </a:r>
            <a:r>
              <a:rPr lang="en-US" dirty="0" smtClean="0">
                <a:solidFill>
                  <a:srgbClr val="FF6600"/>
                </a:solidFill>
              </a:rPr>
              <a:t> van het </a:t>
            </a:r>
            <a:r>
              <a:rPr lang="en-US" dirty="0" err="1" smtClean="0">
                <a:solidFill>
                  <a:srgbClr val="FF6600"/>
                </a:solidFill>
              </a:rPr>
              <a:t>Standaardmodel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0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7" grpId="0"/>
      <p:bldP spid="30" grpId="0" animBg="1"/>
      <p:bldP spid="3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5897" y="882316"/>
            <a:ext cx="2847473" cy="2286000"/>
            <a:chOff x="6055897" y="882316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82316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9" y="3369069"/>
            <a:ext cx="2341278" cy="320385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0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47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komen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overal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terug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…</a:t>
            </a:r>
            <a:endParaRPr lang="en-US" sz="2000" b="1" dirty="0">
              <a:solidFill>
                <a:srgbClr val="D6FFFC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0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Pinguin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Puzzel</a:t>
            </a:r>
            <a:r>
              <a:rPr lang="en-US" dirty="0" smtClean="0">
                <a:solidFill>
                  <a:srgbClr val="FFFFFF"/>
                </a:solidFill>
              </a:rPr>
              <a:t>: “muon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r>
              <a:rPr lang="en-US" dirty="0" smtClean="0">
                <a:solidFill>
                  <a:srgbClr val="FFFFFF"/>
                </a:solidFill>
              </a:rPr>
              <a:t>”??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71" y="1203172"/>
            <a:ext cx="5891463" cy="4610100"/>
            <a:chOff x="-76200" y="3454400"/>
            <a:chExt cx="4549615" cy="3124199"/>
          </a:xfrm>
        </p:grpSpPr>
        <p:grpSp>
          <p:nvGrpSpPr>
            <p:cNvPr id="7" name="Group 6"/>
            <p:cNvGrpSpPr/>
            <p:nvPr/>
          </p:nvGrpSpPr>
          <p:grpSpPr>
            <a:xfrm>
              <a:off x="-76200" y="3454400"/>
              <a:ext cx="4549615" cy="3124199"/>
              <a:chOff x="-76200" y="3454400"/>
              <a:chExt cx="4549615" cy="312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6200" y="3454400"/>
                <a:ext cx="4549615" cy="312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16639" y="3467768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47" y="3543300"/>
                <a:ext cx="52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67008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2444607" y="3261882"/>
            <a:ext cx="1350229" cy="20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724" y="641693"/>
            <a:ext cx="463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6FFFC"/>
                </a:solidFill>
                <a:latin typeface="+mj-lt"/>
              </a:rPr>
              <a:t>Deeltjes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D6FFFC"/>
                </a:solidFill>
                <a:latin typeface="+mj-lt"/>
              </a:rPr>
              <a:t>verval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B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</a:rPr>
              <a:t>0</a:t>
            </a:r>
            <a:r>
              <a:rPr lang="en-US" dirty="0" smtClean="0">
                <a:solidFill>
                  <a:srgbClr val="D6FFFC"/>
                </a:solidFill>
                <a:latin typeface="+mj-lt"/>
                <a:sym typeface="Wingdings"/>
              </a:rPr>
              <a:t>K* 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–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 </a:t>
            </a:r>
            <a:endParaRPr lang="en-US" baseline="30000" dirty="0">
              <a:solidFill>
                <a:srgbClr val="D6FFFC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084" y="5994405"/>
            <a:ext cx="616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Lijkt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kloppen</a:t>
            </a:r>
            <a:r>
              <a:rPr lang="en-US" dirty="0" smtClean="0">
                <a:solidFill>
                  <a:srgbClr val="FFFF00"/>
                </a:solidFill>
              </a:rPr>
              <a:t> met de </a:t>
            </a:r>
            <a:r>
              <a:rPr lang="en-US" dirty="0" err="1" smtClean="0">
                <a:solidFill>
                  <a:srgbClr val="FFFF00"/>
                </a:solidFill>
              </a:rPr>
              <a:t>theorie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41103" y="1583959"/>
            <a:ext cx="3889791" cy="2064069"/>
            <a:chOff x="615374" y="770571"/>
            <a:chExt cx="6554152" cy="41592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74" y="770571"/>
              <a:ext cx="6451063" cy="415923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chemeClr val="tx1"/>
                  </a:solidFill>
                </a:rPr>
                <a:t>+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chemeClr val="tx1"/>
                  </a:solidFill>
                </a:rPr>
                <a:t>–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Richard_Feyn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967" y="3695045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886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832296" y="4144348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0357" y="4155924"/>
            <a:ext cx="76802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200" dirty="0" smtClean="0">
                <a:solidFill>
                  <a:srgbClr val="FF6600"/>
                </a:solidFill>
              </a:rPr>
              <a:t>: 3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generaties</a:t>
            </a:r>
            <a:endParaRPr lang="en-US" sz="3200" dirty="0" smtClean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Wellicht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toch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niet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Mogelijk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interessante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consequenties</a:t>
            </a:r>
            <a:r>
              <a:rPr lang="en-US" sz="3200" dirty="0" smtClean="0">
                <a:solidFill>
                  <a:srgbClr val="FF6600"/>
                </a:solidFill>
              </a:rPr>
              <a:t>: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</a:rPr>
              <a:t>     </a:t>
            </a:r>
            <a:r>
              <a:rPr lang="en-US" sz="3200" dirty="0" err="1" smtClean="0">
                <a:solidFill>
                  <a:srgbClr val="FF6600"/>
                </a:solidFill>
              </a:rPr>
              <a:t>bv</a:t>
            </a:r>
            <a:r>
              <a:rPr lang="en-US" sz="3200" dirty="0" smtClean="0">
                <a:solidFill>
                  <a:srgbClr val="FF6600"/>
                </a:solidFill>
              </a:rPr>
              <a:t>: Z’ </a:t>
            </a:r>
            <a:r>
              <a:rPr lang="en-US" sz="3200" dirty="0" err="1" smtClean="0">
                <a:solidFill>
                  <a:srgbClr val="FF6600"/>
                </a:solidFill>
              </a:rPr>
              <a:t>bosonen</a:t>
            </a:r>
            <a:r>
              <a:rPr lang="en-US" sz="3200" dirty="0" smtClean="0">
                <a:solidFill>
                  <a:srgbClr val="FF6600"/>
                </a:solidFill>
              </a:rPr>
              <a:t> of </a:t>
            </a:r>
            <a:r>
              <a:rPr lang="en-US" sz="3200" dirty="0" err="1" smtClean="0">
                <a:solidFill>
                  <a:srgbClr val="FF6600"/>
                </a:solidFill>
              </a:rPr>
              <a:t>Leptoquarks</a:t>
            </a:r>
            <a:r>
              <a:rPr lang="en-US" sz="3200" dirty="0" smtClean="0">
                <a:solidFill>
                  <a:srgbClr val="FF6600"/>
                </a:solidFill>
              </a:rPr>
              <a:t>??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5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147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) “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Verboden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”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gebeurtenissen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267" y="5340008"/>
            <a:ext cx="23375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96" y="1989882"/>
            <a:ext cx="927370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+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00" y="4107439"/>
            <a:ext cx="7841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pic>
        <p:nvPicPr>
          <p:cNvPr id="10" name="Picture 9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7" y="4386548"/>
            <a:ext cx="3235163" cy="2124243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 flipH="1" flipV="1">
            <a:off x="4852737" y="572190"/>
            <a:ext cx="4135622" cy="2034652"/>
            <a:chOff x="3654360" y="3771996"/>
            <a:chExt cx="5349940" cy="2642194"/>
          </a:xfrm>
        </p:grpSpPr>
        <p:pic>
          <p:nvPicPr>
            <p:cNvPr id="14" name="Picture 13" descr="Bs2MuMu2013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 b="10213"/>
            <a:stretch/>
          </p:blipFill>
          <p:spPr>
            <a:xfrm>
              <a:off x="3654360" y="3771996"/>
              <a:ext cx="5349940" cy="2642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37502" y="3835556"/>
              <a:ext cx="1205161" cy="31099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366000" y="3181684"/>
            <a:ext cx="828842" cy="60157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866105" y="2593474"/>
            <a:ext cx="2753895" cy="1189789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6" idx="5"/>
          </p:cNvCxnSpPr>
          <p:nvPr/>
        </p:nvCxnSpPr>
        <p:spPr bwMode="auto">
          <a:xfrm flipH="1">
            <a:off x="8073461" y="2593474"/>
            <a:ext cx="896750" cy="110169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921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" y="260648"/>
            <a:ext cx="4308058" cy="4572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“Verboden” vervallen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minder dan verwacht?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meer dan verwacht?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841" y="116632"/>
            <a:ext cx="5009985" cy="2895555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575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Verdana"/>
              </a:rPr>
              <a:t>Een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spannende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mogelijkheid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84168" y="2148224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2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733247" y="2440207"/>
            <a:ext cx="1025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endParaRPr sz="1800" b="0" i="0" dirty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062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2666472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2832192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relatief</a:t>
            </a:r>
            <a:r>
              <a:rPr lang="en-US" dirty="0" smtClean="0">
                <a:solidFill>
                  <a:srgbClr val="FFFFFF"/>
                </a:solidFill>
              </a:rPr>
              <a:t> pas </a:t>
            </a:r>
            <a:r>
              <a:rPr lang="en-US" dirty="0" err="1" smtClean="0">
                <a:solidFill>
                  <a:srgbClr val="FFFFFF"/>
                </a:solidFill>
              </a:rPr>
              <a:t>kort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bezig</a:t>
            </a:r>
            <a:r>
              <a:rPr lang="en-US" dirty="0" smtClean="0">
                <a:solidFill>
                  <a:srgbClr val="FFFFFF"/>
                </a:solidFill>
              </a:rPr>
              <a:t> met de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" y="5561264"/>
            <a:ext cx="84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 quantum </a:t>
            </a:r>
            <a:r>
              <a:rPr lang="en-US" dirty="0" err="1" smtClean="0">
                <a:solidFill>
                  <a:srgbClr val="FFFF00"/>
                </a:solidFill>
              </a:rPr>
              <a:t>zoektocht</a:t>
            </a:r>
            <a:r>
              <a:rPr lang="en-US" dirty="0" smtClean="0">
                <a:solidFill>
                  <a:srgbClr val="FFFF00"/>
                </a:solidFill>
              </a:rPr>
              <a:t> is </a:t>
            </a:r>
            <a:r>
              <a:rPr lang="en-US" dirty="0" err="1" smtClean="0">
                <a:solidFill>
                  <a:srgbClr val="FFFF00"/>
                </a:solidFill>
              </a:rPr>
              <a:t>momenteel</a:t>
            </a:r>
            <a:r>
              <a:rPr lang="en-US" dirty="0" smtClean="0">
                <a:solidFill>
                  <a:srgbClr val="FFFF00"/>
                </a:solidFill>
              </a:rPr>
              <a:t> erg </a:t>
            </a:r>
            <a:r>
              <a:rPr lang="en-US" dirty="0" err="1" smtClean="0">
                <a:solidFill>
                  <a:srgbClr val="FFFF00"/>
                </a:solidFill>
              </a:rPr>
              <a:t>spannend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960" y="2218715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9518" y="1849746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16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678486" y="4513369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02" y="172597"/>
            <a:ext cx="5843030" cy="409012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3" name="Picture 22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7" y="186043"/>
            <a:ext cx="2868546" cy="407591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39311" y="4642166"/>
            <a:ext cx="71794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Centrale </a:t>
            </a:r>
            <a:r>
              <a:rPr lang="en-US" dirty="0" err="1" smtClean="0">
                <a:solidFill>
                  <a:schemeClr val="bg1"/>
                </a:solidFill>
              </a:rPr>
              <a:t>vraag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komende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jaren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Wat </a:t>
            </a:r>
            <a:r>
              <a:rPr lang="en-US" dirty="0" err="1" smtClean="0">
                <a:solidFill>
                  <a:schemeClr val="bg1"/>
                </a:solidFill>
              </a:rPr>
              <a:t>gebeurde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precies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oerknal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zodat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ontstonden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verdween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52946"/>
            <a:ext cx="8686800" cy="457200"/>
          </a:xfrm>
        </p:spPr>
        <p:txBody>
          <a:bodyPr>
            <a:noAutofit/>
          </a:bodyPr>
          <a:lstStyle/>
          <a:p>
            <a:r>
              <a:rPr lang="nl-NL" sz="3400" dirty="0">
                <a:solidFill>
                  <a:srgbClr val="10C7FF"/>
                </a:solidFill>
              </a:rPr>
              <a:t>C</a:t>
            </a:r>
            <a:r>
              <a:rPr lang="nl-NL" sz="3400" dirty="0" smtClean="0">
                <a:solidFill>
                  <a:srgbClr val="10C7FF"/>
                </a:solidFill>
              </a:rPr>
              <a:t>onclusies:</a:t>
            </a:r>
            <a:endParaRPr lang="nl-NL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869823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</a:t>
            </a:r>
            <a:r>
              <a:rPr lang="nl-NL" sz="2000" b="1" dirty="0">
                <a:solidFill>
                  <a:srgbClr val="10C7FF"/>
                </a:solidFill>
              </a:rPr>
              <a:t>e korte </a:t>
            </a:r>
            <a:r>
              <a:rPr lang="nl-NL" sz="2000" b="1" i="1" dirty="0">
                <a:solidFill>
                  <a:srgbClr val="10C7FF"/>
                </a:solidFill>
              </a:rPr>
              <a:t>eerste run </a:t>
            </a:r>
            <a:r>
              <a:rPr lang="nl-NL" sz="2000" b="1" dirty="0">
                <a:solidFill>
                  <a:srgbClr val="10C7FF"/>
                </a:solidFill>
              </a:rPr>
              <a:t>van de LHC was een enorm succes (</a:t>
            </a:r>
            <a:r>
              <a:rPr lang="nl-NL" sz="2000" b="1" dirty="0" err="1">
                <a:solidFill>
                  <a:srgbClr val="10C7FF"/>
                </a:solidFill>
              </a:rPr>
              <a:t>Higgs</a:t>
            </a:r>
            <a:r>
              <a:rPr lang="nl-NL" sz="2000" b="1" dirty="0">
                <a:solidFill>
                  <a:srgbClr val="10C7FF"/>
                </a:solidFill>
              </a:rPr>
              <a:t>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1200" b="1" dirty="0" smtClean="0">
              <a:solidFill>
                <a:srgbClr val="10C7FF"/>
              </a:solidFill>
            </a:endParaRPr>
          </a:p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1000" dirty="0">
                <a:solidFill>
                  <a:srgbClr val="10C7FF"/>
                </a:solidFill>
              </a:rPr>
              <a:t/>
            </a:r>
            <a:br>
              <a:rPr lang="nl-NL" sz="1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17890" y="2423138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1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693284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is het nut van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onderzoek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58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04302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  <p:extLst>
      <p:ext uri="{BB962C8B-B14F-4D97-AF65-F5344CB8AC3E}">
        <p14:creationId xmlns:p14="http://schemas.microsoft.com/office/powerpoint/2010/main" val="108429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28898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99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  <p:extLst>
      <p:ext uri="{BB962C8B-B14F-4D97-AF65-F5344CB8AC3E}">
        <p14:creationId xmlns:p14="http://schemas.microsoft.com/office/powerpoint/2010/main" val="1648209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8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1399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8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404410" y="6615954"/>
            <a:ext cx="672353" cy="188259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1493"/>
          </a:xfrm>
          <a:prstGeom prst="rect">
            <a:avLst/>
          </a:prstGeom>
        </p:spPr>
      </p:pic>
      <p:pic>
        <p:nvPicPr>
          <p:cNvPr id="6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1" y="381001"/>
            <a:ext cx="2260940" cy="1907154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9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/>
              </a:rPr>
              <a:t>Quantum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Velden</a:t>
            </a:r>
            <a:r>
              <a:rPr lang="en-US" b="1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Theorie</a:t>
            </a:r>
            <a:endParaRPr lang="en-US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8" y="1052485"/>
            <a:ext cx="461092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atin typeface="Tahoma"/>
              </a:rPr>
              <a:t>Deeltjes</a:t>
            </a:r>
            <a:r>
              <a:rPr lang="en-US" sz="2000" dirty="0" smtClean="0">
                <a:latin typeface="Tahoma"/>
              </a:rPr>
              <a:t> en </a:t>
            </a:r>
            <a:r>
              <a:rPr lang="en-US" sz="2000" dirty="0" err="1" smtClean="0">
                <a:latin typeface="Tahoma"/>
              </a:rPr>
              <a:t>Krachten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zijn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b="1" i="1" dirty="0" smtClean="0">
                <a:latin typeface="Tahoma"/>
              </a:rPr>
              <a:t>“</a:t>
            </a:r>
            <a:r>
              <a:rPr lang="en-US" sz="2000" b="1" i="1" dirty="0" err="1" smtClean="0">
                <a:latin typeface="Tahoma"/>
              </a:rPr>
              <a:t>velden</a:t>
            </a:r>
            <a:r>
              <a:rPr lang="en-US" sz="2000" b="1" i="1" dirty="0" smtClean="0">
                <a:latin typeface="Tahoma"/>
              </a:rPr>
              <a:t>”  </a:t>
            </a:r>
            <a:r>
              <a:rPr lang="en-US" sz="2000" dirty="0" err="1" smtClean="0">
                <a:latin typeface="Tahoma"/>
              </a:rPr>
              <a:t>denk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aan</a:t>
            </a:r>
            <a:r>
              <a:rPr lang="en-US" sz="2000" dirty="0" smtClean="0">
                <a:latin typeface="Tahoma"/>
              </a:rPr>
              <a:t> quantum </a:t>
            </a:r>
            <a:r>
              <a:rPr lang="en-US" sz="2000" dirty="0" err="1" smtClean="0">
                <a:latin typeface="Tahoma"/>
              </a:rPr>
              <a:t>golffuncties</a:t>
            </a:r>
            <a:r>
              <a:rPr lang="en-US" sz="2000" dirty="0" smtClean="0">
                <a:latin typeface="Tahoma"/>
              </a:rPr>
              <a:t>:  </a:t>
            </a:r>
            <a:r>
              <a:rPr lang="en-US" i="1" dirty="0" err="1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(x,t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516" y="1986198"/>
            <a:ext cx="5655665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De </a:t>
            </a:r>
            <a:r>
              <a:rPr lang="en-US" sz="2000" dirty="0" err="1" smtClean="0">
                <a:latin typeface="Tahoma"/>
              </a:rPr>
              <a:t>fundamentele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grootheid</a:t>
            </a:r>
            <a:r>
              <a:rPr lang="en-US" sz="2000" dirty="0" smtClean="0">
                <a:latin typeface="Tahoma"/>
              </a:rPr>
              <a:t> is de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</a:t>
            </a:r>
            <a:r>
              <a:rPr lang="en-US" sz="1700" dirty="0" err="1" smtClean="0">
                <a:latin typeface="Tahoma"/>
              </a:rPr>
              <a:t>Klassieke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mechanica</a:t>
            </a:r>
            <a:r>
              <a:rPr lang="en-US" sz="1700" dirty="0" smtClean="0">
                <a:latin typeface="Tahoma"/>
              </a:rPr>
              <a:t>: </a:t>
            </a:r>
            <a:r>
              <a:rPr lang="en-US" sz="1700" dirty="0" err="1" smtClean="0">
                <a:latin typeface="Tahoma"/>
              </a:rPr>
              <a:t>Bewegingsvergelijkingen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52" y="29404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6085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2943" y="5003075"/>
            <a:ext cx="343970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predictive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0782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7882" y="0"/>
            <a:ext cx="8606118" cy="1092736"/>
          </a:xfrm>
        </p:spPr>
        <p:txBody>
          <a:bodyPr/>
          <a:lstStyle/>
          <a:p>
            <a:pPr algn="l"/>
            <a:r>
              <a:rPr lang="en-US" dirty="0"/>
              <a:t>Higgs </a:t>
            </a:r>
            <a:r>
              <a:rPr lang="en-US" dirty="0" err="1"/>
              <a:t>en</a:t>
            </a:r>
            <a:r>
              <a:rPr lang="en-US" dirty="0"/>
              <a:t> het </a:t>
            </a:r>
            <a:r>
              <a:rPr lang="en-US" dirty="0" err="1"/>
              <a:t>mysterie</a:t>
            </a:r>
            <a:r>
              <a:rPr lang="en-US" dirty="0"/>
              <a:t> van de </a:t>
            </a:r>
            <a:br>
              <a:rPr lang="en-US" dirty="0"/>
            </a:br>
            <a:r>
              <a:rPr lang="en-US" dirty="0" err="1"/>
              <a:t>ontbrekende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4" descr="http://www.atlas.ch/angels-demons/images/page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8" y="2075486"/>
            <a:ext cx="3275785" cy="2763199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eter_Higgs_2Curtai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54494" y="2061831"/>
            <a:ext cx="4334851" cy="2705786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396"/>
            <a:ext cx="9144000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832411" y="5597805"/>
            <a:ext cx="2218765" cy="1141981"/>
          </a:xfrm>
          <a:prstGeom prst="rect">
            <a:avLst/>
          </a:prstGeom>
          <a:solidFill>
            <a:srgbClr val="1C7FF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4153" y="5712155"/>
            <a:ext cx="2501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Marcel </a:t>
            </a:r>
            <a:r>
              <a:rPr lang="en-US" sz="2000" dirty="0" err="1" smtClean="0">
                <a:solidFill>
                  <a:srgbClr val="FFFFFF"/>
                </a:solidFill>
              </a:rPr>
              <a:t>Merk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rgbClr val="FFFFFF"/>
                </a:solidFill>
              </a:rPr>
              <a:t>Bovenkarspel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11-4-2018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 bwMode="auto">
          <a:xfrm>
            <a:off x="1101721" y="2899903"/>
            <a:ext cx="7113587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44740" y="2867699"/>
            <a:ext cx="660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6600"/>
                </a:solidFill>
              </a:rPr>
              <a:t>Waarom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bestaan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er</a:t>
            </a:r>
            <a:r>
              <a:rPr lang="en-US" sz="3600" dirty="0" smtClean="0">
                <a:solidFill>
                  <a:srgbClr val="FF6600"/>
                </a:solidFill>
              </a:rPr>
              <a:t> van </a:t>
            </a:r>
            <a:r>
              <a:rPr lang="en-US" sz="3600" dirty="0" err="1" smtClean="0">
                <a:solidFill>
                  <a:srgbClr val="FF6600"/>
                </a:solidFill>
              </a:rPr>
              <a:t>alle</a:t>
            </a:r>
            <a:endParaRPr lang="en-US" sz="3600" dirty="0">
              <a:solidFill>
                <a:srgbClr val="FF6600"/>
              </a:solidFill>
            </a:endParaRPr>
          </a:p>
          <a:p>
            <a:r>
              <a:rPr lang="en-US" sz="3600" dirty="0" err="1" smtClean="0">
                <a:solidFill>
                  <a:srgbClr val="FF6600"/>
                </a:solidFill>
              </a:rPr>
              <a:t>deeltjes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identieke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kopieën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59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783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18017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49695" y="2885238"/>
            <a:ext cx="2924198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FFFF"/>
                </a:solidFill>
              </a:rPr>
              <a:t>Energie</a:t>
            </a:r>
            <a:r>
              <a:rPr lang="en-US" sz="3600" b="1" i="1" dirty="0" smtClean="0">
                <a:solidFill>
                  <a:srgbClr val="FFFFFF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FFFF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</a:p>
          <a:p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FFFFFF"/>
                </a:solidFill>
              </a:rPr>
              <a:t>E=mc</a:t>
            </a:r>
            <a:r>
              <a:rPr lang="en-US" sz="6400" b="1" i="1" baseline="30000" dirty="0" smtClean="0">
                <a:solidFill>
                  <a:srgbClr val="FFFFFF"/>
                </a:solidFill>
              </a:rPr>
              <a:t>2</a:t>
            </a:r>
            <a:endParaRPr lang="en-US" sz="6400" b="1" i="1" baseline="30000" dirty="0">
              <a:solidFill>
                <a:srgbClr val="FFFFFF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8" y="23397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91" y="6104965"/>
            <a:ext cx="91271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7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en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993E"/>
                </a:solidFill>
              </a:rPr>
              <a:t>antimaterie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deeltjes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gaan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altijd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samen</a:t>
            </a:r>
            <a:r>
              <a:rPr lang="en-US" sz="2700" b="1" i="1" dirty="0" smtClean="0">
                <a:solidFill>
                  <a:srgbClr val="FFFFFF"/>
                </a:solidFill>
              </a:rPr>
              <a:t>!</a:t>
            </a:r>
            <a:endParaRPr lang="en-US" sz="27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0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Creatie: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641" y="1476375"/>
            <a:ext cx="39500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</a:rPr>
              <a:t> creëert via </a:t>
            </a:r>
            <a:r>
              <a:rPr lang="nl-NL" sz="3200" dirty="0">
                <a:solidFill>
                  <a:srgbClr val="FFFFFF"/>
                </a:solidFill>
              </a:rPr>
              <a:t>E=mc</a:t>
            </a:r>
            <a:r>
              <a:rPr lang="nl-NL" sz="3200" baseline="30000" dirty="0">
                <a:solidFill>
                  <a:srgbClr val="FFFFFF"/>
                </a:solidFill>
              </a:rPr>
              <a:t>2</a:t>
            </a:r>
            <a:endParaRPr lang="nl-NL" sz="3200" baseline="30000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Deeltje + antideeltje</a:t>
            </a:r>
            <a:endParaRPr lang="nl-NL" sz="3200" dirty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8869" y="1629608"/>
            <a:ext cx="7527234" cy="3591748"/>
          </a:xfrm>
          <a:solidFill>
            <a:schemeClr val="tx1">
              <a:alpha val="60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I: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Bouwstenen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materie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Oerknal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II: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De LHC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ontdekking</a:t>
            </a:r>
            <a:r>
              <a:rPr lang="en-US" sz="2200" dirty="0" smtClean="0">
                <a:solidFill>
                  <a:schemeClr val="bg1"/>
                </a:solidFill>
              </a:rPr>
              <a:t> van het Higgs </a:t>
            </a:r>
            <a:r>
              <a:rPr lang="en-US" sz="2200" dirty="0" err="1" smtClean="0">
                <a:solidFill>
                  <a:schemeClr val="bg1"/>
                </a:solidFill>
              </a:rPr>
              <a:t>deeltje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err="1" smtClean="0">
                <a:solidFill>
                  <a:schemeClr val="bg1"/>
                </a:solidFill>
              </a:rPr>
              <a:t>Verdwenen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Higgs </a:t>
            </a:r>
            <a:r>
              <a:rPr lang="en-US" sz="2200" dirty="0" err="1" smtClean="0">
                <a:solidFill>
                  <a:schemeClr val="bg1"/>
                </a:solidFill>
              </a:rPr>
              <a:t>connectie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/>
              <a:t>Recente</a:t>
            </a:r>
            <a:r>
              <a:rPr lang="en-US" sz="2200" dirty="0" smtClean="0"/>
              <a:t> </a:t>
            </a:r>
            <a:r>
              <a:rPr lang="en-US" sz="2200" dirty="0" err="1" smtClean="0"/>
              <a:t>ontwikkelingen</a:t>
            </a:r>
            <a:r>
              <a:rPr lang="en-US" sz="2200" dirty="0" smtClean="0"/>
              <a:t>: </a:t>
            </a:r>
            <a:r>
              <a:rPr lang="en-US" sz="2200" dirty="0" err="1" smtClean="0"/>
              <a:t>nieuwe</a:t>
            </a:r>
            <a:r>
              <a:rPr lang="en-US" sz="2200" dirty="0" smtClean="0"/>
              <a:t> </a:t>
            </a:r>
            <a:r>
              <a:rPr lang="en-US" sz="2200" dirty="0" err="1" smtClean="0"/>
              <a:t>krachten</a:t>
            </a:r>
            <a:r>
              <a:rPr lang="en-US" sz="2200" dirty="0" smtClean="0"/>
              <a:t> of </a:t>
            </a:r>
            <a:r>
              <a:rPr lang="en-US" sz="2200" dirty="0" err="1" smtClean="0"/>
              <a:t>deeltjes</a:t>
            </a:r>
            <a:r>
              <a:rPr lang="en-US" sz="2200" dirty="0"/>
              <a:t>?</a:t>
            </a:r>
            <a:endParaRPr lang="en-US" sz="1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Annihilatie: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  </a:t>
            </a:r>
            <a:endParaRPr lang="nl-NL" sz="4800" i="1" baseline="30000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04169" y="1476375"/>
            <a:ext cx="391722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maken </a:t>
            </a:r>
            <a:r>
              <a:rPr lang="nl-NL" sz="3600" dirty="0" smtClean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</a:rPr>
              <a:t>2</a:t>
            </a:r>
            <a:endParaRPr lang="nl-NL" sz="3200" baseline="300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076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3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materie</a:t>
            </a:r>
            <a:r>
              <a:rPr lang="en-US" dirty="0"/>
              <a:t> + anti-</a:t>
            </a:r>
            <a:r>
              <a:rPr lang="en-US" dirty="0" err="1"/>
              <a:t>materie</a:t>
            </a:r>
            <a:r>
              <a:rPr lang="en-US" dirty="0"/>
              <a:t> = Intense gamma </a:t>
            </a:r>
            <a:r>
              <a:rPr lang="en-US" dirty="0" err="1"/>
              <a:t>stralen</a:t>
            </a:r>
            <a:r>
              <a:rPr lang="en-US" dirty="0"/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7" name="Picture 6" descr="antimatter_mis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9" y="1320098"/>
            <a:ext cx="6089904" cy="456742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2133385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 smtClean="0">
                <a:solidFill>
                  <a:schemeClr val="bg1"/>
                </a:solidFill>
              </a:rPr>
              <a:t>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7" y="139397"/>
            <a:ext cx="3347725" cy="3036998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blijft</a:t>
            </a:r>
            <a:r>
              <a:rPr lang="en-US" dirty="0">
                <a:solidFill>
                  <a:schemeClr val="bg1"/>
                </a:solidFill>
              </a:rPr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 </a:t>
            </a:r>
            <a:r>
              <a:rPr lang="en-US" dirty="0" err="1">
                <a:solidFill>
                  <a:schemeClr val="bg1"/>
                </a:solidFill>
              </a:rPr>
              <a:t>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Verhouding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huidige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heelal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1964: Penzias en Wilson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o</a:t>
            </a:r>
            <a:r>
              <a:rPr lang="en-US" sz="2400" dirty="0" err="1" smtClean="0">
                <a:solidFill>
                  <a:schemeClr val="bg1"/>
                </a:solidFill>
              </a:rPr>
              <a:t>ntdekken</a:t>
            </a:r>
            <a:r>
              <a:rPr lang="en-US" sz="2400" dirty="0">
                <a:solidFill>
                  <a:schemeClr val="bg1"/>
                </a:solidFill>
              </a:rPr>
              <a:t>: “</a:t>
            </a:r>
            <a:r>
              <a:rPr lang="en-US" sz="2400" dirty="0" err="1">
                <a:solidFill>
                  <a:schemeClr val="bg1"/>
                </a:solidFill>
              </a:rPr>
              <a:t>achtergrond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licht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Voor</a:t>
            </a:r>
            <a:r>
              <a:rPr lang="en-US" sz="2400" dirty="0">
                <a:solidFill>
                  <a:schemeClr val="bg1"/>
                </a:solidFill>
              </a:rPr>
              <a:t> elk </a:t>
            </a:r>
            <a:r>
              <a:rPr lang="en-US" sz="2400" dirty="0" err="1">
                <a:solidFill>
                  <a:schemeClr val="bg1"/>
                </a:solidFill>
              </a:rPr>
              <a:t>materie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deeltje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miljard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Waargenomen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Nagloeilicht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>
                <a:solidFill>
                  <a:srgbClr val="FFB006"/>
                </a:solidFill>
                <a:cs typeface="Helvetica Neue Light"/>
              </a:rPr>
              <a:t>?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9615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26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2" y="-185069"/>
            <a:ext cx="4074609" cy="36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2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41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gravitonen</a:t>
            </a:r>
            <a:r>
              <a:rPr lang="nl-NL" sz="1800" dirty="0" smtClean="0">
                <a:solidFill>
                  <a:srgbClr val="FFFF00"/>
                </a:solidFill>
              </a:rPr>
              <a:t>?)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174327"/>
            <a:ext cx="466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Fotonen </a:t>
            </a:r>
            <a:r>
              <a:rPr lang="nl-NL" sz="18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nl-NL" sz="18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gluonen</a:t>
            </a:r>
            <a:r>
              <a:rPr lang="nl-NL" sz="1800" dirty="0" smtClean="0">
                <a:solidFill>
                  <a:srgbClr val="FFFF00"/>
                </a:solidFill>
              </a:rPr>
              <a:t> g)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W, </a:t>
            </a:r>
            <a:r>
              <a:rPr lang="nl-NL" sz="1800" dirty="0" err="1" smtClean="0">
                <a:solidFill>
                  <a:srgbClr val="FFFF00"/>
                </a:solidFill>
              </a:rPr>
              <a:t>Z</a:t>
            </a:r>
            <a:r>
              <a:rPr lang="nl-NL" sz="1800" dirty="0" smtClean="0">
                <a:solidFill>
                  <a:srgbClr val="FFFF00"/>
                </a:solidFill>
              </a:rPr>
              <a:t> bosonen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904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Wat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wordt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uitgewisseld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noemen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“quantum” 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 Quantum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Mechanica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628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Het quantum van </a:t>
            </a:r>
            <a:r>
              <a:rPr lang="en-US" sz="2000" dirty="0" err="1" smtClean="0">
                <a:solidFill>
                  <a:schemeClr val="bg1"/>
                </a:solidFill>
              </a:rPr>
              <a:t>zwaartekracht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dirty="0" err="1" smtClean="0">
                <a:solidFill>
                  <a:schemeClr val="bg1"/>
                </a:solidFill>
              </a:rPr>
              <a:t>nooit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aangetoond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79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FeynmanDiagram.png"/>
          <p:cNvPicPr>
            <a:picLocks noChangeAspect="1"/>
          </p:cNvPicPr>
          <p:nvPr/>
        </p:nvPicPr>
        <p:blipFill rotWithShape="1">
          <a:blip r:embed="rId3" cstate="print"/>
          <a:srcRect r="40032"/>
          <a:stretch/>
        </p:blipFill>
        <p:spPr>
          <a:xfrm>
            <a:off x="265036" y="294369"/>
            <a:ext cx="3403610" cy="3044845"/>
          </a:xfrm>
          <a:prstGeom prst="rect">
            <a:avLst/>
          </a:prstGeom>
        </p:spPr>
      </p:pic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0139" y="2729753"/>
            <a:ext cx="5244283" cy="393321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Deeltjes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krachten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Higgs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83027"/>
            <a:ext cx="7114032" cy="64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42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1" y="514350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151991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0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34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577272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Quantum 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</a:b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van de</a:t>
            </a:r>
          </a:p>
          <a:p>
            <a:r>
              <a:rPr lang="en-US" sz="2200" i="1" dirty="0" err="1">
                <a:solidFill>
                  <a:srgbClr val="FF0000"/>
                </a:solidFill>
                <a:latin typeface="Tahoma"/>
                <a:cs typeface="Helvetica Neue Medium"/>
              </a:rPr>
              <a:t>n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atuur-krachten</a:t>
            </a:r>
            <a:endParaRPr lang="en-US" sz="2200" i="1" dirty="0">
              <a:solidFill>
                <a:srgbClr val="FF0000"/>
              </a:solidFill>
              <a:latin typeface="Tahom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28402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6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179371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178180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48204" y="5010275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Tahom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98349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het vacuum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929056" y="5405552"/>
            <a:ext cx="3946004" cy="1095642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1964: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Standaard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Model </a:t>
            </a:r>
            <a:r>
              <a:rPr lang="en-US" sz="2200" i="1" u="sng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voorspelling</a:t>
            </a:r>
            <a:r>
              <a:rPr lang="en-US" sz="2200" i="1" u="sng" dirty="0" smtClean="0">
                <a:solidFill>
                  <a:srgbClr val="FFEC02"/>
                </a:solidFill>
                <a:latin typeface="Tahoma"/>
                <a:cs typeface="Helvetica Neue Medium"/>
              </a:rPr>
              <a:t>: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ruimte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is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niet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leeg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470998" y="4820308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1951294" y="4828778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8" cstate="print"/>
          <a:srcRect l="27760" t="12624" r="30461" b="14183"/>
          <a:stretch/>
        </p:blipFill>
        <p:spPr>
          <a:xfrm>
            <a:off x="3347534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129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Brout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3524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Englert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257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Higgs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4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49790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43855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00635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57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2197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673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824892" y="5642072"/>
            <a:ext cx="4998484" cy="10618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rgbClr val="66FFFF"/>
                </a:solidFill>
              </a:rPr>
              <a:t>1972: </a:t>
            </a:r>
          </a:p>
          <a:p>
            <a:r>
              <a:rPr lang="en-US" sz="2100" i="1" dirty="0">
                <a:solidFill>
                  <a:srgbClr val="66FFFF"/>
                </a:solidFill>
              </a:rPr>
              <a:t>M</a:t>
            </a:r>
            <a:r>
              <a:rPr lang="en-US" sz="2100" i="1" dirty="0" smtClean="0">
                <a:solidFill>
                  <a:srgbClr val="66FFFF"/>
                </a:solidFill>
              </a:rPr>
              <a:t>et </a:t>
            </a:r>
            <a:r>
              <a:rPr lang="en-US" sz="2100" b="1" i="1" dirty="0" smtClean="0">
                <a:solidFill>
                  <a:srgbClr val="66FFFF"/>
                </a:solidFill>
              </a:rPr>
              <a:t>3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kopieën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deeltjes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smtClean="0">
                <a:solidFill>
                  <a:srgbClr val="66FFFF"/>
                </a:solidFill>
              </a:rPr>
              <a:t>is </a:t>
            </a:r>
            <a:r>
              <a:rPr lang="en-US" sz="2100" i="1" dirty="0" err="1" smtClean="0">
                <a:solidFill>
                  <a:srgbClr val="66FFFF"/>
                </a:solidFill>
              </a:rPr>
              <a:t>asymmetrie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100" i="1" dirty="0" err="1" smtClean="0">
                <a:solidFill>
                  <a:srgbClr val="66FFFF"/>
                </a:solidFill>
              </a:rPr>
              <a:t>tussen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antimaterie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mogelijk</a:t>
            </a:r>
            <a:r>
              <a:rPr lang="en-US" sz="2100" i="1" dirty="0" smtClean="0">
                <a:solidFill>
                  <a:srgbClr val="66FFFF"/>
                </a:solidFill>
              </a:rPr>
              <a:t>!</a:t>
            </a:r>
            <a:endParaRPr lang="en-US" sz="2100" i="1" dirty="0">
              <a:solidFill>
                <a:srgbClr val="66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75266" y="4954782"/>
            <a:ext cx="38611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>
                <a:solidFill>
                  <a:srgbClr val="FF993E"/>
                </a:solidFill>
              </a:rPr>
              <a:t>M</a:t>
            </a:r>
            <a:r>
              <a:rPr lang="en-US" sz="2100" i="1" dirty="0" smtClean="0">
                <a:solidFill>
                  <a:srgbClr val="FF993E"/>
                </a:solidFill>
              </a:rPr>
              <a:t>assa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wordt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veroorzaakt</a:t>
            </a:r>
            <a:r>
              <a:rPr lang="en-US" sz="2100" i="1" dirty="0" smtClean="0">
                <a:solidFill>
                  <a:srgbClr val="FF993E"/>
                </a:solidFill>
              </a:rPr>
              <a:t> door </a:t>
            </a:r>
          </a:p>
          <a:p>
            <a:r>
              <a:rPr lang="en-US" sz="2100" i="1" dirty="0" smtClean="0">
                <a:solidFill>
                  <a:srgbClr val="FF993E"/>
                </a:solidFill>
              </a:rPr>
              <a:t>het Higgs veld!</a:t>
            </a:r>
            <a:endParaRPr lang="en-US" sz="2100" i="1" dirty="0">
              <a:solidFill>
                <a:srgbClr val="FF993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66FFFF"/>
                </a:solidFill>
              </a:rPr>
              <a:t>Kobayashi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4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66FFFF"/>
                </a:solidFill>
              </a:rPr>
              <a:t>Maskawa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1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</p:grp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periodiek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systeem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Van Mendeleev</a:t>
            </a:r>
          </a:p>
        </p:txBody>
      </p:sp>
      <p:pic>
        <p:nvPicPr>
          <p:cNvPr id="66" name="Picture 65" descr="FrikandelSpeciaal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Zelfs</a:t>
            </a:r>
            <a:r>
              <a:rPr lang="en-US" dirty="0" smtClean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25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" y="4877157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20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In de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theorie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zijn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hiervoor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kopieen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alle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deeltjes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nodig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5862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95619" y="2585575"/>
            <a:ext cx="7076831" cy="170385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12" name="TextBox 111"/>
          <p:cNvSpPr txBox="1"/>
          <p:nvPr/>
        </p:nvSpPr>
        <p:spPr>
          <a:xfrm>
            <a:off x="1117847" y="2681960"/>
            <a:ext cx="715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Waarom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bestaan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er</a:t>
            </a:r>
            <a:r>
              <a:rPr lang="en-US" sz="3200" dirty="0" smtClean="0">
                <a:solidFill>
                  <a:srgbClr val="FF6600"/>
                </a:solidFill>
              </a:rPr>
              <a:t> van </a:t>
            </a:r>
            <a:r>
              <a:rPr lang="en-US" sz="3200" dirty="0" err="1" smtClean="0">
                <a:solidFill>
                  <a:srgbClr val="FF6600"/>
                </a:solidFill>
              </a:rPr>
              <a:t>alle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err="1" smtClean="0">
                <a:solidFill>
                  <a:srgbClr val="FF6600"/>
                </a:solidFill>
              </a:rPr>
              <a:t>deeltjes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drie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kopieën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Eenvoudigst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mogelijke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universum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?!</a:t>
            </a:r>
            <a:endParaRPr lang="en-US" sz="32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72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5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De LHC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de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droom</a:t>
            </a:r>
            <a:r>
              <a:rPr lang="en-US" dirty="0" smtClean="0"/>
              <a:t> van de CERN </a:t>
            </a:r>
            <a:r>
              <a:rPr lang="en-US" dirty="0" err="1" smtClean="0"/>
              <a:t>fysicus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1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2" name="Rectangle 11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het Atlas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20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95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9" y="0"/>
            <a:ext cx="954857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432FF"/>
                </a:solidFill>
              </a:rPr>
              <a:t>Het </a:t>
            </a:r>
            <a:r>
              <a:rPr lang="en-US" sz="2000" i="1" dirty="0" err="1" smtClean="0">
                <a:solidFill>
                  <a:srgbClr val="0432FF"/>
                </a:solidFill>
              </a:rPr>
              <a:t>grootste</a:t>
            </a:r>
            <a:r>
              <a:rPr lang="en-US" sz="2000" i="1" dirty="0" smtClean="0">
                <a:solidFill>
                  <a:srgbClr val="0432FF"/>
                </a:solidFill>
              </a:rPr>
              <a:t> </a:t>
            </a:r>
            <a:r>
              <a:rPr lang="en-US" sz="2000" i="1" dirty="0" err="1" smtClean="0">
                <a:solidFill>
                  <a:srgbClr val="0432FF"/>
                </a:solidFill>
              </a:rPr>
              <a:t>fototoestel</a:t>
            </a:r>
            <a:r>
              <a:rPr lang="en-US" sz="2000" i="1" dirty="0" smtClean="0">
                <a:solidFill>
                  <a:srgbClr val="0432FF"/>
                </a:solidFill>
              </a:rPr>
              <a:t> op </a:t>
            </a:r>
            <a:r>
              <a:rPr lang="en-US" sz="2000" i="1" dirty="0" err="1" smtClean="0">
                <a:solidFill>
                  <a:srgbClr val="0432FF"/>
                </a:solidFill>
              </a:rPr>
              <a:t>aarde</a:t>
            </a:r>
            <a:endParaRPr lang="en-US" sz="2000" i="1" dirty="0" smtClean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</a:t>
            </a:r>
            <a:r>
              <a:rPr lang="en-US" sz="2000" i="1" dirty="0" smtClean="0">
                <a:solidFill>
                  <a:srgbClr val="0432FF"/>
                </a:solidFill>
              </a:rPr>
              <a:t>45 m </a:t>
            </a:r>
            <a:r>
              <a:rPr lang="en-US" sz="2000" i="1" dirty="0" smtClean="0">
                <a:solidFill>
                  <a:srgbClr val="0432FF"/>
                </a:solidFill>
              </a:rPr>
              <a:t>x 25 m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2500 </a:t>
            </a:r>
            <a:r>
              <a:rPr lang="en-US" sz="2000" i="1" dirty="0" err="1" smtClean="0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744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verzamelen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58" y="2218217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Ontdekking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Higgs </a:t>
            </a:r>
            <a:r>
              <a:rPr lang="en-US" sz="2400" dirty="0" err="1" smtClean="0">
                <a:solidFill>
                  <a:srgbClr val="3366FF"/>
                </a:solidFill>
              </a:rPr>
              <a:t>deeltje</a:t>
            </a:r>
            <a:r>
              <a:rPr lang="en-US" sz="2400" dirty="0" smtClean="0">
                <a:solidFill>
                  <a:srgbClr val="3366FF"/>
                </a:solidFill>
              </a:rPr>
              <a:t>!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2891072" y="2480911"/>
            <a:ext cx="335851" cy="1068671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 smtClean="0">
                <a:solidFill>
                  <a:srgbClr val="00FFFF"/>
                </a:solidFill>
                <a:sym typeface="Symbol" pitchFamily="-104" charset="2"/>
              </a:rPr>
              <a:t></a:t>
            </a:r>
            <a:endParaRPr lang="en-US" sz="4000" i="1" dirty="0">
              <a:solidFill>
                <a:srgbClr val="00FFFF"/>
              </a:solidFill>
              <a:sym typeface="Symbol" pitchFamily="-104" charset="2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850737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418" y="3583364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193" y="4088173"/>
            <a:ext cx="4649087" cy="251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968186"/>
            <a:ext cx="3808757" cy="291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193" y="968187"/>
            <a:ext cx="4666593" cy="291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4088174"/>
            <a:ext cx="3808758" cy="2510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182" y="1219744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4905" y="95899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1365" y="408366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Sydney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690974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2381" y="91680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Amsterdam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7805" y="4046534"/>
            <a:ext cx="26126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6989" y="216588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Bekendmaking</a:t>
            </a:r>
            <a:r>
              <a:rPr lang="en-US" sz="2400" dirty="0" smtClean="0">
                <a:solidFill>
                  <a:schemeClr val="bg1"/>
                </a:solidFill>
              </a:rPr>
              <a:t> Higgs </a:t>
            </a:r>
            <a:r>
              <a:rPr lang="en-US" sz="2400" dirty="0" err="1" smtClean="0">
                <a:solidFill>
                  <a:schemeClr val="bg1"/>
                </a:solidFill>
              </a:rPr>
              <a:t>ontdekking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1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1550952"/>
            <a:ext cx="7297720" cy="43786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Up Ribbon 8"/>
          <p:cNvSpPr/>
          <p:nvPr/>
        </p:nvSpPr>
        <p:spPr>
          <a:xfrm>
            <a:off x="2218674" y="329952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 Nobel </a:t>
            </a:r>
            <a:r>
              <a:rPr lang="en-US" dirty="0" err="1" smtClean="0"/>
              <a:t>prijs</a:t>
            </a:r>
            <a:r>
              <a:rPr lang="en-US" dirty="0" smtClean="0"/>
              <a:t> in </a:t>
            </a:r>
            <a:r>
              <a:rPr lang="en-US" dirty="0" err="1" smtClean="0"/>
              <a:t>Natuurkunde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78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2375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2173823" y="4679012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743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Higgs Veld </a:t>
            </a:r>
            <a:r>
              <a:rPr lang="en-US" sz="32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H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2" y="710520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veld </a:t>
            </a:r>
            <a:r>
              <a:rPr lang="en-US" sz="2000" b="1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0275" y="332732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van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veld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CCECFF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55" y="5926688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veld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6371" y="5910934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deeltje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err="1" smtClean="0">
                <a:solidFill>
                  <a:srgbClr val="FFFF00"/>
                </a:solidFill>
              </a:rPr>
              <a:t>een</a:t>
            </a:r>
            <a:r>
              <a:rPr lang="en-US" sz="2400" dirty="0" smtClean="0">
                <a:solidFill>
                  <a:srgbClr val="FFFF00"/>
                </a:solidFill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</a:rPr>
              <a:t>veld-kwantum</a:t>
            </a:r>
            <a:r>
              <a:rPr lang="en-US" sz="2400" dirty="0" smtClean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3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77126" y="3131057"/>
            <a:ext cx="10823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1964</a:t>
            </a:r>
            <a:endParaRPr lang="nl-NL" sz="3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8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61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smtClean="0">
                <a:solidFill>
                  <a:schemeClr val="bg1"/>
                </a:solidFill>
              </a:rPr>
              <a:t>Verdwenen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de Higgs </a:t>
            </a:r>
            <a:r>
              <a:rPr lang="en-US" sz="4000" dirty="0" err="1" smtClean="0">
                <a:solidFill>
                  <a:schemeClr val="bg1"/>
                </a:solidFill>
              </a:rPr>
              <a:t>connectie</a:t>
            </a:r>
            <a:r>
              <a:rPr lang="en-US" sz="4000" dirty="0" smtClean="0">
                <a:solidFill>
                  <a:schemeClr val="bg1"/>
                </a:solidFill>
              </a:rPr>
              <a:t>: “3”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29371" y="3558806"/>
            <a:ext cx="8213865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708" y="3526602"/>
            <a:ext cx="820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Hoe zit het </a:t>
            </a:r>
            <a:r>
              <a:rPr lang="en-US" sz="3600" dirty="0" err="1" smtClean="0">
                <a:solidFill>
                  <a:srgbClr val="FF6600"/>
                </a:solidFill>
              </a:rPr>
              <a:t>precies</a:t>
            </a:r>
            <a:r>
              <a:rPr lang="en-US" sz="3600" dirty="0" smtClean="0">
                <a:solidFill>
                  <a:srgbClr val="FF6600"/>
                </a:solidFill>
              </a:rPr>
              <a:t> met de </a:t>
            </a:r>
            <a:r>
              <a:rPr lang="en-US" sz="3600" dirty="0" err="1" smtClean="0">
                <a:solidFill>
                  <a:srgbClr val="FF6600"/>
                </a:solidFill>
              </a:rPr>
              <a:t>asymmetrie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3600" dirty="0" err="1" smtClean="0">
                <a:solidFill>
                  <a:srgbClr val="FF6600"/>
                </a:solidFill>
              </a:rPr>
              <a:t>tussen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materie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antimaterie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  <p:bldP spid="30" grpId="0" animBg="1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Van Atlas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het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LHCb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5459506" y="1257299"/>
            <a:ext cx="1398495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28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96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19CF77-C6F4-4416-9C26-FC553AC55B9A}" type="slidenum">
              <a:rPr lang="nl-NL" sz="1200" smtClean="0">
                <a:solidFill>
                  <a:srgbClr val="000000">
                    <a:tint val="75000"/>
                  </a:srgbClr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nl-NL" sz="1200" dirty="0">
              <a:solidFill>
                <a:srgbClr val="000000">
                  <a:tint val="75000"/>
                </a:srgbClr>
              </a:solidFill>
              <a:latin typeface="Tahoma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Vergelijk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miljoenen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deeltjes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vervallen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</a:t>
            </a:r>
          </a:p>
          <a:p>
            <a:pPr algn="ctr"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zoek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verschillen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tussen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!</a:t>
            </a:r>
            <a:endParaRPr lang="en-US" sz="2000" b="1" kern="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86307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499" y="4971742"/>
            <a:ext cx="7447002" cy="15367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inks en </a:t>
            </a:r>
            <a:r>
              <a:rPr lang="en-US" sz="2200" dirty="0" err="1" smtClean="0">
                <a:solidFill>
                  <a:srgbClr val="FFFF00"/>
                </a:solidFill>
              </a:rPr>
              <a:t>rechts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niet</a:t>
            </a:r>
            <a:r>
              <a:rPr lang="en-US" sz="2200" dirty="0" smtClean="0">
                <a:solidFill>
                  <a:srgbClr val="FFFF00"/>
                </a:solidFill>
              </a:rPr>
              <a:t> even </a:t>
            </a:r>
            <a:r>
              <a:rPr lang="en-US" sz="2200" dirty="0" err="1" smtClean="0">
                <a:solidFill>
                  <a:srgbClr val="FFFF00"/>
                </a:solidFill>
              </a:rPr>
              <a:t>snel</a:t>
            </a:r>
            <a:r>
              <a:rPr lang="en-US" sz="2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G</a:t>
            </a:r>
            <a:r>
              <a:rPr lang="en-US" sz="2200" dirty="0" err="1" smtClean="0">
                <a:solidFill>
                  <a:srgbClr val="FFFF00"/>
                </a:solidFill>
              </a:rPr>
              <a:t>ebeurt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alleen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bij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zeldzame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vervallen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waarbij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van </a:t>
            </a:r>
            <a:r>
              <a:rPr lang="en-US" sz="2200" b="1" i="1" dirty="0" smtClean="0">
                <a:solidFill>
                  <a:srgbClr val="FFFF00"/>
                </a:solidFill>
              </a:rPr>
              <a:t>3 </a:t>
            </a:r>
            <a:r>
              <a:rPr lang="en-US" sz="2200" dirty="0" err="1" smtClean="0">
                <a:solidFill>
                  <a:srgbClr val="FFFF00"/>
                </a:solidFill>
              </a:rPr>
              <a:t>generaties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betrokken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zijn</a:t>
            </a:r>
            <a:r>
              <a:rPr lang="en-US" sz="2200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993E"/>
                </a:solidFill>
              </a:rPr>
              <a:t>P</a:t>
            </a:r>
            <a:r>
              <a:rPr lang="en-US" sz="2200" dirty="0" err="1" smtClean="0">
                <a:solidFill>
                  <a:srgbClr val="FF993E"/>
                </a:solidFill>
              </a:rPr>
              <a:t>recies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zoals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verwacht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volgens</a:t>
            </a:r>
            <a:r>
              <a:rPr lang="en-US" sz="2200" dirty="0" smtClean="0">
                <a:solidFill>
                  <a:srgbClr val="FF993E"/>
                </a:solidFill>
              </a:rPr>
              <a:t> het </a:t>
            </a:r>
            <a:r>
              <a:rPr lang="en-US" sz="2200" dirty="0" err="1" smtClean="0">
                <a:solidFill>
                  <a:srgbClr val="FF993E"/>
                </a:solidFill>
              </a:rPr>
              <a:t>standaardmodel</a:t>
            </a:r>
            <a:r>
              <a:rPr lang="en-US" sz="2200" dirty="0" smtClean="0">
                <a:solidFill>
                  <a:srgbClr val="FF993E"/>
                </a:solidFill>
              </a:rPr>
              <a:t>!</a:t>
            </a:r>
            <a:endParaRPr lang="en-US" sz="1800" dirty="0" smtClean="0">
              <a:solidFill>
                <a:srgbClr val="FF993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61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B </a:t>
            </a:r>
            <a:r>
              <a:rPr lang="en-US" sz="2000" b="1" i="1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00FFFF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endParaRPr lang="en-US" sz="2400" kern="0" dirty="0" smtClean="0">
              <a:latin typeface="Tahom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a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nti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-B </a:t>
            </a:r>
            <a:r>
              <a:rPr lang="en-US" sz="2000" b="1" i="1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r>
              <a:rPr lang="en-US" sz="2000" b="1" i="1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vervalt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naar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K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-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en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π</a:t>
            </a:r>
            <a:r>
              <a:rPr lang="en-US" sz="2000" kern="0" baseline="30000" dirty="0" smtClean="0">
                <a:solidFill>
                  <a:srgbClr val="FF6600"/>
                </a:solidFill>
                <a:latin typeface="Tahoma"/>
              </a:rPr>
              <a:t>+</a:t>
            </a:r>
            <a:r>
              <a:rPr lang="en-US" sz="2000" kern="0" dirty="0" smtClean="0">
                <a:solidFill>
                  <a:srgbClr val="FF6600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FF6600"/>
                </a:solidFill>
                <a:latin typeface="Tahoma"/>
              </a:rPr>
              <a:t>deeltje</a:t>
            </a:r>
            <a:endParaRPr lang="en-US" sz="2400" kern="0" dirty="0" smtClean="0">
              <a:solidFill>
                <a:srgbClr val="FF6600"/>
              </a:solidFill>
              <a:latin typeface="Tahoma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120937" y="5303300"/>
            <a:ext cx="7174141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De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natuurwetten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antimaterie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duidelijk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niet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100%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spiegel-symmetrisch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!</a:t>
            </a:r>
            <a:endParaRPr lang="en-US" sz="2400" kern="0" dirty="0">
              <a:solidFill>
                <a:srgbClr val="FF9900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59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3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20122</TotalTime>
  <Words>5297</Words>
  <Application>Microsoft Macintosh PowerPoint</Application>
  <PresentationFormat>On-screen Show (4:3)</PresentationFormat>
  <Paragraphs>1176</Paragraphs>
  <Slides>166</Slides>
  <Notes>68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166</vt:i4>
      </vt:variant>
    </vt:vector>
  </HeadingPairs>
  <TitlesOfParts>
    <vt:vector size="207" baseType="lpstr">
      <vt:lpstr>.AppleSystemUIFont</vt:lpstr>
      <vt:lpstr>Arial Hebrew Light</vt:lpstr>
      <vt:lpstr>Calibri</vt:lpstr>
      <vt:lpstr>Capitals</vt:lpstr>
      <vt:lpstr>CG Times</vt:lpstr>
      <vt:lpstr>Chalkduster</vt:lpstr>
      <vt:lpstr>Comic Sans MS</vt:lpstr>
      <vt:lpstr>Helvetica</vt:lpstr>
      <vt:lpstr>Helvetica Neue</vt:lpstr>
      <vt:lpstr>Helvetica Neue Light</vt:lpstr>
      <vt:lpstr>Helvetica Neue Medium</vt:lpstr>
      <vt:lpstr>Lucida Calligraphy</vt:lpstr>
      <vt:lpstr>Lucida Grande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Default Design</vt:lpstr>
      <vt:lpstr>2_Default Design</vt:lpstr>
      <vt:lpstr>4_Default Design</vt:lpstr>
      <vt:lpstr>15_Default Design</vt:lpstr>
      <vt:lpstr>1_Default Design</vt:lpstr>
      <vt:lpstr>6_Default Design</vt:lpstr>
      <vt:lpstr>9_Default Design</vt:lpstr>
      <vt:lpstr>11_Default Design</vt:lpstr>
      <vt:lpstr>7_Default Design</vt:lpstr>
      <vt:lpstr>12_Default Design</vt:lpstr>
      <vt:lpstr>13_Default Design</vt:lpstr>
      <vt:lpstr>14_Default Design</vt:lpstr>
      <vt:lpstr>5_Default Design</vt:lpstr>
      <vt:lpstr>16_Default Design</vt:lpstr>
      <vt:lpstr>17_Default Design</vt:lpstr>
      <vt:lpstr>18_Default Design</vt:lpstr>
      <vt:lpstr>19_Default Design</vt:lpstr>
      <vt:lpstr>3_Default Design</vt:lpstr>
      <vt:lpstr>8_Default Design</vt:lpstr>
      <vt:lpstr>10_Default Design</vt:lpstr>
      <vt:lpstr>Higgs en het mysterie van de  ontbrekende antimaterie.</vt:lpstr>
      <vt:lpstr>Higgs en het mysterie van de  ontbrekende antimaterie.</vt:lpstr>
      <vt:lpstr>PowerPoint Presentation</vt:lpstr>
      <vt:lpstr>Bouwstenen van Materie en het getal 3</vt:lpstr>
      <vt:lpstr>Bouwstenen van materie</vt:lpstr>
      <vt:lpstr>De aardse materie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De Elementaire Deeltjes</vt:lpstr>
      <vt:lpstr> Is dit alles wat er is?</vt:lpstr>
      <vt:lpstr>Antimaterie 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Creatie:   e+e</vt:lpstr>
      <vt:lpstr>Annihilatie: e+e  </vt:lpstr>
      <vt:lpstr>Antimaterie</vt:lpstr>
      <vt:lpstr>Het ATHENA experiment op CERN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PowerPoint Presentation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Escher’s impressie over het  verschil tussen materie en antimaterie</vt:lpstr>
      <vt:lpstr>Het Standaardmodel van deeltjes en krachten</vt:lpstr>
      <vt:lpstr> De elementaire deeltjes</vt:lpstr>
      <vt:lpstr>Vier fundamentele natuurkrachten</vt:lpstr>
      <vt:lpstr>Kracht = deeltjes uitwisseling!!</vt:lpstr>
      <vt:lpstr>PowerPoint Presentation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 De elementaire deeltjes</vt:lpstr>
      <vt:lpstr>PowerPoint Presentation</vt:lpstr>
      <vt:lpstr>.</vt:lpstr>
      <vt:lpstr>De LHC en de Higgs Ontdekking</vt:lpstr>
      <vt:lpstr>PowerPoint Presentation</vt:lpstr>
      <vt:lpstr>De droom van de CERN fysicus…</vt:lpstr>
      <vt:lpstr>De LHC versneller</vt:lpstr>
      <vt:lpstr>PowerPoint Presentation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Het Atlas Experiment</vt:lpstr>
      <vt:lpstr>PowerPoint Presentation</vt:lpstr>
      <vt:lpstr>Botsingen van Deeltjes </vt:lpstr>
      <vt:lpstr>Alle mogelijke deeltjes ontstaan</vt:lpstr>
      <vt:lpstr>PowerPoint Presentation</vt:lpstr>
      <vt:lpstr>Data verzamelen en Theorie testen</vt:lpstr>
      <vt:lpstr>ppHiggsZZ</vt:lpstr>
      <vt:lpstr>PowerPoint Presentation</vt:lpstr>
      <vt:lpstr>PowerPoint Presentation</vt:lpstr>
      <vt:lpstr>PowerPoint Presentation</vt:lpstr>
      <vt:lpstr>Het Standaard Model</vt:lpstr>
      <vt:lpstr>Higgs Veld f en Deeltje H</vt:lpstr>
      <vt:lpstr>PowerPoint Presentation</vt:lpstr>
      <vt:lpstr>Het Vacuum</vt:lpstr>
      <vt:lpstr>Elektron in Higgs veld</vt:lpstr>
      <vt:lpstr>PowerPoint Presentation</vt:lpstr>
      <vt:lpstr>PowerPoint Presentation</vt:lpstr>
      <vt:lpstr>Dus…</vt:lpstr>
      <vt:lpstr>Verdwenen Antimaterie en de Higgs connectie: “3”</vt:lpstr>
      <vt:lpstr>Hoe is antimaterie verdwenen in de Big Bang?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Zijn we nu klaar?</vt:lpstr>
      <vt:lpstr>Hoe is antimaterie verdwenen in de Big Bang?</vt:lpstr>
      <vt:lpstr>PowerPoint Presentation</vt:lpstr>
      <vt:lpstr>Recente ontwikkelingen: Nieuwe krachten of deeltjes?</vt:lpstr>
      <vt:lpstr>PowerPoint Presentation</vt:lpstr>
      <vt:lpstr>Enter Pinguins</vt:lpstr>
      <vt:lpstr>PowerPoint Presentation</vt:lpstr>
      <vt:lpstr>Pinguins &amp; Lepton Universaliteit?</vt:lpstr>
      <vt:lpstr>Lepton Universaliteit?</vt:lpstr>
      <vt:lpstr>Een nieuwe natuurkracht?</vt:lpstr>
      <vt:lpstr>Hoe is antimaterie verdwenen in de Big Bang?</vt:lpstr>
      <vt:lpstr>PowerPoint Presentation</vt:lpstr>
      <vt:lpstr>Toekomst: “Cirkels en Driehoeken”</vt:lpstr>
      <vt:lpstr>PowerPoint Presentation</vt:lpstr>
      <vt:lpstr>Toepassingen</vt:lpstr>
      <vt:lpstr>PowerPoint Presentation</vt:lpstr>
      <vt:lpstr>PowerPoint Presentation</vt:lpstr>
      <vt:lpstr>PowerPoint Presentation</vt:lpstr>
      <vt:lpstr>Open vragen: speuren naar nieuwe deeltjes en krachten in Oerknal</vt:lpstr>
      <vt:lpstr>Higgs veld is ontstaan tijdens Big Bang </vt:lpstr>
      <vt:lpstr>1) Hoe is anti-materie verdwenen in de Big Bang?</vt:lpstr>
      <vt:lpstr>2) Higgs mysterie: Vacuum stabiliteit</vt:lpstr>
      <vt:lpstr>3) Waarom is de Higgs massa zo licht?</vt:lpstr>
      <vt:lpstr>4) Het Donkere Materie raadsel</vt:lpstr>
      <vt:lpstr>4) Het Donkere Materie raadsel</vt:lpstr>
      <vt:lpstr>4) Het Donkere Materie Raadsel</vt:lpstr>
      <vt:lpstr>“zwaartekracht lenzen”</vt:lpstr>
      <vt:lpstr>Een botsing van galaxies gezien met “zwaartekracht lenzen”</vt:lpstr>
      <vt:lpstr>Waarvan is donkere materie gemaakt?</vt:lpstr>
      <vt:lpstr>Alternatieve Verklaring</vt:lpstr>
      <vt:lpstr>5) Wat is Donkere Energie?</vt:lpstr>
      <vt:lpstr>De donkere zijde overheerst </vt:lpstr>
      <vt:lpstr>PowerPoint Presentation</vt:lpstr>
      <vt:lpstr>LHC Run-II: De 2-foton saga </vt:lpstr>
      <vt:lpstr>De speurtocht wordt voortgezet met LHC Run-2</vt:lpstr>
      <vt:lpstr>Opwinding bij de LHC – een nieuw Higgs deeltje?</vt:lpstr>
      <vt:lpstr>Opwinding bij de LHC – een nieuw Higgs deeltje?</vt:lpstr>
      <vt:lpstr>PowerPoint Presentation</vt:lpstr>
      <vt:lpstr>Theoretische verklaringen voor di-Photon</vt:lpstr>
      <vt:lpstr>LHC Run-II:  Quantum Speuren</vt:lpstr>
      <vt:lpstr>De virtuele deeltjes methode</vt:lpstr>
      <vt:lpstr>PowerPoint Presentation</vt:lpstr>
      <vt:lpstr>PowerPoint Presentation</vt:lpstr>
      <vt:lpstr>2) Pinguins</vt:lpstr>
      <vt:lpstr>PowerPoint Presentation</vt:lpstr>
      <vt:lpstr>De Pinguin Puzzel: “muon Pinguins”??</vt:lpstr>
      <vt:lpstr>Leptonen (non-) Universaliteit: RK , RK*</vt:lpstr>
      <vt:lpstr>Leptonen (non-) Universaliteit: RK , RK*</vt:lpstr>
      <vt:lpstr>PowerPoint Presentation</vt:lpstr>
      <vt:lpstr>“Verboden” vervallen</vt:lpstr>
      <vt:lpstr>We zijn relatief pas kort bezig met de LHC</vt:lpstr>
      <vt:lpstr>PowerPoint Presentation</vt:lpstr>
      <vt:lpstr>Conclusies:</vt:lpstr>
      <vt:lpstr>PowerPoint Presentation</vt:lpstr>
      <vt:lpstr>Toepassingen</vt:lpstr>
      <vt:lpstr>PowerPoint Presentation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Het Standaard Model van elementaire deeltjes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2113</cp:revision>
  <cp:lastPrinted>2018-03-02T15:49:58Z</cp:lastPrinted>
  <dcterms:created xsi:type="dcterms:W3CDTF">2013-10-28T15:23:24Z</dcterms:created>
  <dcterms:modified xsi:type="dcterms:W3CDTF">2018-04-11T09:19:40Z</dcterms:modified>
</cp:coreProperties>
</file>